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3"/>
  </p:notesMasterIdLst>
  <p:handoutMasterIdLst>
    <p:handoutMasterId r:id="rId34"/>
  </p:handoutMasterIdLst>
  <p:sldIdLst>
    <p:sldId id="291" r:id="rId2"/>
    <p:sldId id="363" r:id="rId3"/>
    <p:sldId id="364" r:id="rId4"/>
    <p:sldId id="328" r:id="rId5"/>
    <p:sldId id="322" r:id="rId6"/>
    <p:sldId id="323" r:id="rId7"/>
    <p:sldId id="340" r:id="rId8"/>
    <p:sldId id="339" r:id="rId9"/>
    <p:sldId id="337" r:id="rId10"/>
    <p:sldId id="341" r:id="rId11"/>
    <p:sldId id="342" r:id="rId12"/>
    <p:sldId id="343" r:id="rId13"/>
    <p:sldId id="344" r:id="rId14"/>
    <p:sldId id="347" r:id="rId15"/>
    <p:sldId id="346" r:id="rId16"/>
    <p:sldId id="365" r:id="rId17"/>
    <p:sldId id="345" r:id="rId18"/>
    <p:sldId id="361" r:id="rId19"/>
    <p:sldId id="350" r:id="rId20"/>
    <p:sldId id="352" r:id="rId21"/>
    <p:sldId id="348" r:id="rId22"/>
    <p:sldId id="349" r:id="rId23"/>
    <p:sldId id="359" r:id="rId24"/>
    <p:sldId id="360" r:id="rId25"/>
    <p:sldId id="367" r:id="rId26"/>
    <p:sldId id="355" r:id="rId27"/>
    <p:sldId id="366" r:id="rId28"/>
    <p:sldId id="356" r:id="rId29"/>
    <p:sldId id="357" r:id="rId30"/>
    <p:sldId id="358" r:id="rId31"/>
    <p:sldId id="330" r:id="rId32"/>
  </p:sldIdLst>
  <p:sldSz cx="9144000" cy="6858000" type="screen4x3"/>
  <p:notesSz cx="7010400" cy="9296400"/>
  <p:custDataLst>
    <p:tags r:id="rId3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2928">
          <p15:clr>
            <a:srgbClr val="A4A3A4"/>
          </p15:clr>
        </p15:guide>
        <p15:guide id="4"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levin" initials="p" lastIdx="1" clrIdx="0">
    <p:extLst/>
  </p:cmAuthor>
  <p:cmAuthor id="2" name="mhaynes" initials="m" lastIdx="1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16B"/>
    <a:srgbClr val="1CA087"/>
    <a:srgbClr val="2E8540"/>
    <a:srgbClr val="112E51"/>
    <a:srgbClr val="3333FF"/>
    <a:srgbClr val="6600FF"/>
    <a:srgbClr val="0033CC"/>
    <a:srgbClr val="FF7C80"/>
    <a:srgbClr val="3F6187"/>
    <a:srgbClr val="7F314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31250" autoAdjust="0"/>
    <p:restoredTop sz="56661" autoAdjust="0"/>
  </p:normalViewPr>
  <p:slideViewPr>
    <p:cSldViewPr snapToObjects="1">
      <p:cViewPr varScale="1">
        <p:scale>
          <a:sx n="71" d="100"/>
          <a:sy n="71" d="100"/>
        </p:scale>
        <p:origin x="66" y="60"/>
      </p:cViewPr>
      <p:guideLst>
        <p:guide orient="horz" pos="2064"/>
        <p:guide pos="576"/>
        <p:guide pos="432"/>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p:scale>
          <a:sx n="100" d="100"/>
          <a:sy n="100" d="100"/>
        </p:scale>
        <p:origin x="1758" y="-2088"/>
      </p:cViewPr>
      <p:guideLst>
        <p:guide orient="horz" pos="2880"/>
        <p:guide pos="2160"/>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64D9E48-5E7F-D24C-87D5-695B18367D24}" type="datetimeFigureOut">
              <a:rPr lang="en-US" smtClean="0"/>
              <a:t>7/3/2018</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6CB10C2-C6DD-5A4A-BF1B-B012B8BA4284}" type="slidenum">
              <a:rPr lang="en-US" smtClean="0"/>
              <a:t>‹#›</a:t>
            </a:fld>
            <a:endParaRPr lang="en-US" dirty="0"/>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86357CE-B3EB-1B4A-84E5-C1E2DF427ABD}" type="datetimeFigureOut">
              <a:rPr lang="en-US" smtClean="0"/>
              <a:t>7/3/2018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24A558B-E4E9-A94A-B9C1-029E46A76ABA}" type="slidenum">
              <a:rPr lang="en-US" smtClean="0"/>
              <a:t>‹#›</a:t>
            </a:fld>
            <a:endParaRPr lang="en-US" dirty="0"/>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hcch.net/"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acf.hhs.gov/css/partners/international"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solidFill>
                  <a:prstClr val="black"/>
                </a:solidFill>
              </a:rPr>
              <a:t>Notes</a:t>
            </a:r>
            <a:r>
              <a:rPr lang="en-US" baseline="0" dirty="0" smtClean="0">
                <a:solidFill>
                  <a:prstClr val="black"/>
                </a:solidFill>
              </a:rPr>
              <a:t>:</a:t>
            </a:r>
          </a:p>
          <a:p>
            <a:pPr lvl="0"/>
            <a:endParaRPr lang="en-US" baseline="0" dirty="0" smtClean="0">
              <a:solidFill>
                <a:prstClr val="black"/>
              </a:solidFill>
            </a:endParaRPr>
          </a:p>
          <a:p>
            <a:pPr lvl="0"/>
            <a:r>
              <a:rPr lang="en-US" dirty="0" smtClean="0">
                <a:solidFill>
                  <a:prstClr val="black"/>
                </a:solidFill>
              </a:rPr>
              <a:t>Welcome </a:t>
            </a:r>
            <a:r>
              <a:rPr lang="en-US" dirty="0">
                <a:solidFill>
                  <a:prstClr val="black"/>
                </a:solidFill>
              </a:rPr>
              <a:t>to the Webinar Series on </a:t>
            </a:r>
            <a:r>
              <a:rPr lang="en-US" dirty="0" smtClean="0">
                <a:solidFill>
                  <a:prstClr val="black"/>
                </a:solidFill>
              </a:rPr>
              <a:t>International Case Processing Under UIFSA 2008.</a:t>
            </a:r>
            <a:endParaRPr lang="en-US" dirty="0">
              <a:solidFill>
                <a:prstClr val="black"/>
              </a:solidFill>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a:t>
            </a:fld>
            <a:endParaRPr lang="en-US" dirty="0"/>
          </a:p>
        </p:txBody>
      </p:sp>
    </p:spTree>
    <p:extLst>
      <p:ext uri="{BB962C8B-B14F-4D97-AF65-F5344CB8AC3E}">
        <p14:creationId xmlns:p14="http://schemas.microsoft.com/office/powerpoint/2010/main" val="2958636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Before </a:t>
            </a:r>
            <a:r>
              <a:rPr lang="en-US" dirty="0"/>
              <a:t>the first Special Commission in 2003, the Permanent Bureau prepared background reports on various child support issues.  For example, one report focused on </a:t>
            </a:r>
            <a:r>
              <a:rPr lang="en-US" dirty="0" smtClean="0"/>
              <a:t>laws and procedures that countries use to establish </a:t>
            </a:r>
            <a:r>
              <a:rPr lang="en-US" dirty="0"/>
              <a:t>parentage and </a:t>
            </a:r>
            <a:r>
              <a:rPr lang="en-US" dirty="0" smtClean="0"/>
              <a:t>whether countries</a:t>
            </a:r>
            <a:r>
              <a:rPr lang="en-US" baseline="0" dirty="0" smtClean="0"/>
              <a:t> recognize and enforce </a:t>
            </a:r>
            <a:r>
              <a:rPr lang="en-US" dirty="0" smtClean="0"/>
              <a:t>a </a:t>
            </a:r>
            <a:r>
              <a:rPr lang="en-US" dirty="0"/>
              <a:t>foreign support decision if it </a:t>
            </a:r>
            <a:r>
              <a:rPr lang="en-US" dirty="0" smtClean="0"/>
              <a:t>entails </a:t>
            </a:r>
            <a:r>
              <a:rPr lang="en-US" dirty="0"/>
              <a:t>a determination of parentage based on laws contrary to </a:t>
            </a:r>
            <a:r>
              <a:rPr lang="en-US" dirty="0" smtClean="0"/>
              <a:t>those of the </a:t>
            </a:r>
            <a:r>
              <a:rPr lang="en-US" dirty="0"/>
              <a:t>requested country. </a:t>
            </a:r>
            <a:r>
              <a:rPr lang="en-US" dirty="0" smtClean="0"/>
              <a:t>These </a:t>
            </a:r>
            <a:r>
              <a:rPr lang="en-US" dirty="0"/>
              <a:t>background reports were based on Hague member countries’ responses to a 2002 questionnaire and are available on the Child Support Section of the Hague Conference website.</a:t>
            </a:r>
          </a:p>
          <a:p>
            <a:endParaRPr lang="en-US" dirty="0"/>
          </a:p>
          <a:p>
            <a:r>
              <a:rPr lang="en-US" dirty="0"/>
              <a:t>Beginning in 2003, there were five Special Commission meetings and a final Diplomatic Conference for a total of approximately 15 weeks of formal negotiations.</a:t>
            </a:r>
          </a:p>
          <a:p>
            <a:endParaRPr lang="en-US" dirty="0"/>
          </a:p>
          <a:p>
            <a:r>
              <a:rPr lang="en-US" dirty="0"/>
              <a:t>Interpreters provided translations into French, English, and Spanish.  </a:t>
            </a:r>
          </a:p>
          <a:p>
            <a:endParaRPr lang="en-US" dirty="0"/>
          </a:p>
          <a:p>
            <a:r>
              <a:rPr lang="en-US" dirty="0"/>
              <a:t>Decisions on the treaty’s scope and provisions were made through a consensus approach. </a:t>
            </a:r>
            <a:r>
              <a:rPr lang="en-US" dirty="0" smtClean="0"/>
              <a:t>That </a:t>
            </a:r>
            <a:r>
              <a:rPr lang="en-US" dirty="0"/>
              <a:t>means delegates worked together to reach as much agreement as possible. There was no “voting.” Rather, at each step of the process, the chair noted the consensus decision. The Drafting Committee then tried to reflect the decision into treaty language, which was also subject to consensus approval.</a:t>
            </a:r>
          </a:p>
          <a:p>
            <a:endParaRPr lang="en-US" dirty="0"/>
          </a:p>
          <a:p>
            <a:r>
              <a:rPr lang="en-US" dirty="0"/>
              <a:t>In between Special Commission meetings, there were meetings of a number of committees and working groups: the Drafting Committee, the Applicable Law Working Group, the Administrative Cooperation Working Group, and the Forms Working Group.</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dirty="0"/>
          </a:p>
        </p:txBody>
      </p:sp>
    </p:spTree>
    <p:extLst>
      <p:ext uri="{BB962C8B-B14F-4D97-AF65-F5344CB8AC3E}">
        <p14:creationId xmlns:p14="http://schemas.microsoft.com/office/powerpoint/2010/main" val="3376986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570730"/>
          </a:xfrm>
        </p:spPr>
        <p:txBody>
          <a:bodyPr/>
          <a:lstStyle/>
          <a:p>
            <a:r>
              <a:rPr lang="en-US" dirty="0" smtClean="0"/>
              <a:t>Notes:</a:t>
            </a:r>
          </a:p>
          <a:p>
            <a:endParaRPr lang="en-US" dirty="0" smtClean="0"/>
          </a:p>
          <a:p>
            <a:r>
              <a:rPr lang="en-US" dirty="0" smtClean="0"/>
              <a:t>The </a:t>
            </a:r>
            <a:r>
              <a:rPr lang="en-US" dirty="0"/>
              <a:t>U.S. delegation had three overall negotiation goals.</a:t>
            </a:r>
          </a:p>
          <a:p>
            <a:r>
              <a:rPr lang="en-US" dirty="0" smtClean="0"/>
              <a:t>1)</a:t>
            </a:r>
            <a:r>
              <a:rPr lang="en-US" baseline="0" dirty="0" smtClean="0"/>
              <a:t> </a:t>
            </a:r>
            <a:r>
              <a:rPr lang="en-US" dirty="0" smtClean="0"/>
              <a:t>First</a:t>
            </a:r>
            <a:r>
              <a:rPr lang="en-US" dirty="0"/>
              <a:t>, it had to be a Convention the United States could join. Although the U.S. was willing to compromise on some issues, there were others that were “deal breakers.”</a:t>
            </a:r>
          </a:p>
          <a:p>
            <a:pPr marL="232943" indent="-232943">
              <a:buFont typeface="Arial" panose="020B0604020202020204" pitchFamily="34" charset="0"/>
              <a:buChar char="•"/>
            </a:pPr>
            <a:r>
              <a:rPr lang="en-US" dirty="0"/>
              <a:t>The mandatory scope had to be limited to child support and the enforcement of spousal support (when in conjunction with child support). In other words, the current scope of the IV-D program.</a:t>
            </a:r>
          </a:p>
          <a:p>
            <a:pPr marL="232943" indent="-232943">
              <a:buFont typeface="Arial" panose="020B0604020202020204" pitchFamily="34" charset="0"/>
              <a:buChar char="•"/>
            </a:pPr>
            <a:r>
              <a:rPr lang="en-US" dirty="0"/>
              <a:t>The Convention could not require recognition and enforcement of orders where jurisdiction was based solely on the fact that the creditor resided there.</a:t>
            </a:r>
          </a:p>
          <a:p>
            <a:pPr marL="232943" indent="-232943">
              <a:buFont typeface="Arial" panose="020B0604020202020204" pitchFamily="34" charset="0"/>
              <a:buChar char="•"/>
            </a:pPr>
            <a:r>
              <a:rPr lang="en-US" dirty="0"/>
              <a:t>The Convention had to cover establishment of support, including establishment of parentage – not just enforcement.</a:t>
            </a:r>
          </a:p>
          <a:p>
            <a:pPr marL="232943" indent="-232943">
              <a:buFont typeface="Arial" panose="020B0604020202020204" pitchFamily="34" charset="0"/>
              <a:buChar char="•"/>
            </a:pPr>
            <a:r>
              <a:rPr lang="en-US" dirty="0"/>
              <a:t>The Convention had to provide that all services were cost-free or virtually cost-free to the creditor.</a:t>
            </a:r>
          </a:p>
          <a:p>
            <a:r>
              <a:rPr lang="en-US" dirty="0" smtClean="0"/>
              <a:t>2) Second</a:t>
            </a:r>
            <a:r>
              <a:rPr lang="en-US" dirty="0"/>
              <a:t>, the Convention had to actually result in more money reaching more families more quickly.</a:t>
            </a:r>
          </a:p>
          <a:p>
            <a:pPr marL="232943" indent="-232943">
              <a:buFont typeface="Arial" panose="020B0604020202020204" pitchFamily="34" charset="0"/>
              <a:buChar char="•"/>
            </a:pPr>
            <a:r>
              <a:rPr lang="en-US" dirty="0"/>
              <a:t>That meant the treaty had to address practical issues like timeframes, forms, and procedures that Central Authorities had to follow.</a:t>
            </a:r>
          </a:p>
          <a:p>
            <a:pPr marL="232943" indent="-232943">
              <a:buFont typeface="Arial" panose="020B0604020202020204" pitchFamily="34" charset="0"/>
              <a:buChar char="•"/>
            </a:pPr>
            <a:r>
              <a:rPr lang="en-US" dirty="0"/>
              <a:t>There had to be improved procedures for recognizing and enforcing orders so that tribunals in one country didn’t get to spend a lot of time reviewing decisions of another country and debtors had limited defenses.</a:t>
            </a:r>
          </a:p>
          <a:p>
            <a:pPr marL="232943" indent="-232943">
              <a:buFont typeface="Arial" panose="020B0604020202020204" pitchFamily="34" charset="0"/>
              <a:buChar char="•"/>
            </a:pPr>
            <a:r>
              <a:rPr lang="en-US" dirty="0"/>
              <a:t>Finally, there needed to be assurance that a ratifying country had the laws and procedures necessary to implement the Convention. </a:t>
            </a:r>
          </a:p>
          <a:p>
            <a:r>
              <a:rPr lang="en-US" dirty="0" smtClean="0"/>
              <a:t>3) Third</a:t>
            </a:r>
            <a:r>
              <a:rPr lang="en-US" dirty="0"/>
              <a:t>, the Convention needed to be one that would be widely accepted. That meant delegations – including the United States – had to be willing to compromise in order to reach consensus.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dirty="0"/>
          </a:p>
        </p:txBody>
      </p:sp>
    </p:spTree>
    <p:extLst>
      <p:ext uri="{BB962C8B-B14F-4D97-AF65-F5344CB8AC3E}">
        <p14:creationId xmlns:p14="http://schemas.microsoft.com/office/powerpoint/2010/main" val="1820063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The </a:t>
            </a:r>
            <a:r>
              <a:rPr lang="en-US" dirty="0"/>
              <a:t>final </a:t>
            </a:r>
            <a:r>
              <a:rPr lang="en-US" dirty="0" smtClean="0"/>
              <a:t>Diplomatic </a:t>
            </a:r>
            <a:r>
              <a:rPr lang="en-US" dirty="0"/>
              <a:t>S</a:t>
            </a:r>
            <a:r>
              <a:rPr lang="en-US" dirty="0" smtClean="0"/>
              <a:t>ession </a:t>
            </a:r>
            <a:r>
              <a:rPr lang="en-US" dirty="0"/>
              <a:t>was held in November 2007. The United States was the first country to sign the treaty, indicating its intent to work toward ratification of the treaty in the United States. How fitting that, just as the ceremony to sign the Convention ended on Nov. 23, a rainbow burst through the clouds, arching over the Peace Palace!</a:t>
            </a:r>
          </a:p>
          <a:p>
            <a:endParaRPr lang="en-US" dirty="0"/>
          </a:p>
          <a:p>
            <a:r>
              <a:rPr lang="en-US" dirty="0"/>
              <a:t>A number of U.S. representatives helped make the treaty happen. The U.S. delegation included officials from the Dept. of State, OCSE, the HHS Office of the General Counsel, representatives from the Uniform Law Commissioners, and subject matter experts. U.S. child support experts were also included in the delegations of NCSEA, the International Bar Association, the International Association of Women Judges, and the International Society of Family Law.</a:t>
            </a:r>
          </a:p>
          <a:p>
            <a:endParaRPr lang="en-US" dirty="0"/>
          </a:p>
          <a:p>
            <a:r>
              <a:rPr lang="en-US" dirty="0"/>
              <a:t>The Hague Child Support Convention went into force in 2013 when two countries had ratified it – Norway and Albania.</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dirty="0"/>
          </a:p>
        </p:txBody>
      </p:sp>
    </p:spTree>
    <p:extLst>
      <p:ext uri="{BB962C8B-B14F-4D97-AF65-F5344CB8AC3E}">
        <p14:creationId xmlns:p14="http://schemas.microsoft.com/office/powerpoint/2010/main" val="3944818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The </a:t>
            </a:r>
            <a:r>
              <a:rPr lang="en-US" dirty="0"/>
              <a:t>United States ratified the Convention on September 7, 2016!</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13</a:t>
            </a:fld>
            <a:endParaRPr lang="en-US" dirty="0"/>
          </a:p>
        </p:txBody>
      </p:sp>
    </p:spTree>
    <p:extLst>
      <p:ext uri="{BB962C8B-B14F-4D97-AF65-F5344CB8AC3E}">
        <p14:creationId xmlns:p14="http://schemas.microsoft.com/office/powerpoint/2010/main" val="43810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It </a:t>
            </a:r>
            <a:r>
              <a:rPr lang="en-US" dirty="0"/>
              <a:t>was a long road to get to that important day!</a:t>
            </a:r>
          </a:p>
          <a:p>
            <a:endParaRPr lang="en-US" dirty="0"/>
          </a:p>
          <a:p>
            <a:r>
              <a:rPr lang="en-US" dirty="0" smtClean="0"/>
              <a:t>Following</a:t>
            </a:r>
            <a:r>
              <a:rPr lang="en-US" baseline="0" dirty="0" smtClean="0"/>
              <a:t> a hearing, t</a:t>
            </a:r>
            <a:r>
              <a:rPr lang="en-US" dirty="0" smtClean="0"/>
              <a:t>he </a:t>
            </a:r>
            <a:r>
              <a:rPr lang="en-US" dirty="0"/>
              <a:t>Senate gave its advice and consent on Sept. 29, 2010.</a:t>
            </a:r>
          </a:p>
          <a:p>
            <a:endParaRPr lang="en-US" dirty="0"/>
          </a:p>
          <a:p>
            <a:r>
              <a:rPr lang="en-US" dirty="0"/>
              <a:t>Congress approved implementing legislation in the fall of 2014, called the Preventing Sex Trafficking and Strengthening Families Act. </a:t>
            </a:r>
            <a:r>
              <a:rPr lang="en-US" dirty="0" smtClean="0"/>
              <a:t>Among </a:t>
            </a:r>
            <a:r>
              <a:rPr lang="en-US" dirty="0"/>
              <a:t>the Act’s child support provisions is a mandate that the Secretary of HHS ensures U.S. compliance with any multilateral child support convention to which the United States is a party, i.e., the Hague Convention. It also requires that a state enact UIFSA (2008) as a condition of receiving federal IV-D funds. UIFSA (2008) is the law that will implement the Convention in the U.S. states.</a:t>
            </a:r>
          </a:p>
          <a:p>
            <a:endParaRPr lang="en-US" dirty="0"/>
          </a:p>
          <a:p>
            <a:r>
              <a:rPr lang="en-US" dirty="0"/>
              <a:t>Once every U.S. state had enacted UIFSA (2008), </a:t>
            </a:r>
            <a:r>
              <a:rPr lang="en-US" dirty="0" smtClean="0"/>
              <a:t>the</a:t>
            </a:r>
            <a:r>
              <a:rPr lang="en-US" dirty="0" smtClean="0">
                <a:solidFill>
                  <a:srgbClr val="FF0000"/>
                </a:solidFill>
              </a:rPr>
              <a:t> </a:t>
            </a:r>
            <a:r>
              <a:rPr lang="en-US" dirty="0" smtClean="0"/>
              <a:t>President signed </a:t>
            </a:r>
            <a:r>
              <a:rPr lang="en-US" dirty="0"/>
              <a:t>the U.S. instrument of </a:t>
            </a:r>
            <a:r>
              <a:rPr lang="en-US" dirty="0" smtClean="0"/>
              <a:t>ratification on August 30, 2016.</a:t>
            </a:r>
            <a:endParaRPr lang="en-US" dirty="0"/>
          </a:p>
          <a:p>
            <a:endParaRPr lang="en-US" dirty="0"/>
          </a:p>
          <a:p>
            <a:r>
              <a:rPr lang="en-US" dirty="0"/>
              <a:t>On Sept. 7, 2016, the United States deposited this instrument with the depository for the Hague Conference in the Netherlands. </a:t>
            </a:r>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dirty="0"/>
          </a:p>
        </p:txBody>
      </p:sp>
    </p:spTree>
    <p:extLst>
      <p:ext uri="{BB962C8B-B14F-4D97-AF65-F5344CB8AC3E}">
        <p14:creationId xmlns:p14="http://schemas.microsoft.com/office/powerpoint/2010/main" val="4141927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The Convention went</a:t>
            </a:r>
            <a:r>
              <a:rPr lang="en-US" dirty="0" smtClean="0">
                <a:solidFill>
                  <a:srgbClr val="FF0000"/>
                </a:solidFill>
              </a:rPr>
              <a:t> </a:t>
            </a:r>
            <a:r>
              <a:rPr lang="en-US" dirty="0" smtClean="0"/>
              <a:t>into </a:t>
            </a:r>
            <a:r>
              <a:rPr lang="en-US" dirty="0"/>
              <a:t>force in the United States on January 1, 2017!</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dirty="0"/>
          </a:p>
        </p:txBody>
      </p:sp>
    </p:spTree>
    <p:extLst>
      <p:ext uri="{BB962C8B-B14F-4D97-AF65-F5344CB8AC3E}">
        <p14:creationId xmlns:p14="http://schemas.microsoft.com/office/powerpoint/2010/main" val="1270637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As </a:t>
            </a:r>
            <a:r>
              <a:rPr lang="en-US" dirty="0"/>
              <a:t>of </a:t>
            </a:r>
            <a:r>
              <a:rPr lang="en-US" dirty="0" smtClean="0"/>
              <a:t>July 1, 2018, the Convention is in force in 36 countries</a:t>
            </a:r>
            <a:r>
              <a:rPr lang="en-US" dirty="0"/>
              <a:t>, including the United States and the European Union. </a:t>
            </a:r>
            <a:r>
              <a:rPr lang="en-US" dirty="0" smtClean="0"/>
              <a:t>Note</a:t>
            </a:r>
            <a:r>
              <a:rPr lang="en-US" dirty="0"/>
              <a:t>: </a:t>
            </a:r>
            <a:r>
              <a:rPr lang="en-US" dirty="0" smtClean="0"/>
              <a:t>Although </a:t>
            </a:r>
            <a:r>
              <a:rPr lang="en-US" dirty="0"/>
              <a:t>Denmark is an EU member, Denmark is not a Convention country (as of </a:t>
            </a:r>
            <a:r>
              <a:rPr lang="en-US" dirty="0" smtClean="0"/>
              <a:t>July </a:t>
            </a:r>
            <a:r>
              <a:rPr lang="en-US" dirty="0"/>
              <a:t>1, 2018). </a:t>
            </a:r>
            <a:r>
              <a:rPr lang="en-US" dirty="0" smtClean="0"/>
              <a:t>That </a:t>
            </a:r>
            <a:r>
              <a:rPr lang="en-US" dirty="0"/>
              <a:t>is why the slide indicates there are 27 E.U countries and not 28 E.U. countries. </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16</a:t>
            </a:fld>
            <a:endParaRPr lang="en-US" dirty="0"/>
          </a:p>
        </p:txBody>
      </p:sp>
    </p:spTree>
    <p:extLst>
      <p:ext uri="{BB962C8B-B14F-4D97-AF65-F5344CB8AC3E}">
        <p14:creationId xmlns:p14="http://schemas.microsoft.com/office/powerpoint/2010/main" val="4078954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Once </a:t>
            </a:r>
            <a:r>
              <a:rPr lang="en-US" dirty="0"/>
              <a:t>the Hague Child Support Convention </a:t>
            </a:r>
            <a:r>
              <a:rPr lang="en-US" dirty="0" smtClean="0"/>
              <a:t>went into </a:t>
            </a:r>
            <a:r>
              <a:rPr lang="en-US" dirty="0"/>
              <a:t>force in the United States, we </a:t>
            </a:r>
            <a:r>
              <a:rPr lang="en-US" strike="sngStrike" dirty="0"/>
              <a:t>will</a:t>
            </a:r>
            <a:r>
              <a:rPr lang="en-US" dirty="0"/>
              <a:t> immediately </a:t>
            </a:r>
            <a:r>
              <a:rPr lang="en-US" dirty="0" smtClean="0"/>
              <a:t>had a </a:t>
            </a:r>
            <a:r>
              <a:rPr lang="en-US" dirty="0"/>
              <a:t>treaty arrangement with 32 Convention countries. </a:t>
            </a:r>
            <a:r>
              <a:rPr lang="en-US" dirty="0" smtClean="0"/>
              <a:t>Some </a:t>
            </a:r>
            <a:r>
              <a:rPr lang="en-US" dirty="0"/>
              <a:t>of those Convention countries </a:t>
            </a:r>
            <a:r>
              <a:rPr lang="en-US" dirty="0" smtClean="0"/>
              <a:t>were FRCs </a:t>
            </a:r>
            <a:r>
              <a:rPr lang="en-US" dirty="0"/>
              <a:t>under existing bilateral arrangements but 22 of </a:t>
            </a:r>
            <a:r>
              <a:rPr lang="en-US" dirty="0" smtClean="0"/>
              <a:t>them were brand </a:t>
            </a:r>
            <a:r>
              <a:rPr lang="en-US" dirty="0"/>
              <a:t>new treaty countries for us. </a:t>
            </a:r>
            <a:r>
              <a:rPr lang="en-US" dirty="0" smtClean="0"/>
              <a:t>As more countries ratify the Convention, that number will grow.</a:t>
            </a:r>
          </a:p>
          <a:p>
            <a:endParaRPr lang="en-US" dirty="0"/>
          </a:p>
          <a:p>
            <a:r>
              <a:rPr lang="en-US" dirty="0" smtClean="0"/>
              <a:t>We continue </a:t>
            </a:r>
            <a:r>
              <a:rPr lang="en-US" dirty="0"/>
              <a:t>to have a bilateral arrangement with </a:t>
            </a:r>
            <a:r>
              <a:rPr lang="en-US" dirty="0" smtClean="0"/>
              <a:t>FRCs </a:t>
            </a:r>
            <a:r>
              <a:rPr lang="en-US" dirty="0"/>
              <a:t>and Canadian provinces/territories that aren’t a party to the Convention.</a:t>
            </a:r>
          </a:p>
          <a:p>
            <a:endParaRPr lang="en-US" dirty="0"/>
          </a:p>
          <a:p>
            <a:r>
              <a:rPr lang="en-US" dirty="0" smtClean="0"/>
              <a:t>UIFSA Article </a:t>
            </a:r>
            <a:r>
              <a:rPr lang="en-US" dirty="0"/>
              <a:t>7 </a:t>
            </a:r>
            <a:r>
              <a:rPr lang="en-US" dirty="0" smtClean="0"/>
              <a:t>became effective </a:t>
            </a:r>
            <a:r>
              <a:rPr lang="en-US" dirty="0"/>
              <a:t>on January 1, 2017. That’s the new Article of </a:t>
            </a:r>
            <a:r>
              <a:rPr lang="en-US" dirty="0" smtClean="0"/>
              <a:t>UIFSA (2008) </a:t>
            </a:r>
            <a:r>
              <a:rPr lang="en-US" dirty="0"/>
              <a:t>that only applies to Convention cases.</a:t>
            </a:r>
          </a:p>
          <a:p>
            <a:endParaRPr lang="en-US" dirty="0"/>
          </a:p>
          <a:p>
            <a:r>
              <a:rPr lang="en-US" dirty="0"/>
              <a:t>And on January 1, 2017, state child support agencies </a:t>
            </a:r>
            <a:r>
              <a:rPr lang="en-US" dirty="0" smtClean="0"/>
              <a:t>could start sending </a:t>
            </a:r>
            <a:r>
              <a:rPr lang="en-US" dirty="0"/>
              <a:t>and </a:t>
            </a:r>
            <a:r>
              <a:rPr lang="en-US" dirty="0" smtClean="0"/>
              <a:t>receiving </a:t>
            </a:r>
            <a:r>
              <a:rPr lang="en-US" dirty="0"/>
              <a:t>new cases under the Hague Convention.</a:t>
            </a:r>
          </a:p>
          <a:p>
            <a:endParaRPr lang="en-US" dirty="0"/>
          </a:p>
          <a:p>
            <a:r>
              <a:rPr lang="en-US" dirty="0"/>
              <a:t>Pre-existing cases with Hague countries will continue to be in place and worked as before. However, when a major action is needed – such as enforcement or modification – it should be done using Convention forms and following Convention requirements, as provided for under UIFSA Article </a:t>
            </a:r>
            <a:r>
              <a:rPr lang="en-US" dirty="0" smtClean="0"/>
              <a:t>7.</a:t>
            </a:r>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17</a:t>
            </a:fld>
            <a:endParaRPr lang="en-US" dirty="0"/>
          </a:p>
        </p:txBody>
      </p:sp>
    </p:spTree>
    <p:extLst>
      <p:ext uri="{BB962C8B-B14F-4D97-AF65-F5344CB8AC3E}">
        <p14:creationId xmlns:p14="http://schemas.microsoft.com/office/powerpoint/2010/main" val="589512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725670"/>
          </a:xfrm>
        </p:spPr>
        <p:txBody>
          <a:bodyPr/>
          <a:lstStyle/>
          <a:p>
            <a:r>
              <a:rPr lang="en-US" dirty="0" smtClean="0"/>
              <a:t>Notes:</a:t>
            </a:r>
          </a:p>
          <a:p>
            <a:endParaRPr lang="en-US" dirty="0" smtClean="0"/>
          </a:p>
          <a:p>
            <a:r>
              <a:rPr lang="en-US" dirty="0" smtClean="0"/>
              <a:t>The </a:t>
            </a:r>
            <a:r>
              <a:rPr lang="en-US" dirty="0"/>
              <a:t>Convention is an incredible advance over the status quo.</a:t>
            </a:r>
          </a:p>
          <a:p>
            <a:endParaRPr lang="en-US" dirty="0"/>
          </a:p>
          <a:p>
            <a:r>
              <a:rPr lang="en-US" dirty="0"/>
              <a:t>Under prior treaties, procedures for recognition and enforcement of existing support orders were dependent upon a country’s domestic laws. </a:t>
            </a:r>
            <a:r>
              <a:rPr lang="en-US" dirty="0" smtClean="0"/>
              <a:t>That </a:t>
            </a:r>
            <a:r>
              <a:rPr lang="en-US" dirty="0"/>
              <a:t>often meant extensive reviews by a foreign court and long delays in enforcement. </a:t>
            </a:r>
            <a:r>
              <a:rPr lang="en-US" dirty="0" smtClean="0"/>
              <a:t>The </a:t>
            </a:r>
            <a:r>
              <a:rPr lang="en-US" dirty="0"/>
              <a:t>Convention will greatly speed up the enforcement of U.S. orders. </a:t>
            </a:r>
            <a:r>
              <a:rPr lang="en-US" dirty="0" smtClean="0"/>
              <a:t>It </a:t>
            </a:r>
            <a:r>
              <a:rPr lang="en-US" dirty="0"/>
              <a:t>limits the circumstances under which a court can review and object to an order. </a:t>
            </a:r>
            <a:r>
              <a:rPr lang="en-US" dirty="0" smtClean="0"/>
              <a:t>It </a:t>
            </a:r>
            <a:r>
              <a:rPr lang="en-US" dirty="0"/>
              <a:t>requires recognition of a U.S. order unless a respondent timely raises a challenge, and it limits available objections that the respondent may raise to those similar to ones now allowed under UIFSA.</a:t>
            </a:r>
          </a:p>
          <a:p>
            <a:endParaRPr lang="en-US" dirty="0"/>
          </a:p>
          <a:p>
            <a:pPr lvl="0"/>
            <a:r>
              <a:rPr lang="en-US" dirty="0"/>
              <a:t>Without reciprocity, the costs of attorney fees and court actions in international cases can exceed the amount of support collected. Under the Hague Convention, treaty countries are required to provide free legal assistance to a creditor in an application related to a child </a:t>
            </a:r>
            <a:r>
              <a:rPr lang="en-US" dirty="0" smtClean="0"/>
              <a:t>under </a:t>
            </a:r>
            <a:r>
              <a:rPr lang="en-US" dirty="0"/>
              <a:t>the age of 21. Free legal assistance for some creditor applications may be subject to a merit test under the Convention. However, a creditor’s application for recognition or recognition and enforcement may never be subject to a merit test and, therefore, will </a:t>
            </a:r>
            <a:r>
              <a:rPr lang="en-US" dirty="0" smtClean="0"/>
              <a:t>benefit </a:t>
            </a:r>
            <a:r>
              <a:rPr lang="en-US" dirty="0"/>
              <a:t>from free legal assistance. Child support agencies in the U.S. already provide such assistance. Now other treaty countries must provide cost-free services to U.S. creditors who file a child support application.</a:t>
            </a:r>
          </a:p>
          <a:p>
            <a:r>
              <a:rPr lang="en-US" dirty="0"/>
              <a:t> </a:t>
            </a:r>
          </a:p>
          <a:p>
            <a:r>
              <a:rPr lang="en-US" dirty="0"/>
              <a:t>The Convention provides standardized procedures and </a:t>
            </a:r>
            <a:r>
              <a:rPr lang="en-US" dirty="0" smtClean="0"/>
              <a:t>timeframes.</a:t>
            </a:r>
            <a:r>
              <a:rPr lang="en-US" baseline="0" dirty="0" smtClean="0"/>
              <a:t> </a:t>
            </a:r>
            <a:r>
              <a:rPr lang="en-US" dirty="0" smtClean="0"/>
              <a:t>Under </a:t>
            </a:r>
            <a:r>
              <a:rPr lang="en-US" dirty="0"/>
              <a:t>the Hague Treaty, each country must follow certain procedures to recognize and enforce child support </a:t>
            </a:r>
            <a:r>
              <a:rPr lang="en-US" dirty="0" smtClean="0"/>
              <a:t>orders.</a:t>
            </a:r>
            <a:r>
              <a:rPr lang="en-US" baseline="0" dirty="0" smtClean="0"/>
              <a:t> </a:t>
            </a:r>
            <a:r>
              <a:rPr lang="en-US" dirty="0" smtClean="0"/>
              <a:t>They </a:t>
            </a:r>
            <a:r>
              <a:rPr lang="en-US" dirty="0"/>
              <a:t>must meet certain timeframes for allowing a challenge to an order and for providing status </a:t>
            </a:r>
            <a:r>
              <a:rPr lang="en-US" dirty="0" smtClean="0"/>
              <a:t>updates.</a:t>
            </a:r>
            <a:r>
              <a:rPr lang="en-US" baseline="0" dirty="0" smtClean="0"/>
              <a:t> </a:t>
            </a:r>
            <a:r>
              <a:rPr lang="en-US" dirty="0" smtClean="0"/>
              <a:t>Additionally</a:t>
            </a:r>
            <a:r>
              <a:rPr lang="en-US" dirty="0"/>
              <a:t>, there are recommended standardized forms that will reduce the need for a country to request additional information.</a:t>
            </a:r>
          </a:p>
          <a:p>
            <a:endParaRPr lang="en-US" dirty="0"/>
          </a:p>
          <a:p>
            <a:r>
              <a:rPr lang="en-US" dirty="0"/>
              <a:t>As a result of U.S. ratification of the Convention, more U.S. families will receive timely support without regard to whether both parents live in this country.</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dirty="0"/>
          </a:p>
        </p:txBody>
      </p:sp>
    </p:spTree>
    <p:extLst>
      <p:ext uri="{BB962C8B-B14F-4D97-AF65-F5344CB8AC3E}">
        <p14:creationId xmlns:p14="http://schemas.microsoft.com/office/powerpoint/2010/main" val="25452903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Notes:</a:t>
            </a:r>
          </a:p>
          <a:p>
            <a:endParaRPr lang="en-US" sz="1100" dirty="0" smtClean="0"/>
          </a:p>
          <a:p>
            <a:r>
              <a:rPr lang="en-US" sz="1100" dirty="0" smtClean="0"/>
              <a:t>Let’s </a:t>
            </a:r>
            <a:r>
              <a:rPr lang="en-US" sz="1100" dirty="0"/>
              <a:t>talk about the mandatory scope of the Convention so you’ll know what to expect on outgoing cases. Early discussions during negotiations focused on who should benefit from the new Convention. Should it just cover child support? Should its scope be expanded as widely as possible to also include spouses and adult dependents? A final compromise was not reached until the last </a:t>
            </a:r>
            <a:r>
              <a:rPr lang="en-US" sz="1100" dirty="0" smtClean="0"/>
              <a:t>Diplomatic </a:t>
            </a:r>
            <a:r>
              <a:rPr lang="en-US" sz="1100" dirty="0"/>
              <a:t>S</a:t>
            </a:r>
            <a:r>
              <a:rPr lang="en-US" sz="1100" dirty="0" smtClean="0"/>
              <a:t>ession</a:t>
            </a:r>
            <a:r>
              <a:rPr lang="en-US" sz="1100" dirty="0"/>
              <a:t>!</a:t>
            </a:r>
          </a:p>
          <a:p>
            <a:endParaRPr lang="en-US" sz="1100" dirty="0"/>
          </a:p>
          <a:p>
            <a:r>
              <a:rPr lang="en-US" sz="1100" dirty="0"/>
              <a:t>There was early agreement that the Convention should cover enforcement of child support. However, even within that area, there was discussion on whether the establishment of parentage should be mandatory and what age should be within the mandatory scope. Ultimately, the decision was to cover recognition and enforcement of a foreign child support order up to age 21. If a country wants to limit the scope to children up to age 18, it must do so by a reservation. A reservation is a unilateral statement made by a country, when ratifying a treaty, where it says it’s excluding or modifying the legal effect of a certain provision of the treaty. The Hague Child Support Convention allows a Contracting State to make a reservation to certain provisions. When a State does that, it means the limitation will apply when it’s a requesting as well as requested State. </a:t>
            </a:r>
            <a:r>
              <a:rPr lang="en-US" sz="1100" dirty="0" smtClean="0"/>
              <a:t>Some </a:t>
            </a:r>
            <a:r>
              <a:rPr lang="en-US" sz="1100" dirty="0"/>
              <a:t>countries may make a reservation to limit the obligation to recognize and enforce a child support order to age 18. The United States did not make such a reservation. The Convention also covers the establishment of parentage, if necessary to establish a child support obligation. An action to establish parentage only is </a:t>
            </a:r>
            <a:r>
              <a:rPr lang="en-US" sz="1100" u="sng" dirty="0"/>
              <a:t>not</a:t>
            </a:r>
            <a:r>
              <a:rPr lang="en-US" sz="1100" dirty="0"/>
              <a:t> within the mandatory scope of the Convention</a:t>
            </a:r>
            <a:r>
              <a:rPr lang="en-US" sz="1100" dirty="0" smtClean="0"/>
              <a:t>.</a:t>
            </a:r>
            <a:r>
              <a:rPr lang="en-US" sz="1100" dirty="0">
                <a:solidFill>
                  <a:srgbClr val="FF0000"/>
                </a:solidFill>
              </a:rPr>
              <a:t> </a:t>
            </a:r>
            <a:r>
              <a:rPr lang="en-US" sz="1100" dirty="0"/>
              <a:t>When establishing a support obligation, the law of the requested State applies. There is no requirement that a country change its duration of support for establishment purposes, beyond age 18.</a:t>
            </a:r>
          </a:p>
          <a:p>
            <a:endParaRPr lang="en-US" sz="1100" dirty="0"/>
          </a:p>
          <a:p>
            <a:r>
              <a:rPr lang="en-US" sz="1100" dirty="0"/>
              <a:t>Recognition and enforcement of spousal support is within the mandatory scope </a:t>
            </a:r>
            <a:r>
              <a:rPr lang="en-US" sz="1100" u="sng" dirty="0"/>
              <a:t>if</a:t>
            </a:r>
            <a:r>
              <a:rPr lang="en-US" sz="1100" dirty="0"/>
              <a:t> the spousal support is in conjunction with child support. If the application is related to spousal support only, it is still within the scope of the Convention. However, there is no requirement that Central Authorities perform services related to such applications. Those cases would be handled as direct requests to a tribunal. In other words, there is nothing in the Convention requiring IV-D agencies to handle spousal support only cases.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dirty="0"/>
          </a:p>
        </p:txBody>
      </p:sp>
    </p:spTree>
    <p:extLst>
      <p:ext uri="{BB962C8B-B14F-4D97-AF65-F5344CB8AC3E}">
        <p14:creationId xmlns:p14="http://schemas.microsoft.com/office/powerpoint/2010/main" val="1797838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23147" y="4415790"/>
            <a:ext cx="5686213" cy="4725670"/>
          </a:xfrm>
        </p:spPr>
        <p:txBody>
          <a:bodyPr/>
          <a:lstStyle/>
          <a:p>
            <a:r>
              <a:rPr lang="en-US" dirty="0" smtClean="0"/>
              <a:t>Notes:</a:t>
            </a:r>
          </a:p>
          <a:p>
            <a:endParaRPr lang="en-US" dirty="0" smtClean="0"/>
          </a:p>
          <a:p>
            <a:r>
              <a:rPr lang="en-US" dirty="0" smtClean="0"/>
              <a:t>Some </a:t>
            </a:r>
            <a:r>
              <a:rPr lang="en-US" dirty="0"/>
              <a:t>people in the audience </a:t>
            </a:r>
            <a:r>
              <a:rPr lang="en-US" dirty="0" smtClean="0"/>
              <a:t>may have </a:t>
            </a:r>
            <a:r>
              <a:rPr lang="en-US" dirty="0"/>
              <a:t>attended multiple conference presentations where </a:t>
            </a:r>
            <a:r>
              <a:rPr lang="en-US" dirty="0" smtClean="0"/>
              <a:t>speakers have explained the </a:t>
            </a:r>
            <a:r>
              <a:rPr lang="en-US" dirty="0"/>
              <a:t>background of the Convention </a:t>
            </a:r>
            <a:r>
              <a:rPr lang="en-US" dirty="0" smtClean="0"/>
              <a:t>or presented an </a:t>
            </a:r>
            <a:r>
              <a:rPr lang="en-US" dirty="0"/>
              <a:t>overview of UIFSA (2008</a:t>
            </a:r>
            <a:r>
              <a:rPr lang="en-US" dirty="0" smtClean="0"/>
              <a:t>).</a:t>
            </a:r>
            <a:r>
              <a:rPr lang="en-US" baseline="0" dirty="0" smtClean="0"/>
              <a:t> </a:t>
            </a:r>
            <a:r>
              <a:rPr lang="en-US" dirty="0" smtClean="0"/>
              <a:t>For </a:t>
            </a:r>
            <a:r>
              <a:rPr lang="en-US" dirty="0"/>
              <a:t>others, this information will be brand new. </a:t>
            </a:r>
            <a:r>
              <a:rPr lang="en-US" dirty="0" smtClean="0"/>
              <a:t>The webinar content has been designed to </a:t>
            </a:r>
            <a:r>
              <a:rPr lang="en-US" dirty="0"/>
              <a:t>cover both audiences. </a:t>
            </a:r>
            <a:r>
              <a:rPr lang="en-US" dirty="0" smtClean="0"/>
              <a:t> </a:t>
            </a:r>
          </a:p>
          <a:p>
            <a:endParaRPr lang="en-US" dirty="0"/>
          </a:p>
          <a:p>
            <a:r>
              <a:rPr lang="en-US" dirty="0" smtClean="0"/>
              <a:t>The </a:t>
            </a:r>
            <a:r>
              <a:rPr lang="en-US" dirty="0"/>
              <a:t>webinar resources include the PowerPoint </a:t>
            </a:r>
            <a:r>
              <a:rPr lang="en-US" dirty="0" smtClean="0"/>
              <a:t>presentation with </a:t>
            </a:r>
            <a:r>
              <a:rPr lang="en-US" dirty="0"/>
              <a:t>notes for the </a:t>
            </a:r>
            <a:r>
              <a:rPr lang="en-US" dirty="0" smtClean="0"/>
              <a:t>slides and a </a:t>
            </a:r>
            <a:r>
              <a:rPr lang="en-US" dirty="0"/>
              <a:t>set of </a:t>
            </a:r>
            <a:r>
              <a:rPr lang="en-US" dirty="0" smtClean="0"/>
              <a:t>trainer notes that provide supplemental information. The resources related to a particular module will be available </a:t>
            </a:r>
            <a:r>
              <a:rPr lang="en-US" dirty="0"/>
              <a:t>on OCSE’s </a:t>
            </a:r>
            <a:r>
              <a:rPr lang="en-US" dirty="0" smtClean="0"/>
              <a:t>website.</a:t>
            </a:r>
            <a:endParaRPr lang="en-US" dirty="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dirty="0"/>
          </a:p>
        </p:txBody>
      </p:sp>
    </p:spTree>
    <p:extLst>
      <p:ext uri="{BB962C8B-B14F-4D97-AF65-F5344CB8AC3E}">
        <p14:creationId xmlns:p14="http://schemas.microsoft.com/office/powerpoint/2010/main" val="12816073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In </a:t>
            </a:r>
            <a:r>
              <a:rPr lang="en-US" dirty="0"/>
              <a:t>the final stages of negotiation, a group of Latin American States pressed </a:t>
            </a:r>
            <a:r>
              <a:rPr lang="en-US" dirty="0" smtClean="0"/>
              <a:t>to include </a:t>
            </a:r>
            <a:r>
              <a:rPr lang="en-US" dirty="0"/>
              <a:t>maintenance obligations </a:t>
            </a:r>
            <a:r>
              <a:rPr lang="en-US" dirty="0" smtClean="0"/>
              <a:t>for vulnerable </a:t>
            </a:r>
            <a:r>
              <a:rPr lang="en-US" dirty="0"/>
              <a:t>persons </a:t>
            </a:r>
            <a:r>
              <a:rPr lang="en-US" dirty="0" smtClean="0"/>
              <a:t>within the mandatory scope of the</a:t>
            </a:r>
            <a:r>
              <a:rPr lang="en-US" baseline="0" dirty="0" smtClean="0"/>
              <a:t> Convention</a:t>
            </a:r>
            <a:r>
              <a:rPr lang="en-US" dirty="0" smtClean="0"/>
              <a:t>. Vulnerable persons are individuals who are not able to support themselves due to a physical or mental impairment.</a:t>
            </a:r>
            <a:r>
              <a:rPr lang="en-US" baseline="0" dirty="0" smtClean="0"/>
              <a:t> Delegates did not reach</a:t>
            </a:r>
            <a:r>
              <a:rPr lang="en-US" dirty="0" smtClean="0"/>
              <a:t> </a:t>
            </a:r>
            <a:r>
              <a:rPr lang="en-US" dirty="0"/>
              <a:t>consensus </a:t>
            </a:r>
            <a:r>
              <a:rPr lang="en-US" dirty="0" smtClean="0"/>
              <a:t>on this proposal, largely because many delegates felt there had been insufficient time to examine its full implications.</a:t>
            </a:r>
            <a:r>
              <a:rPr lang="en-US" baseline="0" dirty="0" smtClean="0"/>
              <a:t> </a:t>
            </a:r>
            <a:r>
              <a:rPr lang="en-US" dirty="0" smtClean="0"/>
              <a:t>However</a:t>
            </a:r>
            <a:r>
              <a:rPr lang="en-US" dirty="0"/>
              <a:t>, the Convention allows a Contracting State to file a declaration that it will apply the Convention to obligations </a:t>
            </a:r>
            <a:r>
              <a:rPr lang="en-US" dirty="0" smtClean="0"/>
              <a:t>regarding vulnerable </a:t>
            </a:r>
            <a:r>
              <a:rPr lang="en-US" dirty="0"/>
              <a:t>persons.</a:t>
            </a:r>
          </a:p>
          <a:p>
            <a:endParaRPr lang="en-US" dirty="0"/>
          </a:p>
          <a:p>
            <a:r>
              <a:rPr lang="en-US" dirty="0"/>
              <a:t>Likewise a Contracting State may declare that it’s extending the scope of the Convention to any maintenance obligation arising from a family arrangement, such as grandparents or an uncle.</a:t>
            </a:r>
          </a:p>
          <a:p>
            <a:endParaRPr lang="en-US" dirty="0"/>
          </a:p>
          <a:p>
            <a:r>
              <a:rPr lang="en-US" dirty="0"/>
              <a:t>Such declarations apply to two Contracting States only insofar as their declarations are mutual.</a:t>
            </a:r>
          </a:p>
          <a:p>
            <a:endParaRPr lang="en-US" dirty="0"/>
          </a:p>
          <a:p>
            <a:r>
              <a:rPr lang="en-US" dirty="0"/>
              <a:t>The United States did not make these declarations.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dirty="0"/>
          </a:p>
        </p:txBody>
      </p:sp>
    </p:spTree>
    <p:extLst>
      <p:ext uri="{BB962C8B-B14F-4D97-AF65-F5344CB8AC3E}">
        <p14:creationId xmlns:p14="http://schemas.microsoft.com/office/powerpoint/2010/main" val="15972979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As noted earlier, UIFSA (2008) is the implementing legislation in the U.S. for the Hague Child Support Convention.</a:t>
            </a:r>
          </a:p>
          <a:p>
            <a:endParaRPr lang="en-US" dirty="0"/>
          </a:p>
          <a:p>
            <a:r>
              <a:rPr lang="en-US" dirty="0"/>
              <a:t>The good news is that all states have enacted it – and virtually verbatim – so we have a uniform act that is truly uniform!</a:t>
            </a:r>
          </a:p>
          <a:p>
            <a:endParaRPr lang="en-US" dirty="0"/>
          </a:p>
          <a:p>
            <a:r>
              <a:rPr lang="en-US" dirty="0"/>
              <a:t>There are some new definitions in UIFSA (2008) that are especially relevant to international cases.</a:t>
            </a:r>
          </a:p>
          <a:p>
            <a:endParaRPr lang="en-US" dirty="0"/>
          </a:p>
          <a:p>
            <a:r>
              <a:rPr lang="en-US" dirty="0"/>
              <a:t>UIFSA </a:t>
            </a:r>
            <a:r>
              <a:rPr lang="en-US" dirty="0" smtClean="0"/>
              <a:t>(2008) </a:t>
            </a:r>
            <a:r>
              <a:rPr lang="en-US" dirty="0"/>
              <a:t>distinguishes between a “state” and a “foreign country.” The definition of “foreign country” includes many, but not all, foreign nations. To meet the definition of a “foreign country,” the country must be:</a:t>
            </a:r>
          </a:p>
          <a:p>
            <a:r>
              <a:rPr lang="en-US" dirty="0"/>
              <a:t>	- a </a:t>
            </a:r>
            <a:r>
              <a:rPr lang="en-US" dirty="0" smtClean="0"/>
              <a:t>foreign reciprocating </a:t>
            </a:r>
            <a:r>
              <a:rPr lang="en-US" dirty="0"/>
              <a:t>country</a:t>
            </a:r>
          </a:p>
          <a:p>
            <a:r>
              <a:rPr lang="en-US" dirty="0"/>
              <a:t>	- a country with which the forum state has a reciprocal arrangement</a:t>
            </a:r>
          </a:p>
          <a:p>
            <a:r>
              <a:rPr lang="en-US" dirty="0"/>
              <a:t>	- a country with laws substantially similar to UIFSA</a:t>
            </a:r>
          </a:p>
          <a:p>
            <a:r>
              <a:rPr lang="en-US" dirty="0"/>
              <a:t>	- or a Convention country</a:t>
            </a:r>
          </a:p>
          <a:p>
            <a:endParaRPr lang="en-US" dirty="0"/>
          </a:p>
          <a:p>
            <a:r>
              <a:rPr lang="en-US" dirty="0"/>
              <a:t>“Outside this state” means another state, a tribe, a foreign country, or a foreign nation. Basically anywhere </a:t>
            </a:r>
            <a:r>
              <a:rPr lang="en-US" u="sng" dirty="0" smtClean="0"/>
              <a:t>other than </a:t>
            </a:r>
            <a:r>
              <a:rPr lang="en-US" dirty="0"/>
              <a:t>the forum state. You’ll see that phrase in the evidentiary provisions of UIFSA.</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dirty="0"/>
          </a:p>
        </p:txBody>
      </p:sp>
    </p:spTree>
    <p:extLst>
      <p:ext uri="{BB962C8B-B14F-4D97-AF65-F5344CB8AC3E}">
        <p14:creationId xmlns:p14="http://schemas.microsoft.com/office/powerpoint/2010/main" val="2758814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One of the unique provisions of UIFSA (2008) is Section 105, which provides a clear road map to tribunals that are handling an international case.</a:t>
            </a:r>
          </a:p>
          <a:p>
            <a:endParaRPr lang="en-US" dirty="0"/>
          </a:p>
          <a:p>
            <a:r>
              <a:rPr lang="en-US" dirty="0"/>
              <a:t>The tribunal </a:t>
            </a:r>
            <a:r>
              <a:rPr lang="en-US" u="sng" dirty="0"/>
              <a:t>must</a:t>
            </a:r>
            <a:r>
              <a:rPr lang="en-US" dirty="0"/>
              <a:t> apply UIFSA Articles 1 thru 6 to a support proceeding involving an order issued by a foreign country, a tribunal of a foreign country, or a party or child residing in a foreign country. </a:t>
            </a:r>
            <a:r>
              <a:rPr lang="en-US" dirty="0" smtClean="0"/>
              <a:t>Keep </a:t>
            </a:r>
            <a:r>
              <a:rPr lang="en-US" dirty="0"/>
              <a:t>in mind, it’s a country that meets UIFSA’s definition of a “foreign country</a:t>
            </a:r>
            <a:r>
              <a:rPr lang="en-US" dirty="0" smtClean="0"/>
              <a:t>.”</a:t>
            </a:r>
          </a:p>
          <a:p>
            <a:endParaRPr lang="en-US" dirty="0"/>
          </a:p>
          <a:p>
            <a:r>
              <a:rPr lang="en-US" dirty="0"/>
              <a:t>If a support order is issued by a country that is not an FRC or a Convention country, a U.S. tribunal may decide to recognize and enforce it because of comity. </a:t>
            </a:r>
            <a:r>
              <a:rPr lang="en-US" dirty="0" smtClean="0"/>
              <a:t>Comity </a:t>
            </a:r>
            <a:r>
              <a:rPr lang="en-US" dirty="0"/>
              <a:t>is a legal term. It is a willingness by the U.S. tribunal to recognize an order out of respect for the foreign tribunal because it complied with our concept of due process. The recognition is not as a matter of legal requirement. </a:t>
            </a:r>
            <a:r>
              <a:rPr lang="en-US" dirty="0" smtClean="0"/>
              <a:t>If </a:t>
            </a:r>
            <a:r>
              <a:rPr lang="en-US" dirty="0" smtClean="0"/>
              <a:t>a </a:t>
            </a:r>
            <a:r>
              <a:rPr lang="en-US" dirty="0"/>
              <a:t>tribunal is recognizing an order on the basis of comity – which is a case by case decision – the tribunal may apply UIFSA Articles 1 thru 6.  It is not mandatory to use UIFSA in such cases. Because comity is extended to an order, not a country, the next time a different order from that country comes before the tribunal in a different case, the court must decide anew whether to recognize this second order on the basis of comity. </a:t>
            </a:r>
          </a:p>
          <a:p>
            <a:endParaRPr lang="en-US" dirty="0"/>
          </a:p>
          <a:p>
            <a:r>
              <a:rPr lang="en-US" dirty="0" smtClean="0"/>
              <a:t>If </a:t>
            </a:r>
            <a:r>
              <a:rPr lang="en-US" dirty="0"/>
              <a:t>it is a Convention proceeding, the tribunal </a:t>
            </a:r>
            <a:r>
              <a:rPr lang="en-US" u="sng" dirty="0"/>
              <a:t>must </a:t>
            </a:r>
            <a:r>
              <a:rPr lang="en-US" dirty="0"/>
              <a:t>apply the new Article 7 of UIFSA. So long as there is no conflict with Article 7, the tribunal will also apply Articles 1 thru 6.</a:t>
            </a:r>
          </a:p>
          <a:p>
            <a:endParaRPr lang="en-US" dirty="0"/>
          </a:p>
          <a:p>
            <a:r>
              <a:rPr lang="en-US" dirty="0"/>
              <a:t>Keep in mind that Article 7 </a:t>
            </a:r>
            <a:r>
              <a:rPr lang="en-US" dirty="0" smtClean="0"/>
              <a:t>applies </a:t>
            </a:r>
            <a:r>
              <a:rPr lang="en-US" u="sng" dirty="0" smtClean="0"/>
              <a:t>only</a:t>
            </a:r>
            <a:r>
              <a:rPr lang="en-US" dirty="0" smtClean="0"/>
              <a:t> to </a:t>
            </a:r>
            <a:r>
              <a:rPr lang="en-US" dirty="0"/>
              <a:t>applications under the Hague Child Support </a:t>
            </a:r>
            <a:r>
              <a:rPr lang="en-US" dirty="0" smtClean="0"/>
              <a:t>Convention. Article 7 became</a:t>
            </a:r>
            <a:r>
              <a:rPr lang="en-US" dirty="0" smtClean="0">
                <a:solidFill>
                  <a:srgbClr val="FF0000"/>
                </a:solidFill>
              </a:rPr>
              <a:t> </a:t>
            </a:r>
            <a:r>
              <a:rPr lang="en-US" dirty="0" smtClean="0"/>
              <a:t>effective </a:t>
            </a:r>
            <a:r>
              <a:rPr lang="en-US" dirty="0"/>
              <a:t>on January 1, 2017.</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dirty="0"/>
          </a:p>
        </p:txBody>
      </p:sp>
    </p:spTree>
    <p:extLst>
      <p:ext uri="{BB962C8B-B14F-4D97-AF65-F5344CB8AC3E}">
        <p14:creationId xmlns:p14="http://schemas.microsoft.com/office/powerpoint/2010/main" val="32714352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Another </a:t>
            </a:r>
            <a:r>
              <a:rPr lang="en-US" dirty="0"/>
              <a:t>UIFSA provision that is important in international cases – including Convention cases – is Section 316.</a:t>
            </a:r>
          </a:p>
          <a:p>
            <a:endParaRPr lang="en-US" dirty="0"/>
          </a:p>
          <a:p>
            <a:r>
              <a:rPr lang="en-US" dirty="0"/>
              <a:t>It replaces the requirement that a person swear under oath before a notary in order for information in a document to be admissible into evidence. Section 316 provides that an affidavit or </a:t>
            </a:r>
            <a:r>
              <a:rPr lang="en-US" dirty="0" smtClean="0"/>
              <a:t>a document</a:t>
            </a:r>
            <a:r>
              <a:rPr lang="en-US" dirty="0"/>
              <a:t>, which would not be excluded under the hearsay rule if given in person, is admissible in evidence if given under penalty of perjury. And that applies if the person is a party or witness residing “outside this state.” We will discuss that provision in more detail in a later module.</a:t>
            </a:r>
          </a:p>
          <a:p>
            <a:endParaRPr lang="en-US" dirty="0"/>
          </a:p>
          <a:p>
            <a:r>
              <a:rPr lang="en-US" dirty="0"/>
              <a:t>Section 316 encourages tribunals and parties to take advantage of modern methods of communication. It authorizes the transmission of documents from outside the state by telephone, telecopier, or other electronic means.  </a:t>
            </a:r>
          </a:p>
          <a:p>
            <a:endParaRPr lang="en-US" dirty="0"/>
          </a:p>
          <a:p>
            <a:r>
              <a:rPr lang="en-US" dirty="0"/>
              <a:t>A big change from UIFSA 1996 is the requirement that tribunals </a:t>
            </a:r>
            <a:r>
              <a:rPr lang="en-US" u="sng" dirty="0"/>
              <a:t>must </a:t>
            </a:r>
            <a:r>
              <a:rPr lang="en-US" dirty="0"/>
              <a:t>allow a </a:t>
            </a:r>
            <a:r>
              <a:rPr lang="en-US" dirty="0" smtClean="0"/>
              <a:t>witness </a:t>
            </a:r>
            <a:r>
              <a:rPr lang="en-US" dirty="0"/>
              <a:t>or party </a:t>
            </a:r>
            <a:r>
              <a:rPr lang="en-US" dirty="0" smtClean="0"/>
              <a:t>residing outside the state to </a:t>
            </a:r>
            <a:r>
              <a:rPr lang="en-US" dirty="0"/>
              <a:t>testify by telephone, audiovisual means, or other electronic means. </a:t>
            </a:r>
            <a:r>
              <a:rPr lang="en-US" dirty="0" smtClean="0"/>
              <a:t>It </a:t>
            </a:r>
            <a:r>
              <a:rPr lang="en-US" dirty="0"/>
              <a:t>is not discretionary. </a:t>
            </a:r>
            <a:r>
              <a:rPr lang="en-US" dirty="0" smtClean="0"/>
              <a:t>We </a:t>
            </a:r>
            <a:r>
              <a:rPr lang="en-US" dirty="0"/>
              <a:t>will talk about this requirement in a later module.</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23</a:t>
            </a:fld>
            <a:endParaRPr lang="en-US" dirty="0"/>
          </a:p>
        </p:txBody>
      </p:sp>
    </p:spTree>
    <p:extLst>
      <p:ext uri="{BB962C8B-B14F-4D97-AF65-F5344CB8AC3E}">
        <p14:creationId xmlns:p14="http://schemas.microsoft.com/office/powerpoint/2010/main" val="7927100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The </a:t>
            </a:r>
            <a:r>
              <a:rPr lang="en-US" dirty="0"/>
              <a:t>phrase “outside this state” also appears in Sections 317 and 318.</a:t>
            </a:r>
          </a:p>
          <a:p>
            <a:endParaRPr lang="en-US" dirty="0"/>
          </a:p>
          <a:p>
            <a:r>
              <a:rPr lang="en-US" dirty="0"/>
              <a:t>Section 317 authorizes a state tribunal to communicate with a tribunal “outside this state.” </a:t>
            </a:r>
            <a:r>
              <a:rPr lang="en-US" dirty="0" smtClean="0"/>
              <a:t>That </a:t>
            </a:r>
            <a:r>
              <a:rPr lang="en-US" dirty="0"/>
              <a:t>means a tribunal of another state (as defined by UIFSA), a foreign country, or a foreign nation that is not defined as a foreign country. The communication can be about the laws, legal effect of an order, or status of a proceeding.</a:t>
            </a:r>
          </a:p>
          <a:p>
            <a:endParaRPr lang="en-US" dirty="0"/>
          </a:p>
          <a:p>
            <a:r>
              <a:rPr lang="en-US" dirty="0"/>
              <a:t>Section 318 authorizes a tribunal to help a tribunal “outside the state” with the discovery process.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24</a:t>
            </a:fld>
            <a:endParaRPr lang="en-US" dirty="0"/>
          </a:p>
        </p:txBody>
      </p:sp>
    </p:spTree>
    <p:extLst>
      <p:ext uri="{BB962C8B-B14F-4D97-AF65-F5344CB8AC3E}">
        <p14:creationId xmlns:p14="http://schemas.microsoft.com/office/powerpoint/2010/main" val="12340283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Because the Convention applies to countries with various legal systems, it includes terminology that differs from the terms we use in the United States. This slide “converts” Convention terms to their equivalent U.S. terms. [See the supplemental</a:t>
            </a:r>
            <a:r>
              <a:rPr lang="en-US" baseline="0" dirty="0" smtClean="0"/>
              <a:t> Trainer Notes for an explanation of each term on the slide.]</a:t>
            </a:r>
            <a:endParaRPr lang="en-US" dirty="0" smtClean="0"/>
          </a:p>
          <a:p>
            <a:endParaRPr lang="en-US" dirty="0" smtClean="0"/>
          </a:p>
          <a:p>
            <a:r>
              <a:rPr lang="en-US" dirty="0" smtClean="0"/>
              <a:t>For the most part, UIFSA (2008) uses words with which IV-D agencies are familiar. The new Article 7 contains some additional definitions based on the Convention.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dirty="0"/>
          </a:p>
        </p:txBody>
      </p:sp>
    </p:spTree>
    <p:extLst>
      <p:ext uri="{BB962C8B-B14F-4D97-AF65-F5344CB8AC3E}">
        <p14:creationId xmlns:p14="http://schemas.microsoft.com/office/powerpoint/2010/main" val="13627299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There </a:t>
            </a:r>
            <a:r>
              <a:rPr lang="en-US" dirty="0"/>
              <a:t>are a number of resources available to learn more about the Hague Child Support Convention.</a:t>
            </a:r>
          </a:p>
          <a:p>
            <a:endParaRPr lang="en-US" dirty="0"/>
          </a:p>
          <a:p>
            <a:r>
              <a:rPr lang="en-US" dirty="0"/>
              <a:t>The best place to start is the website for the Hague Conference on Private International </a:t>
            </a:r>
            <a:r>
              <a:rPr lang="en-US" dirty="0" smtClean="0"/>
              <a:t>Law.</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dirty="0"/>
          </a:p>
        </p:txBody>
      </p:sp>
    </p:spTree>
    <p:extLst>
      <p:ext uri="{BB962C8B-B14F-4D97-AF65-F5344CB8AC3E}">
        <p14:creationId xmlns:p14="http://schemas.microsoft.com/office/powerpoint/2010/main" val="18635310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When </a:t>
            </a:r>
            <a:r>
              <a:rPr lang="en-US" dirty="0"/>
              <a:t>you go to </a:t>
            </a:r>
            <a:r>
              <a:rPr lang="en-US" dirty="0">
                <a:hlinkClick r:id="rId3"/>
              </a:rPr>
              <a:t>www.hcch.net</a:t>
            </a:r>
            <a:r>
              <a:rPr lang="en-US" dirty="0"/>
              <a:t>, and click on “English,” it takes you to this page. From here, click on “Child Support.”  The children are a helpful clue!</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27</a:t>
            </a:fld>
            <a:endParaRPr lang="en-US" dirty="0"/>
          </a:p>
        </p:txBody>
      </p:sp>
    </p:spTree>
    <p:extLst>
      <p:ext uri="{BB962C8B-B14F-4D97-AF65-F5344CB8AC3E}">
        <p14:creationId xmlns:p14="http://schemas.microsoft.com/office/powerpoint/2010/main" val="1373596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The </a:t>
            </a:r>
            <a:r>
              <a:rPr lang="en-US" dirty="0"/>
              <a:t>Child Support Section of the website has a wealth of information. From here, you can click on a number of resources.</a:t>
            </a:r>
          </a:p>
          <a:p>
            <a:endParaRPr lang="en-US" dirty="0"/>
          </a:p>
        </p:txBody>
      </p:sp>
      <p:sp>
        <p:nvSpPr>
          <p:cNvPr id="4" name="Slide Number Placeholder 3"/>
          <p:cNvSpPr>
            <a:spLocks noGrp="1"/>
          </p:cNvSpPr>
          <p:nvPr>
            <p:ph type="sldNum" sz="quarter" idx="10"/>
          </p:nvPr>
        </p:nvSpPr>
        <p:spPr/>
        <p:txBody>
          <a:bodyPr/>
          <a:lstStyle/>
          <a:p>
            <a:fld id="{73BCC682-0D5C-4BD2-82BF-96A0DABF624E}" type="slidenum">
              <a:rPr lang="en-US" smtClean="0"/>
              <a:pPr/>
              <a:t>28</a:t>
            </a:fld>
            <a:endParaRPr lang="en-US" dirty="0"/>
          </a:p>
        </p:txBody>
      </p:sp>
    </p:spTree>
    <p:extLst>
      <p:ext uri="{BB962C8B-B14F-4D97-AF65-F5344CB8AC3E}">
        <p14:creationId xmlns:p14="http://schemas.microsoft.com/office/powerpoint/2010/main" val="41020837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In </a:t>
            </a:r>
            <a:r>
              <a:rPr lang="en-US" dirty="0"/>
              <a:t>addition to the Convention text and Explanatory Report, the webpage allows you to click on links to the mandatory and recommended forms for use with Convention cases.</a:t>
            </a:r>
          </a:p>
          <a:p>
            <a:endParaRPr lang="en-US" dirty="0"/>
          </a:p>
          <a:p>
            <a:r>
              <a:rPr lang="en-US" dirty="0"/>
              <a:t>Each Contracting State must provide the Permanent Bureau with a description of its laws and procedures governing maintenance obligations. One way it can do that is through completion of a Country Profile. The Country Profile is based on the U.S. Intergovernmental Reference Guide (IRG). In addition to Central Authority contact information, it contains a country’s responses to questions about a number of topics, such as parentage establishment, support guidelines, enforcement methods, and the collection and disbursement of support. Responses are standardized checkboxes but there is also room for free flow text. </a:t>
            </a:r>
            <a:r>
              <a:rPr lang="en-US" dirty="0" smtClean="0"/>
              <a:t>Because </a:t>
            </a:r>
            <a:r>
              <a:rPr lang="en-US" dirty="0"/>
              <a:t>the Profile responses are available in English, it’s a wonderful resource for </a:t>
            </a:r>
            <a:r>
              <a:rPr lang="en-US" dirty="0" smtClean="0"/>
              <a:t>child</a:t>
            </a:r>
            <a:r>
              <a:rPr lang="en-US" baseline="0" dirty="0" smtClean="0"/>
              <a:t> support </a:t>
            </a:r>
            <a:r>
              <a:rPr lang="en-US" dirty="0" smtClean="0"/>
              <a:t>caseworkers </a:t>
            </a:r>
            <a:r>
              <a:rPr lang="en-US" dirty="0"/>
              <a:t>and attorneys.</a:t>
            </a:r>
          </a:p>
          <a:p>
            <a:endParaRPr lang="en-US" dirty="0"/>
          </a:p>
          <a:p>
            <a:r>
              <a:rPr lang="en-US" dirty="0"/>
              <a:t>Another very practical resource is the Handbook for Caseworkers. It was written by Hannah Roots, a child support attorney in British Columbia who often speaks at U.S. child support conferences. The Handbook explains the Convention’s provisions. It has flow charts related to case processing. Most importantly, it provides step-by-step instructions on how to complete the recommended and mandatory Convention forms.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29</a:t>
            </a:fld>
            <a:endParaRPr lang="en-US" dirty="0"/>
          </a:p>
        </p:txBody>
      </p:sp>
    </p:spTree>
    <p:extLst>
      <p:ext uri="{BB962C8B-B14F-4D97-AF65-F5344CB8AC3E}">
        <p14:creationId xmlns:p14="http://schemas.microsoft.com/office/powerpoint/2010/main" val="2065908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23147" y="4415790"/>
            <a:ext cx="5686213" cy="4725670"/>
          </a:xfrm>
        </p:spPr>
        <p:txBody>
          <a:bodyPr/>
          <a:lstStyle/>
          <a:p>
            <a:r>
              <a:rPr lang="en-US" dirty="0" smtClean="0"/>
              <a:t>Notes:</a:t>
            </a:r>
          </a:p>
          <a:p>
            <a:endParaRPr lang="en-US" dirty="0" smtClean="0"/>
          </a:p>
          <a:p>
            <a:r>
              <a:rPr lang="en-US" dirty="0" smtClean="0"/>
              <a:t>The </a:t>
            </a:r>
            <a:r>
              <a:rPr lang="en-US" dirty="0"/>
              <a:t>first two modules of the webinar series are overview modules. </a:t>
            </a:r>
            <a:r>
              <a:rPr lang="en-US" dirty="0" smtClean="0"/>
              <a:t>They </a:t>
            </a:r>
            <a:r>
              <a:rPr lang="en-US" dirty="0"/>
              <a:t>provide background information about the </a:t>
            </a:r>
            <a:r>
              <a:rPr lang="en-US" dirty="0" smtClean="0"/>
              <a:t>2007 Hague </a:t>
            </a:r>
            <a:r>
              <a:rPr lang="en-US" dirty="0"/>
              <a:t>Child Support Convention so that you will better understand the U.S. goals during treaty negotiations, the process used for negotiating an international treaty, and terminology in the Convention. They also discuss the scope of the Convention and services that a Central Authority must provide so that you will have a better idea of what to expect on </a:t>
            </a:r>
            <a:r>
              <a:rPr lang="en-US" u="sng" dirty="0"/>
              <a:t>outgoing</a:t>
            </a:r>
            <a:r>
              <a:rPr lang="en-US" dirty="0"/>
              <a:t> cases to a Convention country.</a:t>
            </a:r>
          </a:p>
          <a:p>
            <a:endParaRPr lang="en-US" dirty="0"/>
          </a:p>
          <a:p>
            <a:r>
              <a:rPr lang="en-US" dirty="0"/>
              <a:t>Beginning with Module 3</a:t>
            </a:r>
            <a:r>
              <a:rPr lang="en-US" dirty="0" smtClean="0"/>
              <a:t>, we will focus on </a:t>
            </a:r>
            <a:r>
              <a:rPr lang="en-US" dirty="0"/>
              <a:t>case processing. The most likely application under the Convention is an application to recognize and enforce a support order issued by a Convention country. For that reason, there is one module explaining the process and forms for incoming applications and a separate module explaining the process and forms for outgoing applications.</a:t>
            </a:r>
          </a:p>
          <a:p>
            <a:endParaRPr lang="en-US" dirty="0"/>
          </a:p>
          <a:p>
            <a:r>
              <a:rPr lang="en-US" dirty="0"/>
              <a:t>Module 5 examines incoming and outgoing applications for establishment of a support order, including establishment of parentage when necessary to obtain support.</a:t>
            </a:r>
          </a:p>
          <a:p>
            <a:endParaRPr lang="en-US" dirty="0"/>
          </a:p>
          <a:p>
            <a:r>
              <a:rPr lang="en-US" dirty="0" smtClean="0"/>
              <a:t>Modules 6 and 7 examine</a:t>
            </a:r>
            <a:r>
              <a:rPr lang="en-US" dirty="0" smtClean="0">
                <a:solidFill>
                  <a:srgbClr val="FF0000"/>
                </a:solidFill>
              </a:rPr>
              <a:t> </a:t>
            </a:r>
            <a:r>
              <a:rPr lang="en-US" dirty="0"/>
              <a:t>incoming and outgoing applications for modification under the Convention.</a:t>
            </a:r>
          </a:p>
          <a:p>
            <a:endParaRPr lang="en-US" dirty="0"/>
          </a:p>
          <a:p>
            <a:r>
              <a:rPr lang="en-US" dirty="0"/>
              <a:t>Module </a:t>
            </a:r>
            <a:r>
              <a:rPr lang="en-US" dirty="0" smtClean="0"/>
              <a:t>8 </a:t>
            </a:r>
            <a:r>
              <a:rPr lang="en-US" dirty="0"/>
              <a:t>addresses implementation issues and questions that have arisen.</a:t>
            </a:r>
          </a:p>
          <a:p>
            <a:endParaRPr lang="en-US" dirty="0"/>
          </a:p>
          <a:p>
            <a:r>
              <a:rPr lang="en-US" dirty="0"/>
              <a:t>Finally, in Module </a:t>
            </a:r>
            <a:r>
              <a:rPr lang="en-US" dirty="0" smtClean="0"/>
              <a:t>9 </a:t>
            </a:r>
            <a:r>
              <a:rPr lang="en-US" dirty="0"/>
              <a:t>we will discuss processing international support cases from countries with bilateral reciprocity arrangements that are not Convention countries.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dirty="0"/>
          </a:p>
        </p:txBody>
      </p:sp>
    </p:spTree>
    <p:extLst>
      <p:ext uri="{BB962C8B-B14F-4D97-AF65-F5344CB8AC3E}">
        <p14:creationId xmlns:p14="http://schemas.microsoft.com/office/powerpoint/2010/main" val="36607726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OCSE </a:t>
            </a:r>
            <a:r>
              <a:rPr lang="en-US" dirty="0"/>
              <a:t>has also developed a number of resources related to the Hague Child Support Convention.</a:t>
            </a:r>
          </a:p>
          <a:p>
            <a:endParaRPr lang="en-US" dirty="0"/>
          </a:p>
          <a:p>
            <a:r>
              <a:rPr lang="en-US" dirty="0"/>
              <a:t>Most of them can be easily accessed through the international page of OCSE’s website:  </a:t>
            </a:r>
            <a:r>
              <a:rPr lang="en-US" dirty="0">
                <a:hlinkClick r:id="rId3"/>
              </a:rPr>
              <a:t>http://www.acf.hhs.gov/css/partners/international</a:t>
            </a:r>
            <a:endParaRPr lang="en-US" dirty="0"/>
          </a:p>
          <a:p>
            <a:endParaRPr lang="en-US" dirty="0"/>
          </a:p>
          <a:p>
            <a:r>
              <a:rPr lang="en-US" dirty="0"/>
              <a:t>OCSE’s Division of Policy and Training has issued several policy guidance documents related to the Convention and UIFSA (2008). </a:t>
            </a:r>
            <a:r>
              <a:rPr lang="en-US" dirty="0" smtClean="0"/>
              <a:t>I </a:t>
            </a:r>
            <a:r>
              <a:rPr lang="en-US" dirty="0"/>
              <a:t>encourage you to review them if you haven’t already. Of particular interest are IM-16-02, which provides an overview of provisions of UIFSA (2008) that have the most significant impact on </a:t>
            </a:r>
            <a:r>
              <a:rPr lang="en-US" dirty="0" smtClean="0"/>
              <a:t>child</a:t>
            </a:r>
            <a:r>
              <a:rPr lang="en-US" baseline="0" dirty="0" smtClean="0"/>
              <a:t> support</a:t>
            </a:r>
            <a:r>
              <a:rPr lang="en-US" dirty="0" smtClean="0"/>
              <a:t> </a:t>
            </a:r>
            <a:r>
              <a:rPr lang="en-US" dirty="0"/>
              <a:t>caseworkers and attorneys, and IM-15-01. </a:t>
            </a:r>
            <a:r>
              <a:rPr lang="en-US" dirty="0" smtClean="0"/>
              <a:t>IM-15-01 </a:t>
            </a:r>
            <a:r>
              <a:rPr lang="en-US" dirty="0"/>
              <a:t>is in a question-response format, and addresses questions related to three topics:  Convention provisions and requirements, the U.S. involvement in the development of the Convention, and Convention countries and the process for ratification.</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30</a:t>
            </a:fld>
            <a:endParaRPr lang="en-US" dirty="0"/>
          </a:p>
        </p:txBody>
      </p:sp>
    </p:spTree>
    <p:extLst>
      <p:ext uri="{BB962C8B-B14F-4D97-AF65-F5344CB8AC3E}">
        <p14:creationId xmlns:p14="http://schemas.microsoft.com/office/powerpoint/2010/main" val="28882624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a:t>You probably have lots of questions about implementing the Convention in the United States. </a:t>
            </a:r>
            <a:r>
              <a:rPr lang="en-US" dirty="0" smtClean="0"/>
              <a:t>OCSE’s </a:t>
            </a:r>
            <a:r>
              <a:rPr lang="en-US" dirty="0"/>
              <a:t>Division of Policy and Training will continue to issue guidance on these implementation issues. To address immediate needs, the Division is hosting this webinar training series. </a:t>
            </a:r>
            <a:r>
              <a:rPr lang="en-US" dirty="0" smtClean="0"/>
              <a:t>At any point, </a:t>
            </a:r>
            <a:r>
              <a:rPr lang="en-US" dirty="0"/>
              <a:t>please do not hesitate to contact OCSE at the address on the slide with questions you may have or feedback on the webinar content.</a:t>
            </a:r>
          </a:p>
          <a:p>
            <a:endParaRPr lang="en-US" dirty="0"/>
          </a:p>
          <a:p>
            <a:r>
              <a:rPr lang="en-US" dirty="0"/>
              <a:t>Thank you for attending this webinar.</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31</a:t>
            </a:fld>
            <a:endParaRPr lang="en-US" dirty="0"/>
          </a:p>
        </p:txBody>
      </p:sp>
    </p:spTree>
    <p:extLst>
      <p:ext uri="{BB962C8B-B14F-4D97-AF65-F5344CB8AC3E}">
        <p14:creationId xmlns:p14="http://schemas.microsoft.com/office/powerpoint/2010/main" val="1031824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Today’s </a:t>
            </a:r>
            <a:r>
              <a:rPr lang="en-US" dirty="0"/>
              <a:t>module is the first in the series of webinars focused on </a:t>
            </a:r>
            <a:r>
              <a:rPr lang="en-US" dirty="0" smtClean="0"/>
              <a:t>international case processing under UIFSA (2008). Because the 2007 Hague Child Support Convention was the impetus for UIFSA (2008), most of the presentations will discuss how UIFSA (2008) implements provisions of the Hague Child Support Convention.</a:t>
            </a:r>
            <a:endParaRPr lang="en-US" dirty="0"/>
          </a:p>
          <a:p>
            <a:endParaRPr lang="en-US" dirty="0"/>
          </a:p>
          <a:p>
            <a:r>
              <a:rPr lang="en-US" dirty="0"/>
              <a:t>Module I provides an overview of the Convention.</a:t>
            </a:r>
          </a:p>
          <a:p>
            <a:endParaRPr lang="en-US" dirty="0"/>
          </a:p>
          <a:p>
            <a:r>
              <a:rPr lang="en-US" dirty="0"/>
              <a:t>It will provide the background for the Convention, discuss the negotiation process, explain terminology under the Convention, and highlight UIFSA’s role in implementing the Convention in the United States.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dirty="0"/>
          </a:p>
        </p:txBody>
      </p:sp>
    </p:spTree>
    <p:extLst>
      <p:ext uri="{BB962C8B-B14F-4D97-AF65-F5344CB8AC3E}">
        <p14:creationId xmlns:p14="http://schemas.microsoft.com/office/powerpoint/2010/main" val="3095468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23147" y="4415790"/>
            <a:ext cx="5686213" cy="4725670"/>
          </a:xfrm>
        </p:spPr>
        <p:txBody>
          <a:bodyPr/>
          <a:lstStyle/>
          <a:p>
            <a:r>
              <a:rPr lang="en-US" dirty="0" smtClean="0"/>
              <a:t>Notes:</a:t>
            </a:r>
          </a:p>
          <a:p>
            <a:endParaRPr lang="en-US" dirty="0" smtClean="0"/>
          </a:p>
          <a:p>
            <a:r>
              <a:rPr lang="en-US" dirty="0" smtClean="0"/>
              <a:t>The </a:t>
            </a:r>
            <a:r>
              <a:rPr lang="en-US" dirty="0"/>
              <a:t>Hague Child Support Convention is not the first international child support treaty. Since the 1950s, there have been a number of international child support treaties.</a:t>
            </a:r>
          </a:p>
          <a:p>
            <a:endParaRPr lang="en-US" dirty="0"/>
          </a:p>
          <a:p>
            <a:r>
              <a:rPr lang="en-US" dirty="0"/>
              <a:t>The most widely adopted was the New York Convention of 1956, sponsored by the United Nations. Over time more than 60 countries joined it.</a:t>
            </a:r>
          </a:p>
          <a:p>
            <a:endParaRPr lang="en-US" dirty="0"/>
          </a:p>
          <a:p>
            <a:r>
              <a:rPr lang="en-US" dirty="0"/>
              <a:t>There were four Hague Maintenance Conventions developed in the 1950s and 1970s.</a:t>
            </a:r>
          </a:p>
          <a:p>
            <a:endParaRPr lang="en-US" dirty="0"/>
          </a:p>
          <a:p>
            <a:r>
              <a:rPr lang="en-US" dirty="0"/>
              <a:t>There are also regional conventions such as the Inter-American Convention on Support Obligations from 1989.</a:t>
            </a:r>
          </a:p>
          <a:p>
            <a:endParaRPr lang="en-US" dirty="0"/>
          </a:p>
          <a:p>
            <a:r>
              <a:rPr lang="en-US" dirty="0"/>
              <a:t>The United States was never a party to any of these treaties. The largest problem was a legal one. Most countries follow </a:t>
            </a:r>
            <a:r>
              <a:rPr lang="en-US" dirty="0" smtClean="0"/>
              <a:t>creditor</a:t>
            </a:r>
            <a:r>
              <a:rPr lang="en-US" baseline="0" dirty="0" smtClean="0"/>
              <a:t> or </a:t>
            </a:r>
            <a:r>
              <a:rPr lang="en-US" dirty="0" smtClean="0"/>
              <a:t>child </a:t>
            </a:r>
            <a:r>
              <a:rPr lang="en-US" dirty="0"/>
              <a:t>state jurisdiction, which allows the establishment of a child support order in the country where the creditor or child lives – regardless of any contacts of the debtor with that country.  In contrast, the U.S. Supreme Court has held that personal jurisdiction to establish a support order is based on contacts between the </a:t>
            </a:r>
            <a:r>
              <a:rPr lang="en-US" u="sng" dirty="0"/>
              <a:t>debtor</a:t>
            </a:r>
            <a:r>
              <a:rPr lang="en-US" dirty="0"/>
              <a:t> and the forum. The relevant case is </a:t>
            </a:r>
            <a:r>
              <a:rPr lang="en-US" i="1" dirty="0"/>
              <a:t>Kulko v. Superior Court, </a:t>
            </a:r>
            <a:r>
              <a:rPr lang="en-US" dirty="0"/>
              <a:t>436 U.S. 84 (1978).</a:t>
            </a:r>
          </a:p>
          <a:p>
            <a:endParaRPr lang="en-US" dirty="0"/>
          </a:p>
          <a:p>
            <a:r>
              <a:rPr lang="en-US" dirty="0"/>
              <a:t>As a consequence, </a:t>
            </a:r>
            <a:r>
              <a:rPr lang="en-US" u="sng" dirty="0"/>
              <a:t>states</a:t>
            </a:r>
            <a:r>
              <a:rPr lang="en-US" dirty="0"/>
              <a:t> negotiated reciprocal arrangements with countries.</a:t>
            </a:r>
          </a:p>
          <a:p>
            <a:r>
              <a:rPr lang="en-US" dirty="0"/>
              <a:t>In 1996 Congress passed the Personal Responsibility and Work Opportunity Reconciliation Act. This federal legislation contained major reforms to child support. One of its provisions authorized the State Dept., with the concurrence of HHS, to declare a country as a foreign reciprocating country if it met certain requirements.</a:t>
            </a:r>
          </a:p>
          <a:p>
            <a:r>
              <a:rPr lang="en-US" dirty="0"/>
              <a:t>This was the first time there was legislation authorizing </a:t>
            </a:r>
            <a:r>
              <a:rPr lang="en-US" u="sng" dirty="0"/>
              <a:t>federal</a:t>
            </a:r>
            <a:r>
              <a:rPr lang="en-US" dirty="0"/>
              <a:t> bilateral agreements.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dirty="0"/>
          </a:p>
        </p:txBody>
      </p:sp>
    </p:spTree>
    <p:extLst>
      <p:ext uri="{BB962C8B-B14F-4D97-AF65-F5344CB8AC3E}">
        <p14:creationId xmlns:p14="http://schemas.microsoft.com/office/powerpoint/2010/main" val="3688932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In </a:t>
            </a:r>
            <a:r>
              <a:rPr lang="en-US" dirty="0"/>
              <a:t>order for the United States to establish a country as a foreign reciprocating country under section 459A of the Social Security Act, that country must have in effect procedures available to U.S. residents for the establishment of paternity, the establishment of support orders for children and custodial parents, and the enforcement of support orders for children and custodial parents, including procedures for collection and distribution. These procedures must be available to U.S. residents at no cost. </a:t>
            </a:r>
          </a:p>
          <a:p>
            <a:endParaRPr lang="en-US" dirty="0"/>
          </a:p>
          <a:p>
            <a:r>
              <a:rPr lang="en-US" dirty="0" smtClean="0"/>
              <a:t>Prior to the U.S. joining the Convention, the </a:t>
            </a:r>
            <a:r>
              <a:rPr lang="en-US" dirty="0"/>
              <a:t>United States </a:t>
            </a:r>
            <a:r>
              <a:rPr lang="en-US" dirty="0" smtClean="0"/>
              <a:t>had </a:t>
            </a:r>
            <a:r>
              <a:rPr lang="en-US" dirty="0"/>
              <a:t>reciprocal arrangements with 14 countries and 12 Canadian provinces. They are listed on this slide.</a:t>
            </a:r>
          </a:p>
          <a:p>
            <a:endParaRPr lang="en-US" dirty="0"/>
          </a:p>
          <a:p>
            <a:r>
              <a:rPr lang="en-US" dirty="0"/>
              <a:t>Foreign reciprocal </a:t>
            </a:r>
            <a:r>
              <a:rPr lang="en-US" dirty="0" smtClean="0"/>
              <a:t>arrangements </a:t>
            </a:r>
            <a:r>
              <a:rPr lang="en-US" dirty="0"/>
              <a:t>take precedence over any state reciprocal arrangement.</a:t>
            </a:r>
          </a:p>
          <a:p>
            <a:endParaRPr lang="en-US" dirty="0"/>
          </a:p>
          <a:p>
            <a:r>
              <a:rPr lang="en-US" dirty="0"/>
              <a:t>However, section 459A of the Social Security Act permits states to enter into reciprocal arrangements with countries that are </a:t>
            </a:r>
            <a:r>
              <a:rPr lang="en-US" u="sng" dirty="0"/>
              <a:t>not</a:t>
            </a:r>
            <a:r>
              <a:rPr lang="en-US" dirty="0"/>
              <a:t> the subject of a federal declaration. </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dirty="0"/>
          </a:p>
        </p:txBody>
      </p:sp>
    </p:spTree>
    <p:extLst>
      <p:ext uri="{BB962C8B-B14F-4D97-AF65-F5344CB8AC3E}">
        <p14:creationId xmlns:p14="http://schemas.microsoft.com/office/powerpoint/2010/main" val="250069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Because </a:t>
            </a:r>
            <a:r>
              <a:rPr lang="en-US" dirty="0"/>
              <a:t>of the huge investment of time and resources to negotiate a treaty, the Hague Conference on Private International Law wanted to establish that there was a clear need for a new international agreement, that there was consensus on its main components, and that countries would likely ratify and, more importantly, implement it. Beginning in 1995, staff at the Permanent Bureau analyzed defects in existing treaties and sent </a:t>
            </a:r>
            <a:r>
              <a:rPr lang="en-US" dirty="0" smtClean="0"/>
              <a:t>questionnaires </a:t>
            </a:r>
            <a:r>
              <a:rPr lang="en-US" dirty="0"/>
              <a:t>to member States. </a:t>
            </a:r>
            <a:r>
              <a:rPr lang="en-US" dirty="0" smtClean="0"/>
              <a:t>This </a:t>
            </a:r>
            <a:r>
              <a:rPr lang="en-US" dirty="0"/>
              <a:t>led to two Special Commission meetings in 1995 and 1999. </a:t>
            </a:r>
            <a:r>
              <a:rPr lang="en-US" dirty="0" smtClean="0"/>
              <a:t>Permanent </a:t>
            </a:r>
            <a:r>
              <a:rPr lang="en-US" dirty="0"/>
              <a:t>Bureau representatives also reached out to the United States to determine what a child support convention needed to include in order for the U.S. to be interested in joining it. </a:t>
            </a:r>
            <a:r>
              <a:rPr lang="en-US" dirty="0" smtClean="0"/>
              <a:t>They </a:t>
            </a:r>
            <a:r>
              <a:rPr lang="en-US" dirty="0"/>
              <a:t>recognized that countries would be more willing to ratify the treaty if they knew that the United States was also a contracting State. </a:t>
            </a:r>
          </a:p>
          <a:p>
            <a:endParaRPr lang="en-US" dirty="0"/>
          </a:p>
          <a:p>
            <a:r>
              <a:rPr lang="en-US" dirty="0"/>
              <a:t>Satisfied that there was sufficient interest and agreement on key components, the 19</a:t>
            </a:r>
            <a:r>
              <a:rPr lang="en-US" baseline="30000" dirty="0"/>
              <a:t>th</a:t>
            </a:r>
            <a:r>
              <a:rPr lang="en-US" dirty="0"/>
              <a:t> Session of the Hague Conference issued a mandate in 2002 to begin negotiations on a new global child support treaty. </a:t>
            </a:r>
          </a:p>
          <a:p>
            <a:endParaRPr lang="en-US" dirty="0" smtClean="0"/>
          </a:p>
          <a:p>
            <a:r>
              <a:rPr lang="en-US" dirty="0" smtClean="0"/>
              <a:t>We will discuss this later in the presentation,</a:t>
            </a:r>
            <a:r>
              <a:rPr lang="en-US" baseline="0" dirty="0" smtClean="0"/>
              <a:t> but </a:t>
            </a:r>
            <a:r>
              <a:rPr lang="en-US" dirty="0" smtClean="0"/>
              <a:t>the term “State” with a capital</a:t>
            </a:r>
            <a:r>
              <a:rPr lang="en-US" baseline="0" dirty="0" smtClean="0"/>
              <a:t> “S” means country in Convention terminology.</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dirty="0"/>
          </a:p>
        </p:txBody>
      </p:sp>
    </p:spTree>
    <p:extLst>
      <p:ext uri="{BB962C8B-B14F-4D97-AF65-F5344CB8AC3E}">
        <p14:creationId xmlns:p14="http://schemas.microsoft.com/office/powerpoint/2010/main" val="3185149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This </a:t>
            </a:r>
            <a:r>
              <a:rPr lang="en-US" dirty="0"/>
              <a:t>2002 mandate included an endorsement of the recommendations of the 1999 Special Commission regarding what should be some basic features of the new Convention: </a:t>
            </a:r>
          </a:p>
          <a:p>
            <a:endParaRPr lang="en-US" dirty="0"/>
          </a:p>
          <a:p>
            <a:r>
              <a:rPr lang="en-US" dirty="0"/>
              <a:t>An essential element would be provisions relating to administrative cooperation among Central Authorities. </a:t>
            </a:r>
          </a:p>
          <a:p>
            <a:endParaRPr lang="en-US" dirty="0"/>
          </a:p>
          <a:p>
            <a:r>
              <a:rPr lang="en-US" dirty="0"/>
              <a:t>It should be comprehensive in scope, building upon the best features of the existing Convention. </a:t>
            </a:r>
          </a:p>
          <a:p>
            <a:endParaRPr lang="en-US" dirty="0"/>
          </a:p>
          <a:p>
            <a:r>
              <a:rPr lang="en-US" dirty="0"/>
              <a:t>It should take into account future needs, the developments occurring in national and international legal systems to recover maintenance, and the opportunities provided by advances in information technology.</a:t>
            </a:r>
          </a:p>
          <a:p>
            <a:endParaRPr lang="en-US" dirty="0"/>
          </a:p>
          <a:p>
            <a:r>
              <a:rPr lang="en-US" dirty="0"/>
              <a:t>It should also be structured to combine the maximum efficiency with the flexibility necessary to achieve widespread ratification.</a:t>
            </a:r>
          </a:p>
          <a:p>
            <a:endParaRPr lang="en-US" dirty="0"/>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dirty="0"/>
          </a:p>
        </p:txBody>
      </p:sp>
    </p:spTree>
    <p:extLst>
      <p:ext uri="{BB962C8B-B14F-4D97-AF65-F5344CB8AC3E}">
        <p14:creationId xmlns:p14="http://schemas.microsoft.com/office/powerpoint/2010/main" val="11466623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p>
          <a:p>
            <a:endParaRPr lang="en-US" dirty="0" smtClean="0"/>
          </a:p>
          <a:p>
            <a:r>
              <a:rPr lang="en-US" dirty="0" smtClean="0"/>
              <a:t>Negotiations on</a:t>
            </a:r>
            <a:r>
              <a:rPr lang="en-US" baseline="0" dirty="0" smtClean="0"/>
              <a:t> the new Hague Child Support Convention </a:t>
            </a:r>
            <a:r>
              <a:rPr lang="en-US" dirty="0" smtClean="0"/>
              <a:t>began </a:t>
            </a:r>
            <a:r>
              <a:rPr lang="en-US" dirty="0"/>
              <a:t>in 2003 and continued over five years.</a:t>
            </a:r>
          </a:p>
          <a:p>
            <a:endParaRPr lang="en-US" dirty="0"/>
          </a:p>
          <a:p>
            <a:r>
              <a:rPr lang="en-US" dirty="0"/>
              <a:t>In addition to the United States, participants were the 54 other countries that are members of the Hague Conference on Private International Law, observer countries, and </a:t>
            </a:r>
            <a:r>
              <a:rPr lang="en-US" dirty="0" smtClean="0"/>
              <a:t>nongovernmental </a:t>
            </a:r>
            <a:r>
              <a:rPr lang="en-US" dirty="0"/>
              <a:t>organizations such as the National Child Support Enforcement Association (NCSEA) and the International Bar Association.</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dirty="0"/>
          </a:p>
        </p:txBody>
      </p:sp>
    </p:spTree>
    <p:extLst>
      <p:ext uri="{BB962C8B-B14F-4D97-AF65-F5344CB8AC3E}">
        <p14:creationId xmlns:p14="http://schemas.microsoft.com/office/powerpoint/2010/main" val="2117075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Green">
    <p:bg>
      <p:bgPr>
        <a:solidFill>
          <a:srgbClr val="1CA087"/>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dirty="0"/>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dirty="0" smtClean="0"/>
              <a:t>Module 1</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cxnSp>
        <p:nvCxnSpPr>
          <p:cNvPr id="16" name="Straight Connector 15"/>
          <p:cNvCxnSpPr/>
          <p:nvPr userDrawn="1"/>
        </p:nvCxnSpPr>
        <p:spPr>
          <a:xfrm>
            <a:off x="762000" y="3429000"/>
            <a:ext cx="43434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685800" y="5638800"/>
            <a:ext cx="4572000" cy="584775"/>
          </a:xfrm>
          <a:prstGeom prst="rect">
            <a:avLst/>
          </a:prstGeom>
          <a:noFill/>
        </p:spPr>
        <p:txBody>
          <a:bodyPr wrap="square" rtlCol="0">
            <a:spAutoFit/>
          </a:bodyPr>
          <a:lstStyle/>
          <a:p>
            <a:r>
              <a:rPr lang="en-US" sz="1600" dirty="0" smtClean="0">
                <a:solidFill>
                  <a:schemeClr val="bg1"/>
                </a:solidFill>
                <a:latin typeface="+mn-lt"/>
              </a:rPr>
              <a:t>Office of Child Support Enforcement</a:t>
            </a:r>
          </a:p>
          <a:p>
            <a:r>
              <a:rPr lang="en-US" sz="1600" dirty="0" smtClean="0">
                <a:solidFill>
                  <a:schemeClr val="bg1"/>
                </a:solidFill>
                <a:latin typeface="+mn-lt"/>
              </a:rPr>
              <a:t>Division of Policy and Training</a:t>
            </a:r>
            <a:endParaRPr lang="en-US" sz="1600" dirty="0">
              <a:solidFill>
                <a:schemeClr val="bg1"/>
              </a:solidFill>
              <a:latin typeface="+mn-lt"/>
            </a:endParaRPr>
          </a:p>
        </p:txBody>
      </p:sp>
      <p:sp>
        <p:nvSpPr>
          <p:cNvPr id="12" name="Subtitle 2"/>
          <p:cNvSpPr>
            <a:spLocks noGrp="1"/>
          </p:cNvSpPr>
          <p:nvPr>
            <p:ph type="subTitle" idx="1" hasCustomPrompt="1"/>
          </p:nvPr>
        </p:nvSpPr>
        <p:spPr>
          <a:xfrm>
            <a:off x="685800" y="36576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3" name="Title 1"/>
          <p:cNvSpPr>
            <a:spLocks noGrp="1"/>
          </p:cNvSpPr>
          <p:nvPr>
            <p:ph type="ctrTitle" hasCustomPrompt="1"/>
          </p:nvPr>
        </p:nvSpPr>
        <p:spPr>
          <a:xfrm>
            <a:off x="685800" y="16764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89452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Divider - Green">
    <p:bg>
      <p:bgPr>
        <a:solidFill>
          <a:srgbClr val="1CA08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0" y="1600200"/>
            <a:ext cx="5486400" cy="1077218"/>
          </a:xfrm>
        </p:spPr>
        <p:txBody>
          <a:bodyPr wrap="square" anchor="t" anchorCtr="0">
            <a:spAutoFit/>
          </a:bodyPr>
          <a:lstStyle>
            <a:lvl1pPr>
              <a:defRPr sz="3200">
                <a:solidFill>
                  <a:srgbClr val="FFFFFF"/>
                </a:solidFill>
              </a:defRPr>
            </a:lvl1p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dirty="0" smtClean="0"/>
              <a:t>Module 1</a:t>
            </a:r>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dirty="0"/>
          </a:p>
        </p:txBody>
      </p:sp>
    </p:spTree>
    <p:extLst>
      <p:ext uri="{BB962C8B-B14F-4D97-AF65-F5344CB8AC3E}">
        <p14:creationId xmlns:p14="http://schemas.microsoft.com/office/powerpoint/2010/main" val="226293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een/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1</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729899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een/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dirty="0" smtClean="0"/>
              <a:t>Module 1</a:t>
            </a:r>
            <a:endParaRPr lang="en-US" dirty="0"/>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21020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dirty="0" smtClean="0"/>
              <a:t>Module 1</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04231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een/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dirty="0" smtClean="0"/>
              <a:t>Module 1</a:t>
            </a:r>
            <a:endParaRPr lang="en-US" dirty="0"/>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686104" y="848380"/>
            <a:ext cx="7772400" cy="523220"/>
          </a:xfrm>
        </p:spPr>
        <p:txBody>
          <a:bodyPr anchor="b" anchorCtr="0">
            <a:spAutoFit/>
          </a:bodyPr>
          <a:lstStyle>
            <a:lvl1pPr>
              <a:defRPr>
                <a:solidFill>
                  <a:srgbClr val="1CA087"/>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75118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een Contact Info">
    <p:bg>
      <p:bgPr>
        <a:solidFill>
          <a:srgbClr val="1CA087"/>
        </a:solidFill>
        <a:effectLst/>
      </p:bgPr>
    </p:bg>
    <p:spTree>
      <p:nvGrpSpPr>
        <p:cNvPr id="1" name=""/>
        <p:cNvGrpSpPr/>
        <p:nvPr/>
      </p:nvGrpSpPr>
      <p:grpSpPr>
        <a:xfrm>
          <a:off x="0" y="0"/>
          <a:ext cx="0" cy="0"/>
          <a:chOff x="0" y="0"/>
          <a:chExt cx="0" cy="0"/>
        </a:xfrm>
      </p:grpSpPr>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dirty="0"/>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7" name="Straight Connector 16"/>
          <p:cNvCxnSpPr/>
          <p:nvPr userDrawn="1"/>
        </p:nvCxnSpPr>
        <p:spPr>
          <a:xfrm>
            <a:off x="762000" y="3886200"/>
            <a:ext cx="381000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20584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Footer Placeholder 4"/>
          <p:cNvSpPr>
            <a:spLocks noGrp="1"/>
          </p:cNvSpPr>
          <p:nvPr>
            <p:ph type="ftr" sz="quarter" idx="11"/>
          </p:nvPr>
        </p:nvSpPr>
        <p:spPr/>
        <p:txBody>
          <a:bodyPr/>
          <a:lstStyle/>
          <a:p>
            <a:r>
              <a:rPr lang="en-US" dirty="0" smtClean="0"/>
              <a:t>Module 1</a:t>
            </a:r>
            <a:endParaRPr lang="en-US" dirty="0"/>
          </a:p>
        </p:txBody>
      </p:sp>
      <p:sp>
        <p:nvSpPr>
          <p:cNvPr id="6" name="Slide Number Placeholder 5"/>
          <p:cNvSpPr>
            <a:spLocks noGrp="1"/>
          </p:cNvSpPr>
          <p:nvPr>
            <p:ph type="sldNum" sz="quarter" idx="12"/>
          </p:nvPr>
        </p:nvSpPr>
        <p:spPr/>
        <p:txBody>
          <a:bodyPr/>
          <a:lstStyle/>
          <a:p>
            <a:fld id="{52B242BE-CDC3-47C2-8180-6AA31811F99E}"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969580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E2E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dirty="0" smtClean="0"/>
              <a:t>Module 1</a:t>
            </a:r>
            <a:endParaRPr lang="en-US" dirty="0"/>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dirty="0"/>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686" r:id="rId4"/>
    <p:sldLayoutId id="2147483732" r:id="rId5"/>
    <p:sldLayoutId id="2147483733" r:id="rId6"/>
    <p:sldLayoutId id="2147483752" r:id="rId7"/>
    <p:sldLayoutId id="2147483753" r:id="rId8"/>
  </p:sldLayoutIdLst>
  <p:hf hdr="0"/>
  <p:txStyles>
    <p:titleStyle>
      <a:lvl1pPr algn="l" defTabSz="457200" rtl="0" eaLnBrk="1" latinLnBrk="0" hangingPunct="1">
        <a:spcBef>
          <a:spcPct val="0"/>
        </a:spcBef>
        <a:buNone/>
        <a:defRPr sz="2800" b="0" i="0" u="none" kern="1200" baseline="0">
          <a:solidFill>
            <a:srgbClr val="0071BC"/>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u="none" kern="1200">
          <a:solidFill>
            <a:srgbClr val="5B616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hyperlink" Target="http://www.hcch.net/"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12"/>
          <p:cNvSpPr>
            <a:spLocks noGrp="1"/>
          </p:cNvSpPr>
          <p:nvPr>
            <p:ph type="subTitle" idx="1"/>
          </p:nvPr>
        </p:nvSpPr>
        <p:spPr/>
        <p:txBody>
          <a:bodyPr/>
          <a:lstStyle/>
          <a:p>
            <a:r>
              <a:rPr lang="en-US" dirty="0" smtClean="0"/>
              <a:t>Module 1</a:t>
            </a:r>
            <a:r>
              <a:rPr lang="en-US" dirty="0"/>
              <a:t>:   Overview of 2007 Hague Child Support Convention</a:t>
            </a:r>
            <a:endParaRPr lang="en-US" dirty="0" smtClean="0"/>
          </a:p>
        </p:txBody>
      </p:sp>
      <p:sp>
        <p:nvSpPr>
          <p:cNvPr id="12" name="Title 11"/>
          <p:cNvSpPr>
            <a:spLocks noGrp="1"/>
          </p:cNvSpPr>
          <p:nvPr>
            <p:ph type="ctrTitle"/>
          </p:nvPr>
        </p:nvSpPr>
        <p:spPr/>
        <p:txBody>
          <a:bodyPr>
            <a:normAutofit/>
          </a:bodyPr>
          <a:lstStyle/>
          <a:p>
            <a:r>
              <a:rPr lang="en-US" dirty="0" smtClean="0"/>
              <a:t>INTERNATIONAL CASE PROCESSING UNDER </a:t>
            </a:r>
            <a:br>
              <a:rPr lang="en-US" dirty="0" smtClean="0"/>
            </a:br>
            <a:r>
              <a:rPr lang="en-US" dirty="0" smtClean="0"/>
              <a:t>UIFSA 2008</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787" y="2514600"/>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5244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lnSpc>
                <a:spcPct val="90000"/>
              </a:lnSpc>
            </a:pPr>
            <a:r>
              <a:rPr lang="en-GB" dirty="0"/>
              <a:t>Background Reports 2003</a:t>
            </a:r>
          </a:p>
          <a:p>
            <a:pPr>
              <a:lnSpc>
                <a:spcPct val="90000"/>
              </a:lnSpc>
            </a:pPr>
            <a:r>
              <a:rPr lang="en-GB" dirty="0"/>
              <a:t>Negotiation sessions once a year </a:t>
            </a:r>
          </a:p>
          <a:p>
            <a:pPr lvl="1"/>
            <a:r>
              <a:rPr lang="en-US" dirty="0" smtClean="0"/>
              <a:t>Decision by consensus of States</a:t>
            </a:r>
          </a:p>
          <a:p>
            <a:pPr>
              <a:lnSpc>
                <a:spcPct val="90000"/>
              </a:lnSpc>
            </a:pPr>
            <a:r>
              <a:rPr lang="en-GB" dirty="0"/>
              <a:t>Meetings between sessions by: </a:t>
            </a:r>
            <a:r>
              <a:rPr lang="en-US" dirty="0"/>
              <a:t>	</a:t>
            </a:r>
            <a:r>
              <a:rPr lang="en-US" dirty="0" smtClean="0"/>
              <a:t>	</a:t>
            </a:r>
          </a:p>
          <a:p>
            <a:pPr lvl="1"/>
            <a:r>
              <a:rPr lang="en-US" dirty="0" smtClean="0"/>
              <a:t>Drafting Committee</a:t>
            </a:r>
          </a:p>
          <a:p>
            <a:pPr lvl="1"/>
            <a:r>
              <a:rPr lang="en-US" dirty="0" smtClean="0"/>
              <a:t>Applicable </a:t>
            </a:r>
            <a:r>
              <a:rPr lang="en-GB" dirty="0" smtClean="0"/>
              <a:t>Law </a:t>
            </a:r>
            <a:r>
              <a:rPr lang="en-GB" dirty="0"/>
              <a:t>Working </a:t>
            </a:r>
            <a:r>
              <a:rPr lang="en-GB" dirty="0" smtClean="0"/>
              <a:t>Group</a:t>
            </a:r>
          </a:p>
          <a:p>
            <a:pPr lvl="1"/>
            <a:r>
              <a:rPr lang="en-GB" dirty="0" smtClean="0"/>
              <a:t>Administrative Cooperation Working Group</a:t>
            </a:r>
          </a:p>
          <a:p>
            <a:pPr lvl="1"/>
            <a:r>
              <a:rPr lang="en-GB" dirty="0" smtClean="0"/>
              <a:t>Forms Working Group</a:t>
            </a:r>
            <a:r>
              <a:rPr lang="en-US" dirty="0" smtClean="0"/>
              <a:t> </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Negotiation Process</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10</a:t>
            </a:fld>
            <a:endParaRPr lang="en-US" dirty="0"/>
          </a:p>
        </p:txBody>
      </p:sp>
    </p:spTree>
    <p:extLst>
      <p:ext uri="{BB962C8B-B14F-4D97-AF65-F5344CB8AC3E}">
        <p14:creationId xmlns:p14="http://schemas.microsoft.com/office/powerpoint/2010/main" val="3424036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10000"/>
          </a:bodyPr>
          <a:lstStyle/>
          <a:p>
            <a:r>
              <a:rPr lang="en-US" dirty="0"/>
              <a:t>A Convention that the U.S. could ratify</a:t>
            </a:r>
          </a:p>
          <a:p>
            <a:pPr lvl="1"/>
            <a:r>
              <a:rPr lang="en-US" dirty="0" smtClean="0"/>
              <a:t>Scope</a:t>
            </a:r>
          </a:p>
          <a:p>
            <a:pPr lvl="1"/>
            <a:r>
              <a:rPr lang="en-US" dirty="0" smtClean="0"/>
              <a:t>Jurisdiction</a:t>
            </a:r>
          </a:p>
          <a:p>
            <a:pPr lvl="1"/>
            <a:r>
              <a:rPr lang="en-US" dirty="0" smtClean="0"/>
              <a:t>Establishment</a:t>
            </a:r>
          </a:p>
          <a:p>
            <a:pPr lvl="1"/>
            <a:r>
              <a:rPr lang="en-US" dirty="0" smtClean="0"/>
              <a:t>Cost </a:t>
            </a:r>
            <a:r>
              <a:rPr lang="en-US" dirty="0"/>
              <a:t>free </a:t>
            </a:r>
            <a:r>
              <a:rPr lang="en-US" dirty="0" smtClean="0"/>
              <a:t>services</a:t>
            </a:r>
          </a:p>
          <a:p>
            <a:r>
              <a:rPr lang="en-US" dirty="0" smtClean="0"/>
              <a:t>A Convention that would produce results</a:t>
            </a:r>
          </a:p>
          <a:p>
            <a:pPr lvl="1"/>
            <a:r>
              <a:rPr lang="en-US" dirty="0" smtClean="0"/>
              <a:t>Address long delays in processing applications</a:t>
            </a:r>
          </a:p>
          <a:p>
            <a:pPr lvl="1"/>
            <a:r>
              <a:rPr lang="en-US" dirty="0" smtClean="0"/>
              <a:t>Expedite the recognition and </a:t>
            </a:r>
            <a:r>
              <a:rPr lang="en-US" dirty="0"/>
              <a:t>enforcement of support </a:t>
            </a:r>
            <a:r>
              <a:rPr lang="en-US" dirty="0" smtClean="0"/>
              <a:t>orders</a:t>
            </a:r>
          </a:p>
          <a:p>
            <a:pPr lvl="1"/>
            <a:r>
              <a:rPr lang="en-US" dirty="0" smtClean="0"/>
              <a:t>Address the failure by some countries to comply with Convention obligations</a:t>
            </a:r>
          </a:p>
          <a:p>
            <a:r>
              <a:rPr lang="en-US" dirty="0" smtClean="0"/>
              <a:t>A Convention that would be widely accepted</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U.S. Negotiation Goals</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11</a:t>
            </a:fld>
            <a:endParaRPr lang="en-US" dirty="0"/>
          </a:p>
        </p:txBody>
      </p:sp>
    </p:spTree>
    <p:extLst>
      <p:ext uri="{BB962C8B-B14F-4D97-AF65-F5344CB8AC3E}">
        <p14:creationId xmlns:p14="http://schemas.microsoft.com/office/powerpoint/2010/main" val="2575717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524000"/>
            <a:ext cx="7772400" cy="4943146"/>
          </a:xfrm>
        </p:spPr>
        <p:txBody>
          <a:bodyPr>
            <a:normAutofit lnSpcReduction="10000"/>
          </a:bodyPr>
          <a:lstStyle/>
          <a:p>
            <a:r>
              <a:rPr lang="en-US" dirty="0"/>
              <a:t>Final Diplomatic Session </a:t>
            </a:r>
            <a:r>
              <a:rPr lang="en-US" dirty="0" smtClean="0"/>
              <a:t>November </a:t>
            </a:r>
            <a:r>
              <a:rPr lang="en-US" dirty="0"/>
              <a:t>2007</a:t>
            </a:r>
          </a:p>
          <a:p>
            <a:r>
              <a:rPr lang="en-US" dirty="0"/>
              <a:t>U.S. signed Convention on November 23, 2007, committing to work toward ratification and implementation in the U.S</a:t>
            </a:r>
            <a:r>
              <a:rPr lang="en-US" dirty="0" smtClean="0"/>
              <a:t>.</a:t>
            </a:r>
          </a:p>
          <a:p>
            <a:endParaRPr lang="en-US" dirty="0"/>
          </a:p>
          <a:p>
            <a:pPr marL="0" indent="0">
              <a:buNone/>
            </a:pPr>
            <a:endParaRPr lang="en-US" dirty="0" smtClean="0"/>
          </a:p>
          <a:p>
            <a:pPr marL="0" indent="0" algn="r">
              <a:lnSpc>
                <a:spcPct val="110000"/>
              </a:lnSpc>
              <a:spcAft>
                <a:spcPts val="0"/>
              </a:spcAft>
              <a:buNone/>
            </a:pPr>
            <a:endParaRPr lang="en-US" sz="1000" dirty="0" smtClean="0"/>
          </a:p>
          <a:p>
            <a:pPr marL="0" indent="0" algn="r">
              <a:lnSpc>
                <a:spcPct val="110000"/>
              </a:lnSpc>
              <a:spcAft>
                <a:spcPts val="0"/>
              </a:spcAft>
              <a:buNone/>
            </a:pPr>
            <a:endParaRPr lang="en-US" sz="1000" dirty="0" smtClean="0"/>
          </a:p>
          <a:p>
            <a:pPr marL="0" indent="0" algn="r">
              <a:lnSpc>
                <a:spcPct val="110000"/>
              </a:lnSpc>
              <a:spcAft>
                <a:spcPts val="0"/>
              </a:spcAft>
              <a:buNone/>
            </a:pPr>
            <a:endParaRPr lang="en-US" sz="1000" dirty="0"/>
          </a:p>
          <a:p>
            <a:pPr marL="0" indent="0" algn="r">
              <a:lnSpc>
                <a:spcPct val="110000"/>
              </a:lnSpc>
              <a:spcAft>
                <a:spcPts val="0"/>
              </a:spcAft>
              <a:buNone/>
            </a:pPr>
            <a:r>
              <a:rPr lang="en-US" sz="900" dirty="0" smtClean="0"/>
              <a:t>U.S. Representatives who Participated in Negotiations</a:t>
            </a:r>
          </a:p>
          <a:p>
            <a:pPr marL="0" indent="0" algn="r">
              <a:lnSpc>
                <a:spcPct val="110000"/>
              </a:lnSpc>
              <a:spcAft>
                <a:spcPts val="0"/>
              </a:spcAft>
              <a:buNone/>
            </a:pPr>
            <a:r>
              <a:rPr lang="en-US" sz="900" dirty="0" smtClean="0"/>
              <a:t>(Four participants missing from photo)</a:t>
            </a:r>
            <a:endParaRPr lang="en-US" sz="900" dirty="0"/>
          </a:p>
          <a:p>
            <a:pPr marL="0" indent="0">
              <a:buNone/>
            </a:pPr>
            <a:endParaRPr lang="en-US" dirty="0" smtClean="0"/>
          </a:p>
          <a:p>
            <a:endParaRPr lang="en-US" dirty="0" smtClean="0"/>
          </a:p>
          <a:p>
            <a:endParaRPr lang="en-US" dirty="0"/>
          </a:p>
          <a:p>
            <a:endParaRPr lang="en-US" dirty="0" smtClean="0"/>
          </a:p>
          <a:p>
            <a:r>
              <a:rPr lang="en-US" dirty="0" smtClean="0"/>
              <a:t>Treaty went into force in 2013 with ratification by Norway and Albania</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Successful Conclusion of Treaty</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538312" y="2373630"/>
            <a:ext cx="3031236" cy="3922776"/>
          </a:xfrm>
          <a:prstGeom prst="rect">
            <a:avLst/>
          </a:prstGeom>
        </p:spPr>
      </p:pic>
      <p:sp>
        <p:nvSpPr>
          <p:cNvPr id="6" name="Slide Number Placeholder 5"/>
          <p:cNvSpPr>
            <a:spLocks noGrp="1"/>
          </p:cNvSpPr>
          <p:nvPr>
            <p:ph type="sldNum" sz="quarter" idx="4"/>
          </p:nvPr>
        </p:nvSpPr>
        <p:spPr/>
        <p:txBody>
          <a:bodyPr/>
          <a:lstStyle/>
          <a:p>
            <a:r>
              <a:rPr lang="en-US" dirty="0" smtClean="0"/>
              <a:t>1-</a:t>
            </a:r>
            <a:fld id="{42782948-4DBE-204D-AB9E-B65E067054AE}" type="slidenum">
              <a:rPr lang="en-US" smtClean="0"/>
              <a:pPr/>
              <a:t>12</a:t>
            </a:fld>
            <a:endParaRPr lang="en-US" dirty="0"/>
          </a:p>
        </p:txBody>
      </p:sp>
    </p:spTree>
    <p:extLst>
      <p:ext uri="{BB962C8B-B14F-4D97-AF65-F5344CB8AC3E}">
        <p14:creationId xmlns:p14="http://schemas.microsoft.com/office/powerpoint/2010/main" val="2571219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The U.S. Has Ratified!</a:t>
            </a:r>
            <a:endParaRPr lang="en-US" dirty="0"/>
          </a:p>
        </p:txBody>
      </p:sp>
      <p:pic>
        <p:nvPicPr>
          <p:cNvPr id="7" name="Content Placeholder 3"/>
          <p:cNvPicPr>
            <a:picLocks noGrp="1" noChangeAspect="1"/>
          </p:cNvPicPr>
          <p:nvPr>
            <p:ph idx="1"/>
          </p:nvPr>
        </p:nvPicPr>
        <p:blipFill rotWithShape="1">
          <a:blip r:embed="rId3"/>
          <a:srcRect l="13622" t="9687" r="18750" b="4274"/>
          <a:stretch/>
        </p:blipFill>
        <p:spPr bwMode="auto">
          <a:xfrm>
            <a:off x="1377632" y="1600199"/>
            <a:ext cx="7049651" cy="5044974"/>
          </a:xfrm>
          <a:prstGeom prst="rect">
            <a:avLst/>
          </a:prstGeom>
          <a:ln>
            <a:noFill/>
          </a:ln>
          <a:extLst>
            <a:ext uri="{53640926-AAD7-44D8-BBD7-CCE9431645EC}">
              <a14:shadowObscured xmlns:a14="http://schemas.microsoft.com/office/drawing/2010/main"/>
            </a:ext>
          </a:extLst>
        </p:spPr>
      </p:pic>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13</a:t>
            </a:fld>
            <a:endParaRPr lang="en-US" dirty="0"/>
          </a:p>
        </p:txBody>
      </p:sp>
    </p:spTree>
    <p:extLst>
      <p:ext uri="{BB962C8B-B14F-4D97-AF65-F5344CB8AC3E}">
        <p14:creationId xmlns:p14="http://schemas.microsoft.com/office/powerpoint/2010/main" val="5288439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smtClean="0"/>
              <a:t>Senate </a:t>
            </a:r>
            <a:r>
              <a:rPr lang="en-US" dirty="0"/>
              <a:t>gave advice and consent to ratify the Convention on September 29, </a:t>
            </a:r>
            <a:r>
              <a:rPr lang="en-US" dirty="0" smtClean="0"/>
              <a:t>2010</a:t>
            </a:r>
            <a:endParaRPr lang="en-US" dirty="0"/>
          </a:p>
          <a:p>
            <a:r>
              <a:rPr lang="en-US" dirty="0"/>
              <a:t>Congress approved implementing legislation, which the President signed on September 29, </a:t>
            </a:r>
            <a:r>
              <a:rPr lang="en-US" dirty="0" smtClean="0"/>
              <a:t>2014</a:t>
            </a:r>
          </a:p>
          <a:p>
            <a:pPr lvl="1"/>
            <a:r>
              <a:rPr lang="en-US" dirty="0"/>
              <a:t>Pub. </a:t>
            </a:r>
            <a:r>
              <a:rPr lang="en-US" dirty="0" smtClean="0"/>
              <a:t>L. No</a:t>
            </a:r>
            <a:r>
              <a:rPr lang="en-US" dirty="0"/>
              <a:t>. 113-183 - </a:t>
            </a:r>
            <a:r>
              <a:rPr lang="en-US" dirty="0" smtClean="0"/>
              <a:t>Preventing </a:t>
            </a:r>
            <a:r>
              <a:rPr lang="en-US" dirty="0"/>
              <a:t>Sex Trafficking and Strengthening Families </a:t>
            </a:r>
            <a:r>
              <a:rPr lang="en-US" dirty="0" smtClean="0"/>
              <a:t>Act - required state enactment of UIFSA </a:t>
            </a:r>
            <a:r>
              <a:rPr lang="en-US" dirty="0"/>
              <a:t>2008</a:t>
            </a:r>
          </a:p>
          <a:p>
            <a:r>
              <a:rPr lang="en-US" dirty="0"/>
              <a:t>All </a:t>
            </a:r>
            <a:r>
              <a:rPr lang="en-US" dirty="0" smtClean="0"/>
              <a:t>U.S. states</a:t>
            </a:r>
            <a:r>
              <a:rPr lang="en-US" dirty="0"/>
              <a:t>, </a:t>
            </a:r>
            <a:r>
              <a:rPr lang="en-US" dirty="0" smtClean="0"/>
              <a:t>District of Columbia, </a:t>
            </a:r>
            <a:r>
              <a:rPr lang="en-US" dirty="0"/>
              <a:t>Puerto Rico, </a:t>
            </a:r>
            <a:r>
              <a:rPr lang="en-US" dirty="0" smtClean="0"/>
              <a:t>Guam, </a:t>
            </a:r>
            <a:r>
              <a:rPr lang="en-US" dirty="0"/>
              <a:t>and the Virgin Islands enacted UIFSA </a:t>
            </a:r>
            <a:r>
              <a:rPr lang="en-US" dirty="0" smtClean="0"/>
              <a:t>(2008)</a:t>
            </a:r>
            <a:endParaRPr lang="en-US" dirty="0"/>
          </a:p>
          <a:p>
            <a:pPr>
              <a:lnSpc>
                <a:spcPct val="90000"/>
              </a:lnSpc>
            </a:pPr>
            <a:r>
              <a:rPr lang="en-US" dirty="0" smtClean="0"/>
              <a:t>President </a:t>
            </a:r>
            <a:r>
              <a:rPr lang="en-US" dirty="0"/>
              <a:t>signed the instrument of ratification </a:t>
            </a:r>
            <a:r>
              <a:rPr lang="en-US" dirty="0" smtClean="0"/>
              <a:t>on August </a:t>
            </a:r>
            <a:r>
              <a:rPr lang="en-US" dirty="0"/>
              <a:t>30, </a:t>
            </a:r>
            <a:r>
              <a:rPr lang="en-US" dirty="0" smtClean="0"/>
              <a:t>2016</a:t>
            </a:r>
          </a:p>
          <a:p>
            <a:pPr>
              <a:lnSpc>
                <a:spcPct val="90000"/>
              </a:lnSpc>
            </a:pPr>
            <a:r>
              <a:rPr lang="en-US" dirty="0" smtClean="0"/>
              <a:t>United </a:t>
            </a:r>
            <a:r>
              <a:rPr lang="en-US" dirty="0"/>
              <a:t>States deposited the instrument of ratification with the Ministry of Foreign Affairs of the Kingdom of the Netherlands, the depository for the Hague Conference, on September 7, </a:t>
            </a:r>
            <a:r>
              <a:rPr lang="en-US" dirty="0" smtClean="0"/>
              <a:t>2016</a:t>
            </a:r>
          </a:p>
          <a:p>
            <a:pPr>
              <a:lnSpc>
                <a:spcPct val="90000"/>
              </a:lnSpc>
            </a:pPr>
            <a:endParaRPr lang="en-US" dirty="0"/>
          </a:p>
          <a:p>
            <a:pPr>
              <a:lnSpc>
                <a:spcPct val="90000"/>
              </a:lnSpc>
            </a:pP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Steps Toward U.S. Ratification</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14</a:t>
            </a:fld>
            <a:endParaRPr lang="en-US" dirty="0"/>
          </a:p>
        </p:txBody>
      </p:sp>
    </p:spTree>
    <p:extLst>
      <p:ext uri="{BB962C8B-B14F-4D97-AF65-F5344CB8AC3E}">
        <p14:creationId xmlns:p14="http://schemas.microsoft.com/office/powerpoint/2010/main" val="24872608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US" sz="2800" dirty="0" smtClean="0"/>
              <a:t>January 1, 2017</a:t>
            </a:r>
          </a:p>
          <a:p>
            <a:pPr marL="0" indent="0" algn="ctr">
              <a:buNone/>
            </a:pPr>
            <a:endParaRPr lang="en-US" sz="2800" dirty="0" smtClean="0"/>
          </a:p>
          <a:p>
            <a:pPr marL="0" indent="0" algn="ctr">
              <a:buNone/>
            </a:pPr>
            <a:endParaRPr lang="en-US" sz="2800" dirty="0"/>
          </a:p>
          <a:p>
            <a:pPr marL="0" indent="0" algn="ctr">
              <a:buNone/>
            </a:pPr>
            <a:r>
              <a:rPr lang="en-US" sz="2800" dirty="0" smtClean="0"/>
              <a:t>January 1, 2017</a:t>
            </a:r>
          </a:p>
          <a:p>
            <a:pPr marL="0" indent="0" algn="r">
              <a:buNone/>
            </a:pPr>
            <a:endParaRPr lang="en-US" sz="2800" dirty="0" smtClean="0"/>
          </a:p>
          <a:p>
            <a:pPr marL="0" indent="0" algn="r">
              <a:buNone/>
            </a:pPr>
            <a:endParaRPr lang="en-US" sz="2800" dirty="0"/>
          </a:p>
          <a:p>
            <a:pPr marL="0" indent="0" algn="r">
              <a:buNone/>
            </a:pPr>
            <a:endParaRPr lang="en-US" sz="2800" dirty="0" smtClean="0"/>
          </a:p>
          <a:p>
            <a:pPr marL="0" indent="0" algn="r">
              <a:buNone/>
            </a:pPr>
            <a:r>
              <a:rPr lang="en-US" sz="2800" dirty="0" smtClean="0"/>
              <a:t>January 1, 2017</a:t>
            </a:r>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Entry into Force in U.S.</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15</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0200" y="901135"/>
            <a:ext cx="3200400" cy="2137867"/>
          </a:xfrm>
          <a:prstGeom prst="rect">
            <a:avLst/>
          </a:prstGeom>
        </p:spPr>
      </p:pic>
    </p:spTree>
    <p:extLst>
      <p:ext uri="{BB962C8B-B14F-4D97-AF65-F5344CB8AC3E}">
        <p14:creationId xmlns:p14="http://schemas.microsoft.com/office/powerpoint/2010/main" val="10175518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10000"/>
          </a:bodyPr>
          <a:lstStyle/>
          <a:p>
            <a:r>
              <a:rPr lang="en-US" dirty="0"/>
              <a:t>As </a:t>
            </a:r>
            <a:r>
              <a:rPr lang="en-US" dirty="0" smtClean="0"/>
              <a:t>of July1</a:t>
            </a:r>
            <a:r>
              <a:rPr lang="en-US" dirty="0"/>
              <a:t>, </a:t>
            </a:r>
            <a:r>
              <a:rPr lang="en-US" dirty="0" smtClean="0"/>
              <a:t>2018, </a:t>
            </a:r>
            <a:r>
              <a:rPr lang="en-US" dirty="0"/>
              <a:t>Convention in force in </a:t>
            </a:r>
            <a:r>
              <a:rPr lang="en-US" dirty="0" smtClean="0"/>
              <a:t>36 </a:t>
            </a:r>
            <a:r>
              <a:rPr lang="en-US" dirty="0"/>
              <a:t>countries</a:t>
            </a:r>
          </a:p>
          <a:p>
            <a:pPr lvl="1"/>
            <a:r>
              <a:rPr lang="en-US" dirty="0"/>
              <a:t>27 European Union Countries</a:t>
            </a:r>
          </a:p>
          <a:p>
            <a:pPr lvl="1"/>
            <a:r>
              <a:rPr lang="en-US" dirty="0"/>
              <a:t>Norway</a:t>
            </a:r>
          </a:p>
          <a:p>
            <a:pPr lvl="1"/>
            <a:r>
              <a:rPr lang="en-US" dirty="0"/>
              <a:t>Albania</a:t>
            </a:r>
          </a:p>
          <a:p>
            <a:pPr lvl="1"/>
            <a:r>
              <a:rPr lang="en-US" dirty="0" smtClean="0"/>
              <a:t>Belarus</a:t>
            </a:r>
          </a:p>
          <a:p>
            <a:pPr lvl="1"/>
            <a:r>
              <a:rPr lang="en-US" dirty="0" smtClean="0"/>
              <a:t>Bosnia </a:t>
            </a:r>
            <a:r>
              <a:rPr lang="en-US" dirty="0"/>
              <a:t>and Herzegovina</a:t>
            </a:r>
          </a:p>
          <a:p>
            <a:pPr lvl="1"/>
            <a:r>
              <a:rPr lang="en-US" dirty="0"/>
              <a:t>Brazil</a:t>
            </a:r>
          </a:p>
          <a:p>
            <a:pPr lvl="1"/>
            <a:r>
              <a:rPr lang="en-US" dirty="0"/>
              <a:t>Montenegro</a:t>
            </a:r>
          </a:p>
          <a:p>
            <a:pPr lvl="1"/>
            <a:r>
              <a:rPr lang="en-US" dirty="0"/>
              <a:t>Turkey</a:t>
            </a:r>
          </a:p>
          <a:p>
            <a:pPr lvl="1"/>
            <a:r>
              <a:rPr lang="en-US" dirty="0"/>
              <a:t>Ukraine</a:t>
            </a:r>
          </a:p>
          <a:p>
            <a:pPr lvl="1"/>
            <a:r>
              <a:rPr lang="en-US" dirty="0"/>
              <a:t>United </a:t>
            </a:r>
            <a:r>
              <a:rPr lang="en-US" dirty="0" smtClean="0"/>
              <a:t>States</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Hague Child Support Convention – Current Status</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16</a:t>
            </a:fld>
            <a:endParaRPr lang="en-US" dirty="0"/>
          </a:p>
        </p:txBody>
      </p:sp>
    </p:spTree>
    <p:extLst>
      <p:ext uri="{BB962C8B-B14F-4D97-AF65-F5344CB8AC3E}">
        <p14:creationId xmlns:p14="http://schemas.microsoft.com/office/powerpoint/2010/main" val="23920471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a:t>The U.S. </a:t>
            </a:r>
            <a:r>
              <a:rPr lang="en-US" dirty="0" smtClean="0"/>
              <a:t>immediately had reciprocal </a:t>
            </a:r>
            <a:r>
              <a:rPr lang="en-US" dirty="0"/>
              <a:t>arrangements </a:t>
            </a:r>
            <a:r>
              <a:rPr lang="en-US" dirty="0" smtClean="0"/>
              <a:t>with Convention countries</a:t>
            </a:r>
            <a:endParaRPr lang="en-US" dirty="0" smtClean="0">
              <a:solidFill>
                <a:srgbClr val="FF0000"/>
              </a:solidFill>
            </a:endParaRPr>
          </a:p>
          <a:p>
            <a:r>
              <a:rPr lang="en-US" dirty="0" smtClean="0"/>
              <a:t>The U.S. continued to have reciprocity with Foreign Reciprocating Countries not party to the Convention, including most Canadian provinces/territories</a:t>
            </a:r>
          </a:p>
          <a:p>
            <a:r>
              <a:rPr lang="en-US" dirty="0" smtClean="0"/>
              <a:t>UIFSA (2008) Article </a:t>
            </a:r>
            <a:r>
              <a:rPr lang="en-US" dirty="0"/>
              <a:t>7 </a:t>
            </a:r>
            <a:r>
              <a:rPr lang="en-US" dirty="0" smtClean="0"/>
              <a:t>became</a:t>
            </a:r>
            <a:r>
              <a:rPr lang="en-US" dirty="0" smtClean="0">
                <a:solidFill>
                  <a:srgbClr val="FF0000"/>
                </a:solidFill>
              </a:rPr>
              <a:t> </a:t>
            </a:r>
            <a:r>
              <a:rPr lang="en-US" dirty="0" smtClean="0"/>
              <a:t>effective</a:t>
            </a:r>
          </a:p>
          <a:p>
            <a:r>
              <a:rPr lang="en-US" dirty="0" smtClean="0"/>
              <a:t>States could</a:t>
            </a:r>
            <a:r>
              <a:rPr lang="en-US" dirty="0" smtClean="0">
                <a:solidFill>
                  <a:srgbClr val="FF0000"/>
                </a:solidFill>
              </a:rPr>
              <a:t> </a:t>
            </a:r>
            <a:r>
              <a:rPr lang="en-US" dirty="0" smtClean="0"/>
              <a:t>start sending </a:t>
            </a:r>
            <a:r>
              <a:rPr lang="en-US" dirty="0"/>
              <a:t>and receiving </a:t>
            </a:r>
            <a:r>
              <a:rPr lang="en-US" dirty="0" smtClean="0"/>
              <a:t>“new” cases </a:t>
            </a:r>
            <a:r>
              <a:rPr lang="en-US" dirty="0"/>
              <a:t>under the Treaty</a:t>
            </a:r>
          </a:p>
          <a:p>
            <a:pPr lvl="1">
              <a:lnSpc>
                <a:spcPct val="90000"/>
              </a:lnSpc>
            </a:pPr>
            <a:r>
              <a:rPr lang="en-US" dirty="0"/>
              <a:t>Pre-existing cases with Hague countries will continue as before, until a major action is </a:t>
            </a:r>
            <a:r>
              <a:rPr lang="en-US" dirty="0" smtClean="0"/>
              <a:t>needed</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What Happened When </a:t>
            </a:r>
            <a:r>
              <a:rPr lang="en-US" dirty="0" smtClean="0"/>
              <a:t>Convention </a:t>
            </a:r>
            <a:r>
              <a:rPr lang="en-US" dirty="0" smtClean="0"/>
              <a:t>Went</a:t>
            </a:r>
            <a:r>
              <a:rPr lang="en-US" dirty="0" smtClean="0">
                <a:solidFill>
                  <a:srgbClr val="FF0000"/>
                </a:solidFill>
              </a:rPr>
              <a:t> </a:t>
            </a:r>
            <a:r>
              <a:rPr lang="en-US" dirty="0" smtClean="0"/>
              <a:t>into Force in </a:t>
            </a:r>
            <a:r>
              <a:rPr lang="en-US" dirty="0" smtClean="0"/>
              <a:t>the U.S</a:t>
            </a:r>
            <a:r>
              <a:rPr lang="en-US" dirty="0" smtClean="0"/>
              <a:t>.? </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17</a:t>
            </a:fld>
            <a:endParaRPr lang="en-US" dirty="0"/>
          </a:p>
        </p:txBody>
      </p:sp>
    </p:spTree>
    <p:extLst>
      <p:ext uri="{BB962C8B-B14F-4D97-AF65-F5344CB8AC3E}">
        <p14:creationId xmlns:p14="http://schemas.microsoft.com/office/powerpoint/2010/main" val="22116540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smtClean="0"/>
              <a:t>Expedited procedures for enforcing a child support order</a:t>
            </a:r>
          </a:p>
          <a:p>
            <a:pPr lvl="1"/>
            <a:r>
              <a:rPr lang="en-US" dirty="0" smtClean="0"/>
              <a:t>Limited judicial review</a:t>
            </a:r>
          </a:p>
          <a:p>
            <a:pPr lvl="1"/>
            <a:r>
              <a:rPr lang="en-US" dirty="0" smtClean="0"/>
              <a:t>Requires recognition unless valid defense timely raised</a:t>
            </a:r>
          </a:p>
          <a:p>
            <a:r>
              <a:rPr lang="en-US" dirty="0" smtClean="0"/>
              <a:t>Cost-free </a:t>
            </a:r>
            <a:r>
              <a:rPr lang="en-US" dirty="0"/>
              <a:t>services </a:t>
            </a:r>
            <a:r>
              <a:rPr lang="en-US" dirty="0" smtClean="0"/>
              <a:t>– including free legal assistance </a:t>
            </a:r>
            <a:r>
              <a:rPr lang="en-US" dirty="0"/>
              <a:t>– </a:t>
            </a:r>
            <a:r>
              <a:rPr lang="en-US" dirty="0" smtClean="0"/>
              <a:t>to </a:t>
            </a:r>
            <a:r>
              <a:rPr lang="en-US" dirty="0"/>
              <a:t>U.S. </a:t>
            </a:r>
            <a:r>
              <a:rPr lang="en-US" dirty="0" smtClean="0"/>
              <a:t>creditors in child support cases</a:t>
            </a:r>
          </a:p>
          <a:p>
            <a:r>
              <a:rPr lang="en-US" dirty="0" smtClean="0"/>
              <a:t>Standardized procedures and timeframes</a:t>
            </a:r>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How does Convention Benefit U.S. Children?</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4289167"/>
            <a:ext cx="3086100" cy="2057400"/>
          </a:xfrm>
          <a:prstGeom prst="rect">
            <a:avLst/>
          </a:prstGeom>
        </p:spPr>
      </p:pic>
      <p:sp>
        <p:nvSpPr>
          <p:cNvPr id="6" name="Slide Number Placeholder 5"/>
          <p:cNvSpPr>
            <a:spLocks noGrp="1"/>
          </p:cNvSpPr>
          <p:nvPr>
            <p:ph type="sldNum" sz="quarter" idx="4"/>
          </p:nvPr>
        </p:nvSpPr>
        <p:spPr/>
        <p:txBody>
          <a:bodyPr/>
          <a:lstStyle/>
          <a:p>
            <a:r>
              <a:rPr lang="en-US" dirty="0" smtClean="0"/>
              <a:t>1-</a:t>
            </a:r>
            <a:fld id="{42782948-4DBE-204D-AB9E-B65E067054AE}" type="slidenum">
              <a:rPr lang="en-US" smtClean="0"/>
              <a:pPr/>
              <a:t>18</a:t>
            </a:fld>
            <a:endParaRPr lang="en-US" dirty="0"/>
          </a:p>
        </p:txBody>
      </p:sp>
    </p:spTree>
    <p:extLst>
      <p:ext uri="{BB962C8B-B14F-4D97-AF65-F5344CB8AC3E}">
        <p14:creationId xmlns:p14="http://schemas.microsoft.com/office/powerpoint/2010/main" val="10314518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20000"/>
          </a:bodyPr>
          <a:lstStyle/>
          <a:p>
            <a:r>
              <a:rPr lang="en-US" dirty="0" smtClean="0"/>
              <a:t>Child support</a:t>
            </a:r>
          </a:p>
          <a:p>
            <a:pPr lvl="1"/>
            <a:r>
              <a:rPr lang="en-US" dirty="0" smtClean="0"/>
              <a:t>Establishment, enforcement, modification</a:t>
            </a:r>
          </a:p>
          <a:p>
            <a:pPr lvl="1"/>
            <a:r>
              <a:rPr lang="en-US" dirty="0" smtClean="0"/>
              <a:t>Recognition and enforcement up to age 21</a:t>
            </a:r>
          </a:p>
          <a:p>
            <a:pPr lvl="1"/>
            <a:r>
              <a:rPr lang="en-US" dirty="0" smtClean="0"/>
              <a:t>BUT country may </a:t>
            </a:r>
            <a:r>
              <a:rPr lang="en-US" dirty="0"/>
              <a:t>reserve right to limit scope of child support to children under </a:t>
            </a:r>
            <a:r>
              <a:rPr lang="en-US" dirty="0" smtClean="0"/>
              <a:t>age 18 </a:t>
            </a:r>
          </a:p>
          <a:p>
            <a:r>
              <a:rPr lang="en-US" dirty="0"/>
              <a:t>Parentage establishment IF</a:t>
            </a:r>
          </a:p>
          <a:p>
            <a:pPr lvl="1"/>
            <a:r>
              <a:rPr lang="en-US" dirty="0"/>
              <a:t>Necessary to establish a child support obligation</a:t>
            </a:r>
          </a:p>
          <a:p>
            <a:r>
              <a:rPr lang="en-US" dirty="0" smtClean="0"/>
              <a:t>Recognition and enforcement of spousal support IF </a:t>
            </a:r>
          </a:p>
          <a:p>
            <a:pPr lvl="1"/>
            <a:r>
              <a:rPr lang="en-US" dirty="0" smtClean="0"/>
              <a:t>Application in conjunction with child support</a:t>
            </a:r>
          </a:p>
          <a:p>
            <a:r>
              <a:rPr lang="en-US" dirty="0" smtClean="0"/>
              <a:t>Spousal support</a:t>
            </a:r>
          </a:p>
          <a:p>
            <a:pPr lvl="1"/>
            <a:r>
              <a:rPr lang="en-US" dirty="0" smtClean="0"/>
              <a:t>Establishment, enforcement, modification of spousal support only</a:t>
            </a:r>
          </a:p>
          <a:p>
            <a:pPr lvl="1"/>
            <a:r>
              <a:rPr lang="en-US" dirty="0" smtClean="0"/>
              <a:t>BUT no </a:t>
            </a:r>
            <a:r>
              <a:rPr lang="en-US" dirty="0"/>
              <a:t>Central Authority </a:t>
            </a:r>
            <a:r>
              <a:rPr lang="en-US" dirty="0" smtClean="0"/>
              <a:t>responsibilities for spousal support only</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Mandatory Scope of Hague Child Support Convention</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19</a:t>
            </a:fld>
            <a:endParaRPr lang="en-US" dirty="0"/>
          </a:p>
        </p:txBody>
      </p:sp>
    </p:spTree>
    <p:extLst>
      <p:ext uri="{BB962C8B-B14F-4D97-AF65-F5344CB8AC3E}">
        <p14:creationId xmlns:p14="http://schemas.microsoft.com/office/powerpoint/2010/main" val="31348096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a:t>Targeted Audiences</a:t>
            </a:r>
          </a:p>
          <a:p>
            <a:pPr lvl="1"/>
            <a:r>
              <a:rPr lang="en-US" dirty="0"/>
              <a:t>Caseworkers and central registry staff</a:t>
            </a:r>
          </a:p>
          <a:p>
            <a:pPr lvl="1"/>
            <a:r>
              <a:rPr lang="en-US" dirty="0" smtClean="0"/>
              <a:t>Experienced </a:t>
            </a:r>
            <a:r>
              <a:rPr lang="en-US" dirty="0"/>
              <a:t>as well as </a:t>
            </a:r>
            <a:r>
              <a:rPr lang="en-US" dirty="0" smtClean="0"/>
              <a:t>novice</a:t>
            </a:r>
          </a:p>
          <a:p>
            <a:r>
              <a:rPr lang="en-US" dirty="0" smtClean="0"/>
              <a:t>Content</a:t>
            </a:r>
          </a:p>
          <a:p>
            <a:pPr lvl="1"/>
            <a:r>
              <a:rPr lang="en-US" dirty="0" smtClean="0"/>
              <a:t>Background information</a:t>
            </a:r>
          </a:p>
          <a:p>
            <a:pPr lvl="1"/>
            <a:r>
              <a:rPr lang="en-US" dirty="0" smtClean="0"/>
              <a:t>Case processing </a:t>
            </a:r>
            <a:r>
              <a:rPr lang="en-US" dirty="0"/>
              <a:t>i</a:t>
            </a:r>
            <a:r>
              <a:rPr lang="en-US" dirty="0" smtClean="0"/>
              <a:t>nformation</a:t>
            </a:r>
          </a:p>
          <a:p>
            <a:r>
              <a:rPr lang="en-US" dirty="0" smtClean="0"/>
              <a:t>Resources</a:t>
            </a:r>
          </a:p>
          <a:p>
            <a:pPr lvl="1"/>
            <a:r>
              <a:rPr lang="en-US" dirty="0" smtClean="0"/>
              <a:t>PowerPoint with notes</a:t>
            </a:r>
          </a:p>
          <a:p>
            <a:pPr lvl="1"/>
            <a:r>
              <a:rPr lang="en-US" dirty="0" smtClean="0"/>
              <a:t>Trainer notes</a:t>
            </a:r>
          </a:p>
          <a:p>
            <a:pPr lvl="1"/>
            <a:endParaRPr lang="en-US" dirty="0" smtClean="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2</a:t>
            </a:fld>
            <a:endParaRPr lang="en-US" dirty="0"/>
          </a:p>
        </p:txBody>
      </p:sp>
      <p:sp>
        <p:nvSpPr>
          <p:cNvPr id="8" name="Title 7"/>
          <p:cNvSpPr>
            <a:spLocks noGrp="1"/>
          </p:cNvSpPr>
          <p:nvPr>
            <p:ph type="title"/>
          </p:nvPr>
        </p:nvSpPr>
        <p:spPr/>
        <p:txBody>
          <a:bodyPr/>
          <a:lstStyle/>
          <a:p>
            <a:r>
              <a:rPr lang="en-US" dirty="0" smtClean="0"/>
              <a:t>Webinar Series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975627"/>
            <a:ext cx="2476500" cy="1950244"/>
          </a:xfrm>
          <a:prstGeom prst="rect">
            <a:avLst/>
          </a:prstGeom>
        </p:spPr>
      </p:pic>
    </p:spTree>
    <p:extLst>
      <p:ext uri="{BB962C8B-B14F-4D97-AF65-F5344CB8AC3E}">
        <p14:creationId xmlns:p14="http://schemas.microsoft.com/office/powerpoint/2010/main" val="17480845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smtClean="0"/>
              <a:t>A Contracting State may extend application of Convention, in whole or in part:</a:t>
            </a:r>
          </a:p>
          <a:p>
            <a:pPr lvl="1"/>
            <a:r>
              <a:rPr lang="en-US" dirty="0" smtClean="0"/>
              <a:t>To </a:t>
            </a:r>
            <a:r>
              <a:rPr lang="en-US" dirty="0"/>
              <a:t>any maintenance obligation arising from a family relationship, parentage, </a:t>
            </a:r>
            <a:r>
              <a:rPr lang="en-US" dirty="0" smtClean="0"/>
              <a:t>marriage, </a:t>
            </a:r>
            <a:r>
              <a:rPr lang="en-US" dirty="0"/>
              <a:t>or </a:t>
            </a:r>
            <a:r>
              <a:rPr lang="en-US" dirty="0" smtClean="0"/>
              <a:t>affinity</a:t>
            </a:r>
          </a:p>
          <a:p>
            <a:pPr lvl="1"/>
            <a:r>
              <a:rPr lang="en-US" dirty="0" smtClean="0"/>
              <a:t>To obligations </a:t>
            </a:r>
            <a:r>
              <a:rPr lang="en-US" dirty="0"/>
              <a:t>in respect of vulnerable </a:t>
            </a:r>
            <a:r>
              <a:rPr lang="en-US" dirty="0" smtClean="0"/>
              <a:t>persons</a:t>
            </a:r>
            <a:endParaRPr lang="en-US" dirty="0"/>
          </a:p>
          <a:p>
            <a:r>
              <a:rPr lang="en-US" dirty="0" smtClean="0"/>
              <a:t>Such </a:t>
            </a:r>
            <a:r>
              <a:rPr lang="en-US" dirty="0"/>
              <a:t>declaration </a:t>
            </a:r>
            <a:r>
              <a:rPr lang="en-US" dirty="0" smtClean="0"/>
              <a:t>applies to two </a:t>
            </a:r>
            <a:r>
              <a:rPr lang="en-US" dirty="0"/>
              <a:t>Contracting States only in so far as their declarations cover the same maintenance obligations and parts of </a:t>
            </a:r>
            <a:r>
              <a:rPr lang="en-US" dirty="0" smtClean="0"/>
              <a:t>the Convention.</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Optional Scope of Convention </a:t>
            </a:r>
            <a:r>
              <a:rPr lang="en-US" dirty="0"/>
              <a:t>– </a:t>
            </a:r>
            <a:r>
              <a:rPr lang="en-US" dirty="0" smtClean="0"/>
              <a:t>Declaration</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20</a:t>
            </a:fld>
            <a:endParaRPr lang="en-US" dirty="0"/>
          </a:p>
        </p:txBody>
      </p:sp>
    </p:spTree>
    <p:extLst>
      <p:ext uri="{BB962C8B-B14F-4D97-AF65-F5344CB8AC3E}">
        <p14:creationId xmlns:p14="http://schemas.microsoft.com/office/powerpoint/2010/main" val="18314987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smtClean="0"/>
              <a:t>Definition </a:t>
            </a:r>
            <a:r>
              <a:rPr lang="en-US" dirty="0"/>
              <a:t>of “foreign country” includes many, but not all, foreign nations</a:t>
            </a:r>
          </a:p>
          <a:p>
            <a:pPr lvl="1"/>
            <a:r>
              <a:rPr lang="en-US" dirty="0" smtClean="0"/>
              <a:t>Foreign </a:t>
            </a:r>
            <a:r>
              <a:rPr lang="en-US" dirty="0"/>
              <a:t>Reciprocating </a:t>
            </a:r>
            <a:r>
              <a:rPr lang="en-US" dirty="0" smtClean="0"/>
              <a:t>Country (FRC)</a:t>
            </a:r>
            <a:endParaRPr lang="en-US" dirty="0"/>
          </a:p>
          <a:p>
            <a:pPr lvl="1"/>
            <a:r>
              <a:rPr lang="en-US" dirty="0"/>
              <a:t>State Reciprocal Arrangement</a:t>
            </a:r>
          </a:p>
          <a:p>
            <a:pPr lvl="1"/>
            <a:r>
              <a:rPr lang="en-US" dirty="0"/>
              <a:t>Country with laws substantially similar to UIFSA</a:t>
            </a:r>
          </a:p>
          <a:p>
            <a:pPr lvl="1"/>
            <a:r>
              <a:rPr lang="en-US" dirty="0"/>
              <a:t>Hague Child Support Convention </a:t>
            </a:r>
            <a:r>
              <a:rPr lang="en-US" dirty="0" smtClean="0"/>
              <a:t>Country</a:t>
            </a:r>
          </a:p>
          <a:p>
            <a:pPr marL="342900" lvl="1" indent="-342900">
              <a:buFont typeface="Arial" panose="020B0604020202020204" pitchFamily="34" charset="0"/>
              <a:buChar char="•"/>
            </a:pPr>
            <a:r>
              <a:rPr lang="en-US" dirty="0" smtClean="0"/>
              <a:t>Definition </a:t>
            </a:r>
            <a:r>
              <a:rPr lang="en-US" dirty="0"/>
              <a:t>of “outside this state” – anywhere but here!</a:t>
            </a:r>
          </a:p>
          <a:p>
            <a:pPr lvl="1"/>
            <a:endParaRPr lang="en-US" dirty="0" smtClean="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UIFSA (2008) Implements Hague Child Support Convention</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21</a:t>
            </a:fld>
            <a:endParaRPr lang="en-US" dirty="0"/>
          </a:p>
        </p:txBody>
      </p:sp>
    </p:spTree>
    <p:extLst>
      <p:ext uri="{BB962C8B-B14F-4D97-AF65-F5344CB8AC3E}">
        <p14:creationId xmlns:p14="http://schemas.microsoft.com/office/powerpoint/2010/main" val="39791859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spcAft>
                <a:spcPts val="0"/>
              </a:spcAft>
            </a:pPr>
            <a:r>
              <a:rPr lang="en-US" dirty="0" smtClean="0"/>
              <a:t>Tribunal </a:t>
            </a:r>
            <a:r>
              <a:rPr lang="en-US" dirty="0"/>
              <a:t>must apply UIFSA </a:t>
            </a:r>
            <a:r>
              <a:rPr lang="en-US" dirty="0" smtClean="0"/>
              <a:t>Articles </a:t>
            </a:r>
            <a:r>
              <a:rPr lang="en-US" dirty="0"/>
              <a:t>1 thru </a:t>
            </a:r>
            <a:r>
              <a:rPr lang="en-US" dirty="0" smtClean="0"/>
              <a:t>6</a:t>
            </a:r>
          </a:p>
          <a:p>
            <a:pPr marL="228600" indent="-228600">
              <a:spcAft>
                <a:spcPts val="0"/>
              </a:spcAft>
              <a:buNone/>
            </a:pPr>
            <a:r>
              <a:rPr lang="en-US" dirty="0" smtClean="0"/>
              <a:t> 	and</a:t>
            </a:r>
            <a:r>
              <a:rPr lang="en-US" dirty="0"/>
              <a:t>, as applicable, </a:t>
            </a:r>
            <a:r>
              <a:rPr lang="en-US" dirty="0" smtClean="0"/>
              <a:t> Article </a:t>
            </a:r>
            <a:r>
              <a:rPr lang="en-US" dirty="0"/>
              <a:t>7, to a support </a:t>
            </a:r>
            <a:endParaRPr lang="en-US" dirty="0" smtClean="0"/>
          </a:p>
          <a:p>
            <a:pPr marL="228600" indent="-228600">
              <a:spcAft>
                <a:spcPts val="0"/>
              </a:spcAft>
              <a:buNone/>
            </a:pPr>
            <a:r>
              <a:rPr lang="en-US" dirty="0"/>
              <a:t>	</a:t>
            </a:r>
            <a:r>
              <a:rPr lang="en-US" dirty="0" smtClean="0"/>
              <a:t>proceeding </a:t>
            </a:r>
            <a:r>
              <a:rPr lang="en-US" dirty="0"/>
              <a:t>involving</a:t>
            </a:r>
            <a:r>
              <a:rPr lang="en-US" dirty="0" smtClean="0"/>
              <a:t>:</a:t>
            </a:r>
          </a:p>
          <a:p>
            <a:pPr marL="228600" indent="-228600">
              <a:spcAft>
                <a:spcPts val="0"/>
              </a:spcAft>
              <a:buNone/>
            </a:pPr>
            <a:endParaRPr lang="en-US" dirty="0"/>
          </a:p>
          <a:p>
            <a:pPr lvl="1"/>
            <a:r>
              <a:rPr lang="en-US" dirty="0"/>
              <a:t>A foreign support </a:t>
            </a:r>
            <a:r>
              <a:rPr lang="en-US" dirty="0" smtClean="0"/>
              <a:t>order</a:t>
            </a:r>
            <a:endParaRPr lang="en-US" dirty="0"/>
          </a:p>
          <a:p>
            <a:pPr lvl="1"/>
            <a:r>
              <a:rPr lang="en-US" dirty="0"/>
              <a:t>A foreign </a:t>
            </a:r>
            <a:r>
              <a:rPr lang="en-US" dirty="0" smtClean="0"/>
              <a:t>tribunal</a:t>
            </a:r>
            <a:endParaRPr lang="en-US" dirty="0"/>
          </a:p>
          <a:p>
            <a:pPr lvl="1"/>
            <a:r>
              <a:rPr lang="en-US" dirty="0"/>
              <a:t>An obligee, obligor, or child residing in a foreign country</a:t>
            </a:r>
          </a:p>
          <a:p>
            <a:r>
              <a:rPr lang="en-US" dirty="0"/>
              <a:t>Tribunal may apply Articles 1 thru 6 when asked to recognize and enforce a foreign support order on basis of </a:t>
            </a:r>
            <a:r>
              <a:rPr lang="en-US" dirty="0" smtClean="0"/>
              <a:t>comity</a:t>
            </a:r>
          </a:p>
          <a:p>
            <a:pPr>
              <a:spcAft>
                <a:spcPts val="0"/>
              </a:spcAft>
            </a:pPr>
            <a:r>
              <a:rPr lang="en-US" dirty="0"/>
              <a:t>New Article 7 applies only </a:t>
            </a:r>
            <a:r>
              <a:rPr lang="en-US" dirty="0" smtClean="0"/>
              <a:t>to Convention </a:t>
            </a:r>
            <a:r>
              <a:rPr lang="en-US" dirty="0"/>
              <a:t>proceedings </a:t>
            </a:r>
          </a:p>
          <a:p>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UIFSA (2008) Road Map – Section 105</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1447800"/>
            <a:ext cx="2793651" cy="2095238"/>
          </a:xfrm>
          <a:prstGeom prst="rect">
            <a:avLst/>
          </a:prstGeom>
        </p:spPr>
      </p:pic>
      <p:sp>
        <p:nvSpPr>
          <p:cNvPr id="6" name="Slide Number Placeholder 5"/>
          <p:cNvSpPr>
            <a:spLocks noGrp="1"/>
          </p:cNvSpPr>
          <p:nvPr>
            <p:ph type="sldNum" sz="quarter" idx="4"/>
          </p:nvPr>
        </p:nvSpPr>
        <p:spPr/>
        <p:txBody>
          <a:bodyPr/>
          <a:lstStyle/>
          <a:p>
            <a:r>
              <a:rPr lang="en-US" dirty="0" smtClean="0"/>
              <a:t>1-</a:t>
            </a:r>
            <a:fld id="{42782948-4DBE-204D-AB9E-B65E067054AE}" type="slidenum">
              <a:rPr lang="en-US" smtClean="0"/>
              <a:pPr/>
              <a:t>22</a:t>
            </a:fld>
            <a:endParaRPr lang="en-US" dirty="0"/>
          </a:p>
        </p:txBody>
      </p:sp>
    </p:spTree>
    <p:extLst>
      <p:ext uri="{BB962C8B-B14F-4D97-AF65-F5344CB8AC3E}">
        <p14:creationId xmlns:p14="http://schemas.microsoft.com/office/powerpoint/2010/main" val="8134729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spcAft>
                <a:spcPts val="0"/>
              </a:spcAft>
            </a:pPr>
            <a:r>
              <a:rPr lang="en-US" sz="2400" dirty="0"/>
              <a:t>“Penalty of perjury” replaces under </a:t>
            </a:r>
            <a:r>
              <a:rPr lang="en-US" sz="2400" dirty="0" smtClean="0"/>
              <a:t>oath</a:t>
            </a:r>
          </a:p>
          <a:p>
            <a:pPr marL="0" indent="0">
              <a:spcAft>
                <a:spcPts val="0"/>
              </a:spcAft>
              <a:buNone/>
            </a:pPr>
            <a:endParaRPr lang="en-US" sz="2400" dirty="0" smtClean="0"/>
          </a:p>
          <a:p>
            <a:pPr>
              <a:spcAft>
                <a:spcPts val="0"/>
              </a:spcAft>
            </a:pPr>
            <a:r>
              <a:rPr lang="en-US" sz="2400" dirty="0"/>
              <a:t>Electronic transmission of </a:t>
            </a:r>
            <a:r>
              <a:rPr lang="en-US" sz="2400" dirty="0" smtClean="0"/>
              <a:t>documents permitted</a:t>
            </a:r>
          </a:p>
          <a:p>
            <a:pPr marL="0" indent="0">
              <a:spcAft>
                <a:spcPts val="0"/>
              </a:spcAft>
              <a:buNone/>
            </a:pPr>
            <a:endParaRPr lang="en-US" sz="2400" dirty="0"/>
          </a:p>
          <a:p>
            <a:pPr>
              <a:spcAft>
                <a:spcPts val="0"/>
              </a:spcAft>
            </a:pPr>
            <a:r>
              <a:rPr lang="en-US" sz="2400" dirty="0" smtClean="0"/>
              <a:t>Tribunal </a:t>
            </a:r>
            <a:r>
              <a:rPr lang="en-US" sz="2400" b="1" dirty="0"/>
              <a:t>must </a:t>
            </a:r>
            <a:r>
              <a:rPr lang="en-US" sz="2400" dirty="0" smtClean="0"/>
              <a:t>permit a nonresident witness or party to testify by telephone, audiovisual means, or other electronic means</a:t>
            </a:r>
            <a:endParaRPr lang="en-US" sz="2400" dirty="0"/>
          </a:p>
          <a:p>
            <a:pPr marL="0" indent="0">
              <a:buNone/>
            </a:pP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UIFSA (2008</a:t>
            </a:r>
            <a:r>
              <a:rPr lang="en-US" dirty="0"/>
              <a:t>) – </a:t>
            </a:r>
            <a:r>
              <a:rPr lang="en-US" dirty="0" smtClean="0"/>
              <a:t>Evidence – Section 316</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0316" y="4267200"/>
            <a:ext cx="2055368" cy="1505255"/>
          </a:xfrm>
          <a:prstGeom prst="rect">
            <a:avLst/>
          </a:prstGeom>
        </p:spPr>
      </p:pic>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23</a:t>
            </a:fld>
            <a:endParaRPr lang="en-US" dirty="0"/>
          </a:p>
        </p:txBody>
      </p:sp>
    </p:spTree>
    <p:extLst>
      <p:ext uri="{BB962C8B-B14F-4D97-AF65-F5344CB8AC3E}">
        <p14:creationId xmlns:p14="http://schemas.microsoft.com/office/powerpoint/2010/main" val="30297806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a:spcAft>
                <a:spcPts val="0"/>
              </a:spcAft>
            </a:pPr>
            <a:r>
              <a:rPr lang="en-US" sz="2400" dirty="0" smtClean="0"/>
              <a:t>Tribunal may communicate with a tribunal </a:t>
            </a:r>
            <a:r>
              <a:rPr lang="en-US" sz="2400" b="1" dirty="0" smtClean="0"/>
              <a:t>outside this state </a:t>
            </a:r>
            <a:r>
              <a:rPr lang="en-US" sz="2400" dirty="0" smtClean="0"/>
              <a:t>to obtain information about laws, legal effect of tribunal’s order, and status of a proceeding</a:t>
            </a:r>
          </a:p>
          <a:p>
            <a:pPr marL="0" indent="0">
              <a:spcAft>
                <a:spcPts val="0"/>
              </a:spcAft>
              <a:buNone/>
            </a:pPr>
            <a:endParaRPr lang="en-US" sz="2400" dirty="0" smtClean="0"/>
          </a:p>
          <a:p>
            <a:pPr>
              <a:spcAft>
                <a:spcPts val="0"/>
              </a:spcAft>
            </a:pPr>
            <a:r>
              <a:rPr lang="en-US" sz="2400" dirty="0" smtClean="0"/>
              <a:t>Tribunal may</a:t>
            </a:r>
          </a:p>
          <a:p>
            <a:pPr lvl="1">
              <a:spcAft>
                <a:spcPts val="0"/>
              </a:spcAft>
            </a:pPr>
            <a:r>
              <a:rPr lang="en-US" dirty="0" smtClean="0"/>
              <a:t>Request tribunal </a:t>
            </a:r>
            <a:r>
              <a:rPr lang="en-US" b="1" dirty="0" smtClean="0"/>
              <a:t>outside this state </a:t>
            </a:r>
            <a:r>
              <a:rPr lang="en-US" dirty="0" smtClean="0"/>
              <a:t>to assist with discovery; and</a:t>
            </a:r>
          </a:p>
          <a:p>
            <a:pPr lvl="1">
              <a:spcAft>
                <a:spcPts val="0"/>
              </a:spcAft>
            </a:pPr>
            <a:r>
              <a:rPr lang="en-US" dirty="0" smtClean="0"/>
              <a:t>Upon request, compel a person over which it has jurisdiction to respond to a discovery order issued by tribunal </a:t>
            </a:r>
            <a:r>
              <a:rPr lang="en-US" b="1" dirty="0" smtClean="0"/>
              <a:t>outside this state</a:t>
            </a:r>
            <a:endParaRPr lang="en-US" dirty="0" smtClean="0"/>
          </a:p>
          <a:p>
            <a:pPr lvl="1">
              <a:spcAft>
                <a:spcPts val="0"/>
              </a:spcAft>
            </a:pPr>
            <a:endParaRPr lang="en-US" dirty="0" smtClean="0"/>
          </a:p>
          <a:p>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UIFSA (2008) </a:t>
            </a:r>
            <a:r>
              <a:rPr lang="en-US" dirty="0"/>
              <a:t>– </a:t>
            </a:r>
            <a:r>
              <a:rPr lang="en-US" dirty="0" smtClean="0"/>
              <a:t>Evidence – Sections 317 &amp; 318</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24</a:t>
            </a:fld>
            <a:endParaRPr lang="en-US" dirty="0"/>
          </a:p>
        </p:txBody>
      </p:sp>
    </p:spTree>
    <p:extLst>
      <p:ext uri="{BB962C8B-B14F-4D97-AF65-F5344CB8AC3E}">
        <p14:creationId xmlns:p14="http://schemas.microsoft.com/office/powerpoint/2010/main" val="41326235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pPr marL="0" indent="0">
              <a:buNone/>
            </a:pPr>
            <a:r>
              <a:rPr lang="en-US" b="1" dirty="0" smtClean="0"/>
              <a:t>Convention Terms</a:t>
            </a:r>
          </a:p>
          <a:p>
            <a:r>
              <a:rPr lang="en-US" dirty="0" smtClean="0"/>
              <a:t>Creditor</a:t>
            </a:r>
          </a:p>
          <a:p>
            <a:r>
              <a:rPr lang="en-US" dirty="0" smtClean="0"/>
              <a:t>Debtor</a:t>
            </a:r>
          </a:p>
          <a:p>
            <a:r>
              <a:rPr lang="en-US" dirty="0" smtClean="0"/>
              <a:t>State</a:t>
            </a:r>
          </a:p>
          <a:p>
            <a:r>
              <a:rPr lang="en-US" dirty="0" smtClean="0"/>
              <a:t>Maintenance</a:t>
            </a:r>
          </a:p>
          <a:p>
            <a:r>
              <a:rPr lang="en-US" dirty="0" smtClean="0"/>
              <a:t>Requesting State</a:t>
            </a:r>
          </a:p>
          <a:p>
            <a:r>
              <a:rPr lang="en-US" dirty="0" smtClean="0"/>
              <a:t>Requested State</a:t>
            </a:r>
          </a:p>
          <a:p>
            <a:r>
              <a:rPr lang="en-US" dirty="0" smtClean="0"/>
              <a:t>Recognition and Enforcement of a Decision</a:t>
            </a:r>
          </a:p>
          <a:p>
            <a:r>
              <a:rPr lang="en-US" dirty="0" smtClean="0"/>
              <a:t>Maintenance Arrangement</a:t>
            </a:r>
            <a:endParaRPr lang="en-US" dirty="0"/>
          </a:p>
        </p:txBody>
      </p:sp>
      <p:sp>
        <p:nvSpPr>
          <p:cNvPr id="3" name="Content Placeholder 2"/>
          <p:cNvSpPr>
            <a:spLocks noGrp="1"/>
          </p:cNvSpPr>
          <p:nvPr>
            <p:ph sz="half" idx="2"/>
          </p:nvPr>
        </p:nvSpPr>
        <p:spPr/>
        <p:txBody>
          <a:bodyPr/>
          <a:lstStyle/>
          <a:p>
            <a:pPr marL="0" indent="0">
              <a:buNone/>
            </a:pPr>
            <a:r>
              <a:rPr lang="en-US" b="1" dirty="0" smtClean="0"/>
              <a:t>U.S. Equivalent</a:t>
            </a:r>
          </a:p>
          <a:p>
            <a:r>
              <a:rPr lang="en-US" dirty="0" smtClean="0"/>
              <a:t>Obligee</a:t>
            </a:r>
          </a:p>
          <a:p>
            <a:r>
              <a:rPr lang="en-US" dirty="0" smtClean="0"/>
              <a:t>Obligor</a:t>
            </a:r>
          </a:p>
          <a:p>
            <a:r>
              <a:rPr lang="en-US" dirty="0" smtClean="0"/>
              <a:t>Country</a:t>
            </a:r>
          </a:p>
          <a:p>
            <a:r>
              <a:rPr lang="en-US" dirty="0" smtClean="0"/>
              <a:t>Support</a:t>
            </a:r>
          </a:p>
          <a:p>
            <a:r>
              <a:rPr lang="en-US" dirty="0" smtClean="0"/>
              <a:t>Initiating state</a:t>
            </a:r>
          </a:p>
          <a:p>
            <a:r>
              <a:rPr lang="en-US" dirty="0" smtClean="0"/>
              <a:t>Responding state</a:t>
            </a:r>
          </a:p>
          <a:p>
            <a:r>
              <a:rPr lang="en-US" dirty="0" smtClean="0"/>
              <a:t>Recognition and Enforcement of Registered Order</a:t>
            </a:r>
          </a:p>
          <a:p>
            <a:r>
              <a:rPr lang="en-US" dirty="0" smtClean="0"/>
              <a:t>Foreign Support Agreement</a:t>
            </a:r>
            <a:endParaRPr lang="en-US" dirty="0"/>
          </a:p>
        </p:txBody>
      </p:sp>
      <p:sp>
        <p:nvSpPr>
          <p:cNvPr id="4" name="Footer Placeholder 3"/>
          <p:cNvSpPr>
            <a:spLocks noGrp="1"/>
          </p:cNvSpPr>
          <p:nvPr>
            <p:ph type="ftr" sz="quarter" idx="11"/>
          </p:nvPr>
        </p:nvSpPr>
        <p:spPr/>
        <p:txBody>
          <a:bodyPr/>
          <a:lstStyle/>
          <a:p>
            <a:r>
              <a:rPr lang="en-US" dirty="0" smtClean="0"/>
              <a:t>Module 1</a:t>
            </a:r>
            <a:endParaRPr lang="en-US" dirty="0"/>
          </a:p>
        </p:txBody>
      </p:sp>
      <p:sp>
        <p:nvSpPr>
          <p:cNvPr id="5" name="Slide Number Placeholder 4"/>
          <p:cNvSpPr>
            <a:spLocks noGrp="1"/>
          </p:cNvSpPr>
          <p:nvPr>
            <p:ph type="sldNum" sz="quarter" idx="12"/>
          </p:nvPr>
        </p:nvSpPr>
        <p:spPr/>
        <p:txBody>
          <a:bodyPr/>
          <a:lstStyle/>
          <a:p>
            <a:fld id="{42782948-4DBE-204D-AB9E-B65E067054AE}" type="slidenum">
              <a:rPr lang="en-US" smtClean="0"/>
              <a:pPr/>
              <a:t>25</a:t>
            </a:fld>
            <a:endParaRPr lang="en-US" dirty="0"/>
          </a:p>
        </p:txBody>
      </p:sp>
      <p:sp>
        <p:nvSpPr>
          <p:cNvPr id="6" name="Title 5"/>
          <p:cNvSpPr>
            <a:spLocks noGrp="1"/>
          </p:cNvSpPr>
          <p:nvPr>
            <p:ph type="title"/>
          </p:nvPr>
        </p:nvSpPr>
        <p:spPr>
          <a:xfrm>
            <a:off x="686104" y="417493"/>
            <a:ext cx="7772400" cy="954107"/>
          </a:xfrm>
        </p:spPr>
        <p:txBody>
          <a:bodyPr/>
          <a:lstStyle/>
          <a:p>
            <a:pPr algn="ctr"/>
            <a:r>
              <a:rPr lang="en-US" dirty="0" smtClean="0"/>
              <a:t>Terms Within Hague Child Support Convention</a:t>
            </a:r>
            <a:br>
              <a:rPr lang="en-US" dirty="0" smtClean="0"/>
            </a:b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3263" y="1421260"/>
            <a:ext cx="711111" cy="709333"/>
          </a:xfrm>
          <a:prstGeom prst="rect">
            <a:avLst/>
          </a:prstGeom>
        </p:spPr>
      </p:pic>
    </p:spTree>
    <p:extLst>
      <p:ext uri="{BB962C8B-B14F-4D97-AF65-F5344CB8AC3E}">
        <p14:creationId xmlns:p14="http://schemas.microsoft.com/office/powerpoint/2010/main" val="27616144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Module 1</a:t>
            </a:r>
            <a:endParaRPr lang="en-US" dirty="0"/>
          </a:p>
        </p:txBody>
      </p:sp>
      <p:sp>
        <p:nvSpPr>
          <p:cNvPr id="6" name="Title 5"/>
          <p:cNvSpPr>
            <a:spLocks noGrp="1"/>
          </p:cNvSpPr>
          <p:nvPr>
            <p:ph type="title"/>
          </p:nvPr>
        </p:nvSpPr>
        <p:spPr/>
        <p:txBody>
          <a:bodyPr/>
          <a:lstStyle/>
          <a:p>
            <a:r>
              <a:rPr lang="en-US" dirty="0" smtClean="0"/>
              <a:t>Hague Conference Website</a:t>
            </a:r>
            <a:endParaRPr lang="en-US" dirty="0"/>
          </a:p>
        </p:txBody>
      </p:sp>
      <p:sp>
        <p:nvSpPr>
          <p:cNvPr id="5" name="Slide Number Placeholder 4"/>
          <p:cNvSpPr>
            <a:spLocks noGrp="1"/>
          </p:cNvSpPr>
          <p:nvPr>
            <p:ph type="sldNum" sz="quarter" idx="4"/>
          </p:nvPr>
        </p:nvSpPr>
        <p:spPr/>
        <p:txBody>
          <a:bodyPr/>
          <a:lstStyle/>
          <a:p>
            <a:r>
              <a:rPr lang="en-US" dirty="0" smtClean="0"/>
              <a:t>1-</a:t>
            </a:r>
            <a:fld id="{42782948-4DBE-204D-AB9E-B65E067054AE}" type="slidenum">
              <a:rPr lang="en-US" smtClean="0"/>
              <a:pPr/>
              <a:t>26</a:t>
            </a:fld>
            <a:endParaRPr lang="en-US" dirty="0"/>
          </a:p>
        </p:txBody>
      </p:sp>
      <p:pic>
        <p:nvPicPr>
          <p:cNvPr id="12" name="Content Placeholder 11"/>
          <p:cNvPicPr>
            <a:picLocks noGrp="1" noChangeAspect="1"/>
          </p:cNvPicPr>
          <p:nvPr>
            <p:ph idx="1"/>
          </p:nvPr>
        </p:nvPicPr>
        <p:blipFill rotWithShape="1">
          <a:blip r:embed="rId3">
            <a:extLst>
              <a:ext uri="{28A0092B-C50C-407E-A947-70E740481C1C}">
                <a14:useLocalDpi xmlns:a14="http://schemas.microsoft.com/office/drawing/2010/main" val="0"/>
              </a:ext>
            </a:extLst>
          </a:blip>
          <a:srcRect t="3463" b="5861"/>
          <a:stretch/>
        </p:blipFill>
        <p:spPr>
          <a:xfrm>
            <a:off x="685800" y="1676400"/>
            <a:ext cx="7772400" cy="4114800"/>
          </a:xfrm>
          <a:prstGeom prst="rect">
            <a:avLst/>
          </a:prstGeom>
        </p:spPr>
      </p:pic>
    </p:spTree>
    <p:extLst>
      <p:ext uri="{BB962C8B-B14F-4D97-AF65-F5344CB8AC3E}">
        <p14:creationId xmlns:p14="http://schemas.microsoft.com/office/powerpoint/2010/main" val="32836494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dirty="0" smtClean="0"/>
              <a:t>Module 1</a:t>
            </a:r>
            <a:endParaRPr lang="en-US" dirty="0"/>
          </a:p>
        </p:txBody>
      </p:sp>
      <p:sp>
        <p:nvSpPr>
          <p:cNvPr id="6" name="Title 5"/>
          <p:cNvSpPr>
            <a:spLocks noGrp="1"/>
          </p:cNvSpPr>
          <p:nvPr>
            <p:ph type="title"/>
          </p:nvPr>
        </p:nvSpPr>
        <p:spPr>
          <a:xfrm>
            <a:off x="686104" y="417493"/>
            <a:ext cx="7772400" cy="954107"/>
          </a:xfrm>
        </p:spPr>
        <p:txBody>
          <a:bodyPr/>
          <a:lstStyle/>
          <a:p>
            <a:r>
              <a:rPr lang="en-US" dirty="0" smtClean="0"/>
              <a:t>English Language Pages of Hague Conference Website</a:t>
            </a:r>
            <a:endParaRPr lang="en-US" dirty="0"/>
          </a:p>
        </p:txBody>
      </p:sp>
      <p:sp>
        <p:nvSpPr>
          <p:cNvPr id="5" name="Slide Number Placeholder 4"/>
          <p:cNvSpPr>
            <a:spLocks noGrp="1"/>
          </p:cNvSpPr>
          <p:nvPr>
            <p:ph type="sldNum" sz="quarter" idx="4"/>
          </p:nvPr>
        </p:nvSpPr>
        <p:spPr/>
        <p:txBody>
          <a:bodyPr/>
          <a:lstStyle/>
          <a:p>
            <a:r>
              <a:rPr lang="en-US" dirty="0" smtClean="0"/>
              <a:t>1-</a:t>
            </a:r>
            <a:fld id="{42782948-4DBE-204D-AB9E-B65E067054AE}" type="slidenum">
              <a:rPr lang="en-US" smtClean="0"/>
              <a:pPr/>
              <a:t>27</a:t>
            </a:fld>
            <a:endParaRPr lang="en-US" dirty="0"/>
          </a:p>
        </p:txBody>
      </p:sp>
      <p:grpSp>
        <p:nvGrpSpPr>
          <p:cNvPr id="14" name="Group 13"/>
          <p:cNvGrpSpPr/>
          <p:nvPr/>
        </p:nvGrpSpPr>
        <p:grpSpPr>
          <a:xfrm>
            <a:off x="685800" y="1600200"/>
            <a:ext cx="7772400" cy="4451866"/>
            <a:chOff x="685800" y="1600200"/>
            <a:chExt cx="7772400" cy="4451866"/>
          </a:xfrm>
        </p:grpSpPr>
        <p:grpSp>
          <p:nvGrpSpPr>
            <p:cNvPr id="13" name="Group 12"/>
            <p:cNvGrpSpPr/>
            <p:nvPr/>
          </p:nvGrpSpPr>
          <p:grpSpPr>
            <a:xfrm>
              <a:off x="685800" y="1600200"/>
              <a:ext cx="7772400" cy="4451866"/>
              <a:chOff x="686104" y="1600200"/>
              <a:chExt cx="7772400" cy="4451866"/>
            </a:xfrm>
          </p:grpSpPr>
          <p:pic>
            <p:nvPicPr>
              <p:cNvPr id="11" name="Content Placeholder 6"/>
              <p:cNvPicPr>
                <a:picLocks/>
              </p:cNvPicPr>
              <p:nvPr/>
            </p:nvPicPr>
            <p:blipFill rotWithShape="1">
              <a:blip r:embed="rId3"/>
              <a:srcRect b="8534"/>
              <a:stretch/>
            </p:blipFill>
            <p:spPr bwMode="auto">
              <a:xfrm>
                <a:off x="686104" y="1600200"/>
                <a:ext cx="7772400" cy="4451866"/>
              </a:xfrm>
              <a:prstGeom prst="rect">
                <a:avLst/>
              </a:prstGeom>
              <a:ln>
                <a:noFill/>
              </a:ln>
              <a:extLst>
                <a:ext uri="{53640926-AAD7-44D8-BBD7-CCE9431645EC}">
                  <a14:shadowObscured xmlns:a14="http://schemas.microsoft.com/office/drawing/2010/main"/>
                </a:ext>
              </a:extLst>
            </p:spPr>
          </p:pic>
          <p:grpSp>
            <p:nvGrpSpPr>
              <p:cNvPr id="9" name="Group 8"/>
              <p:cNvGrpSpPr/>
              <p:nvPr/>
            </p:nvGrpSpPr>
            <p:grpSpPr>
              <a:xfrm>
                <a:off x="1828800" y="5638800"/>
                <a:ext cx="1270000" cy="228600"/>
                <a:chOff x="1828800" y="5740400"/>
                <a:chExt cx="1270000" cy="228600"/>
              </a:xfrm>
            </p:grpSpPr>
            <p:sp>
              <p:nvSpPr>
                <p:cNvPr id="2" name="Right Arrow 1"/>
                <p:cNvSpPr/>
                <p:nvPr/>
              </p:nvSpPr>
              <p:spPr>
                <a:xfrm>
                  <a:off x="1828800" y="5740400"/>
                  <a:ext cx="609600" cy="228600"/>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Freeform 11"/>
                <p:cNvSpPr/>
                <p:nvPr/>
              </p:nvSpPr>
              <p:spPr>
                <a:xfrm>
                  <a:off x="2512119" y="5753100"/>
                  <a:ext cx="586681" cy="203200"/>
                </a:xfrm>
                <a:custGeom>
                  <a:avLst/>
                  <a:gdLst>
                    <a:gd name="connsiteX0" fmla="*/ 544348 w 586681"/>
                    <a:gd name="connsiteY0" fmla="*/ 59266 h 203200"/>
                    <a:gd name="connsiteX1" fmla="*/ 476614 w 586681"/>
                    <a:gd name="connsiteY1" fmla="*/ 42333 h 203200"/>
                    <a:gd name="connsiteX2" fmla="*/ 408881 w 586681"/>
                    <a:gd name="connsiteY2" fmla="*/ 25400 h 203200"/>
                    <a:gd name="connsiteX3" fmla="*/ 358081 w 586681"/>
                    <a:gd name="connsiteY3" fmla="*/ 8466 h 203200"/>
                    <a:gd name="connsiteX4" fmla="*/ 332681 w 586681"/>
                    <a:gd name="connsiteY4" fmla="*/ 0 h 203200"/>
                    <a:gd name="connsiteX5" fmla="*/ 70214 w 586681"/>
                    <a:gd name="connsiteY5" fmla="*/ 8466 h 203200"/>
                    <a:gd name="connsiteX6" fmla="*/ 44814 w 586681"/>
                    <a:gd name="connsiteY6" fmla="*/ 16933 h 203200"/>
                    <a:gd name="connsiteX7" fmla="*/ 2481 w 586681"/>
                    <a:gd name="connsiteY7" fmla="*/ 59266 h 203200"/>
                    <a:gd name="connsiteX8" fmla="*/ 27881 w 586681"/>
                    <a:gd name="connsiteY8" fmla="*/ 152400 h 203200"/>
                    <a:gd name="connsiteX9" fmla="*/ 78681 w 586681"/>
                    <a:gd name="connsiteY9" fmla="*/ 169333 h 203200"/>
                    <a:gd name="connsiteX10" fmla="*/ 197214 w 586681"/>
                    <a:gd name="connsiteY10" fmla="*/ 186266 h 203200"/>
                    <a:gd name="connsiteX11" fmla="*/ 383481 w 586681"/>
                    <a:gd name="connsiteY11" fmla="*/ 203200 h 203200"/>
                    <a:gd name="connsiteX12" fmla="*/ 552814 w 586681"/>
                    <a:gd name="connsiteY12" fmla="*/ 194733 h 203200"/>
                    <a:gd name="connsiteX13" fmla="*/ 569748 w 586681"/>
                    <a:gd name="connsiteY13" fmla="*/ 177800 h 203200"/>
                    <a:gd name="connsiteX14" fmla="*/ 586681 w 586681"/>
                    <a:gd name="connsiteY14" fmla="*/ 127000 h 203200"/>
                    <a:gd name="connsiteX15" fmla="*/ 544348 w 586681"/>
                    <a:gd name="connsiteY15" fmla="*/ 59266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6681" h="203200">
                      <a:moveTo>
                        <a:pt x="544348" y="59266"/>
                      </a:moveTo>
                      <a:cubicBezTo>
                        <a:pt x="526004" y="45155"/>
                        <a:pt x="548207" y="61859"/>
                        <a:pt x="476614" y="42333"/>
                      </a:cubicBezTo>
                      <a:cubicBezTo>
                        <a:pt x="454162" y="36210"/>
                        <a:pt x="430959" y="32760"/>
                        <a:pt x="408881" y="25400"/>
                      </a:cubicBezTo>
                      <a:lnTo>
                        <a:pt x="358081" y="8466"/>
                      </a:lnTo>
                      <a:lnTo>
                        <a:pt x="332681" y="0"/>
                      </a:lnTo>
                      <a:cubicBezTo>
                        <a:pt x="245192" y="2822"/>
                        <a:pt x="157597" y="3326"/>
                        <a:pt x="70214" y="8466"/>
                      </a:cubicBezTo>
                      <a:cubicBezTo>
                        <a:pt x="61305" y="8990"/>
                        <a:pt x="51783" y="11358"/>
                        <a:pt x="44814" y="16933"/>
                      </a:cubicBezTo>
                      <a:cubicBezTo>
                        <a:pt x="-96273" y="129804"/>
                        <a:pt x="154857" y="-42316"/>
                        <a:pt x="2481" y="59266"/>
                      </a:cubicBezTo>
                      <a:cubicBezTo>
                        <a:pt x="4369" y="74368"/>
                        <a:pt x="1833" y="136120"/>
                        <a:pt x="27881" y="152400"/>
                      </a:cubicBezTo>
                      <a:cubicBezTo>
                        <a:pt x="43017" y="161860"/>
                        <a:pt x="61748" y="163689"/>
                        <a:pt x="78681" y="169333"/>
                      </a:cubicBezTo>
                      <a:cubicBezTo>
                        <a:pt x="132772" y="187363"/>
                        <a:pt x="98272" y="178021"/>
                        <a:pt x="197214" y="186266"/>
                      </a:cubicBezTo>
                      <a:cubicBezTo>
                        <a:pt x="364014" y="200166"/>
                        <a:pt x="249004" y="188257"/>
                        <a:pt x="383481" y="203200"/>
                      </a:cubicBezTo>
                      <a:cubicBezTo>
                        <a:pt x="439925" y="200378"/>
                        <a:pt x="496817" y="202369"/>
                        <a:pt x="552814" y="194733"/>
                      </a:cubicBezTo>
                      <a:cubicBezTo>
                        <a:pt x="560723" y="193654"/>
                        <a:pt x="566178" y="184940"/>
                        <a:pt x="569748" y="177800"/>
                      </a:cubicBezTo>
                      <a:cubicBezTo>
                        <a:pt x="577731" y="161835"/>
                        <a:pt x="586681" y="127000"/>
                        <a:pt x="586681" y="127000"/>
                      </a:cubicBezTo>
                      <a:cubicBezTo>
                        <a:pt x="577650" y="63782"/>
                        <a:pt x="562692" y="73377"/>
                        <a:pt x="544348" y="59266"/>
                      </a:cubicBezTo>
                      <a:close/>
                    </a:path>
                  </a:pathLst>
                </a:cu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sp>
          <p:nvSpPr>
            <p:cNvPr id="7" name="5-Point Star 6"/>
            <p:cNvSpPr/>
            <p:nvPr/>
          </p:nvSpPr>
          <p:spPr>
            <a:xfrm>
              <a:off x="6011027" y="4996221"/>
              <a:ext cx="228600" cy="228600"/>
            </a:xfrm>
            <a:prstGeom prst="star5">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6167353" y="5009377"/>
              <a:ext cx="2074333" cy="215444"/>
            </a:xfrm>
            <a:prstGeom prst="rect">
              <a:avLst/>
            </a:prstGeom>
            <a:noFill/>
          </p:spPr>
          <p:txBody>
            <a:bodyPr wrap="square" rtlCol="0">
              <a:spAutoFit/>
            </a:bodyPr>
            <a:lstStyle/>
            <a:p>
              <a:r>
                <a:rPr lang="en-US" sz="800" dirty="0" smtClean="0">
                  <a:latin typeface="Arial" panose="020B0604020202020204" pitchFamily="34" charset="0"/>
                  <a:cs typeface="Arial" panose="020B0604020202020204" pitchFamily="34" charset="0"/>
                </a:rPr>
                <a:t>The Hague web address:  </a:t>
              </a:r>
              <a:r>
                <a:rPr lang="en-US" sz="800" dirty="0" smtClean="0">
                  <a:latin typeface="Arial" panose="020B0604020202020204" pitchFamily="34" charset="0"/>
                  <a:cs typeface="Arial" panose="020B0604020202020204" pitchFamily="34" charset="0"/>
                  <a:hlinkClick r:id="rId4"/>
                </a:rPr>
                <a:t>www.hcch.net</a:t>
              </a:r>
              <a:r>
                <a:rPr lang="en-US" sz="800" dirty="0" smtClean="0">
                  <a:latin typeface="Arial" panose="020B0604020202020204" pitchFamily="34" charset="0"/>
                  <a:cs typeface="Arial" panose="020B0604020202020204" pitchFamily="34" charset="0"/>
                </a:rPr>
                <a:t> </a:t>
              </a:r>
              <a:endParaRPr lang="en-US" sz="800" dirty="0">
                <a:latin typeface="Arial" panose="020B0604020202020204" pitchFamily="34" charset="0"/>
                <a:cs typeface="Arial" panose="020B0604020202020204" pitchFamily="34" charset="0"/>
              </a:endParaRPr>
            </a:p>
          </p:txBody>
        </p:sp>
      </p:grpSp>
      <p:sp>
        <p:nvSpPr>
          <p:cNvPr id="15" name="Rectangle 14"/>
          <p:cNvSpPr/>
          <p:nvPr/>
        </p:nvSpPr>
        <p:spPr>
          <a:xfrm>
            <a:off x="686104" y="6142166"/>
            <a:ext cx="7772096" cy="276999"/>
          </a:xfrm>
          <a:prstGeom prst="rect">
            <a:avLst/>
          </a:prstGeom>
        </p:spPr>
        <p:txBody>
          <a:bodyPr wrap="square">
            <a:spAutoFit/>
          </a:bodyPr>
          <a:lstStyle/>
          <a:p>
            <a:r>
              <a:rPr lang="en-US" sz="1200" i="1" dirty="0">
                <a:latin typeface="Arial" panose="020B0604020202020204" pitchFamily="34" charset="0"/>
                <a:cs typeface="Arial" panose="020B0604020202020204" pitchFamily="34" charset="0"/>
              </a:rPr>
              <a:t>From website, </a:t>
            </a:r>
            <a:r>
              <a:rPr lang="en-US" sz="1200" i="1" u="sng" dirty="0">
                <a:latin typeface="Arial" panose="020B0604020202020204" pitchFamily="34" charset="0"/>
                <a:cs typeface="Arial" panose="020B0604020202020204" pitchFamily="34" charset="0"/>
              </a:rPr>
              <a:t>www.hcch.net</a:t>
            </a:r>
            <a:r>
              <a:rPr lang="en-US" sz="1200" i="1" dirty="0">
                <a:latin typeface="Arial" panose="020B0604020202020204" pitchFamily="34" charset="0"/>
                <a:cs typeface="Arial" panose="020B0604020202020204" pitchFamily="34" charset="0"/>
              </a:rPr>
              <a:t>, go to the page for </a:t>
            </a:r>
            <a:r>
              <a:rPr lang="en-US" sz="1200" i="1" dirty="0" smtClean="0">
                <a:latin typeface="Arial" panose="020B0604020202020204" pitchFamily="34" charset="0"/>
                <a:cs typeface="Arial" panose="020B0604020202020204" pitchFamily="34" charset="0"/>
              </a:rPr>
              <a:t>Child Support. </a:t>
            </a:r>
            <a:endParaRPr lang="en-US" sz="1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01739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160591"/>
            <a:ext cx="6423913" cy="2487610"/>
          </a:xfrm>
        </p:spPr>
        <p:txBody>
          <a:bodyPr>
            <a:noAutofit/>
          </a:bodyPr>
          <a:lstStyle/>
          <a:p>
            <a:pPr marL="274320" lvl="1" indent="-274320">
              <a:spcBef>
                <a:spcPts val="580"/>
              </a:spcBef>
              <a:buClr>
                <a:schemeClr val="accent1"/>
              </a:buClr>
              <a:buFont typeface="Wingdings" pitchFamily="2" charset="2"/>
              <a:buChar char="v"/>
            </a:pPr>
            <a:endParaRPr lang="en-US" sz="1800" dirty="0" smtClean="0"/>
          </a:p>
          <a:p>
            <a:pPr lvl="1">
              <a:spcAft>
                <a:spcPts val="600"/>
              </a:spcAft>
              <a:buNone/>
            </a:pPr>
            <a:endParaRPr lang="en-US" sz="2000" i="1" dirty="0" smtClean="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8333"/>
          <a:stretch/>
        </p:blipFill>
        <p:spPr bwMode="auto">
          <a:xfrm>
            <a:off x="685800" y="1583453"/>
            <a:ext cx="7772399" cy="4005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ooter Placeholder 6"/>
          <p:cNvSpPr>
            <a:spLocks noGrp="1"/>
          </p:cNvSpPr>
          <p:nvPr>
            <p:ph type="ftr" sz="quarter" idx="11"/>
          </p:nvPr>
        </p:nvSpPr>
        <p:spPr/>
        <p:txBody>
          <a:bodyPr/>
          <a:lstStyle/>
          <a:p>
            <a:r>
              <a:rPr lang="en-US" dirty="0" smtClean="0"/>
              <a:t>Module 1</a:t>
            </a:r>
            <a:endParaRPr lang="en-US" dirty="0"/>
          </a:p>
        </p:txBody>
      </p:sp>
      <p:sp>
        <p:nvSpPr>
          <p:cNvPr id="9" name="Slide Number Placeholder 8"/>
          <p:cNvSpPr>
            <a:spLocks noGrp="1"/>
          </p:cNvSpPr>
          <p:nvPr>
            <p:ph type="sldNum" sz="quarter" idx="12"/>
          </p:nvPr>
        </p:nvSpPr>
        <p:spPr>
          <a:xfrm>
            <a:off x="7543800" y="6530079"/>
            <a:ext cx="1447800" cy="184666"/>
          </a:xfrm>
        </p:spPr>
        <p:txBody>
          <a:bodyPr/>
          <a:lstStyle/>
          <a:p>
            <a:r>
              <a:rPr lang="en-US" dirty="0" smtClean="0"/>
              <a:t>1-</a:t>
            </a:r>
            <a:fld id="{52B242BE-CDC3-47C2-8180-6AA31811F99E}" type="slidenum">
              <a:rPr lang="en-US" smtClean="0"/>
              <a:pPr/>
              <a:t>28</a:t>
            </a:fld>
            <a:endParaRPr lang="en-US" dirty="0"/>
          </a:p>
        </p:txBody>
      </p:sp>
      <p:sp>
        <p:nvSpPr>
          <p:cNvPr id="13" name="Title 5"/>
          <p:cNvSpPr>
            <a:spLocks noGrp="1"/>
          </p:cNvSpPr>
          <p:nvPr>
            <p:ph type="title"/>
          </p:nvPr>
        </p:nvSpPr>
        <p:spPr>
          <a:xfrm>
            <a:off x="677332" y="820471"/>
            <a:ext cx="7772400" cy="523220"/>
          </a:xfrm>
        </p:spPr>
        <p:txBody>
          <a:bodyPr>
            <a:normAutofit fontScale="90000"/>
          </a:bodyPr>
          <a:lstStyle/>
          <a:p>
            <a:r>
              <a:rPr lang="en-US" dirty="0" smtClean="0">
                <a:solidFill>
                  <a:srgbClr val="1CA087"/>
                </a:solidFill>
              </a:rPr>
              <a:t>Child Support Section of Hague Conference Website</a:t>
            </a:r>
            <a:endParaRPr lang="en-US" dirty="0">
              <a:solidFill>
                <a:srgbClr val="1CA087"/>
              </a:solidFill>
            </a:endParaRPr>
          </a:p>
        </p:txBody>
      </p:sp>
    </p:spTree>
    <p:extLst>
      <p:ext uri="{BB962C8B-B14F-4D97-AF65-F5344CB8AC3E}">
        <p14:creationId xmlns:p14="http://schemas.microsoft.com/office/powerpoint/2010/main" val="3853719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US" dirty="0"/>
              <a:t>https://www.hcch.net/en/instruments/conventions/specialised-sections/child-support</a:t>
            </a:r>
          </a:p>
          <a:p>
            <a:r>
              <a:rPr lang="en-US" dirty="0"/>
              <a:t>Convention text</a:t>
            </a:r>
          </a:p>
          <a:p>
            <a:r>
              <a:rPr lang="en-US" dirty="0"/>
              <a:t>Explanatory report</a:t>
            </a:r>
          </a:p>
          <a:p>
            <a:r>
              <a:rPr lang="en-US" dirty="0"/>
              <a:t>Forms</a:t>
            </a:r>
          </a:p>
          <a:p>
            <a:r>
              <a:rPr lang="en-US" dirty="0" smtClean="0"/>
              <a:t>Country </a:t>
            </a:r>
            <a:r>
              <a:rPr lang="en-US" dirty="0"/>
              <a:t>Profiles</a:t>
            </a:r>
          </a:p>
          <a:p>
            <a:r>
              <a:rPr lang="en-US" dirty="0"/>
              <a:t>Handbook for caseworkers</a:t>
            </a:r>
          </a:p>
          <a:p>
            <a:pPr marL="0" indent="0">
              <a:buNone/>
            </a:pPr>
            <a:r>
              <a:rPr lang="en-US" dirty="0" smtClean="0"/>
              <a:t>.</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Hague Child Support Convention </a:t>
            </a:r>
            <a:r>
              <a:rPr lang="en-US" dirty="0"/>
              <a:t>– </a:t>
            </a:r>
            <a:r>
              <a:rPr lang="en-US" dirty="0" smtClean="0"/>
              <a:t>Resources </a:t>
            </a:r>
            <a:endParaRPr lang="en-US" dirty="0"/>
          </a:p>
        </p:txBody>
      </p:sp>
      <p:pic>
        <p:nvPicPr>
          <p:cNvPr id="7" name="Picture 6"/>
          <p:cNvPicPr>
            <a:picLocks noChangeAspect="1"/>
          </p:cNvPicPr>
          <p:nvPr/>
        </p:nvPicPr>
        <p:blipFill>
          <a:blip r:embed="rId3"/>
          <a:stretch>
            <a:fillRect/>
          </a:stretch>
        </p:blipFill>
        <p:spPr>
          <a:xfrm>
            <a:off x="5988424" y="2879436"/>
            <a:ext cx="2362200" cy="3292764"/>
          </a:xfrm>
          <a:prstGeom prst="rect">
            <a:avLst/>
          </a:prstGeom>
        </p:spPr>
      </p:pic>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29</a:t>
            </a:fld>
            <a:endParaRPr lang="en-US" dirty="0"/>
          </a:p>
        </p:txBody>
      </p:sp>
    </p:spTree>
    <p:extLst>
      <p:ext uri="{BB962C8B-B14F-4D97-AF65-F5344CB8AC3E}">
        <p14:creationId xmlns:p14="http://schemas.microsoft.com/office/powerpoint/2010/main" val="263521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lnSpcReduction="10000"/>
          </a:bodyPr>
          <a:lstStyle/>
          <a:p>
            <a:r>
              <a:rPr lang="en-US" dirty="0" smtClean="0"/>
              <a:t>Overview of 2007 Hague Child Support Convention</a:t>
            </a:r>
          </a:p>
          <a:p>
            <a:r>
              <a:rPr lang="en-US" dirty="0" smtClean="0"/>
              <a:t>Central Authorities and Applications Under the Convention</a:t>
            </a:r>
          </a:p>
          <a:p>
            <a:r>
              <a:rPr lang="en-US" dirty="0"/>
              <a:t>Recognition and Enforcement of a Convention Order under UIFSA </a:t>
            </a:r>
            <a:r>
              <a:rPr lang="en-US" dirty="0" smtClean="0"/>
              <a:t>(2008) </a:t>
            </a:r>
            <a:r>
              <a:rPr lang="en-US" dirty="0"/>
              <a:t>– Incoming </a:t>
            </a:r>
            <a:r>
              <a:rPr lang="en-US" dirty="0" smtClean="0"/>
              <a:t>Application</a:t>
            </a:r>
          </a:p>
          <a:p>
            <a:r>
              <a:rPr lang="en-US" dirty="0"/>
              <a:t>Recognition and Enforcement of a Convention Order under UIFSA </a:t>
            </a:r>
            <a:r>
              <a:rPr lang="en-US" dirty="0" smtClean="0"/>
              <a:t>(2008) </a:t>
            </a:r>
            <a:r>
              <a:rPr lang="en-US" dirty="0"/>
              <a:t>– </a:t>
            </a:r>
            <a:r>
              <a:rPr lang="en-US" dirty="0" smtClean="0"/>
              <a:t>Outgoing Application</a:t>
            </a:r>
          </a:p>
          <a:p>
            <a:r>
              <a:rPr lang="en-US" dirty="0"/>
              <a:t>Establishment of a Convention Order, including where necessary the establishment of parentage </a:t>
            </a:r>
            <a:endParaRPr lang="en-US" dirty="0" smtClean="0"/>
          </a:p>
          <a:p>
            <a:r>
              <a:rPr lang="en-US" dirty="0" smtClean="0"/>
              <a:t>Modification of a Convention Order – </a:t>
            </a:r>
            <a:r>
              <a:rPr lang="en-US" dirty="0"/>
              <a:t>Incoming and Outgoing Applications</a:t>
            </a:r>
          </a:p>
          <a:p>
            <a:r>
              <a:rPr lang="en-US" dirty="0" smtClean="0"/>
              <a:t>Implementation Issues/Topics</a:t>
            </a:r>
          </a:p>
          <a:p>
            <a:r>
              <a:rPr lang="en-US" dirty="0" smtClean="0"/>
              <a:t>Case Processing of a Non-Convention Case</a:t>
            </a:r>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Webinar Modules</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3</a:t>
            </a:fld>
            <a:endParaRPr lang="en-US" dirty="0"/>
          </a:p>
        </p:txBody>
      </p:sp>
    </p:spTree>
    <p:extLst>
      <p:ext uri="{BB962C8B-B14F-4D97-AF65-F5344CB8AC3E}">
        <p14:creationId xmlns:p14="http://schemas.microsoft.com/office/powerpoint/2010/main" val="28279803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685800" y="1600200"/>
            <a:ext cx="7772400" cy="4800600"/>
          </a:xfrm>
        </p:spPr>
        <p:txBody>
          <a:bodyPr>
            <a:normAutofit fontScale="25000" lnSpcReduction="20000"/>
          </a:bodyPr>
          <a:lstStyle/>
          <a:p>
            <a:r>
              <a:rPr lang="en-US" sz="9600" dirty="0"/>
              <a:t>International Website </a:t>
            </a:r>
            <a:r>
              <a:rPr lang="en-US" sz="9600" dirty="0" smtClean="0"/>
              <a:t>- http://www.acf.hhs.gov/css/partners/international</a:t>
            </a:r>
            <a:endParaRPr lang="en-US" sz="9600" dirty="0"/>
          </a:p>
          <a:p>
            <a:r>
              <a:rPr lang="en-US" sz="9600" dirty="0" smtClean="0"/>
              <a:t>Policy Guidance</a:t>
            </a:r>
          </a:p>
          <a:p>
            <a:pPr lvl="1"/>
            <a:r>
              <a:rPr lang="en-US" sz="8000" dirty="0"/>
              <a:t>IM-16-02:  2008 Revisions to the Uniform Interstate Family Support Act</a:t>
            </a:r>
          </a:p>
          <a:p>
            <a:pPr lvl="1"/>
            <a:r>
              <a:rPr lang="en-US" sz="8000" dirty="0" smtClean="0"/>
              <a:t>IM-15-01</a:t>
            </a:r>
            <a:r>
              <a:rPr lang="en-US" sz="8000" dirty="0"/>
              <a:t>:  Uniform Interstate Family Support Act (2008) and Hague Treaty Provisions</a:t>
            </a:r>
          </a:p>
          <a:p>
            <a:pPr lvl="1"/>
            <a:r>
              <a:rPr lang="en-US" sz="8000" dirty="0"/>
              <a:t>DCL-16-21:  Open Comment Period – Hague Child Support Convention Case Processing Forms</a:t>
            </a:r>
          </a:p>
          <a:p>
            <a:pPr lvl="1"/>
            <a:r>
              <a:rPr lang="en-US" sz="8000" dirty="0" smtClean="0"/>
              <a:t>DCL-16-12</a:t>
            </a:r>
            <a:r>
              <a:rPr lang="en-US" sz="8000" dirty="0"/>
              <a:t>:  Pending Effective Date of the Hague Child Support Convention and </a:t>
            </a:r>
            <a:r>
              <a:rPr lang="en-US" sz="8000" dirty="0" smtClean="0"/>
              <a:t>Resources</a:t>
            </a:r>
          </a:p>
          <a:p>
            <a:pPr lvl="1"/>
            <a:r>
              <a:rPr lang="en-US" sz="8000" dirty="0" smtClean="0"/>
              <a:t>DCL-16-11</a:t>
            </a:r>
            <a:r>
              <a:rPr lang="en-US" sz="8000" dirty="0"/>
              <a:t>: </a:t>
            </a:r>
            <a:r>
              <a:rPr lang="en-US" sz="8000" dirty="0" smtClean="0"/>
              <a:t> U.S</a:t>
            </a:r>
            <a:r>
              <a:rPr lang="en-US" sz="8000" dirty="0"/>
              <a:t>. Ratification of Hague Child Support Convention</a:t>
            </a:r>
          </a:p>
          <a:p>
            <a:pPr lvl="1"/>
            <a:r>
              <a:rPr lang="en-US" sz="8000" dirty="0" smtClean="0"/>
              <a:t>AT-14-08</a:t>
            </a:r>
            <a:r>
              <a:rPr lang="en-US" sz="8000" dirty="0"/>
              <a:t>:  H.R. 4980: Preventing Sex Trafficking and Strengthening Families Act of 2014</a:t>
            </a:r>
          </a:p>
          <a:p>
            <a:pPr lvl="1"/>
            <a:endParaRPr lang="en-US" sz="6400" dirty="0"/>
          </a:p>
          <a:p>
            <a:pPr lvl="1"/>
            <a:endParaRPr lang="en-US" dirty="0" smtClean="0"/>
          </a:p>
          <a:p>
            <a:pPr lvl="1"/>
            <a:endParaRPr lang="en-US" dirty="0"/>
          </a:p>
          <a:p>
            <a:pPr lvl="1"/>
            <a:endParaRPr lang="en-US" dirty="0"/>
          </a:p>
          <a:p>
            <a:pPr marL="0" indent="0">
              <a:buNone/>
            </a:pPr>
            <a:r>
              <a:rPr lang="en-US" dirty="0" smtClean="0"/>
              <a:t>.</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417493"/>
            <a:ext cx="7772400" cy="954107"/>
          </a:xfrm>
        </p:spPr>
        <p:txBody>
          <a:bodyPr/>
          <a:lstStyle/>
          <a:p>
            <a:r>
              <a:rPr lang="en-US" dirty="0" smtClean="0"/>
              <a:t>OCSE Resources on Hague Child Support Convention</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30</a:t>
            </a:fld>
            <a:endParaRPr lang="en-US" dirty="0"/>
          </a:p>
        </p:txBody>
      </p:sp>
    </p:spTree>
    <p:extLst>
      <p:ext uri="{BB962C8B-B14F-4D97-AF65-F5344CB8AC3E}">
        <p14:creationId xmlns:p14="http://schemas.microsoft.com/office/powerpoint/2010/main" val="3095504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p:txBody>
          <a:bodyPr/>
          <a:lstStyle/>
          <a:p>
            <a:r>
              <a:rPr lang="en-US" dirty="0" smtClean="0"/>
              <a:t>CONTACT </a:t>
            </a:r>
            <a:r>
              <a:rPr lang="en-US" dirty="0"/>
              <a:t>ocseinternational@acf.hhs.gov </a:t>
            </a:r>
            <a:endParaRPr lang="en-US" dirty="0" smtClean="0"/>
          </a:p>
        </p:txBody>
      </p:sp>
      <p:sp>
        <p:nvSpPr>
          <p:cNvPr id="2" name="Title 1"/>
          <p:cNvSpPr>
            <a:spLocks noGrp="1"/>
          </p:cNvSpPr>
          <p:nvPr>
            <p:ph type="ctrTitle"/>
          </p:nvPr>
        </p:nvSpPr>
        <p:spPr/>
        <p:txBody>
          <a:bodyPr/>
          <a:lstStyle/>
          <a:p>
            <a:r>
              <a:rPr lang="en-US" dirty="0" smtClean="0"/>
              <a:t>QUESTIONS or FEEDBACK?</a:t>
            </a:r>
            <a:endParaRPr lang="en-US" dirty="0"/>
          </a:p>
        </p:txBody>
      </p:sp>
      <p:sp>
        <p:nvSpPr>
          <p:cNvPr id="5" name="Footer Placeholder 4"/>
          <p:cNvSpPr>
            <a:spLocks noGrp="1"/>
          </p:cNvSpPr>
          <p:nvPr>
            <p:ph type="ftr" sz="quarter" idx="4294967295"/>
          </p:nvPr>
        </p:nvSpPr>
        <p:spPr>
          <a:xfrm>
            <a:off x="2895600" y="6519863"/>
            <a:ext cx="2895600" cy="185737"/>
          </a:xfrm>
        </p:spPr>
        <p:txBody>
          <a:bodyPr/>
          <a:lstStyle/>
          <a:p>
            <a:r>
              <a:rPr lang="en-US" dirty="0" smtClean="0"/>
              <a:t>Module 1</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685800"/>
            <a:ext cx="2143125" cy="2133600"/>
          </a:xfrm>
          <a:prstGeom prst="rect">
            <a:avLst/>
          </a:prstGeom>
        </p:spPr>
      </p:pic>
      <p:sp>
        <p:nvSpPr>
          <p:cNvPr id="6" name="Slide Number Placeholder 5"/>
          <p:cNvSpPr>
            <a:spLocks noGrp="1"/>
          </p:cNvSpPr>
          <p:nvPr>
            <p:ph type="sldNum" sz="quarter" idx="4"/>
          </p:nvPr>
        </p:nvSpPr>
        <p:spPr/>
        <p:txBody>
          <a:bodyPr/>
          <a:lstStyle/>
          <a:p>
            <a:r>
              <a:rPr lang="en-US" dirty="0" smtClean="0"/>
              <a:t>1-</a:t>
            </a:r>
            <a:fld id="{42782948-4DBE-204D-AB9E-B65E067054AE}" type="slidenum">
              <a:rPr lang="en-US" smtClean="0"/>
              <a:pPr/>
              <a:t>31</a:t>
            </a:fld>
            <a:endParaRPr lang="en-US" dirty="0"/>
          </a:p>
        </p:txBody>
      </p:sp>
    </p:spTree>
    <p:extLst>
      <p:ext uri="{BB962C8B-B14F-4D97-AF65-F5344CB8AC3E}">
        <p14:creationId xmlns:p14="http://schemas.microsoft.com/office/powerpoint/2010/main" val="31541993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600200"/>
            <a:ext cx="5486400" cy="1569660"/>
          </a:xfrm>
        </p:spPr>
        <p:txBody>
          <a:bodyPr/>
          <a:lstStyle/>
          <a:p>
            <a:r>
              <a:rPr lang="en-US" dirty="0" smtClean="0"/>
              <a:t>MODULE 1</a:t>
            </a:r>
            <a:br>
              <a:rPr lang="en-US" dirty="0" smtClean="0"/>
            </a:br>
            <a:r>
              <a:rPr lang="en-US" dirty="0" smtClean="0"/>
              <a:t>Overview of 2007 Hague Child Support Convention</a:t>
            </a:r>
            <a:endParaRPr lang="en-US" dirty="0"/>
          </a:p>
        </p:txBody>
      </p:sp>
      <p:sp>
        <p:nvSpPr>
          <p:cNvPr id="4" name="Footer Placeholder 3"/>
          <p:cNvSpPr>
            <a:spLocks noGrp="1"/>
          </p:cNvSpPr>
          <p:nvPr>
            <p:ph type="ftr" sz="quarter" idx="11"/>
          </p:nvPr>
        </p:nvSpPr>
        <p:spPr/>
        <p:txBody>
          <a:bodyPr/>
          <a:lstStyle/>
          <a:p>
            <a:r>
              <a:rPr lang="en-US" dirty="0" smtClean="0"/>
              <a:t>Module 1</a:t>
            </a:r>
            <a:endParaRPr lang="en-US" dirty="0"/>
          </a:p>
        </p:txBody>
      </p:sp>
      <p:sp>
        <p:nvSpPr>
          <p:cNvPr id="6" name="Slide Number Placeholder 5"/>
          <p:cNvSpPr>
            <a:spLocks noGrp="1"/>
          </p:cNvSpPr>
          <p:nvPr>
            <p:ph type="sldNum" sz="quarter" idx="12"/>
          </p:nvPr>
        </p:nvSpPr>
        <p:spPr/>
        <p:txBody>
          <a:bodyPr/>
          <a:lstStyle/>
          <a:p>
            <a:r>
              <a:rPr lang="en-US" dirty="0" smtClean="0"/>
              <a:t>1-</a:t>
            </a:r>
            <a:fld id="{42782948-4DBE-204D-AB9E-B65E067054AE}" type="slidenum">
              <a:rPr lang="en-US" smtClean="0"/>
              <a:pPr/>
              <a:t>4</a:t>
            </a:fld>
            <a:endParaRPr lang="en-US" dirty="0"/>
          </a:p>
        </p:txBody>
      </p:sp>
    </p:spTree>
    <p:extLst>
      <p:ext uri="{BB962C8B-B14F-4D97-AF65-F5344CB8AC3E}">
        <p14:creationId xmlns:p14="http://schemas.microsoft.com/office/powerpoint/2010/main" val="1943162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dirty="0" smtClean="0"/>
              <a:t>1956 UN Convention</a:t>
            </a:r>
          </a:p>
          <a:p>
            <a:r>
              <a:rPr lang="en-US" dirty="0" smtClean="0"/>
              <a:t>Four Hague Conventions</a:t>
            </a:r>
          </a:p>
          <a:p>
            <a:r>
              <a:rPr lang="en-US" dirty="0" smtClean="0"/>
              <a:t>Regional Conventions</a:t>
            </a:r>
          </a:p>
          <a:p>
            <a:r>
              <a:rPr lang="en-US" dirty="0" smtClean="0"/>
              <a:t>1996 PRWORA</a:t>
            </a:r>
          </a:p>
          <a:p>
            <a:pPr marL="228600" indent="-228600">
              <a:buNone/>
            </a:pPr>
            <a:r>
              <a:rPr lang="en-US" dirty="0"/>
              <a:t>	Authorizes U.S. State </a:t>
            </a:r>
            <a:r>
              <a:rPr lang="en-US" dirty="0" smtClean="0"/>
              <a:t>Department, </a:t>
            </a:r>
            <a:r>
              <a:rPr lang="en-US" dirty="0"/>
              <a:t>with </a:t>
            </a:r>
            <a:r>
              <a:rPr lang="en-US" dirty="0" smtClean="0"/>
              <a:t>concurrence of </a:t>
            </a:r>
            <a:r>
              <a:rPr lang="en-US" dirty="0"/>
              <a:t>HHS, </a:t>
            </a:r>
            <a:r>
              <a:rPr lang="en-US" dirty="0" smtClean="0"/>
              <a:t>to declare </a:t>
            </a:r>
            <a:r>
              <a:rPr lang="en-US" dirty="0"/>
              <a:t>a country a foreign </a:t>
            </a:r>
            <a:r>
              <a:rPr lang="en-US" dirty="0" smtClean="0"/>
              <a:t>reciprocating </a:t>
            </a:r>
            <a:r>
              <a:rPr lang="en-US" dirty="0"/>
              <a:t>country if it meets certain child </a:t>
            </a:r>
            <a:r>
              <a:rPr lang="en-US" dirty="0" smtClean="0"/>
              <a:t>support standards </a:t>
            </a:r>
          </a:p>
          <a:p>
            <a:pPr lvl="1"/>
            <a:r>
              <a:rPr lang="en-US" dirty="0" smtClean="0"/>
              <a:t>26 </a:t>
            </a:r>
            <a:r>
              <a:rPr lang="en-US" dirty="0" smtClean="0"/>
              <a:t>FRCs, </a:t>
            </a:r>
            <a:r>
              <a:rPr lang="en-US" dirty="0" smtClean="0"/>
              <a:t>prior </a:t>
            </a:r>
            <a:r>
              <a:rPr lang="en-US" dirty="0"/>
              <a:t>to </a:t>
            </a:r>
            <a:r>
              <a:rPr lang="en-US" dirty="0" smtClean="0"/>
              <a:t>Convention</a:t>
            </a:r>
          </a:p>
          <a:p>
            <a:pPr lvl="2"/>
            <a:r>
              <a:rPr lang="en-US" dirty="0" smtClean="0"/>
              <a:t>14 countries</a:t>
            </a:r>
          </a:p>
          <a:p>
            <a:pPr lvl="2"/>
            <a:r>
              <a:rPr lang="en-US" dirty="0" smtClean="0"/>
              <a:t>12 Canadian provinces/territories</a:t>
            </a:r>
          </a:p>
          <a:p>
            <a:pPr marL="454025" lvl="1" indent="0">
              <a:buNone/>
            </a:pPr>
            <a:endParaRPr lang="en-US" dirty="0"/>
          </a:p>
        </p:txBody>
      </p:sp>
      <p:sp>
        <p:nvSpPr>
          <p:cNvPr id="5" name="Footer Placeholder 4"/>
          <p:cNvSpPr>
            <a:spLocks noGrp="1"/>
          </p:cNvSpPr>
          <p:nvPr>
            <p:ph type="ftr" sz="quarter" idx="3"/>
          </p:nvPr>
        </p:nvSpPr>
        <p:spPr>
          <a:xfrm>
            <a:off x="3107267" y="6520934"/>
            <a:ext cx="2895600" cy="184666"/>
          </a:xfrm>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International Context for Convention</a:t>
            </a:r>
            <a:endParaRPr lang="en-US" dirty="0"/>
          </a:p>
        </p:txBody>
      </p:sp>
      <p:pic>
        <p:nvPicPr>
          <p:cNvPr id="7" name="Picture 6" descr="C:\Documents and Settings\SorensCJ\Local Settings\Temporary Internet Files\Content.IE5\OWPUK14L\MC900432634[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9000" y="821486"/>
            <a:ext cx="2615927" cy="2633662"/>
          </a:xfrm>
          <a:prstGeom prst="rect">
            <a:avLst/>
          </a:prstGeom>
          <a:noFill/>
          <a:extLst/>
        </p:spPr>
      </p:pic>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5</a:t>
            </a:fld>
            <a:endParaRPr lang="en-US" dirty="0"/>
          </a:p>
        </p:txBody>
      </p:sp>
    </p:spTree>
    <p:extLst>
      <p:ext uri="{BB962C8B-B14F-4D97-AF65-F5344CB8AC3E}">
        <p14:creationId xmlns:p14="http://schemas.microsoft.com/office/powerpoint/2010/main" val="33504780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half" idx="1"/>
          </p:nvPr>
        </p:nvSpPr>
        <p:spPr/>
        <p:txBody>
          <a:bodyPr>
            <a:normAutofit/>
          </a:bodyPr>
          <a:lstStyle/>
          <a:p>
            <a:r>
              <a:rPr lang="en-CA" dirty="0"/>
              <a:t>Australia</a:t>
            </a:r>
          </a:p>
          <a:p>
            <a:r>
              <a:rPr lang="en-CA" dirty="0"/>
              <a:t>Canada – </a:t>
            </a:r>
            <a:r>
              <a:rPr lang="en-CA" dirty="0" smtClean="0"/>
              <a:t>12 Provinces/Territories (except Quebec)</a:t>
            </a:r>
            <a:endParaRPr lang="en-CA" dirty="0"/>
          </a:p>
          <a:p>
            <a:r>
              <a:rPr lang="en-US" dirty="0"/>
              <a:t>Czech Republic</a:t>
            </a:r>
          </a:p>
          <a:p>
            <a:r>
              <a:rPr lang="en-US" dirty="0"/>
              <a:t>El Salvador</a:t>
            </a:r>
          </a:p>
          <a:p>
            <a:r>
              <a:rPr lang="en-US" dirty="0"/>
              <a:t>Finland</a:t>
            </a:r>
          </a:p>
          <a:p>
            <a:r>
              <a:rPr lang="en-US" dirty="0"/>
              <a:t>Hungary</a:t>
            </a:r>
          </a:p>
          <a:p>
            <a:r>
              <a:rPr lang="en-US" dirty="0" smtClean="0"/>
              <a:t>Ireland</a:t>
            </a:r>
            <a:endParaRPr lang="en-US" dirty="0"/>
          </a:p>
        </p:txBody>
      </p:sp>
      <p:sp>
        <p:nvSpPr>
          <p:cNvPr id="2" name="Content Placeholder 1"/>
          <p:cNvSpPr>
            <a:spLocks noGrp="1"/>
          </p:cNvSpPr>
          <p:nvPr>
            <p:ph sz="half" idx="2"/>
          </p:nvPr>
        </p:nvSpPr>
        <p:spPr/>
        <p:txBody>
          <a:bodyPr/>
          <a:lstStyle/>
          <a:p>
            <a:r>
              <a:rPr lang="en-US" dirty="0" smtClean="0"/>
              <a:t>Israel</a:t>
            </a:r>
          </a:p>
          <a:p>
            <a:r>
              <a:rPr lang="en-US" dirty="0" smtClean="0"/>
              <a:t>Netherlands</a:t>
            </a:r>
            <a:endParaRPr lang="en-US" dirty="0"/>
          </a:p>
          <a:p>
            <a:r>
              <a:rPr lang="en-US" dirty="0"/>
              <a:t>Norway</a:t>
            </a:r>
          </a:p>
          <a:p>
            <a:r>
              <a:rPr lang="en-US" dirty="0"/>
              <a:t>Poland</a:t>
            </a:r>
          </a:p>
          <a:p>
            <a:r>
              <a:rPr lang="en-US" dirty="0"/>
              <a:t>Portugal</a:t>
            </a:r>
          </a:p>
          <a:p>
            <a:r>
              <a:rPr lang="en-US" dirty="0"/>
              <a:t>Slovak Republic</a:t>
            </a:r>
          </a:p>
          <a:p>
            <a:r>
              <a:rPr lang="en-US" dirty="0"/>
              <a:t>Switzerland</a:t>
            </a:r>
          </a:p>
          <a:p>
            <a:r>
              <a:rPr lang="en-US" dirty="0"/>
              <a:t>The United Kingdom of Great Britain and Northern Ireland</a:t>
            </a:r>
          </a:p>
          <a:p>
            <a:pPr marL="0" indent="0">
              <a:buNone/>
            </a:pPr>
            <a:endParaRPr lang="en-US" dirty="0"/>
          </a:p>
        </p:txBody>
      </p:sp>
      <p:sp>
        <p:nvSpPr>
          <p:cNvPr id="4" name="Footer Placeholder 3"/>
          <p:cNvSpPr>
            <a:spLocks noGrp="1"/>
          </p:cNvSpPr>
          <p:nvPr>
            <p:ph type="ftr" sz="quarter" idx="11"/>
          </p:nvPr>
        </p:nvSpPr>
        <p:spPr/>
        <p:txBody>
          <a:bodyPr/>
          <a:lstStyle/>
          <a:p>
            <a:r>
              <a:rPr lang="en-US" dirty="0" smtClean="0"/>
              <a:t>Module 1</a:t>
            </a:r>
            <a:endParaRPr lang="en-US" dirty="0"/>
          </a:p>
        </p:txBody>
      </p:sp>
      <p:sp>
        <p:nvSpPr>
          <p:cNvPr id="11" name="Title 10"/>
          <p:cNvSpPr>
            <a:spLocks noGrp="1"/>
          </p:cNvSpPr>
          <p:nvPr>
            <p:ph type="title"/>
          </p:nvPr>
        </p:nvSpPr>
        <p:spPr>
          <a:xfrm>
            <a:off x="686104" y="848380"/>
            <a:ext cx="7772400" cy="523220"/>
          </a:xfrm>
        </p:spPr>
        <p:txBody>
          <a:bodyPr/>
          <a:lstStyle/>
          <a:p>
            <a:r>
              <a:rPr lang="en-US" dirty="0" smtClean="0"/>
              <a:t>U.S</a:t>
            </a:r>
            <a:r>
              <a:rPr lang="en-US" dirty="0"/>
              <a:t>. Bilateral </a:t>
            </a:r>
            <a:r>
              <a:rPr lang="en-US" dirty="0" smtClean="0"/>
              <a:t>Agreements, </a:t>
            </a:r>
            <a:r>
              <a:rPr lang="en-US" dirty="0" smtClean="0"/>
              <a:t>Prior to Convention</a:t>
            </a:r>
            <a:endParaRPr lang="en-US" dirty="0"/>
          </a:p>
        </p:txBody>
      </p:sp>
      <p:sp>
        <p:nvSpPr>
          <p:cNvPr id="6" name="Slide Number Placeholder 5"/>
          <p:cNvSpPr>
            <a:spLocks noGrp="1"/>
          </p:cNvSpPr>
          <p:nvPr>
            <p:ph type="sldNum" sz="quarter" idx="12"/>
          </p:nvPr>
        </p:nvSpPr>
        <p:spPr/>
        <p:txBody>
          <a:bodyPr/>
          <a:lstStyle/>
          <a:p>
            <a:r>
              <a:rPr lang="en-US" dirty="0" smtClean="0"/>
              <a:t>1-</a:t>
            </a:r>
            <a:fld id="{42782948-4DBE-204D-AB9E-B65E067054AE}" type="slidenum">
              <a:rPr lang="en-US" smtClean="0"/>
              <a:pPr/>
              <a:t>6</a:t>
            </a:fld>
            <a:endParaRPr lang="en-US" dirty="0"/>
          </a:p>
        </p:txBody>
      </p:sp>
    </p:spTree>
    <p:extLst>
      <p:ext uri="{BB962C8B-B14F-4D97-AF65-F5344CB8AC3E}">
        <p14:creationId xmlns:p14="http://schemas.microsoft.com/office/powerpoint/2010/main" val="1019498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US" dirty="0" smtClean="0"/>
              <a:t>Hague review of existing Conventions – 1995 &amp; 1999</a:t>
            </a:r>
          </a:p>
          <a:p>
            <a:r>
              <a:rPr lang="en-US" dirty="0" smtClean="0"/>
              <a:t>Questionnaires to States and interested organizations – 1998 &amp; 2002</a:t>
            </a:r>
          </a:p>
          <a:p>
            <a:r>
              <a:rPr lang="en-US" dirty="0" smtClean="0"/>
              <a:t>Consultations/informal discussions – 2001 &amp; 2002</a:t>
            </a:r>
          </a:p>
          <a:p>
            <a:r>
              <a:rPr lang="en-US" dirty="0" smtClean="0"/>
              <a:t>Mandate from 19</a:t>
            </a:r>
            <a:r>
              <a:rPr lang="en-US" baseline="30000" dirty="0" smtClean="0"/>
              <a:t>th</a:t>
            </a:r>
            <a:r>
              <a:rPr lang="en-US" dirty="0" smtClean="0"/>
              <a:t> Session of the Hague Conference on Private International Law – 2002</a:t>
            </a:r>
          </a:p>
        </p:txBody>
      </p:sp>
      <p:sp>
        <p:nvSpPr>
          <p:cNvPr id="5" name="Footer Placeholder 4"/>
          <p:cNvSpPr>
            <a:spLocks noGrp="1"/>
          </p:cNvSpPr>
          <p:nvPr>
            <p:ph type="ftr" sz="quarter" idx="3"/>
          </p:nvPr>
        </p:nvSpPr>
        <p:spPr>
          <a:xfrm>
            <a:off x="3124200" y="6510867"/>
            <a:ext cx="2895600" cy="194733"/>
          </a:xfrm>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Recognition of Need for New Convention</a:t>
            </a:r>
            <a:endParaRPr lang="en-US" dirty="0"/>
          </a:p>
        </p:txBody>
      </p:sp>
      <p:pic>
        <p:nvPicPr>
          <p:cNvPr id="10" name="Picture 9"/>
          <p:cNvPicPr>
            <a:picLocks noChangeAspect="1"/>
          </p:cNvPicPr>
          <p:nvPr/>
        </p:nvPicPr>
        <p:blipFill>
          <a:blip r:embed="rId3"/>
          <a:stretch>
            <a:fillRect/>
          </a:stretch>
        </p:blipFill>
        <p:spPr>
          <a:xfrm>
            <a:off x="234524" y="3699505"/>
            <a:ext cx="8674952" cy="2821429"/>
          </a:xfrm>
          <a:prstGeom prst="rect">
            <a:avLst/>
          </a:prstGeom>
        </p:spPr>
      </p:pic>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7</a:t>
            </a:fld>
            <a:endParaRPr lang="en-US" dirty="0"/>
          </a:p>
        </p:txBody>
      </p:sp>
    </p:spTree>
    <p:extLst>
      <p:ext uri="{BB962C8B-B14F-4D97-AF65-F5344CB8AC3E}">
        <p14:creationId xmlns:p14="http://schemas.microsoft.com/office/powerpoint/2010/main" val="12586171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r>
              <a:rPr lang="en-GB" dirty="0" smtClean="0"/>
              <a:t>Administrative cooperation </a:t>
            </a:r>
            <a:endParaRPr lang="en-GB" dirty="0"/>
          </a:p>
          <a:p>
            <a:r>
              <a:rPr lang="en-GB" dirty="0"/>
              <a:t>Comprehensive provisions </a:t>
            </a:r>
            <a:r>
              <a:rPr lang="en-GB" dirty="0" smtClean="0"/>
              <a:t>building </a:t>
            </a:r>
            <a:r>
              <a:rPr lang="en-GB" dirty="0"/>
              <a:t>upon the best features of existing Conventions</a:t>
            </a:r>
          </a:p>
          <a:p>
            <a:r>
              <a:rPr lang="en-GB" dirty="0"/>
              <a:t>A Convention that would take into account future needs and new </a:t>
            </a:r>
            <a:r>
              <a:rPr lang="en-GB" dirty="0" smtClean="0"/>
              <a:t>technologies</a:t>
            </a:r>
          </a:p>
          <a:p>
            <a:r>
              <a:rPr lang="en-US" dirty="0"/>
              <a:t>International instrument that would be widely ratified</a:t>
            </a:r>
          </a:p>
          <a:p>
            <a:endParaRPr lang="en-GB"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86104" y="848380"/>
            <a:ext cx="7772400" cy="523220"/>
          </a:xfrm>
        </p:spPr>
        <p:txBody>
          <a:bodyPr/>
          <a:lstStyle/>
          <a:p>
            <a:r>
              <a:rPr lang="en-US" dirty="0" smtClean="0"/>
              <a:t>Goals for New Convention</a:t>
            </a:r>
            <a:endParaRPr lang="en-US" dirty="0"/>
          </a:p>
        </p:txBody>
      </p:sp>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8</a:t>
            </a:fld>
            <a:endParaRPr lang="en-US" dirty="0"/>
          </a:p>
        </p:txBody>
      </p:sp>
    </p:spTree>
    <p:extLst>
      <p:ext uri="{BB962C8B-B14F-4D97-AF65-F5344CB8AC3E}">
        <p14:creationId xmlns:p14="http://schemas.microsoft.com/office/powerpoint/2010/main" val="5393361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endParaRPr lang="en-US" dirty="0" smtClean="0"/>
          </a:p>
          <a:p>
            <a:r>
              <a:rPr lang="en-US" dirty="0"/>
              <a:t>Negotiations took place from 2003 </a:t>
            </a:r>
            <a:r>
              <a:rPr lang="en-US" dirty="0" smtClean="0"/>
              <a:t>to </a:t>
            </a:r>
            <a:r>
              <a:rPr lang="en-US" dirty="0"/>
              <a:t>2007</a:t>
            </a:r>
          </a:p>
          <a:p>
            <a:r>
              <a:rPr lang="en-US" dirty="0"/>
              <a:t>55 member countries, 15 observer countries, and NGOs such as </a:t>
            </a:r>
            <a:r>
              <a:rPr lang="en-US" dirty="0" smtClean="0"/>
              <a:t>NCSEA</a:t>
            </a:r>
            <a:endParaRPr lang="en-US" dirty="0"/>
          </a:p>
        </p:txBody>
      </p:sp>
      <p:sp>
        <p:nvSpPr>
          <p:cNvPr id="5" name="Footer Placeholder 4"/>
          <p:cNvSpPr>
            <a:spLocks noGrp="1"/>
          </p:cNvSpPr>
          <p:nvPr>
            <p:ph type="ftr" sz="quarter" idx="3"/>
          </p:nvPr>
        </p:nvSpPr>
        <p:spPr/>
        <p:txBody>
          <a:bodyPr/>
          <a:lstStyle/>
          <a:p>
            <a:r>
              <a:rPr lang="en-US" dirty="0" smtClean="0"/>
              <a:t>Module 1</a:t>
            </a:r>
            <a:endParaRPr lang="en-US" dirty="0"/>
          </a:p>
        </p:txBody>
      </p:sp>
      <p:sp>
        <p:nvSpPr>
          <p:cNvPr id="8" name="Title 7"/>
          <p:cNvSpPr>
            <a:spLocks noGrp="1"/>
          </p:cNvSpPr>
          <p:nvPr>
            <p:ph type="title"/>
          </p:nvPr>
        </p:nvSpPr>
        <p:spPr>
          <a:xfrm>
            <a:off x="632620" y="215205"/>
            <a:ext cx="7772400" cy="1384995"/>
          </a:xfrm>
        </p:spPr>
        <p:txBody>
          <a:bodyPr/>
          <a:lstStyle/>
          <a:p>
            <a:r>
              <a:rPr lang="en-US" dirty="0" smtClean="0"/>
              <a:t>Hague Convention on the International Recovery of Child Support and Other Forms of Family Maintenance</a:t>
            </a:r>
            <a:endParaRPr lang="en-US" dirty="0"/>
          </a:p>
        </p:txBody>
      </p:sp>
      <p:pic>
        <p:nvPicPr>
          <p:cNvPr id="7" name="Picture 3"/>
          <p:cNvPicPr>
            <a:picLocks noChangeAspect="1" noChangeArrowheads="1"/>
          </p:cNvPicPr>
          <p:nvPr/>
        </p:nvPicPr>
        <p:blipFill>
          <a:blip r:embed="rId3" cstate="print">
            <a:clrChange>
              <a:clrFrom>
                <a:srgbClr val="0099FF"/>
              </a:clrFrom>
              <a:clrTo>
                <a:srgbClr val="0099FF">
                  <a:alpha val="0"/>
                </a:srgbClr>
              </a:clrTo>
            </a:clrChange>
            <a:extLst>
              <a:ext uri="{28A0092B-C50C-407E-A947-70E740481C1C}">
                <a14:useLocalDpi xmlns:a14="http://schemas.microsoft.com/office/drawing/2010/main" val="0"/>
              </a:ext>
            </a:extLst>
          </a:blip>
          <a:srcRect/>
          <a:stretch>
            <a:fillRect/>
          </a:stretch>
        </p:blipFill>
        <p:spPr>
          <a:xfrm>
            <a:off x="4291700" y="3581400"/>
            <a:ext cx="4148571" cy="2410162"/>
          </a:xfrm>
          <a:prstGeom prst="rect">
            <a:avLst/>
          </a:prstGeom>
          <a:noFill/>
        </p:spPr>
      </p:pic>
      <p:sp>
        <p:nvSpPr>
          <p:cNvPr id="3" name="Slide Number Placeholder 2"/>
          <p:cNvSpPr>
            <a:spLocks noGrp="1"/>
          </p:cNvSpPr>
          <p:nvPr>
            <p:ph type="sldNum" sz="quarter" idx="4"/>
          </p:nvPr>
        </p:nvSpPr>
        <p:spPr/>
        <p:txBody>
          <a:bodyPr/>
          <a:lstStyle/>
          <a:p>
            <a:r>
              <a:rPr lang="en-US" dirty="0" smtClean="0"/>
              <a:t>1-</a:t>
            </a:r>
            <a:fld id="{42782948-4DBE-204D-AB9E-B65E067054AE}" type="slidenum">
              <a:rPr lang="en-US" smtClean="0"/>
              <a:pPr/>
              <a:t>9</a:t>
            </a:fld>
            <a:endParaRPr lang="en-US" dirty="0"/>
          </a:p>
        </p:txBody>
      </p:sp>
    </p:spTree>
    <p:extLst>
      <p:ext uri="{BB962C8B-B14F-4D97-AF65-F5344CB8AC3E}">
        <p14:creationId xmlns:p14="http://schemas.microsoft.com/office/powerpoint/2010/main" val="271472337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0.0&quot;&gt;&lt;object type=&quot;1&quot; unique_id=&quot;10001&quot;&gt;&lt;object type=&quot;2&quot; unique_id=&quot;10681&quot;&gt;&lt;object type=&quot;3&quot; unique_id=&quot;10682&quot;&gt;&lt;property id=&quot;20148&quot; value=&quot;5&quot;/&gt;&lt;property id=&quot;20300&quot; value=&quot;Slide 1 - &amp;quot;INTERNATIONAL CASE PROCESSING UNDER  UIFSA 2008&amp;quot;&quot;/&gt;&lt;property id=&quot;20307&quot; value=&quot;291&quot;/&gt;&lt;/object&gt;&lt;object type=&quot;3&quot; unique_id=&quot;10683&quot;&gt;&lt;property id=&quot;20148&quot; value=&quot;5&quot;/&gt;&lt;property id=&quot;20300&quot; value=&quot;Slide 2 - &amp;quot;Webinar Series&amp;quot;&quot;/&gt;&lt;property id=&quot;20307&quot; value=&quot;363&quot;/&gt;&lt;/object&gt;&lt;object type=&quot;3&quot; unique_id=&quot;10684&quot;&gt;&lt;property id=&quot;20148&quot; value=&quot;5&quot;/&gt;&lt;property id=&quot;20300&quot; value=&quot;Slide 3 - &amp;quot;Webinar Modules&amp;quot;&quot;/&gt;&lt;property id=&quot;20307&quot; value=&quot;364&quot;/&gt;&lt;/object&gt;&lt;object type=&quot;3&quot; unique_id=&quot;10685&quot;&gt;&lt;property id=&quot;20148&quot; value=&quot;5&quot;/&gt;&lt;property id=&quot;20300&quot; value=&quot;Slide 4 - &amp;quot;MODULE 1 Overview of 2007 Hague Child Support Convention&amp;quot;&quot;/&gt;&lt;property id=&quot;20307&quot; value=&quot;328&quot;/&gt;&lt;/object&gt;&lt;object type=&quot;3&quot; unique_id=&quot;10686&quot;&gt;&lt;property id=&quot;20148&quot; value=&quot;5&quot;/&gt;&lt;property id=&quot;20300&quot; value=&quot;Slide 5 - &amp;quot;International Context for Convention&amp;quot;&quot;/&gt;&lt;property id=&quot;20307&quot; value=&quot;322&quot;/&gt;&lt;/object&gt;&lt;object type=&quot;3&quot; unique_id=&quot;10687&quot;&gt;&lt;property id=&quot;20148&quot; value=&quot;5&quot;/&gt;&lt;property id=&quot;20300&quot; value=&quot;Slide 6 - &amp;quot;Current U.S. Bilateral Agreements&amp;quot;&quot;/&gt;&lt;property id=&quot;20307&quot; value=&quot;323&quot;/&gt;&lt;/object&gt;&lt;object type=&quot;3&quot; unique_id=&quot;10688&quot;&gt;&lt;property id=&quot;20148&quot; value=&quot;5&quot;/&gt;&lt;property id=&quot;20300&quot; value=&quot;Slide 7 - &amp;quot;Recognition of Need for New Convention&amp;quot;&quot;/&gt;&lt;property id=&quot;20307&quot; value=&quot;340&quot;/&gt;&lt;/object&gt;&lt;object type=&quot;3&quot; unique_id=&quot;10689&quot;&gt;&lt;property id=&quot;20148&quot; value=&quot;5&quot;/&gt;&lt;property id=&quot;20300&quot; value=&quot;Slide 8 - &amp;quot;Goals for New Convention&amp;quot;&quot;/&gt;&lt;property id=&quot;20307&quot; value=&quot;339&quot;/&gt;&lt;/object&gt;&lt;object type=&quot;3&quot; unique_id=&quot;10690&quot;&gt;&lt;property id=&quot;20148&quot; value=&quot;5&quot;/&gt;&lt;property id=&quot;20300&quot; value=&quot;Slide 9 - &amp;quot;Hague Convention on the International Recovery of Child Support and Other Forms of Family Maintenance&amp;quot;&quot;/&gt;&lt;property id=&quot;20307&quot; value=&quot;337&quot;/&gt;&lt;/object&gt;&lt;object type=&quot;3&quot; unique_id=&quot;10691&quot;&gt;&lt;property id=&quot;20148&quot; value=&quot;5&quot;/&gt;&lt;property id=&quot;20300&quot; value=&quot;Slide 10 - &amp;quot;Negotiation Process&amp;quot;&quot;/&gt;&lt;property id=&quot;20307&quot; value=&quot;341&quot;/&gt;&lt;/object&gt;&lt;object type=&quot;3&quot; unique_id=&quot;10692&quot;&gt;&lt;property id=&quot;20148&quot; value=&quot;5&quot;/&gt;&lt;property id=&quot;20300&quot; value=&quot;Slide 11 - &amp;quot;U.S. Negotiation Goals&amp;quot;&quot;/&gt;&lt;property id=&quot;20307&quot; value=&quot;342&quot;/&gt;&lt;/object&gt;&lt;object type=&quot;3&quot; unique_id=&quot;10693&quot;&gt;&lt;property id=&quot;20148&quot; value=&quot;5&quot;/&gt;&lt;property id=&quot;20300&quot; value=&quot;Slide 12 - &amp;quot;Successful Conclusion of Treaty&amp;quot;&quot;/&gt;&lt;property id=&quot;20307&quot; value=&quot;343&quot;/&gt;&lt;/object&gt;&lt;object type=&quot;3&quot; unique_id=&quot;10694&quot;&gt;&lt;property id=&quot;20148&quot; value=&quot;5&quot;/&gt;&lt;property id=&quot;20300&quot; value=&quot;Slide 13 - &amp;quot;The U.S. Has Ratified!&amp;quot;&quot;/&gt;&lt;property id=&quot;20307&quot; value=&quot;344&quot;/&gt;&lt;/object&gt;&lt;object type=&quot;3&quot; unique_id=&quot;10695&quot;&gt;&lt;property id=&quot;20148&quot; value=&quot;5&quot;/&gt;&lt;property id=&quot;20300&quot; value=&quot;Slide 14 - &amp;quot;Steps Toward U.S. Ratification&amp;quot;&quot;/&gt;&lt;property id=&quot;20307&quot; value=&quot;347&quot;/&gt;&lt;/object&gt;&lt;object type=&quot;3&quot; unique_id=&quot;10696&quot;&gt;&lt;property id=&quot;20148&quot; value=&quot;5&quot;/&gt;&lt;property id=&quot;20300&quot; value=&quot;Slide 15 - &amp;quot;Entry into Force in U.S.&amp;quot;&quot;/&gt;&lt;property id=&quot;20307&quot; value=&quot;346&quot;/&gt;&lt;/object&gt;&lt;object type=&quot;3&quot; unique_id=&quot;10697&quot;&gt;&lt;property id=&quot;20148&quot; value=&quot;5&quot;/&gt;&lt;property id=&quot;20300&quot; value=&quot;Slide 16 - &amp;quot;Hague Child Support Convention – Current Status&amp;quot;&quot;/&gt;&lt;property id=&quot;20307&quot; value=&quot;365&quot;/&gt;&lt;/object&gt;&lt;object type=&quot;3&quot; unique_id=&quot;10698&quot;&gt;&lt;property id=&quot;20148&quot; value=&quot;5&quot;/&gt;&lt;property id=&quot;20300&quot; value=&quot;Slide 17 - &amp;quot;What Happens When the Convention Comes into Force in U.S.?&amp;quot;&quot;/&gt;&lt;property id=&quot;20307&quot; value=&quot;345&quot;/&gt;&lt;/object&gt;&lt;object type=&quot;3&quot; unique_id=&quot;10699&quot;&gt;&lt;property id=&quot;20148&quot; value=&quot;5&quot;/&gt;&lt;property id=&quot;20300&quot; value=&quot;Slide 18 - &amp;quot;How does the Convention Benefit U.S. Children?&amp;quot;&quot;/&gt;&lt;property id=&quot;20307&quot; value=&quot;361&quot;/&gt;&lt;/object&gt;&lt;object type=&quot;3&quot; unique_id=&quot;10700&quot;&gt;&lt;property id=&quot;20148&quot; value=&quot;5&quot;/&gt;&lt;property id=&quot;20300&quot; value=&quot;Slide 19 - &amp;quot;Mandatory Scope of Hague Child Support Convention&amp;quot;&quot;/&gt;&lt;property id=&quot;20307&quot; value=&quot;350&quot;/&gt;&lt;/object&gt;&lt;object type=&quot;3&quot; unique_id=&quot;10701&quot;&gt;&lt;property id=&quot;20148&quot; value=&quot;5&quot;/&gt;&lt;property id=&quot;20300&quot; value=&quot;Slide 20 - &amp;quot;Optional Scope of Convention - Declaration&amp;quot;&quot;/&gt;&lt;property id=&quot;20307&quot; value=&quot;352&quot;/&gt;&lt;/object&gt;&lt;object type=&quot;3&quot; unique_id=&quot;10702&quot;&gt;&lt;property id=&quot;20148&quot; value=&quot;5&quot;/&gt;&lt;property id=&quot;20300&quot; value=&quot;Slide 21 - &amp;quot;UIFSA (2008) Implements Hague Child Support Convention&amp;quot;&quot;/&gt;&lt;property id=&quot;20307&quot; value=&quot;348&quot;/&gt;&lt;/object&gt;&lt;object type=&quot;3&quot; unique_id=&quot;10703&quot;&gt;&lt;property id=&quot;20148&quot; value=&quot;5&quot;/&gt;&lt;property id=&quot;20300&quot; value=&quot;Slide 22 - &amp;quot;UIFSA (2008) Road Map – Section 105&amp;quot;&quot;/&gt;&lt;property id=&quot;20307&quot; value=&quot;349&quot;/&gt;&lt;/object&gt;&lt;object type=&quot;3&quot; unique_id=&quot;10704&quot;&gt;&lt;property id=&quot;20148&quot; value=&quot;5&quot;/&gt;&lt;property id=&quot;20300&quot; value=&quot;Slide 23 - &amp;quot;UIFSA (2008) – Evidence – Section 316&amp;quot;&quot;/&gt;&lt;property id=&quot;20307&quot; value=&quot;359&quot;/&gt;&lt;/object&gt;&lt;object type=&quot;3&quot; unique_id=&quot;10705&quot;&gt;&lt;property id=&quot;20148&quot; value=&quot;5&quot;/&gt;&lt;property id=&quot;20300&quot; value=&quot;Slide 24 - &amp;quot;UIFSA (2008) – Evidence – Sections 317 &amp;amp; 318&amp;quot;&quot;/&gt;&lt;property id=&quot;20307&quot; value=&quot;360&quot;/&gt;&lt;/object&gt;&lt;object type=&quot;3&quot; unique_id=&quot;10706&quot;&gt;&lt;property id=&quot;20148&quot; value=&quot;5&quot;/&gt;&lt;property id=&quot;20300&quot; value=&quot;Slide 25 - &amp;quot;Terms Within Hague Child Support Convention &amp;quot;&quot;/&gt;&lt;property id=&quot;20307&quot; value=&quot;367&quot;/&gt;&lt;/object&gt;&lt;object type=&quot;3&quot; unique_id=&quot;10707&quot;&gt;&lt;property id=&quot;20148&quot; value=&quot;5&quot;/&gt;&lt;property id=&quot;20300&quot; value=&quot;Slide 26 - &amp;quot;Hague Conference Website&amp;quot;&quot;/&gt;&lt;property id=&quot;20307&quot; value=&quot;355&quot;/&gt;&lt;/object&gt;&lt;object type=&quot;3&quot; unique_id=&quot;10708&quot;&gt;&lt;property id=&quot;20148&quot; value=&quot;5&quot;/&gt;&lt;property id=&quot;20300&quot; value=&quot;Slide 27 - &amp;quot;English Language Pages of Hague Conference Website&amp;quot;&quot;/&gt;&lt;property id=&quot;20307&quot; value=&quot;366&quot;/&gt;&lt;/object&gt;&lt;object type=&quot;3&quot; unique_id=&quot;10709&quot;&gt;&lt;property id=&quot;20148&quot; value=&quot;5&quot;/&gt;&lt;property id=&quot;20300&quot; value=&quot;Slide 28 - &amp;quot;Child Support Section of Hague Conference Website&amp;quot;&quot;/&gt;&lt;property id=&quot;20307&quot; value=&quot;356&quot;/&gt;&lt;/object&gt;&lt;object type=&quot;3&quot; unique_id=&quot;10710&quot;&gt;&lt;property id=&quot;20148&quot; value=&quot;5&quot;/&gt;&lt;property id=&quot;20300&quot; value=&quot;Slide 29 - &amp;quot;Hague Child Support Convention - Resources &amp;quot;&quot;/&gt;&lt;property id=&quot;20307&quot; value=&quot;357&quot;/&gt;&lt;/object&gt;&lt;object type=&quot;3&quot; unique_id=&quot;10711&quot;&gt;&lt;property id=&quot;20148&quot; value=&quot;5&quot;/&gt;&lt;property id=&quot;20300&quot; value=&quot;Slide 30 - &amp;quot;OCSE Resources on Hague Child Support Convention&amp;quot;&quot;/&gt;&lt;property id=&quot;20307&quot; value=&quot;358&quot;/&gt;&lt;/object&gt;&lt;object type=&quot;3&quot; unique_id=&quot;10712&quot;&gt;&lt;property id=&quot;20148&quot; value=&quot;5&quot;/&gt;&lt;property id=&quot;20300&quot; value=&quot;Slide 31 - &amp;quot;Next Training Dates &amp;amp; Modules&amp;quot;&quot;/&gt;&lt;property id=&quot;20307&quot; value=&quot;362&quot;/&gt;&lt;/object&gt;&lt;object type=&quot;3&quot; unique_id=&quot;10713&quot;&gt;&lt;property id=&quot;20148&quot; value=&quot;5&quot;/&gt;&lt;property id=&quot;20300&quot; value=&quot;Slide 32 - &amp;quot;QUESTIONS or FEEDBACK?&amp;quot;&quot;/&gt;&lt;property id=&quot;20307&quot; value=&quot;330&quot;/&gt;&lt;/object&gt;&lt;/object&gt;&lt;object type=&quot;8&quot; unique_id=&quot;10747&quot;&gt;&lt;/object&gt;&lt;/object&gt;&lt;/database&gt;"/>
  <p:tag name="MMPROD_NEXTUNIQUEID" val="10009"/>
  <p:tag name="SECTOMILLISECCONVERTED" val="1"/>
</p:tagLst>
</file>

<file path=ppt/theme/theme1.xml><?xml version="1.0" encoding="utf-8"?>
<a:theme xmlns:a="http://schemas.openxmlformats.org/drawingml/2006/main" name="4.3-Template_4.29.2016">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29889</TotalTime>
  <Words>5983</Words>
  <Application>Microsoft Office PowerPoint</Application>
  <PresentationFormat>On-screen Show (4:3)</PresentationFormat>
  <Paragraphs>564</Paragraphs>
  <Slides>31</Slides>
  <Notes>31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Gill Sans MT</vt:lpstr>
      <vt:lpstr>Wingdings</vt:lpstr>
      <vt:lpstr>4.3-Template_4.29.2016</vt:lpstr>
      <vt:lpstr>INTERNATIONAL CASE PROCESSING UNDER  UIFSA 2008</vt:lpstr>
      <vt:lpstr>Webinar Series</vt:lpstr>
      <vt:lpstr>Webinar Modules</vt:lpstr>
      <vt:lpstr>MODULE 1 Overview of 2007 Hague Child Support Convention</vt:lpstr>
      <vt:lpstr>International Context for Convention</vt:lpstr>
      <vt:lpstr>U.S. Bilateral Agreements, Prior to Convention</vt:lpstr>
      <vt:lpstr>Recognition of Need for New Convention</vt:lpstr>
      <vt:lpstr>Goals for New Convention</vt:lpstr>
      <vt:lpstr>Hague Convention on the International Recovery of Child Support and Other Forms of Family Maintenance</vt:lpstr>
      <vt:lpstr>Negotiation Process</vt:lpstr>
      <vt:lpstr>U.S. Negotiation Goals</vt:lpstr>
      <vt:lpstr>Successful Conclusion of Treaty</vt:lpstr>
      <vt:lpstr>The U.S. Has Ratified!</vt:lpstr>
      <vt:lpstr>Steps Toward U.S. Ratification</vt:lpstr>
      <vt:lpstr>Entry into Force in U.S.</vt:lpstr>
      <vt:lpstr>Hague Child Support Convention – Current Status</vt:lpstr>
      <vt:lpstr>What Happened When Convention Went into Force in the U.S.? </vt:lpstr>
      <vt:lpstr>How does Convention Benefit U.S. Children?</vt:lpstr>
      <vt:lpstr>Mandatory Scope of Hague Child Support Convention</vt:lpstr>
      <vt:lpstr>Optional Scope of Convention – Declaration</vt:lpstr>
      <vt:lpstr>UIFSA (2008) Implements Hague Child Support Convention</vt:lpstr>
      <vt:lpstr>UIFSA (2008) Road Map – Section 105</vt:lpstr>
      <vt:lpstr>UIFSA (2008) – Evidence – Section 316</vt:lpstr>
      <vt:lpstr>UIFSA (2008) – Evidence – Sections 317 &amp; 318</vt:lpstr>
      <vt:lpstr>Terms Within Hague Child Support Convention </vt:lpstr>
      <vt:lpstr>Hague Conference Website</vt:lpstr>
      <vt:lpstr>English Language Pages of Hague Conference Website</vt:lpstr>
      <vt:lpstr>Child Support Section of Hague Conference Website</vt:lpstr>
      <vt:lpstr>Hague Child Support Convention – Resources </vt:lpstr>
      <vt:lpstr>OCSE Resources on Hague Child Support Convention</vt:lpstr>
      <vt:lpstr>QUESTIONS or FEEDBACK?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Riddick, Yvette (ACF)</dc:creator>
  <cp:lastModifiedBy>mhaynes</cp:lastModifiedBy>
  <cp:revision>143</cp:revision>
  <cp:lastPrinted>2016-11-21T18:40:10Z</cp:lastPrinted>
  <dcterms:created xsi:type="dcterms:W3CDTF">2016-05-03T20:02:08Z</dcterms:created>
  <dcterms:modified xsi:type="dcterms:W3CDTF">2018-07-03T15:54:28Z</dcterms:modified>
</cp:coreProperties>
</file>