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1"/>
  </p:sldMasterIdLst>
  <p:notesMasterIdLst>
    <p:notesMasterId r:id="rId28"/>
  </p:notesMasterIdLst>
  <p:handoutMasterIdLst>
    <p:handoutMasterId r:id="rId29"/>
  </p:handoutMasterIdLst>
  <p:sldIdLst>
    <p:sldId id="385" r:id="rId2"/>
    <p:sldId id="376" r:id="rId3"/>
    <p:sldId id="379" r:id="rId4"/>
    <p:sldId id="328" r:id="rId5"/>
    <p:sldId id="383" r:id="rId6"/>
    <p:sldId id="382" r:id="rId7"/>
    <p:sldId id="322" r:id="rId8"/>
    <p:sldId id="359" r:id="rId9"/>
    <p:sldId id="371" r:id="rId10"/>
    <p:sldId id="367" r:id="rId11"/>
    <p:sldId id="363" r:id="rId12"/>
    <p:sldId id="386" r:id="rId13"/>
    <p:sldId id="387" r:id="rId14"/>
    <p:sldId id="369" r:id="rId15"/>
    <p:sldId id="368" r:id="rId16"/>
    <p:sldId id="323" r:id="rId17"/>
    <p:sldId id="340" r:id="rId18"/>
    <p:sldId id="388" r:id="rId19"/>
    <p:sldId id="389" r:id="rId20"/>
    <p:sldId id="373" r:id="rId21"/>
    <p:sldId id="390" r:id="rId22"/>
    <p:sldId id="395" r:id="rId23"/>
    <p:sldId id="391" r:id="rId24"/>
    <p:sldId id="392" r:id="rId25"/>
    <p:sldId id="393" r:id="rId26"/>
    <p:sldId id="374"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576">
          <p15:clr>
            <a:srgbClr val="A4A3A4"/>
          </p15:clr>
        </p15:guide>
        <p15:guide id="3" pos="432">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haynes" initials="m" lastIdx="9" clrIdx="0">
    <p:extLst>
      <p:ext uri="{19B8F6BF-5375-455C-9EA6-DF929625EA0E}">
        <p15:presenceInfo xmlns:p15="http://schemas.microsoft.com/office/powerpoint/2012/main" userId="mhayne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616B"/>
    <a:srgbClr val="3F6187"/>
    <a:srgbClr val="1CA087"/>
    <a:srgbClr val="2E8540"/>
    <a:srgbClr val="112E51"/>
    <a:srgbClr val="3333FF"/>
    <a:srgbClr val="6600FF"/>
    <a:srgbClr val="0033CC"/>
    <a:srgbClr val="FF7C80"/>
    <a:srgbClr val="7F314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31250" autoAdjust="0"/>
    <p:restoredTop sz="99841" autoAdjust="0"/>
  </p:normalViewPr>
  <p:slideViewPr>
    <p:cSldViewPr snapToObjects="1">
      <p:cViewPr varScale="1">
        <p:scale>
          <a:sx n="71" d="100"/>
          <a:sy n="71" d="100"/>
        </p:scale>
        <p:origin x="636" y="60"/>
      </p:cViewPr>
      <p:guideLst>
        <p:guide orient="horz" pos="2064"/>
        <p:guide pos="576"/>
        <p:guide pos="432"/>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86" d="100"/>
          <a:sy n="86" d="100"/>
        </p:scale>
        <p:origin x="378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4D9E48-5E7F-D24C-87D5-695B18367D24}" type="datetimeFigureOut">
              <a:rPr lang="en-US" smtClean="0"/>
              <a:t>10/24/2018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6CB10C2-C6DD-5A4A-BF1B-B012B8BA4284}" type="slidenum">
              <a:rPr lang="en-US" smtClean="0"/>
              <a:t>‹#›</a:t>
            </a:fld>
            <a:endParaRPr lang="en-US" dirty="0"/>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6357CE-B3EB-1B4A-84E5-C1E2DF427ABD}" type="datetimeFigureOut">
              <a:rPr lang="en-US" smtClean="0"/>
              <a:t>10/24/2018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4A558B-E4E9-A94A-B9C1-029E46A76ABA}" type="slidenum">
              <a:rPr lang="en-US" smtClean="0"/>
              <a:t>‹#›</a:t>
            </a:fld>
            <a:endParaRPr lang="en-US" dirty="0"/>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solidFill>
                  <a:prstClr val="black"/>
                </a:solidFill>
              </a:rPr>
              <a:t>Notes</a:t>
            </a:r>
            <a:r>
              <a:rPr lang="en-US" baseline="0" dirty="0" smtClean="0">
                <a:solidFill>
                  <a:prstClr val="black"/>
                </a:solidFill>
              </a:rPr>
              <a:t>:</a:t>
            </a:r>
          </a:p>
          <a:p>
            <a:pPr lvl="0"/>
            <a:endParaRPr lang="en-US" baseline="0" dirty="0" smtClean="0">
              <a:solidFill>
                <a:prstClr val="black"/>
              </a:solidFill>
            </a:endParaRPr>
          </a:p>
          <a:p>
            <a:pPr lvl="0"/>
            <a:r>
              <a:rPr lang="en-US" dirty="0" smtClean="0">
                <a:solidFill>
                  <a:prstClr val="black"/>
                </a:solidFill>
              </a:rPr>
              <a:t>Welcome </a:t>
            </a:r>
            <a:r>
              <a:rPr lang="en-US" dirty="0">
                <a:solidFill>
                  <a:prstClr val="black"/>
                </a:solidFill>
              </a:rPr>
              <a:t>to the Webinar Series on </a:t>
            </a:r>
            <a:r>
              <a:rPr lang="en-US" dirty="0" smtClean="0">
                <a:solidFill>
                  <a:prstClr val="black"/>
                </a:solidFill>
              </a:rPr>
              <a:t>International Case Processing Under UIFSA 2008.</a:t>
            </a:r>
            <a:endParaRPr lang="en-US" dirty="0">
              <a:solidFill>
                <a:prstClr val="black"/>
              </a:solidFill>
            </a:endParaRP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a:t>
            </a:fld>
            <a:endParaRPr lang="en-US" dirty="0"/>
          </a:p>
        </p:txBody>
      </p:sp>
    </p:spTree>
    <p:extLst>
      <p:ext uri="{BB962C8B-B14F-4D97-AF65-F5344CB8AC3E}">
        <p14:creationId xmlns:p14="http://schemas.microsoft.com/office/powerpoint/2010/main" val="16539183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267200"/>
          </a:xfrm>
        </p:spPr>
        <p:txBody>
          <a:bodyPr/>
          <a:lstStyle/>
          <a:p>
            <a:r>
              <a:rPr lang="en-US" dirty="0"/>
              <a:t>Notes:</a:t>
            </a:r>
          </a:p>
          <a:p>
            <a:endParaRPr lang="en-US" dirty="0" smtClean="0"/>
          </a:p>
          <a:p>
            <a:r>
              <a:rPr lang="en-US" sz="1100" dirty="0" smtClean="0"/>
              <a:t>The Convention outlines a number of responsibilities that the requesting Central Authority has when transmitting applications to a Convention country. This slide summarizes them.</a:t>
            </a:r>
          </a:p>
          <a:p>
            <a:endParaRPr lang="en-US" sz="1100" dirty="0"/>
          </a:p>
          <a:p>
            <a:r>
              <a:rPr lang="en-US" sz="1100" dirty="0" smtClean="0"/>
              <a:t>In its role in the U.S. as a requesting Central Authority, </a:t>
            </a:r>
            <a:r>
              <a:rPr lang="en-US" sz="1100" dirty="0"/>
              <a:t>a IV-D agency must help the petitioner complete the application and ensure that the Convention application includes all the necessary information and </a:t>
            </a:r>
            <a:r>
              <a:rPr lang="en-US" sz="1100" dirty="0" smtClean="0"/>
              <a:t>documents. The Country Profile is an excellent resource for identifying forms and information needed by the requested State. The IV-D agency must also review the application to ensure it complies with the Convention. States need to decide who will be conducting that review. Will it be at the local level or centralized with a unit that focuses on Convention cases? Note that this review is limited to compliance with the Convention; it is not a determination about the merits of the application.</a:t>
            </a:r>
          </a:p>
          <a:p>
            <a:endParaRPr lang="en-US" sz="1100" dirty="0"/>
          </a:p>
          <a:p>
            <a:r>
              <a:rPr lang="en-US" sz="1100" dirty="0" smtClean="0"/>
              <a:t>Once it is satisfied that the application complies with the Convention, the requesting Central Authority (the IV-D agency in the U.S.) must transmit the application on behalf of the applicant to the requested Central Authority. The application must include a transmittal – one of two mandatory forms under the Convention. There is no need to include certified documents unless the requested Contracting State asks for them.</a:t>
            </a:r>
          </a:p>
          <a:p>
            <a:endParaRPr lang="en-US" sz="1100" dirty="0"/>
          </a:p>
          <a:p>
            <a:r>
              <a:rPr lang="en-US" sz="1100" dirty="0" smtClean="0"/>
              <a:t>Article 45 of the Convention addresses translation. It authorizes the requesting Central Authority to charge an applicant translation costs unless those costs are covered by the country’s system of legal assistance. That means that IV-D agencies should apply federal regulations regarding recovery of costs related to translation of documents. We will discuss translation issues during Module </a:t>
            </a:r>
            <a:r>
              <a:rPr lang="en-US" sz="1100" dirty="0"/>
              <a:t>8</a:t>
            </a:r>
            <a:r>
              <a:rPr lang="en-US" sz="1100" dirty="0" smtClean="0"/>
              <a:t> of the webinar.</a:t>
            </a:r>
            <a:endParaRPr lang="en-US" sz="1100" dirty="0"/>
          </a:p>
        </p:txBody>
      </p:sp>
      <p:sp>
        <p:nvSpPr>
          <p:cNvPr id="4" name="Slide Number Placeholder 3"/>
          <p:cNvSpPr>
            <a:spLocks noGrp="1"/>
          </p:cNvSpPr>
          <p:nvPr>
            <p:ph type="sldNum" sz="quarter" idx="10"/>
          </p:nvPr>
        </p:nvSpPr>
        <p:spPr/>
        <p:txBody>
          <a:bodyPr/>
          <a:lstStyle/>
          <a:p>
            <a:fld id="{824A558B-E4E9-A94A-B9C1-029E46A76ABA}" type="slidenum">
              <a:rPr lang="en-US" smtClean="0"/>
              <a:t>10</a:t>
            </a:fld>
            <a:endParaRPr lang="en-US" dirty="0"/>
          </a:p>
        </p:txBody>
      </p:sp>
    </p:spTree>
    <p:extLst>
      <p:ext uri="{BB962C8B-B14F-4D97-AF65-F5344CB8AC3E}">
        <p14:creationId xmlns:p14="http://schemas.microsoft.com/office/powerpoint/2010/main" val="3167344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6244" y="4267200"/>
            <a:ext cx="5486400" cy="4495800"/>
          </a:xfrm>
        </p:spPr>
        <p:txBody>
          <a:bodyPr/>
          <a:lstStyle/>
          <a:p>
            <a:r>
              <a:rPr lang="en-US" sz="1100" dirty="0"/>
              <a:t>Notes</a:t>
            </a:r>
            <a:r>
              <a:rPr lang="en-US" sz="1100" dirty="0" smtClean="0"/>
              <a:t>:</a:t>
            </a:r>
            <a:endParaRPr lang="en-US" sz="1100" dirty="0" smtClean="0"/>
          </a:p>
          <a:p>
            <a:pPr>
              <a:spcBef>
                <a:spcPts val="900"/>
              </a:spcBef>
            </a:pPr>
            <a:r>
              <a:rPr lang="en-US" sz="1100" dirty="0" smtClean="0"/>
              <a:t>The </a:t>
            </a:r>
            <a:r>
              <a:rPr lang="en-US" sz="1100" dirty="0"/>
              <a:t>Convention </a:t>
            </a:r>
            <a:r>
              <a:rPr lang="en-US" sz="1100" dirty="0" smtClean="0"/>
              <a:t>also outlines responsibilities </a:t>
            </a:r>
            <a:r>
              <a:rPr lang="en-US" sz="1100" dirty="0"/>
              <a:t>that the Central Authority has when </a:t>
            </a:r>
            <a:r>
              <a:rPr lang="en-US" sz="1100" dirty="0" smtClean="0"/>
              <a:t>receiving applications from </a:t>
            </a:r>
            <a:r>
              <a:rPr lang="en-US" sz="1100" dirty="0"/>
              <a:t>a Convention </a:t>
            </a:r>
            <a:r>
              <a:rPr lang="en-US" sz="1100" dirty="0" smtClean="0"/>
              <a:t>country. This slide summarizes measures that Article 6 requires a Central Authority to take, as appropriate, upon receipt of an application under Chapter III</a:t>
            </a:r>
            <a:r>
              <a:rPr lang="en-US" sz="1100" dirty="0" smtClean="0"/>
              <a:t>.</a:t>
            </a:r>
            <a:endParaRPr lang="en-US" sz="1100" dirty="0"/>
          </a:p>
          <a:p>
            <a:pPr>
              <a:spcBef>
                <a:spcPts val="900"/>
              </a:spcBef>
            </a:pPr>
            <a:r>
              <a:rPr lang="en-US" sz="1100" dirty="0"/>
              <a:t>In its role in the U.S. as a </a:t>
            </a:r>
            <a:r>
              <a:rPr lang="en-US" sz="1100" dirty="0" smtClean="0"/>
              <a:t>requested </a:t>
            </a:r>
            <a:r>
              <a:rPr lang="en-US" sz="1100" dirty="0"/>
              <a:t>Central Authority, a IV-D agency </a:t>
            </a:r>
            <a:r>
              <a:rPr lang="en-US" sz="1100" dirty="0" smtClean="0"/>
              <a:t>must:</a:t>
            </a:r>
          </a:p>
          <a:p>
            <a:r>
              <a:rPr lang="en-US" sz="1100" dirty="0" smtClean="0"/>
              <a:t>a) provide </a:t>
            </a:r>
            <a:r>
              <a:rPr lang="en-US" sz="1100" dirty="0"/>
              <a:t>or facilitate the provision of legal </a:t>
            </a:r>
            <a:r>
              <a:rPr lang="en-US" sz="1100" dirty="0" smtClean="0"/>
              <a:t>assistance, where circumstances require; </a:t>
            </a:r>
            <a:endParaRPr lang="en-US" sz="1100" dirty="0"/>
          </a:p>
          <a:p>
            <a:r>
              <a:rPr lang="en-US" sz="1100" dirty="0"/>
              <a:t>b) </a:t>
            </a:r>
            <a:r>
              <a:rPr lang="en-US" sz="1100" dirty="0" smtClean="0"/>
              <a:t>help </a:t>
            </a:r>
            <a:r>
              <a:rPr lang="en-US" sz="1100" dirty="0"/>
              <a:t>locate the debtor or the creditor; </a:t>
            </a:r>
          </a:p>
          <a:p>
            <a:r>
              <a:rPr lang="en-US" sz="1100" dirty="0"/>
              <a:t>c) </a:t>
            </a:r>
            <a:r>
              <a:rPr lang="en-US" sz="1100" dirty="0" smtClean="0"/>
              <a:t>help </a:t>
            </a:r>
            <a:r>
              <a:rPr lang="en-US" sz="1100" dirty="0"/>
              <a:t>obtain relevant </a:t>
            </a:r>
            <a:r>
              <a:rPr lang="en-US" sz="1100" dirty="0" smtClean="0"/>
              <a:t>financial information about the </a:t>
            </a:r>
            <a:r>
              <a:rPr lang="en-US" sz="1100" dirty="0"/>
              <a:t>debtor or creditor, including </a:t>
            </a:r>
            <a:r>
              <a:rPr lang="en-US" sz="1100" dirty="0" smtClean="0"/>
              <a:t>income and the </a:t>
            </a:r>
            <a:r>
              <a:rPr lang="en-US" sz="1100" dirty="0"/>
              <a:t>location of assets; </a:t>
            </a:r>
          </a:p>
          <a:p>
            <a:r>
              <a:rPr lang="en-US" sz="1100" dirty="0"/>
              <a:t>d) </a:t>
            </a:r>
            <a:r>
              <a:rPr lang="en-US" sz="1100" dirty="0" smtClean="0"/>
              <a:t>encourage </a:t>
            </a:r>
            <a:r>
              <a:rPr lang="en-US" sz="1100" dirty="0"/>
              <a:t>amicable solutions with a view to obtaining voluntary payment of </a:t>
            </a:r>
            <a:r>
              <a:rPr lang="en-US" sz="1100" dirty="0" smtClean="0"/>
              <a:t>support. Examples are the </a:t>
            </a:r>
            <a:r>
              <a:rPr lang="en-US" sz="1100" dirty="0"/>
              <a:t>use of mediation, </a:t>
            </a:r>
            <a:r>
              <a:rPr lang="en-US" sz="1100" dirty="0" smtClean="0"/>
              <a:t>conciliation, </a:t>
            </a:r>
            <a:r>
              <a:rPr lang="en-US" sz="1100" dirty="0"/>
              <a:t>or similar processes; </a:t>
            </a:r>
          </a:p>
          <a:p>
            <a:r>
              <a:rPr lang="en-US" sz="1100" dirty="0"/>
              <a:t>e) </a:t>
            </a:r>
            <a:r>
              <a:rPr lang="en-US" sz="1100" dirty="0" smtClean="0"/>
              <a:t>facilitate </a:t>
            </a:r>
            <a:r>
              <a:rPr lang="en-US" sz="1100" dirty="0"/>
              <a:t>the ongoing enforcement of </a:t>
            </a:r>
            <a:r>
              <a:rPr lang="en-US" sz="1100" dirty="0" smtClean="0"/>
              <a:t>support orders, </a:t>
            </a:r>
            <a:r>
              <a:rPr lang="en-US" sz="1100" dirty="0"/>
              <a:t>including any arrears; </a:t>
            </a:r>
          </a:p>
          <a:p>
            <a:r>
              <a:rPr lang="en-US" sz="1100" dirty="0"/>
              <a:t>f)  </a:t>
            </a:r>
            <a:r>
              <a:rPr lang="en-US" sz="1100" dirty="0" smtClean="0"/>
              <a:t>facilitate </a:t>
            </a:r>
            <a:r>
              <a:rPr lang="en-US" sz="1100" dirty="0"/>
              <a:t>the collection and expeditious transfer of </a:t>
            </a:r>
            <a:r>
              <a:rPr lang="en-US" sz="1100" dirty="0" smtClean="0"/>
              <a:t>support </a:t>
            </a:r>
            <a:r>
              <a:rPr lang="en-US" sz="1100" dirty="0"/>
              <a:t>payments; </a:t>
            </a:r>
          </a:p>
          <a:p>
            <a:r>
              <a:rPr lang="en-US" sz="1100" dirty="0"/>
              <a:t>g) </a:t>
            </a:r>
            <a:r>
              <a:rPr lang="en-US" sz="1100" dirty="0" smtClean="0"/>
              <a:t>facilitate </a:t>
            </a:r>
            <a:r>
              <a:rPr lang="en-US" sz="1100" dirty="0"/>
              <a:t>the obtaining of documentary or other evidence; </a:t>
            </a:r>
          </a:p>
          <a:p>
            <a:r>
              <a:rPr lang="en-US" sz="1100" dirty="0"/>
              <a:t>h) </a:t>
            </a:r>
            <a:r>
              <a:rPr lang="en-US" sz="1100" dirty="0" smtClean="0"/>
              <a:t>provide </a:t>
            </a:r>
            <a:r>
              <a:rPr lang="en-US" sz="1100" dirty="0"/>
              <a:t>assistance in establishing parentage where </a:t>
            </a:r>
            <a:r>
              <a:rPr lang="en-US" sz="1100" dirty="0" smtClean="0"/>
              <a:t>necessary to recover support; </a:t>
            </a:r>
            <a:endParaRPr lang="en-US" sz="1100" dirty="0"/>
          </a:p>
          <a:p>
            <a:pPr marL="171450" indent="-171450">
              <a:buAutoNum type="romanLcParenR"/>
            </a:pPr>
            <a:r>
              <a:rPr lang="en-US" sz="1100" dirty="0" smtClean="0"/>
              <a:t>initiate </a:t>
            </a:r>
            <a:r>
              <a:rPr lang="en-US" sz="1100" dirty="0"/>
              <a:t>or facilitate the institution of proceedings to obtain any necessary provisional measures that are territorial in nature and the purpose of which is to secure the outcome of a pending maintenance application. </a:t>
            </a:r>
            <a:r>
              <a:rPr lang="en-US" sz="1100" dirty="0" smtClean="0"/>
              <a:t>So what does this mean? You </a:t>
            </a:r>
            <a:r>
              <a:rPr lang="en-US" sz="1100" dirty="0"/>
              <a:t>may be asked to freeze the debtor’s assets </a:t>
            </a:r>
            <a:r>
              <a:rPr lang="en-US" sz="1100" dirty="0" smtClean="0"/>
              <a:t>pending the outcome of any legal proceeding. The measure must be “provisional,” meaning temporary, and “territorial” in nature, meaning the effect must be confined to the territory of the requested State. The purpose of freezing assets is to secure the outcome of the child support proceeding, in other words, to ensure that there is income or assets against which the child support can be enforced. </a:t>
            </a:r>
          </a:p>
          <a:p>
            <a:r>
              <a:rPr lang="en-US" sz="1100" dirty="0" smtClean="0"/>
              <a:t>j)  facilitate service of documents. </a:t>
            </a:r>
            <a:endParaRPr lang="en-US" sz="1100" dirty="0"/>
          </a:p>
        </p:txBody>
      </p:sp>
      <p:sp>
        <p:nvSpPr>
          <p:cNvPr id="4" name="Slide Number Placeholder 3"/>
          <p:cNvSpPr>
            <a:spLocks noGrp="1"/>
          </p:cNvSpPr>
          <p:nvPr>
            <p:ph type="sldNum" sz="quarter" idx="10"/>
          </p:nvPr>
        </p:nvSpPr>
        <p:spPr/>
        <p:txBody>
          <a:bodyPr/>
          <a:lstStyle/>
          <a:p>
            <a:fld id="{824A558B-E4E9-A94A-B9C1-029E46A76ABA}" type="slidenum">
              <a:rPr lang="en-US" smtClean="0"/>
              <a:t>11</a:t>
            </a:fld>
            <a:endParaRPr lang="en-US" dirty="0"/>
          </a:p>
        </p:txBody>
      </p:sp>
    </p:spTree>
    <p:extLst>
      <p:ext uri="{BB962C8B-B14F-4D97-AF65-F5344CB8AC3E}">
        <p14:creationId xmlns:p14="http://schemas.microsoft.com/office/powerpoint/2010/main" val="36530486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Notes:</a:t>
            </a:r>
          </a:p>
          <a:p>
            <a:endParaRPr lang="en-US" sz="1100" dirty="0" smtClean="0"/>
          </a:p>
          <a:p>
            <a:r>
              <a:rPr lang="en-US" sz="1100" dirty="0" smtClean="0"/>
              <a:t>You will notice a lot of verbs like “help,” “encourage,” and “facilitate” in that list. The United States would have preferred stronger language but that was one of the compromises we made in order to ensure the Convention included a detailed list of responsibilities.</a:t>
            </a:r>
          </a:p>
          <a:p>
            <a:endParaRPr lang="en-US" sz="1100" dirty="0"/>
          </a:p>
          <a:p>
            <a:r>
              <a:rPr lang="en-US" sz="1100" dirty="0" smtClean="0"/>
              <a:t>Article 12 of the Convention was also important to the United States. It contains timeframes. This is unusual for a Hague Convention and another example of how important it was to the U.S. that the treaty address the practical issue of delays in case processing.</a:t>
            </a:r>
          </a:p>
          <a:p>
            <a:endParaRPr lang="en-US" sz="1100" dirty="0"/>
          </a:p>
          <a:p>
            <a:r>
              <a:rPr lang="en-US" sz="1100" dirty="0" smtClean="0"/>
              <a:t>The Convention requires the requested Central Authority to acknowledge receipt of the application within </a:t>
            </a:r>
            <a:r>
              <a:rPr lang="en-US" sz="1100" dirty="0" smtClean="0"/>
              <a:t>six </a:t>
            </a:r>
            <a:r>
              <a:rPr lang="en-US" sz="1100" dirty="0" smtClean="0"/>
              <a:t>weeks. There is a mandatory Acknowledgment form that must be used. The acknowledgment also informs the requesting State what initial steps have been taken, identifies any needed additional documents, and provides contact information. As you can see, it’s patterned after the acknowledgment form we use in the U.S. in intergovernmental cases. So you can expect to receive such information from other Convention countries within the </a:t>
            </a:r>
            <a:r>
              <a:rPr lang="en-US" sz="1100" dirty="0" smtClean="0"/>
              <a:t>six-week </a:t>
            </a:r>
            <a:r>
              <a:rPr lang="en-US" sz="1100" dirty="0" smtClean="0"/>
              <a:t>timeframe.</a:t>
            </a:r>
          </a:p>
          <a:p>
            <a:endParaRPr lang="en-US" sz="1100" dirty="0"/>
          </a:p>
          <a:p>
            <a:r>
              <a:rPr lang="en-US" sz="1100" dirty="0" smtClean="0"/>
              <a:t>In the United States, IV-D agencies are subject to tighter timeframes because of federal regulations. 45 CFR 303.7 requires the central registry in an intergovernmental case to acknowledge receipt and identify any missing documents within 10 working days of receipt.</a:t>
            </a:r>
          </a:p>
          <a:p>
            <a:endParaRPr lang="en-US" sz="1100" dirty="0"/>
          </a:p>
          <a:p>
            <a:r>
              <a:rPr lang="en-US" sz="1100" dirty="0" smtClean="0"/>
              <a:t>Within </a:t>
            </a:r>
            <a:r>
              <a:rPr lang="en-US" sz="1100" dirty="0" smtClean="0"/>
              <a:t>three </a:t>
            </a:r>
            <a:r>
              <a:rPr lang="en-US" sz="1100" dirty="0" smtClean="0"/>
              <a:t>months of the Acknowledgment, the Central Authority in the requested State is required by the Convention to provide a status update to the requesting State.</a:t>
            </a:r>
            <a:endParaRPr lang="en-US" sz="1100" dirty="0"/>
          </a:p>
        </p:txBody>
      </p:sp>
      <p:sp>
        <p:nvSpPr>
          <p:cNvPr id="4" name="Slide Number Placeholder 3"/>
          <p:cNvSpPr>
            <a:spLocks noGrp="1"/>
          </p:cNvSpPr>
          <p:nvPr>
            <p:ph type="sldNum" sz="quarter" idx="10"/>
          </p:nvPr>
        </p:nvSpPr>
        <p:spPr/>
        <p:txBody>
          <a:bodyPr/>
          <a:lstStyle/>
          <a:p>
            <a:fld id="{824A558B-E4E9-A94A-B9C1-029E46A76ABA}" type="slidenum">
              <a:rPr lang="en-US" smtClean="0"/>
              <a:t>12</a:t>
            </a:fld>
            <a:endParaRPr lang="en-US" dirty="0"/>
          </a:p>
        </p:txBody>
      </p:sp>
    </p:spTree>
    <p:extLst>
      <p:ext uri="{BB962C8B-B14F-4D97-AF65-F5344CB8AC3E}">
        <p14:creationId xmlns:p14="http://schemas.microsoft.com/office/powerpoint/2010/main" val="40798110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267200"/>
            <a:ext cx="5486400" cy="4648200"/>
          </a:xfrm>
        </p:spPr>
        <p:txBody>
          <a:bodyPr/>
          <a:lstStyle/>
          <a:p>
            <a:r>
              <a:rPr lang="en-US" sz="1100" dirty="0"/>
              <a:t>Notes</a:t>
            </a:r>
            <a:r>
              <a:rPr lang="en-US" sz="1100" dirty="0" smtClean="0"/>
              <a:t>:</a:t>
            </a:r>
            <a:endParaRPr lang="en-US" sz="1100" dirty="0" smtClean="0"/>
          </a:p>
          <a:p>
            <a:pPr>
              <a:spcBef>
                <a:spcPts val="900"/>
              </a:spcBef>
            </a:pPr>
            <a:r>
              <a:rPr lang="en-US" sz="1100" dirty="0" smtClean="0"/>
              <a:t>In its review of an application, there are two important provisions that govern the requested Central Authority</a:t>
            </a:r>
            <a:r>
              <a:rPr lang="en-US" sz="1100" dirty="0" smtClean="0"/>
              <a:t>.</a:t>
            </a:r>
            <a:endParaRPr lang="en-US" sz="1100" dirty="0"/>
          </a:p>
          <a:p>
            <a:pPr>
              <a:spcBef>
                <a:spcPts val="900"/>
              </a:spcBef>
            </a:pPr>
            <a:r>
              <a:rPr lang="en-US" sz="1100" dirty="0" smtClean="0"/>
              <a:t>The requested Central Authority may not reject an application solely because additional documents or information are needed. It may ask the requesting Central Authority for the additional information. The Convention allows a country to suspend processing </a:t>
            </a:r>
            <a:r>
              <a:rPr lang="en-US" sz="1100" dirty="0"/>
              <a:t>the application </a:t>
            </a:r>
            <a:r>
              <a:rPr lang="en-US" sz="1100" dirty="0" smtClean="0"/>
              <a:t>until the information </a:t>
            </a:r>
            <a:r>
              <a:rPr lang="en-US" sz="1100" dirty="0"/>
              <a:t>or document is received</a:t>
            </a:r>
            <a:r>
              <a:rPr lang="en-US" sz="1100" dirty="0" smtClean="0"/>
              <a:t>. Keep in mind, however, that federal regulations governing IV-D agencies require the agency to continue processing the case to the extent possible. Notice the timeframes in the Convention that Contracting States will be following. They are longer than timeframes governing IV-D agencies in an intergovernmental case</a:t>
            </a:r>
            <a:r>
              <a:rPr lang="en-US" sz="1100" dirty="0" smtClean="0"/>
              <a:t>.</a:t>
            </a:r>
            <a:endParaRPr lang="en-US" sz="1100" dirty="0"/>
          </a:p>
          <a:p>
            <a:pPr>
              <a:spcBef>
                <a:spcPts val="900"/>
              </a:spcBef>
            </a:pPr>
            <a:r>
              <a:rPr lang="en-US" sz="1100" dirty="0" smtClean="0"/>
              <a:t>Second, the requested Central Authority may </a:t>
            </a:r>
            <a:r>
              <a:rPr lang="en-US" sz="1100" dirty="0"/>
              <a:t>refuse to process an application only if it is manifest that Convention requirements are not met. According to the Explanatory Report, “manifest” means </a:t>
            </a:r>
            <a:r>
              <a:rPr lang="en-US" sz="1100" dirty="0" smtClean="0"/>
              <a:t>it </a:t>
            </a:r>
            <a:r>
              <a:rPr lang="en-US" sz="1100" dirty="0"/>
              <a:t>must be clear on the face of the documents that the requirements are not fulfilled. The stringent standard recognizes that the requesting Central Authority should have already reviewed the application to ensure that it complies with the Convention. The Explanatory Report gives the following example of when it might be manifest that the Convention process is abused: the party previously submitted an application concerning the same debtor that had failed on a specific ground and now the applicant is submitting the same application with no change of circumstances. If the requested Central Authority decides to refuse to process the application, there must be prompt notice to the requesting State. According to the Explanatory Report, if it’s unclear whether the application satisfies Convention requirements, it is preferable for the requested Central Authority to go ahead and process it and not make any decision that is more properly left to the competent authority acting on the application.</a:t>
            </a:r>
          </a:p>
          <a:p>
            <a:endParaRPr lang="en-US" sz="1100" dirty="0"/>
          </a:p>
        </p:txBody>
      </p:sp>
      <p:sp>
        <p:nvSpPr>
          <p:cNvPr id="4" name="Slide Number Placeholder 3"/>
          <p:cNvSpPr>
            <a:spLocks noGrp="1"/>
          </p:cNvSpPr>
          <p:nvPr>
            <p:ph type="sldNum" sz="quarter" idx="10"/>
          </p:nvPr>
        </p:nvSpPr>
        <p:spPr/>
        <p:txBody>
          <a:bodyPr/>
          <a:lstStyle/>
          <a:p>
            <a:fld id="{824A558B-E4E9-A94A-B9C1-029E46A76ABA}" type="slidenum">
              <a:rPr lang="en-US" smtClean="0"/>
              <a:t>13</a:t>
            </a:fld>
            <a:endParaRPr lang="en-US" dirty="0"/>
          </a:p>
        </p:txBody>
      </p:sp>
    </p:spTree>
    <p:extLst>
      <p:ext uri="{BB962C8B-B14F-4D97-AF65-F5344CB8AC3E}">
        <p14:creationId xmlns:p14="http://schemas.microsoft.com/office/powerpoint/2010/main" val="39124032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Article 42 of the Convention will not come into play in incoming Convention cases in the United States. IV-D agencies and attorneys do not represent an individual applicant. However, you need to be aware of Article 42 because of your outgoing cases.</a:t>
            </a:r>
          </a:p>
          <a:p>
            <a:endParaRPr lang="en-US" dirty="0"/>
          </a:p>
          <a:p>
            <a:r>
              <a:rPr lang="en-US" dirty="0" smtClean="0"/>
              <a:t>Ordinarily, a requested Central Authority will process applications quickly without the need for any additional formal documents requesting assistance. However, under certain countries’ domestic law, there must be a power of attorney in order for the Central Authority to act on behalf of the applicant. In that limited circumstance, Article 42 permits a Central </a:t>
            </a:r>
            <a:r>
              <a:rPr lang="en-US" dirty="0"/>
              <a:t>Authority of the requested State </a:t>
            </a:r>
            <a:r>
              <a:rPr lang="en-US" dirty="0" smtClean="0"/>
              <a:t>to require </a:t>
            </a:r>
            <a:r>
              <a:rPr lang="en-US" dirty="0"/>
              <a:t>a power of attorney from the </a:t>
            </a:r>
            <a:r>
              <a:rPr lang="en-US" dirty="0" smtClean="0"/>
              <a:t>applicant in order to represent the applicant before authorities.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14</a:t>
            </a:fld>
            <a:endParaRPr lang="en-US" dirty="0"/>
          </a:p>
        </p:txBody>
      </p:sp>
    </p:spTree>
    <p:extLst>
      <p:ext uri="{BB962C8B-B14F-4D97-AF65-F5344CB8AC3E}">
        <p14:creationId xmlns:p14="http://schemas.microsoft.com/office/powerpoint/2010/main" val="29414651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Article </a:t>
            </a:r>
            <a:r>
              <a:rPr lang="en-US" dirty="0"/>
              <a:t>12 </a:t>
            </a:r>
            <a:r>
              <a:rPr lang="en-US" dirty="0" smtClean="0"/>
              <a:t>of the Convention outlines basic </a:t>
            </a:r>
            <a:r>
              <a:rPr lang="en-US" dirty="0"/>
              <a:t>requirements for </a:t>
            </a:r>
            <a:r>
              <a:rPr lang="en-US" dirty="0" smtClean="0"/>
              <a:t>effective and </a:t>
            </a:r>
            <a:r>
              <a:rPr lang="en-US" dirty="0"/>
              <a:t>efficient case management </a:t>
            </a:r>
            <a:r>
              <a:rPr lang="en-US" dirty="0" smtClean="0"/>
              <a:t>that apply to Central Authorities in both the requesting and requested States.  Look at the adverbs that emphasize speed during the process: “timely,” “quickly,” and “rapid.” </a:t>
            </a:r>
          </a:p>
          <a:p>
            <a:endParaRPr lang="en-US" dirty="0"/>
          </a:p>
          <a:p>
            <a:r>
              <a:rPr lang="en-US" dirty="0" smtClean="0"/>
              <a:t>When you couple this language with the timeframes discussed earlier, it’s evident how important it was to delegates that this Convention result in more streamlined case processing.</a:t>
            </a:r>
          </a:p>
          <a:p>
            <a:endParaRPr lang="en-US" dirty="0"/>
          </a:p>
          <a:p>
            <a:r>
              <a:rPr lang="en-US" dirty="0" smtClean="0"/>
              <a:t>As noted in Article 1 of the Convention, one of the main goals was to establish </a:t>
            </a:r>
            <a:r>
              <a:rPr lang="en-US" dirty="0"/>
              <a:t>a comprehensive system of </a:t>
            </a:r>
            <a:r>
              <a:rPr lang="en-US" dirty="0" smtClean="0"/>
              <a:t>cooperation </a:t>
            </a:r>
            <a:r>
              <a:rPr lang="en-US" dirty="0"/>
              <a:t>between the authorities of the Contracting </a:t>
            </a:r>
            <a:r>
              <a:rPr lang="en-US" dirty="0" smtClean="0"/>
              <a:t>States</a:t>
            </a:r>
            <a:r>
              <a:rPr lang="en-US" dirty="0"/>
              <a:t>.</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15</a:t>
            </a:fld>
            <a:endParaRPr lang="en-US" dirty="0"/>
          </a:p>
        </p:txBody>
      </p:sp>
    </p:spTree>
    <p:extLst>
      <p:ext uri="{BB962C8B-B14F-4D97-AF65-F5344CB8AC3E}">
        <p14:creationId xmlns:p14="http://schemas.microsoft.com/office/powerpoint/2010/main" val="34911717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Notes:</a:t>
            </a:r>
          </a:p>
          <a:p>
            <a:endParaRPr lang="en-US" sz="1100" dirty="0" smtClean="0"/>
          </a:p>
          <a:p>
            <a:r>
              <a:rPr lang="en-US" sz="1100" dirty="0" smtClean="0"/>
              <a:t>Applications available through a Central Authority are listed in Article 12 of the Convention. In the United States, we implemented this Article in Section 704 of UIFSA (2008).</a:t>
            </a:r>
          </a:p>
          <a:p>
            <a:endParaRPr lang="en-US" sz="1100" dirty="0"/>
          </a:p>
          <a:p>
            <a:r>
              <a:rPr lang="en-US" sz="1100" dirty="0" smtClean="0"/>
              <a:t>Although the U.S. delegation urged that the same applications be available to both creditors and debtors, that position was ultimately not successful. The consensus reached was that the following applications must be </a:t>
            </a:r>
            <a:r>
              <a:rPr lang="en-US" sz="1100" dirty="0"/>
              <a:t>available to a creditor in a requesting State seeking to recover maintenance under </a:t>
            </a:r>
            <a:r>
              <a:rPr lang="en-US" sz="1100" dirty="0" smtClean="0"/>
              <a:t>the Convention:</a:t>
            </a:r>
          </a:p>
          <a:p>
            <a:pPr marL="171450" indent="-171450">
              <a:buFont typeface="Arial" panose="020B0604020202020204" pitchFamily="34" charset="0"/>
              <a:buChar char="•"/>
            </a:pPr>
            <a:r>
              <a:rPr lang="en-US" sz="1100" dirty="0" smtClean="0"/>
              <a:t>Establishment of a support decision, including, if necessary, determination of parentage;</a:t>
            </a:r>
          </a:p>
          <a:p>
            <a:pPr marL="171450" indent="-171450">
              <a:buFont typeface="Arial" panose="020B0604020202020204" pitchFamily="34" charset="0"/>
              <a:buChar char="•"/>
            </a:pPr>
            <a:r>
              <a:rPr lang="en-US" sz="1100" dirty="0" smtClean="0"/>
              <a:t>Recognition and enforcement of a support decision;</a:t>
            </a:r>
          </a:p>
          <a:p>
            <a:pPr marL="171450" indent="-171450">
              <a:buFont typeface="Arial" panose="020B0604020202020204" pitchFamily="34" charset="0"/>
              <a:buChar char="•"/>
            </a:pPr>
            <a:r>
              <a:rPr lang="en-US" sz="1100" dirty="0" smtClean="0"/>
              <a:t>Enforcement of a decision issued, or already recognized by, the requested State; and</a:t>
            </a:r>
          </a:p>
          <a:p>
            <a:pPr marL="171450" indent="-171450">
              <a:buFont typeface="Arial" panose="020B0604020202020204" pitchFamily="34" charset="0"/>
              <a:buChar char="•"/>
            </a:pPr>
            <a:r>
              <a:rPr lang="en-US" sz="1100" dirty="0" smtClean="0"/>
              <a:t>Modification of a decision. </a:t>
            </a:r>
          </a:p>
          <a:p>
            <a:endParaRPr lang="en-US" sz="1100" dirty="0"/>
          </a:p>
          <a:p>
            <a:r>
              <a:rPr lang="en-US" sz="1100" dirty="0" smtClean="0"/>
              <a:t>There was also consensus that the </a:t>
            </a:r>
            <a:r>
              <a:rPr lang="en-US" sz="1100" dirty="0"/>
              <a:t>following applications must be available to a </a:t>
            </a:r>
            <a:r>
              <a:rPr lang="en-US" sz="1100" dirty="0" smtClean="0"/>
              <a:t>debtor </a:t>
            </a:r>
            <a:r>
              <a:rPr lang="en-US" sz="1100" dirty="0"/>
              <a:t>in a requesting </a:t>
            </a:r>
            <a:r>
              <a:rPr lang="en-US" sz="1100" dirty="0" smtClean="0"/>
              <a:t>State:</a:t>
            </a:r>
          </a:p>
          <a:p>
            <a:pPr marL="171450" indent="-171450">
              <a:buFont typeface="Arial" panose="020B0604020202020204" pitchFamily="34" charset="0"/>
              <a:buChar char="•"/>
            </a:pPr>
            <a:r>
              <a:rPr lang="en-US" sz="1100" dirty="0" smtClean="0"/>
              <a:t>Recognition and enforcement of a decision suspending or limiting enforcement of a prior decision in the requested State; and</a:t>
            </a:r>
          </a:p>
          <a:p>
            <a:pPr marL="171450" indent="-171450">
              <a:buFont typeface="Arial" panose="020B0604020202020204" pitchFamily="34" charset="0"/>
              <a:buChar char="•"/>
            </a:pPr>
            <a:r>
              <a:rPr lang="en-US" sz="1100" dirty="0" smtClean="0"/>
              <a:t>Modification of a decision.</a:t>
            </a:r>
            <a:endParaRPr lang="en-US" sz="1100" dirty="0"/>
          </a:p>
          <a:p>
            <a:endParaRPr lang="en-US" sz="1100" dirty="0" smtClean="0"/>
          </a:p>
          <a:p>
            <a:r>
              <a:rPr lang="en-US" sz="1100" dirty="0" smtClean="0"/>
              <a:t>Under the Convention, there is no application available to a debtor through a Central Authority to establish support or determine parentage.</a:t>
            </a:r>
          </a:p>
          <a:p>
            <a:endParaRPr lang="en-US" sz="1100" dirty="0"/>
          </a:p>
          <a:p>
            <a:r>
              <a:rPr lang="en-US" sz="1100" dirty="0" smtClean="0"/>
              <a:t>Later modules will discuss each of these applications.</a:t>
            </a:r>
            <a:endParaRPr lang="en-US" sz="1100" dirty="0"/>
          </a:p>
        </p:txBody>
      </p:sp>
      <p:sp>
        <p:nvSpPr>
          <p:cNvPr id="4" name="Slide Number Placeholder 3"/>
          <p:cNvSpPr>
            <a:spLocks noGrp="1"/>
          </p:cNvSpPr>
          <p:nvPr>
            <p:ph type="sldNum" sz="quarter" idx="10"/>
          </p:nvPr>
        </p:nvSpPr>
        <p:spPr/>
        <p:txBody>
          <a:bodyPr/>
          <a:lstStyle/>
          <a:p>
            <a:fld id="{824A558B-E4E9-A94A-B9C1-029E46A76ABA}" type="slidenum">
              <a:rPr lang="en-US" smtClean="0"/>
              <a:t>16</a:t>
            </a:fld>
            <a:endParaRPr lang="en-US" dirty="0"/>
          </a:p>
        </p:txBody>
      </p:sp>
    </p:spTree>
    <p:extLst>
      <p:ext uri="{BB962C8B-B14F-4D97-AF65-F5344CB8AC3E}">
        <p14:creationId xmlns:p14="http://schemas.microsoft.com/office/powerpoint/2010/main" val="4246546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Does it matter where the applicant lives? Yes, it does.</a:t>
            </a:r>
          </a:p>
          <a:p>
            <a:endParaRPr lang="en-US" dirty="0" smtClean="0"/>
          </a:p>
          <a:p>
            <a:r>
              <a:rPr lang="en-US" dirty="0" smtClean="0"/>
              <a:t>Article 10 of the Convention sets </a:t>
            </a:r>
            <a:r>
              <a:rPr lang="en-US" dirty="0"/>
              <a:t>the threshold </a:t>
            </a:r>
            <a:r>
              <a:rPr lang="en-US" dirty="0" smtClean="0"/>
              <a:t>criteria the </a:t>
            </a:r>
            <a:r>
              <a:rPr lang="en-US" dirty="0"/>
              <a:t>creditor </a:t>
            </a:r>
            <a:r>
              <a:rPr lang="en-US" dirty="0" smtClean="0"/>
              <a:t>or debtor must meet when </a:t>
            </a:r>
            <a:r>
              <a:rPr lang="en-US" dirty="0"/>
              <a:t>seeking the assistance of </a:t>
            </a:r>
            <a:r>
              <a:rPr lang="en-US" dirty="0" smtClean="0"/>
              <a:t>a Central </a:t>
            </a:r>
            <a:r>
              <a:rPr lang="en-US" dirty="0"/>
              <a:t>Authority </a:t>
            </a:r>
            <a:r>
              <a:rPr lang="en-US" dirty="0" smtClean="0"/>
              <a:t>under that Article: </a:t>
            </a:r>
          </a:p>
          <a:p>
            <a:pPr marL="228600" indent="-228600">
              <a:buAutoNum type="arabicParenR"/>
            </a:pPr>
            <a:r>
              <a:rPr lang="en-US" dirty="0"/>
              <a:t>T</a:t>
            </a:r>
            <a:r>
              <a:rPr lang="en-US" dirty="0" smtClean="0"/>
              <a:t>he </a:t>
            </a:r>
            <a:r>
              <a:rPr lang="en-US" dirty="0"/>
              <a:t>applicant </a:t>
            </a:r>
            <a:r>
              <a:rPr lang="en-US" dirty="0" smtClean="0"/>
              <a:t>must be </a:t>
            </a:r>
            <a:r>
              <a:rPr lang="en-US" dirty="0"/>
              <a:t>in the requesting </a:t>
            </a:r>
            <a:r>
              <a:rPr lang="en-US" dirty="0" smtClean="0"/>
              <a:t>Contracting State; </a:t>
            </a:r>
          </a:p>
          <a:p>
            <a:pPr marL="228600" indent="-228600">
              <a:buAutoNum type="arabicParenR"/>
            </a:pPr>
            <a:r>
              <a:rPr lang="en-US" dirty="0" smtClean="0"/>
              <a:t>The </a:t>
            </a:r>
            <a:r>
              <a:rPr lang="en-US" dirty="0"/>
              <a:t>applicant must </a:t>
            </a:r>
            <a:r>
              <a:rPr lang="en-US" dirty="0" smtClean="0"/>
              <a:t>be the creditor </a:t>
            </a:r>
            <a:r>
              <a:rPr lang="en-US" dirty="0"/>
              <a:t>(or a person acting for the creditor) who </a:t>
            </a:r>
            <a:r>
              <a:rPr lang="en-US" dirty="0" smtClean="0"/>
              <a:t>is seeking </a:t>
            </a:r>
            <a:r>
              <a:rPr lang="en-US" dirty="0"/>
              <a:t>to recover maintenance in another </a:t>
            </a:r>
            <a:r>
              <a:rPr lang="en-US" dirty="0" smtClean="0"/>
              <a:t>Contracting State </a:t>
            </a:r>
            <a:r>
              <a:rPr lang="en-US" dirty="0"/>
              <a:t>(the requested State</a:t>
            </a:r>
            <a:r>
              <a:rPr lang="en-US" dirty="0" smtClean="0"/>
              <a:t>) OR must be the debtor against whom there is already a maintenance decision; </a:t>
            </a:r>
            <a:r>
              <a:rPr lang="en-US" dirty="0"/>
              <a:t>and </a:t>
            </a:r>
            <a:endParaRPr lang="en-US" dirty="0" smtClean="0"/>
          </a:p>
          <a:p>
            <a:r>
              <a:rPr lang="en-US" dirty="0" smtClean="0"/>
              <a:t>3) The </a:t>
            </a:r>
            <a:r>
              <a:rPr lang="en-US" dirty="0"/>
              <a:t>application must </a:t>
            </a:r>
            <a:r>
              <a:rPr lang="en-US" dirty="0" smtClean="0"/>
              <a:t>be one </a:t>
            </a:r>
            <a:r>
              <a:rPr lang="en-US" dirty="0"/>
              <a:t>of the applications described in Article 10(1) a) to f).</a:t>
            </a:r>
          </a:p>
          <a:p>
            <a:endParaRPr lang="en-US" dirty="0" smtClean="0"/>
          </a:p>
          <a:p>
            <a:r>
              <a:rPr lang="en-US" dirty="0" smtClean="0"/>
              <a:t>In the example depicted on the slide, the custodial parent has an order issued by France, which is a Convention country. However, because she resides in Switzerland, which is not a Convention country, she cannot file an application under the Convention.</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17</a:t>
            </a:fld>
            <a:endParaRPr lang="en-US" dirty="0"/>
          </a:p>
        </p:txBody>
      </p:sp>
    </p:spTree>
    <p:extLst>
      <p:ext uri="{BB962C8B-B14F-4D97-AF65-F5344CB8AC3E}">
        <p14:creationId xmlns:p14="http://schemas.microsoft.com/office/powerpoint/2010/main" val="3115550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The Convention distinguishes between an application and a direct request to a competent authority. A Central Authority is only required to assist with an application.</a:t>
            </a:r>
          </a:p>
          <a:p>
            <a:endParaRPr lang="en-US" dirty="0"/>
          </a:p>
          <a:p>
            <a:r>
              <a:rPr lang="en-US" dirty="0" smtClean="0"/>
              <a:t>Can an applicant request services from any Central Authority?</a:t>
            </a:r>
          </a:p>
          <a:p>
            <a:endParaRPr lang="en-US" dirty="0" smtClean="0"/>
          </a:p>
          <a:p>
            <a:r>
              <a:rPr lang="en-US" dirty="0" smtClean="0"/>
              <a:t>No. In order for an applicant to receive the free services of a Central Authority under the Convention, the application </a:t>
            </a:r>
            <a:r>
              <a:rPr lang="en-US" dirty="0"/>
              <a:t>must be made through </a:t>
            </a:r>
            <a:r>
              <a:rPr lang="en-US" dirty="0" smtClean="0"/>
              <a:t>a Central Authority </a:t>
            </a:r>
            <a:r>
              <a:rPr lang="en-US" dirty="0"/>
              <a:t>in accordance with Article 9</a:t>
            </a:r>
            <a:r>
              <a:rPr lang="en-US" dirty="0" smtClean="0"/>
              <a:t>. Article 9 </a:t>
            </a:r>
            <a:r>
              <a:rPr lang="en-US" dirty="0"/>
              <a:t>requires </a:t>
            </a:r>
            <a:r>
              <a:rPr lang="en-US" dirty="0" smtClean="0"/>
              <a:t>that an </a:t>
            </a:r>
            <a:r>
              <a:rPr lang="en-US" dirty="0"/>
              <a:t>application </a:t>
            </a:r>
            <a:r>
              <a:rPr lang="en-US" dirty="0" smtClean="0"/>
              <a:t>must be </a:t>
            </a:r>
            <a:r>
              <a:rPr lang="en-US" dirty="0"/>
              <a:t>made through the Central Authority of the Contracting State in which the applicant resides to the Central Authority of the requested State. </a:t>
            </a:r>
            <a:r>
              <a:rPr lang="en-US" dirty="0" smtClean="0"/>
              <a:t>Residence </a:t>
            </a:r>
            <a:r>
              <a:rPr lang="en-US" dirty="0"/>
              <a:t>excludes mere </a:t>
            </a:r>
            <a:r>
              <a:rPr lang="en-US" dirty="0" smtClean="0"/>
              <a:t>presence.</a:t>
            </a:r>
          </a:p>
          <a:p>
            <a:endParaRPr lang="en-US" dirty="0"/>
          </a:p>
          <a:p>
            <a:r>
              <a:rPr lang="en-US" dirty="0" smtClean="0"/>
              <a:t>In the case scenario depicted on the slide, the applicant will work with the Central Authority in Germany, which is where she resides. The Central Authority in Germany is the Federal Office of Justice. Once it is satisfied that the application complies with the Convention, the Federal Office of Justice will transmit the application to the Central Authority in Spain, where the debtor resides.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18</a:t>
            </a:fld>
            <a:endParaRPr lang="en-US" dirty="0"/>
          </a:p>
        </p:txBody>
      </p:sp>
    </p:spTree>
    <p:extLst>
      <p:ext uri="{BB962C8B-B14F-4D97-AF65-F5344CB8AC3E}">
        <p14:creationId xmlns:p14="http://schemas.microsoft.com/office/powerpoint/2010/main" val="3980938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The Convention also allows an applicant to make certain requests directly to a competent authority in the Contracting State. In other words, the applicant can file directly to a tribunal. </a:t>
            </a:r>
            <a:r>
              <a:rPr lang="en-US" dirty="0"/>
              <a:t>S</a:t>
            </a:r>
            <a:r>
              <a:rPr lang="en-US" dirty="0" smtClean="0"/>
              <a:t>uch cases do not involve any services by the Central Authority. And in the United States, such cases filed directly with a court would not receive any IV-D services. Section 705 of UIFSA (2008) addresses direct requests to a tribunal under the Convention. Keep in mind that a direct request under the Convention is not the same thing as a direct application for IV-D services.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19</a:t>
            </a:fld>
            <a:endParaRPr lang="en-US" dirty="0"/>
          </a:p>
        </p:txBody>
      </p:sp>
    </p:spTree>
    <p:extLst>
      <p:ext uri="{BB962C8B-B14F-4D97-AF65-F5344CB8AC3E}">
        <p14:creationId xmlns:p14="http://schemas.microsoft.com/office/powerpoint/2010/main" val="1960259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562600" cy="4648200"/>
          </a:xfrm>
        </p:spPr>
        <p:txBody>
          <a:bodyPr/>
          <a:lstStyle/>
          <a:p>
            <a:r>
              <a:rPr lang="en-US" dirty="0"/>
              <a:t>Notes:</a:t>
            </a:r>
          </a:p>
          <a:p>
            <a:endParaRPr lang="en-US" dirty="0" smtClean="0"/>
          </a:p>
          <a:p>
            <a:r>
              <a:rPr lang="en-US" dirty="0" smtClean="0"/>
              <a:t>Some </a:t>
            </a:r>
            <a:r>
              <a:rPr lang="en-US" dirty="0"/>
              <a:t>people in the audience may have attended multiple conference presentations where speakers have explained the background of the Convention or presented an overview of UIFSA (2008). </a:t>
            </a:r>
            <a:r>
              <a:rPr lang="en-US" dirty="0" smtClean="0"/>
              <a:t>For </a:t>
            </a:r>
            <a:r>
              <a:rPr lang="en-US" dirty="0"/>
              <a:t>others, this information will be brand new. The webinar content has been designed to cover both audiences.  </a:t>
            </a:r>
          </a:p>
          <a:p>
            <a:endParaRPr lang="en-US" dirty="0"/>
          </a:p>
          <a:p>
            <a:r>
              <a:rPr lang="en-US" dirty="0"/>
              <a:t>The webinar resources include the PowerPoint presentation with notes for the slides and a set of trainer notes that provide supplemental information. The resources related to a particular module will be available on OCSE’s website.</a:t>
            </a:r>
            <a:endParaRPr lang="en-US" dirty="0">
              <a:solidFill>
                <a:srgbClr val="FF0000"/>
              </a:solidFill>
            </a:endParaRPr>
          </a:p>
          <a:p>
            <a:endParaRPr lang="en-US" dirty="0"/>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a:t>
            </a:fld>
            <a:endParaRPr lang="en-US" dirty="0"/>
          </a:p>
        </p:txBody>
      </p:sp>
    </p:spTree>
    <p:extLst>
      <p:ext uri="{BB962C8B-B14F-4D97-AF65-F5344CB8AC3E}">
        <p14:creationId xmlns:p14="http://schemas.microsoft.com/office/powerpoint/2010/main" val="16271671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399"/>
            <a:ext cx="5486400" cy="4341813"/>
          </a:xfrm>
        </p:spPr>
        <p:txBody>
          <a:bodyPr/>
          <a:lstStyle/>
          <a:p>
            <a:r>
              <a:rPr lang="en-US" sz="1100" dirty="0"/>
              <a:t>Notes:</a:t>
            </a:r>
          </a:p>
          <a:p>
            <a:endParaRPr lang="en-US" sz="1100" dirty="0" smtClean="0"/>
          </a:p>
          <a:p>
            <a:r>
              <a:rPr lang="en-US" sz="1100" dirty="0" smtClean="0"/>
              <a:t>Applying through a Central Authority is also important under UIFSA.</a:t>
            </a:r>
          </a:p>
          <a:p>
            <a:endParaRPr lang="en-US" sz="1100" dirty="0"/>
          </a:p>
          <a:p>
            <a:r>
              <a:rPr lang="en-US" sz="1100" dirty="0" smtClean="0"/>
              <a:t>When a state legislature enacted UIFSA (2008), it could choose between Alternative A and Alternative B of the Model Act. Both alternatives are based on language in the federal Preventing Sex Trafficking and Strengthening Families Act that Congress passed in 2014.</a:t>
            </a:r>
          </a:p>
          <a:p>
            <a:endParaRPr lang="en-US" sz="1100" dirty="0"/>
          </a:p>
          <a:p>
            <a:r>
              <a:rPr lang="en-US" sz="1100" dirty="0"/>
              <a:t>If your state enacted Alternative A, you as the support enforcement </a:t>
            </a:r>
            <a:r>
              <a:rPr lang="en-US" sz="1100" dirty="0" smtClean="0"/>
              <a:t>agency </a:t>
            </a:r>
            <a:r>
              <a:rPr lang="en-US" sz="1100" dirty="0"/>
              <a:t>must provide services in a UIFSA proceeding to all petitioners regardless of where they reside. That includes all direct applications for IV-D services received from petitioners living in other countries.</a:t>
            </a:r>
          </a:p>
          <a:p>
            <a:endParaRPr lang="en-US" sz="1100" dirty="0"/>
          </a:p>
          <a:p>
            <a:r>
              <a:rPr lang="en-US" sz="1100" dirty="0"/>
              <a:t>If your state enacted Alternative B, you as the support enforcement </a:t>
            </a:r>
            <a:r>
              <a:rPr lang="en-US" sz="1100" dirty="0" smtClean="0"/>
              <a:t>agency </a:t>
            </a:r>
            <a:r>
              <a:rPr lang="en-US" sz="1100" dirty="0"/>
              <a:t>must provide services in a UIFSA proceeding to a petitioner who resides in a state, as defined by UIFSA. You must also provide </a:t>
            </a:r>
            <a:r>
              <a:rPr lang="en-US" sz="1100" dirty="0" smtClean="0"/>
              <a:t>services </a:t>
            </a:r>
            <a:r>
              <a:rPr lang="en-US" sz="1100" dirty="0"/>
              <a:t>in a UIFSA proceeding to a petitioner who requests services through a Central Authority. That Central Authority may be in a Hague Convention country or a foreign reciprocating country (FRC).</a:t>
            </a:r>
          </a:p>
          <a:p>
            <a:endParaRPr lang="en-US" sz="1100" dirty="0"/>
          </a:p>
          <a:p>
            <a:r>
              <a:rPr lang="en-US" sz="1100" dirty="0"/>
              <a:t>However, under Alternative B, if you receive a direct application for IV-D services from a petitioner who lives in a foreign nation that is </a:t>
            </a:r>
            <a:r>
              <a:rPr lang="en-US" sz="1100" b="1" i="1" dirty="0"/>
              <a:t>not</a:t>
            </a:r>
            <a:r>
              <a:rPr lang="en-US" sz="1100" dirty="0"/>
              <a:t> a Hague Convention country or an FRC, your state has discretion about providing </a:t>
            </a:r>
            <a:r>
              <a:rPr lang="en-US" sz="1100" dirty="0" smtClean="0"/>
              <a:t>services </a:t>
            </a:r>
            <a:r>
              <a:rPr lang="en-US" sz="1100" dirty="0"/>
              <a:t>in a UIFSA proceeding. Similarly, your state may – but is not required – to </a:t>
            </a:r>
            <a:r>
              <a:rPr lang="en-US" sz="1100" dirty="0" smtClean="0"/>
              <a:t>provide services </a:t>
            </a:r>
            <a:r>
              <a:rPr lang="en-US" sz="1100" dirty="0"/>
              <a:t>in a UIFSA proceeding to a petitioner who lives in a Hague Convention country or an FRC and applies directly for IV-D services rather than going through his or her Central Authority. </a:t>
            </a:r>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20</a:t>
            </a:fld>
            <a:endParaRPr lang="en-US" dirty="0"/>
          </a:p>
        </p:txBody>
      </p:sp>
    </p:spTree>
    <p:extLst>
      <p:ext uri="{BB962C8B-B14F-4D97-AF65-F5344CB8AC3E}">
        <p14:creationId xmlns:p14="http://schemas.microsoft.com/office/powerpoint/2010/main" val="28677171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a:t>If there’s an existing order that the applicant wants the requested State to recognize and enforce, does it matter which country issued the order? Yes, it does matter</a:t>
            </a:r>
            <a:r>
              <a:rPr lang="en-US" dirty="0" smtClean="0"/>
              <a:t>!</a:t>
            </a:r>
          </a:p>
          <a:p>
            <a:endParaRPr lang="en-US" dirty="0"/>
          </a:p>
          <a:p>
            <a:r>
              <a:rPr lang="en-US" dirty="0"/>
              <a:t>An applicant may use the Convention’s procedures for recognition and enforcement of an order only if a </a:t>
            </a:r>
            <a:r>
              <a:rPr lang="en-US" dirty="0" smtClean="0"/>
              <a:t>Contracting </a:t>
            </a:r>
            <a:r>
              <a:rPr lang="en-US" dirty="0"/>
              <a:t>State issued that order.  However, it need not be a decision of the requesting State. For example, let’s assume the creditor was living in France and got a support order there. Later the creditor moves to Germany. The debtor is living in Austria. France, Germany, and Austria are all Contracting States to the Hague Child Support Convention. Therefore, the creditor living in Germany can request recognition and enforcement in Austria of the decision made in France. </a:t>
            </a:r>
          </a:p>
        </p:txBody>
      </p:sp>
      <p:sp>
        <p:nvSpPr>
          <p:cNvPr id="4" name="Slide Number Placeholder 3"/>
          <p:cNvSpPr>
            <a:spLocks noGrp="1"/>
          </p:cNvSpPr>
          <p:nvPr>
            <p:ph type="sldNum" sz="quarter" idx="10"/>
          </p:nvPr>
        </p:nvSpPr>
        <p:spPr/>
        <p:txBody>
          <a:bodyPr/>
          <a:lstStyle/>
          <a:p>
            <a:fld id="{824A558B-E4E9-A94A-B9C1-029E46A76ABA}" type="slidenum">
              <a:rPr lang="en-US" smtClean="0"/>
              <a:t>21</a:t>
            </a:fld>
            <a:endParaRPr lang="en-US" dirty="0"/>
          </a:p>
        </p:txBody>
      </p:sp>
    </p:spTree>
    <p:extLst>
      <p:ext uri="{BB962C8B-B14F-4D97-AF65-F5344CB8AC3E}">
        <p14:creationId xmlns:p14="http://schemas.microsoft.com/office/powerpoint/2010/main" val="21861249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a:t>If there’s an existing order that the applicant wants the requested State to </a:t>
            </a:r>
            <a:r>
              <a:rPr lang="en-US" dirty="0" smtClean="0"/>
              <a:t>modify, </a:t>
            </a:r>
            <a:r>
              <a:rPr lang="en-US" dirty="0"/>
              <a:t>does it matter which country issued the order? </a:t>
            </a:r>
            <a:r>
              <a:rPr lang="en-US" dirty="0" smtClean="0"/>
              <a:t>No.</a:t>
            </a:r>
          </a:p>
          <a:p>
            <a:endParaRPr lang="en-US" dirty="0"/>
          </a:p>
          <a:p>
            <a:r>
              <a:rPr lang="en-US" dirty="0" smtClean="0"/>
              <a:t>In contrast to an application for recognition and enforcement, an </a:t>
            </a:r>
            <a:r>
              <a:rPr lang="en-US" dirty="0"/>
              <a:t>application for modification under Article 10(1)(f) or 10(2)(c</a:t>
            </a:r>
            <a:r>
              <a:rPr lang="en-US" dirty="0" smtClean="0"/>
              <a:t>) of the Convention can </a:t>
            </a:r>
            <a:r>
              <a:rPr lang="en-US" dirty="0"/>
              <a:t>be based </a:t>
            </a:r>
            <a:r>
              <a:rPr lang="en-US" dirty="0" smtClean="0"/>
              <a:t>on an order </a:t>
            </a:r>
            <a:r>
              <a:rPr lang="en-US" dirty="0"/>
              <a:t>issued in any </a:t>
            </a:r>
            <a:r>
              <a:rPr lang="en-US" dirty="0" smtClean="0"/>
              <a:t>country. However, whether a </a:t>
            </a:r>
            <a:r>
              <a:rPr lang="en-US" dirty="0"/>
              <a:t>non-Contracting State </a:t>
            </a:r>
            <a:r>
              <a:rPr lang="en-US" dirty="0" smtClean="0"/>
              <a:t>decision </a:t>
            </a:r>
            <a:r>
              <a:rPr lang="en-US" dirty="0"/>
              <a:t>can be modified depends on the law of the requested </a:t>
            </a:r>
            <a:r>
              <a:rPr lang="en-US" dirty="0" smtClean="0"/>
              <a:t>Contracting State. </a:t>
            </a:r>
          </a:p>
          <a:p>
            <a:endParaRPr lang="en-US" dirty="0"/>
          </a:p>
          <a:p>
            <a:r>
              <a:rPr lang="en-US" dirty="0" smtClean="0"/>
              <a:t>Let’s talk about how that will work in the United States. Let’s assume the creditor in a Contracting State requests modification in the U.S. of an order issued by a non-Contracting State. That is an authorized application under the Convention. However, in the U.S. the foreign support order must first be recognized before it can be modified. Because the order was not issued by a Contracting State, the mandatory recognition provisions of the Convention do not apply. That means that the U.S. tribunal should apply Article 6 of UIFSA with regard to recognition and enforcement of that underlying order – not Article 7. If the tribunal is able to recognize the order, it will then apply its state law regarding modification. If the tribunal modifies the order, Sec. </a:t>
            </a:r>
            <a:r>
              <a:rPr lang="en-US" dirty="0"/>
              <a:t>615(b) of UIFSA 2008 </a:t>
            </a:r>
            <a:r>
              <a:rPr lang="en-US" dirty="0" smtClean="0"/>
              <a:t>provides that the </a:t>
            </a:r>
            <a:r>
              <a:rPr lang="en-US" dirty="0"/>
              <a:t>order </a:t>
            </a:r>
            <a:r>
              <a:rPr lang="en-US" dirty="0" smtClean="0"/>
              <a:t>issued modifying the </a:t>
            </a:r>
            <a:r>
              <a:rPr lang="en-US" dirty="0"/>
              <a:t>foreign child support order </a:t>
            </a:r>
            <a:r>
              <a:rPr lang="en-US" dirty="0" smtClean="0"/>
              <a:t>is </a:t>
            </a:r>
            <a:r>
              <a:rPr lang="en-US" dirty="0"/>
              <a:t>the controlling </a:t>
            </a:r>
            <a:r>
              <a:rPr lang="en-US" dirty="0" smtClean="0"/>
              <a:t>order. Accordingly</a:t>
            </a:r>
            <a:r>
              <a:rPr lang="en-US" dirty="0"/>
              <a:t>, </a:t>
            </a:r>
            <a:r>
              <a:rPr lang="en-US" dirty="0" smtClean="0"/>
              <a:t>the </a:t>
            </a:r>
            <a:r>
              <a:rPr lang="en-US" dirty="0"/>
              <a:t>new, modified </a:t>
            </a:r>
            <a:r>
              <a:rPr lang="en-US" dirty="0" smtClean="0"/>
              <a:t>decision </a:t>
            </a:r>
            <a:r>
              <a:rPr lang="en-US" dirty="0"/>
              <a:t>can </a:t>
            </a:r>
            <a:r>
              <a:rPr lang="en-US" dirty="0" smtClean="0"/>
              <a:t>later be </a:t>
            </a:r>
            <a:r>
              <a:rPr lang="en-US" dirty="0"/>
              <a:t>sent </a:t>
            </a:r>
            <a:r>
              <a:rPr lang="en-US" dirty="0" smtClean="0"/>
              <a:t>to any Contracting State for </a:t>
            </a:r>
            <a:r>
              <a:rPr lang="en-US" dirty="0"/>
              <a:t>recognition and enforcement </a:t>
            </a:r>
            <a:r>
              <a:rPr lang="en-US" dirty="0" smtClean="0"/>
              <a:t>because – at that point – it’s an order issued by a </a:t>
            </a:r>
            <a:r>
              <a:rPr lang="en-US" dirty="0"/>
              <a:t>Contracting </a:t>
            </a:r>
            <a:r>
              <a:rPr lang="en-US" dirty="0" smtClean="0"/>
              <a:t>State.</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22</a:t>
            </a:fld>
            <a:endParaRPr lang="en-US" dirty="0"/>
          </a:p>
        </p:txBody>
      </p:sp>
    </p:spTree>
    <p:extLst>
      <p:ext uri="{BB962C8B-B14F-4D97-AF65-F5344CB8AC3E}">
        <p14:creationId xmlns:p14="http://schemas.microsoft.com/office/powerpoint/2010/main" val="11515745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a:t>A request for specific measures is a request for limited assistance rather than </a:t>
            </a:r>
            <a:r>
              <a:rPr lang="en-US" dirty="0" smtClean="0"/>
              <a:t>a Convention application. It </a:t>
            </a:r>
            <a:r>
              <a:rPr lang="en-US" dirty="0"/>
              <a:t>is similar to the Child Support Transmittal #3 that we use in the United States.</a:t>
            </a:r>
          </a:p>
          <a:p>
            <a:endParaRPr lang="en-US" dirty="0" smtClean="0"/>
          </a:p>
          <a:p>
            <a:r>
              <a:rPr lang="en-US" dirty="0"/>
              <a:t>Article </a:t>
            </a:r>
            <a:r>
              <a:rPr lang="en-US" dirty="0" smtClean="0"/>
              <a:t>7(1) </a:t>
            </a:r>
            <a:r>
              <a:rPr lang="en-US" dirty="0"/>
              <a:t>of the Convention </a:t>
            </a:r>
            <a:r>
              <a:rPr lang="en-US" dirty="0" smtClean="0"/>
              <a:t>lists </a:t>
            </a:r>
            <a:r>
              <a:rPr lang="en-US" dirty="0"/>
              <a:t>two possible situations in which a request for specific measures might be made by a Central Authority and the Convention </a:t>
            </a:r>
            <a:r>
              <a:rPr lang="en-US" b="1" i="1" dirty="0"/>
              <a:t>requires</a:t>
            </a:r>
            <a:r>
              <a:rPr lang="en-US" u="sng" dirty="0"/>
              <a:t> </a:t>
            </a:r>
            <a:r>
              <a:rPr lang="en-US" dirty="0"/>
              <a:t>action by the requested Central Authority. </a:t>
            </a:r>
            <a:r>
              <a:rPr lang="en-US" dirty="0" smtClean="0"/>
              <a:t>The </a:t>
            </a:r>
            <a:r>
              <a:rPr lang="en-US" dirty="0"/>
              <a:t>first is a request that is preliminary to </a:t>
            </a:r>
            <a:r>
              <a:rPr lang="en-US" dirty="0" smtClean="0"/>
              <a:t>a Convention application, </a:t>
            </a:r>
            <a:r>
              <a:rPr lang="en-US" dirty="0"/>
              <a:t>for example, a request for assistance made to a Central Authority to verify whether the debtor resides in the State to which the requesting Central Authority wants to send a support application. </a:t>
            </a:r>
            <a:r>
              <a:rPr lang="en-US" dirty="0" smtClean="0"/>
              <a:t>The </a:t>
            </a:r>
            <a:r>
              <a:rPr lang="en-US" dirty="0"/>
              <a:t>second is a request for assistance that will help determine whether an application will be filed in the future. </a:t>
            </a:r>
            <a:r>
              <a:rPr lang="en-US" dirty="0" smtClean="0"/>
              <a:t>For </a:t>
            </a:r>
            <a:r>
              <a:rPr lang="en-US" dirty="0"/>
              <a:t>example, the request could be for information about the debtor’s income that will allow the requesting State to establish a support order that it will later seek to be recognized and enforced in the requested State</a:t>
            </a:r>
            <a:r>
              <a:rPr lang="en-US" dirty="0" smtClean="0"/>
              <a:t>.</a:t>
            </a:r>
          </a:p>
          <a:p>
            <a:endParaRPr lang="en-US" dirty="0"/>
          </a:p>
          <a:p>
            <a:r>
              <a:rPr lang="en-US" dirty="0"/>
              <a:t>A request for specific measures under Article 7(1) </a:t>
            </a:r>
            <a:r>
              <a:rPr lang="en-US" dirty="0" smtClean="0"/>
              <a:t>is limited to the six </a:t>
            </a:r>
            <a:r>
              <a:rPr lang="en-US" dirty="0"/>
              <a:t>Article 6 </a:t>
            </a:r>
            <a:r>
              <a:rPr lang="en-US" dirty="0" smtClean="0"/>
              <a:t>functions noted on the slide. The requesting Central Authority should list reasons as to why the measures are needed. If the requested Central Authority is satisfied that the measures are </a:t>
            </a:r>
            <a:r>
              <a:rPr lang="en-US" dirty="0"/>
              <a:t>necessary to assist a potential applicant in making an application under Article 10 or in determining whether such an application should be </a:t>
            </a:r>
            <a:r>
              <a:rPr lang="en-US" dirty="0" smtClean="0"/>
              <a:t>initiated, it </a:t>
            </a:r>
            <a:r>
              <a:rPr lang="en-US" b="1" i="1" dirty="0" smtClean="0"/>
              <a:t>must</a:t>
            </a:r>
            <a:r>
              <a:rPr lang="en-US" dirty="0" smtClean="0"/>
              <a:t> take appropriate measures.</a:t>
            </a:r>
            <a:endParaRPr lang="en-US" dirty="0"/>
          </a:p>
          <a:p>
            <a:endParaRPr lang="en-US" sz="1100" dirty="0"/>
          </a:p>
          <a:p>
            <a:endParaRPr lang="en-US" sz="1100"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23</a:t>
            </a:fld>
            <a:endParaRPr lang="en-US" dirty="0"/>
          </a:p>
        </p:txBody>
      </p:sp>
    </p:spTree>
    <p:extLst>
      <p:ext uri="{BB962C8B-B14F-4D97-AF65-F5344CB8AC3E}">
        <p14:creationId xmlns:p14="http://schemas.microsoft.com/office/powerpoint/2010/main" val="38199609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a:t>Article 7(2) applies even if both the debtor and creditor lived in the requesting State so long as there is an international element to the child support case.  When a request is submitted under Article 7(2), the Central Authority has discretion in deciding whether to take the requested specific measures. </a:t>
            </a:r>
            <a:r>
              <a:rPr lang="en-US" dirty="0" smtClean="0"/>
              <a:t> One </a:t>
            </a:r>
            <a:r>
              <a:rPr lang="en-US" dirty="0"/>
              <a:t>reason for the discretion is that the specific measures referred to in subsection 2 </a:t>
            </a:r>
            <a:r>
              <a:rPr lang="en-US" dirty="0" smtClean="0"/>
              <a:t>are </a:t>
            </a:r>
            <a:r>
              <a:rPr lang="en-US" dirty="0"/>
              <a:t>not restricted to the </a:t>
            </a:r>
            <a:r>
              <a:rPr lang="en-US" dirty="0" smtClean="0"/>
              <a:t>six </a:t>
            </a:r>
            <a:r>
              <a:rPr lang="en-US" dirty="0"/>
              <a:t>measures mentioned in Article 7(1).  </a:t>
            </a:r>
          </a:p>
        </p:txBody>
      </p:sp>
      <p:sp>
        <p:nvSpPr>
          <p:cNvPr id="4" name="Slide Number Placeholder 3"/>
          <p:cNvSpPr>
            <a:spLocks noGrp="1"/>
          </p:cNvSpPr>
          <p:nvPr>
            <p:ph type="sldNum" sz="quarter" idx="10"/>
          </p:nvPr>
        </p:nvSpPr>
        <p:spPr/>
        <p:txBody>
          <a:bodyPr/>
          <a:lstStyle/>
          <a:p>
            <a:fld id="{824A558B-E4E9-A94A-B9C1-029E46A76ABA}" type="slidenum">
              <a:rPr lang="en-US" smtClean="0"/>
              <a:t>24</a:t>
            </a:fld>
            <a:endParaRPr lang="en-US" dirty="0"/>
          </a:p>
        </p:txBody>
      </p:sp>
    </p:spTree>
    <p:extLst>
      <p:ext uri="{BB962C8B-B14F-4D97-AF65-F5344CB8AC3E}">
        <p14:creationId xmlns:p14="http://schemas.microsoft.com/office/powerpoint/2010/main" val="24104587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a:t>Requests for specific measures under Article 7 do not have the same benefits, such as cost-free services, as Chapter III applications have</a:t>
            </a:r>
            <a:r>
              <a:rPr lang="en-US" dirty="0" smtClean="0"/>
              <a:t>.</a:t>
            </a:r>
          </a:p>
          <a:p>
            <a:endParaRPr lang="en-US" dirty="0"/>
          </a:p>
          <a:p>
            <a:r>
              <a:rPr lang="en-US" dirty="0"/>
              <a:t>Article 8 prohibits Central Authorities from imposing any charge on an applicant for their services under the Convention. </a:t>
            </a:r>
            <a:r>
              <a:rPr lang="en-US" dirty="0" smtClean="0"/>
              <a:t>The </a:t>
            </a:r>
            <a:r>
              <a:rPr lang="en-US" dirty="0"/>
              <a:t>exception is for exceptional costs arising from a request for a specific measure under Article 7. </a:t>
            </a:r>
            <a:r>
              <a:rPr lang="en-US" dirty="0" smtClean="0"/>
              <a:t>A </a:t>
            </a:r>
            <a:r>
              <a:rPr lang="en-US" dirty="0"/>
              <a:t>requested Central Authority may recover such exceptional costs but only if the applicant provides prior consent to the services at that cost. </a:t>
            </a:r>
            <a:r>
              <a:rPr lang="en-US" dirty="0" smtClean="0"/>
              <a:t>The </a:t>
            </a:r>
            <a:r>
              <a:rPr lang="en-US" dirty="0"/>
              <a:t>consensus of Convention delegates was to require prior consent because Article 7 requests for specific measures may trigger considerable costs, even though it is possible that the result will be that no application is made. </a:t>
            </a:r>
          </a:p>
          <a:p>
            <a:endParaRPr lang="en-US" sz="1100" dirty="0"/>
          </a:p>
          <a:p>
            <a:endParaRPr lang="en-US" sz="1100"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25</a:t>
            </a:fld>
            <a:endParaRPr lang="en-US" dirty="0"/>
          </a:p>
        </p:txBody>
      </p:sp>
    </p:spTree>
    <p:extLst>
      <p:ext uri="{BB962C8B-B14F-4D97-AF65-F5344CB8AC3E}">
        <p14:creationId xmlns:p14="http://schemas.microsoft.com/office/powerpoint/2010/main" val="29220958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638800" cy="4114800"/>
          </a:xfrm>
        </p:spPr>
        <p:txBody>
          <a:bodyPr/>
          <a:lstStyle/>
          <a:p>
            <a:r>
              <a:rPr lang="en-US" dirty="0"/>
              <a:t>Notes:</a:t>
            </a:r>
          </a:p>
          <a:p>
            <a:endParaRPr lang="en-US" dirty="0" smtClean="0"/>
          </a:p>
          <a:p>
            <a:pPr lvl="0"/>
            <a:r>
              <a:rPr lang="en-US" dirty="0"/>
              <a:t>You probably have lots of questions about implementing the Convention in the United States. OCSE’s Division of Policy and Training will continue to issue guidance on these implementation issues.</a:t>
            </a:r>
          </a:p>
          <a:p>
            <a:pPr lvl="0"/>
            <a:endParaRPr lang="en-US" dirty="0"/>
          </a:p>
          <a:p>
            <a:r>
              <a:rPr lang="en-US" dirty="0"/>
              <a:t>To address immediate needs, the Division is hosting this webinar training series. This module presented an overview of the responsibilities of the Central Authority under the Convention and identified available applications under the Convention. </a:t>
            </a:r>
            <a:r>
              <a:rPr lang="en-US" dirty="0" smtClean="0"/>
              <a:t>In </a:t>
            </a:r>
            <a:r>
              <a:rPr lang="en-US" dirty="0"/>
              <a:t>Module 3, we begin our focus on case processing – starting with the most common application – recognition and enforcement of a Convention order. At any point, please do not hesitate to contact OCSE at the address on the slide with questions you may have or feedback on the webinar content.</a:t>
            </a:r>
          </a:p>
          <a:p>
            <a:endParaRPr lang="en-US" dirty="0"/>
          </a:p>
          <a:p>
            <a:r>
              <a:rPr lang="en-US" dirty="0" smtClean="0"/>
              <a:t>Thank </a:t>
            </a:r>
            <a:r>
              <a:rPr lang="en-US" dirty="0"/>
              <a:t>you for attending this webinar.</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26</a:t>
            </a:fld>
            <a:endParaRPr lang="en-US" dirty="0"/>
          </a:p>
        </p:txBody>
      </p:sp>
    </p:spTree>
    <p:extLst>
      <p:ext uri="{BB962C8B-B14F-4D97-AF65-F5344CB8AC3E}">
        <p14:creationId xmlns:p14="http://schemas.microsoft.com/office/powerpoint/2010/main" val="3755714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562600" cy="4495800"/>
          </a:xfrm>
        </p:spPr>
        <p:txBody>
          <a:bodyPr/>
          <a:lstStyle/>
          <a:p>
            <a:r>
              <a:rPr lang="en-US" dirty="0"/>
              <a:t>Notes</a:t>
            </a:r>
            <a:r>
              <a:rPr lang="en-US" dirty="0" smtClean="0"/>
              <a:t>:</a:t>
            </a:r>
            <a:endParaRPr lang="en-US" dirty="0" smtClean="0"/>
          </a:p>
          <a:p>
            <a:pPr>
              <a:spcBef>
                <a:spcPts val="900"/>
              </a:spcBef>
            </a:pPr>
            <a:r>
              <a:rPr lang="en-US" dirty="0" smtClean="0"/>
              <a:t>The </a:t>
            </a:r>
            <a:r>
              <a:rPr lang="en-US" dirty="0"/>
              <a:t>first two modules of the webinar series are overview modules. They provide background information about the 2007 Hague Child Support Convention so that you will better understand the U.S. goals during treaty negotiations, the process used for negotiating an international treaty, and terminology in the Convention. They also discuss the scope of the Convention and services that a Central Authority must provide so that you will have a better idea of what to expect on </a:t>
            </a:r>
            <a:r>
              <a:rPr lang="en-US" b="1" i="1" dirty="0"/>
              <a:t>outgoing</a:t>
            </a:r>
            <a:r>
              <a:rPr lang="en-US" dirty="0"/>
              <a:t> cases to a Convention country</a:t>
            </a:r>
            <a:r>
              <a:rPr lang="en-US" dirty="0" smtClean="0"/>
              <a:t>.</a:t>
            </a:r>
            <a:endParaRPr lang="en-US" dirty="0"/>
          </a:p>
          <a:p>
            <a:pPr>
              <a:spcBef>
                <a:spcPts val="900"/>
              </a:spcBef>
            </a:pPr>
            <a:r>
              <a:rPr lang="en-US" dirty="0"/>
              <a:t>Beginning with Module 3, we will focus on case processing. The most likely application under the Convention is an application to recognize and enforce a support order issued by a Convention country. For that reason, there is one module explaining the process and forms for incoming applications and a separate module explaining the process and forms for outgoing applications</a:t>
            </a:r>
            <a:r>
              <a:rPr lang="en-US" dirty="0" smtClean="0"/>
              <a:t>.</a:t>
            </a:r>
            <a:endParaRPr lang="en-US" dirty="0"/>
          </a:p>
          <a:p>
            <a:pPr>
              <a:spcBef>
                <a:spcPts val="900"/>
              </a:spcBef>
            </a:pPr>
            <a:r>
              <a:rPr lang="en-US" dirty="0"/>
              <a:t>Module 5 examines incoming and outgoing applications for establishment of a support order, including establishment of parentage when necessary to obtain support</a:t>
            </a:r>
            <a:r>
              <a:rPr lang="en-US" dirty="0" smtClean="0"/>
              <a:t>.</a:t>
            </a:r>
            <a:endParaRPr lang="en-US" dirty="0"/>
          </a:p>
          <a:p>
            <a:pPr>
              <a:spcBef>
                <a:spcPts val="900"/>
              </a:spcBef>
            </a:pPr>
            <a:r>
              <a:rPr lang="en-US" dirty="0"/>
              <a:t>Modules 6 and 7 </a:t>
            </a:r>
            <a:r>
              <a:rPr lang="en-US" dirty="0" smtClean="0"/>
              <a:t>examine </a:t>
            </a:r>
            <a:r>
              <a:rPr lang="en-US" dirty="0"/>
              <a:t>incoming and outgoing applications for modification under the Convention</a:t>
            </a:r>
            <a:r>
              <a:rPr lang="en-US" dirty="0" smtClean="0"/>
              <a:t>.</a:t>
            </a:r>
            <a:endParaRPr lang="en-US" dirty="0"/>
          </a:p>
          <a:p>
            <a:pPr>
              <a:spcBef>
                <a:spcPts val="900"/>
              </a:spcBef>
            </a:pPr>
            <a:r>
              <a:rPr lang="en-US" dirty="0"/>
              <a:t>Module 8 addresses implementation issues and questions that have arisen</a:t>
            </a:r>
            <a:r>
              <a:rPr lang="en-US" dirty="0" smtClean="0"/>
              <a:t>.</a:t>
            </a:r>
            <a:endParaRPr lang="en-US" dirty="0"/>
          </a:p>
          <a:p>
            <a:pPr>
              <a:spcBef>
                <a:spcPts val="900"/>
              </a:spcBef>
            </a:pPr>
            <a:r>
              <a:rPr lang="en-US" dirty="0"/>
              <a:t>Finally, in Module 9 we will discuss processing international support cases from countries with bilateral reciprocity arrangements that are not Convention countries</a:t>
            </a:r>
            <a:r>
              <a:rPr lang="en-US" dirty="0" smtClean="0"/>
              <a:t>.</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a:t>
            </a:fld>
            <a:endParaRPr lang="en-US" dirty="0"/>
          </a:p>
        </p:txBody>
      </p:sp>
    </p:spTree>
    <p:extLst>
      <p:ext uri="{BB962C8B-B14F-4D97-AF65-F5344CB8AC3E}">
        <p14:creationId xmlns:p14="http://schemas.microsoft.com/office/powerpoint/2010/main" val="5484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Module 1 of the webinar series provided an overview of the Hague Child Support Convention. Today we are presenting Module 2, which focuses on the role of the Central Authority under the Convention as well as available applications.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a:t>
            </a:fld>
            <a:endParaRPr lang="en-US" dirty="0"/>
          </a:p>
        </p:txBody>
      </p:sp>
    </p:spTree>
    <p:extLst>
      <p:ext uri="{BB962C8B-B14F-4D97-AF65-F5344CB8AC3E}">
        <p14:creationId xmlns:p14="http://schemas.microsoft.com/office/powerpoint/2010/main" val="992918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Because </a:t>
            </a:r>
            <a:r>
              <a:rPr lang="en-US" dirty="0"/>
              <a:t>the Convention applies to countries with various legal systems, it includes terminology that differs from the terms we use in the United States. This slide “converts” Convention terms to their equivalent U.S. terms</a:t>
            </a:r>
            <a:r>
              <a:rPr lang="en-US" dirty="0" smtClean="0"/>
              <a:t>. We discussed these terms in Module 1 but thought it important to review them again. [See </a:t>
            </a:r>
            <a:r>
              <a:rPr lang="en-US" dirty="0"/>
              <a:t>the supplemental Trainer Notes for an explanation of each term on the slide.]</a:t>
            </a:r>
          </a:p>
          <a:p>
            <a:endParaRPr lang="en-US" dirty="0"/>
          </a:p>
          <a:p>
            <a:r>
              <a:rPr lang="en-US" dirty="0"/>
              <a:t>For the most part, UIFSA (2008) uses words </a:t>
            </a:r>
            <a:r>
              <a:rPr lang="en-US" dirty="0" smtClean="0"/>
              <a:t>that are familiar to IV-D agencies. </a:t>
            </a:r>
            <a:r>
              <a:rPr lang="en-US" dirty="0"/>
              <a:t>The new Article 7 contains some additional definitions based on the Convention.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a:t>
            </a:fld>
            <a:endParaRPr lang="en-US" dirty="0"/>
          </a:p>
        </p:txBody>
      </p:sp>
    </p:spTree>
    <p:extLst>
      <p:ext uri="{BB962C8B-B14F-4D97-AF65-F5344CB8AC3E}">
        <p14:creationId xmlns:p14="http://schemas.microsoft.com/office/powerpoint/2010/main" val="2545548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562600" cy="4648200"/>
          </a:xfrm>
        </p:spPr>
        <p:txBody>
          <a:bodyPr/>
          <a:lstStyle/>
          <a:p>
            <a:r>
              <a:rPr lang="en-US" dirty="0"/>
              <a:t>Notes:</a:t>
            </a:r>
          </a:p>
          <a:p>
            <a:endParaRPr lang="en-US" dirty="0" smtClean="0"/>
          </a:p>
          <a:p>
            <a:r>
              <a:rPr lang="en-US" dirty="0" smtClean="0"/>
              <a:t>There are two additional terms we will use during this presentation.</a:t>
            </a:r>
          </a:p>
          <a:p>
            <a:endParaRPr lang="en-US" dirty="0"/>
          </a:p>
          <a:p>
            <a:r>
              <a:rPr lang="en-US" dirty="0" smtClean="0"/>
              <a:t>The Convention often refers to the “competent authority.” There is no definition within the Convention because the identity of the competent authority will vary among Convention countries. It also depends on the context of the action. For example, the Convention requires the competent authority in the requested state to declare without delay whether a decision registered for recognition and enforcement is in fact enforceable. Depending upon the country, the competent authority may be the court, an administrative agency, or both. Another provision within the Convention provides that if there is a challenge to a document submitted for recognition and enforcement, a complete </a:t>
            </a:r>
            <a:r>
              <a:rPr lang="en-US" dirty="0"/>
              <a:t>copy of the document concerned, certified by the competent authority in the State of origin, shall be provided </a:t>
            </a:r>
            <a:r>
              <a:rPr lang="en-US" dirty="0" smtClean="0"/>
              <a:t>promptly. It will be up to the State of origin to determine who the competent authority is to certify the requested document.</a:t>
            </a:r>
          </a:p>
          <a:p>
            <a:endParaRPr lang="en-US" dirty="0"/>
          </a:p>
          <a:p>
            <a:r>
              <a:rPr lang="en-US" dirty="0" smtClean="0"/>
              <a:t>Some of the slides in Module 2 refer to a Contracting State. That term is a shorthand reference to a country that has ratified the Hague Child Support Convention.</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6</a:t>
            </a:fld>
            <a:endParaRPr lang="en-US" dirty="0"/>
          </a:p>
        </p:txBody>
      </p:sp>
    </p:spTree>
    <p:extLst>
      <p:ext uri="{BB962C8B-B14F-4D97-AF65-F5344CB8AC3E}">
        <p14:creationId xmlns:p14="http://schemas.microsoft.com/office/powerpoint/2010/main" val="3679259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a:t>Each Administrative Cooperation Convention negotiated </a:t>
            </a:r>
            <a:r>
              <a:rPr lang="en-US" dirty="0" smtClean="0"/>
              <a:t>by the Hague Conference on Private International Law requires a Contracting State to designate a Central Authority. The Central </a:t>
            </a:r>
            <a:r>
              <a:rPr lang="en-US" dirty="0"/>
              <a:t>Authority is an agency or organization that is designated to play a key </a:t>
            </a:r>
            <a:r>
              <a:rPr lang="en-US" dirty="0" smtClean="0"/>
              <a:t>role </a:t>
            </a:r>
            <a:r>
              <a:rPr lang="en-US" dirty="0"/>
              <a:t>in the implementation and operation of </a:t>
            </a:r>
            <a:r>
              <a:rPr lang="en-US" dirty="0" smtClean="0"/>
              <a:t>the </a:t>
            </a:r>
            <a:r>
              <a:rPr lang="en-US" dirty="0"/>
              <a:t>international </a:t>
            </a:r>
            <a:r>
              <a:rPr lang="en-US" dirty="0" smtClean="0"/>
              <a:t>treaty. </a:t>
            </a:r>
          </a:p>
          <a:p>
            <a:endParaRPr lang="en-US" dirty="0"/>
          </a:p>
          <a:p>
            <a:r>
              <a:rPr lang="en-US" dirty="0" smtClean="0"/>
              <a:t>Article 5 of the Hague Child Support Convention lays out general functions of Central Authorities: they must cooperate with each other to achieve the Convention’s purposes and they must try to resolve as much as possible any difficulties that arise in the implementation of the Convention. Article 6 of the Convention lists specific functions of a Central Authority. For example, the Central Authority must both transmit and receive applications. Other Convention provisions place additional mandatory obligations on the Central Authority. These obligations emphasize the need for international cooperation among Contracting States.</a:t>
            </a:r>
          </a:p>
          <a:p>
            <a:endParaRPr lang="en-US" dirty="0"/>
          </a:p>
          <a:p>
            <a:r>
              <a:rPr lang="en-US" dirty="0" smtClean="0"/>
              <a:t>The functions of the Central Authority may be </a:t>
            </a:r>
            <a:r>
              <a:rPr lang="en-US" dirty="0"/>
              <a:t>performed by public bodies, or other bodies subject to the supervision of the competent authorities of </a:t>
            </a:r>
            <a:r>
              <a:rPr lang="en-US" dirty="0" smtClean="0"/>
              <a:t>the Contracting State. That means that countries will vary regarding what entity serves as the Central Authority. However, each country is required to keep the Permanent Bureau informed of the identity of its Central Authority. That information is listed on the Hague website, as well as in the Country Profile that we discussed in Module 1.</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7</a:t>
            </a:fld>
            <a:endParaRPr lang="en-US" dirty="0"/>
          </a:p>
        </p:txBody>
      </p:sp>
    </p:spTree>
    <p:extLst>
      <p:ext uri="{BB962C8B-B14F-4D97-AF65-F5344CB8AC3E}">
        <p14:creationId xmlns:p14="http://schemas.microsoft.com/office/powerpoint/2010/main" val="688421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267200"/>
          </a:xfrm>
        </p:spPr>
        <p:txBody>
          <a:bodyPr/>
          <a:lstStyle/>
          <a:p>
            <a:r>
              <a:rPr lang="en-US" sz="1100" dirty="0"/>
              <a:t>Notes:</a:t>
            </a:r>
          </a:p>
          <a:p>
            <a:endParaRPr lang="en-US" sz="1100" dirty="0" smtClean="0"/>
          </a:p>
          <a:p>
            <a:r>
              <a:rPr lang="en-US" sz="1100" dirty="0"/>
              <a:t>In the United States, the Central Authority is the </a:t>
            </a:r>
            <a:r>
              <a:rPr lang="en-US" sz="1100" dirty="0" smtClean="0"/>
              <a:t>Department </a:t>
            </a:r>
            <a:r>
              <a:rPr lang="en-US" sz="1100" dirty="0"/>
              <a:t>of Health and Human Services. The Secretary of HHS has in turn delegated the responsibilities of the Central Authority to </a:t>
            </a:r>
            <a:r>
              <a:rPr lang="en-US" sz="1100" dirty="0" smtClean="0"/>
              <a:t>OCSE</a:t>
            </a:r>
            <a:r>
              <a:rPr lang="en-US" sz="1100" strike="sngStrike" dirty="0" smtClean="0"/>
              <a:t>. </a:t>
            </a:r>
            <a:endParaRPr lang="en-US" sz="1100" dirty="0"/>
          </a:p>
          <a:p>
            <a:endParaRPr lang="en-US" sz="1100" dirty="0"/>
          </a:p>
          <a:p>
            <a:r>
              <a:rPr lang="en-US" sz="1100" dirty="0" smtClean="0"/>
              <a:t>Article 6 of the Hague Convention lists two specific </a:t>
            </a:r>
            <a:r>
              <a:rPr lang="en-US" sz="1100" dirty="0"/>
              <a:t>functions of Central </a:t>
            </a:r>
            <a:r>
              <a:rPr lang="en-US" sz="1100" dirty="0" smtClean="0"/>
              <a:t>Authorities:</a:t>
            </a:r>
          </a:p>
          <a:p>
            <a:pPr marL="228600" indent="-228600">
              <a:buAutoNum type="arabicParenBoth"/>
            </a:pPr>
            <a:r>
              <a:rPr lang="en-US" sz="1100" dirty="0" smtClean="0"/>
              <a:t>They must transmit and receive applications </a:t>
            </a:r>
            <a:r>
              <a:rPr lang="en-US" sz="1100" dirty="0"/>
              <a:t>under Chapter III. </a:t>
            </a:r>
            <a:r>
              <a:rPr lang="en-US" sz="1100" dirty="0" smtClean="0"/>
              <a:t> We will discuss those applications in a bit.</a:t>
            </a:r>
          </a:p>
          <a:p>
            <a:pPr marL="228600" indent="-228600">
              <a:buAutoNum type="arabicParenBoth"/>
            </a:pPr>
            <a:r>
              <a:rPr lang="en-US" sz="1100" dirty="0" smtClean="0"/>
              <a:t>They must initiate </a:t>
            </a:r>
            <a:r>
              <a:rPr lang="en-US" sz="1100" dirty="0"/>
              <a:t>or facilitate the institution of proceedings in respect of such applications.</a:t>
            </a:r>
          </a:p>
          <a:p>
            <a:endParaRPr lang="en-US" sz="1100" dirty="0"/>
          </a:p>
          <a:p>
            <a:r>
              <a:rPr lang="en-US" sz="1100" dirty="0" smtClean="0"/>
              <a:t>Article 6 also requires the Central Authority to take </a:t>
            </a:r>
            <a:r>
              <a:rPr lang="en-US" sz="1100" dirty="0"/>
              <a:t>all appropriate </a:t>
            </a:r>
            <a:r>
              <a:rPr lang="en-US" sz="1100" dirty="0" smtClean="0"/>
              <a:t>measures with regard to those applications. The U.S. delegation played a major role in ensuring that the list of measures is comprehensive. One of the specific measures is helping to locate the debtor or creditor. As it does now, OCSE will use the FPLS to assist Convention countries when they do not know the U.S. state in which the creditor or debtor resides. However, the information OCSE returns to the Convention country is the state of residence. It will not provide residential or employment address information.</a:t>
            </a:r>
          </a:p>
          <a:p>
            <a:endParaRPr lang="en-US" sz="1100" dirty="0" smtClean="0"/>
          </a:p>
          <a:p>
            <a:r>
              <a:rPr lang="en-US" sz="1100" dirty="0"/>
              <a:t>HHS has formally designated state IV-D agencies as public bodies to provide the majority of specific Central Authority functions under Article 6, which are case processing functions. That means that applications for Convention cases will continue to be received and transmitted at the state level.  And state child support agencies will be responsible for initiating the appropriate proceedings </a:t>
            </a:r>
            <a:r>
              <a:rPr lang="en-US" sz="1100" dirty="0" smtClean="0"/>
              <a:t>related to </a:t>
            </a:r>
            <a:r>
              <a:rPr lang="en-US" sz="1100" dirty="0"/>
              <a:t>those </a:t>
            </a:r>
            <a:r>
              <a:rPr lang="en-US" sz="1100" dirty="0" smtClean="0"/>
              <a:t>applications, subject </a:t>
            </a:r>
            <a:r>
              <a:rPr lang="en-US" sz="1100" dirty="0"/>
              <a:t>to </a:t>
            </a:r>
            <a:r>
              <a:rPr lang="en-US" sz="1100" dirty="0" smtClean="0"/>
              <a:t>OCSE supervision.</a:t>
            </a:r>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8</a:t>
            </a:fld>
            <a:endParaRPr lang="en-US" dirty="0"/>
          </a:p>
        </p:txBody>
      </p:sp>
    </p:spTree>
    <p:extLst>
      <p:ext uri="{BB962C8B-B14F-4D97-AF65-F5344CB8AC3E}">
        <p14:creationId xmlns:p14="http://schemas.microsoft.com/office/powerpoint/2010/main" val="37188633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In addition to locate assistance to Convention countries, OCSE will play a critical role with regard to implementing the treaty in the United States.</a:t>
            </a:r>
          </a:p>
          <a:p>
            <a:endParaRPr lang="en-US" dirty="0"/>
          </a:p>
          <a:p>
            <a:r>
              <a:rPr lang="en-US" dirty="0" smtClean="0"/>
              <a:t>It will provide policy guidance on implementation issues.</a:t>
            </a:r>
          </a:p>
          <a:p>
            <a:r>
              <a:rPr lang="en-US" dirty="0" smtClean="0"/>
              <a:t>It will provide both state child support workers and Convention countries with tools and training resources on implementation in the United States.</a:t>
            </a:r>
          </a:p>
          <a:p>
            <a:r>
              <a:rPr lang="en-US" dirty="0" smtClean="0"/>
              <a:t>It will continue to respond to customer service inquiries from a number of constituents.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9</a:t>
            </a:fld>
            <a:endParaRPr lang="en-US" dirty="0"/>
          </a:p>
        </p:txBody>
      </p:sp>
    </p:spTree>
    <p:extLst>
      <p:ext uri="{BB962C8B-B14F-4D97-AF65-F5344CB8AC3E}">
        <p14:creationId xmlns:p14="http://schemas.microsoft.com/office/powerpoint/2010/main" val="1886530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Green">
    <p:bg>
      <p:bgPr>
        <a:solidFill>
          <a:srgbClr val="1CA087"/>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r>
              <a:rPr lang="en-US" dirty="0" smtClean="0"/>
              <a:t>10/26/2016</a:t>
            </a:r>
            <a:endParaRPr lang="en-US" dirty="0"/>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dirty="0" smtClean="0"/>
              <a:t>Module 2</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dirty="0"/>
          </a:p>
        </p:txBody>
      </p:sp>
      <p:cxnSp>
        <p:nvCxnSpPr>
          <p:cNvPr id="16" name="Straight Connector 15"/>
          <p:cNvCxnSpPr/>
          <p:nvPr userDrawn="1"/>
        </p:nvCxnSpPr>
        <p:spPr>
          <a:xfrm>
            <a:off x="762000" y="3429000"/>
            <a:ext cx="434340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userDrawn="1"/>
        </p:nvSpPr>
        <p:spPr>
          <a:xfrm>
            <a:off x="685800" y="5638800"/>
            <a:ext cx="4572000" cy="584775"/>
          </a:xfrm>
          <a:prstGeom prst="rect">
            <a:avLst/>
          </a:prstGeom>
          <a:noFill/>
        </p:spPr>
        <p:txBody>
          <a:bodyPr wrap="square" rtlCol="0">
            <a:spAutoFit/>
          </a:bodyPr>
          <a:lstStyle/>
          <a:p>
            <a:r>
              <a:rPr lang="en-US" sz="1600" dirty="0" smtClean="0">
                <a:solidFill>
                  <a:schemeClr val="bg1"/>
                </a:solidFill>
                <a:latin typeface="+mn-lt"/>
              </a:rPr>
              <a:t>Office of Child Support Enforcement</a:t>
            </a:r>
          </a:p>
          <a:p>
            <a:r>
              <a:rPr lang="en-US" sz="1600" dirty="0" smtClean="0">
                <a:solidFill>
                  <a:schemeClr val="bg1"/>
                </a:solidFill>
                <a:latin typeface="+mn-lt"/>
              </a:rPr>
              <a:t>Division of Policy and Training</a:t>
            </a:r>
            <a:endParaRPr lang="en-US" sz="1600" dirty="0">
              <a:solidFill>
                <a:schemeClr val="bg1"/>
              </a:solidFill>
              <a:latin typeface="+mn-lt"/>
            </a:endParaRPr>
          </a:p>
        </p:txBody>
      </p:sp>
      <p:sp>
        <p:nvSpPr>
          <p:cNvPr id="12" name="Subtitle 2"/>
          <p:cNvSpPr>
            <a:spLocks noGrp="1"/>
          </p:cNvSpPr>
          <p:nvPr>
            <p:ph type="subTitle" idx="1" hasCustomPrompt="1"/>
          </p:nvPr>
        </p:nvSpPr>
        <p:spPr>
          <a:xfrm>
            <a:off x="685800" y="36576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3" name="Title 1"/>
          <p:cNvSpPr>
            <a:spLocks noGrp="1"/>
          </p:cNvSpPr>
          <p:nvPr>
            <p:ph type="ctrTitle" hasCustomPrompt="1"/>
          </p:nvPr>
        </p:nvSpPr>
        <p:spPr>
          <a:xfrm>
            <a:off x="685800" y="16764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89452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Divider - Green">
    <p:bg>
      <p:bgPr>
        <a:solidFill>
          <a:srgbClr val="1CA087"/>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5800" y="1600200"/>
            <a:ext cx="5486400" cy="1077218"/>
          </a:xfrm>
        </p:spPr>
        <p:txBody>
          <a:bodyPr wrap="square" anchor="t" anchorCtr="0">
            <a:spAutoFit/>
          </a:bodyPr>
          <a:lstStyle>
            <a:lvl1pPr>
              <a:defRPr sz="3200">
                <a:solidFill>
                  <a:srgbClr val="FFFFFF"/>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solidFill>
                  <a:srgbClr val="FFFFFF"/>
                </a:solidFill>
              </a:defRPr>
            </a:lvl1pPr>
          </a:lstStyle>
          <a:p>
            <a:r>
              <a:rPr lang="en-US" dirty="0" smtClean="0"/>
              <a:t>10/26/2016</a:t>
            </a:r>
            <a:endParaRPr lang="en-US" dirty="0"/>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dirty="0" smtClean="0"/>
              <a:t>Module 2</a:t>
            </a:r>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dirty="0"/>
          </a:p>
        </p:txBody>
      </p:sp>
    </p:spTree>
    <p:extLst>
      <p:ext uri="{BB962C8B-B14F-4D97-AF65-F5344CB8AC3E}">
        <p14:creationId xmlns:p14="http://schemas.microsoft.com/office/powerpoint/2010/main" val="226293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een/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dirty="0" smtClean="0"/>
              <a:t>Click to edit Master text styles</a:t>
            </a:r>
          </a:p>
          <a:p>
            <a:pPr lvl="1"/>
            <a:r>
              <a:rPr lang="en-US" dirty="0" smtClean="0"/>
              <a:t>Second level</a:t>
            </a:r>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dirty="0" smtClean="0"/>
              <a:t>Module 2</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1"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1CA087"/>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729899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een/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dirty="0" smtClean="0"/>
              <a:t>Module 2</a:t>
            </a:r>
            <a:endParaRPr lang="en-US" dirty="0"/>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1CA087"/>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121020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dirty="0" smtClean="0"/>
              <a:t>Click to edit Master text styles</a:t>
            </a:r>
          </a:p>
          <a:p>
            <a:pPr lvl="1"/>
            <a:r>
              <a:rPr lang="en-US" dirty="0" smtClean="0"/>
              <a:t>Second level</a:t>
            </a:r>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dirty="0" smtClean="0"/>
              <a:t>Module 2</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1" name="Title 1"/>
          <p:cNvSpPr>
            <a:spLocks noGrp="1"/>
          </p:cNvSpPr>
          <p:nvPr>
            <p:ph type="title" hasCustomPrompt="1"/>
          </p:nvPr>
        </p:nvSpPr>
        <p:spPr>
          <a:xfrm>
            <a:off x="686104" y="848380"/>
            <a:ext cx="7772400" cy="523220"/>
          </a:xfrm>
        </p:spPr>
        <p:txBody>
          <a:bodyPr anchor="b" anchorCtr="0">
            <a:spAutoFit/>
          </a:bodyPr>
          <a:lstStyle>
            <a:lvl1pPr>
              <a:defRPr>
                <a:solidFill>
                  <a:srgbClr val="1CA087"/>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04231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een Contact Info">
    <p:bg>
      <p:bgPr>
        <a:solidFill>
          <a:srgbClr val="1CA087"/>
        </a:solidFill>
        <a:effectLst/>
      </p:bgPr>
    </p:bg>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6"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7" name="Straight Connector 16"/>
          <p:cNvCxnSpPr/>
          <p:nvPr userDrawn="1"/>
        </p:nvCxnSpPr>
        <p:spPr>
          <a:xfrm>
            <a:off x="762000" y="3886200"/>
            <a:ext cx="381000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11" name="Title 1"/>
          <p:cNvSpPr>
            <a:spLocks noGrp="1"/>
          </p:cNvSpPr>
          <p:nvPr>
            <p:ph type="ctrTitle" hasCustomPrompt="1"/>
          </p:nvPr>
        </p:nvSpPr>
        <p:spPr>
          <a:xfrm>
            <a:off x="685800" y="21336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205849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E2E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457200"/>
            <a:ext cx="7772400" cy="9144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85800" y="1600200"/>
            <a:ext cx="7772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p:txBody>
      </p:sp>
      <p:sp>
        <p:nvSpPr>
          <p:cNvPr id="4" name="Date Placeholder 3"/>
          <p:cNvSpPr>
            <a:spLocks noGrp="1"/>
          </p:cNvSpPr>
          <p:nvPr>
            <p:ph type="dt" sz="half" idx="2"/>
          </p:nvPr>
        </p:nvSpPr>
        <p:spPr>
          <a:xfrm>
            <a:off x="152400" y="6530079"/>
            <a:ext cx="2133600" cy="184666"/>
          </a:xfrm>
          <a:prstGeom prst="rect">
            <a:avLst/>
          </a:prstGeom>
        </p:spPr>
        <p:txBody>
          <a:bodyPr vert="horz" lIns="91440" tIns="45720" rIns="91440" bIns="45720" rtlCol="0" anchor="ctr">
            <a:spAutoFit/>
          </a:bodyPr>
          <a:lstStyle>
            <a:lvl1pPr algn="l">
              <a:defRPr sz="600" b="0" i="0">
                <a:solidFill>
                  <a:srgbClr val="635C5B"/>
                </a:solidFill>
                <a:latin typeface="Gill Sans MT"/>
                <a:cs typeface="Gill Sans MT"/>
              </a:defRPr>
            </a:lvl1pPr>
          </a:lstStyle>
          <a:p>
            <a:r>
              <a:rPr lang="en-US" dirty="0" smtClean="0"/>
              <a:t>10/26/2016</a:t>
            </a:r>
            <a:endParaRPr lang="en-US" dirty="0"/>
          </a:p>
        </p:txBody>
      </p:sp>
      <p:sp>
        <p:nvSpPr>
          <p:cNvPr id="5" name="Footer Placeholder 4"/>
          <p:cNvSpPr>
            <a:spLocks noGrp="1"/>
          </p:cNvSpPr>
          <p:nvPr>
            <p:ph type="ftr" sz="quarter" idx="3"/>
          </p:nvPr>
        </p:nvSpPr>
        <p:spPr>
          <a:xfrm>
            <a:off x="3124200" y="6530079"/>
            <a:ext cx="2895600" cy="184666"/>
          </a:xfrm>
          <a:prstGeom prst="rect">
            <a:avLst/>
          </a:prstGeom>
        </p:spPr>
        <p:txBody>
          <a:bodyPr vert="horz" lIns="91440" tIns="45720" rIns="91440" bIns="45720" rtlCol="0" anchor="ctr">
            <a:spAutoFit/>
          </a:bodyPr>
          <a:lstStyle>
            <a:lvl1pPr algn="ctr">
              <a:defRPr sz="600" b="0" i="0">
                <a:solidFill>
                  <a:srgbClr val="635C5B"/>
                </a:solidFill>
                <a:latin typeface="Gill Sans MT"/>
                <a:cs typeface="Gill Sans MT"/>
              </a:defRPr>
            </a:lvl1pPr>
          </a:lstStyle>
          <a:p>
            <a:r>
              <a:rPr lang="en-US" dirty="0" smtClean="0"/>
              <a:t>Module 2</a:t>
            </a:r>
            <a:endParaRPr lang="en-US" dirty="0"/>
          </a:p>
        </p:txBody>
      </p:sp>
      <p:sp>
        <p:nvSpPr>
          <p:cNvPr id="6" name="Slide Number Placeholder 5"/>
          <p:cNvSpPr>
            <a:spLocks noGrp="1"/>
          </p:cNvSpPr>
          <p:nvPr>
            <p:ph type="sldNum" sz="quarter" idx="4"/>
          </p:nvPr>
        </p:nvSpPr>
        <p:spPr>
          <a:xfrm>
            <a:off x="6858000" y="6530079"/>
            <a:ext cx="2133600" cy="184666"/>
          </a:xfrm>
          <a:prstGeom prst="rect">
            <a:avLst/>
          </a:prstGeom>
        </p:spPr>
        <p:txBody>
          <a:bodyPr vert="horz" lIns="91440" tIns="45720" rIns="91440" bIns="45720" rtlCol="0" anchor="ctr">
            <a:spAutoFit/>
          </a:bodyPr>
          <a:lstStyle>
            <a:lvl1pPr algn="r">
              <a:defRPr sz="600" b="0" i="0">
                <a:solidFill>
                  <a:srgbClr val="635C5B"/>
                </a:solidFill>
                <a:latin typeface="Gill Sans MT"/>
                <a:cs typeface="Gill Sans MT"/>
              </a:defRPr>
            </a:lvl1pPr>
          </a:lstStyle>
          <a:p>
            <a:fld id="{42782948-4DBE-204D-AB9E-B65E067054AE}" type="slidenum">
              <a:rPr lang="en-US" smtClean="0"/>
              <a:pPr/>
              <a:t>‹#›</a:t>
            </a:fld>
            <a:endParaRPr lang="en-US" dirty="0"/>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686" r:id="rId4"/>
    <p:sldLayoutId id="2147483732" r:id="rId5"/>
    <p:sldLayoutId id="2147483752" r:id="rId6"/>
  </p:sldLayoutIdLst>
  <p:hf hdr="0"/>
  <p:txStyles>
    <p:titleStyle>
      <a:lvl1pPr algn="l" defTabSz="457200" rtl="0" eaLnBrk="1" latinLnBrk="0" hangingPunct="1">
        <a:spcBef>
          <a:spcPct val="0"/>
        </a:spcBef>
        <a:buNone/>
        <a:defRPr sz="2800" b="0" i="0" kern="1200" baseline="0">
          <a:solidFill>
            <a:srgbClr val="0071BC"/>
          </a:solidFill>
          <a:latin typeface="Gill Sans MT"/>
          <a:ea typeface="+mj-ea"/>
          <a:cs typeface="Gill Sans MT"/>
        </a:defRPr>
      </a:lvl1pPr>
    </p:titleStyle>
    <p:bodyStyle>
      <a:lvl1pPr marL="230188" indent="-230188" algn="l" defTabSz="457200" rtl="0" eaLnBrk="1" latinLnBrk="0" hangingPunct="1">
        <a:spcBef>
          <a:spcPts val="0"/>
        </a:spcBef>
        <a:spcAft>
          <a:spcPts val="1200"/>
        </a:spcAft>
        <a:buFont typeface="Arial"/>
        <a:buChar char="•"/>
        <a:defRPr sz="2000" b="0" i="0" kern="1200">
          <a:solidFill>
            <a:srgbClr val="5B616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5B616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emf"/><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7.wmf"/><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ubtitle 12"/>
          <p:cNvSpPr>
            <a:spLocks noGrp="1"/>
          </p:cNvSpPr>
          <p:nvPr>
            <p:ph type="subTitle" idx="1"/>
          </p:nvPr>
        </p:nvSpPr>
        <p:spPr/>
        <p:txBody>
          <a:bodyPr/>
          <a:lstStyle/>
          <a:p>
            <a:r>
              <a:rPr lang="en-US" dirty="0" smtClean="0"/>
              <a:t>Module </a:t>
            </a:r>
            <a:r>
              <a:rPr lang="en-US" dirty="0"/>
              <a:t>2</a:t>
            </a:r>
            <a:r>
              <a:rPr lang="en-US" dirty="0" smtClean="0"/>
              <a:t>:   Central Authorities and Applications under the Hague </a:t>
            </a:r>
            <a:r>
              <a:rPr lang="en-US" dirty="0"/>
              <a:t>Child Support Convention</a:t>
            </a:r>
            <a:endParaRPr lang="en-US" dirty="0" smtClean="0"/>
          </a:p>
        </p:txBody>
      </p:sp>
      <p:sp>
        <p:nvSpPr>
          <p:cNvPr id="12" name="Title 11"/>
          <p:cNvSpPr>
            <a:spLocks noGrp="1"/>
          </p:cNvSpPr>
          <p:nvPr>
            <p:ph type="ctrTitle"/>
          </p:nvPr>
        </p:nvSpPr>
        <p:spPr/>
        <p:txBody>
          <a:bodyPr>
            <a:normAutofit/>
          </a:bodyPr>
          <a:lstStyle/>
          <a:p>
            <a:r>
              <a:rPr lang="en-US" dirty="0" smtClean="0"/>
              <a:t>INTERNATIONAL CASE PROCESSING UNDER </a:t>
            </a:r>
            <a:br>
              <a:rPr lang="en-US" dirty="0" smtClean="0"/>
            </a:br>
            <a:r>
              <a:rPr lang="en-US" dirty="0" smtClean="0"/>
              <a:t>UIFSA 2008</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6787" y="2514600"/>
            <a:ext cx="1901825" cy="190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25850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600200"/>
            <a:ext cx="7772400" cy="4800600"/>
          </a:xfrm>
        </p:spPr>
        <p:txBody>
          <a:bodyPr>
            <a:normAutofit/>
          </a:bodyPr>
          <a:lstStyle/>
          <a:p>
            <a:r>
              <a:rPr lang="en-US" dirty="0"/>
              <a:t>Responsibilities – Article 12 of </a:t>
            </a:r>
            <a:r>
              <a:rPr lang="en-US" dirty="0" smtClean="0"/>
              <a:t>Convention</a:t>
            </a:r>
          </a:p>
          <a:p>
            <a:pPr lvl="1"/>
            <a:r>
              <a:rPr lang="en-US" sz="1700" dirty="0" smtClean="0"/>
              <a:t>Must assist applicant in ensuring that application </a:t>
            </a:r>
            <a:r>
              <a:rPr lang="en-US" sz="1700" dirty="0"/>
              <a:t>is accompanied by all necessary information and documents </a:t>
            </a:r>
          </a:p>
          <a:p>
            <a:pPr lvl="1"/>
            <a:r>
              <a:rPr lang="en-US" sz="1700" dirty="0"/>
              <a:t>Review application to ensure it complies with </a:t>
            </a:r>
            <a:r>
              <a:rPr lang="en-US" sz="1700" dirty="0" smtClean="0"/>
              <a:t>Convention</a:t>
            </a:r>
          </a:p>
          <a:p>
            <a:r>
              <a:rPr lang="en-US" dirty="0" smtClean="0"/>
              <a:t>Mandatory functions -  Article 6 of Convention</a:t>
            </a:r>
          </a:p>
          <a:p>
            <a:pPr lvl="1">
              <a:spcAft>
                <a:spcPts val="0"/>
              </a:spcAft>
            </a:pPr>
            <a:r>
              <a:rPr lang="en-US" sz="1700" dirty="0"/>
              <a:t>Transmit application </a:t>
            </a:r>
            <a:r>
              <a:rPr lang="en-US" sz="1700" dirty="0" smtClean="0"/>
              <a:t>on behalf of </a:t>
            </a:r>
            <a:r>
              <a:rPr lang="en-US" sz="1700" dirty="0"/>
              <a:t>applicant to Central Authority of requested </a:t>
            </a:r>
            <a:r>
              <a:rPr lang="en-US" sz="1700" dirty="0" smtClean="0"/>
              <a:t>State</a:t>
            </a:r>
          </a:p>
          <a:p>
            <a:pPr lvl="2">
              <a:spcBef>
                <a:spcPts val="0"/>
              </a:spcBef>
            </a:pPr>
            <a:r>
              <a:rPr lang="en-US" sz="1500" dirty="0" smtClean="0">
                <a:solidFill>
                  <a:srgbClr val="5B616B"/>
                </a:solidFill>
              </a:rPr>
              <a:t>Include Transmittal</a:t>
            </a:r>
          </a:p>
          <a:p>
            <a:pPr lvl="2">
              <a:spcBef>
                <a:spcPts val="0"/>
              </a:spcBef>
            </a:pPr>
            <a:r>
              <a:rPr lang="en-US" sz="1500" dirty="0" smtClean="0">
                <a:solidFill>
                  <a:srgbClr val="5B616B"/>
                </a:solidFill>
              </a:rPr>
              <a:t>Upon request, send certified documents under Articles 16, 25, and 30</a:t>
            </a:r>
          </a:p>
          <a:p>
            <a:pPr marL="684212" lvl="2" indent="0">
              <a:spcBef>
                <a:spcPts val="0"/>
              </a:spcBef>
              <a:buNone/>
            </a:pPr>
            <a:endParaRPr lang="en-US" sz="1500" dirty="0" smtClean="0">
              <a:solidFill>
                <a:srgbClr val="5B616B"/>
              </a:solidFill>
            </a:endParaRPr>
          </a:p>
          <a:p>
            <a:pPr marL="228600" lvl="2" indent="-228600"/>
            <a:r>
              <a:rPr lang="en-US" sz="2000" dirty="0" smtClean="0">
                <a:solidFill>
                  <a:srgbClr val="5B616B"/>
                </a:solidFill>
              </a:rPr>
              <a:t>Translations – Article 45 of Convention</a:t>
            </a:r>
          </a:p>
          <a:p>
            <a:pPr marL="685800" lvl="3" indent="-228600"/>
            <a:r>
              <a:rPr lang="en-US" sz="1700" dirty="0">
                <a:solidFill>
                  <a:srgbClr val="5B616B"/>
                </a:solidFill>
              </a:rPr>
              <a:t>M</a:t>
            </a:r>
            <a:r>
              <a:rPr lang="en-US" sz="1700" dirty="0" smtClean="0">
                <a:solidFill>
                  <a:srgbClr val="5B616B"/>
                </a:solidFill>
              </a:rPr>
              <a:t>ay </a:t>
            </a:r>
            <a:r>
              <a:rPr lang="en-US" sz="1700" dirty="0">
                <a:solidFill>
                  <a:srgbClr val="5B616B"/>
                </a:solidFill>
              </a:rPr>
              <a:t>charge an applicant for </a:t>
            </a:r>
            <a:r>
              <a:rPr lang="en-US" sz="1700" dirty="0" smtClean="0">
                <a:solidFill>
                  <a:srgbClr val="5B616B"/>
                </a:solidFill>
              </a:rPr>
              <a:t>translation costs of </a:t>
            </a:r>
            <a:r>
              <a:rPr lang="en-US" sz="1700" dirty="0">
                <a:solidFill>
                  <a:srgbClr val="5B616B"/>
                </a:solidFill>
              </a:rPr>
              <a:t>an application and related documents, </a:t>
            </a:r>
            <a:r>
              <a:rPr lang="en-US" sz="1700" dirty="0" smtClean="0">
                <a:solidFill>
                  <a:srgbClr val="5B616B"/>
                </a:solidFill>
              </a:rPr>
              <a:t>unless those costs </a:t>
            </a:r>
            <a:r>
              <a:rPr lang="en-US" sz="1700" dirty="0">
                <a:solidFill>
                  <a:srgbClr val="5B616B"/>
                </a:solidFill>
              </a:rPr>
              <a:t>may be covered by its system of legal </a:t>
            </a:r>
            <a:r>
              <a:rPr lang="en-US" sz="1700" dirty="0" smtClean="0">
                <a:solidFill>
                  <a:srgbClr val="5B616B"/>
                </a:solidFill>
              </a:rPr>
              <a:t>assistance</a:t>
            </a:r>
            <a:endParaRPr lang="en-US" sz="1700" dirty="0">
              <a:solidFill>
                <a:srgbClr val="5B616B"/>
              </a:solidFill>
            </a:endParaRPr>
          </a:p>
          <a:p>
            <a:pPr marL="454025" lvl="1" indent="0">
              <a:buNone/>
            </a:pPr>
            <a:r>
              <a:rPr lang="en-US" dirty="0" smtClean="0"/>
              <a:t> </a:t>
            </a:r>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2-10</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Role of Requesting Central Authority</a:t>
            </a:r>
            <a:endParaRPr lang="en-US" dirty="0"/>
          </a:p>
        </p:txBody>
      </p:sp>
      <p:pic>
        <p:nvPicPr>
          <p:cNvPr id="3" name="Picture 2"/>
          <p:cNvPicPr>
            <a:picLocks noChangeAspect="1"/>
          </p:cNvPicPr>
          <p:nvPr/>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6248400" y="729519"/>
            <a:ext cx="2560320" cy="1284161"/>
          </a:xfrm>
          <a:prstGeom prst="rect">
            <a:avLst/>
          </a:prstGeom>
        </p:spPr>
      </p:pic>
    </p:spTree>
    <p:extLst>
      <p:ext uri="{BB962C8B-B14F-4D97-AF65-F5344CB8AC3E}">
        <p14:creationId xmlns:p14="http://schemas.microsoft.com/office/powerpoint/2010/main" val="16029567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6104" y="1600200"/>
            <a:ext cx="7772096" cy="4800600"/>
          </a:xfrm>
        </p:spPr>
        <p:txBody>
          <a:bodyPr>
            <a:normAutofit fontScale="92500" lnSpcReduction="10000"/>
          </a:bodyPr>
          <a:lstStyle/>
          <a:p>
            <a:r>
              <a:rPr lang="en-US" sz="2200" dirty="0" smtClean="0"/>
              <a:t>Mandatory Functions – Article 6 of Convention</a:t>
            </a:r>
          </a:p>
          <a:p>
            <a:pPr lvl="1"/>
            <a:r>
              <a:rPr lang="en-US" sz="1900" dirty="0"/>
              <a:t>L</a:t>
            </a:r>
            <a:r>
              <a:rPr lang="en-US" sz="1900" dirty="0" smtClean="0"/>
              <a:t>egal assistance, where needed</a:t>
            </a:r>
          </a:p>
          <a:p>
            <a:pPr lvl="1"/>
            <a:r>
              <a:rPr lang="en-US" sz="1900" dirty="0" smtClean="0"/>
              <a:t>Location of </a:t>
            </a:r>
            <a:r>
              <a:rPr lang="en-US" sz="1900" dirty="0"/>
              <a:t>debtor or </a:t>
            </a:r>
            <a:r>
              <a:rPr lang="en-US" sz="1900" dirty="0" smtClean="0"/>
              <a:t>creditor</a:t>
            </a:r>
            <a:endParaRPr lang="en-US" sz="1900" dirty="0"/>
          </a:p>
          <a:p>
            <a:pPr lvl="1"/>
            <a:r>
              <a:rPr lang="en-US" sz="1900" dirty="0" smtClean="0"/>
              <a:t>Financial </a:t>
            </a:r>
            <a:r>
              <a:rPr lang="en-US" sz="1900" dirty="0"/>
              <a:t>information about debtor or </a:t>
            </a:r>
            <a:r>
              <a:rPr lang="en-US" sz="1900" dirty="0" smtClean="0"/>
              <a:t>creditor</a:t>
            </a:r>
            <a:endParaRPr lang="en-US" sz="1900" dirty="0"/>
          </a:p>
          <a:p>
            <a:pPr lvl="1"/>
            <a:r>
              <a:rPr lang="en-US" sz="1900" dirty="0" smtClean="0"/>
              <a:t>Amicable solutions</a:t>
            </a:r>
            <a:endParaRPr lang="en-US" sz="1900" dirty="0"/>
          </a:p>
          <a:p>
            <a:pPr lvl="1"/>
            <a:r>
              <a:rPr lang="en-US" sz="1900" dirty="0" smtClean="0"/>
              <a:t>Ongoing enforcement, </a:t>
            </a:r>
            <a:r>
              <a:rPr lang="en-US" sz="1900" dirty="0"/>
              <a:t>including any </a:t>
            </a:r>
            <a:r>
              <a:rPr lang="en-US" sz="1900" dirty="0" smtClean="0"/>
              <a:t>arrears</a:t>
            </a:r>
            <a:endParaRPr lang="en-US" sz="1900" dirty="0"/>
          </a:p>
          <a:p>
            <a:pPr lvl="1"/>
            <a:r>
              <a:rPr lang="en-US" sz="1900" dirty="0" smtClean="0"/>
              <a:t>Collection </a:t>
            </a:r>
            <a:r>
              <a:rPr lang="en-US" sz="1900" dirty="0"/>
              <a:t>and expeditious transfer </a:t>
            </a:r>
            <a:r>
              <a:rPr lang="en-US" sz="1900" dirty="0" smtClean="0"/>
              <a:t>of payments</a:t>
            </a:r>
            <a:endParaRPr lang="en-US" sz="1900" dirty="0"/>
          </a:p>
          <a:p>
            <a:pPr lvl="1"/>
            <a:r>
              <a:rPr lang="en-US" sz="1900" dirty="0" smtClean="0"/>
              <a:t>Obtaining </a:t>
            </a:r>
            <a:r>
              <a:rPr lang="en-US" sz="1900" dirty="0"/>
              <a:t>of documentary or other </a:t>
            </a:r>
            <a:r>
              <a:rPr lang="en-US" sz="1900" dirty="0" smtClean="0"/>
              <a:t>evidence</a:t>
            </a:r>
            <a:endParaRPr lang="en-US" sz="1900" dirty="0"/>
          </a:p>
          <a:p>
            <a:pPr lvl="1"/>
            <a:r>
              <a:rPr lang="en-US" sz="1900" dirty="0" smtClean="0"/>
              <a:t>Assistance </a:t>
            </a:r>
            <a:r>
              <a:rPr lang="en-US" sz="1900" dirty="0"/>
              <a:t>in establishing </a:t>
            </a:r>
            <a:r>
              <a:rPr lang="en-US" sz="1900" dirty="0" smtClean="0"/>
              <a:t>parentage</a:t>
            </a:r>
            <a:endParaRPr lang="en-US" sz="1900" dirty="0"/>
          </a:p>
          <a:p>
            <a:pPr lvl="1"/>
            <a:r>
              <a:rPr lang="en-US" sz="1900" dirty="0" smtClean="0"/>
              <a:t>Proceedings </a:t>
            </a:r>
            <a:r>
              <a:rPr lang="en-US" sz="1900" dirty="0"/>
              <a:t>to obtain any necessary provisional measures that are territorial in </a:t>
            </a:r>
            <a:r>
              <a:rPr lang="en-US" sz="1900" dirty="0" smtClean="0"/>
              <a:t>nature, in order </a:t>
            </a:r>
            <a:r>
              <a:rPr lang="en-US" sz="1900" dirty="0"/>
              <a:t>to secure </a:t>
            </a:r>
            <a:r>
              <a:rPr lang="en-US" sz="1900" dirty="0" smtClean="0"/>
              <a:t>outcome </a:t>
            </a:r>
            <a:r>
              <a:rPr lang="en-US" sz="1900" dirty="0"/>
              <a:t>of </a:t>
            </a:r>
            <a:r>
              <a:rPr lang="en-US" sz="1900" dirty="0" smtClean="0"/>
              <a:t>pending application</a:t>
            </a:r>
            <a:endParaRPr lang="en-US" sz="1900" dirty="0"/>
          </a:p>
          <a:p>
            <a:pPr lvl="1"/>
            <a:r>
              <a:rPr lang="en-US" sz="1900" dirty="0"/>
              <a:t>S</a:t>
            </a:r>
            <a:r>
              <a:rPr lang="en-US" sz="1900" dirty="0" smtClean="0"/>
              <a:t>ervice </a:t>
            </a:r>
            <a:r>
              <a:rPr lang="en-US" sz="1900" dirty="0"/>
              <a:t>of </a:t>
            </a:r>
            <a:r>
              <a:rPr lang="en-US" sz="1900" dirty="0" smtClean="0"/>
              <a:t>documents</a:t>
            </a:r>
            <a:endParaRPr lang="en-US" sz="1900" dirty="0"/>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2-11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Role of Requested Central Authority</a:t>
            </a:r>
            <a:endParaRPr lang="en-US" dirty="0"/>
          </a:p>
        </p:txBody>
      </p:sp>
      <p:pic>
        <p:nvPicPr>
          <p:cNvPr id="7" name="Picture 6"/>
          <p:cNvPicPr>
            <a:picLocks noChangeAspect="1"/>
          </p:cNvPicPr>
          <p:nvPr/>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6248400" y="1083096"/>
            <a:ext cx="2560320" cy="1284161"/>
          </a:xfrm>
          <a:prstGeom prst="rect">
            <a:avLst/>
          </a:prstGeom>
          <a:scene3d>
            <a:camera prst="orthographicFront">
              <a:rot lat="0" lon="0" rev="11400000"/>
            </a:camera>
            <a:lightRig rig="threePt" dir="t"/>
          </a:scene3d>
        </p:spPr>
      </p:pic>
    </p:spTree>
    <p:extLst>
      <p:ext uri="{BB962C8B-B14F-4D97-AF65-F5344CB8AC3E}">
        <p14:creationId xmlns:p14="http://schemas.microsoft.com/office/powerpoint/2010/main" val="23883569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600200"/>
            <a:ext cx="7772400" cy="4920734"/>
          </a:xfrm>
        </p:spPr>
        <p:txBody>
          <a:bodyPr>
            <a:normAutofit/>
          </a:bodyPr>
          <a:lstStyle/>
          <a:p>
            <a:r>
              <a:rPr lang="en-US" sz="2600" dirty="0" smtClean="0"/>
              <a:t>Responsibilities – Article 12 of Convention</a:t>
            </a:r>
            <a:endParaRPr lang="en-US" sz="2600" dirty="0"/>
          </a:p>
          <a:p>
            <a:pPr lvl="1"/>
            <a:r>
              <a:rPr lang="en-US" sz="2400" dirty="0" smtClean="0"/>
              <a:t>Within 6 weeks from receipt </a:t>
            </a:r>
            <a:r>
              <a:rPr lang="en-US" sz="2400" dirty="0"/>
              <a:t>of </a:t>
            </a:r>
            <a:r>
              <a:rPr lang="en-US" sz="2400" dirty="0" smtClean="0"/>
              <a:t>application</a:t>
            </a:r>
          </a:p>
          <a:p>
            <a:pPr lvl="2"/>
            <a:r>
              <a:rPr lang="en-US" sz="2000" dirty="0" smtClean="0">
                <a:solidFill>
                  <a:srgbClr val="5B616B"/>
                </a:solidFill>
              </a:rPr>
              <a:t>Send acknowledgment</a:t>
            </a:r>
          </a:p>
          <a:p>
            <a:pPr lvl="2"/>
            <a:r>
              <a:rPr lang="en-US" sz="2000" dirty="0" smtClean="0">
                <a:solidFill>
                  <a:srgbClr val="5B616B"/>
                </a:solidFill>
              </a:rPr>
              <a:t>Inform requesting Central </a:t>
            </a:r>
            <a:r>
              <a:rPr lang="en-US" sz="2000" dirty="0">
                <a:solidFill>
                  <a:srgbClr val="5B616B"/>
                </a:solidFill>
              </a:rPr>
              <a:t>Authority </a:t>
            </a:r>
            <a:r>
              <a:rPr lang="en-US" sz="2000" dirty="0" smtClean="0">
                <a:solidFill>
                  <a:srgbClr val="5B616B"/>
                </a:solidFill>
              </a:rPr>
              <a:t>of steps                      taken</a:t>
            </a:r>
          </a:p>
          <a:p>
            <a:pPr lvl="2"/>
            <a:r>
              <a:rPr lang="en-US" sz="2000" dirty="0" smtClean="0">
                <a:solidFill>
                  <a:srgbClr val="5B616B"/>
                </a:solidFill>
              </a:rPr>
              <a:t>Request </a:t>
            </a:r>
            <a:r>
              <a:rPr lang="en-US" sz="2000" dirty="0">
                <a:solidFill>
                  <a:srgbClr val="5B616B"/>
                </a:solidFill>
              </a:rPr>
              <a:t>any </a:t>
            </a:r>
            <a:r>
              <a:rPr lang="en-US" sz="2000" dirty="0" smtClean="0">
                <a:solidFill>
                  <a:srgbClr val="5B616B"/>
                </a:solidFill>
              </a:rPr>
              <a:t>needed </a:t>
            </a:r>
            <a:r>
              <a:rPr lang="en-US" sz="2000" dirty="0">
                <a:solidFill>
                  <a:srgbClr val="5B616B"/>
                </a:solidFill>
              </a:rPr>
              <a:t>documents and </a:t>
            </a:r>
            <a:r>
              <a:rPr lang="en-US" sz="2000" dirty="0" smtClean="0">
                <a:solidFill>
                  <a:srgbClr val="5B616B"/>
                </a:solidFill>
              </a:rPr>
              <a:t>information</a:t>
            </a:r>
            <a:endParaRPr lang="en-US" sz="2000" dirty="0">
              <a:solidFill>
                <a:srgbClr val="5B616B"/>
              </a:solidFill>
            </a:endParaRPr>
          </a:p>
          <a:p>
            <a:pPr lvl="2"/>
            <a:r>
              <a:rPr lang="en-US" sz="2000" dirty="0" smtClean="0">
                <a:solidFill>
                  <a:srgbClr val="5B616B"/>
                </a:solidFill>
              </a:rPr>
              <a:t>Provide requesting </a:t>
            </a:r>
            <a:r>
              <a:rPr lang="en-US" sz="2000" dirty="0">
                <a:solidFill>
                  <a:srgbClr val="5B616B"/>
                </a:solidFill>
              </a:rPr>
              <a:t>Central Authority </a:t>
            </a:r>
            <a:r>
              <a:rPr lang="en-US" sz="2000" dirty="0" smtClean="0">
                <a:solidFill>
                  <a:srgbClr val="5B616B"/>
                </a:solidFill>
              </a:rPr>
              <a:t>with </a:t>
            </a:r>
            <a:r>
              <a:rPr lang="en-US" sz="2000" dirty="0">
                <a:solidFill>
                  <a:srgbClr val="5B616B"/>
                </a:solidFill>
              </a:rPr>
              <a:t>name and contact details of </a:t>
            </a:r>
            <a:r>
              <a:rPr lang="en-US" sz="2000" dirty="0" smtClean="0">
                <a:solidFill>
                  <a:srgbClr val="5B616B"/>
                </a:solidFill>
              </a:rPr>
              <a:t>person/unit </a:t>
            </a:r>
            <a:r>
              <a:rPr lang="en-US" sz="2000" dirty="0">
                <a:solidFill>
                  <a:srgbClr val="5B616B"/>
                </a:solidFill>
              </a:rPr>
              <a:t>responsible for </a:t>
            </a:r>
            <a:r>
              <a:rPr lang="en-US" sz="2000" dirty="0" smtClean="0">
                <a:solidFill>
                  <a:srgbClr val="5B616B"/>
                </a:solidFill>
              </a:rPr>
              <a:t>answering questions about application</a:t>
            </a:r>
          </a:p>
          <a:p>
            <a:pPr marL="684212" lvl="2" indent="0">
              <a:buNone/>
            </a:pPr>
            <a:endParaRPr lang="en-US" sz="2000" dirty="0" smtClean="0">
              <a:solidFill>
                <a:srgbClr val="5B616B"/>
              </a:solidFill>
            </a:endParaRPr>
          </a:p>
          <a:p>
            <a:pPr lvl="1"/>
            <a:r>
              <a:rPr lang="en-US" sz="2400" dirty="0" smtClean="0"/>
              <a:t>Within 3 </a:t>
            </a:r>
            <a:r>
              <a:rPr lang="en-US" sz="2400" dirty="0"/>
              <a:t>months </a:t>
            </a:r>
            <a:r>
              <a:rPr lang="en-US" sz="2400" dirty="0" smtClean="0"/>
              <a:t>of acknowledgment</a:t>
            </a:r>
          </a:p>
          <a:p>
            <a:pPr lvl="2"/>
            <a:r>
              <a:rPr lang="en-US" sz="2000" dirty="0" smtClean="0">
                <a:solidFill>
                  <a:srgbClr val="5B616B"/>
                </a:solidFill>
              </a:rPr>
              <a:t>Inform requesting </a:t>
            </a:r>
            <a:r>
              <a:rPr lang="en-US" sz="2000" dirty="0">
                <a:solidFill>
                  <a:srgbClr val="5B616B"/>
                </a:solidFill>
              </a:rPr>
              <a:t>Central Authority of </a:t>
            </a:r>
            <a:r>
              <a:rPr lang="en-US" sz="2000" dirty="0" smtClean="0">
                <a:solidFill>
                  <a:srgbClr val="5B616B"/>
                </a:solidFill>
              </a:rPr>
              <a:t>application status </a:t>
            </a:r>
          </a:p>
          <a:p>
            <a:pPr lvl="1"/>
            <a:endParaRPr lang="en-US" dirty="0"/>
          </a:p>
          <a:p>
            <a:pPr lvl="1"/>
            <a:endParaRPr lang="en-US" dirty="0"/>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2-12</a:t>
            </a:r>
            <a:endParaRPr lang="en-US" dirty="0"/>
          </a:p>
        </p:txBody>
      </p:sp>
      <p:sp>
        <p:nvSpPr>
          <p:cNvPr id="8" name="Title 7"/>
          <p:cNvSpPr>
            <a:spLocks noGrp="1"/>
          </p:cNvSpPr>
          <p:nvPr>
            <p:ph type="title"/>
          </p:nvPr>
        </p:nvSpPr>
        <p:spPr>
          <a:xfrm>
            <a:off x="686104" y="848380"/>
            <a:ext cx="7772400" cy="523220"/>
          </a:xfrm>
        </p:spPr>
        <p:txBody>
          <a:bodyPr/>
          <a:lstStyle/>
          <a:p>
            <a:r>
              <a:rPr lang="en-US" dirty="0"/>
              <a:t>Role of </a:t>
            </a:r>
            <a:r>
              <a:rPr lang="en-US" dirty="0" smtClean="0"/>
              <a:t>Requested Central Authority (cont’d)</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0" y="2632579"/>
            <a:ext cx="1981200" cy="1313688"/>
          </a:xfrm>
          <a:prstGeom prst="rect">
            <a:avLst/>
          </a:prstGeom>
        </p:spPr>
      </p:pic>
    </p:spTree>
    <p:extLst>
      <p:ext uri="{BB962C8B-B14F-4D97-AF65-F5344CB8AC3E}">
        <p14:creationId xmlns:p14="http://schemas.microsoft.com/office/powerpoint/2010/main" val="4413310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600200"/>
            <a:ext cx="7772400" cy="4920734"/>
          </a:xfrm>
        </p:spPr>
        <p:txBody>
          <a:bodyPr>
            <a:normAutofit fontScale="92500" lnSpcReduction="10000"/>
          </a:bodyPr>
          <a:lstStyle/>
          <a:p>
            <a:r>
              <a:rPr lang="en-US" sz="2600" dirty="0" smtClean="0"/>
              <a:t>May </a:t>
            </a:r>
            <a:r>
              <a:rPr lang="en-US" sz="2600" dirty="0"/>
              <a:t>not reject </a:t>
            </a:r>
            <a:r>
              <a:rPr lang="en-US" sz="2600" dirty="0" smtClean="0"/>
              <a:t>application </a:t>
            </a:r>
            <a:r>
              <a:rPr lang="en-US" sz="2600" dirty="0"/>
              <a:t>solely on </a:t>
            </a:r>
            <a:r>
              <a:rPr lang="en-US" sz="2600" dirty="0" smtClean="0"/>
              <a:t>basis </a:t>
            </a:r>
            <a:r>
              <a:rPr lang="en-US" sz="2600" dirty="0"/>
              <a:t>that additional documents or information are </a:t>
            </a:r>
            <a:r>
              <a:rPr lang="en-US" sz="2600" dirty="0" smtClean="0"/>
              <a:t>needed</a:t>
            </a:r>
          </a:p>
          <a:p>
            <a:pPr lvl="1"/>
            <a:r>
              <a:rPr lang="en-US" sz="2600" dirty="0" smtClean="0"/>
              <a:t>May </a:t>
            </a:r>
            <a:r>
              <a:rPr lang="en-US" sz="2600" dirty="0"/>
              <a:t>ask </a:t>
            </a:r>
            <a:r>
              <a:rPr lang="en-US" sz="2600" dirty="0" smtClean="0"/>
              <a:t>requesting </a:t>
            </a:r>
            <a:r>
              <a:rPr lang="en-US" sz="2600" dirty="0"/>
              <a:t>Central Authority </a:t>
            </a:r>
            <a:r>
              <a:rPr lang="en-US" sz="2600" dirty="0" smtClean="0"/>
              <a:t>for additional </a:t>
            </a:r>
            <a:r>
              <a:rPr lang="en-US" sz="2600" dirty="0"/>
              <a:t>documents or </a:t>
            </a:r>
            <a:r>
              <a:rPr lang="en-US" sz="2600" dirty="0" smtClean="0"/>
              <a:t>information </a:t>
            </a:r>
          </a:p>
          <a:p>
            <a:pPr lvl="1"/>
            <a:r>
              <a:rPr lang="en-US" sz="2600" dirty="0" smtClean="0"/>
              <a:t>If not provided within 3 </a:t>
            </a:r>
            <a:r>
              <a:rPr lang="en-US" sz="2600" dirty="0"/>
              <a:t>months </a:t>
            </a:r>
            <a:r>
              <a:rPr lang="en-US" sz="2600" dirty="0" smtClean="0"/>
              <a:t>(or longer specified period), may </a:t>
            </a:r>
            <a:r>
              <a:rPr lang="en-US" sz="2600" dirty="0"/>
              <a:t>decide </a:t>
            </a:r>
            <a:r>
              <a:rPr lang="en-US" sz="2600" dirty="0" smtClean="0"/>
              <a:t>not to process application; but must inform requesting </a:t>
            </a:r>
            <a:r>
              <a:rPr lang="en-US" sz="2600" dirty="0"/>
              <a:t>Central </a:t>
            </a:r>
            <a:r>
              <a:rPr lang="en-US" sz="2600" dirty="0" smtClean="0"/>
              <a:t>Authority of that decision</a:t>
            </a:r>
          </a:p>
          <a:p>
            <a:r>
              <a:rPr lang="en-US" sz="2600" dirty="0"/>
              <a:t>May refuse to process application only if </a:t>
            </a:r>
            <a:r>
              <a:rPr lang="en-US" sz="2600" dirty="0" smtClean="0"/>
              <a:t>“manifest” </a:t>
            </a:r>
            <a:r>
              <a:rPr lang="en-US" sz="2600" dirty="0"/>
              <a:t>that Convention requirements are not </a:t>
            </a:r>
            <a:r>
              <a:rPr lang="en-US" sz="2600" dirty="0" smtClean="0"/>
              <a:t>met  </a:t>
            </a:r>
          </a:p>
          <a:p>
            <a:pPr lvl="1"/>
            <a:r>
              <a:rPr lang="en-US" sz="2600" dirty="0" smtClean="0"/>
              <a:t>Must </a:t>
            </a:r>
            <a:r>
              <a:rPr lang="en-US" sz="2600" dirty="0"/>
              <a:t>promptly inform requesting Central Authority of </a:t>
            </a:r>
            <a:r>
              <a:rPr lang="en-US" sz="2600" dirty="0" smtClean="0"/>
              <a:t>reasons </a:t>
            </a:r>
            <a:r>
              <a:rPr lang="en-US" sz="2600" dirty="0"/>
              <a:t>for refusal</a:t>
            </a:r>
          </a:p>
          <a:p>
            <a:endParaRPr lang="en-US" sz="2600" dirty="0"/>
          </a:p>
          <a:p>
            <a:pPr lvl="1"/>
            <a:endParaRPr lang="en-US" dirty="0"/>
          </a:p>
          <a:p>
            <a:pPr lvl="1"/>
            <a:endParaRPr lang="en-US" dirty="0"/>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2-13</a:t>
            </a:r>
            <a:endParaRPr lang="en-US" dirty="0"/>
          </a:p>
        </p:txBody>
      </p:sp>
      <p:sp>
        <p:nvSpPr>
          <p:cNvPr id="8" name="Title 7"/>
          <p:cNvSpPr>
            <a:spLocks noGrp="1"/>
          </p:cNvSpPr>
          <p:nvPr>
            <p:ph type="title"/>
          </p:nvPr>
        </p:nvSpPr>
        <p:spPr>
          <a:xfrm>
            <a:off x="686104" y="417493"/>
            <a:ext cx="7772400" cy="954107"/>
          </a:xfrm>
        </p:spPr>
        <p:txBody>
          <a:bodyPr/>
          <a:lstStyle/>
          <a:p>
            <a:r>
              <a:rPr lang="en-US" dirty="0" smtClean="0"/>
              <a:t>Requested Central </a:t>
            </a:r>
            <a:r>
              <a:rPr lang="en-US" dirty="0"/>
              <a:t>Authority </a:t>
            </a:r>
            <a:r>
              <a:rPr lang="en-US" dirty="0" smtClean="0"/>
              <a:t>and Review of Application – Article 12 of Convention</a:t>
            </a:r>
            <a:endParaRPr lang="en-US" dirty="0"/>
          </a:p>
        </p:txBody>
      </p:sp>
    </p:spTree>
    <p:extLst>
      <p:ext uri="{BB962C8B-B14F-4D97-AF65-F5344CB8AC3E}">
        <p14:creationId xmlns:p14="http://schemas.microsoft.com/office/powerpoint/2010/main" val="10264555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600200"/>
            <a:ext cx="7772400" cy="4920734"/>
          </a:xfrm>
        </p:spPr>
        <p:txBody>
          <a:bodyPr>
            <a:normAutofit/>
          </a:bodyPr>
          <a:lstStyle/>
          <a:p>
            <a:pPr marL="0" indent="0">
              <a:buNone/>
            </a:pPr>
            <a:r>
              <a:rPr lang="en-US" sz="2400" dirty="0" smtClean="0"/>
              <a:t>Central </a:t>
            </a:r>
            <a:r>
              <a:rPr lang="en-US" sz="2400" dirty="0"/>
              <a:t>Authority of </a:t>
            </a:r>
            <a:r>
              <a:rPr lang="en-US" sz="2400" dirty="0" smtClean="0"/>
              <a:t>requested </a:t>
            </a:r>
            <a:r>
              <a:rPr lang="en-US" sz="2400" dirty="0"/>
              <a:t>State may require a power of attorney from the applicant only </a:t>
            </a:r>
            <a:r>
              <a:rPr lang="en-US" sz="2400" dirty="0" smtClean="0"/>
              <a:t>if:</a:t>
            </a:r>
          </a:p>
          <a:p>
            <a:r>
              <a:rPr lang="en-US" sz="2400" dirty="0" smtClean="0"/>
              <a:t>It </a:t>
            </a:r>
            <a:r>
              <a:rPr lang="en-US" sz="2400" dirty="0"/>
              <a:t>acts on </a:t>
            </a:r>
            <a:r>
              <a:rPr lang="en-US" sz="2400" dirty="0" smtClean="0"/>
              <a:t>applicant’s </a:t>
            </a:r>
            <a:r>
              <a:rPr lang="en-US" sz="2400" dirty="0"/>
              <a:t>behalf in judicial proceedings or before other authorities, </a:t>
            </a:r>
            <a:r>
              <a:rPr lang="en-US" sz="2400" dirty="0" smtClean="0"/>
              <a:t>or</a:t>
            </a:r>
          </a:p>
          <a:p>
            <a:r>
              <a:rPr lang="en-US" sz="2400" dirty="0" smtClean="0"/>
              <a:t>It needs power of attorney </a:t>
            </a:r>
            <a:r>
              <a:rPr lang="en-US" sz="2400" dirty="0"/>
              <a:t>in order to designate a representative </a:t>
            </a:r>
            <a:r>
              <a:rPr lang="en-US" sz="2400" dirty="0" smtClean="0"/>
              <a:t>to act on applicant’s behalf in such proceedings</a:t>
            </a:r>
            <a:endParaRPr lang="en-US" sz="2400" dirty="0"/>
          </a:p>
          <a:p>
            <a:pPr lvl="1"/>
            <a:endParaRPr lang="en-US" dirty="0"/>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2-14</a:t>
            </a:r>
            <a:endParaRPr lang="en-US" dirty="0"/>
          </a:p>
        </p:txBody>
      </p:sp>
      <p:sp>
        <p:nvSpPr>
          <p:cNvPr id="8" name="Title 7"/>
          <p:cNvSpPr>
            <a:spLocks noGrp="1"/>
          </p:cNvSpPr>
          <p:nvPr>
            <p:ph type="title"/>
          </p:nvPr>
        </p:nvSpPr>
        <p:spPr>
          <a:xfrm>
            <a:off x="686104" y="417493"/>
            <a:ext cx="7772400" cy="954107"/>
          </a:xfrm>
        </p:spPr>
        <p:txBody>
          <a:bodyPr/>
          <a:lstStyle/>
          <a:p>
            <a:r>
              <a:rPr lang="en-US" dirty="0" smtClean="0"/>
              <a:t>Central </a:t>
            </a:r>
            <a:r>
              <a:rPr lang="en-US" dirty="0"/>
              <a:t>Authority </a:t>
            </a:r>
            <a:r>
              <a:rPr lang="en-US" dirty="0" smtClean="0"/>
              <a:t>and Power of Attorney in </a:t>
            </a:r>
            <a:r>
              <a:rPr lang="en-US" dirty="0"/>
              <a:t>Incoming </a:t>
            </a:r>
            <a:r>
              <a:rPr lang="en-US" dirty="0" smtClean="0"/>
              <a:t>Applications – Article 42 of Convention</a:t>
            </a:r>
            <a:endParaRPr lang="en-US" dirty="0"/>
          </a:p>
        </p:txBody>
      </p:sp>
    </p:spTree>
    <p:extLst>
      <p:ext uri="{BB962C8B-B14F-4D97-AF65-F5344CB8AC3E}">
        <p14:creationId xmlns:p14="http://schemas.microsoft.com/office/powerpoint/2010/main" val="17887391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dirty="0" smtClean="0"/>
              <a:t>Keep each other informed of </a:t>
            </a:r>
            <a:endParaRPr lang="en-US" dirty="0"/>
          </a:p>
          <a:p>
            <a:pPr lvl="1"/>
            <a:r>
              <a:rPr lang="en-US" dirty="0" smtClean="0"/>
              <a:t>Person </a:t>
            </a:r>
            <a:r>
              <a:rPr lang="en-US" dirty="0"/>
              <a:t>or unit responsible for case</a:t>
            </a:r>
          </a:p>
          <a:p>
            <a:pPr lvl="1"/>
            <a:r>
              <a:rPr lang="en-US" dirty="0"/>
              <a:t>Progress of case</a:t>
            </a:r>
          </a:p>
          <a:p>
            <a:r>
              <a:rPr lang="en-US" dirty="0" smtClean="0"/>
              <a:t>Provide </a:t>
            </a:r>
            <a:r>
              <a:rPr lang="en-US" dirty="0"/>
              <a:t>timely responses to </a:t>
            </a:r>
            <a:r>
              <a:rPr lang="en-US" dirty="0" smtClean="0"/>
              <a:t>inquiries</a:t>
            </a:r>
          </a:p>
          <a:p>
            <a:r>
              <a:rPr lang="en-US" dirty="0" smtClean="0"/>
              <a:t>Process </a:t>
            </a:r>
            <a:r>
              <a:rPr lang="en-US" dirty="0"/>
              <a:t>a case as quickly as a proper </a:t>
            </a:r>
            <a:r>
              <a:rPr lang="en-US" dirty="0" smtClean="0"/>
              <a:t>                               consideration </a:t>
            </a:r>
            <a:r>
              <a:rPr lang="en-US" dirty="0"/>
              <a:t>of the issues will </a:t>
            </a:r>
            <a:r>
              <a:rPr lang="en-US" dirty="0" smtClean="0"/>
              <a:t>allow</a:t>
            </a:r>
          </a:p>
          <a:p>
            <a:r>
              <a:rPr lang="en-US" dirty="0" smtClean="0"/>
              <a:t>Employ most </a:t>
            </a:r>
            <a:r>
              <a:rPr lang="en-US" dirty="0"/>
              <a:t>rapid and efficient means of </a:t>
            </a:r>
            <a:r>
              <a:rPr lang="en-US" dirty="0" smtClean="0"/>
              <a:t>                         communication </a:t>
            </a:r>
            <a:r>
              <a:rPr lang="en-US" dirty="0"/>
              <a:t>at their </a:t>
            </a:r>
            <a:r>
              <a:rPr lang="en-US" dirty="0" smtClean="0"/>
              <a:t>disposal</a:t>
            </a:r>
            <a:endParaRPr lang="en-US" dirty="0"/>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2-15</a:t>
            </a:r>
            <a:endParaRPr lang="en-US" dirty="0"/>
          </a:p>
        </p:txBody>
      </p:sp>
      <p:sp>
        <p:nvSpPr>
          <p:cNvPr id="8" name="Title 7"/>
          <p:cNvSpPr>
            <a:spLocks noGrp="1"/>
          </p:cNvSpPr>
          <p:nvPr>
            <p:ph type="title"/>
          </p:nvPr>
        </p:nvSpPr>
        <p:spPr>
          <a:xfrm>
            <a:off x="686104" y="417493"/>
            <a:ext cx="7772400" cy="954107"/>
          </a:xfrm>
        </p:spPr>
        <p:txBody>
          <a:bodyPr/>
          <a:lstStyle/>
          <a:p>
            <a:r>
              <a:rPr lang="en-US" dirty="0" smtClean="0"/>
              <a:t>Responsibilities of Central Authorities in Requesting and Requested States – Article 12 of Convention</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62600" y="2331720"/>
            <a:ext cx="3131213" cy="3108960"/>
          </a:xfrm>
          <a:prstGeom prst="rect">
            <a:avLst/>
          </a:prstGeom>
        </p:spPr>
      </p:pic>
    </p:spTree>
    <p:extLst>
      <p:ext uri="{BB962C8B-B14F-4D97-AF65-F5344CB8AC3E}">
        <p14:creationId xmlns:p14="http://schemas.microsoft.com/office/powerpoint/2010/main" val="25007250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sz="half" idx="1"/>
          </p:nvPr>
        </p:nvSpPr>
        <p:spPr>
          <a:xfrm>
            <a:off x="686104" y="1600200"/>
            <a:ext cx="3809696" cy="4724400"/>
          </a:xfrm>
        </p:spPr>
        <p:txBody>
          <a:bodyPr>
            <a:normAutofit fontScale="85000" lnSpcReduction="20000"/>
          </a:bodyPr>
          <a:lstStyle/>
          <a:p>
            <a:pPr marL="0" indent="0">
              <a:buNone/>
            </a:pPr>
            <a:r>
              <a:rPr lang="en-CA" sz="2400" dirty="0" smtClean="0">
                <a:solidFill>
                  <a:srgbClr val="5B616B"/>
                </a:solidFill>
              </a:rPr>
              <a:t>CREDITOR</a:t>
            </a:r>
            <a:endParaRPr lang="en-CA" sz="2400" dirty="0">
              <a:solidFill>
                <a:srgbClr val="5B616B"/>
              </a:solidFill>
            </a:endParaRPr>
          </a:p>
          <a:p>
            <a:r>
              <a:rPr lang="en-US" sz="2100" dirty="0">
                <a:solidFill>
                  <a:srgbClr val="5B616B"/>
                </a:solidFill>
              </a:rPr>
              <a:t>Establishment of a Decision, including, if necessary, Determination of </a:t>
            </a:r>
            <a:r>
              <a:rPr lang="en-US" sz="2100" dirty="0" smtClean="0">
                <a:solidFill>
                  <a:srgbClr val="5B616B"/>
                </a:solidFill>
              </a:rPr>
              <a:t>Parentage</a:t>
            </a:r>
          </a:p>
          <a:p>
            <a:pPr lvl="1"/>
            <a:r>
              <a:rPr lang="en-US" sz="1900" dirty="0" smtClean="0">
                <a:solidFill>
                  <a:srgbClr val="5B616B"/>
                </a:solidFill>
              </a:rPr>
              <a:t>No existing order</a:t>
            </a:r>
          </a:p>
          <a:p>
            <a:pPr lvl="1"/>
            <a:r>
              <a:rPr lang="en-US" sz="1900" dirty="0">
                <a:solidFill>
                  <a:srgbClr val="5B616B"/>
                </a:solidFill>
              </a:rPr>
              <a:t>Recognition of foreign support order refused for certain </a:t>
            </a:r>
            <a:r>
              <a:rPr lang="en-US" sz="1900" dirty="0" smtClean="0">
                <a:solidFill>
                  <a:srgbClr val="5B616B"/>
                </a:solidFill>
              </a:rPr>
              <a:t>reasons</a:t>
            </a:r>
            <a:endParaRPr lang="en-US" sz="1900" dirty="0">
              <a:solidFill>
                <a:srgbClr val="5B616B"/>
              </a:solidFill>
            </a:endParaRPr>
          </a:p>
          <a:p>
            <a:r>
              <a:rPr lang="en-US" sz="2100" dirty="0">
                <a:solidFill>
                  <a:srgbClr val="5B616B"/>
                </a:solidFill>
              </a:rPr>
              <a:t>Recognition or Recognition and Enforcement of a Foreign Decision</a:t>
            </a:r>
          </a:p>
          <a:p>
            <a:r>
              <a:rPr lang="en-US" sz="2100" dirty="0">
                <a:solidFill>
                  <a:srgbClr val="5B616B"/>
                </a:solidFill>
              </a:rPr>
              <a:t>Enforcement of a Decision Made or Recognized in Requested </a:t>
            </a:r>
            <a:r>
              <a:rPr lang="en-US" sz="2100" dirty="0" smtClean="0">
                <a:solidFill>
                  <a:srgbClr val="5B616B"/>
                </a:solidFill>
              </a:rPr>
              <a:t>State</a:t>
            </a:r>
          </a:p>
          <a:p>
            <a:r>
              <a:rPr lang="en-US" sz="2100" dirty="0">
                <a:solidFill>
                  <a:srgbClr val="5B616B"/>
                </a:solidFill>
              </a:rPr>
              <a:t>Modification of a Decision</a:t>
            </a:r>
          </a:p>
          <a:p>
            <a:pPr lvl="1"/>
            <a:r>
              <a:rPr lang="en-US" sz="1900" dirty="0">
                <a:solidFill>
                  <a:srgbClr val="5B616B"/>
                </a:solidFill>
              </a:rPr>
              <a:t>Decision made in requested </a:t>
            </a:r>
            <a:r>
              <a:rPr lang="en-US" sz="1900" dirty="0" smtClean="0">
                <a:solidFill>
                  <a:srgbClr val="5B616B"/>
                </a:solidFill>
              </a:rPr>
              <a:t>State</a:t>
            </a:r>
            <a:endParaRPr lang="en-US" sz="1900" dirty="0">
              <a:solidFill>
                <a:srgbClr val="5B616B"/>
              </a:solidFill>
            </a:endParaRPr>
          </a:p>
          <a:p>
            <a:pPr lvl="1"/>
            <a:r>
              <a:rPr lang="en-US" sz="1900" dirty="0">
                <a:solidFill>
                  <a:srgbClr val="5B616B"/>
                </a:solidFill>
              </a:rPr>
              <a:t>Decision made in </a:t>
            </a:r>
            <a:r>
              <a:rPr lang="en-US" sz="1900" dirty="0" smtClean="0">
                <a:solidFill>
                  <a:srgbClr val="5B616B"/>
                </a:solidFill>
              </a:rPr>
              <a:t>State </a:t>
            </a:r>
            <a:r>
              <a:rPr lang="en-US" sz="1900" dirty="0">
                <a:solidFill>
                  <a:srgbClr val="5B616B"/>
                </a:solidFill>
              </a:rPr>
              <a:t>other than requested S</a:t>
            </a:r>
            <a:r>
              <a:rPr lang="en-US" sz="1900" dirty="0" smtClean="0">
                <a:solidFill>
                  <a:srgbClr val="5B616B"/>
                </a:solidFill>
              </a:rPr>
              <a:t>tate</a:t>
            </a:r>
            <a:endParaRPr lang="en-US" sz="1900" dirty="0">
              <a:solidFill>
                <a:srgbClr val="5B616B"/>
              </a:solidFill>
            </a:endParaRPr>
          </a:p>
        </p:txBody>
      </p:sp>
      <p:sp>
        <p:nvSpPr>
          <p:cNvPr id="2" name="Content Placeholder 1"/>
          <p:cNvSpPr>
            <a:spLocks noGrp="1"/>
          </p:cNvSpPr>
          <p:nvPr>
            <p:ph sz="half" idx="2"/>
          </p:nvPr>
        </p:nvSpPr>
        <p:spPr/>
        <p:txBody>
          <a:bodyPr>
            <a:normAutofit/>
          </a:bodyPr>
          <a:lstStyle/>
          <a:p>
            <a:pPr marL="0" indent="0">
              <a:buNone/>
            </a:pPr>
            <a:r>
              <a:rPr lang="en-US" dirty="0" smtClean="0">
                <a:solidFill>
                  <a:srgbClr val="5B616B"/>
                </a:solidFill>
              </a:rPr>
              <a:t>DEBTOR</a:t>
            </a:r>
          </a:p>
          <a:p>
            <a:r>
              <a:rPr lang="en-US" sz="1800" dirty="0">
                <a:solidFill>
                  <a:srgbClr val="5B616B"/>
                </a:solidFill>
              </a:rPr>
              <a:t>Recognition of a Foreign Decision leading to the suspension, or limiting the enforcement, of a previous decision in the requested </a:t>
            </a:r>
            <a:r>
              <a:rPr lang="en-US" sz="1800" dirty="0" smtClean="0">
                <a:solidFill>
                  <a:srgbClr val="5B616B"/>
                </a:solidFill>
              </a:rPr>
              <a:t>State </a:t>
            </a:r>
            <a:endParaRPr lang="en-US" sz="1800" dirty="0">
              <a:solidFill>
                <a:srgbClr val="5B616B"/>
              </a:solidFill>
            </a:endParaRPr>
          </a:p>
          <a:p>
            <a:r>
              <a:rPr lang="en-US" sz="1800" dirty="0">
                <a:solidFill>
                  <a:srgbClr val="5B616B"/>
                </a:solidFill>
              </a:rPr>
              <a:t>Modification of a Decision</a:t>
            </a:r>
          </a:p>
          <a:p>
            <a:pPr lvl="1"/>
            <a:r>
              <a:rPr lang="en-US" sz="1600" dirty="0">
                <a:solidFill>
                  <a:srgbClr val="5B616B"/>
                </a:solidFill>
              </a:rPr>
              <a:t>Decision made in requested </a:t>
            </a:r>
            <a:r>
              <a:rPr lang="en-US" sz="1600" dirty="0" smtClean="0">
                <a:solidFill>
                  <a:srgbClr val="5B616B"/>
                </a:solidFill>
              </a:rPr>
              <a:t>State</a:t>
            </a:r>
            <a:endParaRPr lang="en-US" sz="1600" dirty="0">
              <a:solidFill>
                <a:srgbClr val="5B616B"/>
              </a:solidFill>
            </a:endParaRPr>
          </a:p>
          <a:p>
            <a:pPr lvl="1"/>
            <a:r>
              <a:rPr lang="en-US" sz="1600" dirty="0">
                <a:solidFill>
                  <a:srgbClr val="5B616B"/>
                </a:solidFill>
              </a:rPr>
              <a:t>Decision made in </a:t>
            </a:r>
            <a:r>
              <a:rPr lang="en-US" sz="1600" dirty="0" smtClean="0">
                <a:solidFill>
                  <a:srgbClr val="5B616B"/>
                </a:solidFill>
              </a:rPr>
              <a:t>State </a:t>
            </a:r>
            <a:r>
              <a:rPr lang="en-US" sz="1600" dirty="0">
                <a:solidFill>
                  <a:srgbClr val="5B616B"/>
                </a:solidFill>
              </a:rPr>
              <a:t>other than requested S</a:t>
            </a:r>
            <a:r>
              <a:rPr lang="en-US" sz="1600" dirty="0" smtClean="0">
                <a:solidFill>
                  <a:srgbClr val="5B616B"/>
                </a:solidFill>
              </a:rPr>
              <a:t>tate</a:t>
            </a:r>
            <a:endParaRPr lang="en-US" sz="1600" dirty="0">
              <a:solidFill>
                <a:srgbClr val="5B616B"/>
              </a:solidFill>
            </a:endParaRPr>
          </a:p>
          <a:p>
            <a:pPr marL="0" indent="0">
              <a:buNone/>
            </a:pPr>
            <a:endParaRPr lang="en-US" dirty="0"/>
          </a:p>
        </p:txBody>
      </p:sp>
      <p:sp>
        <p:nvSpPr>
          <p:cNvPr id="4" name="Footer Placeholder 3"/>
          <p:cNvSpPr>
            <a:spLocks noGrp="1"/>
          </p:cNvSpPr>
          <p:nvPr>
            <p:ph type="ftr" sz="quarter" idx="11"/>
          </p:nvPr>
        </p:nvSpPr>
        <p:spPr/>
        <p:txBody>
          <a:bodyPr/>
          <a:lstStyle/>
          <a:p>
            <a:r>
              <a:rPr lang="en-US" dirty="0" smtClean="0"/>
              <a:t>Module 2</a:t>
            </a:r>
            <a:endParaRPr lang="en-US" dirty="0"/>
          </a:p>
        </p:txBody>
      </p:sp>
      <p:sp>
        <p:nvSpPr>
          <p:cNvPr id="5" name="Slide Number Placeholder 4"/>
          <p:cNvSpPr>
            <a:spLocks noGrp="1"/>
          </p:cNvSpPr>
          <p:nvPr>
            <p:ph type="sldNum" sz="quarter" idx="12"/>
          </p:nvPr>
        </p:nvSpPr>
        <p:spPr/>
        <p:txBody>
          <a:bodyPr/>
          <a:lstStyle/>
          <a:p>
            <a:r>
              <a:rPr lang="en-US" dirty="0" smtClean="0"/>
              <a:t>2-16</a:t>
            </a:r>
            <a:endParaRPr lang="en-US" dirty="0"/>
          </a:p>
        </p:txBody>
      </p:sp>
      <p:sp>
        <p:nvSpPr>
          <p:cNvPr id="11" name="Title 10"/>
          <p:cNvSpPr>
            <a:spLocks noGrp="1"/>
          </p:cNvSpPr>
          <p:nvPr>
            <p:ph type="title"/>
          </p:nvPr>
        </p:nvSpPr>
        <p:spPr>
          <a:xfrm>
            <a:off x="685800" y="636431"/>
            <a:ext cx="7772400" cy="523220"/>
          </a:xfrm>
        </p:spPr>
        <p:txBody>
          <a:bodyPr/>
          <a:lstStyle/>
          <a:p>
            <a:r>
              <a:rPr lang="en-US" dirty="0" smtClean="0"/>
              <a:t>Applications through Central Authority</a:t>
            </a:r>
            <a:endParaRPr lang="en-US" dirty="0"/>
          </a:p>
        </p:txBody>
      </p:sp>
    </p:spTree>
    <p:extLst>
      <p:ext uri="{BB962C8B-B14F-4D97-AF65-F5344CB8AC3E}">
        <p14:creationId xmlns:p14="http://schemas.microsoft.com/office/powerpoint/2010/main" val="10194985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marL="0" indent="0">
              <a:buNone/>
            </a:pPr>
            <a:r>
              <a:rPr lang="en-US" dirty="0" smtClean="0"/>
              <a:t>Does it matter where the applicant resides?</a:t>
            </a:r>
          </a:p>
          <a:p>
            <a:r>
              <a:rPr lang="en-US" dirty="0" smtClean="0"/>
              <a:t>Yes.  The Convention requires that the applicant reside in a Contracting State.</a:t>
            </a:r>
          </a:p>
          <a:p>
            <a:pPr marL="0" indent="0">
              <a:buNone/>
            </a:pPr>
            <a:endParaRPr lang="en-US" dirty="0" smtClean="0"/>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2-17</a:t>
            </a:r>
            <a:endParaRPr lang="en-US" dirty="0"/>
          </a:p>
        </p:txBody>
      </p:sp>
      <p:sp>
        <p:nvSpPr>
          <p:cNvPr id="3" name="Title 2"/>
          <p:cNvSpPr>
            <a:spLocks noGrp="1"/>
          </p:cNvSpPr>
          <p:nvPr>
            <p:ph type="title"/>
          </p:nvPr>
        </p:nvSpPr>
        <p:spPr>
          <a:xfrm>
            <a:off x="699247" y="654477"/>
            <a:ext cx="7772400" cy="523220"/>
          </a:xfrm>
        </p:spPr>
        <p:txBody>
          <a:bodyPr/>
          <a:lstStyle/>
          <a:p>
            <a:r>
              <a:rPr lang="en-US" dirty="0" smtClean="0"/>
              <a:t>Residence of Applicant</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2971800"/>
            <a:ext cx="3047538" cy="32004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0600" y="2427967"/>
            <a:ext cx="3282917" cy="2103120"/>
          </a:xfrm>
          <a:prstGeom prst="rect">
            <a:avLst/>
          </a:prstGeom>
        </p:spPr>
      </p:pic>
      <p:pic>
        <p:nvPicPr>
          <p:cNvPr id="8" name="Picture 6"/>
          <p:cNvPicPr>
            <a:picLocks noChangeArrowheads="1"/>
          </p:cNvPicPr>
          <p:nvPr/>
        </p:nvPicPr>
        <p:blipFill>
          <a:blip r:embed="rId5" cstate="print"/>
          <a:srcRect/>
          <a:stretch>
            <a:fillRect/>
          </a:stretch>
        </p:blipFill>
        <p:spPr bwMode="auto">
          <a:xfrm>
            <a:off x="5012858" y="3817505"/>
            <a:ext cx="1217613" cy="1427163"/>
          </a:xfrm>
          <a:prstGeom prst="rect">
            <a:avLst/>
          </a:prstGeom>
          <a:noFill/>
          <a:ln w="12700">
            <a:noFill/>
            <a:miter lim="800000"/>
            <a:headEnd/>
            <a:tailEnd/>
          </a:ln>
        </p:spPr>
      </p:pic>
      <p:sp>
        <p:nvSpPr>
          <p:cNvPr id="10" name="TextBox 9"/>
          <p:cNvSpPr txBox="1"/>
          <p:nvPr/>
        </p:nvSpPr>
        <p:spPr>
          <a:xfrm>
            <a:off x="5257800" y="4168252"/>
            <a:ext cx="762000" cy="584775"/>
          </a:xfrm>
          <a:prstGeom prst="rect">
            <a:avLst/>
          </a:prstGeom>
          <a:noFill/>
        </p:spPr>
        <p:txBody>
          <a:bodyPr wrap="square" rtlCol="0">
            <a:spAutoFit/>
          </a:bodyPr>
          <a:lstStyle/>
          <a:p>
            <a:r>
              <a:rPr lang="en-US" sz="1600" dirty="0" smtClean="0"/>
              <a:t>French</a:t>
            </a:r>
          </a:p>
          <a:p>
            <a:r>
              <a:rPr lang="en-US" sz="1600" dirty="0" smtClean="0"/>
              <a:t>Order</a:t>
            </a:r>
            <a:endParaRPr lang="en-US" sz="1600" dirty="0"/>
          </a:p>
        </p:txBody>
      </p:sp>
      <p:sp>
        <p:nvSpPr>
          <p:cNvPr id="12" name="TextBox 11"/>
          <p:cNvSpPr txBox="1"/>
          <p:nvPr/>
        </p:nvSpPr>
        <p:spPr>
          <a:xfrm>
            <a:off x="4572000" y="5693244"/>
            <a:ext cx="3974908" cy="646331"/>
          </a:xfrm>
          <a:prstGeom prst="rect">
            <a:avLst/>
          </a:prstGeom>
          <a:noFill/>
        </p:spPr>
        <p:txBody>
          <a:bodyPr wrap="square" rtlCol="0">
            <a:spAutoFit/>
          </a:bodyPr>
          <a:lstStyle/>
          <a:p>
            <a:r>
              <a:rPr lang="en-US" dirty="0" smtClean="0">
                <a:solidFill>
                  <a:srgbClr val="5B616B"/>
                </a:solidFill>
              </a:rPr>
              <a:t>Custodial parent does not reside in Contracting State.</a:t>
            </a:r>
            <a:endParaRPr lang="en-US" dirty="0">
              <a:solidFill>
                <a:srgbClr val="5B616B"/>
              </a:solidFill>
            </a:endParaRPr>
          </a:p>
        </p:txBody>
      </p:sp>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02636" y="3557686"/>
            <a:ext cx="790194" cy="1554480"/>
          </a:xfrm>
          <a:prstGeom prst="rect">
            <a:avLst/>
          </a:prstGeom>
        </p:spPr>
      </p:pic>
      <p:pic>
        <p:nvPicPr>
          <p:cNvPr id="13" name="Picture 12"/>
          <p:cNvPicPr>
            <a:picLocks noChangeAspect="1"/>
          </p:cNvPicPr>
          <p:nvPr/>
        </p:nvPicPr>
        <p:blipFill>
          <a:blip r:embed="rId7">
            <a:grayscl/>
            <a:extLst>
              <a:ext uri="{28A0092B-C50C-407E-A947-70E740481C1C}">
                <a14:useLocalDpi xmlns:a14="http://schemas.microsoft.com/office/drawing/2010/main" val="0"/>
              </a:ext>
            </a:extLst>
          </a:blip>
          <a:stretch>
            <a:fillRect/>
          </a:stretch>
        </p:blipFill>
        <p:spPr>
          <a:xfrm>
            <a:off x="7723517" y="4201870"/>
            <a:ext cx="360000" cy="717000"/>
          </a:xfrm>
          <a:prstGeom prst="rect">
            <a:avLst/>
          </a:prstGeom>
          <a:solidFill>
            <a:srgbClr val="E7E7E5"/>
          </a:solidFill>
        </p:spPr>
      </p:pic>
    </p:spTree>
    <p:extLst>
      <p:ext uri="{BB962C8B-B14F-4D97-AF65-F5344CB8AC3E}">
        <p14:creationId xmlns:p14="http://schemas.microsoft.com/office/powerpoint/2010/main" val="12586171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marL="0" indent="0">
              <a:buNone/>
            </a:pPr>
            <a:r>
              <a:rPr lang="en-US" dirty="0" smtClean="0"/>
              <a:t>Can an applicant request services from any Central Authority?</a:t>
            </a:r>
          </a:p>
          <a:p>
            <a:r>
              <a:rPr lang="en-US" dirty="0" smtClean="0"/>
              <a:t>No.  In order to receive services of a Central Authority under the Convention, the applicant must transmit the application through the </a:t>
            </a:r>
            <a:r>
              <a:rPr lang="en-US" dirty="0"/>
              <a:t>Central Authority of the Contracting State in which the applicant resides to the Central Authority of the requested State</a:t>
            </a:r>
            <a:r>
              <a:rPr lang="en-US" dirty="0" smtClean="0"/>
              <a:t>.</a:t>
            </a:r>
          </a:p>
          <a:p>
            <a:pPr marL="0" indent="0">
              <a:buNone/>
            </a:pPr>
            <a:endParaRPr lang="en-US" dirty="0" smtClean="0"/>
          </a:p>
          <a:p>
            <a:endParaRPr lang="en-US" dirty="0" smtClean="0"/>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2-18</a:t>
            </a:r>
            <a:endParaRPr lang="en-US" dirty="0"/>
          </a:p>
        </p:txBody>
      </p:sp>
      <p:sp>
        <p:nvSpPr>
          <p:cNvPr id="3" name="Title 2"/>
          <p:cNvSpPr>
            <a:spLocks noGrp="1"/>
          </p:cNvSpPr>
          <p:nvPr>
            <p:ph type="title"/>
          </p:nvPr>
        </p:nvSpPr>
        <p:spPr>
          <a:xfrm>
            <a:off x="699247" y="654477"/>
            <a:ext cx="7772400" cy="523220"/>
          </a:xfrm>
        </p:spPr>
        <p:txBody>
          <a:bodyPr/>
          <a:lstStyle/>
          <a:p>
            <a:r>
              <a:rPr lang="en-US" dirty="0" smtClean="0"/>
              <a:t>Application vs. Direct Request</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1" y="3505200"/>
            <a:ext cx="1081192" cy="1463040"/>
          </a:xfrm>
          <a:prstGeom prst="rect">
            <a:avLst/>
          </a:prstGeom>
        </p:spPr>
      </p:pic>
      <p:sp>
        <p:nvSpPr>
          <p:cNvPr id="10" name="TextBox 9"/>
          <p:cNvSpPr txBox="1"/>
          <p:nvPr/>
        </p:nvSpPr>
        <p:spPr>
          <a:xfrm>
            <a:off x="2252981" y="3831529"/>
            <a:ext cx="1480819" cy="923330"/>
          </a:xfrm>
          <a:prstGeom prst="rect">
            <a:avLst/>
          </a:prstGeom>
          <a:noFill/>
        </p:spPr>
        <p:txBody>
          <a:bodyPr wrap="square" rtlCol="0">
            <a:spAutoFit/>
          </a:bodyPr>
          <a:lstStyle/>
          <a:p>
            <a:r>
              <a:rPr lang="en-US" dirty="0" smtClean="0">
                <a:solidFill>
                  <a:srgbClr val="5B616B"/>
                </a:solidFill>
              </a:rPr>
              <a:t>Federal Office of Justice</a:t>
            </a:r>
            <a:endParaRPr lang="en-US" dirty="0">
              <a:solidFill>
                <a:srgbClr val="5B616B"/>
              </a:solidFill>
            </a:endParaRPr>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5383" y="3585438"/>
            <a:ext cx="1829417" cy="1463040"/>
          </a:xfrm>
          <a:prstGeom prst="rect">
            <a:avLst/>
          </a:prstGeom>
        </p:spPr>
      </p:pic>
      <p:sp>
        <p:nvSpPr>
          <p:cNvPr id="13" name="TextBox 12"/>
          <p:cNvSpPr txBox="1"/>
          <p:nvPr/>
        </p:nvSpPr>
        <p:spPr>
          <a:xfrm>
            <a:off x="5105400" y="3855293"/>
            <a:ext cx="1480819" cy="646331"/>
          </a:xfrm>
          <a:prstGeom prst="rect">
            <a:avLst/>
          </a:prstGeom>
          <a:noFill/>
        </p:spPr>
        <p:txBody>
          <a:bodyPr wrap="square" rtlCol="0">
            <a:spAutoFit/>
          </a:bodyPr>
          <a:lstStyle/>
          <a:p>
            <a:r>
              <a:rPr lang="en-US" dirty="0" smtClean="0">
                <a:solidFill>
                  <a:srgbClr val="5B616B"/>
                </a:solidFill>
              </a:rPr>
              <a:t>Ministry</a:t>
            </a:r>
          </a:p>
          <a:p>
            <a:r>
              <a:rPr lang="en-US" dirty="0" smtClean="0">
                <a:solidFill>
                  <a:srgbClr val="5B616B"/>
                </a:solidFill>
              </a:rPr>
              <a:t>of Justice</a:t>
            </a:r>
            <a:endParaRPr lang="en-US" dirty="0">
              <a:solidFill>
                <a:srgbClr val="5B616B"/>
              </a:solidFill>
            </a:endParaRPr>
          </a:p>
        </p:txBody>
      </p:sp>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7280" y="4709993"/>
            <a:ext cx="790194" cy="1554480"/>
          </a:xfrm>
          <a:prstGeom prst="rect">
            <a:avLst/>
          </a:prstGeom>
        </p:spPr>
      </p:pic>
      <p:pic>
        <p:nvPicPr>
          <p:cNvPr id="16" name="Picture 15"/>
          <p:cNvPicPr>
            <a:picLocks noChangeAspect="1"/>
          </p:cNvPicPr>
          <p:nvPr/>
        </p:nvPicPr>
        <p:blipFill>
          <a:blip r:embed="rId6">
            <a:grayscl/>
            <a:extLst>
              <a:ext uri="{28A0092B-C50C-407E-A947-70E740481C1C}">
                <a14:useLocalDpi xmlns:a14="http://schemas.microsoft.com/office/drawing/2010/main" val="0"/>
              </a:ext>
            </a:extLst>
          </a:blip>
          <a:stretch>
            <a:fillRect/>
          </a:stretch>
        </p:blipFill>
        <p:spPr>
          <a:xfrm>
            <a:off x="1475994" y="5271067"/>
            <a:ext cx="360000" cy="717000"/>
          </a:xfrm>
          <a:prstGeom prst="rect">
            <a:avLst/>
          </a:prstGeom>
          <a:solidFill>
            <a:srgbClr val="E7E7E5"/>
          </a:solidFill>
        </p:spPr>
      </p:pic>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20658" y="4063293"/>
            <a:ext cx="689458" cy="1463040"/>
          </a:xfrm>
          <a:prstGeom prst="rect">
            <a:avLst/>
          </a:prstGeom>
        </p:spPr>
      </p:pic>
    </p:spTree>
    <p:extLst>
      <p:ext uri="{BB962C8B-B14F-4D97-AF65-F5344CB8AC3E}">
        <p14:creationId xmlns:p14="http://schemas.microsoft.com/office/powerpoint/2010/main" val="40009455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marL="0" indent="0">
              <a:buNone/>
            </a:pPr>
            <a:r>
              <a:rPr lang="en-US" dirty="0" smtClean="0"/>
              <a:t>Can an applicant proceed without using Central Authority services?</a:t>
            </a:r>
          </a:p>
          <a:p>
            <a:r>
              <a:rPr lang="en-US" dirty="0" smtClean="0"/>
              <a:t>Yes.  An applicant from a Contracting State can also make a direct request to a competent authority in the requested State without Central Authority services.</a:t>
            </a:r>
          </a:p>
          <a:p>
            <a:endParaRPr lang="en-US" dirty="0" smtClean="0"/>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2-19</a:t>
            </a:r>
            <a:endParaRPr lang="en-US" dirty="0"/>
          </a:p>
        </p:txBody>
      </p:sp>
      <p:sp>
        <p:nvSpPr>
          <p:cNvPr id="3" name="Title 2"/>
          <p:cNvSpPr>
            <a:spLocks noGrp="1"/>
          </p:cNvSpPr>
          <p:nvPr>
            <p:ph type="title"/>
          </p:nvPr>
        </p:nvSpPr>
        <p:spPr>
          <a:xfrm>
            <a:off x="699247" y="654477"/>
            <a:ext cx="7772400" cy="523220"/>
          </a:xfrm>
        </p:spPr>
        <p:txBody>
          <a:bodyPr/>
          <a:lstStyle/>
          <a:p>
            <a:r>
              <a:rPr lang="en-US" dirty="0" smtClean="0"/>
              <a:t>Application vs. Direct Request (cont’d)</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1" y="3505200"/>
            <a:ext cx="1081192" cy="1463040"/>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82362" y="3311118"/>
            <a:ext cx="2904626" cy="2834640"/>
          </a:xfrm>
          <a:prstGeom prst="rect">
            <a:avLst/>
          </a:prstGeom>
        </p:spPr>
      </p:pic>
      <p:pic>
        <p:nvPicPr>
          <p:cNvPr id="11" name="Picture 3"/>
          <p:cNvPicPr>
            <a:picLocks noChangeAspect="1" noChangeArrowheads="1"/>
          </p:cNvPicPr>
          <p:nvPr/>
        </p:nvPicPr>
        <p:blipFill>
          <a:blip r:embed="rId5" cstate="print"/>
          <a:srcRect/>
          <a:stretch>
            <a:fillRect/>
          </a:stretch>
        </p:blipFill>
        <p:spPr bwMode="auto">
          <a:xfrm>
            <a:off x="4499989" y="3124200"/>
            <a:ext cx="1823045" cy="1280160"/>
          </a:xfrm>
          <a:prstGeom prst="rect">
            <a:avLst/>
          </a:prstGeom>
          <a:noFill/>
          <a:ln w="12700">
            <a:noFill/>
            <a:miter lim="800000"/>
            <a:headEnd/>
            <a:tailEnd/>
          </a:ln>
        </p:spPr>
      </p:pic>
      <p:cxnSp>
        <p:nvCxnSpPr>
          <p:cNvPr id="14" name="Straight Arrow Connector 13"/>
          <p:cNvCxnSpPr/>
          <p:nvPr/>
        </p:nvCxnSpPr>
        <p:spPr>
          <a:xfrm flipV="1">
            <a:off x="2819400" y="4038600"/>
            <a:ext cx="1680589" cy="1143000"/>
          </a:xfrm>
          <a:prstGeom prst="straightConnector1">
            <a:avLst/>
          </a:prstGeom>
          <a:ln w="53975">
            <a:solidFill>
              <a:schemeClr val="accent2">
                <a:lumMod val="75000"/>
              </a:schemeClr>
            </a:solidFill>
            <a:tailEnd type="triangle"/>
          </a:ln>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7280" y="4709993"/>
            <a:ext cx="790194" cy="1554480"/>
          </a:xfrm>
          <a:prstGeom prst="rect">
            <a:avLst/>
          </a:prstGeom>
        </p:spPr>
      </p:pic>
      <p:pic>
        <p:nvPicPr>
          <p:cNvPr id="13" name="Picture 12"/>
          <p:cNvPicPr>
            <a:picLocks noChangeAspect="1"/>
          </p:cNvPicPr>
          <p:nvPr/>
        </p:nvPicPr>
        <p:blipFill>
          <a:blip r:embed="rId7">
            <a:grayscl/>
            <a:extLst>
              <a:ext uri="{28A0092B-C50C-407E-A947-70E740481C1C}">
                <a14:useLocalDpi xmlns:a14="http://schemas.microsoft.com/office/drawing/2010/main" val="0"/>
              </a:ext>
            </a:extLst>
          </a:blip>
          <a:stretch>
            <a:fillRect/>
          </a:stretch>
        </p:blipFill>
        <p:spPr>
          <a:xfrm>
            <a:off x="1314633" y="5211720"/>
            <a:ext cx="360000" cy="717000"/>
          </a:xfrm>
          <a:prstGeom prst="rect">
            <a:avLst/>
          </a:prstGeom>
          <a:solidFill>
            <a:srgbClr val="E7E7E5"/>
          </a:solidFill>
        </p:spPr>
      </p:pic>
    </p:spTree>
    <p:extLst>
      <p:ext uri="{BB962C8B-B14F-4D97-AF65-F5344CB8AC3E}">
        <p14:creationId xmlns:p14="http://schemas.microsoft.com/office/powerpoint/2010/main" val="34744401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dirty="0"/>
              <a:t>Targeted Audiences</a:t>
            </a:r>
          </a:p>
          <a:p>
            <a:pPr lvl="1"/>
            <a:r>
              <a:rPr lang="en-US" dirty="0"/>
              <a:t>Caseworkers and central registry staff</a:t>
            </a:r>
          </a:p>
          <a:p>
            <a:pPr lvl="1"/>
            <a:r>
              <a:rPr lang="en-US" dirty="0" smtClean="0"/>
              <a:t>Experienced </a:t>
            </a:r>
            <a:r>
              <a:rPr lang="en-US" dirty="0"/>
              <a:t>as well as </a:t>
            </a:r>
            <a:r>
              <a:rPr lang="en-US" dirty="0" smtClean="0"/>
              <a:t>novice</a:t>
            </a:r>
          </a:p>
          <a:p>
            <a:r>
              <a:rPr lang="en-US" dirty="0" smtClean="0"/>
              <a:t>Content</a:t>
            </a:r>
          </a:p>
          <a:p>
            <a:pPr lvl="1"/>
            <a:r>
              <a:rPr lang="en-US" dirty="0" smtClean="0"/>
              <a:t>Background information</a:t>
            </a:r>
          </a:p>
          <a:p>
            <a:pPr lvl="1"/>
            <a:r>
              <a:rPr lang="en-US" dirty="0" smtClean="0"/>
              <a:t>Case processing </a:t>
            </a:r>
            <a:r>
              <a:rPr lang="en-US" dirty="0"/>
              <a:t>i</a:t>
            </a:r>
            <a:r>
              <a:rPr lang="en-US" dirty="0" smtClean="0"/>
              <a:t>nformation</a:t>
            </a:r>
          </a:p>
          <a:p>
            <a:r>
              <a:rPr lang="en-US" dirty="0" smtClean="0"/>
              <a:t>Resources</a:t>
            </a:r>
          </a:p>
          <a:p>
            <a:pPr lvl="1"/>
            <a:r>
              <a:rPr lang="en-US" dirty="0" smtClean="0"/>
              <a:t>PowerPoint with notes</a:t>
            </a:r>
          </a:p>
          <a:p>
            <a:pPr lvl="1"/>
            <a:r>
              <a:rPr lang="en-US" dirty="0" smtClean="0"/>
              <a:t>Trainer notes</a:t>
            </a:r>
          </a:p>
          <a:p>
            <a:pPr marL="454025" lvl="1" indent="0">
              <a:buNone/>
            </a:pPr>
            <a:endParaRPr lang="en-US" dirty="0" smtClean="0"/>
          </a:p>
        </p:txBody>
      </p:sp>
      <p:sp>
        <p:nvSpPr>
          <p:cNvPr id="5" name="Footer Placeholder 4"/>
          <p:cNvSpPr>
            <a:spLocks noGrp="1"/>
          </p:cNvSpPr>
          <p:nvPr>
            <p:ph type="ftr" sz="quarter" idx="3"/>
          </p:nvPr>
        </p:nvSpPr>
        <p:spPr>
          <a:xfrm>
            <a:off x="3107267" y="6520934"/>
            <a:ext cx="2895600" cy="184666"/>
          </a:xfrm>
        </p:spPr>
        <p:txBody>
          <a:bodyPr/>
          <a:lstStyle/>
          <a:p>
            <a:r>
              <a:rPr lang="en-US" dirty="0" smtClean="0"/>
              <a:t>Module 2</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Webinar Series</a:t>
            </a:r>
            <a:endParaRPr lang="en-US" dirty="0"/>
          </a:p>
        </p:txBody>
      </p:sp>
      <p:sp>
        <p:nvSpPr>
          <p:cNvPr id="3" name="Slide Number Placeholder 2"/>
          <p:cNvSpPr>
            <a:spLocks noGrp="1"/>
          </p:cNvSpPr>
          <p:nvPr>
            <p:ph type="sldNum" sz="quarter" idx="4"/>
          </p:nvPr>
        </p:nvSpPr>
        <p:spPr/>
        <p:txBody>
          <a:bodyPr/>
          <a:lstStyle/>
          <a:p>
            <a:r>
              <a:rPr lang="en-US" dirty="0" smtClean="0"/>
              <a:t>2-</a:t>
            </a:r>
            <a:fld id="{42782948-4DBE-204D-AB9E-B65E067054AE}" type="slidenum">
              <a:rPr lang="en-US" smtClean="0"/>
              <a:pPr/>
              <a:t>2</a:t>
            </a:fld>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2975627"/>
            <a:ext cx="2476500" cy="1950244"/>
          </a:xfrm>
          <a:prstGeom prst="rect">
            <a:avLst/>
          </a:prstGeom>
        </p:spPr>
      </p:pic>
    </p:spTree>
    <p:extLst>
      <p:ext uri="{BB962C8B-B14F-4D97-AF65-F5344CB8AC3E}">
        <p14:creationId xmlns:p14="http://schemas.microsoft.com/office/powerpoint/2010/main" val="19414667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92500" lnSpcReduction="10000"/>
          </a:bodyPr>
          <a:lstStyle/>
          <a:p>
            <a:r>
              <a:rPr lang="en-US" dirty="0"/>
              <a:t>State legislature may choose between 2 </a:t>
            </a:r>
            <a:r>
              <a:rPr lang="en-US" dirty="0" smtClean="0"/>
              <a:t>alternatives:</a:t>
            </a:r>
          </a:p>
          <a:p>
            <a:pPr lvl="1"/>
            <a:r>
              <a:rPr lang="en-US" dirty="0" smtClean="0"/>
              <a:t>Alternative A</a:t>
            </a:r>
            <a:endParaRPr lang="en-US" dirty="0"/>
          </a:p>
          <a:p>
            <a:pPr marL="685800" lvl="1" indent="-231775">
              <a:buNone/>
            </a:pPr>
            <a:r>
              <a:rPr lang="en-US" b="1" dirty="0" smtClean="0">
                <a:solidFill>
                  <a:srgbClr val="1CA087"/>
                </a:solidFill>
              </a:rPr>
              <a:t>	</a:t>
            </a:r>
            <a:r>
              <a:rPr lang="en-US" b="1" i="1" dirty="0" smtClean="0"/>
              <a:t>Must</a:t>
            </a:r>
            <a:r>
              <a:rPr lang="en-US" dirty="0"/>
              <a:t>, upon request, provide services to all petitioners; or</a:t>
            </a:r>
          </a:p>
          <a:p>
            <a:pPr lvl="1"/>
            <a:r>
              <a:rPr lang="en-US" dirty="0" smtClean="0"/>
              <a:t>Alternative B</a:t>
            </a:r>
          </a:p>
          <a:p>
            <a:pPr marL="685800" lvl="1" indent="-231775">
              <a:buNone/>
            </a:pPr>
            <a:r>
              <a:rPr lang="en-US" b="1" dirty="0">
                <a:solidFill>
                  <a:srgbClr val="1CA087"/>
                </a:solidFill>
              </a:rPr>
              <a:t>	</a:t>
            </a:r>
            <a:r>
              <a:rPr lang="en-US" b="1" i="1" dirty="0" smtClean="0"/>
              <a:t>Must</a:t>
            </a:r>
            <a:r>
              <a:rPr lang="en-US" dirty="0"/>
              <a:t>, upon request, provide services to a petitioner residing in a state or requesting services </a:t>
            </a:r>
            <a:r>
              <a:rPr lang="en-US" dirty="0" smtClean="0"/>
              <a:t>through </a:t>
            </a:r>
            <a:r>
              <a:rPr lang="en-US" dirty="0"/>
              <a:t>a Central Authority (Hague </a:t>
            </a:r>
            <a:r>
              <a:rPr lang="en-US" dirty="0" smtClean="0"/>
              <a:t>Convention country or foreign reciprocating country) </a:t>
            </a:r>
            <a:r>
              <a:rPr lang="en-US" dirty="0"/>
              <a:t>AND </a:t>
            </a:r>
            <a:r>
              <a:rPr lang="en-US" b="1" i="1" dirty="0"/>
              <a:t>may</a:t>
            </a:r>
            <a:r>
              <a:rPr lang="en-US" dirty="0"/>
              <a:t>, upon request, provide services to an individual petitioner not residing in a </a:t>
            </a:r>
            <a:r>
              <a:rPr lang="en-US" dirty="0" smtClean="0"/>
              <a:t>state</a:t>
            </a:r>
          </a:p>
          <a:p>
            <a:pPr lvl="2"/>
            <a:r>
              <a:rPr lang="en-US" dirty="0" smtClean="0">
                <a:solidFill>
                  <a:srgbClr val="5B616B"/>
                </a:solidFill>
              </a:rPr>
              <a:t>Petitioner files directly to support enforcement agency from a country that is not a Hague Convention country or an FRC</a:t>
            </a:r>
          </a:p>
          <a:p>
            <a:pPr lvl="2"/>
            <a:r>
              <a:rPr lang="en-US" dirty="0" smtClean="0">
                <a:solidFill>
                  <a:srgbClr val="5B616B"/>
                </a:solidFill>
              </a:rPr>
              <a:t>Petitioner from a Hague Convention country or an FRC files directly to support enforcement agency rather than through Central Authority in that country</a:t>
            </a:r>
          </a:p>
          <a:p>
            <a:pPr marL="684212" lvl="2" indent="0">
              <a:buNone/>
            </a:pPr>
            <a:endParaRPr lang="en-US" dirty="0"/>
          </a:p>
          <a:p>
            <a:endParaRPr lang="en-US" dirty="0" smtClean="0"/>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a:t>
            </a:r>
            <a:fld id="{42782948-4DBE-204D-AB9E-B65E067054AE}" type="slidenum">
              <a:rPr lang="en-US" smtClean="0"/>
              <a:pPr/>
              <a:t>20</a:t>
            </a:fld>
            <a:endParaRPr lang="en-US" dirty="0"/>
          </a:p>
        </p:txBody>
      </p:sp>
      <p:sp>
        <p:nvSpPr>
          <p:cNvPr id="8" name="Title 7"/>
          <p:cNvSpPr>
            <a:spLocks noGrp="1"/>
          </p:cNvSpPr>
          <p:nvPr>
            <p:ph type="title"/>
          </p:nvPr>
        </p:nvSpPr>
        <p:spPr>
          <a:xfrm>
            <a:off x="686104" y="417493"/>
            <a:ext cx="7772400" cy="954107"/>
          </a:xfrm>
        </p:spPr>
        <p:txBody>
          <a:bodyPr/>
          <a:lstStyle/>
          <a:p>
            <a:r>
              <a:rPr lang="en-US" dirty="0" smtClean="0"/>
              <a:t>Duties of Support Enforcement Agency – Sec. 307, UIFSA (2008)</a:t>
            </a:r>
            <a:endParaRPr lang="en-US" dirty="0"/>
          </a:p>
        </p:txBody>
      </p:sp>
    </p:spTree>
    <p:extLst>
      <p:ext uri="{BB962C8B-B14F-4D97-AF65-F5344CB8AC3E}">
        <p14:creationId xmlns:p14="http://schemas.microsoft.com/office/powerpoint/2010/main" val="25825357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marL="0" indent="0">
              <a:buNone/>
            </a:pPr>
            <a:r>
              <a:rPr lang="en-US" dirty="0"/>
              <a:t>If </a:t>
            </a:r>
            <a:r>
              <a:rPr lang="en-US" dirty="0" smtClean="0"/>
              <a:t>a Convention </a:t>
            </a:r>
            <a:r>
              <a:rPr lang="en-US" dirty="0"/>
              <a:t>application requests recognition and enforcement of an order, does it matter which country issued the </a:t>
            </a:r>
            <a:r>
              <a:rPr lang="en-US" dirty="0" smtClean="0"/>
              <a:t>order?</a:t>
            </a:r>
            <a:endParaRPr lang="en-US" dirty="0"/>
          </a:p>
          <a:p>
            <a:r>
              <a:rPr lang="en-US" dirty="0" smtClean="0"/>
              <a:t>Yes.  The Convention requires that the issuing country be a Contracting State</a:t>
            </a:r>
          </a:p>
          <a:p>
            <a:pPr lvl="1"/>
            <a:r>
              <a:rPr lang="en-US" dirty="0" smtClean="0"/>
              <a:t>A </a:t>
            </a:r>
            <a:r>
              <a:rPr lang="en-US" dirty="0"/>
              <a:t>Contracting State may seek recognition and enforcement of its own order; </a:t>
            </a:r>
            <a:r>
              <a:rPr lang="en-US" dirty="0" smtClean="0"/>
              <a:t>or</a:t>
            </a:r>
          </a:p>
          <a:p>
            <a:pPr lvl="1"/>
            <a:r>
              <a:rPr lang="en-US" dirty="0" smtClean="0"/>
              <a:t>A </a:t>
            </a:r>
            <a:r>
              <a:rPr lang="en-US" dirty="0"/>
              <a:t>Contracting State may seek recognition and enforcement of an order issued by another Contracting </a:t>
            </a:r>
            <a:r>
              <a:rPr lang="en-US" dirty="0" smtClean="0"/>
              <a:t>State</a:t>
            </a:r>
            <a:endParaRPr lang="en-US" dirty="0"/>
          </a:p>
          <a:p>
            <a:endParaRPr lang="en-US" dirty="0" smtClean="0"/>
          </a:p>
          <a:p>
            <a:pPr marL="0" indent="0">
              <a:buNone/>
            </a:pPr>
            <a:endParaRPr lang="en-US" dirty="0" smtClean="0"/>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2-21</a:t>
            </a:r>
            <a:endParaRPr lang="en-US" dirty="0"/>
          </a:p>
        </p:txBody>
      </p:sp>
      <p:sp>
        <p:nvSpPr>
          <p:cNvPr id="3" name="Title 2"/>
          <p:cNvSpPr>
            <a:spLocks noGrp="1"/>
          </p:cNvSpPr>
          <p:nvPr>
            <p:ph type="title"/>
          </p:nvPr>
        </p:nvSpPr>
        <p:spPr>
          <a:xfrm>
            <a:off x="699247" y="654477"/>
            <a:ext cx="7772400" cy="523220"/>
          </a:xfrm>
        </p:spPr>
        <p:txBody>
          <a:bodyPr/>
          <a:lstStyle/>
          <a:p>
            <a:r>
              <a:rPr lang="en-US" dirty="0" smtClean="0"/>
              <a:t>Issuing Country – Recognition and Enforcement</a:t>
            </a:r>
            <a:endParaRPr lang="en-US" dirty="0"/>
          </a:p>
        </p:txBody>
      </p:sp>
    </p:spTree>
    <p:extLst>
      <p:ext uri="{BB962C8B-B14F-4D97-AF65-F5344CB8AC3E}">
        <p14:creationId xmlns:p14="http://schemas.microsoft.com/office/powerpoint/2010/main" val="1411748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09600" y="1371600"/>
            <a:ext cx="7862047" cy="5149334"/>
          </a:xfrm>
        </p:spPr>
        <p:txBody>
          <a:bodyPr>
            <a:normAutofit/>
          </a:bodyPr>
          <a:lstStyle/>
          <a:p>
            <a:pPr marL="0" indent="0">
              <a:buNone/>
            </a:pPr>
            <a:r>
              <a:rPr lang="en-US" sz="2400" dirty="0"/>
              <a:t>If </a:t>
            </a:r>
            <a:r>
              <a:rPr lang="en-US" sz="2400" dirty="0" smtClean="0"/>
              <a:t>a Convention </a:t>
            </a:r>
            <a:r>
              <a:rPr lang="en-US" sz="2400" dirty="0"/>
              <a:t>application requests </a:t>
            </a:r>
            <a:r>
              <a:rPr lang="en-US" sz="2400" dirty="0" smtClean="0"/>
              <a:t>modification </a:t>
            </a:r>
            <a:r>
              <a:rPr lang="en-US" sz="2400" dirty="0"/>
              <a:t>of an order, does it matter which country issued the </a:t>
            </a:r>
            <a:r>
              <a:rPr lang="en-US" sz="2400" dirty="0" smtClean="0"/>
              <a:t>order? </a:t>
            </a:r>
            <a:endParaRPr lang="en-US" sz="2400" dirty="0"/>
          </a:p>
          <a:p>
            <a:r>
              <a:rPr lang="en-US" sz="2200" dirty="0" smtClean="0"/>
              <a:t>No.  An applicant in a Contracting State may request modification of an order issued by a non-Contracting State.  HOWEVER . . .</a:t>
            </a:r>
          </a:p>
          <a:p>
            <a:pPr lvl="1"/>
            <a:r>
              <a:rPr lang="en-US" sz="1900" dirty="0" smtClean="0"/>
              <a:t>Any </a:t>
            </a:r>
            <a:r>
              <a:rPr lang="en-US" sz="1900" dirty="0"/>
              <a:t>modification will be </a:t>
            </a:r>
            <a:r>
              <a:rPr lang="en-US" sz="1900" dirty="0" smtClean="0"/>
              <a:t>processed under the </a:t>
            </a:r>
            <a:r>
              <a:rPr lang="en-US" sz="1900" dirty="0"/>
              <a:t>law of the requested </a:t>
            </a:r>
            <a:r>
              <a:rPr lang="en-US" sz="1900" dirty="0" smtClean="0"/>
              <a:t>State </a:t>
            </a:r>
          </a:p>
          <a:p>
            <a:pPr lvl="2"/>
            <a:r>
              <a:rPr lang="en-US" dirty="0" smtClean="0"/>
              <a:t>In the United States, a foreign support order issued by a non-Contracting State would be registered for modification under Article 6 of UIFSA</a:t>
            </a:r>
          </a:p>
          <a:p>
            <a:pPr marL="684212" lvl="2" indent="0">
              <a:buNone/>
            </a:pPr>
            <a:endParaRPr lang="en-US" dirty="0" smtClean="0"/>
          </a:p>
          <a:p>
            <a:pPr lvl="1"/>
            <a:r>
              <a:rPr lang="en-US" sz="1900" dirty="0" smtClean="0"/>
              <a:t>If the order is modified by a </a:t>
            </a:r>
            <a:r>
              <a:rPr lang="en-US" sz="1900" dirty="0"/>
              <a:t>Contracting </a:t>
            </a:r>
            <a:r>
              <a:rPr lang="en-US" sz="1900" dirty="0" smtClean="0"/>
              <a:t>State, the applicant may seek </a:t>
            </a:r>
            <a:r>
              <a:rPr lang="en-US" sz="1900" dirty="0"/>
              <a:t>recognition and enforcement of </a:t>
            </a:r>
            <a:r>
              <a:rPr lang="en-US" sz="1900" dirty="0" smtClean="0"/>
              <a:t>the order in any </a:t>
            </a:r>
            <a:r>
              <a:rPr lang="en-US" sz="1900" dirty="0"/>
              <a:t>Contracting </a:t>
            </a:r>
            <a:r>
              <a:rPr lang="en-US" sz="1900" dirty="0" smtClean="0"/>
              <a:t>State because the modified order is an order issued by a Contracting State</a:t>
            </a:r>
            <a:endParaRPr lang="en-US" sz="1900" dirty="0"/>
          </a:p>
          <a:p>
            <a:endParaRPr lang="en-US" dirty="0" smtClean="0"/>
          </a:p>
          <a:p>
            <a:pPr marL="0" indent="0">
              <a:buNone/>
            </a:pPr>
            <a:endParaRPr lang="en-US" dirty="0" smtClean="0"/>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2-22</a:t>
            </a:r>
            <a:endParaRPr lang="en-US" dirty="0"/>
          </a:p>
        </p:txBody>
      </p:sp>
      <p:sp>
        <p:nvSpPr>
          <p:cNvPr id="3" name="Title 2"/>
          <p:cNvSpPr>
            <a:spLocks noGrp="1"/>
          </p:cNvSpPr>
          <p:nvPr>
            <p:ph type="title"/>
          </p:nvPr>
        </p:nvSpPr>
        <p:spPr>
          <a:xfrm>
            <a:off x="699247" y="654477"/>
            <a:ext cx="7772400" cy="523220"/>
          </a:xfrm>
        </p:spPr>
        <p:txBody>
          <a:bodyPr/>
          <a:lstStyle/>
          <a:p>
            <a:r>
              <a:rPr lang="en-US" dirty="0" smtClean="0"/>
              <a:t>Issuing Country – Modification</a:t>
            </a:r>
            <a:endParaRPr lang="en-US" dirty="0"/>
          </a:p>
        </p:txBody>
      </p:sp>
    </p:spTree>
    <p:extLst>
      <p:ext uri="{BB962C8B-B14F-4D97-AF65-F5344CB8AC3E}">
        <p14:creationId xmlns:p14="http://schemas.microsoft.com/office/powerpoint/2010/main" val="14651488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6104" y="1600200"/>
            <a:ext cx="7772096" cy="4800600"/>
          </a:xfrm>
        </p:spPr>
        <p:txBody>
          <a:bodyPr>
            <a:normAutofit fontScale="85000" lnSpcReduction="20000"/>
          </a:bodyPr>
          <a:lstStyle/>
          <a:p>
            <a:r>
              <a:rPr lang="en-US" sz="2200" dirty="0"/>
              <a:t>Request by Central Authority to another Central Authority for assistance when no Article 10 application is </a:t>
            </a:r>
            <a:r>
              <a:rPr lang="en-US" sz="2200" dirty="0" smtClean="0"/>
              <a:t>pending</a:t>
            </a:r>
          </a:p>
          <a:p>
            <a:pPr lvl="1"/>
            <a:r>
              <a:rPr lang="en-US" sz="1900" dirty="0"/>
              <a:t>Location of debtor or creditor</a:t>
            </a:r>
          </a:p>
          <a:p>
            <a:pPr lvl="1"/>
            <a:r>
              <a:rPr lang="en-US" sz="1900" dirty="0"/>
              <a:t>Financial information about debtor or creditor</a:t>
            </a:r>
          </a:p>
          <a:p>
            <a:pPr lvl="1"/>
            <a:r>
              <a:rPr lang="en-US" sz="1900" dirty="0"/>
              <a:t>Obtaining of documentary or other evidence</a:t>
            </a:r>
          </a:p>
          <a:p>
            <a:pPr lvl="1"/>
            <a:r>
              <a:rPr lang="en-US" sz="1900" dirty="0"/>
              <a:t>Assistance in establishing </a:t>
            </a:r>
            <a:r>
              <a:rPr lang="en-US" sz="1900" dirty="0" smtClean="0"/>
              <a:t>parentage</a:t>
            </a:r>
          </a:p>
          <a:p>
            <a:pPr lvl="1"/>
            <a:r>
              <a:rPr lang="en-US" sz="1900" dirty="0" smtClean="0"/>
              <a:t>Institution </a:t>
            </a:r>
            <a:r>
              <a:rPr lang="en-US" sz="1900" dirty="0"/>
              <a:t>of proceedings to obtain any </a:t>
            </a:r>
            <a:r>
              <a:rPr lang="en-US" sz="1900" dirty="0" smtClean="0"/>
              <a:t>provisional </a:t>
            </a:r>
            <a:r>
              <a:rPr lang="en-US" sz="1900" dirty="0"/>
              <a:t>measures that are territorial in nature and </a:t>
            </a:r>
            <a:r>
              <a:rPr lang="en-US" sz="1900" dirty="0" smtClean="0"/>
              <a:t>necessary to </a:t>
            </a:r>
            <a:r>
              <a:rPr lang="en-US" sz="1900" dirty="0"/>
              <a:t>secure the outcome of a pending </a:t>
            </a:r>
            <a:r>
              <a:rPr lang="en-US" sz="1900" dirty="0" smtClean="0"/>
              <a:t>support </a:t>
            </a:r>
            <a:r>
              <a:rPr lang="en-US" sz="1900" dirty="0"/>
              <a:t>application</a:t>
            </a:r>
          </a:p>
          <a:p>
            <a:pPr lvl="1"/>
            <a:r>
              <a:rPr lang="en-US" sz="1900" dirty="0"/>
              <a:t>Service of documents</a:t>
            </a:r>
          </a:p>
          <a:p>
            <a:r>
              <a:rPr lang="en-US" sz="2200" dirty="0" smtClean="0"/>
              <a:t>Must be supported by reasons</a:t>
            </a:r>
          </a:p>
          <a:p>
            <a:r>
              <a:rPr lang="en-US" sz="2200" dirty="0" smtClean="0"/>
              <a:t>Requested </a:t>
            </a:r>
            <a:r>
              <a:rPr lang="en-US" sz="2200" dirty="0"/>
              <a:t>Central Authority </a:t>
            </a:r>
            <a:r>
              <a:rPr lang="en-US" sz="2200" dirty="0" smtClean="0"/>
              <a:t>must </a:t>
            </a:r>
            <a:r>
              <a:rPr lang="en-US" sz="2200" dirty="0"/>
              <a:t>take </a:t>
            </a:r>
            <a:r>
              <a:rPr lang="en-US" sz="2200" dirty="0" smtClean="0"/>
              <a:t>appropriate </a:t>
            </a:r>
            <a:r>
              <a:rPr lang="en-US" sz="2200" dirty="0"/>
              <a:t>measures </a:t>
            </a:r>
            <a:r>
              <a:rPr lang="en-US" sz="2200" dirty="0" smtClean="0"/>
              <a:t>if satisfied they are necessary to help a potential applicant:</a:t>
            </a:r>
          </a:p>
          <a:p>
            <a:pPr lvl="1"/>
            <a:r>
              <a:rPr lang="en-US" sz="1900" dirty="0" smtClean="0"/>
              <a:t>Make </a:t>
            </a:r>
            <a:r>
              <a:rPr lang="en-US" sz="1900" dirty="0"/>
              <a:t>an application under Article </a:t>
            </a:r>
            <a:r>
              <a:rPr lang="en-US" sz="1900" dirty="0" smtClean="0"/>
              <a:t>10, or</a:t>
            </a:r>
          </a:p>
          <a:p>
            <a:pPr lvl="1"/>
            <a:r>
              <a:rPr lang="en-US" sz="1900" dirty="0" smtClean="0"/>
              <a:t>Determine </a:t>
            </a:r>
            <a:r>
              <a:rPr lang="en-US" sz="1900" dirty="0"/>
              <a:t>whether such an application should be </a:t>
            </a:r>
            <a:r>
              <a:rPr lang="en-US" sz="1900" dirty="0" smtClean="0"/>
              <a:t>initiated</a:t>
            </a:r>
            <a:endParaRPr lang="en-US" sz="1900" dirty="0"/>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2-23</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Specific Measures – Article 7(1)</a:t>
            </a:r>
            <a:endParaRPr lang="en-US" dirty="0"/>
          </a:p>
        </p:txBody>
      </p:sp>
    </p:spTree>
    <p:extLst>
      <p:ext uri="{BB962C8B-B14F-4D97-AF65-F5344CB8AC3E}">
        <p14:creationId xmlns:p14="http://schemas.microsoft.com/office/powerpoint/2010/main" val="14506339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6104" y="1600200"/>
            <a:ext cx="7772096" cy="4800600"/>
          </a:xfrm>
        </p:spPr>
        <p:txBody>
          <a:bodyPr>
            <a:normAutofit/>
          </a:bodyPr>
          <a:lstStyle/>
          <a:p>
            <a:r>
              <a:rPr lang="en-US" sz="2400" dirty="0" smtClean="0"/>
              <a:t>Request by Central </a:t>
            </a:r>
            <a:r>
              <a:rPr lang="en-US" sz="2400" dirty="0"/>
              <a:t>Authority </a:t>
            </a:r>
            <a:r>
              <a:rPr lang="en-US" sz="2400" dirty="0" smtClean="0"/>
              <a:t>to another Central Authority for assistance with a domestic child support case in the requesting State that has an </a:t>
            </a:r>
            <a:r>
              <a:rPr lang="en-US" sz="2400" dirty="0"/>
              <a:t>international </a:t>
            </a:r>
            <a:r>
              <a:rPr lang="en-US" sz="2400" dirty="0" smtClean="0"/>
              <a:t>element</a:t>
            </a:r>
          </a:p>
          <a:p>
            <a:r>
              <a:rPr lang="en-US" sz="2400" dirty="0" smtClean="0"/>
              <a:t>Request not limited to measures listed in Article 7(1)</a:t>
            </a:r>
          </a:p>
          <a:p>
            <a:r>
              <a:rPr lang="en-US" sz="2400" dirty="0"/>
              <a:t>R</a:t>
            </a:r>
            <a:r>
              <a:rPr lang="en-US" sz="2400" dirty="0" smtClean="0"/>
              <a:t>equested Central Authority has discretion</a:t>
            </a:r>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2-24</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Specific </a:t>
            </a:r>
            <a:r>
              <a:rPr lang="en-US" dirty="0"/>
              <a:t>Measures – Article </a:t>
            </a:r>
            <a:r>
              <a:rPr lang="en-US" dirty="0" smtClean="0"/>
              <a:t>7(2)</a:t>
            </a:r>
            <a:endParaRPr lang="en-US" dirty="0"/>
          </a:p>
        </p:txBody>
      </p:sp>
    </p:spTree>
    <p:extLst>
      <p:ext uri="{BB962C8B-B14F-4D97-AF65-F5344CB8AC3E}">
        <p14:creationId xmlns:p14="http://schemas.microsoft.com/office/powerpoint/2010/main" val="22048549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6104" y="1600200"/>
            <a:ext cx="7772096" cy="4800600"/>
          </a:xfrm>
        </p:spPr>
        <p:txBody>
          <a:bodyPr>
            <a:normAutofit/>
          </a:bodyPr>
          <a:lstStyle/>
          <a:p>
            <a:r>
              <a:rPr lang="en-US" sz="2400" dirty="0" smtClean="0"/>
              <a:t>Each </a:t>
            </a:r>
            <a:r>
              <a:rPr lang="en-US" sz="2400" dirty="0"/>
              <a:t>Central Authority </a:t>
            </a:r>
            <a:r>
              <a:rPr lang="en-US" sz="2400" dirty="0" smtClean="0"/>
              <a:t>must </a:t>
            </a:r>
            <a:r>
              <a:rPr lang="en-US" sz="2400" dirty="0"/>
              <a:t>bear its own costs in </a:t>
            </a:r>
            <a:r>
              <a:rPr lang="en-US" sz="2400" dirty="0" smtClean="0"/>
              <a:t>implementing the Convention</a:t>
            </a:r>
          </a:p>
          <a:p>
            <a:r>
              <a:rPr lang="en-US" sz="2400" dirty="0" smtClean="0"/>
              <a:t>Central </a:t>
            </a:r>
            <a:r>
              <a:rPr lang="en-US" sz="2400" dirty="0"/>
              <a:t>Authorities may not </a:t>
            </a:r>
            <a:r>
              <a:rPr lang="en-US" sz="2400" dirty="0" smtClean="0"/>
              <a:t>charge an applicant </a:t>
            </a:r>
            <a:r>
              <a:rPr lang="en-US" sz="2400" dirty="0"/>
              <a:t>for </a:t>
            </a:r>
            <a:r>
              <a:rPr lang="en-US" sz="2400" dirty="0" smtClean="0"/>
              <a:t>their </a:t>
            </a:r>
            <a:r>
              <a:rPr lang="en-US" sz="2400" dirty="0"/>
              <a:t>services under the Convention </a:t>
            </a:r>
            <a:r>
              <a:rPr lang="en-US" sz="2400" dirty="0" smtClean="0"/>
              <a:t>except </a:t>
            </a:r>
            <a:r>
              <a:rPr lang="en-US" sz="2400" dirty="0"/>
              <a:t>for exceptional costs arising from a request for a specific measure under Article </a:t>
            </a:r>
            <a:r>
              <a:rPr lang="en-US" sz="2400" dirty="0" smtClean="0"/>
              <a:t>7</a:t>
            </a:r>
          </a:p>
          <a:p>
            <a:pPr lvl="1"/>
            <a:r>
              <a:rPr lang="en-US" sz="2200" dirty="0" smtClean="0"/>
              <a:t>Requested </a:t>
            </a:r>
            <a:r>
              <a:rPr lang="en-US" sz="2200" dirty="0"/>
              <a:t>Central Authority may not recover </a:t>
            </a:r>
            <a:r>
              <a:rPr lang="en-US" sz="2200" dirty="0" smtClean="0"/>
              <a:t>exceptional costs related to a specific measure without prior </a:t>
            </a:r>
            <a:r>
              <a:rPr lang="en-US" sz="2200" dirty="0"/>
              <a:t>consent of the </a:t>
            </a:r>
            <a:r>
              <a:rPr lang="en-US" sz="2200" dirty="0" smtClean="0"/>
              <a:t>applicant</a:t>
            </a:r>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2-25</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Central Authority Costs </a:t>
            </a:r>
            <a:r>
              <a:rPr lang="en-US" dirty="0"/>
              <a:t>– Article </a:t>
            </a:r>
            <a:r>
              <a:rPr lang="en-US" dirty="0" smtClean="0"/>
              <a:t>8</a:t>
            </a:r>
            <a:endParaRPr lang="en-US" dirty="0"/>
          </a:p>
        </p:txBody>
      </p:sp>
      <p:pic>
        <p:nvPicPr>
          <p:cNvPr id="10" name="Picture 9"/>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781800" y="499418"/>
            <a:ext cx="640080" cy="640080"/>
          </a:xfrm>
          <a:prstGeom prst="rect">
            <a:avLst/>
          </a:prstGeom>
        </p:spPr>
      </p:pic>
      <p:pic>
        <p:nvPicPr>
          <p:cNvPr id="11" name="Picture 10"/>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421880" y="830887"/>
            <a:ext cx="640080" cy="640080"/>
          </a:xfrm>
          <a:prstGeom prst="rect">
            <a:avLst/>
          </a:prstGeom>
        </p:spPr>
      </p:pic>
    </p:spTree>
    <p:extLst>
      <p:ext uri="{BB962C8B-B14F-4D97-AF65-F5344CB8AC3E}">
        <p14:creationId xmlns:p14="http://schemas.microsoft.com/office/powerpoint/2010/main" val="39381493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p:cNvSpPr>
            <a:spLocks noGrp="1"/>
          </p:cNvSpPr>
          <p:nvPr>
            <p:ph type="subTitle" idx="1"/>
          </p:nvPr>
        </p:nvSpPr>
        <p:spPr/>
        <p:txBody>
          <a:bodyPr/>
          <a:lstStyle/>
          <a:p>
            <a:r>
              <a:rPr lang="en-US" dirty="0" smtClean="0"/>
              <a:t>CONTACT ocseinternational@acf.hhs.gov </a:t>
            </a:r>
          </a:p>
          <a:p>
            <a:endParaRPr lang="en-US" dirty="0" smtClean="0"/>
          </a:p>
        </p:txBody>
      </p:sp>
      <p:sp>
        <p:nvSpPr>
          <p:cNvPr id="2" name="Title 1"/>
          <p:cNvSpPr>
            <a:spLocks noGrp="1"/>
          </p:cNvSpPr>
          <p:nvPr>
            <p:ph type="ctrTitle"/>
          </p:nvPr>
        </p:nvSpPr>
        <p:spPr/>
        <p:txBody>
          <a:bodyPr/>
          <a:lstStyle/>
          <a:p>
            <a:r>
              <a:rPr lang="en-US" dirty="0" smtClean="0"/>
              <a:t>QUESTIONS or FEEDBACK?</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685800"/>
            <a:ext cx="2143125" cy="2133600"/>
          </a:xfrm>
          <a:prstGeom prst="rect">
            <a:avLst/>
          </a:prstGeom>
        </p:spPr>
      </p:pic>
      <p:sp>
        <p:nvSpPr>
          <p:cNvPr id="3" name="Slide Number Placeholder 2"/>
          <p:cNvSpPr>
            <a:spLocks noGrp="1"/>
          </p:cNvSpPr>
          <p:nvPr>
            <p:ph type="sldNum" sz="quarter" idx="4"/>
          </p:nvPr>
        </p:nvSpPr>
        <p:spPr/>
        <p:txBody>
          <a:bodyPr/>
          <a:lstStyle/>
          <a:p>
            <a:r>
              <a:rPr lang="en-US" dirty="0" smtClean="0"/>
              <a:t>2-</a:t>
            </a:r>
            <a:fld id="{42782948-4DBE-204D-AB9E-B65E067054AE}" type="slidenum">
              <a:rPr lang="en-US" smtClean="0"/>
              <a:pPr/>
              <a:t>26</a:t>
            </a:fld>
            <a:endParaRPr lang="en-US" dirty="0"/>
          </a:p>
        </p:txBody>
      </p:sp>
    </p:spTree>
    <p:extLst>
      <p:ext uri="{BB962C8B-B14F-4D97-AF65-F5344CB8AC3E}">
        <p14:creationId xmlns:p14="http://schemas.microsoft.com/office/powerpoint/2010/main" val="7010906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92500" lnSpcReduction="10000"/>
          </a:bodyPr>
          <a:lstStyle/>
          <a:p>
            <a:r>
              <a:rPr lang="en-US" dirty="0" smtClean="0"/>
              <a:t>Overview of 2007 Hague Child Support Convention</a:t>
            </a:r>
          </a:p>
          <a:p>
            <a:r>
              <a:rPr lang="en-US" dirty="0" smtClean="0"/>
              <a:t>Central Authorities and Applications under the Hague Child Support Convention</a:t>
            </a:r>
          </a:p>
          <a:p>
            <a:r>
              <a:rPr lang="en-US" dirty="0"/>
              <a:t>Recognition and Enforcement of a Convention Order under UIFSA </a:t>
            </a:r>
            <a:r>
              <a:rPr lang="en-US" dirty="0" smtClean="0"/>
              <a:t>(2008) </a:t>
            </a:r>
            <a:r>
              <a:rPr lang="en-US" dirty="0"/>
              <a:t>– Incoming </a:t>
            </a:r>
            <a:r>
              <a:rPr lang="en-US" dirty="0" smtClean="0"/>
              <a:t>Application</a:t>
            </a:r>
          </a:p>
          <a:p>
            <a:r>
              <a:rPr lang="en-US" dirty="0"/>
              <a:t>Recognition and Enforcement of a Convention Order under UIFSA </a:t>
            </a:r>
            <a:r>
              <a:rPr lang="en-US" dirty="0" smtClean="0"/>
              <a:t>(2008) </a:t>
            </a:r>
            <a:r>
              <a:rPr lang="en-US" dirty="0"/>
              <a:t>– </a:t>
            </a:r>
            <a:r>
              <a:rPr lang="en-US" dirty="0" smtClean="0"/>
              <a:t>Outgoing Application</a:t>
            </a:r>
          </a:p>
          <a:p>
            <a:r>
              <a:rPr lang="en-US" dirty="0"/>
              <a:t>Establishment of a Convention Order, including where necessary the establishment of parentage </a:t>
            </a:r>
            <a:endParaRPr lang="en-US" dirty="0" smtClean="0"/>
          </a:p>
          <a:p>
            <a:r>
              <a:rPr lang="en-US" dirty="0" smtClean="0"/>
              <a:t>Modification of a Convention Order</a:t>
            </a:r>
            <a:r>
              <a:rPr lang="en-US" dirty="0"/>
              <a:t> – Incoming and Outgoing Applications</a:t>
            </a:r>
            <a:endParaRPr lang="en-US" dirty="0" smtClean="0"/>
          </a:p>
          <a:p>
            <a:r>
              <a:rPr lang="en-US" dirty="0" smtClean="0"/>
              <a:t>Implementation Issues/Topics</a:t>
            </a:r>
          </a:p>
          <a:p>
            <a:r>
              <a:rPr lang="en-US" dirty="0" smtClean="0"/>
              <a:t>Case Processing of a Non-Convention Case</a:t>
            </a:r>
          </a:p>
        </p:txBody>
      </p:sp>
      <p:sp>
        <p:nvSpPr>
          <p:cNvPr id="5" name="Footer Placeholder 4"/>
          <p:cNvSpPr>
            <a:spLocks noGrp="1"/>
          </p:cNvSpPr>
          <p:nvPr>
            <p:ph type="ftr" sz="quarter" idx="3"/>
          </p:nvPr>
        </p:nvSpPr>
        <p:spPr>
          <a:xfrm>
            <a:off x="3107267" y="6520934"/>
            <a:ext cx="2895600" cy="184666"/>
          </a:xfrm>
        </p:spPr>
        <p:txBody>
          <a:bodyPr/>
          <a:lstStyle/>
          <a:p>
            <a:r>
              <a:rPr lang="en-US" dirty="0" smtClean="0"/>
              <a:t>Module 2</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Webinar Modules</a:t>
            </a:r>
            <a:endParaRPr lang="en-US" dirty="0"/>
          </a:p>
        </p:txBody>
      </p:sp>
      <p:sp>
        <p:nvSpPr>
          <p:cNvPr id="3" name="Slide Number Placeholder 2"/>
          <p:cNvSpPr>
            <a:spLocks noGrp="1"/>
          </p:cNvSpPr>
          <p:nvPr>
            <p:ph type="sldNum" sz="quarter" idx="4"/>
          </p:nvPr>
        </p:nvSpPr>
        <p:spPr/>
        <p:txBody>
          <a:bodyPr/>
          <a:lstStyle/>
          <a:p>
            <a:r>
              <a:rPr lang="en-US" dirty="0" smtClean="0"/>
              <a:t>2-</a:t>
            </a:r>
            <a:fld id="{42782948-4DBE-204D-AB9E-B65E067054AE}" type="slidenum">
              <a:rPr lang="en-US" smtClean="0"/>
              <a:pPr/>
              <a:t>3</a:t>
            </a:fld>
            <a:endParaRPr lang="en-US" dirty="0"/>
          </a:p>
        </p:txBody>
      </p:sp>
    </p:spTree>
    <p:extLst>
      <p:ext uri="{BB962C8B-B14F-4D97-AF65-F5344CB8AC3E}">
        <p14:creationId xmlns:p14="http://schemas.microsoft.com/office/powerpoint/2010/main" val="18105469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1600200"/>
            <a:ext cx="5486400" cy="2062103"/>
          </a:xfrm>
        </p:spPr>
        <p:txBody>
          <a:bodyPr/>
          <a:lstStyle/>
          <a:p>
            <a:r>
              <a:rPr lang="en-US" dirty="0" smtClean="0"/>
              <a:t>MODULE </a:t>
            </a:r>
            <a:r>
              <a:rPr lang="en-US" dirty="0"/>
              <a:t>2</a:t>
            </a:r>
            <a:r>
              <a:rPr lang="en-US" dirty="0" smtClean="0"/>
              <a:t/>
            </a:r>
            <a:br>
              <a:rPr lang="en-US" dirty="0" smtClean="0"/>
            </a:br>
            <a:r>
              <a:rPr lang="en-US" dirty="0" smtClean="0"/>
              <a:t>Central Authorities and Applications under the Hague Child Support Convention</a:t>
            </a:r>
            <a:endParaRPr lang="en-US" dirty="0"/>
          </a:p>
        </p:txBody>
      </p:sp>
      <p:sp>
        <p:nvSpPr>
          <p:cNvPr id="4" name="Footer Placeholder 3"/>
          <p:cNvSpPr>
            <a:spLocks noGrp="1"/>
          </p:cNvSpPr>
          <p:nvPr>
            <p:ph type="ftr" sz="quarter" idx="11"/>
          </p:nvPr>
        </p:nvSpPr>
        <p:spPr/>
        <p:txBody>
          <a:bodyPr/>
          <a:lstStyle/>
          <a:p>
            <a:r>
              <a:rPr lang="en-US" dirty="0" smtClean="0"/>
              <a:t>Module 2</a:t>
            </a:r>
            <a:endParaRPr lang="en-US" dirty="0"/>
          </a:p>
        </p:txBody>
      </p:sp>
      <p:sp>
        <p:nvSpPr>
          <p:cNvPr id="5" name="Slide Number Placeholder 4"/>
          <p:cNvSpPr>
            <a:spLocks noGrp="1"/>
          </p:cNvSpPr>
          <p:nvPr>
            <p:ph type="sldNum" sz="quarter" idx="12"/>
          </p:nvPr>
        </p:nvSpPr>
        <p:spPr/>
        <p:txBody>
          <a:bodyPr/>
          <a:lstStyle/>
          <a:p>
            <a:r>
              <a:rPr lang="en-US" dirty="0" smtClean="0"/>
              <a:t>2-4</a:t>
            </a:r>
            <a:endParaRPr lang="en-US" dirty="0"/>
          </a:p>
        </p:txBody>
      </p:sp>
    </p:spTree>
    <p:extLst>
      <p:ext uri="{BB962C8B-B14F-4D97-AF65-F5344CB8AC3E}">
        <p14:creationId xmlns:p14="http://schemas.microsoft.com/office/powerpoint/2010/main" val="19431629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marL="0" indent="0">
              <a:buNone/>
            </a:pPr>
            <a:r>
              <a:rPr lang="en-US" b="1" dirty="0" smtClean="0">
                <a:solidFill>
                  <a:srgbClr val="5B616B"/>
                </a:solidFill>
              </a:rPr>
              <a:t>Convention Terms</a:t>
            </a:r>
          </a:p>
          <a:p>
            <a:r>
              <a:rPr lang="en-US" dirty="0" smtClean="0">
                <a:solidFill>
                  <a:srgbClr val="5B616B"/>
                </a:solidFill>
              </a:rPr>
              <a:t>Creditor</a:t>
            </a:r>
          </a:p>
          <a:p>
            <a:r>
              <a:rPr lang="en-US" dirty="0" smtClean="0">
                <a:solidFill>
                  <a:srgbClr val="5B616B"/>
                </a:solidFill>
              </a:rPr>
              <a:t>Debtor</a:t>
            </a:r>
          </a:p>
          <a:p>
            <a:r>
              <a:rPr lang="en-US" dirty="0" smtClean="0">
                <a:solidFill>
                  <a:srgbClr val="5B616B"/>
                </a:solidFill>
              </a:rPr>
              <a:t>State</a:t>
            </a:r>
          </a:p>
          <a:p>
            <a:r>
              <a:rPr lang="en-US" dirty="0" smtClean="0">
                <a:solidFill>
                  <a:srgbClr val="5B616B"/>
                </a:solidFill>
              </a:rPr>
              <a:t>Maintenance</a:t>
            </a:r>
          </a:p>
          <a:p>
            <a:r>
              <a:rPr lang="en-US" dirty="0" smtClean="0">
                <a:solidFill>
                  <a:srgbClr val="5B616B"/>
                </a:solidFill>
              </a:rPr>
              <a:t>Requesting State</a:t>
            </a:r>
          </a:p>
          <a:p>
            <a:r>
              <a:rPr lang="en-US" dirty="0" smtClean="0">
                <a:solidFill>
                  <a:srgbClr val="5B616B"/>
                </a:solidFill>
              </a:rPr>
              <a:t>Requested State</a:t>
            </a:r>
          </a:p>
          <a:p>
            <a:r>
              <a:rPr lang="en-US" dirty="0" smtClean="0">
                <a:solidFill>
                  <a:srgbClr val="5B616B"/>
                </a:solidFill>
              </a:rPr>
              <a:t>Recognition and Enforcement of a Decision</a:t>
            </a:r>
          </a:p>
          <a:p>
            <a:r>
              <a:rPr lang="en-US" dirty="0" smtClean="0">
                <a:solidFill>
                  <a:srgbClr val="5B616B"/>
                </a:solidFill>
              </a:rPr>
              <a:t>Maintenance Arrangement</a:t>
            </a:r>
            <a:endParaRPr lang="en-US" dirty="0">
              <a:solidFill>
                <a:srgbClr val="5B616B"/>
              </a:solidFill>
            </a:endParaRPr>
          </a:p>
        </p:txBody>
      </p:sp>
      <p:sp>
        <p:nvSpPr>
          <p:cNvPr id="3" name="Content Placeholder 2"/>
          <p:cNvSpPr>
            <a:spLocks noGrp="1"/>
          </p:cNvSpPr>
          <p:nvPr>
            <p:ph sz="half" idx="2"/>
          </p:nvPr>
        </p:nvSpPr>
        <p:spPr/>
        <p:txBody>
          <a:bodyPr/>
          <a:lstStyle/>
          <a:p>
            <a:pPr marL="0" indent="0">
              <a:buNone/>
            </a:pPr>
            <a:r>
              <a:rPr lang="en-US" b="1" dirty="0" smtClean="0">
                <a:solidFill>
                  <a:srgbClr val="5B616B"/>
                </a:solidFill>
              </a:rPr>
              <a:t>U.S. Equivalent</a:t>
            </a:r>
          </a:p>
          <a:p>
            <a:r>
              <a:rPr lang="en-US" dirty="0" smtClean="0">
                <a:solidFill>
                  <a:srgbClr val="5B616B"/>
                </a:solidFill>
              </a:rPr>
              <a:t>Obligee</a:t>
            </a:r>
          </a:p>
          <a:p>
            <a:r>
              <a:rPr lang="en-US" dirty="0" smtClean="0">
                <a:solidFill>
                  <a:srgbClr val="5B616B"/>
                </a:solidFill>
              </a:rPr>
              <a:t>Obligor</a:t>
            </a:r>
          </a:p>
          <a:p>
            <a:r>
              <a:rPr lang="en-US" dirty="0" smtClean="0">
                <a:solidFill>
                  <a:srgbClr val="5B616B"/>
                </a:solidFill>
              </a:rPr>
              <a:t>Country</a:t>
            </a:r>
          </a:p>
          <a:p>
            <a:r>
              <a:rPr lang="en-US" dirty="0" smtClean="0">
                <a:solidFill>
                  <a:srgbClr val="5B616B"/>
                </a:solidFill>
              </a:rPr>
              <a:t>Support</a:t>
            </a:r>
          </a:p>
          <a:p>
            <a:r>
              <a:rPr lang="en-US" dirty="0" smtClean="0">
                <a:solidFill>
                  <a:srgbClr val="5B616B"/>
                </a:solidFill>
              </a:rPr>
              <a:t>Initiating state</a:t>
            </a:r>
          </a:p>
          <a:p>
            <a:r>
              <a:rPr lang="en-US" dirty="0" smtClean="0">
                <a:solidFill>
                  <a:srgbClr val="5B616B"/>
                </a:solidFill>
              </a:rPr>
              <a:t>Responding state</a:t>
            </a:r>
          </a:p>
          <a:p>
            <a:r>
              <a:rPr lang="en-US" dirty="0" smtClean="0">
                <a:solidFill>
                  <a:srgbClr val="5B616B"/>
                </a:solidFill>
              </a:rPr>
              <a:t>Recognition and Enforcement of Registered Order</a:t>
            </a:r>
          </a:p>
          <a:p>
            <a:r>
              <a:rPr lang="en-US" dirty="0" smtClean="0">
                <a:solidFill>
                  <a:srgbClr val="5B616B"/>
                </a:solidFill>
              </a:rPr>
              <a:t>Foreign Support Agreement</a:t>
            </a:r>
            <a:endParaRPr lang="en-US" dirty="0">
              <a:solidFill>
                <a:srgbClr val="5B616B"/>
              </a:solidFill>
            </a:endParaRPr>
          </a:p>
        </p:txBody>
      </p:sp>
      <p:sp>
        <p:nvSpPr>
          <p:cNvPr id="4" name="Footer Placeholder 3"/>
          <p:cNvSpPr>
            <a:spLocks noGrp="1"/>
          </p:cNvSpPr>
          <p:nvPr>
            <p:ph type="ftr" sz="quarter" idx="11"/>
          </p:nvPr>
        </p:nvSpPr>
        <p:spPr/>
        <p:txBody>
          <a:bodyPr/>
          <a:lstStyle/>
          <a:p>
            <a:r>
              <a:rPr lang="en-US" dirty="0" smtClean="0"/>
              <a:t>Module 2</a:t>
            </a:r>
            <a:endParaRPr lang="en-US" dirty="0"/>
          </a:p>
        </p:txBody>
      </p:sp>
      <p:sp>
        <p:nvSpPr>
          <p:cNvPr id="5" name="Slide Number Placeholder 4"/>
          <p:cNvSpPr>
            <a:spLocks noGrp="1"/>
          </p:cNvSpPr>
          <p:nvPr>
            <p:ph type="sldNum" sz="quarter" idx="12"/>
          </p:nvPr>
        </p:nvSpPr>
        <p:spPr/>
        <p:txBody>
          <a:bodyPr/>
          <a:lstStyle/>
          <a:p>
            <a:r>
              <a:rPr lang="en-US" dirty="0" smtClean="0"/>
              <a:t>2-</a:t>
            </a:r>
            <a:fld id="{42782948-4DBE-204D-AB9E-B65E067054AE}" type="slidenum">
              <a:rPr lang="en-US" smtClean="0"/>
              <a:pPr/>
              <a:t>5</a:t>
            </a:fld>
            <a:endParaRPr lang="en-US" dirty="0"/>
          </a:p>
        </p:txBody>
      </p:sp>
      <p:sp>
        <p:nvSpPr>
          <p:cNvPr id="6" name="Title 5"/>
          <p:cNvSpPr>
            <a:spLocks noGrp="1"/>
          </p:cNvSpPr>
          <p:nvPr>
            <p:ph type="title"/>
          </p:nvPr>
        </p:nvSpPr>
        <p:spPr>
          <a:xfrm>
            <a:off x="686104" y="417493"/>
            <a:ext cx="7772400" cy="954107"/>
          </a:xfrm>
        </p:spPr>
        <p:txBody>
          <a:bodyPr/>
          <a:lstStyle/>
          <a:p>
            <a:pPr algn="ctr"/>
            <a:r>
              <a:rPr lang="en-US" dirty="0" smtClean="0"/>
              <a:t>Terms within Hague Child Support Convention</a:t>
            </a:r>
            <a:br>
              <a:rPr lang="en-US" dirty="0" smtClean="0"/>
            </a:b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3263" y="1421260"/>
            <a:ext cx="711111" cy="709333"/>
          </a:xfrm>
          <a:prstGeom prst="rect">
            <a:avLst/>
          </a:prstGeom>
        </p:spPr>
      </p:pic>
    </p:spTree>
    <p:extLst>
      <p:ext uri="{BB962C8B-B14F-4D97-AF65-F5344CB8AC3E}">
        <p14:creationId xmlns:p14="http://schemas.microsoft.com/office/powerpoint/2010/main" val="22849862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dirty="0" smtClean="0"/>
              <a:t>Competent Authority</a:t>
            </a:r>
          </a:p>
          <a:p>
            <a:pPr lvl="1"/>
            <a:r>
              <a:rPr lang="en-US" dirty="0" smtClean="0"/>
              <a:t>Depends on context and country. </a:t>
            </a:r>
            <a:r>
              <a:rPr lang="en-US" dirty="0"/>
              <a:t> </a:t>
            </a:r>
            <a:r>
              <a:rPr lang="en-US" dirty="0" smtClean="0"/>
              <a:t>For example,</a:t>
            </a:r>
          </a:p>
          <a:p>
            <a:pPr lvl="2"/>
            <a:r>
              <a:rPr lang="en-US" dirty="0" smtClean="0">
                <a:solidFill>
                  <a:srgbClr val="5B616B"/>
                </a:solidFill>
              </a:rPr>
              <a:t>Competent authority for recognition and enforcement may be limited to the court in some countries</a:t>
            </a:r>
          </a:p>
          <a:p>
            <a:pPr lvl="2"/>
            <a:r>
              <a:rPr lang="en-US" dirty="0" smtClean="0">
                <a:solidFill>
                  <a:srgbClr val="5B616B"/>
                </a:solidFill>
              </a:rPr>
              <a:t>Competent authority for certifying a document may vary based on the document</a:t>
            </a:r>
          </a:p>
          <a:p>
            <a:pPr marL="684212" lvl="2" indent="0">
              <a:buNone/>
            </a:pPr>
            <a:endParaRPr lang="en-US" dirty="0" smtClean="0">
              <a:solidFill>
                <a:srgbClr val="5B616B"/>
              </a:solidFill>
            </a:endParaRPr>
          </a:p>
          <a:p>
            <a:r>
              <a:rPr lang="en-US" dirty="0" smtClean="0"/>
              <a:t>Contracting State</a:t>
            </a:r>
          </a:p>
          <a:p>
            <a:pPr lvl="1"/>
            <a:r>
              <a:rPr lang="en-US" dirty="0" smtClean="0"/>
              <a:t>Country that has ratified the Convention</a:t>
            </a:r>
          </a:p>
        </p:txBody>
      </p:sp>
      <p:sp>
        <p:nvSpPr>
          <p:cNvPr id="5" name="Footer Placeholder 4"/>
          <p:cNvSpPr>
            <a:spLocks noGrp="1"/>
          </p:cNvSpPr>
          <p:nvPr>
            <p:ph type="ftr" sz="quarter" idx="3"/>
          </p:nvPr>
        </p:nvSpPr>
        <p:spPr>
          <a:xfrm>
            <a:off x="3107267" y="6520934"/>
            <a:ext cx="2895600" cy="184666"/>
          </a:xfrm>
        </p:spPr>
        <p:txBody>
          <a:bodyPr/>
          <a:lstStyle/>
          <a:p>
            <a:r>
              <a:rPr lang="en-US" dirty="0" smtClean="0"/>
              <a:t>Module 2</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Additional Terms within Convention</a:t>
            </a:r>
            <a:endParaRPr lang="en-US" dirty="0"/>
          </a:p>
        </p:txBody>
      </p:sp>
      <p:sp>
        <p:nvSpPr>
          <p:cNvPr id="3" name="Slide Number Placeholder 2"/>
          <p:cNvSpPr>
            <a:spLocks noGrp="1"/>
          </p:cNvSpPr>
          <p:nvPr>
            <p:ph type="sldNum" sz="quarter" idx="4"/>
          </p:nvPr>
        </p:nvSpPr>
        <p:spPr/>
        <p:txBody>
          <a:bodyPr/>
          <a:lstStyle/>
          <a:p>
            <a:r>
              <a:rPr lang="en-US" dirty="0" smtClean="0"/>
              <a:t>2-</a:t>
            </a:r>
            <a:fld id="{42782948-4DBE-204D-AB9E-B65E067054AE}" type="slidenum">
              <a:rPr lang="en-US" smtClean="0"/>
              <a:pPr/>
              <a:t>6</a:t>
            </a:fld>
            <a:endParaRPr lang="en-US" dirty="0"/>
          </a:p>
        </p:txBody>
      </p:sp>
    </p:spTree>
    <p:extLst>
      <p:ext uri="{BB962C8B-B14F-4D97-AF65-F5344CB8AC3E}">
        <p14:creationId xmlns:p14="http://schemas.microsoft.com/office/powerpoint/2010/main" val="10499787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92500" lnSpcReduction="10000"/>
          </a:bodyPr>
          <a:lstStyle/>
          <a:p>
            <a:r>
              <a:rPr lang="en-US" dirty="0" smtClean="0"/>
              <a:t>Entity designated by a State to perform certain functions specified under </a:t>
            </a:r>
            <a:r>
              <a:rPr lang="en-US" dirty="0"/>
              <a:t>an Administrative Cooperation </a:t>
            </a:r>
            <a:r>
              <a:rPr lang="en-US" dirty="0" smtClean="0"/>
              <a:t>Convention</a:t>
            </a:r>
          </a:p>
          <a:p>
            <a:r>
              <a:rPr lang="en-US" dirty="0"/>
              <a:t>Central Authorities </a:t>
            </a:r>
            <a:r>
              <a:rPr lang="en-US" dirty="0" smtClean="0"/>
              <a:t>under the Hague Child Support Convention</a:t>
            </a:r>
          </a:p>
          <a:p>
            <a:pPr lvl="1"/>
            <a:r>
              <a:rPr lang="en-US" dirty="0" smtClean="0"/>
              <a:t>Cooperate </a:t>
            </a:r>
            <a:r>
              <a:rPr lang="en-US" dirty="0"/>
              <a:t>with each other </a:t>
            </a:r>
            <a:r>
              <a:rPr lang="en-US" dirty="0" smtClean="0"/>
              <a:t>to </a:t>
            </a:r>
            <a:r>
              <a:rPr lang="en-US" dirty="0"/>
              <a:t>achieve the purposes of the </a:t>
            </a:r>
            <a:r>
              <a:rPr lang="en-US" dirty="0" smtClean="0"/>
              <a:t>Convention</a:t>
            </a:r>
            <a:endParaRPr lang="en-US" dirty="0"/>
          </a:p>
          <a:p>
            <a:pPr lvl="1"/>
            <a:r>
              <a:rPr lang="en-US" dirty="0" smtClean="0"/>
              <a:t>Seek </a:t>
            </a:r>
            <a:r>
              <a:rPr lang="en-US" dirty="0"/>
              <a:t>as far as possible solutions to difficulties </a:t>
            </a:r>
            <a:r>
              <a:rPr lang="en-US" dirty="0" smtClean="0"/>
              <a:t>that arise </a:t>
            </a:r>
            <a:r>
              <a:rPr lang="en-US" dirty="0"/>
              <a:t>in the application of the </a:t>
            </a:r>
            <a:r>
              <a:rPr lang="en-US" dirty="0" smtClean="0"/>
              <a:t>Convention</a:t>
            </a:r>
            <a:endParaRPr lang="en-US" dirty="0"/>
          </a:p>
          <a:p>
            <a:pPr lvl="1"/>
            <a:r>
              <a:rPr lang="en-US" dirty="0" smtClean="0"/>
              <a:t>Serve </a:t>
            </a:r>
            <a:r>
              <a:rPr lang="en-US" dirty="0"/>
              <a:t>as </a:t>
            </a:r>
            <a:r>
              <a:rPr lang="en-US" dirty="0" smtClean="0"/>
              <a:t>point </a:t>
            </a:r>
            <a:r>
              <a:rPr lang="en-US" dirty="0"/>
              <a:t>of contact between Contracting States to transmit </a:t>
            </a:r>
            <a:r>
              <a:rPr lang="en-US" dirty="0" smtClean="0"/>
              <a:t>and receive </a:t>
            </a:r>
            <a:r>
              <a:rPr lang="en-US" dirty="0"/>
              <a:t>applications made under </a:t>
            </a:r>
            <a:r>
              <a:rPr lang="en-US" dirty="0" smtClean="0"/>
              <a:t>the Convention</a:t>
            </a:r>
          </a:p>
          <a:p>
            <a:pPr lvl="1"/>
            <a:r>
              <a:rPr lang="en-US" dirty="0" smtClean="0"/>
              <a:t>Provide </a:t>
            </a:r>
            <a:r>
              <a:rPr lang="en-US" dirty="0"/>
              <a:t>and facilitate a number </a:t>
            </a:r>
            <a:r>
              <a:rPr lang="en-US" dirty="0" smtClean="0"/>
              <a:t>of services</a:t>
            </a:r>
          </a:p>
          <a:p>
            <a:r>
              <a:rPr lang="en-US" dirty="0" smtClean="0"/>
              <a:t>Most </a:t>
            </a:r>
            <a:r>
              <a:rPr lang="en-US" dirty="0"/>
              <a:t>functions of the Central Authority may be performed by public bodies, or other </a:t>
            </a:r>
            <a:r>
              <a:rPr lang="en-US" dirty="0" smtClean="0"/>
              <a:t>bodies </a:t>
            </a:r>
            <a:r>
              <a:rPr lang="en-US" dirty="0"/>
              <a:t>subject to the supervision of the competent authorities of that </a:t>
            </a:r>
            <a:r>
              <a:rPr lang="en-US" dirty="0" smtClean="0"/>
              <a:t>State</a:t>
            </a:r>
            <a:endParaRPr lang="en-US" dirty="0"/>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2-7</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Definition of Central Authority</a:t>
            </a:r>
            <a:endParaRPr lang="en-US" dirty="0"/>
          </a:p>
        </p:txBody>
      </p:sp>
    </p:spTree>
    <p:extLst>
      <p:ext uri="{BB962C8B-B14F-4D97-AF65-F5344CB8AC3E}">
        <p14:creationId xmlns:p14="http://schemas.microsoft.com/office/powerpoint/2010/main" val="33504780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dirty="0" smtClean="0"/>
              <a:t>HHS </a:t>
            </a:r>
            <a:r>
              <a:rPr lang="en-US" dirty="0"/>
              <a:t>who, in turn, has delegated Central Authority functions to </a:t>
            </a:r>
            <a:r>
              <a:rPr lang="en-US" dirty="0" smtClean="0"/>
              <a:t>OCSE</a:t>
            </a:r>
            <a:endParaRPr lang="en-US" dirty="0"/>
          </a:p>
          <a:p>
            <a:r>
              <a:rPr lang="en-US" dirty="0"/>
              <a:t>OCSE’s primary Article 6 function – location of debtor or creditor</a:t>
            </a:r>
          </a:p>
          <a:p>
            <a:pPr lvl="1"/>
            <a:r>
              <a:rPr lang="en-US" dirty="0"/>
              <a:t>U.S. state of residence</a:t>
            </a:r>
          </a:p>
          <a:p>
            <a:r>
              <a:rPr lang="en-US" dirty="0"/>
              <a:t>HHS has designated state IV-D child support agencies as public bodies to </a:t>
            </a:r>
            <a:r>
              <a:rPr lang="en-US" dirty="0" smtClean="0"/>
              <a:t>perform functions </a:t>
            </a:r>
            <a:r>
              <a:rPr lang="en-US" dirty="0"/>
              <a:t>under Article 6, under the supervision of OCSE</a:t>
            </a:r>
          </a:p>
          <a:p>
            <a:pPr lvl="1"/>
            <a:r>
              <a:rPr lang="en-US" dirty="0" smtClean="0"/>
              <a:t>Transmission and receipt of Convention applications</a:t>
            </a:r>
            <a:endParaRPr lang="en-US" dirty="0"/>
          </a:p>
          <a:p>
            <a:pPr lvl="1"/>
            <a:r>
              <a:rPr lang="en-US" dirty="0" smtClean="0"/>
              <a:t>Initiation or facilitation of institution </a:t>
            </a:r>
            <a:r>
              <a:rPr lang="en-US" dirty="0"/>
              <a:t>of proceedings in respect of such </a:t>
            </a:r>
            <a:r>
              <a:rPr lang="en-US" dirty="0" smtClean="0"/>
              <a:t>applications</a:t>
            </a:r>
          </a:p>
          <a:p>
            <a:pPr marL="454025" lvl="1" indent="0">
              <a:buNone/>
            </a:pPr>
            <a:endParaRPr lang="en-US" dirty="0"/>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2-8</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U.S. Central Authority</a:t>
            </a:r>
            <a:endParaRPr lang="en-US" dirty="0"/>
          </a:p>
        </p:txBody>
      </p:sp>
    </p:spTree>
    <p:extLst>
      <p:ext uri="{BB962C8B-B14F-4D97-AF65-F5344CB8AC3E}">
        <p14:creationId xmlns:p14="http://schemas.microsoft.com/office/powerpoint/2010/main" val="22494639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dirty="0" smtClean="0"/>
              <a:t>Provide policy </a:t>
            </a:r>
            <a:r>
              <a:rPr lang="en-US" dirty="0"/>
              <a:t>guidance, tools, and training to both state child support workers and Convention countries</a:t>
            </a:r>
          </a:p>
          <a:p>
            <a:r>
              <a:rPr lang="en-US" dirty="0" smtClean="0"/>
              <a:t>Respond to customer service inquiries</a:t>
            </a:r>
          </a:p>
          <a:p>
            <a:pPr lvl="1"/>
            <a:r>
              <a:rPr lang="en-US" dirty="0" smtClean="0"/>
              <a:t>Parents </a:t>
            </a:r>
            <a:r>
              <a:rPr lang="en-US" dirty="0"/>
              <a:t>living in </a:t>
            </a:r>
            <a:r>
              <a:rPr lang="en-US" dirty="0" smtClean="0"/>
              <a:t>Convention countries</a:t>
            </a:r>
          </a:p>
          <a:p>
            <a:pPr lvl="1"/>
            <a:r>
              <a:rPr lang="en-US" dirty="0" smtClean="0"/>
              <a:t>Parents </a:t>
            </a:r>
            <a:r>
              <a:rPr lang="en-US" dirty="0"/>
              <a:t>from </a:t>
            </a:r>
            <a:r>
              <a:rPr lang="en-US" dirty="0" smtClean="0"/>
              <a:t>U.S</a:t>
            </a:r>
            <a:r>
              <a:rPr lang="en-US" dirty="0"/>
              <a:t>. when </a:t>
            </a:r>
            <a:r>
              <a:rPr lang="en-US" dirty="0" smtClean="0"/>
              <a:t>other </a:t>
            </a:r>
            <a:r>
              <a:rPr lang="en-US" dirty="0"/>
              <a:t>parent lives in </a:t>
            </a:r>
            <a:r>
              <a:rPr lang="en-US" dirty="0" smtClean="0"/>
              <a:t>Convention country</a:t>
            </a:r>
          </a:p>
          <a:p>
            <a:pPr lvl="1"/>
            <a:r>
              <a:rPr lang="en-US" dirty="0" smtClean="0"/>
              <a:t>State and </a:t>
            </a:r>
            <a:r>
              <a:rPr lang="en-US" dirty="0"/>
              <a:t>local </a:t>
            </a:r>
            <a:r>
              <a:rPr lang="en-US" dirty="0" smtClean="0"/>
              <a:t>child support offices</a:t>
            </a:r>
          </a:p>
          <a:p>
            <a:pPr lvl="1"/>
            <a:r>
              <a:rPr lang="en-US" dirty="0" smtClean="0"/>
              <a:t>Central Authority in Convention country</a:t>
            </a:r>
          </a:p>
          <a:p>
            <a:pPr lvl="1"/>
            <a:r>
              <a:rPr lang="en-US" dirty="0" smtClean="0"/>
              <a:t>Congressional inquiries </a:t>
            </a:r>
            <a:r>
              <a:rPr lang="en-US" dirty="0"/>
              <a:t>on behalf of </a:t>
            </a:r>
            <a:r>
              <a:rPr lang="en-US" dirty="0" smtClean="0"/>
              <a:t>parents</a:t>
            </a:r>
          </a:p>
          <a:p>
            <a:pPr lvl="1"/>
            <a:r>
              <a:rPr lang="en-US" dirty="0" smtClean="0"/>
              <a:t>Other </a:t>
            </a:r>
            <a:r>
              <a:rPr lang="en-US" dirty="0"/>
              <a:t>inquiries (attorneys, researchers, etc.)</a:t>
            </a:r>
          </a:p>
          <a:p>
            <a:endParaRPr lang="en-US" dirty="0" smtClean="0"/>
          </a:p>
        </p:txBody>
      </p:sp>
      <p:sp>
        <p:nvSpPr>
          <p:cNvPr id="5" name="Footer Placeholder 4"/>
          <p:cNvSpPr>
            <a:spLocks noGrp="1"/>
          </p:cNvSpPr>
          <p:nvPr>
            <p:ph type="ftr" sz="quarter" idx="3"/>
          </p:nvPr>
        </p:nvSpPr>
        <p:spPr/>
        <p:txBody>
          <a:bodyPr/>
          <a:lstStyle/>
          <a:p>
            <a:r>
              <a:rPr lang="en-US" dirty="0" smtClean="0"/>
              <a:t>Module 2</a:t>
            </a:r>
            <a:endParaRPr lang="en-US" dirty="0"/>
          </a:p>
        </p:txBody>
      </p:sp>
      <p:sp>
        <p:nvSpPr>
          <p:cNvPr id="6" name="Slide Number Placeholder 5"/>
          <p:cNvSpPr>
            <a:spLocks noGrp="1"/>
          </p:cNvSpPr>
          <p:nvPr>
            <p:ph type="sldNum" sz="quarter" idx="4"/>
          </p:nvPr>
        </p:nvSpPr>
        <p:spPr/>
        <p:txBody>
          <a:bodyPr/>
          <a:lstStyle/>
          <a:p>
            <a:r>
              <a:rPr lang="en-US" dirty="0" smtClean="0"/>
              <a:t>2-9</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Other OCSE Activities in Convention Cases</a:t>
            </a:r>
            <a:endParaRPr lang="en-US" dirty="0"/>
          </a:p>
        </p:txBody>
      </p:sp>
      <p:pic>
        <p:nvPicPr>
          <p:cNvPr id="7" name="Picture 6"/>
          <p:cNvPicPr>
            <a:picLocks noChangeAspect="1"/>
          </p:cNvPicPr>
          <p:nvPr/>
        </p:nvPicPr>
        <p:blipFill rotWithShape="1">
          <a:blip r:embed="rId3">
            <a:clrChange>
              <a:clrFrom>
                <a:srgbClr val="F9F9F9"/>
              </a:clrFrom>
              <a:clrTo>
                <a:srgbClr val="F9F9F9">
                  <a:alpha val="0"/>
                </a:srgbClr>
              </a:clrTo>
            </a:clrChange>
            <a:extLst>
              <a:ext uri="{28A0092B-C50C-407E-A947-70E740481C1C}">
                <a14:useLocalDpi xmlns:a14="http://schemas.microsoft.com/office/drawing/2010/main" val="0"/>
              </a:ext>
            </a:extLst>
          </a:blip>
          <a:srcRect l="6341" t="19098" r="6794" b="10244"/>
          <a:stretch/>
        </p:blipFill>
        <p:spPr>
          <a:xfrm flipH="1">
            <a:off x="6400800" y="3644121"/>
            <a:ext cx="2257912" cy="2756679"/>
          </a:xfrm>
          <a:prstGeom prst="rect">
            <a:avLst/>
          </a:prstGeom>
        </p:spPr>
      </p:pic>
    </p:spTree>
    <p:extLst>
      <p:ext uri="{BB962C8B-B14F-4D97-AF65-F5344CB8AC3E}">
        <p14:creationId xmlns:p14="http://schemas.microsoft.com/office/powerpoint/2010/main" val="1532611141"/>
      </p:ext>
    </p:extLst>
  </p:cSld>
  <p:clrMapOvr>
    <a:masterClrMapping/>
  </p:clrMapOvr>
  <p:timing>
    <p:tnLst>
      <p:par>
        <p:cTn id="1" dur="indefinite" restart="never" nodeType="tmRoot"/>
      </p:par>
    </p:tnLst>
  </p:timing>
</p:sld>
</file>

<file path=ppt/theme/theme1.xml><?xml version="1.0" encoding="utf-8"?>
<a:theme xmlns:a="http://schemas.openxmlformats.org/drawingml/2006/main" name="4.3-Template_4.29.2016">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26706</TotalTime>
  <Words>6355</Words>
  <Application>Microsoft Office PowerPoint</Application>
  <PresentationFormat>On-screen Show (4:3)</PresentationFormat>
  <Paragraphs>462</Paragraphs>
  <Slides>26</Slides>
  <Notes>26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Gill Sans MT</vt:lpstr>
      <vt:lpstr>4.3-Template_4.29.2016</vt:lpstr>
      <vt:lpstr>INTERNATIONAL CASE PROCESSING UNDER  UIFSA 2008</vt:lpstr>
      <vt:lpstr>Webinar Series</vt:lpstr>
      <vt:lpstr>Webinar Modules</vt:lpstr>
      <vt:lpstr>MODULE 2 Central Authorities and Applications under the Hague Child Support Convention</vt:lpstr>
      <vt:lpstr>Terms within Hague Child Support Convention </vt:lpstr>
      <vt:lpstr>Additional Terms within Convention</vt:lpstr>
      <vt:lpstr>Definition of Central Authority</vt:lpstr>
      <vt:lpstr>U.S. Central Authority</vt:lpstr>
      <vt:lpstr>Other OCSE Activities in Convention Cases</vt:lpstr>
      <vt:lpstr>Role of Requesting Central Authority</vt:lpstr>
      <vt:lpstr>Role of Requested Central Authority</vt:lpstr>
      <vt:lpstr>Role of Requested Central Authority (cont’d)</vt:lpstr>
      <vt:lpstr>Requested Central Authority and Review of Application – Article 12 of Convention</vt:lpstr>
      <vt:lpstr>Central Authority and Power of Attorney in Incoming Applications – Article 42 of Convention</vt:lpstr>
      <vt:lpstr>Responsibilities of Central Authorities in Requesting and Requested States – Article 12 of Convention</vt:lpstr>
      <vt:lpstr>Applications through Central Authority</vt:lpstr>
      <vt:lpstr>Residence of Applicant</vt:lpstr>
      <vt:lpstr>Application vs. Direct Request</vt:lpstr>
      <vt:lpstr>Application vs. Direct Request (cont’d)</vt:lpstr>
      <vt:lpstr>Duties of Support Enforcement Agency – Sec. 307, UIFSA (2008)</vt:lpstr>
      <vt:lpstr>Issuing Country – Recognition and Enforcement</vt:lpstr>
      <vt:lpstr>Issuing Country – Modification</vt:lpstr>
      <vt:lpstr>Specific Measures – Article 7(1)</vt:lpstr>
      <vt:lpstr>Specific Measures – Article 7(2)</vt:lpstr>
      <vt:lpstr>Central Authority Costs – Article 8</vt:lpstr>
      <vt:lpstr>QUESTIONS or FEEDBACK?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Riddick, Yvette (ACF)</dc:creator>
  <cp:lastModifiedBy>plevin</cp:lastModifiedBy>
  <cp:revision>100</cp:revision>
  <dcterms:created xsi:type="dcterms:W3CDTF">2016-05-03T20:02:08Z</dcterms:created>
  <dcterms:modified xsi:type="dcterms:W3CDTF">2018-10-24T16:51:25Z</dcterms:modified>
</cp:coreProperties>
</file>