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71"/>
  </p:notesMasterIdLst>
  <p:handoutMasterIdLst>
    <p:handoutMasterId r:id="rId72"/>
  </p:handoutMasterIdLst>
  <p:sldIdLst>
    <p:sldId id="385" r:id="rId2"/>
    <p:sldId id="376" r:id="rId3"/>
    <p:sldId id="379" r:id="rId4"/>
    <p:sldId id="328" r:id="rId5"/>
    <p:sldId id="383" r:id="rId6"/>
    <p:sldId id="363" r:id="rId7"/>
    <p:sldId id="396" r:id="rId8"/>
    <p:sldId id="447" r:id="rId9"/>
    <p:sldId id="445" r:id="rId10"/>
    <p:sldId id="448" r:id="rId11"/>
    <p:sldId id="496" r:id="rId12"/>
    <p:sldId id="387" r:id="rId13"/>
    <p:sldId id="323" r:id="rId14"/>
    <p:sldId id="434" r:id="rId15"/>
    <p:sldId id="465" r:id="rId16"/>
    <p:sldId id="340" r:id="rId17"/>
    <p:sldId id="408" r:id="rId18"/>
    <p:sldId id="453" r:id="rId19"/>
    <p:sldId id="409" r:id="rId20"/>
    <p:sldId id="479" r:id="rId21"/>
    <p:sldId id="478" r:id="rId22"/>
    <p:sldId id="480" r:id="rId23"/>
    <p:sldId id="473" r:id="rId24"/>
    <p:sldId id="411" r:id="rId25"/>
    <p:sldId id="454" r:id="rId26"/>
    <p:sldId id="455" r:id="rId27"/>
    <p:sldId id="495" r:id="rId28"/>
    <p:sldId id="483" r:id="rId29"/>
    <p:sldId id="484" r:id="rId30"/>
    <p:sldId id="482" r:id="rId31"/>
    <p:sldId id="412" r:id="rId32"/>
    <p:sldId id="470" r:id="rId33"/>
    <p:sldId id="460" r:id="rId34"/>
    <p:sldId id="505" r:id="rId35"/>
    <p:sldId id="416" r:id="rId36"/>
    <p:sldId id="436" r:id="rId37"/>
    <p:sldId id="487" r:id="rId38"/>
    <p:sldId id="488" r:id="rId39"/>
    <p:sldId id="486" r:id="rId40"/>
    <p:sldId id="450" r:id="rId41"/>
    <p:sldId id="458" r:id="rId42"/>
    <p:sldId id="498" r:id="rId43"/>
    <p:sldId id="499" r:id="rId44"/>
    <p:sldId id="500" r:id="rId45"/>
    <p:sldId id="501" r:id="rId46"/>
    <p:sldId id="502" r:id="rId47"/>
    <p:sldId id="503" r:id="rId48"/>
    <p:sldId id="504" r:id="rId49"/>
    <p:sldId id="451" r:id="rId50"/>
    <p:sldId id="389" r:id="rId51"/>
    <p:sldId id="373" r:id="rId52"/>
    <p:sldId id="390" r:id="rId53"/>
    <p:sldId id="424" r:id="rId54"/>
    <p:sldId id="439" r:id="rId55"/>
    <p:sldId id="471" r:id="rId56"/>
    <p:sldId id="395" r:id="rId57"/>
    <p:sldId id="425" r:id="rId58"/>
    <p:sldId id="426" r:id="rId59"/>
    <p:sldId id="440" r:id="rId60"/>
    <p:sldId id="461" r:id="rId61"/>
    <p:sldId id="462" r:id="rId62"/>
    <p:sldId id="467" r:id="rId63"/>
    <p:sldId id="468" r:id="rId64"/>
    <p:sldId id="418" r:id="rId65"/>
    <p:sldId id="420" r:id="rId66"/>
    <p:sldId id="421" r:id="rId67"/>
    <p:sldId id="443" r:id="rId68"/>
    <p:sldId id="444" r:id="rId69"/>
    <p:sldId id="374" r:id="rId70"/>
  </p:sldIdLst>
  <p:sldSz cx="9144000" cy="6858000" type="screen4x3"/>
  <p:notesSz cx="6858000" cy="9144000"/>
  <p:custDataLst>
    <p:tags r:id="rId7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haynes" initials="m" lastIdx="12" clrIdx="0">
    <p:extLst>
      <p:ext uri="{19B8F6BF-5375-455C-9EA6-DF929625EA0E}">
        <p15:presenceInfo xmlns:p15="http://schemas.microsoft.com/office/powerpoint/2012/main" userId="mhayn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8481"/>
    <a:srgbClr val="5B616B"/>
    <a:srgbClr val="A4C4C2"/>
    <a:srgbClr val="3F6187"/>
    <a:srgbClr val="1CA087"/>
    <a:srgbClr val="2E8540"/>
    <a:srgbClr val="112E51"/>
    <a:srgbClr val="3333FF"/>
    <a:srgbClr val="66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31250" autoAdjust="0"/>
    <p:restoredTop sz="74725" autoAdjust="0"/>
  </p:normalViewPr>
  <p:slideViewPr>
    <p:cSldViewPr snapToObjects="1">
      <p:cViewPr varScale="1">
        <p:scale>
          <a:sx n="71" d="100"/>
          <a:sy n="71" d="100"/>
        </p:scale>
        <p:origin x="636" y="60"/>
      </p:cViewPr>
      <p:guideLst>
        <p:guide orient="horz" pos="2064"/>
        <p:guide pos="576"/>
        <p:guide pos="432"/>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6" d="100"/>
          <a:sy n="86" d="100"/>
        </p:scale>
        <p:origin x="378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gs" Target="tags/tag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2F2A10-6920-4947-984E-102117CEC027}" type="doc">
      <dgm:prSet loTypeId="urn:microsoft.com/office/officeart/2005/8/layout/hProcess9" loCatId="process" qsTypeId="urn:microsoft.com/office/officeart/2005/8/quickstyle/simple1" qsCatId="simple" csTypeId="urn:microsoft.com/office/officeart/2005/8/colors/accent2_4" csCatId="accent2" phldr="1"/>
      <dgm:spPr/>
    </dgm:pt>
    <dgm:pt modelId="{6E5828D3-87B7-45A4-82CC-2E5848D07232}">
      <dgm:prSet phldrT="[Text]"/>
      <dgm:spPr>
        <a:solidFill>
          <a:schemeClr val="accent2">
            <a:lumMod val="50000"/>
          </a:schemeClr>
        </a:solidFill>
      </dgm:spPr>
      <dgm:t>
        <a:bodyPr/>
        <a:lstStyle/>
        <a:p>
          <a:r>
            <a:rPr lang="en-US" dirty="0" smtClean="0"/>
            <a:t>Reviewed by Central Registry</a:t>
          </a:r>
          <a:endParaRPr lang="en-US" dirty="0"/>
        </a:p>
      </dgm:t>
    </dgm:pt>
    <dgm:pt modelId="{B0E2D2AA-918F-4196-8F29-DEEC289A5EBF}" type="parTrans" cxnId="{E7D2612E-3ECC-4547-90A4-ED934C67262A}">
      <dgm:prSet/>
      <dgm:spPr/>
      <dgm:t>
        <a:bodyPr/>
        <a:lstStyle/>
        <a:p>
          <a:endParaRPr lang="en-US"/>
        </a:p>
      </dgm:t>
    </dgm:pt>
    <dgm:pt modelId="{E6FC57FA-CB33-4437-B407-18195C489D36}" type="sibTrans" cxnId="{E7D2612E-3ECC-4547-90A4-ED934C67262A}">
      <dgm:prSet/>
      <dgm:spPr/>
      <dgm:t>
        <a:bodyPr/>
        <a:lstStyle/>
        <a:p>
          <a:endParaRPr lang="en-US"/>
        </a:p>
      </dgm:t>
    </dgm:pt>
    <dgm:pt modelId="{D9409E8E-C4D1-411E-9E8C-556CB42D4E88}">
      <dgm:prSet phldrT="[Text]"/>
      <dgm:spPr/>
      <dgm:t>
        <a:bodyPr/>
        <a:lstStyle/>
        <a:p>
          <a:r>
            <a:rPr lang="en-US" dirty="0" smtClean="0"/>
            <a:t>Processed by Local Office</a:t>
          </a:r>
          <a:endParaRPr lang="en-US" dirty="0"/>
        </a:p>
      </dgm:t>
    </dgm:pt>
    <dgm:pt modelId="{59F842A0-5D76-4279-9D4B-31E8E6C1BE44}" type="parTrans" cxnId="{4B8239DA-883F-42A6-B693-E916A889F3C0}">
      <dgm:prSet/>
      <dgm:spPr/>
      <dgm:t>
        <a:bodyPr/>
        <a:lstStyle/>
        <a:p>
          <a:endParaRPr lang="en-US"/>
        </a:p>
      </dgm:t>
    </dgm:pt>
    <dgm:pt modelId="{6F3D2C10-3B18-4F7B-9D79-F4DEE81C2F67}" type="sibTrans" cxnId="{4B8239DA-883F-42A6-B693-E916A889F3C0}">
      <dgm:prSet/>
      <dgm:spPr/>
      <dgm:t>
        <a:bodyPr/>
        <a:lstStyle/>
        <a:p>
          <a:endParaRPr lang="en-US"/>
        </a:p>
      </dgm:t>
    </dgm:pt>
    <dgm:pt modelId="{1F309681-2D2D-4A6D-AD49-6D38971A801B}">
      <dgm:prSet phldrT="[Text]"/>
      <dgm:spPr/>
      <dgm:t>
        <a:bodyPr/>
        <a:lstStyle/>
        <a:p>
          <a:r>
            <a:rPr lang="en-US" dirty="0" smtClean="0"/>
            <a:t>Registered with Tribunal</a:t>
          </a:r>
          <a:endParaRPr lang="en-US" dirty="0"/>
        </a:p>
      </dgm:t>
    </dgm:pt>
    <dgm:pt modelId="{69065FB0-6303-4323-9380-B015031DA57B}" type="parTrans" cxnId="{228CDBD0-2699-4244-A2DF-E9B4BB4F007A}">
      <dgm:prSet/>
      <dgm:spPr/>
      <dgm:t>
        <a:bodyPr/>
        <a:lstStyle/>
        <a:p>
          <a:endParaRPr lang="en-US"/>
        </a:p>
      </dgm:t>
    </dgm:pt>
    <dgm:pt modelId="{7BCFB29A-57A6-49F3-BFEE-CA73032EA65B}" type="sibTrans" cxnId="{228CDBD0-2699-4244-A2DF-E9B4BB4F007A}">
      <dgm:prSet/>
      <dgm:spPr/>
      <dgm:t>
        <a:bodyPr/>
        <a:lstStyle/>
        <a:p>
          <a:endParaRPr lang="en-US"/>
        </a:p>
      </dgm:t>
    </dgm:pt>
    <dgm:pt modelId="{D3626F67-6DA3-4F17-A644-0781B56F31B4}" type="pres">
      <dgm:prSet presAssocID="{F02F2A10-6920-4947-984E-102117CEC027}" presName="CompostProcess" presStyleCnt="0">
        <dgm:presLayoutVars>
          <dgm:dir/>
          <dgm:resizeHandles val="exact"/>
        </dgm:presLayoutVars>
      </dgm:prSet>
      <dgm:spPr/>
    </dgm:pt>
    <dgm:pt modelId="{D40AA30E-DD1C-40E5-94A9-4A6B186243B4}" type="pres">
      <dgm:prSet presAssocID="{F02F2A10-6920-4947-984E-102117CEC027}" presName="arrow" presStyleLbl="bgShp" presStyleIdx="0" presStyleCnt="1"/>
      <dgm:spPr>
        <a:solidFill>
          <a:schemeClr val="accent2">
            <a:lumMod val="60000"/>
            <a:lumOff val="40000"/>
          </a:schemeClr>
        </a:solidFill>
      </dgm:spPr>
    </dgm:pt>
    <dgm:pt modelId="{EFA68471-DED2-4E11-A0B0-1F4087A7BBEB}" type="pres">
      <dgm:prSet presAssocID="{F02F2A10-6920-4947-984E-102117CEC027}" presName="linearProcess" presStyleCnt="0"/>
      <dgm:spPr/>
    </dgm:pt>
    <dgm:pt modelId="{BD447B5A-6506-456A-9AD8-F29E4B5D48C3}" type="pres">
      <dgm:prSet presAssocID="{6E5828D3-87B7-45A4-82CC-2E5848D07232}" presName="textNode" presStyleLbl="node1" presStyleIdx="0" presStyleCnt="3">
        <dgm:presLayoutVars>
          <dgm:bulletEnabled val="1"/>
        </dgm:presLayoutVars>
      </dgm:prSet>
      <dgm:spPr/>
      <dgm:t>
        <a:bodyPr/>
        <a:lstStyle/>
        <a:p>
          <a:endParaRPr lang="en-US"/>
        </a:p>
      </dgm:t>
    </dgm:pt>
    <dgm:pt modelId="{6DC27AC1-1842-49E4-B518-99331037E621}" type="pres">
      <dgm:prSet presAssocID="{E6FC57FA-CB33-4437-B407-18195C489D36}" presName="sibTrans" presStyleCnt="0"/>
      <dgm:spPr/>
    </dgm:pt>
    <dgm:pt modelId="{E3CD7C33-528D-44DD-AC52-20800801C36B}" type="pres">
      <dgm:prSet presAssocID="{D9409E8E-C4D1-411E-9E8C-556CB42D4E88}" presName="textNode" presStyleLbl="node1" presStyleIdx="1" presStyleCnt="3">
        <dgm:presLayoutVars>
          <dgm:bulletEnabled val="1"/>
        </dgm:presLayoutVars>
      </dgm:prSet>
      <dgm:spPr/>
      <dgm:t>
        <a:bodyPr/>
        <a:lstStyle/>
        <a:p>
          <a:endParaRPr lang="en-US"/>
        </a:p>
      </dgm:t>
    </dgm:pt>
    <dgm:pt modelId="{5C16084E-1E04-436D-BEA6-271C9509942B}" type="pres">
      <dgm:prSet presAssocID="{6F3D2C10-3B18-4F7B-9D79-F4DEE81C2F67}" presName="sibTrans" presStyleCnt="0"/>
      <dgm:spPr/>
    </dgm:pt>
    <dgm:pt modelId="{72169004-F2B7-4ECC-BBF6-74AD4E388884}" type="pres">
      <dgm:prSet presAssocID="{1F309681-2D2D-4A6D-AD49-6D38971A801B}" presName="textNode" presStyleLbl="node1" presStyleIdx="2" presStyleCnt="3">
        <dgm:presLayoutVars>
          <dgm:bulletEnabled val="1"/>
        </dgm:presLayoutVars>
      </dgm:prSet>
      <dgm:spPr/>
      <dgm:t>
        <a:bodyPr/>
        <a:lstStyle/>
        <a:p>
          <a:endParaRPr lang="en-US"/>
        </a:p>
      </dgm:t>
    </dgm:pt>
  </dgm:ptLst>
  <dgm:cxnLst>
    <dgm:cxn modelId="{7765CD98-F464-408D-9B92-198CA600CD91}" type="presOf" srcId="{F02F2A10-6920-4947-984E-102117CEC027}" destId="{D3626F67-6DA3-4F17-A644-0781B56F31B4}" srcOrd="0" destOrd="0" presId="urn:microsoft.com/office/officeart/2005/8/layout/hProcess9"/>
    <dgm:cxn modelId="{E7D2612E-3ECC-4547-90A4-ED934C67262A}" srcId="{F02F2A10-6920-4947-984E-102117CEC027}" destId="{6E5828D3-87B7-45A4-82CC-2E5848D07232}" srcOrd="0" destOrd="0" parTransId="{B0E2D2AA-918F-4196-8F29-DEEC289A5EBF}" sibTransId="{E6FC57FA-CB33-4437-B407-18195C489D36}"/>
    <dgm:cxn modelId="{9EDA2D7B-C6A3-4C7F-A755-A1706F7F1C85}" type="presOf" srcId="{1F309681-2D2D-4A6D-AD49-6D38971A801B}" destId="{72169004-F2B7-4ECC-BBF6-74AD4E388884}" srcOrd="0" destOrd="0" presId="urn:microsoft.com/office/officeart/2005/8/layout/hProcess9"/>
    <dgm:cxn modelId="{4B8239DA-883F-42A6-B693-E916A889F3C0}" srcId="{F02F2A10-6920-4947-984E-102117CEC027}" destId="{D9409E8E-C4D1-411E-9E8C-556CB42D4E88}" srcOrd="1" destOrd="0" parTransId="{59F842A0-5D76-4279-9D4B-31E8E6C1BE44}" sibTransId="{6F3D2C10-3B18-4F7B-9D79-F4DEE81C2F67}"/>
    <dgm:cxn modelId="{228CDBD0-2699-4244-A2DF-E9B4BB4F007A}" srcId="{F02F2A10-6920-4947-984E-102117CEC027}" destId="{1F309681-2D2D-4A6D-AD49-6D38971A801B}" srcOrd="2" destOrd="0" parTransId="{69065FB0-6303-4323-9380-B015031DA57B}" sibTransId="{7BCFB29A-57A6-49F3-BFEE-CA73032EA65B}"/>
    <dgm:cxn modelId="{93209648-B38D-4AB8-87C4-60F4D7D93D2A}" type="presOf" srcId="{D9409E8E-C4D1-411E-9E8C-556CB42D4E88}" destId="{E3CD7C33-528D-44DD-AC52-20800801C36B}" srcOrd="0" destOrd="0" presId="urn:microsoft.com/office/officeart/2005/8/layout/hProcess9"/>
    <dgm:cxn modelId="{6FEF810B-3495-487D-AF8B-7D001AE9B095}" type="presOf" srcId="{6E5828D3-87B7-45A4-82CC-2E5848D07232}" destId="{BD447B5A-6506-456A-9AD8-F29E4B5D48C3}" srcOrd="0" destOrd="0" presId="urn:microsoft.com/office/officeart/2005/8/layout/hProcess9"/>
    <dgm:cxn modelId="{15677F9E-6D85-4601-B28E-2E5110348233}" type="presParOf" srcId="{D3626F67-6DA3-4F17-A644-0781B56F31B4}" destId="{D40AA30E-DD1C-40E5-94A9-4A6B186243B4}" srcOrd="0" destOrd="0" presId="urn:microsoft.com/office/officeart/2005/8/layout/hProcess9"/>
    <dgm:cxn modelId="{CAEE1BAE-2113-47CB-A00C-CD77A8263538}" type="presParOf" srcId="{D3626F67-6DA3-4F17-A644-0781B56F31B4}" destId="{EFA68471-DED2-4E11-A0B0-1F4087A7BBEB}" srcOrd="1" destOrd="0" presId="urn:microsoft.com/office/officeart/2005/8/layout/hProcess9"/>
    <dgm:cxn modelId="{1191D9F1-70EC-4601-82CD-50AA7AC55ECA}" type="presParOf" srcId="{EFA68471-DED2-4E11-A0B0-1F4087A7BBEB}" destId="{BD447B5A-6506-456A-9AD8-F29E4B5D48C3}" srcOrd="0" destOrd="0" presId="urn:microsoft.com/office/officeart/2005/8/layout/hProcess9"/>
    <dgm:cxn modelId="{6C0DA0A7-9C47-49E9-A18E-9D6C8B9991D1}" type="presParOf" srcId="{EFA68471-DED2-4E11-A0B0-1F4087A7BBEB}" destId="{6DC27AC1-1842-49E4-B518-99331037E621}" srcOrd="1" destOrd="0" presId="urn:microsoft.com/office/officeart/2005/8/layout/hProcess9"/>
    <dgm:cxn modelId="{4BB336B8-FCF7-4624-B8B6-68C04BEAC9F3}" type="presParOf" srcId="{EFA68471-DED2-4E11-A0B0-1F4087A7BBEB}" destId="{E3CD7C33-528D-44DD-AC52-20800801C36B}" srcOrd="2" destOrd="0" presId="urn:microsoft.com/office/officeart/2005/8/layout/hProcess9"/>
    <dgm:cxn modelId="{C4E3F357-1B97-452C-8E23-1D3446911A8F}" type="presParOf" srcId="{EFA68471-DED2-4E11-A0B0-1F4087A7BBEB}" destId="{5C16084E-1E04-436D-BEA6-271C9509942B}" srcOrd="3" destOrd="0" presId="urn:microsoft.com/office/officeart/2005/8/layout/hProcess9"/>
    <dgm:cxn modelId="{0D87137B-BCA6-4BC7-8AB1-78D771BA6455}" type="presParOf" srcId="{EFA68471-DED2-4E11-A0B0-1F4087A7BBEB}" destId="{72169004-F2B7-4ECC-BBF6-74AD4E388884}"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2F2A10-6920-4947-984E-102117CEC027}" type="doc">
      <dgm:prSet loTypeId="urn:microsoft.com/office/officeart/2005/8/layout/hProcess9" loCatId="process" qsTypeId="urn:microsoft.com/office/officeart/2005/8/quickstyle/simple1" qsCatId="simple" csTypeId="urn:microsoft.com/office/officeart/2005/8/colors/accent2_2" csCatId="accent2" phldr="1"/>
      <dgm:spPr/>
    </dgm:pt>
    <dgm:pt modelId="{6E5828D3-87B7-45A4-82CC-2E5848D07232}">
      <dgm:prSet phldrT="[Text]"/>
      <dgm:spPr/>
      <dgm:t>
        <a:bodyPr/>
        <a:lstStyle/>
        <a:p>
          <a:r>
            <a:rPr lang="en-US" dirty="0" smtClean="0"/>
            <a:t>Reviewed by Central Registry</a:t>
          </a:r>
          <a:endParaRPr lang="en-US" dirty="0"/>
        </a:p>
      </dgm:t>
    </dgm:pt>
    <dgm:pt modelId="{B0E2D2AA-918F-4196-8F29-DEEC289A5EBF}" type="parTrans" cxnId="{E7D2612E-3ECC-4547-90A4-ED934C67262A}">
      <dgm:prSet/>
      <dgm:spPr/>
      <dgm:t>
        <a:bodyPr/>
        <a:lstStyle/>
        <a:p>
          <a:endParaRPr lang="en-US"/>
        </a:p>
      </dgm:t>
    </dgm:pt>
    <dgm:pt modelId="{E6FC57FA-CB33-4437-B407-18195C489D36}" type="sibTrans" cxnId="{E7D2612E-3ECC-4547-90A4-ED934C67262A}">
      <dgm:prSet/>
      <dgm:spPr/>
      <dgm:t>
        <a:bodyPr/>
        <a:lstStyle/>
        <a:p>
          <a:endParaRPr lang="en-US"/>
        </a:p>
      </dgm:t>
    </dgm:pt>
    <dgm:pt modelId="{D9409E8E-C4D1-411E-9E8C-556CB42D4E88}">
      <dgm:prSet phldrT="[Text]"/>
      <dgm:spPr>
        <a:solidFill>
          <a:schemeClr val="accent2">
            <a:lumMod val="50000"/>
          </a:schemeClr>
        </a:solidFill>
      </dgm:spPr>
      <dgm:t>
        <a:bodyPr/>
        <a:lstStyle/>
        <a:p>
          <a:r>
            <a:rPr lang="en-US" dirty="0" smtClean="0"/>
            <a:t>Processed by Local Office</a:t>
          </a:r>
          <a:endParaRPr lang="en-US" dirty="0"/>
        </a:p>
      </dgm:t>
    </dgm:pt>
    <dgm:pt modelId="{59F842A0-5D76-4279-9D4B-31E8E6C1BE44}" type="parTrans" cxnId="{4B8239DA-883F-42A6-B693-E916A889F3C0}">
      <dgm:prSet/>
      <dgm:spPr/>
      <dgm:t>
        <a:bodyPr/>
        <a:lstStyle/>
        <a:p>
          <a:endParaRPr lang="en-US"/>
        </a:p>
      </dgm:t>
    </dgm:pt>
    <dgm:pt modelId="{6F3D2C10-3B18-4F7B-9D79-F4DEE81C2F67}" type="sibTrans" cxnId="{4B8239DA-883F-42A6-B693-E916A889F3C0}">
      <dgm:prSet/>
      <dgm:spPr/>
      <dgm:t>
        <a:bodyPr/>
        <a:lstStyle/>
        <a:p>
          <a:endParaRPr lang="en-US"/>
        </a:p>
      </dgm:t>
    </dgm:pt>
    <dgm:pt modelId="{1F309681-2D2D-4A6D-AD49-6D38971A801B}">
      <dgm:prSet phldrT="[Text]"/>
      <dgm:spPr/>
      <dgm:t>
        <a:bodyPr/>
        <a:lstStyle/>
        <a:p>
          <a:r>
            <a:rPr lang="en-US" dirty="0" smtClean="0"/>
            <a:t>Registered with Tribunal</a:t>
          </a:r>
          <a:endParaRPr lang="en-US" dirty="0"/>
        </a:p>
      </dgm:t>
    </dgm:pt>
    <dgm:pt modelId="{69065FB0-6303-4323-9380-B015031DA57B}" type="parTrans" cxnId="{228CDBD0-2699-4244-A2DF-E9B4BB4F007A}">
      <dgm:prSet/>
      <dgm:spPr/>
      <dgm:t>
        <a:bodyPr/>
        <a:lstStyle/>
        <a:p>
          <a:endParaRPr lang="en-US"/>
        </a:p>
      </dgm:t>
    </dgm:pt>
    <dgm:pt modelId="{7BCFB29A-57A6-49F3-BFEE-CA73032EA65B}" type="sibTrans" cxnId="{228CDBD0-2699-4244-A2DF-E9B4BB4F007A}">
      <dgm:prSet/>
      <dgm:spPr/>
      <dgm:t>
        <a:bodyPr/>
        <a:lstStyle/>
        <a:p>
          <a:endParaRPr lang="en-US"/>
        </a:p>
      </dgm:t>
    </dgm:pt>
    <dgm:pt modelId="{D3626F67-6DA3-4F17-A644-0781B56F31B4}" type="pres">
      <dgm:prSet presAssocID="{F02F2A10-6920-4947-984E-102117CEC027}" presName="CompostProcess" presStyleCnt="0">
        <dgm:presLayoutVars>
          <dgm:dir/>
          <dgm:resizeHandles val="exact"/>
        </dgm:presLayoutVars>
      </dgm:prSet>
      <dgm:spPr/>
    </dgm:pt>
    <dgm:pt modelId="{D40AA30E-DD1C-40E5-94A9-4A6B186243B4}" type="pres">
      <dgm:prSet presAssocID="{F02F2A10-6920-4947-984E-102117CEC027}" presName="arrow" presStyleLbl="bgShp" presStyleIdx="0" presStyleCnt="1"/>
      <dgm:spPr>
        <a:solidFill>
          <a:schemeClr val="accent2">
            <a:lumMod val="60000"/>
            <a:lumOff val="40000"/>
          </a:schemeClr>
        </a:solidFill>
      </dgm:spPr>
    </dgm:pt>
    <dgm:pt modelId="{EFA68471-DED2-4E11-A0B0-1F4087A7BBEB}" type="pres">
      <dgm:prSet presAssocID="{F02F2A10-6920-4947-984E-102117CEC027}" presName="linearProcess" presStyleCnt="0"/>
      <dgm:spPr/>
    </dgm:pt>
    <dgm:pt modelId="{BD447B5A-6506-456A-9AD8-F29E4B5D48C3}" type="pres">
      <dgm:prSet presAssocID="{6E5828D3-87B7-45A4-82CC-2E5848D07232}" presName="textNode" presStyleLbl="node1" presStyleIdx="0" presStyleCnt="3">
        <dgm:presLayoutVars>
          <dgm:bulletEnabled val="1"/>
        </dgm:presLayoutVars>
      </dgm:prSet>
      <dgm:spPr/>
      <dgm:t>
        <a:bodyPr/>
        <a:lstStyle/>
        <a:p>
          <a:endParaRPr lang="en-US"/>
        </a:p>
      </dgm:t>
    </dgm:pt>
    <dgm:pt modelId="{6DC27AC1-1842-49E4-B518-99331037E621}" type="pres">
      <dgm:prSet presAssocID="{E6FC57FA-CB33-4437-B407-18195C489D36}" presName="sibTrans" presStyleCnt="0"/>
      <dgm:spPr/>
    </dgm:pt>
    <dgm:pt modelId="{E3CD7C33-528D-44DD-AC52-20800801C36B}" type="pres">
      <dgm:prSet presAssocID="{D9409E8E-C4D1-411E-9E8C-556CB42D4E88}" presName="textNode" presStyleLbl="node1" presStyleIdx="1" presStyleCnt="3">
        <dgm:presLayoutVars>
          <dgm:bulletEnabled val="1"/>
        </dgm:presLayoutVars>
      </dgm:prSet>
      <dgm:spPr/>
      <dgm:t>
        <a:bodyPr/>
        <a:lstStyle/>
        <a:p>
          <a:endParaRPr lang="en-US"/>
        </a:p>
      </dgm:t>
    </dgm:pt>
    <dgm:pt modelId="{5C16084E-1E04-436D-BEA6-271C9509942B}" type="pres">
      <dgm:prSet presAssocID="{6F3D2C10-3B18-4F7B-9D79-F4DEE81C2F67}" presName="sibTrans" presStyleCnt="0"/>
      <dgm:spPr/>
    </dgm:pt>
    <dgm:pt modelId="{72169004-F2B7-4ECC-BBF6-74AD4E388884}" type="pres">
      <dgm:prSet presAssocID="{1F309681-2D2D-4A6D-AD49-6D38971A801B}" presName="textNode" presStyleLbl="node1" presStyleIdx="2" presStyleCnt="3">
        <dgm:presLayoutVars>
          <dgm:bulletEnabled val="1"/>
        </dgm:presLayoutVars>
      </dgm:prSet>
      <dgm:spPr/>
      <dgm:t>
        <a:bodyPr/>
        <a:lstStyle/>
        <a:p>
          <a:endParaRPr lang="en-US"/>
        </a:p>
      </dgm:t>
    </dgm:pt>
  </dgm:ptLst>
  <dgm:cxnLst>
    <dgm:cxn modelId="{E7D2612E-3ECC-4547-90A4-ED934C67262A}" srcId="{F02F2A10-6920-4947-984E-102117CEC027}" destId="{6E5828D3-87B7-45A4-82CC-2E5848D07232}" srcOrd="0" destOrd="0" parTransId="{B0E2D2AA-918F-4196-8F29-DEEC289A5EBF}" sibTransId="{E6FC57FA-CB33-4437-B407-18195C489D36}"/>
    <dgm:cxn modelId="{18140D87-F701-47F4-8790-29FA5789A8CB}" type="presOf" srcId="{D9409E8E-C4D1-411E-9E8C-556CB42D4E88}" destId="{E3CD7C33-528D-44DD-AC52-20800801C36B}" srcOrd="0" destOrd="0" presId="urn:microsoft.com/office/officeart/2005/8/layout/hProcess9"/>
    <dgm:cxn modelId="{49C6E260-E1A1-41C5-B945-8C6C7FE048DE}" type="presOf" srcId="{1F309681-2D2D-4A6D-AD49-6D38971A801B}" destId="{72169004-F2B7-4ECC-BBF6-74AD4E388884}" srcOrd="0" destOrd="0" presId="urn:microsoft.com/office/officeart/2005/8/layout/hProcess9"/>
    <dgm:cxn modelId="{4B8239DA-883F-42A6-B693-E916A889F3C0}" srcId="{F02F2A10-6920-4947-984E-102117CEC027}" destId="{D9409E8E-C4D1-411E-9E8C-556CB42D4E88}" srcOrd="1" destOrd="0" parTransId="{59F842A0-5D76-4279-9D4B-31E8E6C1BE44}" sibTransId="{6F3D2C10-3B18-4F7B-9D79-F4DEE81C2F67}"/>
    <dgm:cxn modelId="{228CDBD0-2699-4244-A2DF-E9B4BB4F007A}" srcId="{F02F2A10-6920-4947-984E-102117CEC027}" destId="{1F309681-2D2D-4A6D-AD49-6D38971A801B}" srcOrd="2" destOrd="0" parTransId="{69065FB0-6303-4323-9380-B015031DA57B}" sibTransId="{7BCFB29A-57A6-49F3-BFEE-CA73032EA65B}"/>
    <dgm:cxn modelId="{783587D9-4BB9-473C-A375-94B203592C14}" type="presOf" srcId="{F02F2A10-6920-4947-984E-102117CEC027}" destId="{D3626F67-6DA3-4F17-A644-0781B56F31B4}" srcOrd="0" destOrd="0" presId="urn:microsoft.com/office/officeart/2005/8/layout/hProcess9"/>
    <dgm:cxn modelId="{52A72347-4C91-4A0E-912F-E179CDB9D0BB}" type="presOf" srcId="{6E5828D3-87B7-45A4-82CC-2E5848D07232}" destId="{BD447B5A-6506-456A-9AD8-F29E4B5D48C3}" srcOrd="0" destOrd="0" presId="urn:microsoft.com/office/officeart/2005/8/layout/hProcess9"/>
    <dgm:cxn modelId="{E02F0CA9-5109-4292-9A2D-AB7E4E96E347}" type="presParOf" srcId="{D3626F67-6DA3-4F17-A644-0781B56F31B4}" destId="{D40AA30E-DD1C-40E5-94A9-4A6B186243B4}" srcOrd="0" destOrd="0" presId="urn:microsoft.com/office/officeart/2005/8/layout/hProcess9"/>
    <dgm:cxn modelId="{1D98DD35-1F7B-4DDD-9B8F-A005BB699E34}" type="presParOf" srcId="{D3626F67-6DA3-4F17-A644-0781B56F31B4}" destId="{EFA68471-DED2-4E11-A0B0-1F4087A7BBEB}" srcOrd="1" destOrd="0" presId="urn:microsoft.com/office/officeart/2005/8/layout/hProcess9"/>
    <dgm:cxn modelId="{245E67BE-C56D-4A40-925B-8689B3894D95}" type="presParOf" srcId="{EFA68471-DED2-4E11-A0B0-1F4087A7BBEB}" destId="{BD447B5A-6506-456A-9AD8-F29E4B5D48C3}" srcOrd="0" destOrd="0" presId="urn:microsoft.com/office/officeart/2005/8/layout/hProcess9"/>
    <dgm:cxn modelId="{63562926-5395-4FFF-9DA7-BDD90A61418D}" type="presParOf" srcId="{EFA68471-DED2-4E11-A0B0-1F4087A7BBEB}" destId="{6DC27AC1-1842-49E4-B518-99331037E621}" srcOrd="1" destOrd="0" presId="urn:microsoft.com/office/officeart/2005/8/layout/hProcess9"/>
    <dgm:cxn modelId="{24227DEB-D5CD-488D-8E38-4B0814CB535F}" type="presParOf" srcId="{EFA68471-DED2-4E11-A0B0-1F4087A7BBEB}" destId="{E3CD7C33-528D-44DD-AC52-20800801C36B}" srcOrd="2" destOrd="0" presId="urn:microsoft.com/office/officeart/2005/8/layout/hProcess9"/>
    <dgm:cxn modelId="{9F34BAA3-ECF6-441B-8A6B-F0707765DFC3}" type="presParOf" srcId="{EFA68471-DED2-4E11-A0B0-1F4087A7BBEB}" destId="{5C16084E-1E04-436D-BEA6-271C9509942B}" srcOrd="3" destOrd="0" presId="urn:microsoft.com/office/officeart/2005/8/layout/hProcess9"/>
    <dgm:cxn modelId="{BDB83D07-428B-482A-B686-BD1AEB3DE2BE}" type="presParOf" srcId="{EFA68471-DED2-4E11-A0B0-1F4087A7BBEB}" destId="{72169004-F2B7-4ECC-BBF6-74AD4E388884}"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02F2A10-6920-4947-984E-102117CEC027}" type="doc">
      <dgm:prSet loTypeId="urn:microsoft.com/office/officeart/2005/8/layout/hProcess9" loCatId="process" qsTypeId="urn:microsoft.com/office/officeart/2005/8/quickstyle/simple1" qsCatId="simple" csTypeId="urn:microsoft.com/office/officeart/2005/8/colors/accent2_2" csCatId="accent2" phldr="1"/>
      <dgm:spPr/>
    </dgm:pt>
    <dgm:pt modelId="{6E5828D3-87B7-45A4-82CC-2E5848D07232}">
      <dgm:prSet phldrT="[Text]"/>
      <dgm:spPr/>
      <dgm:t>
        <a:bodyPr/>
        <a:lstStyle/>
        <a:p>
          <a:r>
            <a:rPr lang="en-US" dirty="0" smtClean="0"/>
            <a:t>Reviewed by Central Registry</a:t>
          </a:r>
          <a:endParaRPr lang="en-US" dirty="0"/>
        </a:p>
      </dgm:t>
    </dgm:pt>
    <dgm:pt modelId="{B0E2D2AA-918F-4196-8F29-DEEC289A5EBF}" type="parTrans" cxnId="{E7D2612E-3ECC-4547-90A4-ED934C67262A}">
      <dgm:prSet/>
      <dgm:spPr/>
      <dgm:t>
        <a:bodyPr/>
        <a:lstStyle/>
        <a:p>
          <a:endParaRPr lang="en-US"/>
        </a:p>
      </dgm:t>
    </dgm:pt>
    <dgm:pt modelId="{E6FC57FA-CB33-4437-B407-18195C489D36}" type="sibTrans" cxnId="{E7D2612E-3ECC-4547-90A4-ED934C67262A}">
      <dgm:prSet/>
      <dgm:spPr/>
      <dgm:t>
        <a:bodyPr/>
        <a:lstStyle/>
        <a:p>
          <a:endParaRPr lang="en-US"/>
        </a:p>
      </dgm:t>
    </dgm:pt>
    <dgm:pt modelId="{D9409E8E-C4D1-411E-9E8C-556CB42D4E88}">
      <dgm:prSet phldrT="[Text]"/>
      <dgm:spPr>
        <a:solidFill>
          <a:srgbClr val="A4C4C2"/>
        </a:solidFill>
      </dgm:spPr>
      <dgm:t>
        <a:bodyPr/>
        <a:lstStyle/>
        <a:p>
          <a:r>
            <a:rPr lang="en-US" dirty="0" smtClean="0"/>
            <a:t>Processed by Local Office</a:t>
          </a:r>
          <a:endParaRPr lang="en-US" dirty="0"/>
        </a:p>
      </dgm:t>
    </dgm:pt>
    <dgm:pt modelId="{59F842A0-5D76-4279-9D4B-31E8E6C1BE44}" type="parTrans" cxnId="{4B8239DA-883F-42A6-B693-E916A889F3C0}">
      <dgm:prSet/>
      <dgm:spPr/>
      <dgm:t>
        <a:bodyPr/>
        <a:lstStyle/>
        <a:p>
          <a:endParaRPr lang="en-US"/>
        </a:p>
      </dgm:t>
    </dgm:pt>
    <dgm:pt modelId="{6F3D2C10-3B18-4F7B-9D79-F4DEE81C2F67}" type="sibTrans" cxnId="{4B8239DA-883F-42A6-B693-E916A889F3C0}">
      <dgm:prSet/>
      <dgm:spPr/>
      <dgm:t>
        <a:bodyPr/>
        <a:lstStyle/>
        <a:p>
          <a:endParaRPr lang="en-US"/>
        </a:p>
      </dgm:t>
    </dgm:pt>
    <dgm:pt modelId="{1F309681-2D2D-4A6D-AD49-6D38971A801B}">
      <dgm:prSet phldrT="[Text]"/>
      <dgm:spPr>
        <a:solidFill>
          <a:schemeClr val="accent2">
            <a:lumMod val="50000"/>
          </a:schemeClr>
        </a:solidFill>
      </dgm:spPr>
      <dgm:t>
        <a:bodyPr/>
        <a:lstStyle/>
        <a:p>
          <a:r>
            <a:rPr lang="en-US" dirty="0" smtClean="0"/>
            <a:t>Registered with Tribunal</a:t>
          </a:r>
          <a:endParaRPr lang="en-US" dirty="0"/>
        </a:p>
      </dgm:t>
    </dgm:pt>
    <dgm:pt modelId="{69065FB0-6303-4323-9380-B015031DA57B}" type="parTrans" cxnId="{228CDBD0-2699-4244-A2DF-E9B4BB4F007A}">
      <dgm:prSet/>
      <dgm:spPr/>
      <dgm:t>
        <a:bodyPr/>
        <a:lstStyle/>
        <a:p>
          <a:endParaRPr lang="en-US"/>
        </a:p>
      </dgm:t>
    </dgm:pt>
    <dgm:pt modelId="{7BCFB29A-57A6-49F3-BFEE-CA73032EA65B}" type="sibTrans" cxnId="{228CDBD0-2699-4244-A2DF-E9B4BB4F007A}">
      <dgm:prSet/>
      <dgm:spPr/>
      <dgm:t>
        <a:bodyPr/>
        <a:lstStyle/>
        <a:p>
          <a:endParaRPr lang="en-US"/>
        </a:p>
      </dgm:t>
    </dgm:pt>
    <dgm:pt modelId="{D3626F67-6DA3-4F17-A644-0781B56F31B4}" type="pres">
      <dgm:prSet presAssocID="{F02F2A10-6920-4947-984E-102117CEC027}" presName="CompostProcess" presStyleCnt="0">
        <dgm:presLayoutVars>
          <dgm:dir/>
          <dgm:resizeHandles val="exact"/>
        </dgm:presLayoutVars>
      </dgm:prSet>
      <dgm:spPr/>
    </dgm:pt>
    <dgm:pt modelId="{D40AA30E-DD1C-40E5-94A9-4A6B186243B4}" type="pres">
      <dgm:prSet presAssocID="{F02F2A10-6920-4947-984E-102117CEC027}" presName="arrow" presStyleLbl="bgShp" presStyleIdx="0" presStyleCnt="1"/>
      <dgm:spPr>
        <a:solidFill>
          <a:schemeClr val="accent2">
            <a:lumMod val="60000"/>
            <a:lumOff val="40000"/>
          </a:schemeClr>
        </a:solidFill>
      </dgm:spPr>
    </dgm:pt>
    <dgm:pt modelId="{EFA68471-DED2-4E11-A0B0-1F4087A7BBEB}" type="pres">
      <dgm:prSet presAssocID="{F02F2A10-6920-4947-984E-102117CEC027}" presName="linearProcess" presStyleCnt="0"/>
      <dgm:spPr/>
    </dgm:pt>
    <dgm:pt modelId="{BD447B5A-6506-456A-9AD8-F29E4B5D48C3}" type="pres">
      <dgm:prSet presAssocID="{6E5828D3-87B7-45A4-82CC-2E5848D07232}" presName="textNode" presStyleLbl="node1" presStyleIdx="0" presStyleCnt="3">
        <dgm:presLayoutVars>
          <dgm:bulletEnabled val="1"/>
        </dgm:presLayoutVars>
      </dgm:prSet>
      <dgm:spPr/>
      <dgm:t>
        <a:bodyPr/>
        <a:lstStyle/>
        <a:p>
          <a:endParaRPr lang="en-US"/>
        </a:p>
      </dgm:t>
    </dgm:pt>
    <dgm:pt modelId="{6DC27AC1-1842-49E4-B518-99331037E621}" type="pres">
      <dgm:prSet presAssocID="{E6FC57FA-CB33-4437-B407-18195C489D36}" presName="sibTrans" presStyleCnt="0"/>
      <dgm:spPr/>
    </dgm:pt>
    <dgm:pt modelId="{E3CD7C33-528D-44DD-AC52-20800801C36B}" type="pres">
      <dgm:prSet presAssocID="{D9409E8E-C4D1-411E-9E8C-556CB42D4E88}" presName="textNode" presStyleLbl="node1" presStyleIdx="1" presStyleCnt="3">
        <dgm:presLayoutVars>
          <dgm:bulletEnabled val="1"/>
        </dgm:presLayoutVars>
      </dgm:prSet>
      <dgm:spPr/>
      <dgm:t>
        <a:bodyPr/>
        <a:lstStyle/>
        <a:p>
          <a:endParaRPr lang="en-US"/>
        </a:p>
      </dgm:t>
    </dgm:pt>
    <dgm:pt modelId="{5C16084E-1E04-436D-BEA6-271C9509942B}" type="pres">
      <dgm:prSet presAssocID="{6F3D2C10-3B18-4F7B-9D79-F4DEE81C2F67}" presName="sibTrans" presStyleCnt="0"/>
      <dgm:spPr/>
    </dgm:pt>
    <dgm:pt modelId="{72169004-F2B7-4ECC-BBF6-74AD4E388884}" type="pres">
      <dgm:prSet presAssocID="{1F309681-2D2D-4A6D-AD49-6D38971A801B}" presName="textNode" presStyleLbl="node1" presStyleIdx="2" presStyleCnt="3">
        <dgm:presLayoutVars>
          <dgm:bulletEnabled val="1"/>
        </dgm:presLayoutVars>
      </dgm:prSet>
      <dgm:spPr/>
      <dgm:t>
        <a:bodyPr/>
        <a:lstStyle/>
        <a:p>
          <a:endParaRPr lang="en-US"/>
        </a:p>
      </dgm:t>
    </dgm:pt>
  </dgm:ptLst>
  <dgm:cxnLst>
    <dgm:cxn modelId="{E7D2612E-3ECC-4547-90A4-ED934C67262A}" srcId="{F02F2A10-6920-4947-984E-102117CEC027}" destId="{6E5828D3-87B7-45A4-82CC-2E5848D07232}" srcOrd="0" destOrd="0" parTransId="{B0E2D2AA-918F-4196-8F29-DEEC289A5EBF}" sibTransId="{E6FC57FA-CB33-4437-B407-18195C489D36}"/>
    <dgm:cxn modelId="{2C179777-DF0E-4B86-B14A-34909ED4B353}" type="presOf" srcId="{1F309681-2D2D-4A6D-AD49-6D38971A801B}" destId="{72169004-F2B7-4ECC-BBF6-74AD4E388884}" srcOrd="0" destOrd="0" presId="urn:microsoft.com/office/officeart/2005/8/layout/hProcess9"/>
    <dgm:cxn modelId="{3DFEE073-38C4-4089-902B-15B6AD340B5A}" type="presOf" srcId="{F02F2A10-6920-4947-984E-102117CEC027}" destId="{D3626F67-6DA3-4F17-A644-0781B56F31B4}" srcOrd="0" destOrd="0" presId="urn:microsoft.com/office/officeart/2005/8/layout/hProcess9"/>
    <dgm:cxn modelId="{6786E8C9-9ACB-4065-831D-2036FB9CE807}" type="presOf" srcId="{6E5828D3-87B7-45A4-82CC-2E5848D07232}" destId="{BD447B5A-6506-456A-9AD8-F29E4B5D48C3}" srcOrd="0" destOrd="0" presId="urn:microsoft.com/office/officeart/2005/8/layout/hProcess9"/>
    <dgm:cxn modelId="{4B8239DA-883F-42A6-B693-E916A889F3C0}" srcId="{F02F2A10-6920-4947-984E-102117CEC027}" destId="{D9409E8E-C4D1-411E-9E8C-556CB42D4E88}" srcOrd="1" destOrd="0" parTransId="{59F842A0-5D76-4279-9D4B-31E8E6C1BE44}" sibTransId="{6F3D2C10-3B18-4F7B-9D79-F4DEE81C2F67}"/>
    <dgm:cxn modelId="{228CDBD0-2699-4244-A2DF-E9B4BB4F007A}" srcId="{F02F2A10-6920-4947-984E-102117CEC027}" destId="{1F309681-2D2D-4A6D-AD49-6D38971A801B}" srcOrd="2" destOrd="0" parTransId="{69065FB0-6303-4323-9380-B015031DA57B}" sibTransId="{7BCFB29A-57A6-49F3-BFEE-CA73032EA65B}"/>
    <dgm:cxn modelId="{C228D8A8-68DC-4E48-A340-EE021B0B7DA5}" type="presOf" srcId="{D9409E8E-C4D1-411E-9E8C-556CB42D4E88}" destId="{E3CD7C33-528D-44DD-AC52-20800801C36B}" srcOrd="0" destOrd="0" presId="urn:microsoft.com/office/officeart/2005/8/layout/hProcess9"/>
    <dgm:cxn modelId="{4C3A7952-D7FB-4BF4-9CA5-00EF3B151C18}" type="presParOf" srcId="{D3626F67-6DA3-4F17-A644-0781B56F31B4}" destId="{D40AA30E-DD1C-40E5-94A9-4A6B186243B4}" srcOrd="0" destOrd="0" presId="urn:microsoft.com/office/officeart/2005/8/layout/hProcess9"/>
    <dgm:cxn modelId="{EBA972A4-C283-44BE-9C06-19842BAFA0FE}" type="presParOf" srcId="{D3626F67-6DA3-4F17-A644-0781B56F31B4}" destId="{EFA68471-DED2-4E11-A0B0-1F4087A7BBEB}" srcOrd="1" destOrd="0" presId="urn:microsoft.com/office/officeart/2005/8/layout/hProcess9"/>
    <dgm:cxn modelId="{18FD9624-543A-48A9-9CF0-E8D43693D960}" type="presParOf" srcId="{EFA68471-DED2-4E11-A0B0-1F4087A7BBEB}" destId="{BD447B5A-6506-456A-9AD8-F29E4B5D48C3}" srcOrd="0" destOrd="0" presId="urn:microsoft.com/office/officeart/2005/8/layout/hProcess9"/>
    <dgm:cxn modelId="{4750BDF4-F5EA-49C9-98C0-E6BD710C6997}" type="presParOf" srcId="{EFA68471-DED2-4E11-A0B0-1F4087A7BBEB}" destId="{6DC27AC1-1842-49E4-B518-99331037E621}" srcOrd="1" destOrd="0" presId="urn:microsoft.com/office/officeart/2005/8/layout/hProcess9"/>
    <dgm:cxn modelId="{DFC64437-6B3C-4DAA-8970-DC5840995EEF}" type="presParOf" srcId="{EFA68471-DED2-4E11-A0B0-1F4087A7BBEB}" destId="{E3CD7C33-528D-44DD-AC52-20800801C36B}" srcOrd="2" destOrd="0" presId="urn:microsoft.com/office/officeart/2005/8/layout/hProcess9"/>
    <dgm:cxn modelId="{2F270D8C-46AE-41A7-9CA5-B099A06B2E16}" type="presParOf" srcId="{EFA68471-DED2-4E11-A0B0-1F4087A7BBEB}" destId="{5C16084E-1E04-436D-BEA6-271C9509942B}" srcOrd="3" destOrd="0" presId="urn:microsoft.com/office/officeart/2005/8/layout/hProcess9"/>
    <dgm:cxn modelId="{8F59DB60-1842-42FC-8DC0-F86BACC13F4F}" type="presParOf" srcId="{EFA68471-DED2-4E11-A0B0-1F4087A7BBEB}" destId="{72169004-F2B7-4ECC-BBF6-74AD4E388884}"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AA30E-DD1C-40E5-94A9-4A6B186243B4}">
      <dsp:nvSpPr>
        <dsp:cNvPr id="0" name=""/>
        <dsp:cNvSpPr/>
      </dsp:nvSpPr>
      <dsp:spPr>
        <a:xfrm>
          <a:off x="582929" y="0"/>
          <a:ext cx="6606540" cy="4572000"/>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BD447B5A-6506-456A-9AD8-F29E4B5D48C3}">
      <dsp:nvSpPr>
        <dsp:cNvPr id="0" name=""/>
        <dsp:cNvSpPr/>
      </dsp:nvSpPr>
      <dsp:spPr>
        <a:xfrm>
          <a:off x="263381" y="1371599"/>
          <a:ext cx="2331720" cy="18288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Reviewed by Central Registry</a:t>
          </a:r>
          <a:endParaRPr lang="en-US" sz="3400" kern="1200" dirty="0"/>
        </a:p>
      </dsp:txBody>
      <dsp:txXfrm>
        <a:off x="352656" y="1460874"/>
        <a:ext cx="2153170" cy="1650250"/>
      </dsp:txXfrm>
    </dsp:sp>
    <dsp:sp modelId="{E3CD7C33-528D-44DD-AC52-20800801C36B}">
      <dsp:nvSpPr>
        <dsp:cNvPr id="0" name=""/>
        <dsp:cNvSpPr/>
      </dsp:nvSpPr>
      <dsp:spPr>
        <a:xfrm>
          <a:off x="2720340" y="1371599"/>
          <a:ext cx="2331720" cy="1828800"/>
        </a:xfrm>
        <a:prstGeom prst="roundRect">
          <a:avLst/>
        </a:prstGeom>
        <a:solidFill>
          <a:schemeClr val="accent2">
            <a:shade val="50000"/>
            <a:hueOff val="-6163"/>
            <a:satOff val="4795"/>
            <a:lumOff val="254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Processed by Local Office</a:t>
          </a:r>
          <a:endParaRPr lang="en-US" sz="3400" kern="1200" dirty="0"/>
        </a:p>
      </dsp:txBody>
      <dsp:txXfrm>
        <a:off x="2809615" y="1460874"/>
        <a:ext cx="2153170" cy="1650250"/>
      </dsp:txXfrm>
    </dsp:sp>
    <dsp:sp modelId="{72169004-F2B7-4ECC-BBF6-74AD4E388884}">
      <dsp:nvSpPr>
        <dsp:cNvPr id="0" name=""/>
        <dsp:cNvSpPr/>
      </dsp:nvSpPr>
      <dsp:spPr>
        <a:xfrm>
          <a:off x="5177298" y="1371599"/>
          <a:ext cx="2331720" cy="1828800"/>
        </a:xfrm>
        <a:prstGeom prst="roundRect">
          <a:avLst/>
        </a:prstGeom>
        <a:solidFill>
          <a:schemeClr val="accent2">
            <a:shade val="50000"/>
            <a:hueOff val="-6163"/>
            <a:satOff val="4795"/>
            <a:lumOff val="254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Registered with Tribunal</a:t>
          </a:r>
          <a:endParaRPr lang="en-US" sz="3400" kern="1200" dirty="0"/>
        </a:p>
      </dsp:txBody>
      <dsp:txXfrm>
        <a:off x="5266573" y="1460874"/>
        <a:ext cx="2153170" cy="1650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AA30E-DD1C-40E5-94A9-4A6B186243B4}">
      <dsp:nvSpPr>
        <dsp:cNvPr id="0" name=""/>
        <dsp:cNvSpPr/>
      </dsp:nvSpPr>
      <dsp:spPr>
        <a:xfrm>
          <a:off x="582929" y="0"/>
          <a:ext cx="6606540" cy="4572000"/>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BD447B5A-6506-456A-9AD8-F29E4B5D48C3}">
      <dsp:nvSpPr>
        <dsp:cNvPr id="0" name=""/>
        <dsp:cNvSpPr/>
      </dsp:nvSpPr>
      <dsp:spPr>
        <a:xfrm>
          <a:off x="263381" y="1371599"/>
          <a:ext cx="2331720" cy="1828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Reviewed by Central Registry</a:t>
          </a:r>
          <a:endParaRPr lang="en-US" sz="3400" kern="1200" dirty="0"/>
        </a:p>
      </dsp:txBody>
      <dsp:txXfrm>
        <a:off x="352656" y="1460874"/>
        <a:ext cx="2153170" cy="1650250"/>
      </dsp:txXfrm>
    </dsp:sp>
    <dsp:sp modelId="{E3CD7C33-528D-44DD-AC52-20800801C36B}">
      <dsp:nvSpPr>
        <dsp:cNvPr id="0" name=""/>
        <dsp:cNvSpPr/>
      </dsp:nvSpPr>
      <dsp:spPr>
        <a:xfrm>
          <a:off x="2720340" y="1371599"/>
          <a:ext cx="2331720" cy="18288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Processed by Local Office</a:t>
          </a:r>
          <a:endParaRPr lang="en-US" sz="3400" kern="1200" dirty="0"/>
        </a:p>
      </dsp:txBody>
      <dsp:txXfrm>
        <a:off x="2809615" y="1460874"/>
        <a:ext cx="2153170" cy="1650250"/>
      </dsp:txXfrm>
    </dsp:sp>
    <dsp:sp modelId="{72169004-F2B7-4ECC-BBF6-74AD4E388884}">
      <dsp:nvSpPr>
        <dsp:cNvPr id="0" name=""/>
        <dsp:cNvSpPr/>
      </dsp:nvSpPr>
      <dsp:spPr>
        <a:xfrm>
          <a:off x="5177298" y="1371599"/>
          <a:ext cx="2331720" cy="1828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Registered with Tribunal</a:t>
          </a:r>
          <a:endParaRPr lang="en-US" sz="3400" kern="1200" dirty="0"/>
        </a:p>
      </dsp:txBody>
      <dsp:txXfrm>
        <a:off x="5266573" y="1460874"/>
        <a:ext cx="2153170" cy="1650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AA30E-DD1C-40E5-94A9-4A6B186243B4}">
      <dsp:nvSpPr>
        <dsp:cNvPr id="0" name=""/>
        <dsp:cNvSpPr/>
      </dsp:nvSpPr>
      <dsp:spPr>
        <a:xfrm>
          <a:off x="582929" y="0"/>
          <a:ext cx="6606540" cy="4572000"/>
        </a:xfrm>
        <a:prstGeom prst="rightArrow">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dsp:style>
    </dsp:sp>
    <dsp:sp modelId="{BD447B5A-6506-456A-9AD8-F29E4B5D48C3}">
      <dsp:nvSpPr>
        <dsp:cNvPr id="0" name=""/>
        <dsp:cNvSpPr/>
      </dsp:nvSpPr>
      <dsp:spPr>
        <a:xfrm>
          <a:off x="263381" y="1371599"/>
          <a:ext cx="2331720" cy="1828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Reviewed by Central Registry</a:t>
          </a:r>
          <a:endParaRPr lang="en-US" sz="3400" kern="1200" dirty="0"/>
        </a:p>
      </dsp:txBody>
      <dsp:txXfrm>
        <a:off x="352656" y="1460874"/>
        <a:ext cx="2153170" cy="1650250"/>
      </dsp:txXfrm>
    </dsp:sp>
    <dsp:sp modelId="{E3CD7C33-528D-44DD-AC52-20800801C36B}">
      <dsp:nvSpPr>
        <dsp:cNvPr id="0" name=""/>
        <dsp:cNvSpPr/>
      </dsp:nvSpPr>
      <dsp:spPr>
        <a:xfrm>
          <a:off x="2720340" y="1371599"/>
          <a:ext cx="2331720" cy="1828800"/>
        </a:xfrm>
        <a:prstGeom prst="roundRect">
          <a:avLst/>
        </a:prstGeom>
        <a:solidFill>
          <a:srgbClr val="A4C4C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Processed by Local Office</a:t>
          </a:r>
          <a:endParaRPr lang="en-US" sz="3400" kern="1200" dirty="0"/>
        </a:p>
      </dsp:txBody>
      <dsp:txXfrm>
        <a:off x="2809615" y="1460874"/>
        <a:ext cx="2153170" cy="1650250"/>
      </dsp:txXfrm>
    </dsp:sp>
    <dsp:sp modelId="{72169004-F2B7-4ECC-BBF6-74AD4E388884}">
      <dsp:nvSpPr>
        <dsp:cNvPr id="0" name=""/>
        <dsp:cNvSpPr/>
      </dsp:nvSpPr>
      <dsp:spPr>
        <a:xfrm>
          <a:off x="5177298" y="1371599"/>
          <a:ext cx="2331720" cy="18288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Registered with Tribunal</a:t>
          </a:r>
          <a:endParaRPr lang="en-US" sz="3400" kern="1200" dirty="0"/>
        </a:p>
      </dsp:txBody>
      <dsp:txXfrm>
        <a:off x="5266573" y="1460874"/>
        <a:ext cx="2153170" cy="165025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4D9E48-5E7F-D24C-87D5-695B18367D24}" type="datetimeFigureOut">
              <a:rPr lang="en-US" smtClean="0"/>
              <a:t>12/13/2019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357CE-B3EB-1B4A-84E5-C1E2DF427ABD}" type="datetimeFigureOut">
              <a:rPr lang="en-US" smtClean="0"/>
              <a:t>12/13/2019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prstClr val="black"/>
                </a:solidFill>
              </a:rPr>
              <a:t>Notes</a:t>
            </a:r>
            <a:r>
              <a:rPr lang="en-US" baseline="0" dirty="0" smtClean="0">
                <a:solidFill>
                  <a:prstClr val="black"/>
                </a:solidFill>
              </a:rPr>
              <a:t>:</a:t>
            </a:r>
          </a:p>
          <a:p>
            <a:pPr lvl="0"/>
            <a:endParaRPr lang="en-US" baseline="0" dirty="0" smtClean="0">
              <a:solidFill>
                <a:prstClr val="black"/>
              </a:solidFill>
            </a:endParaRPr>
          </a:p>
          <a:p>
            <a:pPr lvl="0"/>
            <a:r>
              <a:rPr lang="en-US" dirty="0" smtClean="0">
                <a:solidFill>
                  <a:prstClr val="black"/>
                </a:solidFill>
              </a:rPr>
              <a:t>Welcome </a:t>
            </a:r>
            <a:r>
              <a:rPr lang="en-US" dirty="0">
                <a:solidFill>
                  <a:prstClr val="black"/>
                </a:solidFill>
              </a:rPr>
              <a:t>to the Webinar Series on </a:t>
            </a:r>
            <a:r>
              <a:rPr lang="en-US" dirty="0" smtClean="0">
                <a:solidFill>
                  <a:prstClr val="black"/>
                </a:solidFill>
              </a:rPr>
              <a:t>International Case Processing Under UIFSA 2008.</a:t>
            </a:r>
            <a:endParaRPr lang="en-US"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1653918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When a Contracting State, also referred to as a Convention country, sends an Application for Recognition and Enforcement to the United States, it should send the application to the Central Registry of the U.S. state where the obligor lives or has income or assets.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21967072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114800"/>
          </a:xfrm>
        </p:spPr>
        <p:txBody>
          <a:bodyPr/>
          <a:lstStyle/>
          <a:p>
            <a:r>
              <a:rPr lang="en-US" dirty="0"/>
              <a:t>Notes:</a:t>
            </a:r>
          </a:p>
          <a:p>
            <a:endParaRPr lang="en-US" dirty="0" smtClean="0"/>
          </a:p>
          <a:p>
            <a:r>
              <a:rPr lang="en-US" dirty="0" smtClean="0"/>
              <a:t>In its review of an application, there are two important provisions that govern the state Central Registry.</a:t>
            </a:r>
          </a:p>
          <a:p>
            <a:endParaRPr lang="en-US" dirty="0"/>
          </a:p>
          <a:p>
            <a:r>
              <a:rPr lang="en-US" dirty="0" smtClean="0"/>
              <a:t>First, the Central Registry </a:t>
            </a:r>
            <a:r>
              <a:rPr lang="en-US" dirty="0"/>
              <a:t>may refuse to process an application only if it is manifest that Convention requirements are not </a:t>
            </a:r>
            <a:r>
              <a:rPr lang="en-US" dirty="0" smtClean="0"/>
              <a:t>met. Second, the Central Registry may not reject an application solely because additional documents or information are needed. In the rare case where </a:t>
            </a:r>
            <a:r>
              <a:rPr lang="en-US" dirty="0"/>
              <a:t>the </a:t>
            </a:r>
            <a:r>
              <a:rPr lang="en-US" dirty="0" smtClean="0"/>
              <a:t>Central Registry decides </a:t>
            </a:r>
            <a:r>
              <a:rPr lang="en-US" dirty="0"/>
              <a:t>to refuse to process the application, there must be prompt notice to the requesting State. </a:t>
            </a:r>
            <a:endParaRPr lang="en-US" dirty="0" smtClean="0"/>
          </a:p>
          <a:p>
            <a:endParaRPr lang="en-US" dirty="0"/>
          </a:p>
          <a:p>
            <a:r>
              <a:rPr lang="en-US" dirty="0" smtClean="0"/>
              <a:t>Let’s talk more about each of these provisions.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866802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114800"/>
          </a:xfrm>
        </p:spPr>
        <p:txBody>
          <a:bodyPr/>
          <a:lstStyle/>
          <a:p>
            <a:r>
              <a:rPr lang="en-US" dirty="0"/>
              <a:t>Notes:</a:t>
            </a:r>
          </a:p>
          <a:p>
            <a:endParaRPr lang="en-US" dirty="0" smtClean="0"/>
          </a:p>
          <a:p>
            <a:r>
              <a:rPr lang="en-US" dirty="0" smtClean="0"/>
              <a:t>First, the Central Registry may </a:t>
            </a:r>
            <a:r>
              <a:rPr lang="en-US" dirty="0"/>
              <a:t>refuse to process </a:t>
            </a:r>
            <a:r>
              <a:rPr lang="en-US" dirty="0" smtClean="0"/>
              <a:t>the </a:t>
            </a:r>
            <a:r>
              <a:rPr lang="en-US" dirty="0"/>
              <a:t>application only if it is manifest that Convention requirements are not met. According to the </a:t>
            </a:r>
            <a:r>
              <a:rPr lang="en-US" dirty="0" smtClean="0"/>
              <a:t>Convention’s Explanatory </a:t>
            </a:r>
            <a:r>
              <a:rPr lang="en-US" dirty="0"/>
              <a:t>Report, “manifest” means </a:t>
            </a:r>
            <a:r>
              <a:rPr lang="en-US" dirty="0" smtClean="0"/>
              <a:t>it </a:t>
            </a:r>
            <a:r>
              <a:rPr lang="en-US" dirty="0"/>
              <a:t>must be clear on the face of the documents that the requirements are not fulfilled. </a:t>
            </a:r>
            <a:r>
              <a:rPr lang="en-US" dirty="0" smtClean="0"/>
              <a:t>The </a:t>
            </a:r>
            <a:r>
              <a:rPr lang="en-US" dirty="0"/>
              <a:t>Explanatory </a:t>
            </a:r>
            <a:r>
              <a:rPr lang="en-US" dirty="0" smtClean="0"/>
              <a:t>Report further states that </a:t>
            </a:r>
            <a:r>
              <a:rPr lang="en-US" dirty="0"/>
              <a:t>if it’s unclear whether the application satisfies Convention requirements, it is preferable for the requested Central Authority to go ahead and process it and not make any decision that is more properly left to the competent </a:t>
            </a:r>
            <a:r>
              <a:rPr lang="en-US" dirty="0" smtClean="0"/>
              <a:t>authority acting on the application.</a:t>
            </a:r>
            <a:endParaRPr lang="en-US" dirty="0"/>
          </a:p>
          <a:p>
            <a:endParaRPr lang="en-US" dirty="0" smtClean="0"/>
          </a:p>
          <a:p>
            <a:r>
              <a:rPr lang="en-US" dirty="0" smtClean="0"/>
              <a:t>The </a:t>
            </a:r>
            <a:r>
              <a:rPr lang="en-US" dirty="0"/>
              <a:t>Explanatory Report gives the following example of when it might be manifest that </a:t>
            </a:r>
            <a:r>
              <a:rPr lang="en-US" dirty="0" smtClean="0"/>
              <a:t>Convention </a:t>
            </a:r>
            <a:r>
              <a:rPr lang="en-US" dirty="0"/>
              <a:t>requirements are not met: the party previously submitted an application concerning the same debtor that had failed on a specific ground and now the applicant is submitting the same application with no change of circumstances. The next slides discuss two other examples. </a:t>
            </a:r>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3912403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Notes:</a:t>
            </a:r>
          </a:p>
          <a:p>
            <a:endParaRPr lang="en-US" sz="1100" dirty="0" smtClean="0"/>
          </a:p>
          <a:p>
            <a:r>
              <a:rPr lang="en-US" sz="1100" dirty="0" smtClean="0"/>
              <a:t>One example of when it may be manifest that Convention requirements are not met is an application that is not within the scope of the Convention.</a:t>
            </a:r>
          </a:p>
          <a:p>
            <a:endParaRPr lang="en-US" sz="1100" dirty="0"/>
          </a:p>
          <a:p>
            <a:r>
              <a:rPr lang="en-US" sz="1100" dirty="0" smtClean="0"/>
              <a:t>Applications available through a Central Authority are listed in Article 12 of the Convention. In the United States, we implemented this Article in Section 704 of UIFSA (2008).</a:t>
            </a:r>
          </a:p>
          <a:p>
            <a:endParaRPr lang="en-US" sz="1100" dirty="0"/>
          </a:p>
          <a:p>
            <a:r>
              <a:rPr lang="en-US" sz="1100" dirty="0" smtClean="0"/>
              <a:t>The following enforcement applications are available </a:t>
            </a:r>
            <a:r>
              <a:rPr lang="en-US" sz="1100" dirty="0"/>
              <a:t>to a </a:t>
            </a:r>
            <a:r>
              <a:rPr lang="en-US" sz="1100" dirty="0" smtClean="0"/>
              <a:t>creditor:</a:t>
            </a:r>
          </a:p>
          <a:p>
            <a:pPr marL="171450" indent="-171450">
              <a:buFont typeface="Arial" panose="020B0604020202020204" pitchFamily="34" charset="0"/>
              <a:buChar char="•"/>
            </a:pPr>
            <a:r>
              <a:rPr lang="en-US" sz="1100" dirty="0" smtClean="0"/>
              <a:t>Recognition or recognition and enforcement of a foreign support order, and</a:t>
            </a:r>
          </a:p>
          <a:p>
            <a:pPr marL="171450" indent="-171450">
              <a:buFont typeface="Arial" panose="020B0604020202020204" pitchFamily="34" charset="0"/>
              <a:buChar char="•"/>
            </a:pPr>
            <a:r>
              <a:rPr lang="en-US" sz="1100" dirty="0" smtClean="0"/>
              <a:t>Enforcement of a support order issued, or already recognized, by the responding state.</a:t>
            </a:r>
          </a:p>
          <a:p>
            <a:r>
              <a:rPr lang="en-US" sz="1100" dirty="0"/>
              <a:t> </a:t>
            </a:r>
            <a:r>
              <a:rPr lang="en-US" sz="1100" dirty="0" smtClean="0"/>
              <a:t>    Your UIFSA statute will refer to a “support order issued or recognized in this state.” </a:t>
            </a:r>
          </a:p>
          <a:p>
            <a:endParaRPr lang="en-US" sz="1100" dirty="0"/>
          </a:p>
          <a:p>
            <a:r>
              <a:rPr lang="en-US" sz="1100" dirty="0" smtClean="0"/>
              <a:t>The </a:t>
            </a:r>
            <a:r>
              <a:rPr lang="en-US" sz="1100" dirty="0"/>
              <a:t>following </a:t>
            </a:r>
            <a:r>
              <a:rPr lang="en-US" sz="1100" dirty="0" smtClean="0"/>
              <a:t>enforcement application is </a:t>
            </a:r>
            <a:r>
              <a:rPr lang="en-US" sz="1100" dirty="0"/>
              <a:t>available to a </a:t>
            </a:r>
            <a:r>
              <a:rPr lang="en-US" sz="1100" dirty="0" smtClean="0"/>
              <a:t>debtor:</a:t>
            </a:r>
          </a:p>
          <a:p>
            <a:pPr marL="171450" indent="-171450">
              <a:buFont typeface="Arial" panose="020B0604020202020204" pitchFamily="34" charset="0"/>
              <a:buChar char="•"/>
            </a:pPr>
            <a:r>
              <a:rPr lang="en-US" sz="1100" dirty="0" smtClean="0"/>
              <a:t>Recognition of an order suspending or limiting enforcement of an existing support order in the responding state.</a:t>
            </a:r>
          </a:p>
          <a:p>
            <a:pPr marL="174625"/>
            <a:r>
              <a:rPr lang="en-US" sz="1100" dirty="0" smtClean="0"/>
              <a:t>Your UIFSA statute will refer to an “existing support order of a tribunal of this state.”</a:t>
            </a:r>
          </a:p>
          <a:p>
            <a:pPr marL="174625"/>
            <a:endParaRPr lang="en-US" sz="1100" dirty="0"/>
          </a:p>
          <a:p>
            <a:r>
              <a:rPr lang="en-US" sz="1100" dirty="0" smtClean="0"/>
              <a:t>If the petitioner is seeking recognition and enforcement of a custody order and not a support order, that is not an available application under the Convention. It would be appropriate to return that application because it would be manifest that Convention requirements are not met. </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424654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A second example of when it may be manifest that Convention requirements are not met is when the petitioner seeks recognition and enforcement of a support order that was not issued by a Contracting State.</a:t>
            </a:r>
          </a:p>
          <a:p>
            <a:endParaRPr lang="en-US" dirty="0"/>
          </a:p>
          <a:p>
            <a:r>
              <a:rPr lang="en-US" dirty="0" smtClean="0"/>
              <a:t>As we discussed in Module 2, an </a:t>
            </a:r>
            <a:r>
              <a:rPr lang="en-US" dirty="0"/>
              <a:t>applicant may use the Convention’s procedures for recognition and enforcement of an order only if a </a:t>
            </a:r>
            <a:r>
              <a:rPr lang="en-US" dirty="0" smtClean="0"/>
              <a:t>Contracting </a:t>
            </a:r>
            <a:r>
              <a:rPr lang="en-US" dirty="0"/>
              <a:t>State issued that order. </a:t>
            </a:r>
            <a:r>
              <a:rPr lang="en-US" dirty="0" smtClean="0"/>
              <a:t>The most common example is illustrated by the first graphic on the slide. It depicts a Contracting State, Germany, requesting recognition and enforcement of an order it issued. However</a:t>
            </a:r>
            <a:r>
              <a:rPr lang="en-US" dirty="0"/>
              <a:t>, </a:t>
            </a:r>
            <a:r>
              <a:rPr lang="en-US" dirty="0" smtClean="0"/>
              <a:t>another example is illustrated by the second graphic. In this case the requesting State – Spain -- is not requesting recognition and enforcement of its own order but of an order issued by France, a different Contracting State. We will assume the </a:t>
            </a:r>
            <a:r>
              <a:rPr lang="en-US" dirty="0"/>
              <a:t>creditor was living in France and got a support order </a:t>
            </a:r>
            <a:r>
              <a:rPr lang="en-US" dirty="0" smtClean="0"/>
              <a:t>there, before moving to Spain. The </a:t>
            </a:r>
            <a:r>
              <a:rPr lang="en-US" dirty="0"/>
              <a:t>creditor living in </a:t>
            </a:r>
            <a:r>
              <a:rPr lang="en-US" dirty="0" smtClean="0"/>
              <a:t>Spain can </a:t>
            </a:r>
            <a:r>
              <a:rPr lang="en-US" dirty="0"/>
              <a:t>request recognition and enforcement in </a:t>
            </a:r>
            <a:r>
              <a:rPr lang="en-US" dirty="0" smtClean="0"/>
              <a:t>the U.S. of </a:t>
            </a:r>
            <a:r>
              <a:rPr lang="en-US" dirty="0"/>
              <a:t>the decision made in </a:t>
            </a:r>
            <a:r>
              <a:rPr lang="en-US" dirty="0" smtClean="0"/>
              <a:t>France since France is also a Contracting State. </a:t>
            </a:r>
          </a:p>
          <a:p>
            <a:endParaRPr lang="en-US" dirty="0"/>
          </a:p>
          <a:p>
            <a:r>
              <a:rPr lang="en-US" dirty="0" smtClean="0"/>
              <a:t>Obviously, the applicant must also reside in a Contracting State. We discussed that also in Module 2.</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1823190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114800"/>
          </a:xfrm>
        </p:spPr>
        <p:txBody>
          <a:bodyPr/>
          <a:lstStyle/>
          <a:p>
            <a:r>
              <a:rPr lang="en-US" dirty="0"/>
              <a:t>Notes:</a:t>
            </a:r>
          </a:p>
          <a:p>
            <a:endParaRPr lang="en-US" dirty="0" smtClean="0"/>
          </a:p>
          <a:p>
            <a:r>
              <a:rPr lang="en-US" dirty="0" smtClean="0"/>
              <a:t>There is a second important provision governing the Central Registry’s review of an incoming application.</a:t>
            </a:r>
          </a:p>
          <a:p>
            <a:endParaRPr lang="en-US" dirty="0"/>
          </a:p>
          <a:p>
            <a:r>
              <a:rPr lang="en-US" dirty="0" smtClean="0"/>
              <a:t>It may not reject the Application for Recognition and Enforcement solely because additional documents or information are needed. If additional information is needed, the Central Registry should ask the requesting Central Authority for the information. If the information or documents are not provided within 3 months – or whatever longer time period is specified </a:t>
            </a:r>
            <a:r>
              <a:rPr lang="en-US" dirty="0"/>
              <a:t>– </a:t>
            </a:r>
            <a:r>
              <a:rPr lang="en-US" dirty="0" smtClean="0"/>
              <a:t>the Convention allows a country to decide not to process the application. If that is the decision ultimately made by the Central Registry, the Central Registry must inform the requesting State of that decision. Hopefully, with the Convention’s emphasis on administrative cooperation, that outcome will be very rare.</a:t>
            </a:r>
          </a:p>
          <a:p>
            <a:endParaRPr lang="en-US" dirty="0"/>
          </a:p>
          <a:p>
            <a:endParaRPr lang="en-US" sz="1100" dirty="0"/>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3511193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In reviewing the application for completeness, the Central Registry should determine whether the required documents have been included.</a:t>
            </a:r>
          </a:p>
          <a:p>
            <a:endParaRPr lang="en-US" dirty="0"/>
          </a:p>
          <a:p>
            <a:r>
              <a:rPr lang="en-US" dirty="0" smtClean="0"/>
              <a:t>Every Convention application must include a Transmittal using the required Convention form. An Application for Recognition and Enforcement must include additional documents. These documents are listed in Article 25 of the Convention. In the United States, the required documents are listed in Section 706 of UIFSA (2008). </a:t>
            </a:r>
          </a:p>
          <a:p>
            <a:endParaRPr lang="en-US" dirty="0"/>
          </a:p>
          <a:p>
            <a:r>
              <a:rPr lang="en-US" dirty="0" smtClean="0"/>
              <a:t>Although the Transmittal is a mandatory Convention form that all Convention countries must use, countries can decide what form they want a creditor to use for the other required documents. Each country specifies the forms it requires for recognition and enforcement within its responses to the Country Profile. As discussed during Modules 1 and 2, the Country Profile is maintained on the Child Support section of the Hague Conference website. It is the resource that most Contracting States use to inform the Permanent Bureau and other Convention countries of their child support laws and procedures. The Country Profile for the United States informs other Contracting States that we want them to use the recommended Convention forms that were developed by the Convention Forms Working Group for use with an Application for Recognition and Enforcement of a Convention Order.</a:t>
            </a:r>
          </a:p>
          <a:p>
            <a:r>
              <a:rPr lang="en-US" dirty="0" smtClean="0"/>
              <a:t> </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3115550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This slide and the next one identify the documents required under Section 706 of UIFSA (2008) for recognition and enforcement of a Convention order. The first column lists the document. The second column explains when the document is used. And the third column identifies the applicable Convention form. If there is no applicable standardized form, a country sending an application to the United States may use a domestic form or document.</a:t>
            </a:r>
          </a:p>
          <a:p>
            <a:endParaRPr lang="en-US" dirty="0"/>
          </a:p>
          <a:p>
            <a:r>
              <a:rPr lang="en-US" dirty="0" smtClean="0"/>
              <a:t>We will go over these forms in just a minute. For now, note that there is no requirement to include a certified copy of the support order. The requirement is to include the complete text of the order, unless your state has indicated it will accept an abstract or extract.</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2816319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There is no recommended Convention form or format for the record of arrears, if any. Whatever document a country sends should show the amount of any arrears and the date the amount was calculated. </a:t>
            </a:r>
          </a:p>
          <a:p>
            <a:endParaRPr lang="en-US" dirty="0"/>
          </a:p>
          <a:p>
            <a:r>
              <a:rPr lang="en-US" dirty="0" smtClean="0"/>
              <a:t>If a support order is supposed to be indexed automatically or adjusted on a specified frequency, the requesting Central Authority should provide details in the application package about how to do the adjustment. For example, if the adjustment is to be made using a cost of living percentage, the requesting Central Authority should provide details about which country will calculate the adjustment, what information is needed in order to make the calculation, and how the recalculated amount of support will be communicated to the requested Central Authority and the parties. According to the Explanatory Report of the Convention, any subsequent decision that adjusts the support amount does not have to go through the full recognition process. The initial recognition contemplates the future adjustments.</a:t>
            </a: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2800656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Every Application for Recognition and Enforcement must be accompanied by the Convention Transmittal form. The form identifies the parties and the type of application. It also indicates the documents that accompany the application. </a:t>
            </a:r>
            <a:r>
              <a:rPr lang="en-US" dirty="0"/>
              <a:t>I</a:t>
            </a:r>
            <a:r>
              <a:rPr lang="en-US" dirty="0" smtClean="0"/>
              <a:t>t is very similar to the Child Support Enforcement Transmittal #1 that we use in the United States in intergovernmental cases.</a:t>
            </a: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198856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p>
          <a:p>
            <a:endParaRPr lang="en-US" dirty="0" smtClean="0"/>
          </a:p>
          <a:p>
            <a:r>
              <a:rPr lang="en-US" dirty="0" smtClean="0"/>
              <a:t>Some </a:t>
            </a:r>
            <a:r>
              <a:rPr lang="en-US" dirty="0"/>
              <a:t>people in the audience may have attended multiple conference presentations where speakers have explained the background of the Convention or presented an overview of UIFSA (2008). </a:t>
            </a:r>
            <a:r>
              <a:rPr lang="en-US" dirty="0" smtClean="0"/>
              <a:t>For </a:t>
            </a:r>
            <a:r>
              <a:rPr lang="en-US" dirty="0"/>
              <a:t>others, this information will be brand new. The webinar content has been designed to cover both audiences.  </a:t>
            </a:r>
          </a:p>
          <a:p>
            <a:endParaRPr lang="en-US" dirty="0"/>
          </a:p>
          <a:p>
            <a:r>
              <a:rPr lang="en-US" dirty="0"/>
              <a:t>The webinar resources include the PowerPoint presentation with notes for the slides and a set of trainer notes that provide supplemental information. The resources related to a particular module will be available on OCSE’s website.</a:t>
            </a:r>
            <a:endParaRPr lang="en-US" dirty="0">
              <a:solidFill>
                <a:srgbClr val="FF0000"/>
              </a:solidFill>
            </a:endParaRP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627167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The U.S. has indicated in its Country Profile that it wants Convention countries to use the Application developed by the Hague Convention Forms Working Group. As is true for all applications, the first section of the Application for Recognition and Enforcement provides a confidentiality and personal data protection notice.</a:t>
            </a:r>
          </a:p>
          <a:p>
            <a:endParaRPr lang="en-US" dirty="0"/>
          </a:p>
          <a:p>
            <a:r>
              <a:rPr lang="en-US" dirty="0" smtClean="0"/>
              <a:t>After listing the requesting Central Authority’s file reference number (similar to our case number), the form provides information about the applicant. If the applicant is an individual, there are places to provide the person’s name and date of birth. The applicant may be the person for whom support is sought or payable, such as a spouse, a parent of a child, or the child. In the United States, we usually refer to that person as the obligee. The applicant may be the representative of the person for whom support is sought or payable, such as legal counsel. Or the applicant may be the debtor or a representative of the debtor. In the United States, we usually refer to the debtor as the noncustodial parent or obligor.</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16880665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This is the bottom half of page 1 and includes information if the applicant is a public body, such as a child support agency. The application also provides the address, phone number, fax number, and e-mail address of the applicant. </a:t>
            </a:r>
            <a:r>
              <a:rPr lang="en-US" dirty="0"/>
              <a:t>T</a:t>
            </a:r>
            <a:r>
              <a:rPr lang="en-US" dirty="0" smtClean="0"/>
              <a:t>he </a:t>
            </a:r>
            <a:r>
              <a:rPr lang="en-US" dirty="0"/>
              <a:t>contact information </a:t>
            </a:r>
            <a:r>
              <a:rPr lang="en-US" dirty="0" smtClean="0"/>
              <a:t>is important so that the applicant can receive the notices required under Article 7 of UIFSA. Some Contracting States may </a:t>
            </a:r>
            <a:r>
              <a:rPr lang="en-US" dirty="0"/>
              <a:t>choose to use the address of the Central Authority or </a:t>
            </a:r>
            <a:r>
              <a:rPr lang="en-US" dirty="0" smtClean="0"/>
              <a:t>of another competent </a:t>
            </a:r>
            <a:r>
              <a:rPr lang="en-US" dirty="0"/>
              <a:t>authority as the address for the applicant if release of the personal address is </a:t>
            </a:r>
            <a:r>
              <a:rPr lang="en-US" dirty="0" smtClean="0"/>
              <a:t>not permitted </a:t>
            </a:r>
            <a:r>
              <a:rPr lang="en-US" dirty="0"/>
              <a:t>under the law of the requesting </a:t>
            </a:r>
            <a:r>
              <a:rPr lang="en-US" dirty="0" smtClean="0"/>
              <a:t>State.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4110269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An applicant would check the box in Section 6 of the Application if the applicant seeks recognition only and does not want enforcement of the order. That circumstance is more likely to arise in applications by a debtor than by a creditor.</a:t>
            </a:r>
          </a:p>
          <a:p>
            <a:endParaRPr lang="en-US" dirty="0"/>
          </a:p>
          <a:p>
            <a:r>
              <a:rPr lang="en-US" dirty="0" smtClean="0"/>
              <a:t>Section 7 of the Application is particularly important. This is where the requesting State will note the applicable bases for recognition and enforcement of the order. The last tick box is significant for the United States. This is the tick box a country would check if the order was based on creditor jurisdiction – to which the United States has taken a reservation – but there are other facts under U.S. law that would have conferred personal jurisdiction. If a country checks that box, the facts listed should meet one of the bases for jurisdiction under Section 201 of UIFSA. We will discuss this in more detail later.</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20520476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This slide depicts page 5 of the Application for Recognition and Enforcement.</a:t>
            </a:r>
          </a:p>
          <a:p>
            <a:endParaRPr lang="en-US" dirty="0"/>
          </a:p>
          <a:p>
            <a:r>
              <a:rPr lang="en-US" dirty="0" smtClean="0"/>
              <a:t>Section 10 is not relevant to us in the United States because IV-D agencies provide legal assistance without regard to whether the applicant received such assistance in the state of origin.</a:t>
            </a:r>
          </a:p>
          <a:p>
            <a:endParaRPr lang="en-US" dirty="0"/>
          </a:p>
          <a:p>
            <a:r>
              <a:rPr lang="en-US" dirty="0" smtClean="0"/>
              <a:t>What is important about this final page of the Application is the Attestation at the end. Note that the Application is not signed under penalty of perjury. Rather, an authorized representative of the requesting Central Authority attests that the application was completed by the applicant and reviewed by the requesting Central Authority. Further, the representative attests that the application complies with the requirements of the Convention; that the application and accompanying documents are the same as those provided by the applicant to the requesting Central Authority; and that the applicant has consented to the forwarding of the application to the requested Central Authority.</a:t>
            </a:r>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3225843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If the requesting Central Authority has determined that certain </a:t>
            </a:r>
            <a:r>
              <a:rPr lang="en-US" dirty="0"/>
              <a:t>identifying information should not be disclosed or confirmed for the protection of the health, safety, or liberty of </a:t>
            </a:r>
            <a:r>
              <a:rPr lang="en-US" dirty="0" smtClean="0"/>
              <a:t>a person, it will include this form with the Application for Recognition and Enforcement. </a:t>
            </a:r>
            <a:r>
              <a:rPr lang="en-US" dirty="0"/>
              <a:t>The determination by the requesting Central Authority has the same purpose as the allegation by a party under Section 312 of </a:t>
            </a:r>
            <a:r>
              <a:rPr lang="en-US" dirty="0" smtClean="0"/>
              <a:t>UIFSA. The form is titled Restricted Information on the Applicant. It segregates personal and financial information about the applicant, and is similar to the revised </a:t>
            </a:r>
            <a:r>
              <a:rPr lang="en-US" dirty="0"/>
              <a:t>intergovernmental forms we will use in interstate UIFSA cases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4084365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An Application for Recognition and Enforcement should always include the order itself unless your state – when it enacted UIFSA (2008) – indicated in Section 706(b) that an applicant could include an abstract or extract of the order drawn up by the issuing foreign tribunal in lieu of the order. An acceptable form for that abstract is the recommended Convention form developed by the Convention Forms Working Group.</a:t>
            </a:r>
          </a:p>
          <a:p>
            <a:endParaRPr lang="en-US" dirty="0"/>
          </a:p>
          <a:p>
            <a:r>
              <a:rPr lang="en-US" dirty="0" smtClean="0"/>
              <a:t>As noted on this slide, the abstract provides a place to indicate whether the order was issued by a judicial or an administrative authority. The form continues for several pages and summarizes the key components of the order as it relates to child support, including current and past-due support.</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25087312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Another document that Section 706 of UIFSA (2008) requires is a record stating that the support order is enforceable in the issuing country. In our Country Profile, the United States has asked requesting Central Authorities to use this recommended Convention form. Titled Statement of Enforceability of a Decision, it provides contact information about the competent authority issuing the Statement as well as information about the authority that issued the decision.</a:t>
            </a:r>
          </a:p>
          <a:p>
            <a:endParaRPr lang="en-US" dirty="0"/>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10871006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a:t>The bottom half of the Statement includes more information about the decision – the date it was issued, its effective date, the reference number, and the names of the parties.</a:t>
            </a:r>
          </a:p>
          <a:p>
            <a:endParaRPr lang="en-US" dirty="0"/>
          </a:p>
          <a:p>
            <a:r>
              <a:rPr lang="en-US" dirty="0"/>
              <a:t>Section 4 is the most important tick box. That’s where the competent authority indicates that the order is enforceable in the State of origin.</a:t>
            </a:r>
          </a:p>
          <a:p>
            <a:endParaRPr lang="en-US" dirty="0"/>
          </a:p>
          <a:p>
            <a:r>
              <a:rPr lang="en-US" dirty="0"/>
              <a:t>There are two </a:t>
            </a:r>
            <a:r>
              <a:rPr lang="en-US" dirty="0" smtClean="0"/>
              <a:t>name </a:t>
            </a:r>
            <a:r>
              <a:rPr lang="en-US" dirty="0"/>
              <a:t>blocks on the form. One is for the name of the official from the competent authority in the State of origin. The other is for the name of the representative of the requesting Central Authority that is forwarding the Statement of Enforceability. That Central Authority representative indicates that the named official from the competent authority completed the Statement of Enforceability and that the Central Authority representative is transmitting the Statement to the requested Central Authority.</a:t>
            </a:r>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dirty="0"/>
          </a:p>
        </p:txBody>
      </p:sp>
    </p:spTree>
    <p:extLst>
      <p:ext uri="{BB962C8B-B14F-4D97-AF65-F5344CB8AC3E}">
        <p14:creationId xmlns:p14="http://schemas.microsoft.com/office/powerpoint/2010/main" val="29215984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If the Convention support order was issued by default – in other words, the respondent did not appear and was not represented in the proceedings in the issuing country </a:t>
            </a:r>
            <a:r>
              <a:rPr lang="en-US" dirty="0"/>
              <a:t>– </a:t>
            </a:r>
            <a:r>
              <a:rPr lang="en-US" dirty="0" smtClean="0"/>
              <a:t>Section 706 of UIFSA requires that the Application for Recognition and Enforcement include a record attesting to proper notice and an opportunity to be heard. The Country Profile for the United States indicates that it wants Convention countries to use the Statement of Proper Notice that was developed by the Convention Forms Working Group.</a:t>
            </a:r>
          </a:p>
          <a:p>
            <a:endParaRPr lang="en-US" dirty="0"/>
          </a:p>
          <a:p>
            <a:r>
              <a:rPr lang="en-US" dirty="0" smtClean="0"/>
              <a:t>The first part of this form identifies the competent authority in the State of origin who is issuing the statement. As we discussed in Module 2, the identity of the competent authority will vary among countries. It may be a judicial representative in the State of origin who is completing the form; it may be an administrative official; it may be a representative from some other entity</a:t>
            </a:r>
            <a:r>
              <a:rPr lang="en-US" dirty="0"/>
              <a:t>. </a:t>
            </a:r>
            <a:r>
              <a:rPr lang="en-US" dirty="0" smtClean="0"/>
              <a:t>What is important is that it be an </a:t>
            </a:r>
            <a:r>
              <a:rPr lang="en-US" dirty="0"/>
              <a:t>official </a:t>
            </a:r>
            <a:r>
              <a:rPr lang="en-US" dirty="0" smtClean="0"/>
              <a:t>in the issuing country who </a:t>
            </a:r>
            <a:r>
              <a:rPr lang="en-US" dirty="0"/>
              <a:t>is able to confirm that the respondent had proper notice as required by the law of the country that issued the order. </a:t>
            </a:r>
          </a:p>
        </p:txBody>
      </p:sp>
      <p:sp>
        <p:nvSpPr>
          <p:cNvPr id="4" name="Slide Number Placeholder 3"/>
          <p:cNvSpPr>
            <a:spLocks noGrp="1"/>
          </p:cNvSpPr>
          <p:nvPr>
            <p:ph type="sldNum" sz="quarter" idx="10"/>
          </p:nvPr>
        </p:nvSpPr>
        <p:spPr/>
        <p:txBody>
          <a:bodyPr/>
          <a:lstStyle/>
          <a:p>
            <a:fld id="{824A558B-E4E9-A94A-B9C1-029E46A76ABA}" type="slidenum">
              <a:rPr lang="en-US" smtClean="0"/>
              <a:t>28</a:t>
            </a:fld>
            <a:endParaRPr lang="en-US" dirty="0"/>
          </a:p>
        </p:txBody>
      </p:sp>
    </p:spTree>
    <p:extLst>
      <p:ext uri="{BB962C8B-B14F-4D97-AF65-F5344CB8AC3E}">
        <p14:creationId xmlns:p14="http://schemas.microsoft.com/office/powerpoint/2010/main" val="33945835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Section 3 of the form provides information about the order, including the authority that issued the order, the date of the order, the order’s reference number, the names of the parties, and the name of the respondent.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1599226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p>
          <a:p>
            <a:endParaRPr lang="en-US" dirty="0" smtClean="0"/>
          </a:p>
          <a:p>
            <a:r>
              <a:rPr lang="en-US" dirty="0" smtClean="0"/>
              <a:t>The </a:t>
            </a:r>
            <a:r>
              <a:rPr lang="en-US" dirty="0"/>
              <a:t>first two modules of the webinar series </a:t>
            </a:r>
            <a:r>
              <a:rPr lang="en-US" dirty="0" smtClean="0"/>
              <a:t>were </a:t>
            </a:r>
            <a:r>
              <a:rPr lang="en-US" dirty="0"/>
              <a:t>overview modules. They </a:t>
            </a:r>
            <a:r>
              <a:rPr lang="en-US" dirty="0" smtClean="0"/>
              <a:t>provided </a:t>
            </a:r>
            <a:r>
              <a:rPr lang="en-US" dirty="0"/>
              <a:t>background information about the 2007 Hague Child Support Convention so </a:t>
            </a:r>
            <a:r>
              <a:rPr lang="en-US" dirty="0" smtClean="0"/>
              <a:t>you </a:t>
            </a:r>
            <a:r>
              <a:rPr lang="en-US" dirty="0"/>
              <a:t>will better understand the U.S. goals during treaty negotiations, the process used for negotiating an international treaty, and terminology in the Convention. They also </a:t>
            </a:r>
            <a:r>
              <a:rPr lang="en-US" dirty="0" smtClean="0"/>
              <a:t>discussed </a:t>
            </a:r>
            <a:r>
              <a:rPr lang="en-US" dirty="0"/>
              <a:t>the scope of the Convention and services that a Central Authority must provide so </a:t>
            </a:r>
            <a:r>
              <a:rPr lang="en-US" dirty="0" smtClean="0"/>
              <a:t>you </a:t>
            </a:r>
            <a:r>
              <a:rPr lang="en-US" dirty="0"/>
              <a:t>will have a better idea of what to expect on </a:t>
            </a:r>
            <a:r>
              <a:rPr lang="en-US" b="1" i="1" dirty="0"/>
              <a:t>outgoing</a:t>
            </a:r>
            <a:r>
              <a:rPr lang="en-US" dirty="0"/>
              <a:t> cases to a Convention country.</a:t>
            </a:r>
          </a:p>
          <a:p>
            <a:endParaRPr lang="en-US" dirty="0"/>
          </a:p>
          <a:p>
            <a:r>
              <a:rPr lang="en-US" dirty="0"/>
              <a:t>Beginning with </a:t>
            </a:r>
            <a:r>
              <a:rPr lang="en-US" dirty="0" smtClean="0"/>
              <a:t>Module </a:t>
            </a:r>
            <a:r>
              <a:rPr lang="en-US" dirty="0"/>
              <a:t>3, </a:t>
            </a:r>
            <a:r>
              <a:rPr lang="en-US" dirty="0" smtClean="0"/>
              <a:t>the focus shifts to case </a:t>
            </a:r>
            <a:r>
              <a:rPr lang="en-US" dirty="0"/>
              <a:t>processing. The most likely application under the Convention is an application to recognize and enforce a support order issued by a Convention country. For that reason, there is one module explaining the process and forms for incoming applications and a separate </a:t>
            </a:r>
            <a:r>
              <a:rPr lang="en-US" dirty="0" smtClean="0"/>
              <a:t>module, Module 4, </a:t>
            </a:r>
            <a:r>
              <a:rPr lang="en-US" dirty="0"/>
              <a:t>explaining the process and forms for outgoing applications</a:t>
            </a:r>
            <a:r>
              <a:rPr lang="en-US" dirty="0" smtClean="0"/>
              <a:t>. </a:t>
            </a:r>
          </a:p>
          <a:p>
            <a:endParaRPr lang="en-US" dirty="0"/>
          </a:p>
          <a:p>
            <a:r>
              <a:rPr lang="en-US" dirty="0"/>
              <a:t>Module 5 examines incoming and outgoing applications for establishment of a support order, including establishment of parentage when necessary to obtain support.</a:t>
            </a:r>
          </a:p>
          <a:p>
            <a:endParaRPr lang="en-US" dirty="0"/>
          </a:p>
          <a:p>
            <a:r>
              <a:rPr lang="en-US" dirty="0"/>
              <a:t>Modules 6 and 7 </a:t>
            </a:r>
            <a:r>
              <a:rPr lang="en-US" dirty="0" smtClean="0">
                <a:solidFill>
                  <a:prstClr val="black"/>
                </a:solidFill>
              </a:rPr>
              <a:t>examine </a:t>
            </a:r>
            <a:r>
              <a:rPr lang="en-US" dirty="0" smtClean="0"/>
              <a:t>incoming </a:t>
            </a:r>
            <a:r>
              <a:rPr lang="en-US" dirty="0"/>
              <a:t>and outgoing applications for </a:t>
            </a:r>
            <a:r>
              <a:rPr lang="en-US" dirty="0" smtClean="0"/>
              <a:t>modification.</a:t>
            </a:r>
            <a:endParaRPr lang="en-US" dirty="0"/>
          </a:p>
          <a:p>
            <a:endParaRPr lang="en-US" dirty="0"/>
          </a:p>
          <a:p>
            <a:r>
              <a:rPr lang="en-US" dirty="0"/>
              <a:t>Module </a:t>
            </a:r>
            <a:r>
              <a:rPr lang="en-US" dirty="0" smtClean="0"/>
              <a:t>8 </a:t>
            </a:r>
            <a:r>
              <a:rPr lang="en-US" dirty="0"/>
              <a:t>addresses implementation issues and questions that have arisen.</a:t>
            </a:r>
          </a:p>
          <a:p>
            <a:endParaRPr lang="en-US" dirty="0"/>
          </a:p>
          <a:p>
            <a:r>
              <a:rPr lang="en-US" dirty="0"/>
              <a:t>Finally, in Module </a:t>
            </a:r>
            <a:r>
              <a:rPr lang="en-US" dirty="0" smtClean="0"/>
              <a:t>9 </a:t>
            </a:r>
            <a:r>
              <a:rPr lang="en-US" dirty="0"/>
              <a:t>we will discuss processing international support cases from countries with bilateral reciprocity arrangements that are not Convention countries.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5484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Page 2 of the form includes the information about notice. In section 5, the official from the competent authority of the State of origin indicates the type of notice and opportunity to be heard that the respondent received. There are two options. The first tick box is typical for judicial proceedings where the respondent receives advance notice and has an opportunity to be heard. The second tick box is more common in administrative </a:t>
            </a:r>
            <a:r>
              <a:rPr lang="en-US" dirty="0"/>
              <a:t>proceedings where obligations are set </a:t>
            </a:r>
            <a:r>
              <a:rPr lang="en-US" i="1" dirty="0"/>
              <a:t>ex parte</a:t>
            </a:r>
            <a:r>
              <a:rPr lang="en-US" dirty="0"/>
              <a:t>, especially in the proceedings used by countries like Australia and Norway. This tick box indicates that the respondent received notice of the decision and had an opportunity to challenge or appeal it on fact and law after the decision was rendered. </a:t>
            </a:r>
            <a:endParaRPr lang="en-US" dirty="0" smtClean="0"/>
          </a:p>
          <a:p>
            <a:endParaRPr lang="en-US" dirty="0"/>
          </a:p>
          <a:p>
            <a:r>
              <a:rPr lang="en-US" dirty="0" smtClean="0"/>
              <a:t>As with the Statement of Enforceability, there </a:t>
            </a:r>
            <a:r>
              <a:rPr lang="en-US" dirty="0"/>
              <a:t>are two </a:t>
            </a:r>
            <a:r>
              <a:rPr lang="en-US" dirty="0" smtClean="0"/>
              <a:t>name </a:t>
            </a:r>
            <a:r>
              <a:rPr lang="en-US" dirty="0"/>
              <a:t>blocks on the form. One is for the name of the official from the competent authority in the State of origin. </a:t>
            </a:r>
            <a:r>
              <a:rPr lang="en-US" dirty="0" smtClean="0"/>
              <a:t>As noted earlier, that competent authority will depend upon the country. The </a:t>
            </a:r>
            <a:r>
              <a:rPr lang="en-US" dirty="0"/>
              <a:t>other is for the name of the representative of the </a:t>
            </a:r>
            <a:r>
              <a:rPr lang="en-US" dirty="0" smtClean="0"/>
              <a:t>requesting </a:t>
            </a:r>
            <a:r>
              <a:rPr lang="en-US" dirty="0"/>
              <a:t>Central Authority that is forwarding the Statement of </a:t>
            </a:r>
            <a:r>
              <a:rPr lang="en-US" dirty="0" smtClean="0"/>
              <a:t>Proper Notice.</a:t>
            </a:r>
            <a:endParaRPr lang="en-US" dirty="0"/>
          </a:p>
          <a:p>
            <a:endParaRPr lang="en-US" dirty="0" smtClean="0"/>
          </a:p>
          <a:p>
            <a:endParaRPr lang="en-US" dirty="0"/>
          </a:p>
          <a:p>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dirty="0"/>
          </a:p>
        </p:txBody>
      </p:sp>
    </p:spTree>
    <p:extLst>
      <p:ext uri="{BB962C8B-B14F-4D97-AF65-F5344CB8AC3E}">
        <p14:creationId xmlns:p14="http://schemas.microsoft.com/office/powerpoint/2010/main" val="39631286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The Financial Circumstances Form is another form the Convention Forms Working Group developed. If the applicant is seeking both recognition and enforcement of the order (which will happen in most cases), the requesting Central Authority will include this form. However, not every section of the form is relevant. The creditor portion of the form will probably be blank since that information is not required for an Application for Recognition and Enforcement. The sections that should be completed are those related to the debtor (or obligor). Those sections provide information about the obligor’s income and assets. In </a:t>
            </a:r>
            <a:r>
              <a:rPr lang="en-US" dirty="0"/>
              <a:t>keeping with a “medium neutral” approach that allows for electronic transmission </a:t>
            </a:r>
            <a:r>
              <a:rPr lang="en-US" dirty="0" smtClean="0"/>
              <a:t>of documents</a:t>
            </a:r>
            <a:r>
              <a:rPr lang="en-US" dirty="0"/>
              <a:t>, the form does not need to be </a:t>
            </a:r>
            <a:r>
              <a:rPr lang="en-US" dirty="0" smtClean="0"/>
              <a:t>signed. Rather the form identifies </a:t>
            </a:r>
            <a:r>
              <a:rPr lang="en-US" dirty="0"/>
              <a:t>the person in the Central Authority responsible for either </a:t>
            </a:r>
            <a:r>
              <a:rPr lang="en-US" dirty="0" smtClean="0"/>
              <a:t>completing the </a:t>
            </a:r>
            <a:r>
              <a:rPr lang="en-US" dirty="0"/>
              <a:t>application or reviewing the application if it was completed by the applicant personally.</a:t>
            </a:r>
          </a:p>
          <a:p>
            <a:endParaRPr lang="en-US" dirty="0" smtClean="0"/>
          </a:p>
          <a:p>
            <a:endParaRPr lang="en-US" dirty="0"/>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dirty="0"/>
          </a:p>
        </p:txBody>
      </p:sp>
    </p:spTree>
    <p:extLst>
      <p:ext uri="{BB962C8B-B14F-4D97-AF65-F5344CB8AC3E}">
        <p14:creationId xmlns:p14="http://schemas.microsoft.com/office/powerpoint/2010/main" val="1250086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review some of the material we’ve covered so far.</a:t>
            </a:r>
          </a:p>
          <a:p>
            <a:endParaRPr lang="en-US" dirty="0"/>
          </a:p>
          <a:p>
            <a:pPr marL="171450" indent="-171450">
              <a:buFont typeface="Arial" panose="020B0604020202020204" pitchFamily="34" charset="0"/>
              <a:buChar char="•"/>
            </a:pPr>
            <a:r>
              <a:rPr lang="en-US" dirty="0" smtClean="0"/>
              <a:t>What resource is available to Convention countries to identify forms required by the U.S.?</a:t>
            </a:r>
          </a:p>
          <a:p>
            <a:pPr marL="171450" indent="-171450"/>
            <a:r>
              <a:rPr lang="en-US" dirty="0" smtClean="0"/>
              <a:t>	The Hague Convention Country Profile</a:t>
            </a:r>
          </a:p>
          <a:p>
            <a:endParaRPr lang="en-US" dirty="0"/>
          </a:p>
          <a:p>
            <a:pPr marL="171450" indent="-171450">
              <a:buFont typeface="Arial" panose="020B0604020202020204" pitchFamily="34" charset="0"/>
              <a:buChar char="•"/>
            </a:pPr>
            <a:r>
              <a:rPr lang="en-US" dirty="0" smtClean="0"/>
              <a:t>Does the U.S. require a country to use the mandatory and the recommended Convention forms?</a:t>
            </a:r>
          </a:p>
          <a:p>
            <a:pPr marL="171450" indent="-171450"/>
            <a:r>
              <a:rPr lang="en-US" dirty="0" smtClean="0"/>
              <a:t>	Yes</a:t>
            </a:r>
          </a:p>
          <a:p>
            <a:endParaRPr lang="en-US" dirty="0"/>
          </a:p>
          <a:p>
            <a:pPr marL="171450" indent="-171450">
              <a:buFont typeface="Arial" panose="020B0604020202020204" pitchFamily="34" charset="0"/>
              <a:buChar char="•"/>
            </a:pPr>
            <a:r>
              <a:rPr lang="en-US" dirty="0" smtClean="0"/>
              <a:t>Must a country always send the complete text of the order it wants registered in the U.S. for recognition and enforcement?</a:t>
            </a:r>
          </a:p>
          <a:p>
            <a:pPr marL="171450" indent="-171450"/>
            <a:r>
              <a:rPr lang="en-US" dirty="0" smtClean="0"/>
              <a:t>	No. Some states, when enacting Section 706 of UIFSA, indicated that they would accept an abstract or extract of the support order drawn up by the issuing country.</a:t>
            </a:r>
          </a:p>
          <a:p>
            <a:endParaRPr lang="en-US" dirty="0"/>
          </a:p>
          <a:p>
            <a:pPr marL="171450" indent="-171450">
              <a:buFont typeface="Arial" panose="020B0604020202020204" pitchFamily="34" charset="0"/>
              <a:buChar char="•"/>
            </a:pPr>
            <a:r>
              <a:rPr lang="en-US" dirty="0" smtClean="0"/>
              <a:t>May a state </a:t>
            </a:r>
            <a:r>
              <a:rPr lang="en-US" dirty="0"/>
              <a:t>C</a:t>
            </a:r>
            <a:r>
              <a:rPr lang="en-US" dirty="0" smtClean="0"/>
              <a:t>entral Registry refuse an application for recognition and enforcement because there is no pay record in support of arrears?</a:t>
            </a:r>
          </a:p>
          <a:p>
            <a:pPr marL="171450" indent="-171450"/>
            <a:r>
              <a:rPr lang="en-US" dirty="0" smtClean="0"/>
              <a:t>	No. A Central Registry may reject an application for recognition and enforcement only if it is manifest on its face that the application does not comply with Convention requirements. In its acknowledgment, the Central Registry should inform the requesting State of any needed documents or information.</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dirty="0"/>
          </a:p>
        </p:txBody>
      </p:sp>
    </p:spTree>
    <p:extLst>
      <p:ext uri="{BB962C8B-B14F-4D97-AF65-F5344CB8AC3E}">
        <p14:creationId xmlns:p14="http://schemas.microsoft.com/office/powerpoint/2010/main" val="33626843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OCSE issued DCL-16-21, which provides guidance and information about the mandatory and recommended Convention forms. It has also formatted the forms into a fillable PDF format, which you can access from the OCSE website.</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dirty="0"/>
          </a:p>
        </p:txBody>
      </p:sp>
    </p:spTree>
    <p:extLst>
      <p:ext uri="{BB962C8B-B14F-4D97-AF65-F5344CB8AC3E}">
        <p14:creationId xmlns:p14="http://schemas.microsoft.com/office/powerpoint/2010/main" val="1461144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This slide depicts OCSE’s International page and shows where you would click to access the Hague Convention forms.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34</a:t>
            </a:fld>
            <a:endParaRPr lang="en-US" dirty="0"/>
          </a:p>
        </p:txBody>
      </p:sp>
    </p:spTree>
    <p:extLst>
      <p:ext uri="{BB962C8B-B14F-4D97-AF65-F5344CB8AC3E}">
        <p14:creationId xmlns:p14="http://schemas.microsoft.com/office/powerpoint/2010/main" val="26447214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Section 713 of UIFSA (2008) and Article 44 of the Hague Child Support Convention address translation of documents and communications.</a:t>
            </a:r>
          </a:p>
          <a:p>
            <a:endParaRPr lang="en-US" dirty="0"/>
          </a:p>
          <a:p>
            <a:r>
              <a:rPr lang="en-US" dirty="0" smtClean="0"/>
              <a:t>All incoming applications and related documents, such as the child support order, must be in their original language. In the United States we also require that they be translated into English.</a:t>
            </a:r>
          </a:p>
          <a:p>
            <a:endParaRPr lang="en-US" dirty="0"/>
          </a:p>
          <a:p>
            <a:r>
              <a:rPr lang="en-US" dirty="0" smtClean="0"/>
              <a:t>Additionally, we require that a Convention country use English when communicating with a state child support agency about a Convention application.</a:t>
            </a:r>
          </a:p>
          <a:p>
            <a:endParaRPr lang="en-US" dirty="0"/>
          </a:p>
          <a:p>
            <a:r>
              <a:rPr lang="en-US" dirty="0" smtClean="0"/>
              <a:t>In Module 8 we will discuss translation issues.</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35</a:t>
            </a:fld>
            <a:endParaRPr lang="en-US" dirty="0"/>
          </a:p>
        </p:txBody>
      </p:sp>
    </p:spTree>
    <p:extLst>
      <p:ext uri="{BB962C8B-B14F-4D97-AF65-F5344CB8AC3E}">
        <p14:creationId xmlns:p14="http://schemas.microsoft.com/office/powerpoint/2010/main" val="16864265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Once the state Central Registry receives an Application for Recognition and Enforcement, it must acknowledge receipt of that application. Federal regulations governing intergovernmental cases require the Central Registry to acknowledge receipt of the application within 10 working days. Please note that the </a:t>
            </a:r>
            <a:r>
              <a:rPr lang="en-US"/>
              <a:t>Convention </a:t>
            </a:r>
            <a:r>
              <a:rPr lang="en-US" smtClean="0"/>
              <a:t>timeframe </a:t>
            </a:r>
            <a:r>
              <a:rPr lang="en-US" dirty="0"/>
              <a:t>for returning the Acknowledgement is within six weeks of receipt of the application. (This means that on outgoing cases, you will not likely get a reply within 10 days.) The Hague Child Support Convention has a mandatory Acknowledgment form. That is the form the Central Registry should use, not the federal intergovernmental Transmittal #1 Acknowledgment.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36</a:t>
            </a:fld>
            <a:endParaRPr lang="en-US" dirty="0"/>
          </a:p>
        </p:txBody>
      </p:sp>
    </p:spTree>
    <p:extLst>
      <p:ext uri="{BB962C8B-B14F-4D97-AF65-F5344CB8AC3E}">
        <p14:creationId xmlns:p14="http://schemas.microsoft.com/office/powerpoint/2010/main" val="11723828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The Acknowledgment form begins with the standard notice of confidentiality and personal data protection. It identifies the requested Central Authority, as well as the contact person for any follow-up questions about the case. The form has a place to list the languages spoken by the contact person.</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37</a:t>
            </a:fld>
            <a:endParaRPr lang="en-US" dirty="0"/>
          </a:p>
        </p:txBody>
      </p:sp>
    </p:spTree>
    <p:extLst>
      <p:ext uri="{BB962C8B-B14F-4D97-AF65-F5344CB8AC3E}">
        <p14:creationId xmlns:p14="http://schemas.microsoft.com/office/powerpoint/2010/main" val="7288785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Section 4 of the Acknowledgment is where the state Central Registry would acknowledge receipt of the Application for Recognition and Enforcement of a Convention order. The articles listed are references to articles within the Hague Child Support Convention – not sections of UIFSA. </a:t>
            </a:r>
            <a:r>
              <a:rPr lang="en-US" dirty="0"/>
              <a:t>The transmittal and application you received from the requesting Central Authority will identify the applicable Convention article. You may also look at the Convention itself to determine which article subsection applies or refer to the Practical Handbook for Caseworkers. Both are accessible on the Hague Conference website. </a:t>
            </a:r>
            <a:r>
              <a:rPr lang="en-US" dirty="0" smtClean="0"/>
              <a:t>For purposes of our discussion, the Central Registry would be checking the first box </a:t>
            </a:r>
            <a:r>
              <a:rPr lang="en-US" dirty="0"/>
              <a:t>– </a:t>
            </a:r>
            <a:r>
              <a:rPr lang="en-US" dirty="0" smtClean="0"/>
              <a:t>Article 10(1)a) </a:t>
            </a:r>
            <a:r>
              <a:rPr lang="en-US" dirty="0"/>
              <a:t>– to acknowledge receipt of the Application for Recognition and Enforcement of a Convention order.</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38</a:t>
            </a:fld>
            <a:endParaRPr lang="en-US" dirty="0"/>
          </a:p>
        </p:txBody>
      </p:sp>
    </p:spTree>
    <p:extLst>
      <p:ext uri="{BB962C8B-B14F-4D97-AF65-F5344CB8AC3E}">
        <p14:creationId xmlns:p14="http://schemas.microsoft.com/office/powerpoint/2010/main" val="30540594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The Acknowledgment includes areas to provide the family name of the applicant, the person for whom maintenance or support is sought or payable, and the debtor. </a:t>
            </a:r>
            <a:r>
              <a:rPr lang="en-US" dirty="0"/>
              <a:t>You will find this information on the Transmittal </a:t>
            </a:r>
            <a:r>
              <a:rPr lang="en-US" dirty="0" smtClean="0"/>
              <a:t>that </a:t>
            </a:r>
            <a:r>
              <a:rPr lang="en-US" dirty="0"/>
              <a:t>accompanied the incoming application</a:t>
            </a:r>
            <a:r>
              <a:rPr lang="en-US" dirty="0" smtClean="0"/>
              <a:t>.</a:t>
            </a:r>
          </a:p>
          <a:p>
            <a:endParaRPr lang="en-US" dirty="0"/>
          </a:p>
          <a:p>
            <a:r>
              <a:rPr lang="en-US" dirty="0" smtClean="0"/>
              <a:t>Section 5 of the Acknowledgment is where the state Central Registry notes what initial steps have been taken. There are tick boxes to indicate whether the file is complete, or whether additional information or documentation is needed. There is also a tick box to indicate if the Central Registry (i.e., the requested Central Authority) refuses to process the application because it is manifest that the requirements of the Convention are not fulfilled. As we discussed earlier, if that rare action is taken, the reasons must be provided.</a:t>
            </a:r>
          </a:p>
          <a:p>
            <a:endParaRPr lang="en-US" dirty="0"/>
          </a:p>
          <a:p>
            <a:r>
              <a:rPr lang="en-US" dirty="0" smtClean="0"/>
              <a:t>Finally there is a standard request that the requesting Central Authority keep the requested Central Authority informed of any changes in the status of the application. Note that the </a:t>
            </a:r>
            <a:r>
              <a:rPr lang="en-US" dirty="0"/>
              <a:t>form is not signed; </a:t>
            </a:r>
            <a:r>
              <a:rPr lang="en-US" dirty="0" smtClean="0"/>
              <a:t>however, </a:t>
            </a:r>
            <a:r>
              <a:rPr lang="en-US" dirty="0"/>
              <a:t>the name of the </a:t>
            </a:r>
            <a:r>
              <a:rPr lang="en-US" dirty="0" smtClean="0"/>
              <a:t>authorized representative of the Central Authority should appear on the form. </a:t>
            </a:r>
            <a:r>
              <a:rPr lang="en-US" dirty="0"/>
              <a:t>I</a:t>
            </a:r>
            <a:r>
              <a:rPr lang="en-US" dirty="0" smtClean="0"/>
              <a:t>n </a:t>
            </a:r>
            <a:r>
              <a:rPr lang="en-US" dirty="0"/>
              <a:t>the U.S., that would be the name of the appropriate person in the state Central </a:t>
            </a:r>
            <a:r>
              <a:rPr lang="en-US" dirty="0" smtClean="0"/>
              <a:t>Registry.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39</a:t>
            </a:fld>
            <a:endParaRPr lang="en-US" dirty="0"/>
          </a:p>
        </p:txBody>
      </p:sp>
    </p:spTree>
    <p:extLst>
      <p:ext uri="{BB962C8B-B14F-4D97-AF65-F5344CB8AC3E}">
        <p14:creationId xmlns:p14="http://schemas.microsoft.com/office/powerpoint/2010/main" val="1315563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Today we are presenting Module 3, which focuses on an incoming application to the United States requesting recognition and enforcement of a support order issued by a Convention country. That means the emphasis will be on responsibilities of IV-D agencies. Keep in mind that </a:t>
            </a:r>
            <a:r>
              <a:rPr lang="en-US" dirty="0"/>
              <a:t>Convention countries will provide reciprocal services for </a:t>
            </a:r>
            <a:r>
              <a:rPr lang="en-US" dirty="0" smtClean="0"/>
              <a:t>U.S. families, when we initiate an outgoing application.</a:t>
            </a:r>
            <a:r>
              <a:rPr lang="en-US" dirty="0"/>
              <a:t>    </a:t>
            </a:r>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9929182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Now that we’ve discussed the Acknowledgment form, let’s talk about the actual processing of the Application for Recognition and Enforcement at the local level.</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40</a:t>
            </a:fld>
            <a:endParaRPr lang="en-US" dirty="0"/>
          </a:p>
        </p:txBody>
      </p:sp>
    </p:spTree>
    <p:extLst>
      <p:ext uri="{BB962C8B-B14F-4D97-AF65-F5344CB8AC3E}">
        <p14:creationId xmlns:p14="http://schemas.microsoft.com/office/powerpoint/2010/main" val="13288274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When the local child support office receives the application from the state Central Registry, it should review the application and accompanying documents again to ensure that the application is complete. If any additional information is needed, it should notify the requesting Central Authority. </a:t>
            </a:r>
            <a:r>
              <a:rPr lang="en-US" dirty="0"/>
              <a:t>It may use the Status of Application form to make the </a:t>
            </a:r>
            <a:r>
              <a:rPr lang="en-US" dirty="0" smtClean="0"/>
              <a:t>request. It may </a:t>
            </a:r>
            <a:r>
              <a:rPr lang="en-US" dirty="0"/>
              <a:t>also try sending </a:t>
            </a:r>
            <a:r>
              <a:rPr lang="en-US" dirty="0" smtClean="0"/>
              <a:t>the request </a:t>
            </a:r>
            <a:r>
              <a:rPr lang="en-US" dirty="0"/>
              <a:t>via e-mail. </a:t>
            </a:r>
          </a:p>
          <a:p>
            <a:endParaRPr lang="en-US" dirty="0"/>
          </a:p>
          <a:p>
            <a:r>
              <a:rPr lang="en-US" dirty="0" smtClean="0"/>
              <a:t>Section 706 of UIFSA requires the support enforcement agency to register the Convention order as it would other orders under Article 6. That means you should file the Convention support order with the appropriate tribunal in your state.  However, Section 706 also notes that there are some requirements within the new Article 7 that supersede the registration provisions within Article 6. These differences mainly impact the tribunal and any contest.</a:t>
            </a:r>
          </a:p>
          <a:p>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41</a:t>
            </a:fld>
            <a:endParaRPr lang="en-US" dirty="0"/>
          </a:p>
        </p:txBody>
      </p:sp>
    </p:spTree>
    <p:extLst>
      <p:ext uri="{BB962C8B-B14F-4D97-AF65-F5344CB8AC3E}">
        <p14:creationId xmlns:p14="http://schemas.microsoft.com/office/powerpoint/2010/main" val="37192230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Within three months of the Acknowledgment, the requested Central Authority must provide a status update to the requesting State</a:t>
            </a:r>
            <a:r>
              <a:rPr lang="en-US" dirty="0"/>
              <a:t>. This timeframe is a Convention </a:t>
            </a:r>
            <a:r>
              <a:rPr lang="en-US" dirty="0" smtClean="0"/>
              <a:t>requirement. In </a:t>
            </a:r>
            <a:r>
              <a:rPr lang="en-US" dirty="0"/>
              <a:t>most </a:t>
            </a:r>
            <a:r>
              <a:rPr lang="en-US" dirty="0" smtClean="0"/>
              <a:t>U.S. states</a:t>
            </a:r>
            <a:r>
              <a:rPr lang="en-US" dirty="0"/>
              <a:t>, it will be the local agency working the case that sends the status form. </a:t>
            </a:r>
            <a:r>
              <a:rPr lang="en-US" dirty="0" smtClean="0"/>
              <a:t>In doing so, you should use the Status of Application Report that the Convention Forms Working Group developed. It is one of the recommended forms that is accessible from OCSE’s website. Because there are four Status of Application forms, make sure you use the one specifically for recognition and enforcement.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42</a:t>
            </a:fld>
            <a:endParaRPr lang="en-US" dirty="0"/>
          </a:p>
        </p:txBody>
      </p:sp>
    </p:spTree>
    <p:extLst>
      <p:ext uri="{BB962C8B-B14F-4D97-AF65-F5344CB8AC3E}">
        <p14:creationId xmlns:p14="http://schemas.microsoft.com/office/powerpoint/2010/main" val="2606868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That Status form </a:t>
            </a:r>
            <a:r>
              <a:rPr lang="en-US" dirty="0"/>
              <a:t>begins with the standard notice of confidentiality and personal data protection</a:t>
            </a:r>
            <a:r>
              <a:rPr lang="en-US" dirty="0" smtClean="0"/>
              <a:t>. It provides contact information for the requested Central Authority and identifies the person in the requested State who can provide information about the application. That is the place where you would most likely list the appropriate person in the local child support office. There are tick boxes to indicate whether this is the first status report – the one required three months after the acknowledgment – or a subsequent status report.</a:t>
            </a:r>
          </a:p>
          <a:p>
            <a:endParaRPr lang="en-US" dirty="0"/>
          </a:p>
          <a:p>
            <a:pPr lvl="0"/>
            <a:r>
              <a:rPr lang="en-US" dirty="0">
                <a:solidFill>
                  <a:prstClr val="black"/>
                </a:solidFill>
              </a:rPr>
              <a:t>Section 3 of the </a:t>
            </a:r>
            <a:r>
              <a:rPr lang="en-US" dirty="0" smtClean="0">
                <a:solidFill>
                  <a:prstClr val="black"/>
                </a:solidFill>
              </a:rPr>
              <a:t>form, which is not shown, provides </a:t>
            </a:r>
            <a:r>
              <a:rPr lang="en-US" dirty="0">
                <a:solidFill>
                  <a:prstClr val="black"/>
                </a:solidFill>
              </a:rPr>
              <a:t>information that identifies the relevant application.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43</a:t>
            </a:fld>
            <a:endParaRPr lang="en-US" dirty="0"/>
          </a:p>
        </p:txBody>
      </p:sp>
    </p:spTree>
    <p:extLst>
      <p:ext uri="{BB962C8B-B14F-4D97-AF65-F5344CB8AC3E}">
        <p14:creationId xmlns:p14="http://schemas.microsoft.com/office/powerpoint/2010/main" val="21501232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4 is where you indicate the current status of the application. </a:t>
            </a:r>
          </a:p>
          <a:p>
            <a:endParaRPr lang="en-US" dirty="0"/>
          </a:p>
          <a:p>
            <a:r>
              <a:rPr lang="en-US" dirty="0"/>
              <a:t>In the United States, use the first tick box to state that the application, order, and accompanying documents have been registered or filed with the appropriate tribunal.</a:t>
            </a:r>
          </a:p>
          <a:p>
            <a:endParaRPr lang="en-US" dirty="0"/>
          </a:p>
          <a:p>
            <a:r>
              <a:rPr lang="en-US" dirty="0"/>
              <a:t>The second tick box is not particularly applicable to the process we use in the United States. It is used to </a:t>
            </a:r>
            <a:r>
              <a:rPr lang="en-US" dirty="0" smtClean="0"/>
              <a:t>note </a:t>
            </a:r>
            <a:r>
              <a:rPr lang="en-US" dirty="0"/>
              <a:t>the date that the registering tribunal is due to declare whether the decision is enforceable or is to be registered for enforcement.</a:t>
            </a:r>
          </a:p>
          <a:p>
            <a:endParaRPr lang="en-US" dirty="0"/>
          </a:p>
          <a:p>
            <a:r>
              <a:rPr lang="en-US" dirty="0"/>
              <a:t>Use the third tick box if the respondent has timely challenged the registration on one of the allowable grounds under Section 708 of UIFSA (2008).</a:t>
            </a:r>
          </a:p>
          <a:p>
            <a:endParaRPr lang="en-US" dirty="0"/>
          </a:p>
          <a:p>
            <a:r>
              <a:rPr lang="en-US" dirty="0"/>
              <a:t>Tick box (d) indicates the tribunal has refused recognition and enforcement. </a:t>
            </a:r>
            <a:r>
              <a:rPr lang="en-US" dirty="0" smtClean="0"/>
              <a:t> This is the tick box to use if the respondent is successful in his or her challenge to the registration. Note </a:t>
            </a:r>
            <a:r>
              <a:rPr lang="en-US" dirty="0"/>
              <a:t>the additional tick boxes related to notice of the decision on the parties.</a:t>
            </a:r>
          </a:p>
          <a:p>
            <a:endParaRPr lang="en-US" dirty="0"/>
          </a:p>
          <a:p>
            <a:r>
              <a:rPr lang="en-US" dirty="0"/>
              <a:t>Use tick box (e) if the tribunal refused recognition and enforcement due to a reservation such as the United States has taken to creditor-based jurisdiction. There is also a place to enter the date that the tribunal </a:t>
            </a:r>
            <a:r>
              <a:rPr lang="en-US" dirty="0" smtClean="0"/>
              <a:t>established </a:t>
            </a:r>
            <a:r>
              <a:rPr lang="en-US" dirty="0"/>
              <a:t>a new support order, assuming that has occurred.</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44</a:t>
            </a:fld>
            <a:endParaRPr lang="en-US" dirty="0"/>
          </a:p>
        </p:txBody>
      </p:sp>
    </p:spTree>
    <p:extLst>
      <p:ext uri="{BB962C8B-B14F-4D97-AF65-F5344CB8AC3E}">
        <p14:creationId xmlns:p14="http://schemas.microsoft.com/office/powerpoint/2010/main" val="28652820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a:t>Tick box (f) is for noting any further appeal of the tribunal’s decision.</a:t>
            </a:r>
          </a:p>
          <a:p>
            <a:endParaRPr lang="en-US" dirty="0"/>
          </a:p>
          <a:p>
            <a:r>
              <a:rPr lang="en-US" dirty="0"/>
              <a:t>Tick box (g) states that the decision was sent to the enforcement authority. This would be the place to indicate that enforcement has begun, even though a referral isn’t necessary in the U.S. </a:t>
            </a:r>
          </a:p>
          <a:p>
            <a:endParaRPr lang="en-US" dirty="0"/>
          </a:p>
          <a:p>
            <a:r>
              <a:rPr lang="en-US" dirty="0"/>
              <a:t>Use tick box (h) if the application is still pending. Because the first status report is due three months after the initial acknowledgment, it would be extremely rare in the United States that the application would still be pending. </a:t>
            </a:r>
          </a:p>
          <a:p>
            <a:endParaRPr lang="en-US" dirty="0"/>
          </a:p>
          <a:p>
            <a:r>
              <a:rPr lang="en-US" dirty="0"/>
              <a:t>Tick box (i) is related to enforcement of the registered Convention order. Although the order may be </a:t>
            </a:r>
            <a:r>
              <a:rPr lang="en-US" dirty="0" smtClean="0"/>
              <a:t>recognized and enforceable </a:t>
            </a:r>
            <a:r>
              <a:rPr lang="en-US" dirty="0"/>
              <a:t>in the United States, the debtor may be unemployed and lack other assets. In other words, the order is enforceable but currently cannot be enforced</a:t>
            </a:r>
            <a:r>
              <a:rPr lang="en-US" dirty="0" smtClean="0"/>
              <a:t>.</a:t>
            </a:r>
          </a:p>
          <a:p>
            <a:endParaRPr lang="en-US" dirty="0"/>
          </a:p>
          <a:p>
            <a:r>
              <a:rPr lang="en-US" dirty="0"/>
              <a:t>Beginning with section 5 of the form, there are tick boxes related to past steps that you, the requested Central Authority, have taken with regard to enforcement of the registered order</a:t>
            </a:r>
            <a:r>
              <a:rPr lang="en-US" dirty="0" smtClean="0"/>
              <a:t>. Most of the tick </a:t>
            </a:r>
            <a:r>
              <a:rPr lang="en-US" dirty="0"/>
              <a:t>boxes </a:t>
            </a:r>
            <a:r>
              <a:rPr lang="en-US" dirty="0" smtClean="0"/>
              <a:t>identify the </a:t>
            </a:r>
            <a:r>
              <a:rPr lang="en-US" dirty="0"/>
              <a:t>particular enforcement measures initiated. The United States played a major role in ensuring the form has a comprehensive list so most of these enforcement measures should be familiar to you.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45</a:t>
            </a:fld>
            <a:endParaRPr lang="en-US" dirty="0"/>
          </a:p>
        </p:txBody>
      </p:sp>
    </p:spTree>
    <p:extLst>
      <p:ext uri="{BB962C8B-B14F-4D97-AF65-F5344CB8AC3E}">
        <p14:creationId xmlns:p14="http://schemas.microsoft.com/office/powerpoint/2010/main" val="34923090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Whereas Section 5 of the Status form focuses on past steps, Section 6 focuses on present steps being taken. </a:t>
            </a:r>
          </a:p>
          <a:p>
            <a:endParaRPr lang="en-US" dirty="0" smtClean="0"/>
          </a:p>
          <a:p>
            <a:r>
              <a:rPr lang="en-US" dirty="0"/>
              <a:t>Section 7 of the form lists future steps that will be taken. </a:t>
            </a:r>
          </a:p>
          <a:p>
            <a:endParaRPr lang="en-US" dirty="0"/>
          </a:p>
          <a:p>
            <a:r>
              <a:rPr lang="en-US" dirty="0"/>
              <a:t>U</a:t>
            </a:r>
            <a:r>
              <a:rPr lang="en-US" dirty="0" smtClean="0"/>
              <a:t>se </a:t>
            </a:r>
            <a:r>
              <a:rPr lang="en-US" dirty="0"/>
              <a:t>the tick box in Section 8 to request any additional information or documents you need</a:t>
            </a:r>
            <a:r>
              <a:rPr lang="en-US" dirty="0" smtClean="0"/>
              <a:t>. </a:t>
            </a:r>
          </a:p>
          <a:p>
            <a:endParaRPr lang="en-US" dirty="0" smtClean="0"/>
          </a:p>
          <a:p>
            <a:r>
              <a:rPr lang="en-US" dirty="0"/>
              <a:t>Use the tick </a:t>
            </a:r>
            <a:r>
              <a:rPr lang="en-US" dirty="0" smtClean="0"/>
              <a:t>box </a:t>
            </a:r>
            <a:r>
              <a:rPr lang="en-US" dirty="0"/>
              <a:t>in Section 9 if </a:t>
            </a:r>
            <a:r>
              <a:rPr lang="en-US" dirty="0" smtClean="0"/>
              <a:t>the registering tribunal has vacated the registration because it found that recognition and enforcement of the order would be manifestly incompatible with public policy. </a:t>
            </a:r>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46</a:t>
            </a:fld>
            <a:endParaRPr lang="en-US" dirty="0"/>
          </a:p>
        </p:txBody>
      </p:sp>
    </p:spTree>
    <p:extLst>
      <p:ext uri="{BB962C8B-B14F-4D97-AF65-F5344CB8AC3E}">
        <p14:creationId xmlns:p14="http://schemas.microsoft.com/office/powerpoint/2010/main" val="23477779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Use the tick boxes in Section 10 if the respondent has challenged the registration of the Convention order. The grounds listed are from Article 22 of the Convention, which has been implemented in the United States in UIFSA Section 708.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47</a:t>
            </a:fld>
            <a:endParaRPr lang="en-US" dirty="0"/>
          </a:p>
        </p:txBody>
      </p:sp>
    </p:spTree>
    <p:extLst>
      <p:ext uri="{BB962C8B-B14F-4D97-AF65-F5344CB8AC3E}">
        <p14:creationId xmlns:p14="http://schemas.microsoft.com/office/powerpoint/2010/main" val="20250956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Use tick box 11 if you, as the requested Central Authority, are refusing to process the application for one of two reasons.</a:t>
            </a:r>
          </a:p>
          <a:p>
            <a:endParaRPr lang="en-US" dirty="0"/>
          </a:p>
          <a:p>
            <a:r>
              <a:rPr lang="en-US" dirty="0" smtClean="0"/>
              <a:t>The first is that the requesting Central Authority did not produce the documents or information you had requested within the required time period.</a:t>
            </a:r>
          </a:p>
          <a:p>
            <a:endParaRPr lang="en-US" dirty="0"/>
          </a:p>
          <a:p>
            <a:r>
              <a:rPr lang="en-US" dirty="0" smtClean="0"/>
              <a:t>The second is the rare situation that you have determined that the requirements of the Convention are manifestly not fulfilled. In that circumstance, you must provide the reasons for that decision.</a:t>
            </a:r>
          </a:p>
          <a:p>
            <a:endParaRPr lang="en-US" dirty="0"/>
          </a:p>
          <a:p>
            <a:r>
              <a:rPr lang="en-US" dirty="0" smtClean="0"/>
              <a:t>At the bottom of the form is a place for the name of the person completing the form.</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48</a:t>
            </a:fld>
            <a:endParaRPr lang="en-US" dirty="0"/>
          </a:p>
        </p:txBody>
      </p:sp>
    </p:spTree>
    <p:extLst>
      <p:ext uri="{BB962C8B-B14F-4D97-AF65-F5344CB8AC3E}">
        <p14:creationId xmlns:p14="http://schemas.microsoft.com/office/powerpoint/2010/main" val="11324942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The next slides focus on what happens once a Convention support order has been registered with the tribunal for recognition and enforcement.</a:t>
            </a:r>
          </a:p>
        </p:txBody>
      </p:sp>
      <p:sp>
        <p:nvSpPr>
          <p:cNvPr id="4" name="Slide Number Placeholder 3"/>
          <p:cNvSpPr>
            <a:spLocks noGrp="1"/>
          </p:cNvSpPr>
          <p:nvPr>
            <p:ph type="sldNum" sz="quarter" idx="10"/>
          </p:nvPr>
        </p:nvSpPr>
        <p:spPr/>
        <p:txBody>
          <a:bodyPr/>
          <a:lstStyle/>
          <a:p>
            <a:fld id="{824A558B-E4E9-A94A-B9C1-029E46A76ABA}" type="slidenum">
              <a:rPr lang="en-US" smtClean="0"/>
              <a:t>49</a:t>
            </a:fld>
            <a:endParaRPr lang="en-US" dirty="0"/>
          </a:p>
        </p:txBody>
      </p:sp>
    </p:spTree>
    <p:extLst>
      <p:ext uri="{BB962C8B-B14F-4D97-AF65-F5344CB8AC3E}">
        <p14:creationId xmlns:p14="http://schemas.microsoft.com/office/powerpoint/2010/main" val="127559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Because </a:t>
            </a:r>
            <a:r>
              <a:rPr lang="en-US" dirty="0"/>
              <a:t>the Convention applies to countries with various legal systems, it includes terminology that differs from the terms we use in the United States. This slide “converts” Convention terms to their equivalent U.S. terms</a:t>
            </a:r>
            <a:r>
              <a:rPr lang="en-US" dirty="0" smtClean="0"/>
              <a:t>. We discussed these terms in prior modules so will not review them again. However, if there are new participants to today’s webinar, please check the Trainer </a:t>
            </a:r>
            <a:r>
              <a:rPr lang="en-US" dirty="0"/>
              <a:t>Notes </a:t>
            </a:r>
            <a:r>
              <a:rPr lang="en-US" dirty="0" smtClean="0"/>
              <a:t>for Module 1 or 2 for </a:t>
            </a:r>
            <a:r>
              <a:rPr lang="en-US" dirty="0"/>
              <a:t>an explanation of each term on the slide</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25455485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To the extent there is no conflict with the new Article 7 in UIFSA (2008), the tribunal should also apply Article 6 of UIFSA. That means, the registering tribunal should cause the order to be filed as an order of a tribunal of another state or a foreign support order, together with one copy of the documents and information. The order is registered when it is filed in the registering tribunal.</a:t>
            </a:r>
          </a:p>
          <a:p>
            <a:endParaRPr lang="en-US" dirty="0"/>
          </a:p>
          <a:p>
            <a:r>
              <a:rPr lang="en-US" dirty="0" smtClean="0"/>
              <a:t>When the order is registered, the registering tribunal must notify the nonregistering party.</a:t>
            </a:r>
          </a:p>
          <a:p>
            <a:endParaRPr lang="en-US" dirty="0"/>
          </a:p>
          <a:p>
            <a:r>
              <a:rPr lang="en-US" dirty="0" smtClean="0"/>
              <a:t>At this point, Articles 6 and 7 diverge. The registering tribunal is governed by Section 706 regarding documents that must accompany the request for registration of a Convention support order and the only basis upon which it can vacate the registration on its own motion. It is governed by Section 707 regarding timeframes for contesting the registered order, and it is governed by Section 708 regarding the limited grounds on which it may refuse to recognize and enforce a registered Convention support order. Section 709 addresses partial enforcement of a registered order. Section 710 governs recognition and enforcement of a foreign support agreement.</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50</a:t>
            </a:fld>
            <a:endParaRPr lang="en-US" dirty="0"/>
          </a:p>
        </p:txBody>
      </p:sp>
    </p:spTree>
    <p:extLst>
      <p:ext uri="{BB962C8B-B14F-4D97-AF65-F5344CB8AC3E}">
        <p14:creationId xmlns:p14="http://schemas.microsoft.com/office/powerpoint/2010/main" val="19602590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Notes</a:t>
            </a:r>
            <a:r>
              <a:rPr lang="en-US" sz="1100" dirty="0" smtClean="0"/>
              <a:t>:</a:t>
            </a:r>
          </a:p>
          <a:p>
            <a:endParaRPr lang="en-US" sz="1100" dirty="0" smtClean="0"/>
          </a:p>
          <a:p>
            <a:r>
              <a:rPr lang="en-US" sz="1100" dirty="0" smtClean="0"/>
              <a:t>Section 706 of UIFSA (2008) provides that a tribunal may vacate the registration of a Convention support order even if the respondent has not filed a contest. This differs from registration under Article 6 of UIFSA. However, the tribunal may take such action only in the limited situation where the tribunal finds that recognition and enforcement of the order would be manifestly incompatible with public policy. An </a:t>
            </a:r>
            <a:r>
              <a:rPr lang="en-US" sz="1100" dirty="0"/>
              <a:t>example of when a </a:t>
            </a:r>
            <a:r>
              <a:rPr lang="en-US" sz="1100" dirty="0" smtClean="0"/>
              <a:t>U.S</a:t>
            </a:r>
            <a:r>
              <a:rPr lang="en-US" sz="1100" dirty="0"/>
              <a:t>. tribunal may vacate registration on the basis that recognition and enforcement would be manifestly incompatible with public policy is a support order against a left-behind U.S. parent in a wrongful abduction case</a:t>
            </a:r>
            <a:r>
              <a:rPr lang="en-US" sz="1100" dirty="0" smtClean="0"/>
              <a:t>. The Official Comment to UIFSA posits another possible example: a tribunal might reject an application to enforce an order against a biological parent whose rights had been subsequently terminated and the child later adopted. Bottom line – it should be very rare that a tribunal vacates the registration on its own motion.</a:t>
            </a:r>
          </a:p>
          <a:p>
            <a:endParaRPr lang="en-US" sz="1100" dirty="0"/>
          </a:p>
          <a:p>
            <a:r>
              <a:rPr lang="en-US" sz="1100" dirty="0" smtClean="0"/>
              <a:t>UIFSA requires the registering tribunal to notify the parties of the registration or any order vacating the registration. There is no timeframe but the notice must be given “promptly.” The contents of the notice should be similar to the notice under Section 605 with the exception that there is a longer time period for filing a contest.</a:t>
            </a:r>
          </a:p>
          <a:p>
            <a:endParaRPr lang="en-US" sz="1100" dirty="0"/>
          </a:p>
          <a:p>
            <a:r>
              <a:rPr lang="en-US" sz="1100" dirty="0" smtClean="0"/>
              <a:t>Section 707 provides that if the nonregistering party fails to timely contest the registered Convention order, the order is enforceable. If there is a contest, the tribunal must resolve it. The tribunal is bound by the findings of fact on which the foreign tribunal based its jurisdiction, and may not review the merits of the order. It is only deciding whether the contesting party has proven one of the allowable grounds for contest. </a:t>
            </a:r>
            <a:endParaRPr lang="en-US" sz="1100" dirty="0"/>
          </a:p>
          <a:p>
            <a:endParaRPr lang="en-US" sz="1100"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51</a:t>
            </a:fld>
            <a:endParaRPr lang="en-US" dirty="0"/>
          </a:p>
        </p:txBody>
      </p:sp>
    </p:spTree>
    <p:extLst>
      <p:ext uri="{BB962C8B-B14F-4D97-AF65-F5344CB8AC3E}">
        <p14:creationId xmlns:p14="http://schemas.microsoft.com/office/powerpoint/2010/main" val="28677171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The timeframe for challenging a registered Convention support order is longer than that allowed for challenging a registered foreign support order that was issued by a non-Convention foreign country.</a:t>
            </a:r>
          </a:p>
          <a:p>
            <a:endParaRPr lang="en-US" dirty="0"/>
          </a:p>
          <a:p>
            <a:r>
              <a:rPr lang="en-US" dirty="0" smtClean="0"/>
              <a:t>In the case of a non-Convention support order, most states follow UIFSA’s recommended timeframe of 20 days. On the slide, you will notice that the number 20 is in brackets. That is because the Uniform Law Commissioners recommended 20 days but left it to the discretion of states when they enacted UIFSA.</a:t>
            </a:r>
          </a:p>
          <a:p>
            <a:endParaRPr lang="en-US" dirty="0"/>
          </a:p>
          <a:p>
            <a:r>
              <a:rPr lang="en-US" dirty="0" smtClean="0"/>
              <a:t>On the other hand, the Hague Child Support Convention contains specific timeframes that all Contracting States must follow. Those timeframes are reflected in Section 707 of UIFSA (2008). That means every U.S. state requires that in the case of a registered Convention support order, the respondent must file a contest within </a:t>
            </a:r>
            <a:r>
              <a:rPr lang="en-US" dirty="0"/>
              <a:t>30 days after the </a:t>
            </a:r>
            <a:r>
              <a:rPr lang="en-US" dirty="0" smtClean="0"/>
              <a:t>notice of registration. </a:t>
            </a:r>
            <a:r>
              <a:rPr lang="en-US" dirty="0"/>
              <a:t>If the contesting party does not reside in the United </a:t>
            </a:r>
            <a:r>
              <a:rPr lang="en-US" dirty="0" smtClean="0"/>
              <a:t>States – for example, the obligor lives abroad but the order was registered in a U.S. state where the obligor has property </a:t>
            </a:r>
            <a:r>
              <a:rPr lang="en-US" dirty="0"/>
              <a:t>– the contest must be filed not later than 60 days after the </a:t>
            </a:r>
            <a:r>
              <a:rPr lang="en-US" dirty="0" smtClean="0"/>
              <a:t>notice.</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52</a:t>
            </a:fld>
            <a:endParaRPr lang="en-US" dirty="0"/>
          </a:p>
        </p:txBody>
      </p:sp>
    </p:spTree>
    <p:extLst>
      <p:ext uri="{BB962C8B-B14F-4D97-AF65-F5344CB8AC3E}">
        <p14:creationId xmlns:p14="http://schemas.microsoft.com/office/powerpoint/2010/main" val="21861249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Notes</a:t>
            </a:r>
            <a:r>
              <a:rPr lang="en-US" sz="1100" dirty="0" smtClean="0"/>
              <a:t>:</a:t>
            </a:r>
          </a:p>
          <a:p>
            <a:endParaRPr lang="en-US" sz="1100" dirty="0"/>
          </a:p>
          <a:p>
            <a:r>
              <a:rPr lang="en-US" sz="1100" dirty="0" smtClean="0"/>
              <a:t>Section 708 of UIFSA (2008) lists the only grounds on which a party may contest a registered Convention support order. </a:t>
            </a:r>
          </a:p>
          <a:p>
            <a:endParaRPr lang="en-US" sz="1100" dirty="0"/>
          </a:p>
          <a:p>
            <a:r>
              <a:rPr lang="en-US" sz="1100" dirty="0" smtClean="0"/>
              <a:t>The first is that recognition and enforcement is manifestly incompatible with public policy, including the failure of the issuing tribunal to observe due process. </a:t>
            </a:r>
          </a:p>
          <a:p>
            <a:endParaRPr lang="en-US" sz="1100" dirty="0"/>
          </a:p>
          <a:p>
            <a:r>
              <a:rPr lang="en-US" sz="1100" dirty="0" smtClean="0"/>
              <a:t>The second ground is that the issuing tribunal lacked personal jurisdiction consistent with the long arm bases for jurisdiction listed in Section 201 of UIFSA. The reference to Section 201 is important. Much of the world allows a tribunal to issue a support order if the creditor resides there. This is often called creditor-based jurisdiction. In the U.S., however, a tribunal must have personal jurisdiction over both parties. To have personal jurisdiction over a nonresident, the individual must have sufficient contacts with the forum so that it is fair for the tribunal to issue an order binding the individual. The relevant Supreme </a:t>
            </a:r>
            <a:r>
              <a:rPr lang="en-US" sz="1100" dirty="0"/>
              <a:t>Court case </a:t>
            </a:r>
            <a:r>
              <a:rPr lang="en-US" sz="1100" dirty="0" smtClean="0"/>
              <a:t>concerning child support is </a:t>
            </a:r>
            <a:r>
              <a:rPr lang="en-US" sz="1100" i="1" dirty="0"/>
              <a:t>Kulko vs. Superior Court</a:t>
            </a:r>
            <a:r>
              <a:rPr lang="en-US" sz="1100" dirty="0"/>
              <a:t>, 436 U.S. 84 (1978</a:t>
            </a:r>
            <a:r>
              <a:rPr lang="en-US" sz="1100" dirty="0" smtClean="0"/>
              <a:t>). Section </a:t>
            </a:r>
            <a:r>
              <a:rPr lang="en-US" sz="1100" dirty="0"/>
              <a:t>201 </a:t>
            </a:r>
            <a:r>
              <a:rPr lang="en-US" sz="1100" dirty="0" smtClean="0"/>
              <a:t>of UIFSA lists </a:t>
            </a:r>
            <a:r>
              <a:rPr lang="en-US" sz="1100" dirty="0"/>
              <a:t>sufficient contacts between a nonresident defendant and the forum that satisfy U.S. due process </a:t>
            </a:r>
            <a:r>
              <a:rPr lang="en-US" sz="1100" dirty="0" smtClean="0"/>
              <a:t>requirements. Even if the tribunal that issued the Convention order used creditor-based jurisdiction, the U.S. tribunal should recognize the order if the facts of the case would support a basis of personal jurisdiction under UIFSA, Section 201. If a respondent raises this challenge, it may be necessary for the child support attorney to request a continuance to learn more about the facts of the case in order to determine whether they support long arm jurisdiction. </a:t>
            </a:r>
          </a:p>
          <a:p>
            <a:endParaRPr lang="en-US" sz="1100" dirty="0"/>
          </a:p>
          <a:p>
            <a:r>
              <a:rPr lang="en-US" sz="1100" dirty="0" smtClean="0"/>
              <a:t>Other allowable challenges are that [list the remaining four bullets on this slide].</a:t>
            </a:r>
            <a:endParaRPr lang="en-US" sz="1100"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53</a:t>
            </a:fld>
            <a:endParaRPr lang="en-US" dirty="0"/>
          </a:p>
        </p:txBody>
      </p:sp>
    </p:spTree>
    <p:extLst>
      <p:ext uri="{BB962C8B-B14F-4D97-AF65-F5344CB8AC3E}">
        <p14:creationId xmlns:p14="http://schemas.microsoft.com/office/powerpoint/2010/main" val="26463597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In addition to the grounds for a contest that are listed on the prior slide, a respondent may also raise these four grounds:</a:t>
            </a:r>
          </a:p>
          <a:p>
            <a:endParaRPr lang="en-US" dirty="0"/>
          </a:p>
          <a:p>
            <a:pPr marL="171450" indent="-171450">
              <a:buFont typeface="Arial" panose="020B0604020202020204" pitchFamily="34" charset="0"/>
              <a:buChar char="•"/>
            </a:pPr>
            <a:r>
              <a:rPr lang="en-US" dirty="0" smtClean="0"/>
              <a:t>The registered order is incompatible with a more recent order, and that order is entitled to recognition and enforcement</a:t>
            </a:r>
          </a:p>
          <a:p>
            <a:pPr marL="171450" indent="-171450">
              <a:buFont typeface="Arial" panose="020B0604020202020204" pitchFamily="34" charset="0"/>
              <a:buChar char="•"/>
            </a:pPr>
            <a:r>
              <a:rPr lang="en-US" dirty="0" smtClean="0"/>
              <a:t>The alleged arrears have been paid (this is similar to a defense under Article 6 of UIFSA. It is a defense to the alleged arrears but is not a defense to the registration itself.)</a:t>
            </a:r>
          </a:p>
          <a:p>
            <a:pPr marL="171450" indent="-171450">
              <a:buFont typeface="Arial" panose="020B0604020202020204" pitchFamily="34" charset="0"/>
              <a:buChar char="•"/>
            </a:pPr>
            <a:r>
              <a:rPr lang="en-US" dirty="0" smtClean="0"/>
              <a:t>If the registered order was a default order, the respondent can try to prove that there was a lack of due process regarding notice and an opportunity to be heard</a:t>
            </a:r>
          </a:p>
          <a:p>
            <a:pPr marL="171450" indent="-171450">
              <a:buFont typeface="Arial" panose="020B0604020202020204" pitchFamily="34" charset="0"/>
              <a:buChar char="•"/>
            </a:pPr>
            <a:r>
              <a:rPr lang="en-US" dirty="0" smtClean="0"/>
              <a:t>Finally, a contest is allowable if the order was issued in violation of Section 711 of UIFSA, which limits a tribunal’s jurisdiction to modify. We will discuss this provision during Module 6 of the webinar series.</a:t>
            </a:r>
          </a:p>
          <a:p>
            <a:pPr marL="171450" indent="-171450">
              <a:buFont typeface="Arial" panose="020B0604020202020204" pitchFamily="34" charset="0"/>
              <a:buChar char="•"/>
            </a:pP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54</a:t>
            </a:fld>
            <a:endParaRPr lang="en-US" dirty="0"/>
          </a:p>
        </p:txBody>
      </p:sp>
    </p:spTree>
    <p:extLst>
      <p:ext uri="{BB962C8B-B14F-4D97-AF65-F5344CB8AC3E}">
        <p14:creationId xmlns:p14="http://schemas.microsoft.com/office/powerpoint/2010/main" val="483936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We’ve covered a lot of material so let’s stop here, and review some key points.</a:t>
            </a:r>
          </a:p>
          <a:p>
            <a:endParaRPr lang="en-US" dirty="0"/>
          </a:p>
          <a:p>
            <a:pPr marL="171450" indent="-171450">
              <a:buFont typeface="Arial" panose="020B0604020202020204" pitchFamily="34" charset="0"/>
              <a:buChar char="•"/>
            </a:pPr>
            <a:r>
              <a:rPr lang="en-US" dirty="0" smtClean="0"/>
              <a:t>Is the procedure for registration of a Convention order the same as that under Article 6 of UIFSA for registration of a U.S. state order or a non-Convention foreign support order?</a:t>
            </a:r>
          </a:p>
          <a:p>
            <a:endParaRPr lang="en-US" dirty="0" smtClean="0"/>
          </a:p>
          <a:p>
            <a:pPr marL="171450" indent="-171450"/>
            <a:r>
              <a:rPr lang="en-US" dirty="0" smtClean="0"/>
              <a:t>	No. Registration of a Convention order under Article 7 has different document requirements, timeframes, and allowable defenses. </a:t>
            </a:r>
            <a:r>
              <a:rPr lang="en-US" dirty="0"/>
              <a:t>Also </a:t>
            </a:r>
            <a:r>
              <a:rPr lang="en-US" dirty="0" smtClean="0"/>
              <a:t>note that a </a:t>
            </a:r>
            <a:r>
              <a:rPr lang="en-US" dirty="0"/>
              <a:t>responding state cannot decide to administratively enforce a Convention order without registration. </a:t>
            </a:r>
            <a:r>
              <a:rPr lang="en-US" dirty="0" smtClean="0"/>
              <a:t>Article </a:t>
            </a:r>
            <a:r>
              <a:rPr lang="en-US" dirty="0"/>
              <a:t>7 requires registration for recognition and enforcement.</a:t>
            </a:r>
          </a:p>
          <a:p>
            <a:endParaRPr lang="en-US" dirty="0"/>
          </a:p>
          <a:p>
            <a:pPr marL="171450" indent="-171450">
              <a:buFont typeface="Arial" panose="020B0604020202020204" pitchFamily="34" charset="0"/>
              <a:buChar char="•"/>
            </a:pPr>
            <a:r>
              <a:rPr lang="en-US" dirty="0"/>
              <a:t>May a tribunal vacate the </a:t>
            </a:r>
            <a:r>
              <a:rPr lang="en-US" dirty="0" smtClean="0"/>
              <a:t>registration, on its own motion, </a:t>
            </a:r>
            <a:r>
              <a:rPr lang="en-US" dirty="0"/>
              <a:t>because it does not agree with the decision</a:t>
            </a:r>
            <a:r>
              <a:rPr lang="en-US" dirty="0" smtClean="0"/>
              <a:t>?</a:t>
            </a:r>
          </a:p>
          <a:p>
            <a:endParaRPr lang="en-US" dirty="0"/>
          </a:p>
          <a:p>
            <a:pPr marL="171450" indent="-171450">
              <a:buNone/>
            </a:pPr>
            <a:r>
              <a:rPr lang="en-US" dirty="0" smtClean="0"/>
              <a:t>	No</a:t>
            </a:r>
            <a:r>
              <a:rPr lang="en-US" dirty="0"/>
              <a:t>.  A tribunal may vacate a registration without the filing of a contest by the non-registering party only if, acting on its own motion, it finds that recognition and enforcement would be manifestly incompatible with public policy.</a:t>
            </a:r>
          </a:p>
          <a:p>
            <a:endParaRPr lang="en-US" dirty="0" smtClean="0"/>
          </a:p>
          <a:p>
            <a:pPr marL="171450" indent="-171450"/>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55</a:t>
            </a:fld>
            <a:endParaRPr lang="en-US" dirty="0"/>
          </a:p>
        </p:txBody>
      </p:sp>
    </p:spTree>
    <p:extLst>
      <p:ext uri="{BB962C8B-B14F-4D97-AF65-F5344CB8AC3E}">
        <p14:creationId xmlns:p14="http://schemas.microsoft.com/office/powerpoint/2010/main" val="10663550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If the respondent challenges the registration of a Convention support order,  the respondent has the burden of proving one of the allowable grounds on which a tribunal may refuse to recognize and enforce a registered order.</a:t>
            </a:r>
          </a:p>
          <a:p>
            <a:endParaRPr lang="en-US" dirty="0"/>
          </a:p>
          <a:p>
            <a:r>
              <a:rPr lang="en-US" dirty="0" smtClean="0"/>
              <a:t>Section 707 of UIFSA (2008) provides that Sections 605 through 608 of UIFSA apply to a contest of a registered Convention support order unless Article 7 otherwise directs. That means the tribunal will apply the choice of law rules under Section 604 of UIFSA. </a:t>
            </a:r>
          </a:p>
          <a:p>
            <a:endParaRPr lang="en-US" dirty="0"/>
          </a:p>
          <a:p>
            <a:r>
              <a:rPr lang="en-US" dirty="0"/>
              <a:t>The law of the country that issued the registered order governs the nature, extent, amount, and duration of current support payments, as well as the computation of arrears </a:t>
            </a:r>
            <a:r>
              <a:rPr lang="en-US" dirty="0" smtClean="0"/>
              <a:t>and </a:t>
            </a:r>
            <a:r>
              <a:rPr lang="en-US" dirty="0"/>
              <a:t>accrual of interest on the arrears. </a:t>
            </a:r>
            <a:endParaRPr lang="en-US" dirty="0" smtClean="0"/>
          </a:p>
          <a:p>
            <a:endParaRPr lang="en-US" dirty="0"/>
          </a:p>
          <a:p>
            <a:r>
              <a:rPr lang="en-US" dirty="0" smtClean="0"/>
              <a:t>The law of the responding state – the state holding the hearing on any registration challenge and the state enforcing the order if it is recognized – governs enforcement procedures and remedies.</a:t>
            </a:r>
          </a:p>
          <a:p>
            <a:endParaRPr lang="en-US" dirty="0"/>
          </a:p>
          <a:p>
            <a:r>
              <a:rPr lang="en-US" dirty="0" smtClean="0"/>
              <a:t>And the law of the issuing country or the law of the responding state – whichever is longer – governs the statute of limitations on arrears.</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56</a:t>
            </a:fld>
            <a:endParaRPr lang="en-US" dirty="0"/>
          </a:p>
        </p:txBody>
      </p:sp>
    </p:spTree>
    <p:extLst>
      <p:ext uri="{BB962C8B-B14F-4D97-AF65-F5344CB8AC3E}">
        <p14:creationId xmlns:p14="http://schemas.microsoft.com/office/powerpoint/2010/main" val="11515745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Another </a:t>
            </a:r>
            <a:r>
              <a:rPr lang="en-US" dirty="0"/>
              <a:t>UIFSA provision that is important in international cases – including Convention cases – is Section 316.</a:t>
            </a:r>
          </a:p>
          <a:p>
            <a:endParaRPr lang="en-US" dirty="0"/>
          </a:p>
          <a:p>
            <a:r>
              <a:rPr lang="en-US" dirty="0"/>
              <a:t>It replaces the requirement that a person swear under oath before a notary in order for information in a document to be admissible into evidence. Section 316 provides that an affidavit or </a:t>
            </a:r>
            <a:r>
              <a:rPr lang="en-US" dirty="0" smtClean="0"/>
              <a:t>a document</a:t>
            </a:r>
            <a:r>
              <a:rPr lang="en-US" dirty="0"/>
              <a:t>, which would not be excluded under the hearsay rule if given in person, is admissible in evidence if given under penalty of </a:t>
            </a:r>
            <a:r>
              <a:rPr lang="en-US" dirty="0" smtClean="0"/>
              <a:t>perjury by a party </a:t>
            </a:r>
            <a:r>
              <a:rPr lang="en-US" dirty="0"/>
              <a:t>or witness residing “outside this state.” We will discuss that provision in more detail in a later module.</a:t>
            </a:r>
          </a:p>
          <a:p>
            <a:endParaRPr lang="en-US" dirty="0"/>
          </a:p>
          <a:p>
            <a:r>
              <a:rPr lang="en-US" dirty="0"/>
              <a:t>Section 316 encourages tribunals and parties to take advantage of modern methods of communication. It authorizes the transmission of documents from outside the state by telephone, telecopier, or other electronic means.  </a:t>
            </a:r>
          </a:p>
          <a:p>
            <a:endParaRPr lang="en-US" dirty="0"/>
          </a:p>
          <a:p>
            <a:r>
              <a:rPr lang="en-US" dirty="0"/>
              <a:t>A big change from UIFSA 1996 is the requirement that tribunals </a:t>
            </a:r>
            <a:r>
              <a:rPr lang="en-US" b="1" i="1" dirty="0"/>
              <a:t>must</a:t>
            </a:r>
            <a:r>
              <a:rPr lang="en-US" dirty="0"/>
              <a:t> allow a </a:t>
            </a:r>
            <a:r>
              <a:rPr lang="en-US" dirty="0" smtClean="0"/>
              <a:t>witness </a:t>
            </a:r>
            <a:r>
              <a:rPr lang="en-US" dirty="0"/>
              <a:t>or party </a:t>
            </a:r>
            <a:r>
              <a:rPr lang="en-US" dirty="0" smtClean="0"/>
              <a:t>residing outside the state to </a:t>
            </a:r>
            <a:r>
              <a:rPr lang="en-US" dirty="0"/>
              <a:t>testify by telephone, audiovisual means, or other electronic means. </a:t>
            </a:r>
            <a:r>
              <a:rPr lang="en-US" dirty="0" smtClean="0"/>
              <a:t>It </a:t>
            </a:r>
            <a:r>
              <a:rPr lang="en-US" dirty="0"/>
              <a:t>is not discretionary. </a:t>
            </a:r>
            <a:r>
              <a:rPr lang="en-US" dirty="0" smtClean="0"/>
              <a:t>We </a:t>
            </a:r>
            <a:r>
              <a:rPr lang="en-US" dirty="0"/>
              <a:t>will talk about this requirement in a later module.</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57</a:t>
            </a:fld>
            <a:endParaRPr lang="en-US" dirty="0"/>
          </a:p>
        </p:txBody>
      </p:sp>
    </p:spTree>
    <p:extLst>
      <p:ext uri="{BB962C8B-B14F-4D97-AF65-F5344CB8AC3E}">
        <p14:creationId xmlns:p14="http://schemas.microsoft.com/office/powerpoint/2010/main" val="32922395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Section </a:t>
            </a:r>
            <a:r>
              <a:rPr lang="en-US" dirty="0"/>
              <a:t>317 authorizes a state tribunal to communicate with a tribunal “outside this state.” </a:t>
            </a:r>
            <a:r>
              <a:rPr lang="en-US" dirty="0" smtClean="0"/>
              <a:t>“Outside this state” means a </a:t>
            </a:r>
            <a:r>
              <a:rPr lang="en-US" dirty="0"/>
              <a:t>tribunal of another state (as defined by UIFSA), a foreign country, or a foreign nation that is not defined as a foreign </a:t>
            </a:r>
            <a:r>
              <a:rPr lang="en-US" dirty="0" smtClean="0"/>
              <a:t>country under UIFSA. In other words, any place but where the tribunal is located! The </a:t>
            </a:r>
            <a:r>
              <a:rPr lang="en-US" dirty="0"/>
              <a:t>communication can be about the laws, legal effect of an order, or status of a proceeding</a:t>
            </a:r>
            <a:r>
              <a:rPr lang="en-US" dirty="0" smtClean="0"/>
              <a:t>.</a:t>
            </a:r>
          </a:p>
          <a:p>
            <a:endParaRPr lang="en-US" dirty="0" smtClean="0"/>
          </a:p>
          <a:p>
            <a:r>
              <a:rPr lang="en-US" dirty="0" smtClean="0"/>
              <a:t>Section </a:t>
            </a:r>
            <a:r>
              <a:rPr lang="en-US" dirty="0"/>
              <a:t>318 authorizes a tribunal to help a tribunal “outside the state” with the discovery process.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58</a:t>
            </a:fld>
            <a:endParaRPr lang="en-US" dirty="0"/>
          </a:p>
        </p:txBody>
      </p:sp>
    </p:spTree>
    <p:extLst>
      <p:ext uri="{BB962C8B-B14F-4D97-AF65-F5344CB8AC3E}">
        <p14:creationId xmlns:p14="http://schemas.microsoft.com/office/powerpoint/2010/main" val="8033079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In most cases, the result of the Application for Recognition and Enforcement will be that the order is recognized and enforceable in the same manner as if the order had been made by the requested State.</a:t>
            </a:r>
          </a:p>
          <a:p>
            <a:endParaRPr lang="en-US" dirty="0"/>
          </a:p>
          <a:p>
            <a:r>
              <a:rPr lang="en-US" dirty="0" smtClean="0"/>
              <a:t>However, Section 709 of UIFSA (2008) also recognizes the possibility of partial recognition and enforcement. For example, if there is a dispute about arrears, the tribunal can recognize and enforce the order with regard to current support while the challenge about arrears is under way.</a:t>
            </a:r>
          </a:p>
          <a:p>
            <a:endParaRPr lang="en-US" dirty="0"/>
          </a:p>
          <a:p>
            <a:r>
              <a:rPr lang="en-US" dirty="0" smtClean="0"/>
              <a:t>In some cases, the tribunal will refuse to recognize the order because the non-registering party has proven a valid basis for challenging the recognition and enforcement.</a:t>
            </a:r>
          </a:p>
          <a:p>
            <a:endParaRPr lang="en-US" dirty="0"/>
          </a:p>
          <a:p>
            <a:r>
              <a:rPr lang="en-US" dirty="0" smtClean="0"/>
              <a:t>In some cases, the support order cannot be recognized because of a reservation that the Contracting State has made under the Convention. For example, the United States will not recognize an order based solely on creditor jurisdiction when there is no factual basis for personal jurisdiction over the debtor under UIFSA Section 201.</a:t>
            </a:r>
          </a:p>
          <a:p>
            <a:endParaRPr lang="en-US" dirty="0"/>
          </a:p>
          <a:p>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59</a:t>
            </a:fld>
            <a:endParaRPr lang="en-US" dirty="0"/>
          </a:p>
        </p:txBody>
      </p:sp>
    </p:spTree>
    <p:extLst>
      <p:ext uri="{BB962C8B-B14F-4D97-AF65-F5344CB8AC3E}">
        <p14:creationId xmlns:p14="http://schemas.microsoft.com/office/powerpoint/2010/main" val="4226550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The </a:t>
            </a:r>
            <a:r>
              <a:rPr lang="en-US" dirty="0"/>
              <a:t>Convention </a:t>
            </a:r>
            <a:r>
              <a:rPr lang="en-US" dirty="0" smtClean="0"/>
              <a:t>outlines responsibilities </a:t>
            </a:r>
            <a:r>
              <a:rPr lang="en-US" dirty="0"/>
              <a:t>that the Central Authority has when </a:t>
            </a:r>
            <a:r>
              <a:rPr lang="en-US" dirty="0" smtClean="0"/>
              <a:t>receiving applications from </a:t>
            </a:r>
            <a:r>
              <a:rPr lang="en-US" dirty="0"/>
              <a:t>a Convention </a:t>
            </a:r>
            <a:r>
              <a:rPr lang="en-US" dirty="0" smtClean="0"/>
              <a:t>country. This slide summarizes measures that Article 6 requires a Central Authority to take, as appropriate, upon receipt of an application under Chapter III of the Convention. We discussed these measures during the Module 2 webinar. Remember </a:t>
            </a:r>
            <a:r>
              <a:rPr lang="en-US" dirty="0"/>
              <a:t>– </a:t>
            </a:r>
            <a:r>
              <a:rPr lang="en-US" dirty="0" smtClean="0"/>
              <a:t>because OCSE has designated state IV-D agencies as central authorities for receiving and transmitting Convention applications </a:t>
            </a:r>
            <a:r>
              <a:rPr lang="en-US" dirty="0"/>
              <a:t>– </a:t>
            </a:r>
            <a:r>
              <a:rPr lang="en-US" dirty="0" smtClean="0"/>
              <a:t>you are responsible for performing these Article 6 measures, which </a:t>
            </a:r>
            <a:r>
              <a:rPr lang="en-US" dirty="0"/>
              <a:t>are similar to the services you already provide in intergovernmental cases.</a:t>
            </a:r>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36530486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Where an order cannot be recognized because:</a:t>
            </a:r>
          </a:p>
          <a:p>
            <a:pPr marL="171450" indent="-171450">
              <a:buFont typeface="Arial" panose="020B0604020202020204" pitchFamily="34" charset="0"/>
              <a:buChar char="•"/>
            </a:pPr>
            <a:r>
              <a:rPr lang="en-US" dirty="0" smtClean="0"/>
              <a:t>The issuing tribunal lacked personal jurisdiction consistent with UIFSA Section 201;</a:t>
            </a:r>
          </a:p>
          <a:p>
            <a:pPr marL="171450" indent="-171450">
              <a:buFont typeface="Arial" panose="020B0604020202020204" pitchFamily="34" charset="0"/>
              <a:buChar char="•"/>
            </a:pPr>
            <a:r>
              <a:rPr lang="en-US" dirty="0" smtClean="0"/>
              <a:t>The order was obtained by fraud in connection with a matter of procedure; or</a:t>
            </a:r>
          </a:p>
          <a:p>
            <a:pPr marL="171450" indent="-171450">
              <a:buFont typeface="Arial" panose="020B0604020202020204" pitchFamily="34" charset="0"/>
              <a:buChar char="•"/>
            </a:pPr>
            <a:r>
              <a:rPr lang="en-US" dirty="0" smtClean="0"/>
              <a:t>In a case where the respondent neither appeared nor was represented in the  proceeding in the issuing foreign country, the respondent did not receive proper notice and an opportunity to be heard</a:t>
            </a:r>
          </a:p>
          <a:p>
            <a:r>
              <a:rPr lang="en-US" dirty="0"/>
              <a:t>t</a:t>
            </a:r>
            <a:r>
              <a:rPr lang="en-US" dirty="0" smtClean="0"/>
              <a:t>hen . . .</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60</a:t>
            </a:fld>
            <a:endParaRPr lang="en-US" dirty="0"/>
          </a:p>
        </p:txBody>
      </p:sp>
    </p:spTree>
    <p:extLst>
      <p:ext uri="{BB962C8B-B14F-4D97-AF65-F5344CB8AC3E}">
        <p14:creationId xmlns:p14="http://schemas.microsoft.com/office/powerpoint/2010/main" val="23455778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a:t>Section 708 of UIFSA (2008) prohibits the tribunal from dismissing the proceeding without allowing a reasonable time for a party to request the establishment of a new Convention support order. In fact, the IV-D agency must take all appropriate measures to request a child support order if the application for recognition and enforcement came from a Central Authority in the requesting State pursuant to Section 704.</a:t>
            </a:r>
          </a:p>
          <a:p>
            <a:endParaRPr lang="en-US" dirty="0"/>
          </a:p>
          <a:p>
            <a:r>
              <a:rPr lang="en-US" dirty="0"/>
              <a:t>You may need additional information or documents from the applicant in order to proceed with establishment. For example, you will probably need the applicant to complete the creditor sections of the Financial Circumstances form. You </a:t>
            </a:r>
            <a:r>
              <a:rPr lang="en-US" dirty="0" smtClean="0"/>
              <a:t>may </a:t>
            </a:r>
            <a:r>
              <a:rPr lang="en-US" dirty="0"/>
              <a:t>use the Status of Application form to request this information</a:t>
            </a:r>
            <a:r>
              <a:rPr lang="en-US" dirty="0" smtClean="0"/>
              <a:t>. However, it is not necessary for the applicant to file a new Application for Establishment of a Decision.</a:t>
            </a:r>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61</a:t>
            </a:fld>
            <a:endParaRPr lang="en-US" dirty="0"/>
          </a:p>
        </p:txBody>
      </p:sp>
    </p:spTree>
    <p:extLst>
      <p:ext uri="{BB962C8B-B14F-4D97-AF65-F5344CB8AC3E}">
        <p14:creationId xmlns:p14="http://schemas.microsoft.com/office/powerpoint/2010/main" val="39413636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As we discussed during Modules 1 and 2, the Hague Child Support Convention also requires procedures for the recognition and enforcement of maintenance arrangements. UIFSA refers to these arrangements as foreign support agreements. Section 701 of UIFSA (2008) contains the definition of a foreign support agreement and Section 710(b) lists the documents that must accompany an application or direct request for recognition and enforcement of a foreign support agreement.</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62</a:t>
            </a:fld>
            <a:endParaRPr lang="en-US" dirty="0"/>
          </a:p>
        </p:txBody>
      </p:sp>
    </p:spTree>
    <p:extLst>
      <p:ext uri="{BB962C8B-B14F-4D97-AF65-F5344CB8AC3E}">
        <p14:creationId xmlns:p14="http://schemas.microsoft.com/office/powerpoint/2010/main" val="13609629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a:p>
          <a:p>
            <a:r>
              <a:rPr lang="en-US" dirty="0" smtClean="0"/>
              <a:t>Section 710 </a:t>
            </a:r>
            <a:r>
              <a:rPr lang="en-US" dirty="0"/>
              <a:t>also outlines the procedure for recognition and enforcement of such an </a:t>
            </a:r>
            <a:r>
              <a:rPr lang="en-US" dirty="0" smtClean="0"/>
              <a:t>agreement. As you can tell from this slide, it’s similar to the procedure for recognition and enforcement of a Convention support order. There are two differences. First, there is a requirement that the tribunal must suspend a proceeding for recognition and enforcement of the agreement during the pendency of a challenge or an appeal of the agreement before a tribunal of another U.S. state or a foreign country. Second, there is no requirement to allow a reasonable time for a party to request establishment of a new order if the foreign support agreement is not recognized and enforced.</a:t>
            </a:r>
          </a:p>
        </p:txBody>
      </p:sp>
      <p:sp>
        <p:nvSpPr>
          <p:cNvPr id="4" name="Slide Number Placeholder 3"/>
          <p:cNvSpPr>
            <a:spLocks noGrp="1"/>
          </p:cNvSpPr>
          <p:nvPr>
            <p:ph type="sldNum" sz="quarter" idx="10"/>
          </p:nvPr>
        </p:nvSpPr>
        <p:spPr/>
        <p:txBody>
          <a:bodyPr/>
          <a:lstStyle/>
          <a:p>
            <a:fld id="{824A558B-E4E9-A94A-B9C1-029E46A76ABA}" type="slidenum">
              <a:rPr lang="en-US" smtClean="0"/>
              <a:t>63</a:t>
            </a:fld>
            <a:endParaRPr lang="en-US" dirty="0"/>
          </a:p>
        </p:txBody>
      </p:sp>
    </p:spTree>
    <p:extLst>
      <p:ext uri="{BB962C8B-B14F-4D97-AF65-F5344CB8AC3E}">
        <p14:creationId xmlns:p14="http://schemas.microsoft.com/office/powerpoint/2010/main" val="27451413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r>
              <a:rPr lang="en-US" dirty="0" smtClean="0"/>
              <a:t>:</a:t>
            </a:r>
          </a:p>
          <a:p>
            <a:endParaRPr lang="en-US" dirty="0"/>
          </a:p>
          <a:p>
            <a:r>
              <a:rPr lang="en-US" dirty="0" smtClean="0"/>
              <a:t>The next few slides present case scenarios.</a:t>
            </a:r>
          </a:p>
          <a:p>
            <a:endParaRPr lang="en-US" dirty="0"/>
          </a:p>
          <a:p>
            <a:r>
              <a:rPr lang="en-US" dirty="0" smtClean="0"/>
              <a:t>In the first case scenario, the custodial parent and child live in France. She has a German support order. The Central Authority in France has sent an Application for Recognition and Enforcement to the Central Registry of Maryland, where the obligor resides.</a:t>
            </a:r>
          </a:p>
          <a:p>
            <a:endParaRPr lang="en-US" dirty="0"/>
          </a:p>
          <a:p>
            <a:r>
              <a:rPr lang="en-US" dirty="0" smtClean="0"/>
              <a:t>What steps should the Central Registry take?</a:t>
            </a:r>
          </a:p>
          <a:p>
            <a:r>
              <a:rPr lang="en-US" dirty="0" smtClean="0"/>
              <a:t>[After allowing time for the participants to think about the appropriate answer, the trainer or moderator should go over the steps identified on the slide. For example, in reviewing the application, the Central Registry should ask the following questions:</a:t>
            </a:r>
          </a:p>
          <a:p>
            <a:pPr marL="171450" indent="-171450">
              <a:buFont typeface="Arial" panose="020B0604020202020204" pitchFamily="34" charset="0"/>
              <a:buChar char="•"/>
            </a:pPr>
            <a:r>
              <a:rPr lang="en-US" dirty="0" smtClean="0"/>
              <a:t>Is the application one that is available to the particular applicant?</a:t>
            </a:r>
          </a:p>
          <a:p>
            <a:pPr marL="171450" indent="-171450">
              <a:buFont typeface="Arial" panose="020B0604020202020204" pitchFamily="34" charset="0"/>
              <a:buChar char="•"/>
            </a:pPr>
            <a:r>
              <a:rPr lang="en-US" dirty="0" smtClean="0"/>
              <a:t>Is the Application for recognition and enforcement of an order that is within the Convention scope?</a:t>
            </a:r>
          </a:p>
          <a:p>
            <a:pPr marL="171450" indent="-171450">
              <a:buFont typeface="Arial" panose="020B0604020202020204" pitchFamily="34" charset="0"/>
              <a:buChar char="•"/>
            </a:pPr>
            <a:r>
              <a:rPr lang="en-US" dirty="0" smtClean="0"/>
              <a:t>Was the order issued by a Contracting State?</a:t>
            </a:r>
          </a:p>
          <a:p>
            <a:pPr marL="171450" indent="-171450">
              <a:buFont typeface="Arial" panose="020B0604020202020204" pitchFamily="34" charset="0"/>
              <a:buChar char="•"/>
            </a:pPr>
            <a:r>
              <a:rPr lang="en-US" dirty="0" smtClean="0"/>
              <a:t>Is the application complete? Is it accompanied by the required additional documents?]</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64</a:t>
            </a:fld>
            <a:endParaRPr lang="en-US" dirty="0"/>
          </a:p>
        </p:txBody>
      </p:sp>
    </p:spTree>
    <p:extLst>
      <p:ext uri="{BB962C8B-B14F-4D97-AF65-F5344CB8AC3E}">
        <p14:creationId xmlns:p14="http://schemas.microsoft.com/office/powerpoint/2010/main" val="126369520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r>
              <a:rPr lang="en-US" dirty="0" smtClean="0"/>
              <a:t>:</a:t>
            </a:r>
          </a:p>
          <a:p>
            <a:endParaRPr lang="en-US" dirty="0"/>
          </a:p>
          <a:p>
            <a:r>
              <a:rPr lang="en-US" dirty="0" smtClean="0"/>
              <a:t>We will assume that the Central Registry has timely acknowledged the application and forwarded the application to the appropriate local child support office. That office has filed the application and supporting documents with the tribunal, which has registered the order.</a:t>
            </a:r>
          </a:p>
          <a:p>
            <a:endParaRPr lang="en-US" dirty="0"/>
          </a:p>
          <a:p>
            <a:r>
              <a:rPr lang="en-US" dirty="0" smtClean="0"/>
              <a:t>Following registration of the Convention order, what steps should the tribunal take?</a:t>
            </a:r>
          </a:p>
          <a:p>
            <a:r>
              <a:rPr lang="en-US" dirty="0"/>
              <a:t>[After allowing time for the participants to think about the appropriate answer, the trainer or moderator should list the steps identified on the slide.]</a:t>
            </a:r>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65</a:t>
            </a:fld>
            <a:endParaRPr lang="en-US" dirty="0"/>
          </a:p>
        </p:txBody>
      </p:sp>
    </p:spTree>
    <p:extLst>
      <p:ext uri="{BB962C8B-B14F-4D97-AF65-F5344CB8AC3E}">
        <p14:creationId xmlns:p14="http://schemas.microsoft.com/office/powerpoint/2010/main" val="33363877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sz="1100" dirty="0"/>
              <a:t>Notes</a:t>
            </a:r>
            <a:r>
              <a:rPr lang="en-US" sz="1100" dirty="0" smtClean="0"/>
              <a:t>:</a:t>
            </a:r>
          </a:p>
          <a:p>
            <a:endParaRPr lang="en-US" sz="1100" dirty="0"/>
          </a:p>
          <a:p>
            <a:r>
              <a:rPr lang="en-US" sz="1100" dirty="0" smtClean="0"/>
              <a:t>Let’s assume that the respondent challenges the registration on the basis that the Convention order is not certified. Is that a ground upon which the tribunal may refuse to recognize and enforce the order? No, it is not. However, an allowable ground under Section 708 of UIFSA (2008) is that a record transmitted under Section 706 lacks authenticity or integrity. If the respondent argues that the order is not authentic and the tribunal has reason to believe that the order may be forged, a tribunal may request the production of a certified copy of the order.</a:t>
            </a:r>
          </a:p>
          <a:p>
            <a:endParaRPr lang="en-US" sz="1100" dirty="0"/>
          </a:p>
          <a:p>
            <a:r>
              <a:rPr lang="en-US" sz="1100" dirty="0" smtClean="0"/>
              <a:t>What if the respondent challenges the registration on the basis that the support amount exceeds his ability to pay? That is not a permissible ground for challenging registration. It may affect the ability of the requested State to use certain enforcement measures, but if that is the only challenge, the tribunal must still recognize the order as enforceable in the United States.</a:t>
            </a:r>
          </a:p>
          <a:p>
            <a:endParaRPr lang="en-US" sz="1100" dirty="0"/>
          </a:p>
          <a:p>
            <a:r>
              <a:rPr lang="en-US" sz="1100" dirty="0" smtClean="0"/>
              <a:t>May a tribunal refuse to recognize and enforce a registered order because the Statement of Enforceability that the competent authority completes is not signed under penalty of perjury? No. The form does not require signature under oath or penalty of perjury. That is not one of the limited defenses listed in Section 708 of UIFSA.</a:t>
            </a:r>
          </a:p>
          <a:p>
            <a:endParaRPr lang="en-US" sz="1100" dirty="0"/>
          </a:p>
          <a:p>
            <a:r>
              <a:rPr lang="en-US" sz="1100" dirty="0" smtClean="0"/>
              <a:t>Let’s assume that the respondent challenges the registration because the Convention order requires support to age 21 but the law of Maryland, where the order has been registered, only requires support to age 18 unless the child is enrolled in secondary school. Then support may continue until the child </a:t>
            </a:r>
            <a:r>
              <a:rPr lang="en-US" sz="1100" dirty="0"/>
              <a:t>completes </a:t>
            </a:r>
            <a:r>
              <a:rPr lang="en-US" sz="1100" dirty="0" smtClean="0"/>
              <a:t>school </a:t>
            </a:r>
            <a:r>
              <a:rPr lang="en-US" sz="1100" dirty="0"/>
              <a:t>or reaches age 19, whichever occurs first.</a:t>
            </a:r>
            <a:r>
              <a:rPr lang="en-US" sz="1100" dirty="0" smtClean="0"/>
              <a:t> Is that a valid defense? No. Section 604 provides that duration is governed by the law of the issuing foreign country. </a:t>
            </a:r>
            <a:endParaRPr lang="en-US" sz="1100"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66</a:t>
            </a:fld>
            <a:endParaRPr lang="en-US" dirty="0"/>
          </a:p>
        </p:txBody>
      </p:sp>
    </p:spTree>
    <p:extLst>
      <p:ext uri="{BB962C8B-B14F-4D97-AF65-F5344CB8AC3E}">
        <p14:creationId xmlns:p14="http://schemas.microsoft.com/office/powerpoint/2010/main" val="30969226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dirty="0"/>
              <a:t>Notes</a:t>
            </a:r>
            <a:r>
              <a:rPr lang="en-US" dirty="0" smtClean="0"/>
              <a:t>:</a:t>
            </a:r>
          </a:p>
          <a:p>
            <a:endParaRPr lang="en-US" dirty="0"/>
          </a:p>
          <a:p>
            <a:r>
              <a:rPr lang="en-US" dirty="0" smtClean="0"/>
              <a:t>In Case Scenario #2, the Italian Central Authority has requested that California recognize and enforce an Italian support order for 1500 euros.</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67</a:t>
            </a:fld>
            <a:endParaRPr lang="en-US" dirty="0"/>
          </a:p>
        </p:txBody>
      </p:sp>
    </p:spTree>
    <p:extLst>
      <p:ext uri="{BB962C8B-B14F-4D97-AF65-F5344CB8AC3E}">
        <p14:creationId xmlns:p14="http://schemas.microsoft.com/office/powerpoint/2010/main" val="114027725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562600" cy="4648200"/>
          </a:xfrm>
        </p:spPr>
        <p:txBody>
          <a:bodyPr/>
          <a:lstStyle/>
          <a:p>
            <a:r>
              <a:rPr lang="en-US" sz="1100" dirty="0"/>
              <a:t>Notes</a:t>
            </a:r>
            <a:r>
              <a:rPr lang="en-US" sz="1100" dirty="0" smtClean="0"/>
              <a:t>:</a:t>
            </a:r>
          </a:p>
          <a:p>
            <a:endParaRPr lang="en-US" sz="1100" dirty="0"/>
          </a:p>
          <a:p>
            <a:r>
              <a:rPr lang="en-US" sz="1100" dirty="0" smtClean="0"/>
              <a:t>The child was conceived in Switzerland.</a:t>
            </a:r>
          </a:p>
          <a:p>
            <a:endParaRPr lang="en-US" sz="1100" dirty="0"/>
          </a:p>
          <a:p>
            <a:r>
              <a:rPr lang="en-US" sz="1100" dirty="0" smtClean="0"/>
              <a:t>After receiving the notice of registration, the obligor in the U.S. timely contests the registration on the basis that the Italian court used creditor based jurisdiction, he has had no contacts with Italy, and therefore the Italian court did not have personal jurisdiction over him.</a:t>
            </a:r>
          </a:p>
          <a:p>
            <a:endParaRPr lang="en-US" sz="1100" dirty="0"/>
          </a:p>
          <a:p>
            <a:r>
              <a:rPr lang="en-US" sz="1100" dirty="0" smtClean="0"/>
              <a:t>Is that a valid defense to recognition and enforcement of the registered Convention order?</a:t>
            </a:r>
          </a:p>
          <a:p>
            <a:r>
              <a:rPr lang="en-US" sz="1100" dirty="0" smtClean="0"/>
              <a:t>Yes, it is.</a:t>
            </a:r>
          </a:p>
          <a:p>
            <a:endParaRPr lang="en-US" sz="1100" dirty="0"/>
          </a:p>
          <a:p>
            <a:r>
              <a:rPr lang="en-US" sz="1100" dirty="0" smtClean="0"/>
              <a:t>Will it be a successful defense in this case?</a:t>
            </a:r>
          </a:p>
          <a:p>
            <a:r>
              <a:rPr lang="en-US" sz="1100" dirty="0" smtClean="0"/>
              <a:t>Section 708 of UIFSA (2008) provides that a tribunal may refuse recognition and enforcement of a registered Convention order if the issuing tribunal lacked personal jurisdiction consistent with Section 201 of UIFSA. So the question is whether the facts presented meet one of the bases for jurisdiction under Section 201. On the limited facts we have, it does not appear that they do. Conception did not occur in Italy. If the obligor has had no other contacts with Italy that are consistent with Section 201, the tribunal will find that the Italian court lacked personal jurisdiction over the obligor and will refuse to recognize and enforce the order.</a:t>
            </a:r>
            <a:endParaRPr lang="en-US" sz="1100" dirty="0"/>
          </a:p>
          <a:p>
            <a:endParaRPr lang="en-US" sz="1100" dirty="0" smtClean="0"/>
          </a:p>
          <a:p>
            <a:r>
              <a:rPr lang="en-US" sz="1100" dirty="0" smtClean="0"/>
              <a:t>That is not the final step, however. Section 708 also requires the tribunal to allow the Italian creditor a reasonable time to request the establishment of a new Convention order.</a:t>
            </a:r>
          </a:p>
        </p:txBody>
      </p:sp>
      <p:sp>
        <p:nvSpPr>
          <p:cNvPr id="4" name="Slide Number Placeholder 3"/>
          <p:cNvSpPr>
            <a:spLocks noGrp="1"/>
          </p:cNvSpPr>
          <p:nvPr>
            <p:ph type="sldNum" sz="quarter" idx="10"/>
          </p:nvPr>
        </p:nvSpPr>
        <p:spPr/>
        <p:txBody>
          <a:bodyPr/>
          <a:lstStyle/>
          <a:p>
            <a:fld id="{824A558B-E4E9-A94A-B9C1-029E46A76ABA}" type="slidenum">
              <a:rPr lang="en-US" smtClean="0"/>
              <a:t>68</a:t>
            </a:fld>
            <a:endParaRPr lang="en-US" dirty="0"/>
          </a:p>
        </p:txBody>
      </p:sp>
    </p:spTree>
    <p:extLst>
      <p:ext uri="{BB962C8B-B14F-4D97-AF65-F5344CB8AC3E}">
        <p14:creationId xmlns:p14="http://schemas.microsoft.com/office/powerpoint/2010/main" val="13078013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a:t>You probably have lots of questions about implementing the Convention in the United States. OCSE’s Division of Policy and Training will continue to issue guidance on these implementation issues.</a:t>
            </a:r>
          </a:p>
          <a:p>
            <a:endParaRPr lang="en-US" dirty="0"/>
          </a:p>
          <a:p>
            <a:r>
              <a:rPr lang="en-US" dirty="0"/>
              <a:t>To address immediate needs, the Division is hosting this webinar training series. This module discussed the most common application – recognition and enforcement of a Convention order. Today we focused on incoming applications to the United States. Module 4 discusses outgoing applications for recognition and enforcement from the United States to a Convention country.</a:t>
            </a:r>
          </a:p>
          <a:p>
            <a:endParaRPr lang="en-US" dirty="0" smtClean="0"/>
          </a:p>
          <a:p>
            <a:r>
              <a:rPr lang="en-US" dirty="0" smtClean="0"/>
              <a:t>At any point, please do not hesitate to contact OCSE at the address on the slide with questions you may have or feedback on the webinar content.</a:t>
            </a:r>
          </a:p>
          <a:p>
            <a:endParaRPr lang="en-US" dirty="0"/>
          </a:p>
          <a:p>
            <a:r>
              <a:rPr lang="en-US" dirty="0" smtClean="0"/>
              <a:t>Thank </a:t>
            </a:r>
            <a:r>
              <a:rPr lang="en-US" dirty="0"/>
              <a:t>you for attending this webinar.</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69</a:t>
            </a:fld>
            <a:endParaRPr lang="en-US" dirty="0"/>
          </a:p>
        </p:txBody>
      </p:sp>
    </p:spTree>
    <p:extLst>
      <p:ext uri="{BB962C8B-B14F-4D97-AF65-F5344CB8AC3E}">
        <p14:creationId xmlns:p14="http://schemas.microsoft.com/office/powerpoint/2010/main" val="3755714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The measures listed in Article 6 of the Convention are similar to the responsibilities that UIFSA requires of a support enforcement agency.  </a:t>
            </a:r>
          </a:p>
          <a:p>
            <a:endParaRPr lang="en-US" dirty="0"/>
          </a:p>
          <a:p>
            <a:r>
              <a:rPr lang="en-US" dirty="0" smtClean="0"/>
              <a:t>Regardless of whether your state enacted Option A or Option B of UIFSA Section 307, you are required to provide services to a petitioner who has requested IV-D services through a Central Authority of a Convention country. That means you must take all appropriate steps related to the application, including converting an order that is in foreign currency to equivalent U.S. dollars. We will discuss currency conversion in detail during Module 8 of the webinar series.</a:t>
            </a:r>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3488887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endParaRPr lang="en-US" dirty="0" smtClean="0"/>
          </a:p>
          <a:p>
            <a:r>
              <a:rPr lang="en-US" dirty="0" smtClean="0"/>
              <a:t>Included on the Child Support page of the Hague Conference website is a wonderful resource for child support caseworkers and lawyers. In fact, its title is the Practical Handbook for Caseworkers! It was written by Hannah Roots, </a:t>
            </a:r>
            <a:r>
              <a:rPr lang="en-US" dirty="0"/>
              <a:t>a child support attorney in British Columbia who often speaks at U.S. child support </a:t>
            </a:r>
            <a:r>
              <a:rPr lang="en-US" dirty="0" smtClean="0"/>
              <a:t>conferences. The handbook contains detailed information about processing each application under the Hague Child Support Convention. Chapters discuss incoming and outgoing applications, and include flow charts, instructions on how to complete Convention forms, and responses to frequently asked questions.</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3611087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r>
              <a:rPr lang="en-US" dirty="0" smtClean="0"/>
              <a:t>:</a:t>
            </a:r>
          </a:p>
          <a:p>
            <a:endParaRPr lang="en-US" dirty="0"/>
          </a:p>
          <a:p>
            <a:r>
              <a:rPr lang="en-US" dirty="0" smtClean="0"/>
              <a:t>An application for recognition or recognition and enforcement is appropriate when there is an existing support order. In the majority of cases, the creditor will seek recognition and enforcement of the order. However, the Convention – and UIFSA – allow a creditor to seek recognition only. That may occur if the creditor is currently satisfied with the debtor’s payment but wants to have the order registered in case enforcement is later needed. A debtor may also request recognition of a Convention support order in order to suspend or limit the enforcement of an existing support order in the requested State.</a:t>
            </a:r>
          </a:p>
          <a:p>
            <a:endParaRPr lang="en-US" dirty="0"/>
          </a:p>
          <a:p>
            <a:r>
              <a:rPr lang="en-US" dirty="0" smtClean="0"/>
              <a:t>If the requested State issued its own support order, or has already recognized a Convention order, and that’s the order the creditor wants to enforce, then the creditor needs to file a different application. In that case, the creditor would file an Application for Enforcement of a Decision Made or Recognised in the Requested State. There is no need to request recognition.</a:t>
            </a:r>
          </a:p>
          <a:p>
            <a:endParaRPr lang="en-US" dirty="0"/>
          </a:p>
          <a:p>
            <a:endParaRPr lang="en-US" dirty="0"/>
          </a:p>
          <a:p>
            <a:endParaRPr lang="en-US" dirty="0" smtClean="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3335844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Green">
    <p:bg>
      <p:bgPr>
        <a:solidFill>
          <a:srgbClr val="1CA087"/>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dirty="0" smtClean="0"/>
              <a:t>Module 3</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cxnSp>
        <p:nvCxnSpPr>
          <p:cNvPr id="16" name="Straight Connector 15"/>
          <p:cNvCxnSpPr/>
          <p:nvPr userDrawn="1"/>
        </p:nvCxnSpPr>
        <p:spPr>
          <a:xfrm>
            <a:off x="762000" y="3429000"/>
            <a:ext cx="43434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sp>
        <p:nvSpPr>
          <p:cNvPr id="12" name="Subtitle 2"/>
          <p:cNvSpPr>
            <a:spLocks noGrp="1"/>
          </p:cNvSpPr>
          <p:nvPr>
            <p:ph type="subTitle" idx="1" hasCustomPrompt="1"/>
          </p:nvPr>
        </p:nvSpPr>
        <p:spPr>
          <a:xfrm>
            <a:off x="685800" y="36576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Title 1"/>
          <p:cNvSpPr>
            <a:spLocks noGrp="1"/>
          </p:cNvSpPr>
          <p:nvPr>
            <p:ph type="ctrTitle" hasCustomPrompt="1"/>
          </p:nvPr>
        </p:nvSpPr>
        <p:spPr>
          <a:xfrm>
            <a:off x="685800" y="16764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8945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Green">
    <p:bg>
      <p:bgPr>
        <a:solidFill>
          <a:srgbClr val="1CA08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600200"/>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endParaRPr lang="en-US" dirty="0"/>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smtClean="0"/>
              <a:t>Module 3</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22629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3</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989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3</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2102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3</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0423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Contact Info">
    <p:bg>
      <p:bgPr>
        <a:solidFill>
          <a:srgbClr val="1CA087"/>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205849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endParaRPr lang="en-US" dirty="0"/>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dirty="0" smtClean="0"/>
              <a:t>Module 3</a:t>
            </a:r>
            <a:endParaRPr lang="en-US" dirty="0"/>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dirty="0"/>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686" r:id="rId4"/>
    <p:sldLayoutId id="2147483732" r:id="rId5"/>
    <p:sldLayoutId id="2147483752" r:id="rId6"/>
  </p:sldLayoutIdLst>
  <p:hf hdr="0" dt="0"/>
  <p:txStyles>
    <p:titleStyle>
      <a:lvl1pPr algn="l" defTabSz="457200" rtl="0" eaLnBrk="1" latinLnBrk="0" hangingPunct="1">
        <a:spcBef>
          <a:spcPct val="0"/>
        </a:spcBef>
        <a:buNone/>
        <a:defRPr sz="2800" b="0" i="0" u="none"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u="none"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8.emf"/><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www.acf.hhs.gov/css/partners/international"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acf.hhs.gov/css/partners/international"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4.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8.emf"/></Relationships>
</file>

<file path=ppt/slides/_rels/slide65.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65.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png"/></Relationships>
</file>

<file path=ppt/slides/_rels/slide6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67.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8.emf"/></Relationships>
</file>

<file path=ppt/slides/_rels/slide6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normAutofit/>
          </a:bodyPr>
          <a:lstStyle/>
          <a:p>
            <a:r>
              <a:rPr lang="en-US" dirty="0" smtClean="0"/>
              <a:t>Module 3:   Recognition and Enforcement of a Convention Order under UIFSA (2008) – Incoming Application</a:t>
            </a:r>
          </a:p>
        </p:txBody>
      </p:sp>
      <p:sp>
        <p:nvSpPr>
          <p:cNvPr id="12" name="Title 11"/>
          <p:cNvSpPr>
            <a:spLocks noGrp="1"/>
          </p:cNvSpPr>
          <p:nvPr>
            <p:ph type="ctrTitle"/>
          </p:nvPr>
        </p:nvSpPr>
        <p:spPr/>
        <p:txBody>
          <a:bodyPr>
            <a:normAutofit/>
          </a:bodyPr>
          <a:lstStyle/>
          <a:p>
            <a:r>
              <a:rPr lang="en-US" dirty="0" smtClean="0"/>
              <a:t>INTERNATIONAL CASE PROCESSING UNDER </a:t>
            </a:r>
            <a:br>
              <a:rPr lang="en-US" dirty="0" smtClean="0"/>
            </a:br>
            <a:r>
              <a:rPr lang="en-US" dirty="0" smtClean="0"/>
              <a:t>UIFSA 2008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7" y="251460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dirty="0"/>
          </a:p>
        </p:txBody>
      </p:sp>
    </p:spTree>
    <p:extLst>
      <p:ext uri="{BB962C8B-B14F-4D97-AF65-F5344CB8AC3E}">
        <p14:creationId xmlns:p14="http://schemas.microsoft.com/office/powerpoint/2010/main" val="330258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507194287"/>
              </p:ext>
            </p:extLst>
          </p:nvPr>
        </p:nvGraphicFramePr>
        <p:xfrm>
          <a:off x="685800" y="16002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10</a:t>
            </a:fld>
            <a:endParaRPr lang="en-US" dirty="0"/>
          </a:p>
        </p:txBody>
      </p:sp>
      <p:sp>
        <p:nvSpPr>
          <p:cNvPr id="5" name="Title 4"/>
          <p:cNvSpPr>
            <a:spLocks noGrp="1"/>
          </p:cNvSpPr>
          <p:nvPr>
            <p:ph type="title"/>
          </p:nvPr>
        </p:nvSpPr>
        <p:spPr/>
        <p:txBody>
          <a:bodyPr/>
          <a:lstStyle/>
          <a:p>
            <a:r>
              <a:rPr lang="en-US" dirty="0" smtClean="0"/>
              <a:t>Flow Chart in U.S. – Step 1</a:t>
            </a:r>
            <a:endParaRPr lang="en-US" dirty="0"/>
          </a:p>
        </p:txBody>
      </p:sp>
    </p:spTree>
    <p:extLst>
      <p:ext uri="{BB962C8B-B14F-4D97-AF65-F5344CB8AC3E}">
        <p14:creationId xmlns:p14="http://schemas.microsoft.com/office/powerpoint/2010/main" val="2600285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77333" y="1447800"/>
            <a:ext cx="7772400" cy="4920734"/>
          </a:xfrm>
        </p:spPr>
        <p:txBody>
          <a:bodyPr>
            <a:normAutofit/>
          </a:bodyPr>
          <a:lstStyle/>
          <a:p>
            <a:r>
              <a:rPr lang="en-US" sz="2600" dirty="0"/>
              <a:t>May refuse to process application only if “manifest” that Convention requirements are not met (Art. 12 of Convention) </a:t>
            </a:r>
          </a:p>
          <a:p>
            <a:r>
              <a:rPr lang="en-US" sz="2600" dirty="0" smtClean="0"/>
              <a:t>May </a:t>
            </a:r>
            <a:r>
              <a:rPr lang="en-US" sz="2600" dirty="0"/>
              <a:t>not reject </a:t>
            </a:r>
            <a:r>
              <a:rPr lang="en-US" sz="2600" dirty="0" smtClean="0"/>
              <a:t>application </a:t>
            </a:r>
            <a:r>
              <a:rPr lang="en-US" sz="2600" dirty="0"/>
              <a:t>solely on </a:t>
            </a:r>
            <a:r>
              <a:rPr lang="en-US" sz="2600" dirty="0" smtClean="0"/>
              <a:t>basis </a:t>
            </a:r>
            <a:r>
              <a:rPr lang="en-US" sz="2600" dirty="0"/>
              <a:t>that additional documents or information are </a:t>
            </a:r>
            <a:r>
              <a:rPr lang="en-US" sz="2600" dirty="0" smtClean="0"/>
              <a:t>needed (Art. 12 of Convention)</a:t>
            </a:r>
          </a:p>
          <a:p>
            <a:r>
              <a:rPr lang="en-US" sz="2600" dirty="0" smtClean="0"/>
              <a:t>Must </a:t>
            </a:r>
            <a:r>
              <a:rPr lang="en-US" sz="2600" dirty="0"/>
              <a:t>promptly inform requesting Central Authority of </a:t>
            </a:r>
            <a:r>
              <a:rPr lang="en-US" sz="2600" dirty="0" smtClean="0"/>
              <a:t>reasons </a:t>
            </a:r>
            <a:r>
              <a:rPr lang="en-US" sz="2600" dirty="0"/>
              <a:t>for </a:t>
            </a:r>
            <a:r>
              <a:rPr lang="en-US" sz="2600" dirty="0" smtClean="0"/>
              <a:t>any refusal to process application</a:t>
            </a:r>
            <a:endParaRPr lang="en-US" sz="2600" dirty="0"/>
          </a:p>
          <a:p>
            <a:endParaRPr lang="en-US" sz="2600" dirty="0"/>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3-11</a:t>
            </a:r>
            <a:endParaRPr lang="en-US" dirty="0"/>
          </a:p>
        </p:txBody>
      </p:sp>
      <p:sp>
        <p:nvSpPr>
          <p:cNvPr id="8" name="Title 7"/>
          <p:cNvSpPr>
            <a:spLocks noGrp="1"/>
          </p:cNvSpPr>
          <p:nvPr>
            <p:ph type="title"/>
          </p:nvPr>
        </p:nvSpPr>
        <p:spPr>
          <a:xfrm>
            <a:off x="677333" y="586770"/>
            <a:ext cx="7772400" cy="523220"/>
          </a:xfrm>
        </p:spPr>
        <p:txBody>
          <a:bodyPr/>
          <a:lstStyle/>
          <a:p>
            <a:r>
              <a:rPr lang="en-US" dirty="0" smtClean="0"/>
              <a:t>Review of Incoming Convention Application </a:t>
            </a:r>
            <a:endParaRPr lang="en-US" dirty="0"/>
          </a:p>
        </p:txBody>
      </p:sp>
    </p:spTree>
    <p:extLst>
      <p:ext uri="{BB962C8B-B14F-4D97-AF65-F5344CB8AC3E}">
        <p14:creationId xmlns:p14="http://schemas.microsoft.com/office/powerpoint/2010/main" val="845821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600" dirty="0" smtClean="0"/>
              <a:t>May refuse to process application only if “manifest” that Convention requirements are not met (Art. 12 of Convention) </a:t>
            </a:r>
          </a:p>
          <a:p>
            <a:pPr lvl="1"/>
            <a:r>
              <a:rPr lang="en-US" sz="2600" dirty="0" smtClean="0"/>
              <a:t>Reason for rejection must be clear on face of documents</a:t>
            </a:r>
            <a:endParaRPr lang="en-US" sz="2400" dirty="0" smtClean="0"/>
          </a:p>
          <a:p>
            <a:pPr marL="0" indent="0">
              <a:buNone/>
            </a:pPr>
            <a:endParaRPr lang="en-US" sz="2600" dirty="0"/>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3-12</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Review of Incoming Convention Application – Convention Requirements </a:t>
            </a:r>
            <a:endParaRPr lang="en-US" dirty="0"/>
          </a:p>
        </p:txBody>
      </p:sp>
    </p:spTree>
    <p:extLst>
      <p:ext uri="{BB962C8B-B14F-4D97-AF65-F5344CB8AC3E}">
        <p14:creationId xmlns:p14="http://schemas.microsoft.com/office/powerpoint/2010/main" val="1026455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1"/>
          </p:nvPr>
        </p:nvSpPr>
        <p:spPr>
          <a:xfrm>
            <a:off x="686104" y="1600200"/>
            <a:ext cx="3809696" cy="4724400"/>
          </a:xfrm>
        </p:spPr>
        <p:txBody>
          <a:bodyPr>
            <a:normAutofit/>
          </a:bodyPr>
          <a:lstStyle/>
          <a:p>
            <a:pPr marL="0" indent="0">
              <a:buNone/>
            </a:pPr>
            <a:r>
              <a:rPr lang="en-CA" sz="2400" dirty="0" smtClean="0">
                <a:solidFill>
                  <a:srgbClr val="5B616B"/>
                </a:solidFill>
              </a:rPr>
              <a:t>CREDITOR</a:t>
            </a:r>
            <a:endParaRPr lang="en-CA" sz="2400" dirty="0">
              <a:solidFill>
                <a:srgbClr val="5B616B"/>
              </a:solidFill>
            </a:endParaRPr>
          </a:p>
          <a:p>
            <a:r>
              <a:rPr lang="en-US" sz="2200" dirty="0" smtClean="0">
                <a:solidFill>
                  <a:srgbClr val="5B616B"/>
                </a:solidFill>
              </a:rPr>
              <a:t>Recognition </a:t>
            </a:r>
            <a:r>
              <a:rPr lang="en-US" sz="2200" dirty="0">
                <a:solidFill>
                  <a:srgbClr val="5B616B"/>
                </a:solidFill>
              </a:rPr>
              <a:t>or </a:t>
            </a:r>
            <a:r>
              <a:rPr lang="en-US" sz="2200" dirty="0" smtClean="0">
                <a:solidFill>
                  <a:srgbClr val="5B616B"/>
                </a:solidFill>
              </a:rPr>
              <a:t>recognition </a:t>
            </a:r>
            <a:r>
              <a:rPr lang="en-US" sz="2200" dirty="0">
                <a:solidFill>
                  <a:srgbClr val="5B616B"/>
                </a:solidFill>
              </a:rPr>
              <a:t>and </a:t>
            </a:r>
            <a:r>
              <a:rPr lang="en-US" sz="2200" dirty="0" smtClean="0">
                <a:solidFill>
                  <a:srgbClr val="5B616B"/>
                </a:solidFill>
              </a:rPr>
              <a:t>enforcement </a:t>
            </a:r>
            <a:r>
              <a:rPr lang="en-US" sz="2200" dirty="0">
                <a:solidFill>
                  <a:srgbClr val="5B616B"/>
                </a:solidFill>
              </a:rPr>
              <a:t>of a </a:t>
            </a:r>
            <a:r>
              <a:rPr lang="en-US" sz="2200" dirty="0" smtClean="0">
                <a:solidFill>
                  <a:srgbClr val="5B616B"/>
                </a:solidFill>
              </a:rPr>
              <a:t>foreign support order</a:t>
            </a:r>
            <a:endParaRPr lang="en-US" sz="2200" dirty="0">
              <a:solidFill>
                <a:srgbClr val="5B616B"/>
              </a:solidFill>
            </a:endParaRPr>
          </a:p>
          <a:p>
            <a:r>
              <a:rPr lang="en-US" sz="2200" dirty="0">
                <a:solidFill>
                  <a:srgbClr val="5B616B"/>
                </a:solidFill>
              </a:rPr>
              <a:t>Enforcement of a </a:t>
            </a:r>
            <a:r>
              <a:rPr lang="en-US" sz="2200" dirty="0" smtClean="0">
                <a:solidFill>
                  <a:srgbClr val="5B616B"/>
                </a:solidFill>
              </a:rPr>
              <a:t>support order </a:t>
            </a:r>
            <a:r>
              <a:rPr lang="en-US" sz="2200" dirty="0">
                <a:solidFill>
                  <a:srgbClr val="5B616B"/>
                </a:solidFill>
              </a:rPr>
              <a:t>i</a:t>
            </a:r>
            <a:r>
              <a:rPr lang="en-US" sz="2200" dirty="0" smtClean="0">
                <a:solidFill>
                  <a:srgbClr val="5B616B"/>
                </a:solidFill>
              </a:rPr>
              <a:t>ssued or recognized </a:t>
            </a:r>
            <a:r>
              <a:rPr lang="en-US" sz="2200" dirty="0">
                <a:solidFill>
                  <a:srgbClr val="5B616B"/>
                </a:solidFill>
              </a:rPr>
              <a:t>in </a:t>
            </a:r>
            <a:r>
              <a:rPr lang="en-US" sz="2200" dirty="0" smtClean="0">
                <a:solidFill>
                  <a:srgbClr val="5B616B"/>
                </a:solidFill>
              </a:rPr>
              <a:t>the responding state</a:t>
            </a:r>
          </a:p>
        </p:txBody>
      </p:sp>
      <p:sp>
        <p:nvSpPr>
          <p:cNvPr id="2" name="Content Placeholder 1"/>
          <p:cNvSpPr>
            <a:spLocks noGrp="1"/>
          </p:cNvSpPr>
          <p:nvPr>
            <p:ph sz="half" idx="2"/>
          </p:nvPr>
        </p:nvSpPr>
        <p:spPr/>
        <p:txBody>
          <a:bodyPr>
            <a:normAutofit/>
          </a:bodyPr>
          <a:lstStyle/>
          <a:p>
            <a:pPr marL="0" indent="0">
              <a:buNone/>
            </a:pPr>
            <a:r>
              <a:rPr lang="en-US" sz="2400" dirty="0" smtClean="0">
                <a:solidFill>
                  <a:srgbClr val="5B616B"/>
                </a:solidFill>
              </a:rPr>
              <a:t>DEBTOR</a:t>
            </a:r>
          </a:p>
          <a:p>
            <a:r>
              <a:rPr lang="en-US" sz="2200" dirty="0">
                <a:solidFill>
                  <a:srgbClr val="5B616B"/>
                </a:solidFill>
              </a:rPr>
              <a:t>Recognition of </a:t>
            </a:r>
            <a:r>
              <a:rPr lang="en-US" sz="2200" dirty="0" smtClean="0">
                <a:solidFill>
                  <a:srgbClr val="5B616B"/>
                </a:solidFill>
              </a:rPr>
              <a:t>an order suspending or limiting </a:t>
            </a:r>
            <a:r>
              <a:rPr lang="en-US" sz="2200" dirty="0">
                <a:solidFill>
                  <a:srgbClr val="5B616B"/>
                </a:solidFill>
              </a:rPr>
              <a:t>e</a:t>
            </a:r>
            <a:r>
              <a:rPr lang="en-US" sz="2200" dirty="0" smtClean="0">
                <a:solidFill>
                  <a:srgbClr val="5B616B"/>
                </a:solidFill>
              </a:rPr>
              <a:t>nforcement </a:t>
            </a:r>
            <a:r>
              <a:rPr lang="en-US" sz="2200" dirty="0">
                <a:solidFill>
                  <a:srgbClr val="5B616B"/>
                </a:solidFill>
              </a:rPr>
              <a:t>of </a:t>
            </a:r>
            <a:r>
              <a:rPr lang="en-US" sz="2200" dirty="0" smtClean="0">
                <a:solidFill>
                  <a:srgbClr val="5B616B"/>
                </a:solidFill>
              </a:rPr>
              <a:t>an existing support order of the responding state </a:t>
            </a:r>
            <a:endParaRPr lang="en-US" sz="2200" dirty="0">
              <a:solidFill>
                <a:srgbClr val="5B616B"/>
              </a:solidFill>
            </a:endParaRPr>
          </a:p>
          <a:p>
            <a:pPr marL="0" indent="0">
              <a:buNone/>
            </a:pPr>
            <a:endParaRPr lang="en-US" dirty="0"/>
          </a:p>
        </p:txBody>
      </p:sp>
      <p:sp>
        <p:nvSpPr>
          <p:cNvPr id="4" name="Footer Placeholder 3"/>
          <p:cNvSpPr>
            <a:spLocks noGrp="1"/>
          </p:cNvSpPr>
          <p:nvPr>
            <p:ph type="ftr" sz="quarter" idx="11"/>
          </p:nvPr>
        </p:nvSpPr>
        <p:spPr/>
        <p:txBody>
          <a:bodyPr/>
          <a:lstStyle/>
          <a:p>
            <a:r>
              <a:rPr lang="en-US" dirty="0" smtClean="0"/>
              <a:t>Module 3</a:t>
            </a:r>
            <a:endParaRPr lang="en-US" dirty="0"/>
          </a:p>
        </p:txBody>
      </p:sp>
      <p:sp>
        <p:nvSpPr>
          <p:cNvPr id="5" name="Slide Number Placeholder 4"/>
          <p:cNvSpPr>
            <a:spLocks noGrp="1"/>
          </p:cNvSpPr>
          <p:nvPr>
            <p:ph type="sldNum" sz="quarter" idx="12"/>
          </p:nvPr>
        </p:nvSpPr>
        <p:spPr/>
        <p:txBody>
          <a:bodyPr/>
          <a:lstStyle/>
          <a:p>
            <a:r>
              <a:rPr lang="en-US" dirty="0" smtClean="0"/>
              <a:t>3-13</a:t>
            </a:r>
            <a:endParaRPr lang="en-US" dirty="0"/>
          </a:p>
        </p:txBody>
      </p:sp>
      <p:sp>
        <p:nvSpPr>
          <p:cNvPr id="11" name="Title 10"/>
          <p:cNvSpPr>
            <a:spLocks noGrp="1"/>
          </p:cNvSpPr>
          <p:nvPr>
            <p:ph type="title"/>
          </p:nvPr>
        </p:nvSpPr>
        <p:spPr>
          <a:xfrm>
            <a:off x="668867" y="431865"/>
            <a:ext cx="7772400" cy="954107"/>
          </a:xfrm>
        </p:spPr>
        <p:txBody>
          <a:bodyPr/>
          <a:lstStyle/>
          <a:p>
            <a:r>
              <a:rPr lang="en-US" dirty="0"/>
              <a:t>Is </a:t>
            </a:r>
            <a:r>
              <a:rPr lang="en-US" dirty="0" smtClean="0"/>
              <a:t>application within scope of Convention </a:t>
            </a:r>
            <a:r>
              <a:rPr lang="en-US" dirty="0"/>
              <a:t>and Section 704 of UIFSA (2008)?</a:t>
            </a:r>
          </a:p>
        </p:txBody>
      </p:sp>
    </p:spTree>
    <p:extLst>
      <p:ext uri="{BB962C8B-B14F-4D97-AF65-F5344CB8AC3E}">
        <p14:creationId xmlns:p14="http://schemas.microsoft.com/office/powerpoint/2010/main" val="1019498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349909"/>
            <a:ext cx="7772400" cy="4572000"/>
          </a:xfrm>
        </p:spPr>
        <p:txBody>
          <a:bodyPr>
            <a:normAutofit/>
          </a:bodyPr>
          <a:lstStyle/>
          <a:p>
            <a:pPr marL="0" indent="0">
              <a:buNone/>
            </a:pPr>
            <a:r>
              <a:rPr lang="en-US" sz="2400" dirty="0"/>
              <a:t>If </a:t>
            </a:r>
            <a:r>
              <a:rPr lang="en-US" sz="2400" dirty="0" smtClean="0"/>
              <a:t>a Convention </a:t>
            </a:r>
            <a:r>
              <a:rPr lang="en-US" sz="2400" dirty="0"/>
              <a:t>application requests recognition and enforcement of an </a:t>
            </a:r>
            <a:r>
              <a:rPr lang="en-US" sz="2400" dirty="0" smtClean="0"/>
              <a:t>order,  the Convention requires that the issuing country be a Contracting State</a:t>
            </a:r>
          </a:p>
          <a:p>
            <a:pPr lvl="1"/>
            <a:r>
              <a:rPr lang="en-US" sz="2200" dirty="0" smtClean="0"/>
              <a:t>A </a:t>
            </a:r>
            <a:r>
              <a:rPr lang="en-US" sz="2200" dirty="0"/>
              <a:t>Contracting State may seek recognition and enforcement of its own order; </a:t>
            </a:r>
            <a:r>
              <a:rPr lang="en-US" sz="2200" dirty="0" smtClean="0"/>
              <a:t>or</a:t>
            </a:r>
          </a:p>
          <a:p>
            <a:pPr lvl="1"/>
            <a:r>
              <a:rPr lang="en-US" sz="2200" dirty="0" smtClean="0"/>
              <a:t>A </a:t>
            </a:r>
            <a:r>
              <a:rPr lang="en-US" sz="2200" dirty="0"/>
              <a:t>Contracting State may seek recognition and enforcement of an order issued by another Contracting </a:t>
            </a:r>
            <a:r>
              <a:rPr lang="en-US" sz="2200" dirty="0" smtClean="0"/>
              <a:t>State</a:t>
            </a:r>
            <a:endParaRPr lang="en-US" sz="2200" dirty="0"/>
          </a:p>
          <a:p>
            <a:endParaRPr lang="en-US" dirty="0" smtClean="0"/>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3-14</a:t>
            </a:r>
            <a:endParaRPr lang="en-US" dirty="0"/>
          </a:p>
        </p:txBody>
      </p:sp>
      <p:sp>
        <p:nvSpPr>
          <p:cNvPr id="3" name="Title 2"/>
          <p:cNvSpPr>
            <a:spLocks noGrp="1"/>
          </p:cNvSpPr>
          <p:nvPr>
            <p:ph type="title"/>
          </p:nvPr>
        </p:nvSpPr>
        <p:spPr>
          <a:xfrm>
            <a:off x="699247" y="528114"/>
            <a:ext cx="7772400" cy="523220"/>
          </a:xfrm>
        </p:spPr>
        <p:txBody>
          <a:bodyPr/>
          <a:lstStyle/>
          <a:p>
            <a:r>
              <a:rPr lang="en-US" dirty="0" smtClean="0"/>
              <a:t>Was order issued by Contracting State?</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140" y="4398876"/>
            <a:ext cx="1081192" cy="146304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4551106"/>
            <a:ext cx="1829417" cy="1463040"/>
          </a:xfrm>
          <a:prstGeom prst="rect">
            <a:avLst/>
          </a:prstGeom>
        </p:spPr>
      </p:pic>
      <p:pic>
        <p:nvPicPr>
          <p:cNvPr id="10" name="Picture 6"/>
          <p:cNvPicPr>
            <a:picLocks noChangeAspect="1" noChangeArrowheads="1"/>
          </p:cNvPicPr>
          <p:nvPr/>
        </p:nvPicPr>
        <p:blipFill>
          <a:blip r:embed="rId5" cstate="print"/>
          <a:srcRect/>
          <a:stretch>
            <a:fillRect/>
          </a:stretch>
        </p:blipFill>
        <p:spPr bwMode="auto">
          <a:xfrm>
            <a:off x="2188034" y="5052019"/>
            <a:ext cx="936166" cy="1097280"/>
          </a:xfrm>
          <a:prstGeom prst="rect">
            <a:avLst/>
          </a:prstGeom>
          <a:noFill/>
          <a:ln w="12700">
            <a:noFill/>
            <a:miter lim="800000"/>
            <a:headEnd/>
            <a:tailEnd/>
          </a:ln>
        </p:spPr>
      </p:pic>
      <p:pic>
        <p:nvPicPr>
          <p:cNvPr id="11" name="Picture 6"/>
          <p:cNvPicPr>
            <a:picLocks noChangeAspect="1" noChangeArrowheads="1"/>
          </p:cNvPicPr>
          <p:nvPr/>
        </p:nvPicPr>
        <p:blipFill>
          <a:blip r:embed="rId5" cstate="print"/>
          <a:srcRect/>
          <a:stretch>
            <a:fillRect/>
          </a:stretch>
        </p:blipFill>
        <p:spPr bwMode="auto">
          <a:xfrm>
            <a:off x="5584684" y="5225859"/>
            <a:ext cx="936166" cy="1097280"/>
          </a:xfrm>
          <a:prstGeom prst="rect">
            <a:avLst/>
          </a:prstGeom>
          <a:noFill/>
          <a:ln w="12700">
            <a:noFill/>
            <a:miter lim="800000"/>
            <a:headEnd/>
            <a:tailEnd/>
          </a:ln>
        </p:spPr>
      </p:pic>
      <p:sp>
        <p:nvSpPr>
          <p:cNvPr id="12" name="TextBox 11"/>
          <p:cNvSpPr txBox="1"/>
          <p:nvPr/>
        </p:nvSpPr>
        <p:spPr>
          <a:xfrm>
            <a:off x="2188034" y="5150825"/>
            <a:ext cx="936166" cy="584775"/>
          </a:xfrm>
          <a:prstGeom prst="rect">
            <a:avLst/>
          </a:prstGeom>
          <a:noFill/>
        </p:spPr>
        <p:txBody>
          <a:bodyPr wrap="square" rtlCol="0">
            <a:spAutoFit/>
          </a:bodyPr>
          <a:lstStyle/>
          <a:p>
            <a:r>
              <a:rPr lang="en-US" sz="1600" dirty="0" smtClean="0"/>
              <a:t>German</a:t>
            </a:r>
          </a:p>
          <a:p>
            <a:r>
              <a:rPr lang="en-US" sz="1600" dirty="0" smtClean="0"/>
              <a:t>  Order</a:t>
            </a:r>
            <a:endParaRPr lang="en-US" sz="1600" dirty="0"/>
          </a:p>
        </p:txBody>
      </p:sp>
      <p:sp>
        <p:nvSpPr>
          <p:cNvPr id="13" name="TextBox 12"/>
          <p:cNvSpPr txBox="1"/>
          <p:nvPr/>
        </p:nvSpPr>
        <p:spPr>
          <a:xfrm>
            <a:off x="5704734" y="5443213"/>
            <a:ext cx="936166" cy="584775"/>
          </a:xfrm>
          <a:prstGeom prst="rect">
            <a:avLst/>
          </a:prstGeom>
          <a:noFill/>
        </p:spPr>
        <p:txBody>
          <a:bodyPr wrap="square" rtlCol="0">
            <a:spAutoFit/>
          </a:bodyPr>
          <a:lstStyle/>
          <a:p>
            <a:r>
              <a:rPr lang="en-US" sz="1600" dirty="0" smtClean="0"/>
              <a:t>French</a:t>
            </a:r>
          </a:p>
          <a:p>
            <a:r>
              <a:rPr lang="en-US" sz="1600" dirty="0" smtClean="0"/>
              <a:t>Order</a:t>
            </a:r>
            <a:endParaRPr lang="en-US" sz="1600" dirty="0"/>
          </a:p>
        </p:txBody>
      </p:sp>
    </p:spTree>
    <p:extLst>
      <p:ext uri="{BB962C8B-B14F-4D97-AF65-F5344CB8AC3E}">
        <p14:creationId xmlns:p14="http://schemas.microsoft.com/office/powerpoint/2010/main" val="257925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371600"/>
            <a:ext cx="7772400" cy="4920734"/>
          </a:xfrm>
        </p:spPr>
        <p:txBody>
          <a:bodyPr>
            <a:normAutofit/>
          </a:bodyPr>
          <a:lstStyle/>
          <a:p>
            <a:r>
              <a:rPr lang="en-US" sz="2600" dirty="0" smtClean="0"/>
              <a:t>May </a:t>
            </a:r>
            <a:r>
              <a:rPr lang="en-US" sz="2600" dirty="0"/>
              <a:t>not reject </a:t>
            </a:r>
            <a:r>
              <a:rPr lang="en-US" sz="2600" dirty="0" smtClean="0"/>
              <a:t>application </a:t>
            </a:r>
            <a:r>
              <a:rPr lang="en-US" sz="2600" dirty="0"/>
              <a:t>solely on </a:t>
            </a:r>
            <a:r>
              <a:rPr lang="en-US" sz="2600" dirty="0" smtClean="0"/>
              <a:t>basis </a:t>
            </a:r>
            <a:r>
              <a:rPr lang="en-US" sz="2600" dirty="0"/>
              <a:t>that additional documents or information are </a:t>
            </a:r>
            <a:r>
              <a:rPr lang="en-US" sz="2600" dirty="0" smtClean="0"/>
              <a:t>needed (Art. 12 of Convention)</a:t>
            </a:r>
          </a:p>
          <a:p>
            <a:pPr lvl="1"/>
            <a:r>
              <a:rPr lang="en-US" sz="2600" dirty="0" smtClean="0"/>
              <a:t>May </a:t>
            </a:r>
            <a:r>
              <a:rPr lang="en-US" sz="2600" dirty="0"/>
              <a:t>ask </a:t>
            </a:r>
            <a:r>
              <a:rPr lang="en-US" sz="2600" dirty="0" smtClean="0"/>
              <a:t>requesting </a:t>
            </a:r>
            <a:r>
              <a:rPr lang="en-US" sz="2600" dirty="0"/>
              <a:t>Central Authority </a:t>
            </a:r>
            <a:r>
              <a:rPr lang="en-US" sz="2600" dirty="0" smtClean="0"/>
              <a:t>for additional </a:t>
            </a:r>
            <a:r>
              <a:rPr lang="en-US" sz="2600" dirty="0"/>
              <a:t>documents or </a:t>
            </a:r>
            <a:r>
              <a:rPr lang="en-US" sz="2600" dirty="0" smtClean="0"/>
              <a:t>information </a:t>
            </a:r>
          </a:p>
          <a:p>
            <a:pPr lvl="1"/>
            <a:r>
              <a:rPr lang="en-US" sz="2600" dirty="0" smtClean="0"/>
              <a:t>If not provided within 3 </a:t>
            </a:r>
            <a:r>
              <a:rPr lang="en-US" sz="2600" dirty="0"/>
              <a:t>months </a:t>
            </a:r>
            <a:r>
              <a:rPr lang="en-US" sz="2600" dirty="0" smtClean="0"/>
              <a:t>(or longer specified period), may </a:t>
            </a:r>
            <a:r>
              <a:rPr lang="en-US" sz="2600" dirty="0"/>
              <a:t>decide </a:t>
            </a:r>
            <a:r>
              <a:rPr lang="en-US" sz="2600" dirty="0" smtClean="0"/>
              <a:t>not to process application; but must inform requesting </a:t>
            </a:r>
            <a:r>
              <a:rPr lang="en-US" sz="2600" dirty="0"/>
              <a:t>Central </a:t>
            </a:r>
            <a:r>
              <a:rPr lang="en-US" sz="2600" dirty="0" smtClean="0"/>
              <a:t>Authority of that decision </a:t>
            </a:r>
          </a:p>
          <a:p>
            <a:endParaRPr lang="en-US" sz="2600" dirty="0"/>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3-15</a:t>
            </a:r>
            <a:endParaRPr lang="en-US" dirty="0"/>
          </a:p>
        </p:txBody>
      </p:sp>
      <p:sp>
        <p:nvSpPr>
          <p:cNvPr id="8" name="Title 7"/>
          <p:cNvSpPr>
            <a:spLocks noGrp="1"/>
          </p:cNvSpPr>
          <p:nvPr>
            <p:ph type="title"/>
          </p:nvPr>
        </p:nvSpPr>
        <p:spPr>
          <a:xfrm>
            <a:off x="685800" y="533400"/>
            <a:ext cx="7772400" cy="523220"/>
          </a:xfrm>
        </p:spPr>
        <p:txBody>
          <a:bodyPr/>
          <a:lstStyle/>
          <a:p>
            <a:r>
              <a:rPr lang="en-US" dirty="0" smtClean="0"/>
              <a:t>Review of Incoming Application </a:t>
            </a:r>
            <a:r>
              <a:rPr lang="en-US" dirty="0"/>
              <a:t>– </a:t>
            </a:r>
            <a:r>
              <a:rPr lang="en-US" dirty="0" smtClean="0"/>
              <a:t>Completeness </a:t>
            </a:r>
            <a:endParaRPr lang="en-US" dirty="0"/>
          </a:p>
        </p:txBody>
      </p:sp>
    </p:spTree>
    <p:extLst>
      <p:ext uri="{BB962C8B-B14F-4D97-AF65-F5344CB8AC3E}">
        <p14:creationId xmlns:p14="http://schemas.microsoft.com/office/powerpoint/2010/main" val="3951879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600" dirty="0"/>
              <a:t>Application must include transmittal</a:t>
            </a:r>
          </a:p>
          <a:p>
            <a:r>
              <a:rPr lang="en-US" sz="2600" dirty="0" smtClean="0"/>
              <a:t>Section </a:t>
            </a:r>
            <a:r>
              <a:rPr lang="en-US" sz="2600" dirty="0"/>
              <a:t>706 of UIFSA (2008) lists documents that must accompany application</a:t>
            </a:r>
          </a:p>
          <a:p>
            <a:pPr lvl="1"/>
            <a:r>
              <a:rPr lang="en-US" sz="2400" dirty="0"/>
              <a:t>U.S. Country Profile</a:t>
            </a:r>
          </a:p>
          <a:p>
            <a:pPr lvl="2"/>
            <a:r>
              <a:rPr lang="en-US" sz="2200" dirty="0">
                <a:solidFill>
                  <a:srgbClr val="5B616B"/>
                </a:solidFill>
              </a:rPr>
              <a:t>Use Hague recommended forms </a:t>
            </a:r>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3-16</a:t>
            </a:r>
            <a:endParaRPr lang="en-US" dirty="0"/>
          </a:p>
        </p:txBody>
      </p:sp>
      <p:sp>
        <p:nvSpPr>
          <p:cNvPr id="3" name="Title 2"/>
          <p:cNvSpPr>
            <a:spLocks noGrp="1"/>
          </p:cNvSpPr>
          <p:nvPr>
            <p:ph type="title"/>
          </p:nvPr>
        </p:nvSpPr>
        <p:spPr>
          <a:xfrm>
            <a:off x="699247" y="609600"/>
            <a:ext cx="7772400" cy="523220"/>
          </a:xfrm>
        </p:spPr>
        <p:txBody>
          <a:bodyPr/>
          <a:lstStyle/>
          <a:p>
            <a:r>
              <a:rPr lang="en-US" dirty="0" smtClean="0"/>
              <a:t>Are required documents included with application?</a:t>
            </a:r>
            <a:endParaRPr lang="en-US" dirty="0"/>
          </a:p>
        </p:txBody>
      </p:sp>
    </p:spTree>
    <p:extLst>
      <p:ext uri="{BB962C8B-B14F-4D97-AF65-F5344CB8AC3E}">
        <p14:creationId xmlns:p14="http://schemas.microsoft.com/office/powerpoint/2010/main" val="1258617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3-17</a:t>
            </a:r>
            <a:endParaRPr lang="en-US" dirty="0"/>
          </a:p>
        </p:txBody>
      </p:sp>
      <p:sp>
        <p:nvSpPr>
          <p:cNvPr id="3" name="Title 2"/>
          <p:cNvSpPr>
            <a:spLocks noGrp="1"/>
          </p:cNvSpPr>
          <p:nvPr>
            <p:ph type="title"/>
          </p:nvPr>
        </p:nvSpPr>
        <p:spPr>
          <a:xfrm>
            <a:off x="699247" y="285145"/>
            <a:ext cx="7772400" cy="892552"/>
          </a:xfrm>
        </p:spPr>
        <p:txBody>
          <a:bodyPr/>
          <a:lstStyle/>
          <a:p>
            <a:r>
              <a:rPr lang="en-US" sz="2600" dirty="0" smtClean="0"/>
              <a:t>Incoming Application for Recognition and Enforcement of Contracting State Order – Documents</a:t>
            </a:r>
            <a:endParaRPr lang="en-US" sz="2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78427351"/>
              </p:ext>
            </p:extLst>
          </p:nvPr>
        </p:nvGraphicFramePr>
        <p:xfrm>
          <a:off x="702659" y="1295400"/>
          <a:ext cx="7772400" cy="5120640"/>
        </p:xfrm>
        <a:graphic>
          <a:graphicData uri="http://schemas.openxmlformats.org/drawingml/2006/table">
            <a:tbl>
              <a:tblPr firstRow="1" bandRow="1">
                <a:tableStyleId>{5C22544A-7EE6-4342-B048-85BDC9FD1C3A}</a:tableStyleId>
              </a:tblPr>
              <a:tblGrid>
                <a:gridCol w="2590800"/>
                <a:gridCol w="2590800"/>
                <a:gridCol w="2590800"/>
              </a:tblGrid>
              <a:tr h="370840">
                <a:tc>
                  <a:txBody>
                    <a:bodyPr/>
                    <a:lstStyle/>
                    <a:p>
                      <a:r>
                        <a:rPr lang="en-US" sz="2000" dirty="0" smtClean="0">
                          <a:solidFill>
                            <a:schemeClr val="bg1"/>
                          </a:solidFill>
                        </a:rPr>
                        <a:t>Required</a:t>
                      </a:r>
                      <a:r>
                        <a:rPr lang="en-US" sz="2000" baseline="0" dirty="0" smtClean="0">
                          <a:solidFill>
                            <a:schemeClr val="bg1"/>
                          </a:solidFill>
                        </a:rPr>
                        <a:t> by UIFSA Section 706</a:t>
                      </a:r>
                      <a:endParaRPr lang="en-US" sz="2000" dirty="0">
                        <a:solidFill>
                          <a:schemeClr val="bg1"/>
                        </a:solidFill>
                      </a:endParaRPr>
                    </a:p>
                  </a:txBody>
                  <a:tcPr>
                    <a:solidFill>
                      <a:srgbClr val="428481"/>
                    </a:solidFill>
                  </a:tcPr>
                </a:tc>
                <a:tc>
                  <a:txBody>
                    <a:bodyPr/>
                    <a:lstStyle/>
                    <a:p>
                      <a:r>
                        <a:rPr lang="en-US" sz="2000" dirty="0" smtClean="0"/>
                        <a:t>When Used</a:t>
                      </a:r>
                      <a:endParaRPr lang="en-US" sz="2000" dirty="0"/>
                    </a:p>
                  </a:txBody>
                  <a:tcPr>
                    <a:solidFill>
                      <a:srgbClr val="428481"/>
                    </a:solidFill>
                  </a:tcPr>
                </a:tc>
                <a:tc>
                  <a:txBody>
                    <a:bodyPr/>
                    <a:lstStyle/>
                    <a:p>
                      <a:r>
                        <a:rPr lang="en-US" sz="2000" dirty="0" smtClean="0"/>
                        <a:t>Form/Document</a:t>
                      </a:r>
                      <a:r>
                        <a:rPr lang="en-US" sz="2000" baseline="0" dirty="0" smtClean="0"/>
                        <a:t> Used</a:t>
                      </a:r>
                      <a:endParaRPr lang="en-US" sz="2000" dirty="0"/>
                    </a:p>
                  </a:txBody>
                  <a:tcPr>
                    <a:solidFill>
                      <a:srgbClr val="428481"/>
                    </a:solidFill>
                  </a:tcPr>
                </a:tc>
              </a:tr>
              <a:tr h="370840">
                <a:tc>
                  <a:txBody>
                    <a:bodyPr/>
                    <a:lstStyle/>
                    <a:p>
                      <a:r>
                        <a:rPr lang="en-US" sz="2000" dirty="0" smtClean="0">
                          <a:solidFill>
                            <a:srgbClr val="5B616B"/>
                          </a:solidFill>
                        </a:rPr>
                        <a:t>Transmittal</a:t>
                      </a:r>
                      <a:endParaRPr lang="en-US" sz="2000" dirty="0">
                        <a:solidFill>
                          <a:srgbClr val="5B616B"/>
                        </a:solidFill>
                      </a:endParaRPr>
                    </a:p>
                  </a:txBody>
                  <a:tcPr/>
                </a:tc>
                <a:tc>
                  <a:txBody>
                    <a:bodyPr/>
                    <a:lstStyle/>
                    <a:p>
                      <a:r>
                        <a:rPr lang="en-US" sz="2000" dirty="0" smtClean="0">
                          <a:solidFill>
                            <a:srgbClr val="5B616B"/>
                          </a:solidFill>
                        </a:rPr>
                        <a:t>Always</a:t>
                      </a:r>
                    </a:p>
                    <a:p>
                      <a:endParaRPr lang="en-US" sz="2000" dirty="0">
                        <a:solidFill>
                          <a:srgbClr val="5B616B"/>
                        </a:solidFill>
                      </a:endParaRPr>
                    </a:p>
                  </a:txBody>
                  <a:tcPr/>
                </a:tc>
                <a:tc>
                  <a:txBody>
                    <a:bodyPr/>
                    <a:lstStyle/>
                    <a:p>
                      <a:r>
                        <a:rPr lang="en-US" sz="2000" dirty="0" smtClean="0">
                          <a:solidFill>
                            <a:srgbClr val="5B616B"/>
                          </a:solidFill>
                        </a:rPr>
                        <a:t>Convention Transmittal</a:t>
                      </a:r>
                      <a:endParaRPr lang="en-US" sz="2000" dirty="0">
                        <a:solidFill>
                          <a:srgbClr val="5B616B"/>
                        </a:solidFill>
                      </a:endParaRPr>
                    </a:p>
                  </a:txBody>
                  <a:tcPr/>
                </a:tc>
              </a:tr>
              <a:tr h="370840">
                <a:tc>
                  <a:txBody>
                    <a:bodyPr/>
                    <a:lstStyle/>
                    <a:p>
                      <a:r>
                        <a:rPr lang="en-US" sz="2000" dirty="0" smtClean="0">
                          <a:solidFill>
                            <a:srgbClr val="5B616B"/>
                          </a:solidFill>
                        </a:rPr>
                        <a:t>Application</a:t>
                      </a:r>
                      <a:endParaRPr lang="en-US" sz="2000" dirty="0">
                        <a:solidFill>
                          <a:srgbClr val="5B616B"/>
                        </a:solidFill>
                      </a:endParaRPr>
                    </a:p>
                  </a:txBody>
                  <a:tcPr/>
                </a:tc>
                <a:tc>
                  <a:txBody>
                    <a:bodyPr/>
                    <a:lstStyle/>
                    <a:p>
                      <a:r>
                        <a:rPr lang="en-US" sz="2000" dirty="0" smtClean="0">
                          <a:solidFill>
                            <a:srgbClr val="5B616B"/>
                          </a:solidFill>
                        </a:rPr>
                        <a:t>Always</a:t>
                      </a:r>
                      <a:endParaRPr lang="en-US" sz="2000" dirty="0">
                        <a:solidFill>
                          <a:srgbClr val="5B616B"/>
                        </a:solidFill>
                      </a:endParaRPr>
                    </a:p>
                  </a:txBody>
                  <a:tcPr/>
                </a:tc>
                <a:tc>
                  <a:txBody>
                    <a:bodyPr/>
                    <a:lstStyle/>
                    <a:p>
                      <a:r>
                        <a:rPr lang="en-US" sz="2000" dirty="0" smtClean="0">
                          <a:solidFill>
                            <a:srgbClr val="5B616B"/>
                          </a:solidFill>
                        </a:rPr>
                        <a:t>Convention Application </a:t>
                      </a:r>
                      <a:endParaRPr lang="en-US" sz="2000" dirty="0">
                        <a:solidFill>
                          <a:srgbClr val="5B616B"/>
                        </a:solidFill>
                      </a:endParaRPr>
                    </a:p>
                  </a:txBody>
                  <a:tcPr/>
                </a:tc>
              </a:tr>
              <a:tr h="370840">
                <a:tc>
                  <a:txBody>
                    <a:bodyPr/>
                    <a:lstStyle/>
                    <a:p>
                      <a:endParaRPr lang="en-US" sz="2000" dirty="0">
                        <a:solidFill>
                          <a:srgbClr val="5B616B"/>
                        </a:solidFill>
                      </a:endParaRPr>
                    </a:p>
                  </a:txBody>
                  <a:tcPr/>
                </a:tc>
                <a:tc>
                  <a:txBody>
                    <a:bodyPr/>
                    <a:lstStyle/>
                    <a:p>
                      <a:r>
                        <a:rPr lang="en-US" sz="2000" dirty="0" smtClean="0">
                          <a:solidFill>
                            <a:srgbClr val="5B616B"/>
                          </a:solidFill>
                        </a:rPr>
                        <a:t>If risk</a:t>
                      </a:r>
                      <a:r>
                        <a:rPr lang="en-US" sz="2000" baseline="0" dirty="0" smtClean="0">
                          <a:solidFill>
                            <a:srgbClr val="5B616B"/>
                          </a:solidFill>
                        </a:rPr>
                        <a:t> of harm</a:t>
                      </a:r>
                      <a:endParaRPr lang="en-US" sz="2000" dirty="0">
                        <a:solidFill>
                          <a:srgbClr val="5B616B"/>
                        </a:solidFill>
                      </a:endParaRPr>
                    </a:p>
                  </a:txBody>
                  <a:tcPr/>
                </a:tc>
                <a:tc>
                  <a:txBody>
                    <a:bodyPr/>
                    <a:lstStyle/>
                    <a:p>
                      <a:r>
                        <a:rPr lang="en-US" sz="2000" dirty="0" smtClean="0">
                          <a:solidFill>
                            <a:srgbClr val="5B616B"/>
                          </a:solidFill>
                        </a:rPr>
                        <a:t>Convention</a:t>
                      </a:r>
                      <a:r>
                        <a:rPr lang="en-US" sz="2000" baseline="0" dirty="0" smtClean="0">
                          <a:solidFill>
                            <a:srgbClr val="5B616B"/>
                          </a:solidFill>
                        </a:rPr>
                        <a:t> Restricted Information on the Applicant</a:t>
                      </a:r>
                      <a:endParaRPr lang="en-US" sz="2000" dirty="0">
                        <a:solidFill>
                          <a:srgbClr val="5B616B"/>
                        </a:solidFill>
                      </a:endParaRPr>
                    </a:p>
                  </a:txBody>
                  <a:tcPr/>
                </a:tc>
              </a:tr>
              <a:tr h="370840">
                <a:tc>
                  <a:txBody>
                    <a:bodyPr/>
                    <a:lstStyle/>
                    <a:p>
                      <a:r>
                        <a:rPr lang="en-US" sz="2000" dirty="0" smtClean="0">
                          <a:solidFill>
                            <a:srgbClr val="5B616B"/>
                          </a:solidFill>
                        </a:rPr>
                        <a:t>Complete text</a:t>
                      </a:r>
                      <a:r>
                        <a:rPr lang="en-US" sz="2000" baseline="0" dirty="0" smtClean="0">
                          <a:solidFill>
                            <a:srgbClr val="5B616B"/>
                          </a:solidFill>
                        </a:rPr>
                        <a:t> of order</a:t>
                      </a:r>
                      <a:endParaRPr lang="en-US" sz="2000" dirty="0">
                        <a:solidFill>
                          <a:srgbClr val="5B616B"/>
                        </a:solidFill>
                      </a:endParaRPr>
                    </a:p>
                  </a:txBody>
                  <a:tcPr/>
                </a:tc>
                <a:tc>
                  <a:txBody>
                    <a:bodyPr/>
                    <a:lstStyle/>
                    <a:p>
                      <a:r>
                        <a:rPr lang="en-US" sz="2000" dirty="0" smtClean="0">
                          <a:solidFill>
                            <a:srgbClr val="5B616B"/>
                          </a:solidFill>
                        </a:rPr>
                        <a:t>Always unless your state allows an abstract or extract</a:t>
                      </a:r>
                      <a:r>
                        <a:rPr lang="en-US" sz="2000" baseline="0" dirty="0" smtClean="0">
                          <a:solidFill>
                            <a:srgbClr val="5B616B"/>
                          </a:solidFill>
                        </a:rPr>
                        <a:t> of order</a:t>
                      </a:r>
                      <a:endParaRPr lang="en-US" sz="2000" dirty="0">
                        <a:solidFill>
                          <a:srgbClr val="5B616B"/>
                        </a:solidFill>
                      </a:endParaRPr>
                    </a:p>
                  </a:txBody>
                  <a:tcPr/>
                </a:tc>
                <a:tc>
                  <a:txBody>
                    <a:bodyPr/>
                    <a:lstStyle/>
                    <a:p>
                      <a:r>
                        <a:rPr lang="en-US" sz="2000" dirty="0" smtClean="0">
                          <a:solidFill>
                            <a:srgbClr val="5B616B"/>
                          </a:solidFill>
                        </a:rPr>
                        <a:t>Order itself or Convention Abstract, if acceptable</a:t>
                      </a:r>
                      <a:r>
                        <a:rPr lang="en-US" sz="2000" baseline="0" dirty="0" smtClean="0">
                          <a:solidFill>
                            <a:srgbClr val="5B616B"/>
                          </a:solidFill>
                        </a:rPr>
                        <a:t> </a:t>
                      </a:r>
                      <a:endParaRPr lang="en-US" sz="2000" dirty="0">
                        <a:solidFill>
                          <a:srgbClr val="5B616B"/>
                        </a:solidFill>
                      </a:endParaRPr>
                    </a:p>
                  </a:txBody>
                  <a:tcPr/>
                </a:tc>
              </a:tr>
              <a:tr h="370840">
                <a:tc>
                  <a:txBody>
                    <a:bodyPr/>
                    <a:lstStyle/>
                    <a:p>
                      <a:r>
                        <a:rPr lang="en-US" sz="2000" dirty="0" smtClean="0">
                          <a:solidFill>
                            <a:srgbClr val="5B616B"/>
                          </a:solidFill>
                        </a:rPr>
                        <a:t>Record</a:t>
                      </a:r>
                      <a:r>
                        <a:rPr lang="en-US" sz="2000" baseline="0" dirty="0" smtClean="0">
                          <a:solidFill>
                            <a:srgbClr val="5B616B"/>
                          </a:solidFill>
                        </a:rPr>
                        <a:t> stating order is </a:t>
                      </a:r>
                      <a:r>
                        <a:rPr lang="en-US" sz="2000" dirty="0" smtClean="0">
                          <a:solidFill>
                            <a:srgbClr val="5B616B"/>
                          </a:solidFill>
                        </a:rPr>
                        <a:t>enforceable in issuing country</a:t>
                      </a:r>
                      <a:endParaRPr lang="en-US" sz="2000" dirty="0">
                        <a:solidFill>
                          <a:srgbClr val="5B616B"/>
                        </a:solidFill>
                      </a:endParaRPr>
                    </a:p>
                  </a:txBody>
                  <a:tcPr/>
                </a:tc>
                <a:tc>
                  <a:txBody>
                    <a:bodyPr/>
                    <a:lstStyle/>
                    <a:p>
                      <a:r>
                        <a:rPr lang="en-US" sz="2000" dirty="0" smtClean="0">
                          <a:solidFill>
                            <a:srgbClr val="5B616B"/>
                          </a:solidFill>
                        </a:rPr>
                        <a:t>Always</a:t>
                      </a:r>
                      <a:endParaRPr lang="en-US" sz="2000" dirty="0">
                        <a:solidFill>
                          <a:srgbClr val="5B616B"/>
                        </a:solidFill>
                      </a:endParaRPr>
                    </a:p>
                  </a:txBody>
                  <a:tcPr/>
                </a:tc>
                <a:tc>
                  <a:txBody>
                    <a:bodyPr/>
                    <a:lstStyle/>
                    <a:p>
                      <a:r>
                        <a:rPr lang="en-US" sz="2000" dirty="0" smtClean="0">
                          <a:solidFill>
                            <a:srgbClr val="5B616B"/>
                          </a:solidFill>
                        </a:rPr>
                        <a:t>Convention Statement of Enforceability</a:t>
                      </a:r>
                      <a:endParaRPr lang="en-US" sz="2000" dirty="0">
                        <a:solidFill>
                          <a:srgbClr val="5B616B"/>
                        </a:solidFill>
                      </a:endParaRPr>
                    </a:p>
                  </a:txBody>
                  <a:tcPr/>
                </a:tc>
              </a:tr>
            </a:tbl>
          </a:graphicData>
        </a:graphic>
      </p:graphicFrame>
    </p:spTree>
    <p:extLst>
      <p:ext uri="{BB962C8B-B14F-4D97-AF65-F5344CB8AC3E}">
        <p14:creationId xmlns:p14="http://schemas.microsoft.com/office/powerpoint/2010/main" val="2283178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3-18</a:t>
            </a:r>
            <a:endParaRPr lang="en-US" dirty="0"/>
          </a:p>
        </p:txBody>
      </p:sp>
      <p:sp>
        <p:nvSpPr>
          <p:cNvPr id="3" name="Title 2"/>
          <p:cNvSpPr>
            <a:spLocks noGrp="1"/>
          </p:cNvSpPr>
          <p:nvPr>
            <p:ph type="title"/>
          </p:nvPr>
        </p:nvSpPr>
        <p:spPr>
          <a:xfrm>
            <a:off x="699247" y="258287"/>
            <a:ext cx="7772400" cy="954107"/>
          </a:xfrm>
        </p:spPr>
        <p:txBody>
          <a:bodyPr/>
          <a:lstStyle/>
          <a:p>
            <a:r>
              <a:rPr lang="en-US" dirty="0" smtClean="0"/>
              <a:t>Incoming Application for Recognition and Enforcement of Contracting State Order (cont’d)</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50942512"/>
              </p:ext>
            </p:extLst>
          </p:nvPr>
        </p:nvGraphicFramePr>
        <p:xfrm>
          <a:off x="702659" y="1288995"/>
          <a:ext cx="7772400" cy="5120640"/>
        </p:xfrm>
        <a:graphic>
          <a:graphicData uri="http://schemas.openxmlformats.org/drawingml/2006/table">
            <a:tbl>
              <a:tblPr firstRow="1" bandRow="1">
                <a:tableStyleId>{5C22544A-7EE6-4342-B048-85BDC9FD1C3A}</a:tableStyleId>
              </a:tblPr>
              <a:tblGrid>
                <a:gridCol w="2590800"/>
                <a:gridCol w="2590800"/>
                <a:gridCol w="2590800"/>
              </a:tblGrid>
              <a:tr h="370840">
                <a:tc>
                  <a:txBody>
                    <a:bodyPr/>
                    <a:lstStyle/>
                    <a:p>
                      <a:r>
                        <a:rPr lang="en-US" sz="1800" dirty="0" smtClean="0">
                          <a:solidFill>
                            <a:schemeClr val="bg1"/>
                          </a:solidFill>
                        </a:rPr>
                        <a:t>Required</a:t>
                      </a:r>
                      <a:r>
                        <a:rPr lang="en-US" sz="1800" baseline="0" dirty="0" smtClean="0">
                          <a:solidFill>
                            <a:schemeClr val="bg1"/>
                          </a:solidFill>
                        </a:rPr>
                        <a:t> by UIFSA Section 706</a:t>
                      </a:r>
                      <a:endParaRPr lang="en-US" sz="1800" dirty="0">
                        <a:solidFill>
                          <a:schemeClr val="bg1"/>
                        </a:solidFill>
                      </a:endParaRPr>
                    </a:p>
                  </a:txBody>
                  <a:tcPr>
                    <a:solidFill>
                      <a:srgbClr val="428481"/>
                    </a:solidFill>
                  </a:tcPr>
                </a:tc>
                <a:tc>
                  <a:txBody>
                    <a:bodyPr/>
                    <a:lstStyle/>
                    <a:p>
                      <a:r>
                        <a:rPr lang="en-US" sz="1800" dirty="0" smtClean="0"/>
                        <a:t>When Used</a:t>
                      </a:r>
                      <a:endParaRPr lang="en-US" sz="1800" dirty="0"/>
                    </a:p>
                  </a:txBody>
                  <a:tcPr>
                    <a:solidFill>
                      <a:srgbClr val="428481"/>
                    </a:solidFill>
                  </a:tcPr>
                </a:tc>
                <a:tc>
                  <a:txBody>
                    <a:bodyPr/>
                    <a:lstStyle/>
                    <a:p>
                      <a:r>
                        <a:rPr lang="en-US" sz="1800" dirty="0" smtClean="0"/>
                        <a:t>Form/Document</a:t>
                      </a:r>
                      <a:r>
                        <a:rPr lang="en-US" sz="1800" baseline="0" dirty="0" smtClean="0"/>
                        <a:t> Used</a:t>
                      </a:r>
                      <a:endParaRPr lang="en-US" sz="1800" dirty="0"/>
                    </a:p>
                  </a:txBody>
                  <a:tcPr>
                    <a:solidFill>
                      <a:srgbClr val="428481"/>
                    </a:solidFill>
                  </a:tcPr>
                </a:tc>
              </a:tr>
              <a:tr h="370840">
                <a:tc>
                  <a:txBody>
                    <a:bodyPr/>
                    <a:lstStyle/>
                    <a:p>
                      <a:r>
                        <a:rPr lang="en-US" sz="1800" dirty="0" smtClean="0">
                          <a:solidFill>
                            <a:srgbClr val="5B616B"/>
                          </a:solidFill>
                        </a:rPr>
                        <a:t>Record</a:t>
                      </a:r>
                      <a:r>
                        <a:rPr lang="en-US" sz="1800" baseline="0" dirty="0" smtClean="0">
                          <a:solidFill>
                            <a:srgbClr val="5B616B"/>
                          </a:solidFill>
                        </a:rPr>
                        <a:t> attesting to proper notice and opportunity to be heard</a:t>
                      </a:r>
                      <a:endParaRPr lang="en-US" sz="1800" dirty="0">
                        <a:solidFill>
                          <a:srgbClr val="5B616B"/>
                        </a:solidFill>
                      </a:endParaRPr>
                    </a:p>
                  </a:txBody>
                  <a:tcPr/>
                </a:tc>
                <a:tc>
                  <a:txBody>
                    <a:bodyPr/>
                    <a:lstStyle/>
                    <a:p>
                      <a:r>
                        <a:rPr lang="en-US" sz="1800" dirty="0" smtClean="0">
                          <a:solidFill>
                            <a:srgbClr val="5B616B"/>
                          </a:solidFill>
                        </a:rPr>
                        <a:t>Always if respondent did not appear</a:t>
                      </a:r>
                      <a:r>
                        <a:rPr lang="en-US" sz="1800" baseline="0" dirty="0" smtClean="0">
                          <a:solidFill>
                            <a:srgbClr val="5B616B"/>
                          </a:solidFill>
                        </a:rPr>
                        <a:t> and was not represented</a:t>
                      </a:r>
                      <a:endParaRPr lang="en-US" sz="1800" dirty="0">
                        <a:solidFill>
                          <a:srgbClr val="5B616B"/>
                        </a:solidFill>
                      </a:endParaRPr>
                    </a:p>
                  </a:txBody>
                  <a:tcPr/>
                </a:tc>
                <a:tc>
                  <a:txBody>
                    <a:bodyPr/>
                    <a:lstStyle/>
                    <a:p>
                      <a:r>
                        <a:rPr lang="en-US" sz="1800" dirty="0" smtClean="0">
                          <a:solidFill>
                            <a:srgbClr val="5B616B"/>
                          </a:solidFill>
                        </a:rPr>
                        <a:t>Convention Statement of Proper Notice</a:t>
                      </a:r>
                      <a:endParaRPr lang="en-US" sz="1800" dirty="0">
                        <a:solidFill>
                          <a:srgbClr val="5B616B"/>
                        </a:solidFill>
                      </a:endParaRPr>
                    </a:p>
                  </a:txBody>
                  <a:tcPr/>
                </a:tc>
              </a:tr>
              <a:tr h="370840">
                <a:tc>
                  <a:txBody>
                    <a:bodyPr/>
                    <a:lstStyle/>
                    <a:p>
                      <a:r>
                        <a:rPr lang="en-US" sz="1800" dirty="0" smtClean="0">
                          <a:solidFill>
                            <a:srgbClr val="5B616B"/>
                          </a:solidFill>
                        </a:rPr>
                        <a:t>Record of arrears</a:t>
                      </a:r>
                      <a:endParaRPr lang="en-US" sz="1800" dirty="0">
                        <a:solidFill>
                          <a:srgbClr val="5B616B"/>
                        </a:solidFill>
                      </a:endParaRPr>
                    </a:p>
                  </a:txBody>
                  <a:tcPr/>
                </a:tc>
                <a:tc>
                  <a:txBody>
                    <a:bodyPr/>
                    <a:lstStyle/>
                    <a:p>
                      <a:r>
                        <a:rPr lang="en-US" sz="1800" dirty="0" smtClean="0">
                          <a:solidFill>
                            <a:srgbClr val="5B616B"/>
                          </a:solidFill>
                        </a:rPr>
                        <a:t>Always if there are any</a:t>
                      </a:r>
                      <a:endParaRPr lang="en-US" sz="1800" dirty="0">
                        <a:solidFill>
                          <a:srgbClr val="5B616B"/>
                        </a:solidFill>
                      </a:endParaRPr>
                    </a:p>
                  </a:txBody>
                  <a:tcPr/>
                </a:tc>
                <a:tc>
                  <a:txBody>
                    <a:bodyPr/>
                    <a:lstStyle/>
                    <a:p>
                      <a:r>
                        <a:rPr lang="en-US" sz="1800" dirty="0" smtClean="0">
                          <a:solidFill>
                            <a:srgbClr val="5B616B"/>
                          </a:solidFill>
                        </a:rPr>
                        <a:t>Domestic document showing amount and date calculated</a:t>
                      </a:r>
                      <a:endParaRPr lang="en-US" sz="1800" dirty="0">
                        <a:solidFill>
                          <a:srgbClr val="5B616B"/>
                        </a:solidFill>
                      </a:endParaRPr>
                    </a:p>
                  </a:txBody>
                  <a:tcPr/>
                </a:tc>
              </a:tr>
              <a:tr h="370840">
                <a:tc>
                  <a:txBody>
                    <a:bodyPr/>
                    <a:lstStyle/>
                    <a:p>
                      <a:r>
                        <a:rPr lang="en-US" sz="1800" dirty="0" smtClean="0">
                          <a:solidFill>
                            <a:srgbClr val="5B616B"/>
                          </a:solidFill>
                        </a:rPr>
                        <a:t>Information about obligor</a:t>
                      </a:r>
                      <a:endParaRPr lang="en-US" sz="1800" dirty="0">
                        <a:solidFill>
                          <a:srgbClr val="5B616B"/>
                        </a:solidFill>
                      </a:endParaRPr>
                    </a:p>
                  </a:txBody>
                  <a:tcPr/>
                </a:tc>
                <a:tc>
                  <a:txBody>
                    <a:bodyPr/>
                    <a:lstStyle/>
                    <a:p>
                      <a:r>
                        <a:rPr lang="en-US" sz="1800" dirty="0" smtClean="0">
                          <a:solidFill>
                            <a:srgbClr val="5B616B"/>
                          </a:solidFill>
                        </a:rPr>
                        <a:t>Always</a:t>
                      </a:r>
                      <a:endParaRPr lang="en-US" sz="1800" dirty="0">
                        <a:solidFill>
                          <a:srgbClr val="5B616B"/>
                        </a:solidFill>
                      </a:endParaRPr>
                    </a:p>
                  </a:txBody>
                  <a:tcPr/>
                </a:tc>
                <a:tc>
                  <a:txBody>
                    <a:bodyPr/>
                    <a:lstStyle/>
                    <a:p>
                      <a:r>
                        <a:rPr lang="en-US" sz="1800" dirty="0" smtClean="0">
                          <a:solidFill>
                            <a:srgbClr val="5B616B"/>
                          </a:solidFill>
                        </a:rPr>
                        <a:t>Convention Financial Circumstances</a:t>
                      </a:r>
                      <a:r>
                        <a:rPr lang="en-US" sz="1800" baseline="0" dirty="0" smtClean="0">
                          <a:solidFill>
                            <a:srgbClr val="5B616B"/>
                          </a:solidFill>
                        </a:rPr>
                        <a:t> form (for applications by creditor only. Complete sections related to obligor)</a:t>
                      </a:r>
                      <a:endParaRPr lang="en-US" sz="1800" dirty="0">
                        <a:solidFill>
                          <a:srgbClr val="5B616B"/>
                        </a:solidFill>
                      </a:endParaRPr>
                    </a:p>
                  </a:txBody>
                  <a:tcPr/>
                </a:tc>
              </a:tr>
              <a:tr h="370840">
                <a:tc>
                  <a:txBody>
                    <a:bodyPr/>
                    <a:lstStyle/>
                    <a:p>
                      <a:r>
                        <a:rPr lang="en-US" sz="1800" dirty="0" smtClean="0">
                          <a:solidFill>
                            <a:srgbClr val="5B616B"/>
                          </a:solidFill>
                        </a:rPr>
                        <a:t>Record showing reqt for automatic adjustment</a:t>
                      </a:r>
                      <a:r>
                        <a:rPr lang="en-US" sz="1800" baseline="0" dirty="0" smtClean="0">
                          <a:solidFill>
                            <a:srgbClr val="5B616B"/>
                          </a:solidFill>
                        </a:rPr>
                        <a:t> and</a:t>
                      </a:r>
                      <a:r>
                        <a:rPr lang="en-US" sz="1800" dirty="0" smtClean="0">
                          <a:solidFill>
                            <a:srgbClr val="5B616B"/>
                          </a:solidFill>
                        </a:rPr>
                        <a:t> explaining how to adjust or index support amount</a:t>
                      </a:r>
                      <a:endParaRPr lang="en-US" sz="1800" dirty="0">
                        <a:solidFill>
                          <a:srgbClr val="5B616B"/>
                        </a:solidFill>
                      </a:endParaRPr>
                    </a:p>
                  </a:txBody>
                  <a:tcPr/>
                </a:tc>
                <a:tc>
                  <a:txBody>
                    <a:bodyPr/>
                    <a:lstStyle/>
                    <a:p>
                      <a:r>
                        <a:rPr lang="en-US" sz="1800" dirty="0" smtClean="0">
                          <a:solidFill>
                            <a:srgbClr val="5B616B"/>
                          </a:solidFill>
                        </a:rPr>
                        <a:t>Always if order provides for automatic adjustment or indexation</a:t>
                      </a:r>
                      <a:endParaRPr lang="en-US" sz="1800" dirty="0">
                        <a:solidFill>
                          <a:srgbClr val="5B616B"/>
                        </a:solidFill>
                      </a:endParaRPr>
                    </a:p>
                  </a:txBody>
                  <a:tcPr/>
                </a:tc>
                <a:tc>
                  <a:txBody>
                    <a:bodyPr/>
                    <a:lstStyle/>
                    <a:p>
                      <a:r>
                        <a:rPr lang="en-US" sz="1800" dirty="0" smtClean="0">
                          <a:solidFill>
                            <a:srgbClr val="5B616B"/>
                          </a:solidFill>
                        </a:rPr>
                        <a:t>Domestic document</a:t>
                      </a:r>
                      <a:endParaRPr lang="en-US" sz="1800" dirty="0">
                        <a:solidFill>
                          <a:srgbClr val="5B616B"/>
                        </a:solidFill>
                      </a:endParaRPr>
                    </a:p>
                  </a:txBody>
                  <a:tcPr/>
                </a:tc>
              </a:tr>
            </a:tbl>
          </a:graphicData>
        </a:graphic>
      </p:graphicFrame>
    </p:spTree>
    <p:extLst>
      <p:ext uri="{BB962C8B-B14F-4D97-AF65-F5344CB8AC3E}">
        <p14:creationId xmlns:p14="http://schemas.microsoft.com/office/powerpoint/2010/main" val="1195311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3-19</a:t>
            </a:r>
            <a:endParaRPr lang="en-US" dirty="0"/>
          </a:p>
        </p:txBody>
      </p:sp>
      <p:sp>
        <p:nvSpPr>
          <p:cNvPr id="3" name="Title 2"/>
          <p:cNvSpPr>
            <a:spLocks noGrp="1"/>
          </p:cNvSpPr>
          <p:nvPr>
            <p:ph type="title"/>
          </p:nvPr>
        </p:nvSpPr>
        <p:spPr>
          <a:xfrm>
            <a:off x="685800" y="381000"/>
            <a:ext cx="7772400" cy="523220"/>
          </a:xfrm>
        </p:spPr>
        <p:txBody>
          <a:bodyPr/>
          <a:lstStyle/>
          <a:p>
            <a:r>
              <a:rPr lang="en-US" dirty="0" smtClean="0"/>
              <a:t>Transmittal – Required Form</a:t>
            </a:r>
            <a:endParaRPr lang="en-US" dirty="0"/>
          </a:p>
        </p:txBody>
      </p:sp>
      <p:pic>
        <p:nvPicPr>
          <p:cNvPr id="8" name="Picture 3"/>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16324"/>
          <a:stretch/>
        </p:blipFill>
        <p:spPr bwMode="auto">
          <a:xfrm>
            <a:off x="1600200" y="1334715"/>
            <a:ext cx="5619071" cy="5029200"/>
          </a:xfrm>
          <a:prstGeom prst="rect">
            <a:avLst/>
          </a:prstGeom>
          <a:noFill/>
          <a:ln w="9525">
            <a:solidFill>
              <a:schemeClr val="bg2">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95528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711200" y="1447800"/>
            <a:ext cx="7772400" cy="4572000"/>
          </a:xfrm>
        </p:spPr>
        <p:txBody>
          <a:bodyPr>
            <a:normAutofit/>
          </a:bodyPr>
          <a:lstStyle/>
          <a:p>
            <a:r>
              <a:rPr lang="en-US" dirty="0"/>
              <a:t>Targeted Audiences</a:t>
            </a:r>
          </a:p>
          <a:p>
            <a:pPr lvl="1"/>
            <a:r>
              <a:rPr lang="en-US" dirty="0"/>
              <a:t>Caseworkers and central registry staff</a:t>
            </a:r>
          </a:p>
          <a:p>
            <a:pPr lvl="1"/>
            <a:r>
              <a:rPr lang="en-US" dirty="0" smtClean="0"/>
              <a:t>Experienced </a:t>
            </a:r>
            <a:r>
              <a:rPr lang="en-US" dirty="0"/>
              <a:t>as well as </a:t>
            </a:r>
            <a:r>
              <a:rPr lang="en-US" dirty="0" smtClean="0"/>
              <a:t>novice</a:t>
            </a:r>
          </a:p>
          <a:p>
            <a:r>
              <a:rPr lang="en-US" dirty="0" smtClean="0"/>
              <a:t>Content</a:t>
            </a:r>
          </a:p>
          <a:p>
            <a:pPr lvl="1"/>
            <a:r>
              <a:rPr lang="en-US" dirty="0" smtClean="0"/>
              <a:t>Background information</a:t>
            </a:r>
          </a:p>
          <a:p>
            <a:pPr lvl="1"/>
            <a:r>
              <a:rPr lang="en-US" dirty="0" smtClean="0"/>
              <a:t>Case processing </a:t>
            </a:r>
            <a:r>
              <a:rPr lang="en-US" dirty="0"/>
              <a:t>i</a:t>
            </a:r>
            <a:r>
              <a:rPr lang="en-US" dirty="0" smtClean="0"/>
              <a:t>nformation</a:t>
            </a:r>
          </a:p>
          <a:p>
            <a:r>
              <a:rPr lang="en-US" dirty="0" smtClean="0"/>
              <a:t>Resources</a:t>
            </a:r>
          </a:p>
          <a:p>
            <a:pPr lvl="1"/>
            <a:r>
              <a:rPr lang="en-US" dirty="0" smtClean="0"/>
              <a:t>PowerPoint with notes</a:t>
            </a:r>
          </a:p>
          <a:p>
            <a:pPr lvl="1"/>
            <a:r>
              <a:rPr lang="en-US" dirty="0" smtClean="0"/>
              <a:t>Trainer notes</a:t>
            </a:r>
          </a:p>
          <a:p>
            <a:pPr marL="454025" lvl="1"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711504" y="586770"/>
            <a:ext cx="7772400" cy="523220"/>
          </a:xfrm>
        </p:spPr>
        <p:txBody>
          <a:bodyPr/>
          <a:lstStyle/>
          <a:p>
            <a:r>
              <a:rPr lang="en-US" dirty="0" smtClean="0"/>
              <a:t>Webinar Series</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2</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9750" y="2667000"/>
            <a:ext cx="2476500" cy="1950244"/>
          </a:xfrm>
          <a:prstGeom prst="rect">
            <a:avLst/>
          </a:prstGeom>
        </p:spPr>
      </p:pic>
    </p:spTree>
    <p:extLst>
      <p:ext uri="{BB962C8B-B14F-4D97-AF65-F5344CB8AC3E}">
        <p14:creationId xmlns:p14="http://schemas.microsoft.com/office/powerpoint/2010/main" val="1941466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2001" t="384" r="374" b="42169"/>
          <a:stretch/>
        </p:blipFill>
        <p:spPr>
          <a:xfrm>
            <a:off x="1600200" y="1038556"/>
            <a:ext cx="6506050" cy="530352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20</a:t>
            </a:fld>
            <a:endParaRPr lang="en-US" dirty="0"/>
          </a:p>
        </p:txBody>
      </p:sp>
      <p:sp>
        <p:nvSpPr>
          <p:cNvPr id="5" name="Title 4"/>
          <p:cNvSpPr>
            <a:spLocks noGrp="1"/>
          </p:cNvSpPr>
          <p:nvPr>
            <p:ph type="title"/>
          </p:nvPr>
        </p:nvSpPr>
        <p:spPr>
          <a:xfrm>
            <a:off x="533400" y="286436"/>
            <a:ext cx="7772400" cy="523220"/>
          </a:xfrm>
        </p:spPr>
        <p:txBody>
          <a:bodyPr/>
          <a:lstStyle/>
          <a:p>
            <a:r>
              <a:rPr lang="en-US" dirty="0" smtClean="0"/>
              <a:t>Application – Page 1</a:t>
            </a:r>
            <a:endParaRPr lang="en-US" dirty="0"/>
          </a:p>
        </p:txBody>
      </p:sp>
    </p:spTree>
    <p:extLst>
      <p:ext uri="{BB962C8B-B14F-4D97-AF65-F5344CB8AC3E}">
        <p14:creationId xmlns:p14="http://schemas.microsoft.com/office/powerpoint/2010/main" val="21822657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2001" t="57831" r="374" b="15154"/>
          <a:stretch/>
        </p:blipFill>
        <p:spPr>
          <a:xfrm>
            <a:off x="911088" y="2182326"/>
            <a:ext cx="7394712" cy="283464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21</a:t>
            </a:fld>
            <a:endParaRPr lang="en-US" dirty="0"/>
          </a:p>
        </p:txBody>
      </p:sp>
      <p:sp>
        <p:nvSpPr>
          <p:cNvPr id="5" name="Title 4"/>
          <p:cNvSpPr>
            <a:spLocks noGrp="1"/>
          </p:cNvSpPr>
          <p:nvPr>
            <p:ph type="title"/>
          </p:nvPr>
        </p:nvSpPr>
        <p:spPr>
          <a:xfrm>
            <a:off x="533400" y="416748"/>
            <a:ext cx="7772400" cy="523220"/>
          </a:xfrm>
        </p:spPr>
        <p:txBody>
          <a:bodyPr/>
          <a:lstStyle/>
          <a:p>
            <a:r>
              <a:rPr lang="en-US" dirty="0" smtClean="0"/>
              <a:t>Application – Page 1 (cont’d)</a:t>
            </a:r>
            <a:endParaRPr lang="en-US" dirty="0"/>
          </a:p>
        </p:txBody>
      </p:sp>
    </p:spTree>
    <p:extLst>
      <p:ext uri="{BB962C8B-B14F-4D97-AF65-F5344CB8AC3E}">
        <p14:creationId xmlns:p14="http://schemas.microsoft.com/office/powerpoint/2010/main" val="347364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5219" t="20285" r="505" b="16666"/>
          <a:stretch/>
        </p:blipFill>
        <p:spPr>
          <a:xfrm>
            <a:off x="1905000" y="1009757"/>
            <a:ext cx="5704600" cy="539496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22</a:t>
            </a:fld>
            <a:endParaRPr lang="en-US" dirty="0"/>
          </a:p>
        </p:txBody>
      </p:sp>
      <p:sp>
        <p:nvSpPr>
          <p:cNvPr id="5" name="Title 4"/>
          <p:cNvSpPr>
            <a:spLocks noGrp="1"/>
          </p:cNvSpPr>
          <p:nvPr>
            <p:ph type="title"/>
          </p:nvPr>
        </p:nvSpPr>
        <p:spPr>
          <a:xfrm>
            <a:off x="686104" y="370321"/>
            <a:ext cx="7772400" cy="523220"/>
          </a:xfrm>
        </p:spPr>
        <p:txBody>
          <a:bodyPr/>
          <a:lstStyle/>
          <a:p>
            <a:r>
              <a:rPr lang="en-US" dirty="0" smtClean="0"/>
              <a:t>Application – Page 4</a:t>
            </a:r>
            <a:endParaRPr lang="en-US" dirty="0"/>
          </a:p>
        </p:txBody>
      </p:sp>
    </p:spTree>
    <p:extLst>
      <p:ext uri="{BB962C8B-B14F-4D97-AF65-F5344CB8AC3E}">
        <p14:creationId xmlns:p14="http://schemas.microsoft.com/office/powerpoint/2010/main" val="2917066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r="505" b="40000"/>
          <a:stretch/>
        </p:blipFill>
        <p:spPr>
          <a:xfrm>
            <a:off x="1891399" y="1660267"/>
            <a:ext cx="5361202" cy="457200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23</a:t>
            </a:fld>
            <a:endParaRPr lang="en-US" dirty="0"/>
          </a:p>
        </p:txBody>
      </p:sp>
      <p:sp>
        <p:nvSpPr>
          <p:cNvPr id="5" name="Title 4"/>
          <p:cNvSpPr>
            <a:spLocks noGrp="1"/>
          </p:cNvSpPr>
          <p:nvPr>
            <p:ph type="title"/>
          </p:nvPr>
        </p:nvSpPr>
        <p:spPr>
          <a:xfrm>
            <a:off x="652237" y="457200"/>
            <a:ext cx="7772400" cy="523220"/>
          </a:xfrm>
        </p:spPr>
        <p:txBody>
          <a:bodyPr/>
          <a:lstStyle/>
          <a:p>
            <a:r>
              <a:rPr lang="en-US" dirty="0" smtClean="0"/>
              <a:t>Application – Page 5</a:t>
            </a:r>
            <a:endParaRPr lang="en-US" dirty="0"/>
          </a:p>
        </p:txBody>
      </p:sp>
    </p:spTree>
    <p:extLst>
      <p:ext uri="{BB962C8B-B14F-4D97-AF65-F5344CB8AC3E}">
        <p14:creationId xmlns:p14="http://schemas.microsoft.com/office/powerpoint/2010/main" val="4237239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3-24</a:t>
            </a:r>
            <a:endParaRPr lang="en-US" dirty="0"/>
          </a:p>
        </p:txBody>
      </p:sp>
      <p:sp>
        <p:nvSpPr>
          <p:cNvPr id="3" name="Title 2"/>
          <p:cNvSpPr>
            <a:spLocks noGrp="1"/>
          </p:cNvSpPr>
          <p:nvPr>
            <p:ph type="title"/>
          </p:nvPr>
        </p:nvSpPr>
        <p:spPr>
          <a:xfrm>
            <a:off x="685799" y="392867"/>
            <a:ext cx="7772400" cy="523220"/>
          </a:xfrm>
        </p:spPr>
        <p:txBody>
          <a:bodyPr/>
          <a:lstStyle/>
          <a:p>
            <a:r>
              <a:rPr lang="en-US" dirty="0" smtClean="0"/>
              <a:t>Restricted Information if Applicable</a:t>
            </a:r>
            <a:endParaRPr lang="en-US" dirty="0"/>
          </a:p>
        </p:txBody>
      </p:sp>
      <p:pic>
        <p:nvPicPr>
          <p:cNvPr id="8"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39946"/>
          <a:stretch/>
        </p:blipFill>
        <p:spPr bwMode="auto">
          <a:xfrm>
            <a:off x="1225503" y="1426155"/>
            <a:ext cx="6692993" cy="4846320"/>
          </a:xfrm>
          <a:prstGeom prst="rect">
            <a:avLst/>
          </a:prstGeom>
          <a:noFill/>
          <a:ln w="9525">
            <a:solidFill>
              <a:schemeClr val="bg2">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5217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3-25</a:t>
            </a:r>
            <a:endParaRPr lang="en-US" dirty="0"/>
          </a:p>
        </p:txBody>
      </p:sp>
      <p:sp>
        <p:nvSpPr>
          <p:cNvPr id="3" name="Title 2"/>
          <p:cNvSpPr>
            <a:spLocks noGrp="1"/>
          </p:cNvSpPr>
          <p:nvPr>
            <p:ph type="title"/>
          </p:nvPr>
        </p:nvSpPr>
        <p:spPr>
          <a:xfrm>
            <a:off x="699247" y="392867"/>
            <a:ext cx="7772400" cy="523220"/>
          </a:xfrm>
        </p:spPr>
        <p:txBody>
          <a:bodyPr/>
          <a:lstStyle/>
          <a:p>
            <a:r>
              <a:rPr lang="en-US" dirty="0" smtClean="0"/>
              <a:t>Abstract of Decision – If Acceptable</a:t>
            </a:r>
            <a:endParaRPr lang="en-US" dirty="0"/>
          </a:p>
        </p:txBody>
      </p:sp>
      <p:pic>
        <p:nvPicPr>
          <p:cNvPr id="8"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44572"/>
          <a:stretch/>
        </p:blipFill>
        <p:spPr bwMode="auto">
          <a:xfrm>
            <a:off x="910803" y="1388624"/>
            <a:ext cx="7322393" cy="4846320"/>
          </a:xfrm>
          <a:prstGeom prst="rect">
            <a:avLst/>
          </a:prstGeom>
          <a:noFill/>
          <a:ln w="9525">
            <a:solidFill>
              <a:schemeClr val="bg2">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374788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3-26</a:t>
            </a:r>
            <a:endParaRPr lang="en-US" dirty="0"/>
          </a:p>
        </p:txBody>
      </p:sp>
      <p:sp>
        <p:nvSpPr>
          <p:cNvPr id="3" name="Title 2"/>
          <p:cNvSpPr>
            <a:spLocks noGrp="1"/>
          </p:cNvSpPr>
          <p:nvPr>
            <p:ph type="title"/>
          </p:nvPr>
        </p:nvSpPr>
        <p:spPr>
          <a:xfrm>
            <a:off x="690780" y="392867"/>
            <a:ext cx="7772400" cy="523220"/>
          </a:xfrm>
        </p:spPr>
        <p:txBody>
          <a:bodyPr/>
          <a:lstStyle/>
          <a:p>
            <a:r>
              <a:rPr lang="en-US" dirty="0" smtClean="0"/>
              <a:t>Statement of Enforceability</a:t>
            </a:r>
            <a:endParaRPr lang="en-US" dirty="0"/>
          </a:p>
        </p:txBody>
      </p:sp>
      <p:pic>
        <p:nvPicPr>
          <p:cNvPr id="7"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43186"/>
          <a:stretch/>
        </p:blipFill>
        <p:spPr bwMode="auto">
          <a:xfrm>
            <a:off x="1075741" y="1434344"/>
            <a:ext cx="7019412" cy="4846320"/>
          </a:xfrm>
          <a:prstGeom prst="rect">
            <a:avLst/>
          </a:prstGeom>
          <a:noFill/>
          <a:ln w="9525">
            <a:solidFill>
              <a:schemeClr val="bg2">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636741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3-27</a:t>
            </a:r>
            <a:endParaRPr lang="en-US" dirty="0"/>
          </a:p>
        </p:txBody>
      </p:sp>
      <p:sp>
        <p:nvSpPr>
          <p:cNvPr id="3" name="Title 2"/>
          <p:cNvSpPr>
            <a:spLocks noGrp="1"/>
          </p:cNvSpPr>
          <p:nvPr>
            <p:ph type="title"/>
          </p:nvPr>
        </p:nvSpPr>
        <p:spPr>
          <a:xfrm>
            <a:off x="699247" y="392867"/>
            <a:ext cx="7772400" cy="523220"/>
          </a:xfrm>
        </p:spPr>
        <p:txBody>
          <a:bodyPr/>
          <a:lstStyle/>
          <a:p>
            <a:r>
              <a:rPr lang="en-US" dirty="0" smtClean="0"/>
              <a:t>Statement of Enforceability – Page 1 (cont’d)</a:t>
            </a:r>
            <a:endParaRPr lang="en-US" dirty="0"/>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29419" y="1426155"/>
            <a:ext cx="6312055" cy="4846320"/>
          </a:xfrm>
        </p:spPr>
      </p:pic>
    </p:spTree>
    <p:extLst>
      <p:ext uri="{BB962C8B-B14F-4D97-AF65-F5344CB8AC3E}">
        <p14:creationId xmlns:p14="http://schemas.microsoft.com/office/powerpoint/2010/main" val="35450688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40701" y="1752600"/>
            <a:ext cx="7262597" cy="402336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28</a:t>
            </a:fld>
            <a:endParaRPr lang="en-US" dirty="0"/>
          </a:p>
        </p:txBody>
      </p:sp>
      <p:sp>
        <p:nvSpPr>
          <p:cNvPr id="5" name="Title 4"/>
          <p:cNvSpPr>
            <a:spLocks noGrp="1"/>
          </p:cNvSpPr>
          <p:nvPr>
            <p:ph type="title"/>
          </p:nvPr>
        </p:nvSpPr>
        <p:spPr>
          <a:xfrm>
            <a:off x="685799" y="586770"/>
            <a:ext cx="7772400" cy="523220"/>
          </a:xfrm>
        </p:spPr>
        <p:txBody>
          <a:bodyPr/>
          <a:lstStyle/>
          <a:p>
            <a:r>
              <a:rPr lang="en-US" dirty="0" smtClean="0"/>
              <a:t>Statement of Proper Notice – Page 1</a:t>
            </a:r>
            <a:endParaRPr lang="en-US" dirty="0"/>
          </a:p>
        </p:txBody>
      </p:sp>
    </p:spTree>
    <p:extLst>
      <p:ext uri="{BB962C8B-B14F-4D97-AF65-F5344CB8AC3E}">
        <p14:creationId xmlns:p14="http://schemas.microsoft.com/office/powerpoint/2010/main" val="25547958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9155" y="1934587"/>
            <a:ext cx="6925689" cy="402336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29</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Statement of Proper Notice – Page 1 (cont’d)</a:t>
            </a:r>
            <a:endParaRPr lang="en-US" dirty="0"/>
          </a:p>
        </p:txBody>
      </p:sp>
    </p:spTree>
    <p:extLst>
      <p:ext uri="{BB962C8B-B14F-4D97-AF65-F5344CB8AC3E}">
        <p14:creationId xmlns:p14="http://schemas.microsoft.com/office/powerpoint/2010/main" val="1128168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447800"/>
            <a:ext cx="7772400" cy="4572000"/>
          </a:xfrm>
        </p:spPr>
        <p:txBody>
          <a:bodyPr>
            <a:normAutofit fontScale="92500" lnSpcReduction="10000"/>
          </a:bodyPr>
          <a:lstStyle/>
          <a:p>
            <a:r>
              <a:rPr lang="en-US" dirty="0" smtClean="0"/>
              <a:t>Overview of 2007 Hague Child Support Convention</a:t>
            </a:r>
          </a:p>
          <a:p>
            <a:r>
              <a:rPr lang="en-US" dirty="0" smtClean="0"/>
              <a:t>Central Authorities and Applications under the Hague Child Support Convention</a:t>
            </a:r>
          </a:p>
          <a:p>
            <a:r>
              <a:rPr lang="en-US" dirty="0"/>
              <a:t>Recognition and Enforcement of a Convention Order under UIFSA </a:t>
            </a:r>
            <a:r>
              <a:rPr lang="en-US" dirty="0" smtClean="0"/>
              <a:t>(2008) – </a:t>
            </a:r>
            <a:r>
              <a:rPr lang="en-US" dirty="0"/>
              <a:t>Incoming </a:t>
            </a:r>
            <a:r>
              <a:rPr lang="en-US" dirty="0" smtClean="0"/>
              <a:t>Application</a:t>
            </a:r>
          </a:p>
          <a:p>
            <a:pPr>
              <a:tabLst>
                <a:tab pos="457200" algn="l"/>
              </a:tabLst>
            </a:pPr>
            <a:r>
              <a:rPr lang="en-US" dirty="0"/>
              <a:t>Recognition and Enforcement of a Convention Order under UIFSA </a:t>
            </a:r>
            <a:r>
              <a:rPr lang="en-US" dirty="0" smtClean="0"/>
              <a:t>(2008) – Outgoing Application</a:t>
            </a:r>
          </a:p>
          <a:p>
            <a:r>
              <a:rPr lang="en-US" dirty="0"/>
              <a:t>Establishment of a Convention Order, </a:t>
            </a:r>
            <a:r>
              <a:rPr lang="en-US" dirty="0" smtClean="0"/>
              <a:t>Including Where Necessary </a:t>
            </a:r>
            <a:r>
              <a:rPr lang="en-US" dirty="0"/>
              <a:t>the </a:t>
            </a:r>
            <a:r>
              <a:rPr lang="en-US" dirty="0" smtClean="0"/>
              <a:t>Establishment </a:t>
            </a:r>
            <a:r>
              <a:rPr lang="en-US" dirty="0"/>
              <a:t>of </a:t>
            </a:r>
            <a:r>
              <a:rPr lang="en-US" dirty="0" smtClean="0"/>
              <a:t>Parentage </a:t>
            </a:r>
          </a:p>
          <a:p>
            <a:r>
              <a:rPr lang="en-US" dirty="0" smtClean="0"/>
              <a:t>Modification of a Convention Order – </a:t>
            </a:r>
            <a:r>
              <a:rPr lang="en-US" dirty="0"/>
              <a:t>Incoming and Outgoing Applications</a:t>
            </a:r>
          </a:p>
          <a:p>
            <a:r>
              <a:rPr lang="en-US" dirty="0" smtClean="0"/>
              <a:t>Implementation Issues/Topics</a:t>
            </a:r>
          </a:p>
          <a:p>
            <a:r>
              <a:rPr lang="en-US" dirty="0" smtClean="0"/>
              <a:t>Case Processing of a Non-Convention Case</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85800" y="641003"/>
            <a:ext cx="7772400" cy="523220"/>
          </a:xfrm>
        </p:spPr>
        <p:txBody>
          <a:bodyPr/>
          <a:lstStyle/>
          <a:p>
            <a:r>
              <a:rPr lang="en-US" dirty="0" smtClean="0"/>
              <a:t>Webinar Modules</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3</a:t>
            </a:fld>
            <a:endParaRPr lang="en-US" dirty="0"/>
          </a:p>
        </p:txBody>
      </p:sp>
    </p:spTree>
    <p:extLst>
      <p:ext uri="{BB962C8B-B14F-4D97-AF65-F5344CB8AC3E}">
        <p14:creationId xmlns:p14="http://schemas.microsoft.com/office/powerpoint/2010/main" val="18105469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57884" y="1645920"/>
            <a:ext cx="6559420" cy="457200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30</a:t>
            </a:fld>
            <a:endParaRPr lang="en-US" dirty="0"/>
          </a:p>
        </p:txBody>
      </p:sp>
      <p:sp>
        <p:nvSpPr>
          <p:cNvPr id="5" name="Title 4"/>
          <p:cNvSpPr>
            <a:spLocks noGrp="1"/>
          </p:cNvSpPr>
          <p:nvPr>
            <p:ph type="title"/>
          </p:nvPr>
        </p:nvSpPr>
        <p:spPr>
          <a:xfrm>
            <a:off x="685800" y="457200"/>
            <a:ext cx="7772400" cy="523220"/>
          </a:xfrm>
        </p:spPr>
        <p:txBody>
          <a:bodyPr/>
          <a:lstStyle/>
          <a:p>
            <a:r>
              <a:rPr lang="en-US" dirty="0" smtClean="0"/>
              <a:t>Statement of Proper Notice – Page 2</a:t>
            </a:r>
            <a:endParaRPr lang="en-US" dirty="0"/>
          </a:p>
        </p:txBody>
      </p:sp>
    </p:spTree>
    <p:extLst>
      <p:ext uri="{BB962C8B-B14F-4D97-AF65-F5344CB8AC3E}">
        <p14:creationId xmlns:p14="http://schemas.microsoft.com/office/powerpoint/2010/main" val="23486998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3-31</a:t>
            </a:r>
            <a:endParaRPr lang="en-US" dirty="0"/>
          </a:p>
        </p:txBody>
      </p:sp>
      <p:sp>
        <p:nvSpPr>
          <p:cNvPr id="3" name="Title 2"/>
          <p:cNvSpPr>
            <a:spLocks noGrp="1"/>
          </p:cNvSpPr>
          <p:nvPr>
            <p:ph type="title"/>
          </p:nvPr>
        </p:nvSpPr>
        <p:spPr>
          <a:xfrm>
            <a:off x="699247" y="399059"/>
            <a:ext cx="7772400" cy="523220"/>
          </a:xfrm>
        </p:spPr>
        <p:txBody>
          <a:bodyPr/>
          <a:lstStyle/>
          <a:p>
            <a:r>
              <a:rPr lang="en-US" dirty="0" smtClean="0"/>
              <a:t>Financial Circumstances Form</a:t>
            </a:r>
            <a:endParaRPr lang="en-US" dirty="0"/>
          </a:p>
        </p:txBody>
      </p:sp>
      <p:pic>
        <p:nvPicPr>
          <p:cNvPr id="7"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10805"/>
          <a:stretch/>
        </p:blipFill>
        <p:spPr bwMode="auto">
          <a:xfrm>
            <a:off x="1817951" y="1301960"/>
            <a:ext cx="5508097" cy="4937760"/>
          </a:xfrm>
          <a:prstGeom prst="rect">
            <a:avLst/>
          </a:prstGeom>
          <a:noFill/>
          <a:ln w="9525">
            <a:solidFill>
              <a:schemeClr val="bg2">
                <a:lumMod val="1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52809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388477"/>
            <a:ext cx="7772400" cy="4800600"/>
          </a:xfrm>
        </p:spPr>
        <p:txBody>
          <a:bodyPr>
            <a:normAutofit fontScale="25000" lnSpcReduction="20000"/>
          </a:bodyPr>
          <a:lstStyle/>
          <a:p>
            <a:r>
              <a:rPr lang="en-US" sz="7200" dirty="0" smtClean="0"/>
              <a:t>What resource is available to Convention countries to identify forms required by the United States?</a:t>
            </a:r>
          </a:p>
          <a:p>
            <a:pPr marL="0" indent="0">
              <a:buNone/>
              <a:tabLst>
                <a:tab pos="228600" algn="l"/>
              </a:tabLst>
            </a:pPr>
            <a:r>
              <a:rPr lang="en-US" sz="7200" dirty="0"/>
              <a:t>	</a:t>
            </a:r>
            <a:r>
              <a:rPr lang="en-US" sz="7200" dirty="0" smtClean="0"/>
              <a:t>The Hague Convention Country Profile</a:t>
            </a:r>
          </a:p>
          <a:p>
            <a:r>
              <a:rPr lang="en-US" sz="7200" dirty="0" smtClean="0"/>
              <a:t>Does the U.S. require a country to use the mandatory and recommended Convention forms?</a:t>
            </a:r>
          </a:p>
          <a:p>
            <a:pPr marL="0" indent="0">
              <a:buNone/>
              <a:tabLst>
                <a:tab pos="228600" algn="l"/>
              </a:tabLst>
            </a:pPr>
            <a:r>
              <a:rPr lang="en-US" sz="7200" dirty="0" smtClean="0"/>
              <a:t>	Yes </a:t>
            </a:r>
            <a:endParaRPr lang="en-US" sz="7200" dirty="0"/>
          </a:p>
          <a:p>
            <a:r>
              <a:rPr lang="en-US" sz="7200" dirty="0" smtClean="0"/>
              <a:t>Must a country always send the complete text of the order it wants registered in the U.S. for recognition and enforcement?</a:t>
            </a:r>
          </a:p>
          <a:p>
            <a:pPr marL="457200" indent="-457200">
              <a:buNone/>
              <a:tabLst>
                <a:tab pos="228600" algn="l"/>
              </a:tabLst>
            </a:pPr>
            <a:r>
              <a:rPr lang="en-US" sz="7200" dirty="0" smtClean="0"/>
              <a:t>	No.  When enacting UIFSA, each state indicated if it would accept an abstract or extract of the support order in lieu of the complete text.</a:t>
            </a:r>
          </a:p>
          <a:p>
            <a:r>
              <a:rPr lang="en-US" sz="7200" dirty="0" smtClean="0"/>
              <a:t>May </a:t>
            </a:r>
            <a:r>
              <a:rPr lang="en-US" sz="7200" dirty="0"/>
              <a:t>a </a:t>
            </a:r>
            <a:r>
              <a:rPr lang="en-US" sz="7200" dirty="0" smtClean="0"/>
              <a:t>state Central Registry </a:t>
            </a:r>
            <a:r>
              <a:rPr lang="en-US" sz="7200" dirty="0"/>
              <a:t>refuse </a:t>
            </a:r>
            <a:r>
              <a:rPr lang="en-US" sz="7200" dirty="0" smtClean="0"/>
              <a:t>an application for recognition and enforcement because there is no pay record in support of arrears?</a:t>
            </a:r>
            <a:endParaRPr lang="en-US" sz="7200" dirty="0"/>
          </a:p>
          <a:p>
            <a:pPr marL="228600" lvl="1" indent="0">
              <a:buNone/>
            </a:pPr>
            <a:r>
              <a:rPr lang="en-US" sz="7200" dirty="0"/>
              <a:t>No.  A </a:t>
            </a:r>
            <a:r>
              <a:rPr lang="en-US" sz="7200" dirty="0" smtClean="0"/>
              <a:t>Central Registry </a:t>
            </a:r>
            <a:r>
              <a:rPr lang="en-US" sz="7200" dirty="0"/>
              <a:t>may reject an application only if it is manifest on its face that the application does not comply with Convention requirements</a:t>
            </a:r>
            <a:r>
              <a:rPr lang="en-US" sz="7200" dirty="0" smtClean="0"/>
              <a:t>. In its acknowledgment, the Central Registry should inform the requesting State of any needed documents or information.</a:t>
            </a:r>
          </a:p>
          <a:p>
            <a:pPr marL="0" indent="0">
              <a:buNone/>
            </a:pPr>
            <a:r>
              <a:rPr lang="en-US" dirty="0" smtClean="0"/>
              <a:t> </a:t>
            </a:r>
          </a:p>
        </p:txBody>
      </p:sp>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32</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Review Questions</a:t>
            </a:r>
            <a:endParaRPr lang="en-US" dirty="0"/>
          </a:p>
        </p:txBody>
      </p:sp>
    </p:spTree>
    <p:extLst>
      <p:ext uri="{BB962C8B-B14F-4D97-AF65-F5344CB8AC3E}">
        <p14:creationId xmlns:p14="http://schemas.microsoft.com/office/powerpoint/2010/main" val="351768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3037" y="1371600"/>
            <a:ext cx="7772400" cy="4572000"/>
          </a:xfrm>
        </p:spPr>
        <p:txBody>
          <a:bodyPr>
            <a:normAutofit/>
          </a:bodyPr>
          <a:lstStyle/>
          <a:p>
            <a:r>
              <a:rPr lang="en-US" sz="2400" dirty="0"/>
              <a:t>The Hague forms are federally approved and </a:t>
            </a:r>
            <a:r>
              <a:rPr lang="en-US" sz="2400" dirty="0" smtClean="0"/>
              <a:t>available </a:t>
            </a:r>
            <a:r>
              <a:rPr lang="en-US" sz="2400" dirty="0"/>
              <a:t>on the OCSE website in </a:t>
            </a:r>
            <a:r>
              <a:rPr lang="en-US" sz="2400" dirty="0" smtClean="0"/>
              <a:t>fillable pdf format.  See Hague Forms on </a:t>
            </a:r>
            <a:r>
              <a:rPr lang="en-US" sz="2400" dirty="0" err="1" smtClean="0">
                <a:hlinkClick r:id="rId3"/>
              </a:rPr>
              <a:t>www.acf.hhs.gov</a:t>
            </a:r>
            <a:r>
              <a:rPr lang="en-US" sz="2400" dirty="0" smtClean="0">
                <a:hlinkClick r:id="rId3"/>
              </a:rPr>
              <a:t>/</a:t>
            </a:r>
            <a:r>
              <a:rPr lang="en-US" sz="2400" dirty="0" err="1" smtClean="0">
                <a:hlinkClick r:id="rId3"/>
              </a:rPr>
              <a:t>css</a:t>
            </a:r>
            <a:r>
              <a:rPr lang="en-US" sz="2400" dirty="0" smtClean="0">
                <a:hlinkClick r:id="rId3"/>
              </a:rPr>
              <a:t>/partners/international</a:t>
            </a:r>
            <a:endParaRPr lang="en-US" sz="2400" dirty="0"/>
          </a:p>
          <a:p>
            <a:r>
              <a:rPr lang="en-US" sz="2400" dirty="0" smtClean="0"/>
              <a:t>The </a:t>
            </a:r>
            <a:r>
              <a:rPr lang="en-US" sz="2400" dirty="0"/>
              <a:t>14 forms include a mandatory transmittal form, a mandatory acknowledgment form, and 12 recommended </a:t>
            </a:r>
            <a:r>
              <a:rPr lang="en-US" sz="2400" dirty="0" smtClean="0"/>
              <a:t>forms</a:t>
            </a:r>
            <a:endParaRPr lang="en-US" sz="2400" dirty="0"/>
          </a:p>
          <a:p>
            <a:r>
              <a:rPr lang="en-US" sz="2400" dirty="0" smtClean="0"/>
              <a:t>DCL-16-21 provides guidance and information about the forms</a:t>
            </a:r>
          </a:p>
        </p:txBody>
      </p:sp>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33</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OCSE Resources on Convention Forms</a:t>
            </a:r>
            <a:endParaRPr lang="en-US" dirty="0"/>
          </a:p>
        </p:txBody>
      </p:sp>
    </p:spTree>
    <p:extLst>
      <p:ext uri="{BB962C8B-B14F-4D97-AF65-F5344CB8AC3E}">
        <p14:creationId xmlns:p14="http://schemas.microsoft.com/office/powerpoint/2010/main" val="35966236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34</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OCSE International Page</a:t>
            </a:r>
            <a:endParaRPr lang="en-US" dirty="0"/>
          </a:p>
        </p:txBody>
      </p:sp>
      <p:sp>
        <p:nvSpPr>
          <p:cNvPr id="9" name="Rectangle 8"/>
          <p:cNvSpPr/>
          <p:nvPr/>
        </p:nvSpPr>
        <p:spPr>
          <a:xfrm>
            <a:off x="838200" y="5522802"/>
            <a:ext cx="6279777" cy="369332"/>
          </a:xfrm>
          <a:prstGeom prst="rect">
            <a:avLst/>
          </a:prstGeom>
        </p:spPr>
        <p:txBody>
          <a:bodyPr wrap="square">
            <a:spAutoFit/>
          </a:bodyPr>
          <a:lstStyle/>
          <a:p>
            <a:r>
              <a:rPr lang="en-US" dirty="0" err="1" smtClean="0">
                <a:solidFill>
                  <a:prstClr val="black"/>
                </a:solidFill>
                <a:hlinkClick r:id="rId3"/>
              </a:rPr>
              <a:t>www.acf.hhs.gov</a:t>
            </a:r>
            <a:r>
              <a:rPr lang="en-US" dirty="0" smtClean="0">
                <a:solidFill>
                  <a:prstClr val="black"/>
                </a:solidFill>
                <a:hlinkClick r:id="rId3"/>
              </a:rPr>
              <a:t>/</a:t>
            </a:r>
            <a:r>
              <a:rPr lang="en-US" dirty="0" err="1" smtClean="0">
                <a:solidFill>
                  <a:prstClr val="black"/>
                </a:solidFill>
                <a:hlinkClick r:id="rId3"/>
              </a:rPr>
              <a:t>css</a:t>
            </a:r>
            <a:r>
              <a:rPr lang="en-US" dirty="0" smtClean="0">
                <a:solidFill>
                  <a:prstClr val="black"/>
                </a:solidFill>
                <a:hlinkClick r:id="rId3"/>
              </a:rPr>
              <a:t>/partners/international</a:t>
            </a:r>
            <a:r>
              <a:rPr lang="en-US" dirty="0" smtClean="0">
                <a:solidFill>
                  <a:prstClr val="black"/>
                </a:solidFill>
              </a:rPr>
              <a:t> </a:t>
            </a:r>
            <a:endParaRPr lang="en-US" dirty="0"/>
          </a:p>
        </p:txBody>
      </p:sp>
      <p:pic>
        <p:nvPicPr>
          <p:cNvPr id="6" name="Content Placeholder 5"/>
          <p:cNvPicPr>
            <a:picLocks noGrp="1" noChangeAspect="1"/>
          </p:cNvPicPr>
          <p:nvPr>
            <p:ph idx="1"/>
          </p:nvPr>
        </p:nvPicPr>
        <p:blipFill rotWithShape="1">
          <a:blip r:embed="rId4"/>
          <a:srcRect l="22550" t="12775" r="22547" b="-1543"/>
          <a:stretch/>
        </p:blipFill>
        <p:spPr>
          <a:xfrm>
            <a:off x="2150743" y="1278924"/>
            <a:ext cx="4842514" cy="4206240"/>
          </a:xfrm>
          <a:prstGeom prst="rect">
            <a:avLst/>
          </a:prstGeom>
        </p:spPr>
      </p:pic>
      <p:sp>
        <p:nvSpPr>
          <p:cNvPr id="2" name="Oval 1"/>
          <p:cNvSpPr/>
          <p:nvPr/>
        </p:nvSpPr>
        <p:spPr>
          <a:xfrm>
            <a:off x="3505200" y="2971800"/>
            <a:ext cx="3048000" cy="294968"/>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89211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94267" y="1489476"/>
            <a:ext cx="7772400" cy="4572000"/>
          </a:xfrm>
        </p:spPr>
        <p:txBody>
          <a:bodyPr>
            <a:normAutofit/>
          </a:bodyPr>
          <a:lstStyle/>
          <a:p>
            <a:r>
              <a:rPr lang="en-US" sz="2400" dirty="0" smtClean="0"/>
              <a:t>Incoming Application and                                          related documents</a:t>
            </a:r>
          </a:p>
          <a:p>
            <a:pPr lvl="1"/>
            <a:r>
              <a:rPr lang="en-US" sz="2200" dirty="0" smtClean="0"/>
              <a:t>Original language</a:t>
            </a:r>
          </a:p>
          <a:p>
            <a:pPr lvl="1"/>
            <a:r>
              <a:rPr lang="en-US" sz="2200" dirty="0" smtClean="0"/>
              <a:t>Translation into English</a:t>
            </a:r>
          </a:p>
          <a:p>
            <a:r>
              <a:rPr lang="en-US" sz="2400" dirty="0" smtClean="0"/>
              <a:t>Communication from Central Authority</a:t>
            </a:r>
          </a:p>
          <a:p>
            <a:pPr lvl="1"/>
            <a:r>
              <a:rPr lang="en-US" sz="2200" dirty="0" smtClean="0"/>
              <a:t>English</a:t>
            </a:r>
          </a:p>
          <a:p>
            <a:r>
              <a:rPr lang="en-US" sz="2400" dirty="0" smtClean="0"/>
              <a:t>Source</a:t>
            </a:r>
            <a:endParaRPr lang="en-US" sz="2400" dirty="0"/>
          </a:p>
          <a:p>
            <a:pPr lvl="1"/>
            <a:r>
              <a:rPr lang="en-US" sz="2200" dirty="0" smtClean="0"/>
              <a:t>Section 713, UIFSA (2008)</a:t>
            </a:r>
            <a:endParaRPr lang="en-US" sz="2200" dirty="0"/>
          </a:p>
          <a:p>
            <a:pPr lvl="1"/>
            <a:r>
              <a:rPr lang="en-US" sz="2200" dirty="0" smtClean="0"/>
              <a:t>Article 44 of Hague Child Support Convention</a:t>
            </a:r>
            <a:endParaRPr lang="en-US" sz="2200" dirty="0"/>
          </a:p>
          <a:p>
            <a:pPr marL="454025" lvl="1" indent="0">
              <a:buNone/>
            </a:pPr>
            <a:endParaRPr lang="en-US" sz="2200"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3-35</a:t>
            </a:r>
            <a:endParaRPr lang="en-US" dirty="0"/>
          </a:p>
        </p:txBody>
      </p:sp>
      <p:sp>
        <p:nvSpPr>
          <p:cNvPr id="3" name="Title 2"/>
          <p:cNvSpPr>
            <a:spLocks noGrp="1"/>
          </p:cNvSpPr>
          <p:nvPr>
            <p:ph type="title"/>
          </p:nvPr>
        </p:nvSpPr>
        <p:spPr>
          <a:xfrm>
            <a:off x="685800" y="407456"/>
            <a:ext cx="7772400" cy="523220"/>
          </a:xfrm>
        </p:spPr>
        <p:txBody>
          <a:bodyPr/>
          <a:lstStyle/>
          <a:p>
            <a:r>
              <a:rPr lang="en-US" dirty="0" smtClean="0"/>
              <a:t>Translation of Incoming Documents to U.S.</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1251466"/>
            <a:ext cx="3810000" cy="2019300"/>
          </a:xfrm>
          <a:prstGeom prst="rect">
            <a:avLst/>
          </a:prstGeom>
        </p:spPr>
      </p:pic>
    </p:spTree>
    <p:extLst>
      <p:ext uri="{BB962C8B-B14F-4D97-AF65-F5344CB8AC3E}">
        <p14:creationId xmlns:p14="http://schemas.microsoft.com/office/powerpoint/2010/main" val="28623708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62524" y="1308018"/>
            <a:ext cx="7772400" cy="4920734"/>
          </a:xfrm>
        </p:spPr>
        <p:txBody>
          <a:bodyPr>
            <a:normAutofit/>
          </a:bodyPr>
          <a:lstStyle/>
          <a:p>
            <a:r>
              <a:rPr lang="en-US" sz="2400" dirty="0" smtClean="0"/>
              <a:t>45 CFR 303.7 </a:t>
            </a:r>
          </a:p>
          <a:p>
            <a:pPr lvl="1"/>
            <a:r>
              <a:rPr lang="en-US" sz="2200" dirty="0" smtClean="0"/>
              <a:t>Within 10 working days of receipt of application</a:t>
            </a:r>
          </a:p>
          <a:p>
            <a:pPr lvl="2"/>
            <a:r>
              <a:rPr lang="en-US" sz="2000" dirty="0" smtClean="0">
                <a:solidFill>
                  <a:srgbClr val="5B616B"/>
                </a:solidFill>
              </a:rPr>
              <a:t>Send acknowledgment</a:t>
            </a:r>
          </a:p>
          <a:p>
            <a:pPr lvl="3"/>
            <a:r>
              <a:rPr lang="en-US" sz="1800" dirty="0" smtClean="0">
                <a:solidFill>
                  <a:srgbClr val="5B616B"/>
                </a:solidFill>
              </a:rPr>
              <a:t>Use required Convention form</a:t>
            </a:r>
          </a:p>
          <a:p>
            <a:pPr lvl="2"/>
            <a:r>
              <a:rPr lang="en-US" sz="2000" dirty="0" smtClean="0">
                <a:solidFill>
                  <a:srgbClr val="5B616B"/>
                </a:solidFill>
              </a:rPr>
              <a:t>Inform requesting Central </a:t>
            </a:r>
            <a:r>
              <a:rPr lang="en-US" sz="2000" dirty="0">
                <a:solidFill>
                  <a:srgbClr val="5B616B"/>
                </a:solidFill>
              </a:rPr>
              <a:t>Authority </a:t>
            </a:r>
            <a:r>
              <a:rPr lang="en-US" sz="2000" dirty="0" smtClean="0">
                <a:solidFill>
                  <a:srgbClr val="5B616B"/>
                </a:solidFill>
              </a:rPr>
              <a:t>of action</a:t>
            </a:r>
          </a:p>
          <a:p>
            <a:pPr lvl="2"/>
            <a:r>
              <a:rPr lang="en-US" sz="2000" dirty="0" smtClean="0">
                <a:solidFill>
                  <a:srgbClr val="5B616B"/>
                </a:solidFill>
              </a:rPr>
              <a:t>Request </a:t>
            </a:r>
            <a:r>
              <a:rPr lang="en-US" sz="2000" dirty="0">
                <a:solidFill>
                  <a:srgbClr val="5B616B"/>
                </a:solidFill>
              </a:rPr>
              <a:t>any </a:t>
            </a:r>
            <a:r>
              <a:rPr lang="en-US" sz="2000" dirty="0" smtClean="0">
                <a:solidFill>
                  <a:srgbClr val="5B616B"/>
                </a:solidFill>
              </a:rPr>
              <a:t>needed documents/information</a:t>
            </a:r>
            <a:endParaRPr lang="en-US" sz="2000" dirty="0">
              <a:solidFill>
                <a:srgbClr val="5B616B"/>
              </a:solidFill>
            </a:endParaRPr>
          </a:p>
          <a:p>
            <a:pPr lvl="2"/>
            <a:r>
              <a:rPr lang="en-US" sz="2000" dirty="0" smtClean="0">
                <a:solidFill>
                  <a:srgbClr val="5B616B"/>
                </a:solidFill>
              </a:rPr>
              <a:t>Provide requesting </a:t>
            </a:r>
            <a:r>
              <a:rPr lang="en-US" sz="2000" dirty="0">
                <a:solidFill>
                  <a:srgbClr val="5B616B"/>
                </a:solidFill>
              </a:rPr>
              <a:t>Central Authority </a:t>
            </a:r>
            <a:r>
              <a:rPr lang="en-US" sz="2000" dirty="0" smtClean="0">
                <a:solidFill>
                  <a:srgbClr val="5B616B"/>
                </a:solidFill>
              </a:rPr>
              <a:t>with contact </a:t>
            </a:r>
            <a:r>
              <a:rPr lang="en-US" sz="2000" dirty="0">
                <a:solidFill>
                  <a:srgbClr val="5B616B"/>
                </a:solidFill>
              </a:rPr>
              <a:t>details of </a:t>
            </a:r>
            <a:r>
              <a:rPr lang="en-US" sz="2000" dirty="0" smtClean="0">
                <a:solidFill>
                  <a:srgbClr val="5B616B"/>
                </a:solidFill>
              </a:rPr>
              <a:t>person/unit </a:t>
            </a:r>
            <a:r>
              <a:rPr lang="en-US" sz="2000" dirty="0">
                <a:solidFill>
                  <a:srgbClr val="5B616B"/>
                </a:solidFill>
              </a:rPr>
              <a:t>responsible for </a:t>
            </a:r>
            <a:r>
              <a:rPr lang="en-US" sz="2000" dirty="0" smtClean="0">
                <a:solidFill>
                  <a:srgbClr val="5B616B"/>
                </a:solidFill>
              </a:rPr>
              <a:t>processing application</a:t>
            </a:r>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3-36</a:t>
            </a:r>
            <a:endParaRPr lang="en-US" dirty="0"/>
          </a:p>
        </p:txBody>
      </p:sp>
      <p:sp>
        <p:nvSpPr>
          <p:cNvPr id="8" name="Title 7"/>
          <p:cNvSpPr>
            <a:spLocks noGrp="1"/>
          </p:cNvSpPr>
          <p:nvPr>
            <p:ph type="title"/>
          </p:nvPr>
        </p:nvSpPr>
        <p:spPr>
          <a:xfrm>
            <a:off x="662524" y="492616"/>
            <a:ext cx="7772400" cy="523220"/>
          </a:xfrm>
        </p:spPr>
        <p:txBody>
          <a:bodyPr/>
          <a:lstStyle/>
          <a:p>
            <a:r>
              <a:rPr lang="en-US" dirty="0" smtClean="0"/>
              <a:t>Acknowledgment by Central Registry</a:t>
            </a:r>
            <a:endParaRPr lang="en-US" dirty="0"/>
          </a:p>
        </p:txBody>
      </p:sp>
    </p:spTree>
    <p:extLst>
      <p:ext uri="{BB962C8B-B14F-4D97-AF65-F5344CB8AC3E}">
        <p14:creationId xmlns:p14="http://schemas.microsoft.com/office/powerpoint/2010/main" val="3961772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37</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Acknowledgment – Page 1</a:t>
            </a:r>
            <a:endParaRPr lang="en-US" dirty="0"/>
          </a:p>
        </p:txBody>
      </p:sp>
      <p:pic>
        <p:nvPicPr>
          <p:cNvPr id="13"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39492" y="1371600"/>
            <a:ext cx="6031149" cy="4572000"/>
          </a:xfrm>
        </p:spPr>
      </p:pic>
    </p:spTree>
    <p:extLst>
      <p:ext uri="{BB962C8B-B14F-4D97-AF65-F5344CB8AC3E}">
        <p14:creationId xmlns:p14="http://schemas.microsoft.com/office/powerpoint/2010/main" val="18059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5442" y="1295400"/>
            <a:ext cx="7453115" cy="457200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38</a:t>
            </a:fld>
            <a:endParaRPr lang="en-US" dirty="0"/>
          </a:p>
        </p:txBody>
      </p:sp>
      <p:sp>
        <p:nvSpPr>
          <p:cNvPr id="5" name="Title 4"/>
          <p:cNvSpPr>
            <a:spLocks noGrp="1"/>
          </p:cNvSpPr>
          <p:nvPr>
            <p:ph type="title"/>
          </p:nvPr>
        </p:nvSpPr>
        <p:spPr>
          <a:xfrm>
            <a:off x="686104" y="457200"/>
            <a:ext cx="7772400" cy="523220"/>
          </a:xfrm>
        </p:spPr>
        <p:txBody>
          <a:bodyPr/>
          <a:lstStyle/>
          <a:p>
            <a:r>
              <a:rPr lang="en-US" dirty="0" smtClean="0"/>
              <a:t>Acknowledgment – Page 1 (cont’d)</a:t>
            </a:r>
            <a:endParaRPr lang="en-US" dirty="0"/>
          </a:p>
        </p:txBody>
      </p:sp>
    </p:spTree>
    <p:extLst>
      <p:ext uri="{BB962C8B-B14F-4D97-AF65-F5344CB8AC3E}">
        <p14:creationId xmlns:p14="http://schemas.microsoft.com/office/powerpoint/2010/main" val="34648343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39517" y="1295400"/>
            <a:ext cx="5831708" cy="4572000"/>
          </a:xfrm>
        </p:spPr>
      </p:pic>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39</a:t>
            </a:fld>
            <a:endParaRPr lang="en-US" dirty="0"/>
          </a:p>
        </p:txBody>
      </p:sp>
      <p:sp>
        <p:nvSpPr>
          <p:cNvPr id="5" name="Title 4"/>
          <p:cNvSpPr>
            <a:spLocks noGrp="1"/>
          </p:cNvSpPr>
          <p:nvPr>
            <p:ph type="title"/>
          </p:nvPr>
        </p:nvSpPr>
        <p:spPr>
          <a:xfrm>
            <a:off x="669171" y="533400"/>
            <a:ext cx="7772400" cy="523220"/>
          </a:xfrm>
        </p:spPr>
        <p:txBody>
          <a:bodyPr/>
          <a:lstStyle/>
          <a:p>
            <a:r>
              <a:rPr lang="en-US" dirty="0" smtClean="0"/>
              <a:t>Acknowledgment – Page 2</a:t>
            </a:r>
            <a:endParaRPr lang="en-US" dirty="0"/>
          </a:p>
        </p:txBody>
      </p:sp>
    </p:spTree>
    <p:extLst>
      <p:ext uri="{BB962C8B-B14F-4D97-AF65-F5344CB8AC3E}">
        <p14:creationId xmlns:p14="http://schemas.microsoft.com/office/powerpoint/2010/main" val="1472363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600200"/>
            <a:ext cx="5486400" cy="2554545"/>
          </a:xfrm>
        </p:spPr>
        <p:txBody>
          <a:bodyPr/>
          <a:lstStyle/>
          <a:p>
            <a:r>
              <a:rPr lang="en-US" dirty="0" smtClean="0"/>
              <a:t>MODULE 3</a:t>
            </a:r>
            <a:br>
              <a:rPr lang="en-US" dirty="0" smtClean="0"/>
            </a:br>
            <a:r>
              <a:rPr lang="en-US" dirty="0" smtClean="0"/>
              <a:t>Recognition and Enforcement of a Convention Order under UIFSA (2008) – Incoming Application</a:t>
            </a:r>
            <a:endParaRPr lang="en-US" dirty="0"/>
          </a:p>
        </p:txBody>
      </p:sp>
      <p:sp>
        <p:nvSpPr>
          <p:cNvPr id="4" name="Footer Placeholder 3"/>
          <p:cNvSpPr>
            <a:spLocks noGrp="1"/>
          </p:cNvSpPr>
          <p:nvPr>
            <p:ph type="ftr" sz="quarter" idx="11"/>
          </p:nvPr>
        </p:nvSpPr>
        <p:spPr/>
        <p:txBody>
          <a:bodyPr/>
          <a:lstStyle/>
          <a:p>
            <a:r>
              <a:rPr lang="en-US" dirty="0" smtClean="0"/>
              <a:t>Module 3</a:t>
            </a:r>
            <a:endParaRPr lang="en-US" dirty="0"/>
          </a:p>
        </p:txBody>
      </p:sp>
      <p:sp>
        <p:nvSpPr>
          <p:cNvPr id="5" name="Slide Number Placeholder 4"/>
          <p:cNvSpPr>
            <a:spLocks noGrp="1"/>
          </p:cNvSpPr>
          <p:nvPr>
            <p:ph type="sldNum" sz="quarter" idx="12"/>
          </p:nvPr>
        </p:nvSpPr>
        <p:spPr/>
        <p:txBody>
          <a:bodyPr/>
          <a:lstStyle/>
          <a:p>
            <a:r>
              <a:rPr lang="en-US" dirty="0"/>
              <a:t>3</a:t>
            </a:r>
            <a:r>
              <a:rPr lang="en-US" dirty="0" smtClean="0"/>
              <a:t>-4</a:t>
            </a:r>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364112650"/>
              </p:ext>
            </p:extLst>
          </p:nvPr>
        </p:nvGraphicFramePr>
        <p:xfrm>
          <a:off x="685800" y="16002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40</a:t>
            </a:fld>
            <a:endParaRPr lang="en-US" dirty="0"/>
          </a:p>
        </p:txBody>
      </p:sp>
      <p:sp>
        <p:nvSpPr>
          <p:cNvPr id="5" name="Title 4"/>
          <p:cNvSpPr>
            <a:spLocks noGrp="1"/>
          </p:cNvSpPr>
          <p:nvPr>
            <p:ph type="title"/>
          </p:nvPr>
        </p:nvSpPr>
        <p:spPr/>
        <p:txBody>
          <a:bodyPr/>
          <a:lstStyle/>
          <a:p>
            <a:r>
              <a:rPr lang="en-US" dirty="0" smtClean="0"/>
              <a:t>Flow Chart in U.S. – Step 2</a:t>
            </a:r>
            <a:endParaRPr lang="en-US" dirty="0"/>
          </a:p>
        </p:txBody>
      </p:sp>
    </p:spTree>
    <p:extLst>
      <p:ext uri="{BB962C8B-B14F-4D97-AF65-F5344CB8AC3E}">
        <p14:creationId xmlns:p14="http://schemas.microsoft.com/office/powerpoint/2010/main" val="17287251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48269" y="1600200"/>
            <a:ext cx="7772400" cy="4495800"/>
          </a:xfrm>
        </p:spPr>
        <p:txBody>
          <a:bodyPr>
            <a:normAutofit/>
          </a:bodyPr>
          <a:lstStyle/>
          <a:p>
            <a:r>
              <a:rPr lang="en-US" sz="2600" dirty="0" smtClean="0"/>
              <a:t>Follow Article </a:t>
            </a:r>
            <a:r>
              <a:rPr lang="en-US" sz="2600" dirty="0"/>
              <a:t>6 of UIFSA if no conflict with new Article 7</a:t>
            </a:r>
          </a:p>
          <a:p>
            <a:r>
              <a:rPr lang="en-US" sz="2600" dirty="0" smtClean="0"/>
              <a:t>Send transmittal, application, and required documents to </a:t>
            </a:r>
            <a:r>
              <a:rPr lang="en-US" sz="2600" dirty="0"/>
              <a:t>tribunal</a:t>
            </a:r>
          </a:p>
          <a:p>
            <a:pPr lvl="1"/>
            <a:r>
              <a:rPr lang="en-US" sz="2400" dirty="0"/>
              <a:t>Definition of </a:t>
            </a:r>
            <a:r>
              <a:rPr lang="en-US" sz="2400" dirty="0" smtClean="0"/>
              <a:t>tribunal</a:t>
            </a:r>
          </a:p>
          <a:p>
            <a:pPr lvl="2"/>
            <a:endParaRPr lang="en-US" sz="2200" dirty="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3-41</a:t>
            </a:r>
            <a:endParaRPr lang="en-US" dirty="0"/>
          </a:p>
        </p:txBody>
      </p:sp>
      <p:sp>
        <p:nvSpPr>
          <p:cNvPr id="8" name="Title 7"/>
          <p:cNvSpPr>
            <a:spLocks noGrp="1"/>
          </p:cNvSpPr>
          <p:nvPr>
            <p:ph type="title"/>
          </p:nvPr>
        </p:nvSpPr>
        <p:spPr>
          <a:xfrm>
            <a:off x="457200" y="616432"/>
            <a:ext cx="7977724" cy="492443"/>
          </a:xfrm>
        </p:spPr>
        <p:txBody>
          <a:bodyPr/>
          <a:lstStyle/>
          <a:p>
            <a:r>
              <a:rPr lang="en-US" sz="2600" dirty="0"/>
              <a:t>Registration for Recognition and </a:t>
            </a:r>
            <a:r>
              <a:rPr lang="en-US" sz="2600" dirty="0" smtClean="0"/>
              <a:t>Enforcement </a:t>
            </a:r>
            <a:r>
              <a:rPr lang="en-US" sz="2400" dirty="0"/>
              <a:t>–</a:t>
            </a:r>
            <a:r>
              <a:rPr lang="en-US" sz="2600" dirty="0" smtClean="0"/>
              <a:t> Agency</a:t>
            </a:r>
            <a:endParaRPr lang="en-US" sz="2600" dirty="0"/>
          </a:p>
        </p:txBody>
      </p:sp>
    </p:spTree>
    <p:extLst>
      <p:ext uri="{BB962C8B-B14F-4D97-AF65-F5344CB8AC3E}">
        <p14:creationId xmlns:p14="http://schemas.microsoft.com/office/powerpoint/2010/main" val="15428178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48269" y="1447800"/>
            <a:ext cx="7772400" cy="4724400"/>
          </a:xfrm>
        </p:spPr>
        <p:txBody>
          <a:bodyPr>
            <a:normAutofit/>
          </a:bodyPr>
          <a:lstStyle/>
          <a:p>
            <a:pPr marL="231775" lvl="2" indent="-231775">
              <a:buFont typeface="Arial" panose="020B0604020202020204" pitchFamily="34" charset="0"/>
              <a:buChar char="•"/>
            </a:pPr>
            <a:r>
              <a:rPr lang="en-US" sz="2400" dirty="0" smtClean="0">
                <a:solidFill>
                  <a:srgbClr val="5B616B"/>
                </a:solidFill>
              </a:rPr>
              <a:t>Article 12 of Convention</a:t>
            </a:r>
          </a:p>
          <a:p>
            <a:pPr lvl="1"/>
            <a:r>
              <a:rPr lang="en-US" sz="2200" dirty="0" smtClean="0"/>
              <a:t>Within 3 </a:t>
            </a:r>
            <a:r>
              <a:rPr lang="en-US" sz="2200" dirty="0"/>
              <a:t>months </a:t>
            </a:r>
            <a:r>
              <a:rPr lang="en-US" sz="2200" dirty="0" smtClean="0"/>
              <a:t>of acknowledgment</a:t>
            </a:r>
          </a:p>
          <a:p>
            <a:pPr lvl="1"/>
            <a:r>
              <a:rPr lang="en-US" sz="2200" dirty="0" smtClean="0"/>
              <a:t>Inform requesting </a:t>
            </a:r>
            <a:r>
              <a:rPr lang="en-US" sz="2200" dirty="0"/>
              <a:t>Central Authority of </a:t>
            </a:r>
            <a:r>
              <a:rPr lang="en-US" sz="2200" dirty="0" smtClean="0"/>
              <a:t>application status</a:t>
            </a:r>
          </a:p>
          <a:p>
            <a:pPr lvl="1"/>
            <a:r>
              <a:rPr lang="en-US" sz="2200" dirty="0" smtClean="0"/>
              <a:t>Use Convention form </a:t>
            </a:r>
          </a:p>
          <a:p>
            <a:pPr lvl="1"/>
            <a:endParaRPr lang="en-US" dirty="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3-42</a:t>
            </a:r>
            <a:endParaRPr lang="en-US" dirty="0"/>
          </a:p>
        </p:txBody>
      </p:sp>
      <p:sp>
        <p:nvSpPr>
          <p:cNvPr id="8" name="Title 7"/>
          <p:cNvSpPr>
            <a:spLocks noGrp="1"/>
          </p:cNvSpPr>
          <p:nvPr>
            <p:ph type="title"/>
          </p:nvPr>
        </p:nvSpPr>
        <p:spPr>
          <a:xfrm>
            <a:off x="662524" y="586770"/>
            <a:ext cx="7772400" cy="523220"/>
          </a:xfrm>
        </p:spPr>
        <p:txBody>
          <a:bodyPr/>
          <a:lstStyle/>
          <a:p>
            <a:r>
              <a:rPr lang="en-US" dirty="0" smtClean="0"/>
              <a:t>Information about Application Status</a:t>
            </a:r>
            <a:endParaRPr lang="en-US" dirty="0"/>
          </a:p>
        </p:txBody>
      </p:sp>
    </p:spTree>
    <p:extLst>
      <p:ext uri="{BB962C8B-B14F-4D97-AF65-F5344CB8AC3E}">
        <p14:creationId xmlns:p14="http://schemas.microsoft.com/office/powerpoint/2010/main" val="90054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43</a:t>
            </a:fld>
            <a:endParaRPr lang="en-US" dirty="0"/>
          </a:p>
        </p:txBody>
      </p:sp>
      <p:sp>
        <p:nvSpPr>
          <p:cNvPr id="5" name="Title 4"/>
          <p:cNvSpPr>
            <a:spLocks noGrp="1"/>
          </p:cNvSpPr>
          <p:nvPr>
            <p:ph type="title"/>
          </p:nvPr>
        </p:nvSpPr>
        <p:spPr>
          <a:xfrm>
            <a:off x="685800" y="586770"/>
            <a:ext cx="7772400" cy="523220"/>
          </a:xfrm>
        </p:spPr>
        <p:txBody>
          <a:bodyPr/>
          <a:lstStyle/>
          <a:p>
            <a:r>
              <a:rPr lang="en-US" dirty="0" smtClean="0"/>
              <a:t>Status of Application – Page 1</a:t>
            </a:r>
            <a:endParaRPr lang="en-US" dirty="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388533"/>
            <a:ext cx="5529903" cy="4754880"/>
          </a:xfrm>
        </p:spPr>
      </p:pic>
    </p:spTree>
    <p:extLst>
      <p:ext uri="{BB962C8B-B14F-4D97-AF65-F5344CB8AC3E}">
        <p14:creationId xmlns:p14="http://schemas.microsoft.com/office/powerpoint/2010/main" val="37312770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6869" y="1600200"/>
            <a:ext cx="7950262" cy="4206240"/>
          </a:xfrm>
        </p:spPr>
      </p:pic>
      <p:sp>
        <p:nvSpPr>
          <p:cNvPr id="3" name="Footer Placeholder 2"/>
          <p:cNvSpPr>
            <a:spLocks noGrp="1"/>
          </p:cNvSpPr>
          <p:nvPr>
            <p:ph type="ftr" sz="quarter" idx="3"/>
          </p:nvPr>
        </p:nvSpPr>
        <p:spPr/>
        <p:txBody>
          <a:bodyPr/>
          <a:lstStyle/>
          <a:p>
            <a:r>
              <a:rPr lang="en-US"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44</a:t>
            </a:fld>
            <a:endParaRPr lang="en-US" dirty="0"/>
          </a:p>
        </p:txBody>
      </p:sp>
      <p:sp>
        <p:nvSpPr>
          <p:cNvPr id="5" name="Title 4"/>
          <p:cNvSpPr>
            <a:spLocks noGrp="1"/>
          </p:cNvSpPr>
          <p:nvPr>
            <p:ph type="title"/>
          </p:nvPr>
        </p:nvSpPr>
        <p:spPr>
          <a:xfrm>
            <a:off x="685800" y="580873"/>
            <a:ext cx="7772400" cy="523220"/>
          </a:xfrm>
        </p:spPr>
        <p:txBody>
          <a:bodyPr/>
          <a:lstStyle/>
          <a:p>
            <a:r>
              <a:rPr lang="en-US" dirty="0" smtClean="0"/>
              <a:t>Status of Application – Page 2</a:t>
            </a:r>
            <a:endParaRPr lang="en-US" dirty="0"/>
          </a:p>
        </p:txBody>
      </p:sp>
    </p:spTree>
    <p:extLst>
      <p:ext uri="{BB962C8B-B14F-4D97-AF65-F5344CB8AC3E}">
        <p14:creationId xmlns:p14="http://schemas.microsoft.com/office/powerpoint/2010/main" val="23999492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295400"/>
            <a:ext cx="5371282" cy="4663440"/>
          </a:xfrm>
        </p:spPr>
      </p:pic>
      <p:sp>
        <p:nvSpPr>
          <p:cNvPr id="3" name="Footer Placeholder 2"/>
          <p:cNvSpPr>
            <a:spLocks noGrp="1"/>
          </p:cNvSpPr>
          <p:nvPr>
            <p:ph type="ftr" sz="quarter" idx="3"/>
          </p:nvPr>
        </p:nvSpPr>
        <p:spPr/>
        <p:txBody>
          <a:bodyPr/>
          <a:lstStyle/>
          <a:p>
            <a:r>
              <a:rPr lang="en-US"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45</a:t>
            </a:fld>
            <a:endParaRPr lang="en-US" dirty="0"/>
          </a:p>
        </p:txBody>
      </p:sp>
      <p:sp>
        <p:nvSpPr>
          <p:cNvPr id="5" name="Title 4"/>
          <p:cNvSpPr>
            <a:spLocks noGrp="1"/>
          </p:cNvSpPr>
          <p:nvPr>
            <p:ph type="title"/>
          </p:nvPr>
        </p:nvSpPr>
        <p:spPr>
          <a:xfrm>
            <a:off x="609600" y="449253"/>
            <a:ext cx="7772400" cy="523220"/>
          </a:xfrm>
        </p:spPr>
        <p:txBody>
          <a:bodyPr/>
          <a:lstStyle/>
          <a:p>
            <a:r>
              <a:rPr lang="en-US" dirty="0" smtClean="0"/>
              <a:t>Status of Application – Page 2 (cont’d)</a:t>
            </a:r>
            <a:endParaRPr lang="en-US" dirty="0"/>
          </a:p>
        </p:txBody>
      </p:sp>
    </p:spTree>
    <p:extLst>
      <p:ext uri="{BB962C8B-B14F-4D97-AF65-F5344CB8AC3E}">
        <p14:creationId xmlns:p14="http://schemas.microsoft.com/office/powerpoint/2010/main" val="41439025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46</a:t>
            </a:fld>
            <a:endParaRPr lang="en-US" dirty="0"/>
          </a:p>
        </p:txBody>
      </p:sp>
      <p:sp>
        <p:nvSpPr>
          <p:cNvPr id="5" name="Title 4"/>
          <p:cNvSpPr>
            <a:spLocks noGrp="1"/>
          </p:cNvSpPr>
          <p:nvPr>
            <p:ph type="title"/>
          </p:nvPr>
        </p:nvSpPr>
        <p:spPr>
          <a:xfrm>
            <a:off x="686104" y="586770"/>
            <a:ext cx="7772400" cy="523220"/>
          </a:xfrm>
        </p:spPr>
        <p:txBody>
          <a:bodyPr/>
          <a:lstStyle/>
          <a:p>
            <a:r>
              <a:rPr lang="en-US" dirty="0" smtClean="0"/>
              <a:t>Status of Application – Page 3</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33585" y="1529462"/>
            <a:ext cx="5439455" cy="4572000"/>
          </a:xfrm>
        </p:spPr>
      </p:pic>
    </p:spTree>
    <p:extLst>
      <p:ext uri="{BB962C8B-B14F-4D97-AF65-F5344CB8AC3E}">
        <p14:creationId xmlns:p14="http://schemas.microsoft.com/office/powerpoint/2010/main" val="22465597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47</a:t>
            </a:fld>
            <a:endParaRPr lang="en-US" dirty="0"/>
          </a:p>
        </p:txBody>
      </p:sp>
      <p:sp>
        <p:nvSpPr>
          <p:cNvPr id="5" name="Title 4"/>
          <p:cNvSpPr>
            <a:spLocks noGrp="1"/>
          </p:cNvSpPr>
          <p:nvPr>
            <p:ph type="title"/>
          </p:nvPr>
        </p:nvSpPr>
        <p:spPr>
          <a:xfrm>
            <a:off x="685800" y="457200"/>
            <a:ext cx="7772400" cy="523220"/>
          </a:xfrm>
        </p:spPr>
        <p:txBody>
          <a:bodyPr/>
          <a:lstStyle/>
          <a:p>
            <a:r>
              <a:rPr lang="en-US" dirty="0" smtClean="0"/>
              <a:t>Status of Application – Page 3 (cont’d)</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3400" y="1371600"/>
            <a:ext cx="8012211" cy="4114800"/>
          </a:xfrm>
        </p:spPr>
      </p:pic>
    </p:spTree>
    <p:extLst>
      <p:ext uri="{BB962C8B-B14F-4D97-AF65-F5344CB8AC3E}">
        <p14:creationId xmlns:p14="http://schemas.microsoft.com/office/powerpoint/2010/main" val="24777249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1759" y="1524000"/>
            <a:ext cx="8240481" cy="4206240"/>
          </a:xfrm>
        </p:spPr>
      </p:pic>
      <p:sp>
        <p:nvSpPr>
          <p:cNvPr id="3" name="Footer Placeholder 2"/>
          <p:cNvSpPr>
            <a:spLocks noGrp="1"/>
          </p:cNvSpPr>
          <p:nvPr>
            <p:ph type="ftr" sz="quarter" idx="3"/>
          </p:nvPr>
        </p:nvSpPr>
        <p:spPr/>
        <p:txBody>
          <a:bodyPr/>
          <a:lstStyle/>
          <a:p>
            <a:r>
              <a:rPr lang="en-US"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48</a:t>
            </a:fld>
            <a:endParaRPr lang="en-US" dirty="0"/>
          </a:p>
        </p:txBody>
      </p:sp>
      <p:sp>
        <p:nvSpPr>
          <p:cNvPr id="5" name="Title 4"/>
          <p:cNvSpPr>
            <a:spLocks noGrp="1"/>
          </p:cNvSpPr>
          <p:nvPr>
            <p:ph type="title"/>
          </p:nvPr>
        </p:nvSpPr>
        <p:spPr>
          <a:xfrm>
            <a:off x="686104" y="533400"/>
            <a:ext cx="7772400" cy="523220"/>
          </a:xfrm>
        </p:spPr>
        <p:txBody>
          <a:bodyPr/>
          <a:lstStyle/>
          <a:p>
            <a:r>
              <a:rPr lang="en-US" dirty="0" smtClean="0"/>
              <a:t>Status of Application – Page 4</a:t>
            </a:r>
            <a:endParaRPr lang="en-US" dirty="0"/>
          </a:p>
        </p:txBody>
      </p:sp>
    </p:spTree>
    <p:extLst>
      <p:ext uri="{BB962C8B-B14F-4D97-AF65-F5344CB8AC3E}">
        <p14:creationId xmlns:p14="http://schemas.microsoft.com/office/powerpoint/2010/main" val="34940613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685800" y="16002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49</a:t>
            </a:fld>
            <a:endParaRPr lang="en-US" dirty="0"/>
          </a:p>
        </p:txBody>
      </p:sp>
      <p:sp>
        <p:nvSpPr>
          <p:cNvPr id="5" name="Title 4"/>
          <p:cNvSpPr>
            <a:spLocks noGrp="1"/>
          </p:cNvSpPr>
          <p:nvPr>
            <p:ph type="title"/>
          </p:nvPr>
        </p:nvSpPr>
        <p:spPr/>
        <p:txBody>
          <a:bodyPr/>
          <a:lstStyle/>
          <a:p>
            <a:r>
              <a:rPr lang="en-US" dirty="0" smtClean="0"/>
              <a:t>Flow Chart in U.S. – Step 3</a:t>
            </a:r>
            <a:endParaRPr lang="en-US" dirty="0"/>
          </a:p>
        </p:txBody>
      </p:sp>
    </p:spTree>
    <p:extLst>
      <p:ext uri="{BB962C8B-B14F-4D97-AF65-F5344CB8AC3E}">
        <p14:creationId xmlns:p14="http://schemas.microsoft.com/office/powerpoint/2010/main" val="131203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0" indent="0">
              <a:buNone/>
            </a:pPr>
            <a:r>
              <a:rPr lang="en-US" b="1" dirty="0" smtClean="0"/>
              <a:t>Convention Terms</a:t>
            </a:r>
          </a:p>
          <a:p>
            <a:r>
              <a:rPr lang="en-US" dirty="0" smtClean="0"/>
              <a:t>Creditor</a:t>
            </a:r>
          </a:p>
          <a:p>
            <a:r>
              <a:rPr lang="en-US" dirty="0" smtClean="0"/>
              <a:t>Debtor</a:t>
            </a:r>
          </a:p>
          <a:p>
            <a:r>
              <a:rPr lang="en-US" dirty="0" smtClean="0"/>
              <a:t>State</a:t>
            </a:r>
          </a:p>
          <a:p>
            <a:r>
              <a:rPr lang="en-US" dirty="0" smtClean="0"/>
              <a:t>Maintenance</a:t>
            </a:r>
          </a:p>
          <a:p>
            <a:r>
              <a:rPr lang="en-US" dirty="0" smtClean="0"/>
              <a:t>Requesting State</a:t>
            </a:r>
          </a:p>
          <a:p>
            <a:r>
              <a:rPr lang="en-US" dirty="0" smtClean="0"/>
              <a:t>Requested State</a:t>
            </a:r>
          </a:p>
          <a:p>
            <a:r>
              <a:rPr lang="en-US" dirty="0" smtClean="0"/>
              <a:t>Recognition and Enforcement of a Decision</a:t>
            </a:r>
          </a:p>
          <a:p>
            <a:r>
              <a:rPr lang="en-US" dirty="0" smtClean="0"/>
              <a:t>Maintenance Arrangement</a:t>
            </a:r>
            <a:endParaRPr lang="en-US" dirty="0"/>
          </a:p>
        </p:txBody>
      </p:sp>
      <p:sp>
        <p:nvSpPr>
          <p:cNvPr id="3" name="Content Placeholder 2"/>
          <p:cNvSpPr>
            <a:spLocks noGrp="1"/>
          </p:cNvSpPr>
          <p:nvPr>
            <p:ph sz="half" idx="2"/>
          </p:nvPr>
        </p:nvSpPr>
        <p:spPr/>
        <p:txBody>
          <a:bodyPr/>
          <a:lstStyle/>
          <a:p>
            <a:pPr marL="0" indent="0">
              <a:buNone/>
            </a:pPr>
            <a:r>
              <a:rPr lang="en-US" b="1" dirty="0" smtClean="0"/>
              <a:t>U.S. Equivalent</a:t>
            </a:r>
          </a:p>
          <a:p>
            <a:r>
              <a:rPr lang="en-US" dirty="0" smtClean="0"/>
              <a:t>Obligee</a:t>
            </a:r>
          </a:p>
          <a:p>
            <a:r>
              <a:rPr lang="en-US" dirty="0" smtClean="0"/>
              <a:t>Obligor</a:t>
            </a:r>
          </a:p>
          <a:p>
            <a:r>
              <a:rPr lang="en-US" dirty="0" smtClean="0"/>
              <a:t>Country</a:t>
            </a:r>
          </a:p>
          <a:p>
            <a:r>
              <a:rPr lang="en-US" dirty="0" smtClean="0"/>
              <a:t>Support</a:t>
            </a:r>
          </a:p>
          <a:p>
            <a:r>
              <a:rPr lang="en-US" dirty="0" smtClean="0"/>
              <a:t>Initiating state</a:t>
            </a:r>
          </a:p>
          <a:p>
            <a:r>
              <a:rPr lang="en-US" dirty="0" smtClean="0"/>
              <a:t>Responding state</a:t>
            </a:r>
          </a:p>
          <a:p>
            <a:r>
              <a:rPr lang="en-US" dirty="0" smtClean="0"/>
              <a:t>Recognition and Enforcement of Registered Order</a:t>
            </a:r>
          </a:p>
          <a:p>
            <a:r>
              <a:rPr lang="en-US" dirty="0" smtClean="0"/>
              <a:t>Foreign Support Agreement</a:t>
            </a:r>
            <a:endParaRPr lang="en-US" dirty="0"/>
          </a:p>
        </p:txBody>
      </p:sp>
      <p:sp>
        <p:nvSpPr>
          <p:cNvPr id="4" name="Footer Placeholder 3"/>
          <p:cNvSpPr>
            <a:spLocks noGrp="1"/>
          </p:cNvSpPr>
          <p:nvPr>
            <p:ph type="ftr" sz="quarter" idx="11"/>
          </p:nvPr>
        </p:nvSpPr>
        <p:spPr/>
        <p:txBody>
          <a:bodyPr/>
          <a:lstStyle/>
          <a:p>
            <a:r>
              <a:rPr lang="en-US" dirty="0" smtClean="0"/>
              <a:t>Module 3</a:t>
            </a:r>
            <a:endParaRPr lang="en-US" dirty="0"/>
          </a:p>
        </p:txBody>
      </p:sp>
      <p:sp>
        <p:nvSpPr>
          <p:cNvPr id="5" name="Slide Number Placeholder 4"/>
          <p:cNvSpPr>
            <a:spLocks noGrp="1"/>
          </p:cNvSpPr>
          <p:nvPr>
            <p:ph type="sldNum" sz="quarter" idx="12"/>
          </p:nvPr>
        </p:nvSpPr>
        <p:spPr/>
        <p:txBody>
          <a:bodyPr/>
          <a:lstStyle/>
          <a:p>
            <a:r>
              <a:rPr lang="en-US" dirty="0"/>
              <a:t>3</a:t>
            </a:r>
            <a:r>
              <a:rPr lang="en-US" dirty="0" smtClean="0"/>
              <a:t>-</a:t>
            </a:r>
            <a:fld id="{42782948-4DBE-204D-AB9E-B65E067054AE}" type="slidenum">
              <a:rPr lang="en-US" smtClean="0"/>
              <a:pPr/>
              <a:t>5</a:t>
            </a:fld>
            <a:endParaRPr lang="en-US" dirty="0"/>
          </a:p>
        </p:txBody>
      </p:sp>
      <p:sp>
        <p:nvSpPr>
          <p:cNvPr id="6" name="Title 5"/>
          <p:cNvSpPr>
            <a:spLocks noGrp="1"/>
          </p:cNvSpPr>
          <p:nvPr>
            <p:ph type="title"/>
          </p:nvPr>
        </p:nvSpPr>
        <p:spPr>
          <a:xfrm>
            <a:off x="669171" y="586770"/>
            <a:ext cx="7772400" cy="523220"/>
          </a:xfrm>
        </p:spPr>
        <p:txBody>
          <a:bodyPr/>
          <a:lstStyle/>
          <a:p>
            <a:pPr algn="ctr"/>
            <a:r>
              <a:rPr lang="en-US" dirty="0" smtClean="0"/>
              <a:t>Terms within Hague Child Support Convention</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3263" y="1421260"/>
            <a:ext cx="711111" cy="709333"/>
          </a:xfrm>
          <a:prstGeom prst="rect">
            <a:avLst/>
          </a:prstGeom>
        </p:spPr>
      </p:pic>
    </p:spTree>
    <p:extLst>
      <p:ext uri="{BB962C8B-B14F-4D97-AF65-F5344CB8AC3E}">
        <p14:creationId xmlns:p14="http://schemas.microsoft.com/office/powerpoint/2010/main" val="22849862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sz="2600" dirty="0" smtClean="0"/>
              <a:t>Apply Article </a:t>
            </a:r>
            <a:r>
              <a:rPr lang="en-US" sz="2600" dirty="0"/>
              <a:t>6 of UIFSA </a:t>
            </a:r>
            <a:r>
              <a:rPr lang="en-US" sz="2600" dirty="0" smtClean="0"/>
              <a:t>if </a:t>
            </a:r>
            <a:r>
              <a:rPr lang="en-US" sz="2600" dirty="0"/>
              <a:t>no conflict with new Article 7</a:t>
            </a:r>
          </a:p>
          <a:p>
            <a:r>
              <a:rPr lang="en-US" sz="2600" dirty="0" smtClean="0"/>
              <a:t>Apply Sections 706 </a:t>
            </a:r>
            <a:r>
              <a:rPr lang="en-US" sz="2600" dirty="0"/>
              <a:t>to </a:t>
            </a:r>
            <a:r>
              <a:rPr lang="en-US" sz="2600" dirty="0" smtClean="0"/>
              <a:t>710 to registration of Convention order</a:t>
            </a:r>
          </a:p>
          <a:p>
            <a:pPr lvl="1"/>
            <a:r>
              <a:rPr lang="en-US" sz="2400" dirty="0" smtClean="0"/>
              <a:t>Documents</a:t>
            </a:r>
          </a:p>
          <a:p>
            <a:pPr lvl="1"/>
            <a:r>
              <a:rPr lang="en-US" sz="2400" dirty="0" smtClean="0"/>
              <a:t>Action by registering tribunal</a:t>
            </a:r>
          </a:p>
          <a:p>
            <a:pPr lvl="1"/>
            <a:r>
              <a:rPr lang="en-US" sz="2400" dirty="0" smtClean="0"/>
              <a:t>Contest</a:t>
            </a:r>
          </a:p>
          <a:p>
            <a:pPr lvl="1"/>
            <a:r>
              <a:rPr lang="en-US" sz="2400" dirty="0" smtClean="0"/>
              <a:t>Recognition and enforcement of registered Convention order</a:t>
            </a:r>
          </a:p>
          <a:p>
            <a:pPr lvl="1"/>
            <a:r>
              <a:rPr lang="en-US" sz="2400" dirty="0" smtClean="0"/>
              <a:t>Partial enforcement</a:t>
            </a:r>
          </a:p>
          <a:p>
            <a:pPr lvl="1"/>
            <a:r>
              <a:rPr lang="en-US" sz="2400" dirty="0" smtClean="0"/>
              <a:t>Foreign support agreement</a:t>
            </a:r>
            <a:endParaRPr lang="en-US" sz="2400" dirty="0"/>
          </a:p>
          <a:p>
            <a:pPr marL="454025" lvl="1" indent="0">
              <a:buNone/>
            </a:pPr>
            <a:endParaRPr lang="en-US" dirty="0" smtClean="0"/>
          </a:p>
          <a:p>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3-50</a:t>
            </a:r>
            <a:endParaRPr lang="en-US" dirty="0"/>
          </a:p>
        </p:txBody>
      </p:sp>
      <p:sp>
        <p:nvSpPr>
          <p:cNvPr id="3" name="Title 2"/>
          <p:cNvSpPr>
            <a:spLocks noGrp="1"/>
          </p:cNvSpPr>
          <p:nvPr>
            <p:ph type="title"/>
          </p:nvPr>
        </p:nvSpPr>
        <p:spPr>
          <a:xfrm>
            <a:off x="699247" y="471726"/>
            <a:ext cx="7772400" cy="954107"/>
          </a:xfrm>
        </p:spPr>
        <p:txBody>
          <a:bodyPr/>
          <a:lstStyle/>
          <a:p>
            <a:r>
              <a:rPr lang="en-US" dirty="0" smtClean="0"/>
              <a:t>Registration for Recognition and Enforcement </a:t>
            </a:r>
            <a:r>
              <a:rPr lang="en-US" dirty="0"/>
              <a:t>– </a:t>
            </a:r>
            <a:r>
              <a:rPr lang="en-US" dirty="0" smtClean="0"/>
              <a:t>Tribunal</a:t>
            </a:r>
            <a:endParaRPr lang="en-US" dirty="0"/>
          </a:p>
        </p:txBody>
      </p:sp>
    </p:spTree>
    <p:extLst>
      <p:ext uri="{BB962C8B-B14F-4D97-AF65-F5344CB8AC3E}">
        <p14:creationId xmlns:p14="http://schemas.microsoft.com/office/powerpoint/2010/main" val="34744401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smtClean="0"/>
              <a:t>Registration/filing of Convention order</a:t>
            </a:r>
          </a:p>
          <a:p>
            <a:r>
              <a:rPr lang="en-US" sz="2400" dirty="0" smtClean="0"/>
              <a:t>Tribunal review </a:t>
            </a:r>
          </a:p>
          <a:p>
            <a:pPr lvl="1"/>
            <a:r>
              <a:rPr lang="en-US" dirty="0" smtClean="0"/>
              <a:t>May vacate registration on own motion </a:t>
            </a:r>
            <a:r>
              <a:rPr lang="en-US" b="1" i="1" dirty="0" smtClean="0"/>
              <a:t>only if</a:t>
            </a:r>
            <a:r>
              <a:rPr lang="en-US" dirty="0" smtClean="0"/>
              <a:t>                 recognition and enforcement of order would                               be </a:t>
            </a:r>
            <a:r>
              <a:rPr lang="en-US" b="1" dirty="0" smtClean="0"/>
              <a:t>“</a:t>
            </a:r>
            <a:r>
              <a:rPr lang="en-US" b="1" i="1" dirty="0" smtClean="0"/>
              <a:t>manifestly incompatible</a:t>
            </a:r>
            <a:r>
              <a:rPr lang="en-US" b="1" dirty="0" smtClean="0"/>
              <a:t>” </a:t>
            </a:r>
            <a:r>
              <a:rPr lang="en-US" dirty="0" smtClean="0"/>
              <a:t>with public policy</a:t>
            </a:r>
          </a:p>
          <a:p>
            <a:r>
              <a:rPr lang="en-US" sz="2400" dirty="0"/>
              <a:t>Notice of </a:t>
            </a:r>
            <a:r>
              <a:rPr lang="en-US" sz="2400" dirty="0" smtClean="0"/>
              <a:t>registration or order vacating registration</a:t>
            </a:r>
            <a:endParaRPr lang="en-US" sz="2400" dirty="0"/>
          </a:p>
          <a:p>
            <a:r>
              <a:rPr lang="en-US" sz="2400" dirty="0" smtClean="0"/>
              <a:t>Effect of registration</a:t>
            </a:r>
          </a:p>
          <a:p>
            <a:r>
              <a:rPr lang="en-US" sz="2400" dirty="0" smtClean="0"/>
              <a:t>Resolution of challenge by respondent</a:t>
            </a:r>
          </a:p>
          <a:p>
            <a:pPr marL="231775" lvl="1" indent="-231775">
              <a:buFont typeface="Arial" panose="020B0604020202020204" pitchFamily="34" charset="0"/>
              <a:buChar char="•"/>
            </a:pPr>
            <a:endParaRPr lang="en-US" dirty="0" smtClean="0"/>
          </a:p>
          <a:p>
            <a:pPr marL="231775" lvl="1" indent="-231775">
              <a:buFont typeface="Arial" panose="020B0604020202020204" pitchFamily="34" charset="0"/>
              <a:buChar char="•"/>
            </a:pPr>
            <a:endParaRPr lang="en-US" dirty="0"/>
          </a:p>
          <a:p>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a:t>3</a:t>
            </a:r>
            <a:r>
              <a:rPr lang="en-US" dirty="0" smtClean="0"/>
              <a:t>-</a:t>
            </a:r>
            <a:fld id="{42782948-4DBE-204D-AB9E-B65E067054AE}" type="slidenum">
              <a:rPr lang="en-US" smtClean="0"/>
              <a:pPr/>
              <a:t>51</a:t>
            </a:fld>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Registering Tribunal</a:t>
            </a:r>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895" y="1251466"/>
            <a:ext cx="2329212" cy="1828800"/>
          </a:xfrm>
          <a:prstGeom prst="rect">
            <a:avLst/>
          </a:prstGeom>
        </p:spPr>
      </p:pic>
    </p:spTree>
    <p:extLst>
      <p:ext uri="{BB962C8B-B14F-4D97-AF65-F5344CB8AC3E}">
        <p14:creationId xmlns:p14="http://schemas.microsoft.com/office/powerpoint/2010/main" val="25825357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sz="2400" dirty="0" smtClean="0"/>
              <a:t>Non-Convention foreign support order</a:t>
            </a:r>
          </a:p>
          <a:p>
            <a:pPr lvl="1"/>
            <a:r>
              <a:rPr lang="en-US" dirty="0"/>
              <a:t>Within </a:t>
            </a:r>
            <a:r>
              <a:rPr lang="en-US" b="1" i="1" dirty="0" smtClean="0"/>
              <a:t>[20] </a:t>
            </a:r>
            <a:r>
              <a:rPr lang="en-US" dirty="0" smtClean="0"/>
              <a:t>days </a:t>
            </a:r>
            <a:r>
              <a:rPr lang="en-US" dirty="0"/>
              <a:t>after notice of registration</a:t>
            </a:r>
          </a:p>
          <a:p>
            <a:r>
              <a:rPr lang="en-US" sz="2400" dirty="0" smtClean="0"/>
              <a:t>Hague Convention support order</a:t>
            </a:r>
          </a:p>
          <a:p>
            <a:pPr lvl="1"/>
            <a:r>
              <a:rPr lang="en-US" dirty="0" smtClean="0"/>
              <a:t>Not </a:t>
            </a:r>
            <a:r>
              <a:rPr lang="en-US" dirty="0"/>
              <a:t>later than </a:t>
            </a:r>
            <a:r>
              <a:rPr lang="en-US" b="1" i="1" dirty="0" smtClean="0"/>
              <a:t>30</a:t>
            </a:r>
            <a:r>
              <a:rPr lang="en-US" b="1" dirty="0" smtClean="0"/>
              <a:t> </a:t>
            </a:r>
            <a:r>
              <a:rPr lang="en-US" dirty="0" smtClean="0"/>
              <a:t>days </a:t>
            </a:r>
            <a:r>
              <a:rPr lang="en-US" dirty="0"/>
              <a:t>after notice of registration</a:t>
            </a:r>
          </a:p>
          <a:p>
            <a:pPr lvl="1"/>
            <a:r>
              <a:rPr lang="en-US" dirty="0"/>
              <a:t>Not later than </a:t>
            </a:r>
            <a:r>
              <a:rPr lang="en-US" b="1" i="1" dirty="0" smtClean="0"/>
              <a:t>60</a:t>
            </a:r>
            <a:r>
              <a:rPr lang="en-US" dirty="0" smtClean="0"/>
              <a:t> </a:t>
            </a:r>
            <a:r>
              <a:rPr lang="en-US" dirty="0"/>
              <a:t>days after notice if contesting  party does not reside in U.S.</a:t>
            </a:r>
          </a:p>
          <a:p>
            <a:endParaRPr lang="en-US" dirty="0" smtClean="0"/>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3-52</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Applicable Timeframes for Challenge</a:t>
            </a:r>
            <a:endParaRPr lang="en-US" dirty="0"/>
          </a:p>
        </p:txBody>
      </p:sp>
    </p:spTree>
    <p:extLst>
      <p:ext uri="{BB962C8B-B14F-4D97-AF65-F5344CB8AC3E}">
        <p14:creationId xmlns:p14="http://schemas.microsoft.com/office/powerpoint/2010/main" val="1411748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smtClean="0"/>
              <a:t>Tribunal must recognize and enforce a registered Convention support order, unless respondent timely raises and proves:</a:t>
            </a:r>
          </a:p>
          <a:p>
            <a:pPr marL="342900" lvl="1" indent="-342900">
              <a:buFont typeface="Arial" pitchFamily="34" charset="0"/>
              <a:buChar char="•"/>
            </a:pPr>
            <a:r>
              <a:rPr lang="en-US" dirty="0"/>
              <a:t>Recognition </a:t>
            </a:r>
            <a:r>
              <a:rPr lang="en-US" dirty="0">
                <a:cs typeface="Arial" panose="020B0604020202020204" pitchFamily="34" charset="0"/>
              </a:rPr>
              <a:t>and enforcement of order is manifestly </a:t>
            </a:r>
            <a:r>
              <a:rPr lang="en-US" b="1" i="1" dirty="0">
                <a:cs typeface="Arial" panose="020B0604020202020204" pitchFamily="34" charset="0"/>
              </a:rPr>
              <a:t>incompatible with public policy</a:t>
            </a:r>
            <a:r>
              <a:rPr lang="en-US" dirty="0">
                <a:cs typeface="Arial" panose="020B0604020202020204" pitchFamily="34" charset="0"/>
              </a:rPr>
              <a:t>, including failure of issuing tribunal to observe minimum standards of due process</a:t>
            </a:r>
          </a:p>
          <a:p>
            <a:pPr marL="342900" lvl="1" indent="-342900">
              <a:buFont typeface="Arial" pitchFamily="34" charset="0"/>
              <a:buChar char="•"/>
            </a:pPr>
            <a:r>
              <a:rPr lang="en-US" dirty="0">
                <a:cs typeface="Arial" panose="020B0604020202020204" pitchFamily="34" charset="0"/>
              </a:rPr>
              <a:t>Issuing tribunal </a:t>
            </a:r>
            <a:r>
              <a:rPr lang="en-US" b="1" i="1" dirty="0">
                <a:cs typeface="Arial" panose="020B0604020202020204" pitchFamily="34" charset="0"/>
              </a:rPr>
              <a:t>lacked personal jurisdiction </a:t>
            </a:r>
            <a:r>
              <a:rPr lang="en-US" dirty="0">
                <a:cs typeface="Arial" panose="020B0604020202020204" pitchFamily="34" charset="0"/>
              </a:rPr>
              <a:t>consistent with Section </a:t>
            </a:r>
            <a:r>
              <a:rPr lang="en-US" dirty="0" smtClean="0">
                <a:cs typeface="Arial" panose="020B0604020202020204" pitchFamily="34" charset="0"/>
              </a:rPr>
              <a:t>201</a:t>
            </a:r>
            <a:endParaRPr lang="en-US" dirty="0">
              <a:cs typeface="Arial" panose="020B0604020202020204" pitchFamily="34" charset="0"/>
            </a:endParaRPr>
          </a:p>
          <a:p>
            <a:pPr marL="342900" lvl="1" indent="-342900">
              <a:buFont typeface="Arial" pitchFamily="34" charset="0"/>
              <a:buChar char="•"/>
            </a:pPr>
            <a:r>
              <a:rPr lang="en-US" dirty="0">
                <a:cs typeface="Arial" panose="020B0604020202020204" pitchFamily="34" charset="0"/>
              </a:rPr>
              <a:t>Order is </a:t>
            </a:r>
            <a:r>
              <a:rPr lang="en-US" b="1" i="1" dirty="0">
                <a:cs typeface="Arial" panose="020B0604020202020204" pitchFamily="34" charset="0"/>
              </a:rPr>
              <a:t>not enforceable </a:t>
            </a:r>
            <a:r>
              <a:rPr lang="en-US" dirty="0">
                <a:cs typeface="Arial" panose="020B0604020202020204" pitchFamily="34" charset="0"/>
              </a:rPr>
              <a:t>in issuing </a:t>
            </a:r>
            <a:r>
              <a:rPr lang="en-US" dirty="0" smtClean="0">
                <a:cs typeface="Arial" panose="020B0604020202020204" pitchFamily="34" charset="0"/>
              </a:rPr>
              <a:t>country</a:t>
            </a:r>
          </a:p>
          <a:p>
            <a:pPr marL="342900" lvl="1" indent="-342900">
              <a:buFont typeface="Arial" pitchFamily="34" charset="0"/>
              <a:buChar char="•"/>
            </a:pPr>
            <a:r>
              <a:rPr lang="en-US" dirty="0" smtClean="0"/>
              <a:t>Order was obtained by </a:t>
            </a:r>
            <a:r>
              <a:rPr lang="en-US" b="1" i="1" dirty="0" smtClean="0"/>
              <a:t>procedural fraud</a:t>
            </a:r>
            <a:endParaRPr lang="en-US" i="1" dirty="0" smtClean="0"/>
          </a:p>
          <a:p>
            <a:pPr marL="342900" lvl="1" indent="-342900">
              <a:buFont typeface="Arial" pitchFamily="34" charset="0"/>
              <a:buChar char="•"/>
            </a:pPr>
            <a:r>
              <a:rPr lang="en-US" dirty="0" smtClean="0"/>
              <a:t>A record transmitted under Section 706 </a:t>
            </a:r>
            <a:r>
              <a:rPr lang="en-US" b="1" i="1" dirty="0" smtClean="0"/>
              <a:t>lacks authenticity/integrity</a:t>
            </a:r>
          </a:p>
          <a:p>
            <a:pPr marL="342900" lvl="1" indent="-342900">
              <a:buFont typeface="Arial" pitchFamily="34" charset="0"/>
              <a:buChar char="•"/>
            </a:pPr>
            <a:r>
              <a:rPr lang="en-US" b="1" i="1" dirty="0" smtClean="0"/>
              <a:t>Pending proceeding filed first</a:t>
            </a:r>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3-53</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Defenses – Section 708, UIFSA (2008)</a:t>
            </a:r>
            <a:endParaRPr lang="en-US" dirty="0"/>
          </a:p>
        </p:txBody>
      </p:sp>
    </p:spTree>
    <p:extLst>
      <p:ext uri="{BB962C8B-B14F-4D97-AF65-F5344CB8AC3E}">
        <p14:creationId xmlns:p14="http://schemas.microsoft.com/office/powerpoint/2010/main" val="41823268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342900" lvl="1" indent="-342900">
              <a:buFont typeface="Arial" pitchFamily="34" charset="0"/>
              <a:buChar char="•"/>
            </a:pPr>
            <a:r>
              <a:rPr lang="en-US" dirty="0" smtClean="0">
                <a:cs typeface="Arial" panose="020B0604020202020204" pitchFamily="34" charset="0"/>
              </a:rPr>
              <a:t>Order </a:t>
            </a:r>
            <a:r>
              <a:rPr lang="en-US" b="1" i="1" dirty="0" smtClean="0">
                <a:cs typeface="Arial" panose="020B0604020202020204" pitchFamily="34" charset="0"/>
              </a:rPr>
              <a:t>incompatible with more recent support order</a:t>
            </a:r>
            <a:r>
              <a:rPr lang="en-US" dirty="0" smtClean="0">
                <a:cs typeface="Arial" panose="020B0604020202020204" pitchFamily="34" charset="0"/>
              </a:rPr>
              <a:t>, which is entitled to recognition and enforcement</a:t>
            </a:r>
          </a:p>
          <a:p>
            <a:pPr marL="342900" lvl="1" indent="-342900">
              <a:buFont typeface="Arial" pitchFamily="34" charset="0"/>
              <a:buChar char="•"/>
            </a:pPr>
            <a:r>
              <a:rPr lang="en-US" dirty="0" smtClean="0">
                <a:cs typeface="Arial" panose="020B0604020202020204" pitchFamily="34" charset="0"/>
              </a:rPr>
              <a:t>Alleged </a:t>
            </a:r>
            <a:r>
              <a:rPr lang="en-US" b="1" i="1" dirty="0" smtClean="0">
                <a:cs typeface="Arial" panose="020B0604020202020204" pitchFamily="34" charset="0"/>
              </a:rPr>
              <a:t>arrears have been paid</a:t>
            </a:r>
          </a:p>
          <a:p>
            <a:pPr marL="342900" lvl="1" indent="-342900">
              <a:buFont typeface="Arial" pitchFamily="34" charset="0"/>
              <a:buChar char="•"/>
            </a:pPr>
            <a:r>
              <a:rPr lang="en-US" dirty="0" smtClean="0">
                <a:cs typeface="Arial" panose="020B0604020202020204" pitchFamily="34" charset="0"/>
              </a:rPr>
              <a:t>If </a:t>
            </a:r>
            <a:r>
              <a:rPr lang="en-US" dirty="0">
                <a:cs typeface="Arial" panose="020B0604020202020204" pitchFamily="34" charset="0"/>
              </a:rPr>
              <a:t>default order, there was a </a:t>
            </a:r>
            <a:r>
              <a:rPr lang="en-US" b="1" i="1" dirty="0">
                <a:cs typeface="Arial" panose="020B0604020202020204" pitchFamily="34" charset="0"/>
              </a:rPr>
              <a:t>lack of due process </a:t>
            </a:r>
            <a:r>
              <a:rPr lang="en-US" dirty="0" smtClean="0">
                <a:cs typeface="Arial" panose="020B0604020202020204" pitchFamily="34" charset="0"/>
              </a:rPr>
              <a:t>regarding </a:t>
            </a:r>
            <a:r>
              <a:rPr lang="en-US" dirty="0">
                <a:cs typeface="Arial" panose="020B0604020202020204" pitchFamily="34" charset="0"/>
              </a:rPr>
              <a:t>notice </a:t>
            </a:r>
            <a:r>
              <a:rPr lang="en-US" dirty="0" smtClean="0">
                <a:cs typeface="Arial" panose="020B0604020202020204" pitchFamily="34" charset="0"/>
              </a:rPr>
              <a:t>and </a:t>
            </a:r>
            <a:r>
              <a:rPr lang="en-US" dirty="0">
                <a:cs typeface="Arial" panose="020B0604020202020204" pitchFamily="34" charset="0"/>
              </a:rPr>
              <a:t>opportunity to be </a:t>
            </a:r>
            <a:r>
              <a:rPr lang="en-US" dirty="0" smtClean="0">
                <a:cs typeface="Arial" panose="020B0604020202020204" pitchFamily="34" charset="0"/>
              </a:rPr>
              <a:t>heard</a:t>
            </a:r>
          </a:p>
          <a:p>
            <a:pPr marL="342900" lvl="1" indent="-342900">
              <a:buFont typeface="Arial" pitchFamily="34" charset="0"/>
              <a:buChar char="•"/>
            </a:pPr>
            <a:r>
              <a:rPr lang="en-US" dirty="0" smtClean="0">
                <a:cs typeface="Arial" panose="020B0604020202020204" pitchFamily="34" charset="0"/>
              </a:rPr>
              <a:t>Order was made in </a:t>
            </a:r>
            <a:r>
              <a:rPr lang="en-US" b="1" i="1" dirty="0" smtClean="0">
                <a:cs typeface="Arial" panose="020B0604020202020204" pitchFamily="34" charset="0"/>
              </a:rPr>
              <a:t>violation of Section 711 </a:t>
            </a:r>
            <a:r>
              <a:rPr lang="en-US" dirty="0" smtClean="0">
                <a:cs typeface="Arial" panose="020B0604020202020204" pitchFamily="34" charset="0"/>
              </a:rPr>
              <a:t>(limitation on modification jurisdiction)</a:t>
            </a:r>
            <a:endParaRPr lang="en-US" dirty="0">
              <a:cs typeface="Arial" panose="020B0604020202020204" pitchFamily="34" charset="0"/>
            </a:endParaRPr>
          </a:p>
          <a:p>
            <a:endParaRPr lang="en-US" dirty="0" smtClean="0"/>
          </a:p>
          <a:p>
            <a:pPr marL="0" indent="0">
              <a:buNone/>
            </a:pPr>
            <a:endParaRPr lang="en-US" dirty="0" smtClean="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3-54</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Defenses (cont’d)</a:t>
            </a:r>
            <a:endParaRPr lang="en-US" dirty="0"/>
          </a:p>
        </p:txBody>
      </p:sp>
    </p:spTree>
    <p:extLst>
      <p:ext uri="{BB962C8B-B14F-4D97-AF65-F5344CB8AC3E}">
        <p14:creationId xmlns:p14="http://schemas.microsoft.com/office/powerpoint/2010/main" val="13956569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Is the procedure for registration of a Convention order the same as that for registration of a U.S. state order or a non-Convention foreign support order?</a:t>
            </a:r>
          </a:p>
          <a:p>
            <a:pPr marL="511175" indent="-511175">
              <a:buNone/>
            </a:pPr>
            <a:r>
              <a:rPr lang="en-US" dirty="0"/>
              <a:t>	</a:t>
            </a:r>
            <a:r>
              <a:rPr lang="en-US" dirty="0" smtClean="0"/>
              <a:t>No. </a:t>
            </a:r>
            <a:r>
              <a:rPr lang="en-US" dirty="0"/>
              <a:t> </a:t>
            </a:r>
            <a:r>
              <a:rPr lang="en-US" dirty="0" smtClean="0"/>
              <a:t>There are different required documents, timeframes, and defenses.  Also </a:t>
            </a:r>
            <a:r>
              <a:rPr lang="en-US" dirty="0"/>
              <a:t>note that a responding state cannot decide to administratively enforce a Convention order without registration.  Article 7 requires registration for recognition and enforcement.</a:t>
            </a:r>
            <a:endParaRPr lang="en-US" dirty="0" smtClean="0"/>
          </a:p>
          <a:p>
            <a:r>
              <a:rPr lang="en-US" dirty="0" smtClean="0"/>
              <a:t>May a tribunal vacate the registration, on its own motion, because it does not agree with the decision?</a:t>
            </a:r>
          </a:p>
          <a:p>
            <a:pPr marL="463550" indent="-463550">
              <a:buNone/>
            </a:pPr>
            <a:r>
              <a:rPr lang="en-US" dirty="0"/>
              <a:t>	</a:t>
            </a:r>
            <a:r>
              <a:rPr lang="en-US" dirty="0" smtClean="0"/>
              <a:t>No.  A tribunal may vacate a registration without the filing of a contest by the non-registering party only if, acting on </a:t>
            </a:r>
            <a:r>
              <a:rPr lang="en-US" dirty="0"/>
              <a:t>i</a:t>
            </a:r>
            <a:r>
              <a:rPr lang="en-US" dirty="0" smtClean="0"/>
              <a:t>ts own motion, it finds that recognition and enforcement would be manifestly incompatible with public policy.</a:t>
            </a:r>
          </a:p>
        </p:txBody>
      </p:sp>
      <p:sp>
        <p:nvSpPr>
          <p:cNvPr id="3" name="Footer Placeholder 2"/>
          <p:cNvSpPr>
            <a:spLocks noGrp="1"/>
          </p:cNvSpPr>
          <p:nvPr>
            <p:ph type="ftr" sz="quarter" idx="3"/>
          </p:nvPr>
        </p:nvSpPr>
        <p:spPr/>
        <p:txBody>
          <a:bodyPr/>
          <a:lstStyle/>
          <a:p>
            <a:r>
              <a:rPr lang="en-US" dirty="0" smtClean="0"/>
              <a:t>Module 3</a:t>
            </a:r>
            <a:endParaRPr lang="en-US" dirty="0"/>
          </a:p>
        </p:txBody>
      </p:sp>
      <p:sp>
        <p:nvSpPr>
          <p:cNvPr id="4" name="Slide Number Placeholder 3"/>
          <p:cNvSpPr>
            <a:spLocks noGrp="1"/>
          </p:cNvSpPr>
          <p:nvPr>
            <p:ph type="sldNum" sz="quarter" idx="4"/>
          </p:nvPr>
        </p:nvSpPr>
        <p:spPr/>
        <p:txBody>
          <a:bodyPr/>
          <a:lstStyle/>
          <a:p>
            <a:r>
              <a:rPr lang="en-US" dirty="0" smtClean="0"/>
              <a:t>3-</a:t>
            </a:r>
            <a:fld id="{42782948-4DBE-204D-AB9E-B65E067054AE}" type="slidenum">
              <a:rPr lang="en-US" smtClean="0"/>
              <a:pPr/>
              <a:t>55</a:t>
            </a:fld>
            <a:endParaRPr lang="en-US" dirty="0"/>
          </a:p>
        </p:txBody>
      </p:sp>
      <p:sp>
        <p:nvSpPr>
          <p:cNvPr id="5" name="Title 4"/>
          <p:cNvSpPr>
            <a:spLocks noGrp="1"/>
          </p:cNvSpPr>
          <p:nvPr>
            <p:ph type="title"/>
          </p:nvPr>
        </p:nvSpPr>
        <p:spPr/>
        <p:txBody>
          <a:bodyPr/>
          <a:lstStyle/>
          <a:p>
            <a:r>
              <a:rPr lang="en-US" dirty="0" smtClean="0"/>
              <a:t>Review Questions</a:t>
            </a:r>
            <a:endParaRPr lang="en-US" dirty="0"/>
          </a:p>
        </p:txBody>
      </p:sp>
    </p:spTree>
    <p:extLst>
      <p:ext uri="{BB962C8B-B14F-4D97-AF65-F5344CB8AC3E}">
        <p14:creationId xmlns:p14="http://schemas.microsoft.com/office/powerpoint/2010/main" val="290093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09600" y="1371600"/>
            <a:ext cx="7862047" cy="5149334"/>
          </a:xfrm>
        </p:spPr>
        <p:txBody>
          <a:bodyPr>
            <a:normAutofit/>
          </a:bodyPr>
          <a:lstStyle/>
          <a:p>
            <a:r>
              <a:rPr lang="en-US" sz="2400" dirty="0" smtClean="0"/>
              <a:t>Law of issuing foreign country governs:</a:t>
            </a:r>
          </a:p>
          <a:p>
            <a:pPr lvl="1"/>
            <a:r>
              <a:rPr lang="en-US" dirty="0" smtClean="0"/>
              <a:t>Current support payments, including duration</a:t>
            </a:r>
          </a:p>
          <a:p>
            <a:pPr lvl="1"/>
            <a:r>
              <a:rPr lang="en-US" dirty="0" smtClean="0"/>
              <a:t>Computation and payment of arrears, including interest accrual</a:t>
            </a:r>
          </a:p>
          <a:p>
            <a:pPr lvl="1"/>
            <a:r>
              <a:rPr lang="en-US" dirty="0" smtClean="0"/>
              <a:t>Existence and satisfaction of other support obligations</a:t>
            </a:r>
          </a:p>
          <a:p>
            <a:r>
              <a:rPr lang="en-US" sz="2400" dirty="0" smtClean="0"/>
              <a:t>Law </a:t>
            </a:r>
            <a:r>
              <a:rPr lang="en-US" sz="2400" dirty="0"/>
              <a:t>of </a:t>
            </a:r>
            <a:r>
              <a:rPr lang="en-US" sz="2400" dirty="0" smtClean="0"/>
              <a:t>responding state </a:t>
            </a:r>
            <a:r>
              <a:rPr lang="en-US" sz="2400" dirty="0"/>
              <a:t>governs:</a:t>
            </a:r>
          </a:p>
          <a:p>
            <a:pPr lvl="1"/>
            <a:r>
              <a:rPr lang="en-US" dirty="0" smtClean="0"/>
              <a:t>Enforcement procedures and remedies</a:t>
            </a:r>
          </a:p>
          <a:p>
            <a:r>
              <a:rPr lang="en-US" sz="2400" dirty="0" smtClean="0"/>
              <a:t>Law </a:t>
            </a:r>
            <a:r>
              <a:rPr lang="en-US" sz="2400" dirty="0"/>
              <a:t>of issuing foreign country </a:t>
            </a:r>
            <a:r>
              <a:rPr lang="en-US" sz="2400" b="1" i="1" dirty="0" smtClean="0"/>
              <a:t>or</a:t>
            </a:r>
            <a:r>
              <a:rPr lang="en-US" sz="2400" dirty="0" smtClean="0"/>
              <a:t> responding                state – whichever is longest </a:t>
            </a:r>
            <a:r>
              <a:rPr lang="en-US" sz="2400" dirty="0"/>
              <a:t>–</a:t>
            </a:r>
            <a:r>
              <a:rPr lang="en-US" sz="2400" dirty="0" smtClean="0"/>
              <a:t> governs</a:t>
            </a:r>
            <a:r>
              <a:rPr lang="en-US" sz="2400" dirty="0"/>
              <a:t>:</a:t>
            </a:r>
          </a:p>
          <a:p>
            <a:pPr lvl="1"/>
            <a:r>
              <a:rPr lang="en-US" dirty="0" smtClean="0"/>
              <a:t>Statute of limitations on arrears</a:t>
            </a:r>
            <a:endParaRPr lang="en-US" dirty="0"/>
          </a:p>
          <a:p>
            <a:pPr lvl="1"/>
            <a:endParaRPr lang="en-US" dirty="0"/>
          </a:p>
          <a:p>
            <a:pPr marL="231775" lvl="1" indent="-231775">
              <a:buFont typeface="Arial" panose="020B0604020202020204" pitchFamily="34" charset="0"/>
              <a:buChar char="•"/>
            </a:pPr>
            <a:endParaRPr lang="en-US" dirty="0"/>
          </a:p>
          <a:p>
            <a:pPr marL="231775" lvl="1" indent="-231775">
              <a:buFont typeface="Arial" panose="020B0604020202020204" pitchFamily="34" charset="0"/>
              <a:buChar char="•"/>
            </a:pPr>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3-56</a:t>
            </a:r>
            <a:endParaRPr lang="en-US" dirty="0"/>
          </a:p>
        </p:txBody>
      </p:sp>
      <p:sp>
        <p:nvSpPr>
          <p:cNvPr id="3" name="Title 2"/>
          <p:cNvSpPr>
            <a:spLocks noGrp="1"/>
          </p:cNvSpPr>
          <p:nvPr>
            <p:ph type="title"/>
          </p:nvPr>
        </p:nvSpPr>
        <p:spPr>
          <a:xfrm>
            <a:off x="699247" y="654477"/>
            <a:ext cx="7772400" cy="523220"/>
          </a:xfrm>
        </p:spPr>
        <p:txBody>
          <a:bodyPr/>
          <a:lstStyle/>
          <a:p>
            <a:r>
              <a:rPr lang="en-US" dirty="0" smtClean="0"/>
              <a:t>Choice of Law – Section 604, UIFSA (2008)</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7742" y="3505200"/>
            <a:ext cx="1894116" cy="2651760"/>
          </a:xfrm>
          <a:prstGeom prst="rect">
            <a:avLst/>
          </a:prstGeom>
        </p:spPr>
      </p:pic>
    </p:spTree>
    <p:extLst>
      <p:ext uri="{BB962C8B-B14F-4D97-AF65-F5344CB8AC3E}">
        <p14:creationId xmlns:p14="http://schemas.microsoft.com/office/powerpoint/2010/main" val="146514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a:t>“Penalty of perjury” replaces under </a:t>
            </a:r>
            <a:r>
              <a:rPr lang="en-US" sz="2400" dirty="0" smtClean="0"/>
              <a:t>oath</a:t>
            </a:r>
          </a:p>
          <a:p>
            <a:pPr marL="0" indent="0">
              <a:spcAft>
                <a:spcPts val="0"/>
              </a:spcAft>
              <a:buNone/>
            </a:pPr>
            <a:endParaRPr lang="en-US" sz="2400" dirty="0" smtClean="0"/>
          </a:p>
          <a:p>
            <a:pPr>
              <a:spcAft>
                <a:spcPts val="0"/>
              </a:spcAft>
            </a:pPr>
            <a:r>
              <a:rPr lang="en-US" sz="2400" dirty="0"/>
              <a:t>Electronic transmission of </a:t>
            </a:r>
            <a:r>
              <a:rPr lang="en-US" sz="2400" dirty="0" smtClean="0"/>
              <a:t>documents permitted</a:t>
            </a:r>
          </a:p>
          <a:p>
            <a:pPr marL="0" indent="0">
              <a:spcAft>
                <a:spcPts val="0"/>
              </a:spcAft>
              <a:buNone/>
            </a:pPr>
            <a:endParaRPr lang="en-US" sz="2400" dirty="0"/>
          </a:p>
          <a:p>
            <a:pPr>
              <a:spcAft>
                <a:spcPts val="0"/>
              </a:spcAft>
            </a:pPr>
            <a:r>
              <a:rPr lang="en-US" sz="2400" dirty="0" smtClean="0"/>
              <a:t>Tribunal </a:t>
            </a:r>
            <a:r>
              <a:rPr lang="en-US" sz="2400" b="1" i="1" dirty="0"/>
              <a:t>must</a:t>
            </a:r>
            <a:r>
              <a:rPr lang="en-US" sz="2400" b="1" dirty="0"/>
              <a:t> </a:t>
            </a:r>
            <a:r>
              <a:rPr lang="en-US" sz="2400" dirty="0" smtClean="0"/>
              <a:t>permit a nonresident witness or party to testify by telephone, audiovisual means, or other electronic means</a:t>
            </a:r>
            <a:endParaRPr lang="en-US" sz="2400" dirty="0"/>
          </a:p>
          <a:p>
            <a:pPr marL="0" indent="0">
              <a:buNone/>
            </a:pPr>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533400" y="749855"/>
            <a:ext cx="8076896" cy="523220"/>
          </a:xfrm>
        </p:spPr>
        <p:txBody>
          <a:bodyPr/>
          <a:lstStyle/>
          <a:p>
            <a:r>
              <a:rPr lang="en-US" dirty="0" smtClean="0"/>
              <a:t>Admissibility of Evidence – Section 316, UIFSA (2008)</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0316" y="4267200"/>
            <a:ext cx="2055368" cy="1505255"/>
          </a:xfrm>
          <a:prstGeom prst="rect">
            <a:avLst/>
          </a:prstGeom>
        </p:spPr>
      </p:pic>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57</a:t>
            </a:fld>
            <a:endParaRPr lang="en-US" dirty="0"/>
          </a:p>
        </p:txBody>
      </p:sp>
    </p:spTree>
    <p:extLst>
      <p:ext uri="{BB962C8B-B14F-4D97-AF65-F5344CB8AC3E}">
        <p14:creationId xmlns:p14="http://schemas.microsoft.com/office/powerpoint/2010/main" val="15056204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smtClean="0"/>
              <a:t>Tribunal may communicate with a tribunal </a:t>
            </a:r>
            <a:r>
              <a:rPr lang="en-US" sz="2400" b="1" i="1" dirty="0" smtClean="0"/>
              <a:t>outside this state </a:t>
            </a:r>
            <a:r>
              <a:rPr lang="en-US" sz="2400" dirty="0" smtClean="0"/>
              <a:t>to obtain information about </a:t>
            </a:r>
          </a:p>
          <a:p>
            <a:pPr lvl="1">
              <a:spcAft>
                <a:spcPts val="0"/>
              </a:spcAft>
            </a:pPr>
            <a:r>
              <a:rPr lang="en-US" dirty="0" smtClean="0"/>
              <a:t>Laws</a:t>
            </a:r>
          </a:p>
          <a:p>
            <a:pPr lvl="1">
              <a:spcAft>
                <a:spcPts val="0"/>
              </a:spcAft>
            </a:pPr>
            <a:r>
              <a:rPr lang="en-US" dirty="0" smtClean="0"/>
              <a:t>Legal effect of tribunal’s order</a:t>
            </a:r>
          </a:p>
          <a:p>
            <a:pPr lvl="1">
              <a:spcAft>
                <a:spcPts val="0"/>
              </a:spcAft>
            </a:pPr>
            <a:r>
              <a:rPr lang="en-US" dirty="0" smtClean="0"/>
              <a:t>Status of a proceeding</a:t>
            </a:r>
          </a:p>
          <a:p>
            <a:pPr marL="0" indent="0">
              <a:spcAft>
                <a:spcPts val="0"/>
              </a:spcAft>
              <a:buNone/>
            </a:pPr>
            <a:endParaRPr lang="en-US" sz="2400" dirty="0" smtClean="0"/>
          </a:p>
          <a:p>
            <a:pPr>
              <a:spcAft>
                <a:spcPts val="0"/>
              </a:spcAft>
            </a:pPr>
            <a:r>
              <a:rPr lang="en-US" sz="2400" dirty="0" smtClean="0"/>
              <a:t>Tribunal may</a:t>
            </a:r>
          </a:p>
          <a:p>
            <a:pPr lvl="1">
              <a:spcAft>
                <a:spcPts val="0"/>
              </a:spcAft>
            </a:pPr>
            <a:r>
              <a:rPr lang="en-US" dirty="0" smtClean="0"/>
              <a:t>Request tribunal </a:t>
            </a:r>
            <a:r>
              <a:rPr lang="en-US" b="1" i="1" dirty="0" smtClean="0"/>
              <a:t>outside this state </a:t>
            </a:r>
            <a:r>
              <a:rPr lang="en-US" dirty="0" smtClean="0"/>
              <a:t>to assist with discovery; and</a:t>
            </a:r>
          </a:p>
          <a:p>
            <a:pPr lvl="1">
              <a:spcAft>
                <a:spcPts val="0"/>
              </a:spcAft>
            </a:pPr>
            <a:r>
              <a:rPr lang="en-US" dirty="0" smtClean="0"/>
              <a:t>Upon request, compel a person over which it has jurisdiction to respond to a discovery order issued by tribunal </a:t>
            </a:r>
            <a:r>
              <a:rPr lang="en-US" b="1" i="1" dirty="0" smtClean="0"/>
              <a:t>outside this state</a:t>
            </a:r>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Evidence – Sections 317 &amp; 318, UIFSA (2008)</a:t>
            </a:r>
            <a:endParaRPr lang="en-US" dirty="0"/>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58</a:t>
            </a:fld>
            <a:endParaRPr lang="en-US" dirty="0"/>
          </a:p>
        </p:txBody>
      </p:sp>
    </p:spTree>
    <p:extLst>
      <p:ext uri="{BB962C8B-B14F-4D97-AF65-F5344CB8AC3E}">
        <p14:creationId xmlns:p14="http://schemas.microsoft.com/office/powerpoint/2010/main" val="14170187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342900" lvl="1" indent="-342900">
              <a:buFont typeface="Arial" pitchFamily="34" charset="0"/>
              <a:buChar char="•"/>
            </a:pPr>
            <a:r>
              <a:rPr lang="en-US" sz="2600" dirty="0" smtClean="0"/>
              <a:t>Recognition and enforcement</a:t>
            </a:r>
          </a:p>
          <a:p>
            <a:pPr marL="342900" lvl="1" indent="-342900">
              <a:buFont typeface="Arial" pitchFamily="34" charset="0"/>
              <a:buChar char="•"/>
            </a:pPr>
            <a:r>
              <a:rPr lang="en-US" sz="2600" dirty="0" smtClean="0"/>
              <a:t>Partial recognition and enforcement</a:t>
            </a:r>
          </a:p>
          <a:p>
            <a:pPr marL="342900" lvl="1" indent="-342900">
              <a:buFont typeface="Arial" pitchFamily="34" charset="0"/>
              <a:buChar char="•"/>
            </a:pPr>
            <a:r>
              <a:rPr lang="en-US" sz="2600" dirty="0" smtClean="0"/>
              <a:t>Recognition refused because of valid defense</a:t>
            </a:r>
          </a:p>
          <a:p>
            <a:pPr marL="342900" lvl="1" indent="-342900">
              <a:buFont typeface="Arial" pitchFamily="34" charset="0"/>
              <a:buChar char="•"/>
            </a:pPr>
            <a:r>
              <a:rPr lang="en-US" sz="2600" dirty="0" smtClean="0"/>
              <a:t>Recognition not possible because of U.S. reservation</a:t>
            </a:r>
            <a:endParaRPr lang="en-US" sz="2600" dirty="0">
              <a:cs typeface="Arial" panose="020B0604020202020204" pitchFamily="34" charset="0"/>
            </a:endParaRPr>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Possible Application Outcomes</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59</a:t>
            </a:fld>
            <a:endParaRPr lang="en-US" dirty="0"/>
          </a:p>
        </p:txBody>
      </p:sp>
    </p:spTree>
    <p:extLst>
      <p:ext uri="{BB962C8B-B14F-4D97-AF65-F5344CB8AC3E}">
        <p14:creationId xmlns:p14="http://schemas.microsoft.com/office/powerpoint/2010/main" val="1728641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6104" y="1600200"/>
            <a:ext cx="7772096" cy="4800600"/>
          </a:xfrm>
        </p:spPr>
        <p:txBody>
          <a:bodyPr>
            <a:normAutofit fontScale="92500" lnSpcReduction="10000"/>
          </a:bodyPr>
          <a:lstStyle/>
          <a:p>
            <a:r>
              <a:rPr lang="en-US" sz="2200" dirty="0" smtClean="0"/>
              <a:t>Mandatory Functions – Article 6 of Convention</a:t>
            </a:r>
          </a:p>
          <a:p>
            <a:pPr lvl="1"/>
            <a:r>
              <a:rPr lang="en-US" sz="1900" dirty="0"/>
              <a:t>L</a:t>
            </a:r>
            <a:r>
              <a:rPr lang="en-US" sz="1900" dirty="0" smtClean="0"/>
              <a:t>egal assistance, where needed</a:t>
            </a:r>
          </a:p>
          <a:p>
            <a:pPr lvl="1"/>
            <a:r>
              <a:rPr lang="en-US" sz="1900" dirty="0" smtClean="0"/>
              <a:t>Location of </a:t>
            </a:r>
            <a:r>
              <a:rPr lang="en-US" sz="1900" dirty="0"/>
              <a:t>debtor or </a:t>
            </a:r>
            <a:r>
              <a:rPr lang="en-US" sz="1900" dirty="0" smtClean="0"/>
              <a:t>creditor</a:t>
            </a:r>
            <a:endParaRPr lang="en-US" sz="1900" dirty="0"/>
          </a:p>
          <a:p>
            <a:pPr lvl="1"/>
            <a:r>
              <a:rPr lang="en-US" sz="1900" dirty="0" smtClean="0"/>
              <a:t>Financial </a:t>
            </a:r>
            <a:r>
              <a:rPr lang="en-US" sz="1900" dirty="0"/>
              <a:t>information about debtor or </a:t>
            </a:r>
            <a:r>
              <a:rPr lang="en-US" sz="1900" dirty="0" smtClean="0"/>
              <a:t>creditor</a:t>
            </a:r>
            <a:endParaRPr lang="en-US" sz="1900" dirty="0"/>
          </a:p>
          <a:p>
            <a:pPr lvl="1"/>
            <a:r>
              <a:rPr lang="en-US" sz="1900" dirty="0" smtClean="0"/>
              <a:t>Amicable solutions</a:t>
            </a:r>
            <a:endParaRPr lang="en-US" sz="1900" dirty="0"/>
          </a:p>
          <a:p>
            <a:pPr lvl="1"/>
            <a:r>
              <a:rPr lang="en-US" sz="1900" dirty="0" smtClean="0"/>
              <a:t>Ongoing enforcement, </a:t>
            </a:r>
            <a:r>
              <a:rPr lang="en-US" sz="1900" dirty="0"/>
              <a:t>including any </a:t>
            </a:r>
            <a:r>
              <a:rPr lang="en-US" sz="1900" dirty="0" smtClean="0"/>
              <a:t>arrears</a:t>
            </a:r>
            <a:endParaRPr lang="en-US" sz="1900" dirty="0"/>
          </a:p>
          <a:p>
            <a:pPr lvl="1"/>
            <a:r>
              <a:rPr lang="en-US" sz="1900" dirty="0" smtClean="0"/>
              <a:t>Collection </a:t>
            </a:r>
            <a:r>
              <a:rPr lang="en-US" sz="1900" dirty="0"/>
              <a:t>and expeditious transfer </a:t>
            </a:r>
            <a:r>
              <a:rPr lang="en-US" sz="1900" dirty="0" smtClean="0"/>
              <a:t>of payments</a:t>
            </a:r>
            <a:endParaRPr lang="en-US" sz="1900" dirty="0"/>
          </a:p>
          <a:p>
            <a:pPr lvl="1"/>
            <a:r>
              <a:rPr lang="en-US" sz="1900" dirty="0" smtClean="0"/>
              <a:t>Obtaining </a:t>
            </a:r>
            <a:r>
              <a:rPr lang="en-US" sz="1900" dirty="0"/>
              <a:t>of documentary or other </a:t>
            </a:r>
            <a:r>
              <a:rPr lang="en-US" sz="1900" dirty="0" smtClean="0"/>
              <a:t>evidence</a:t>
            </a:r>
            <a:endParaRPr lang="en-US" sz="1900" dirty="0"/>
          </a:p>
          <a:p>
            <a:pPr lvl="1"/>
            <a:r>
              <a:rPr lang="en-US" sz="1900" dirty="0" smtClean="0"/>
              <a:t>Assistance </a:t>
            </a:r>
            <a:r>
              <a:rPr lang="en-US" sz="1900" dirty="0"/>
              <a:t>in establishing </a:t>
            </a:r>
            <a:r>
              <a:rPr lang="en-US" sz="1900" dirty="0" smtClean="0"/>
              <a:t>parentage</a:t>
            </a:r>
            <a:endParaRPr lang="en-US" sz="1900" dirty="0"/>
          </a:p>
          <a:p>
            <a:pPr lvl="1"/>
            <a:r>
              <a:rPr lang="en-US" sz="1900" dirty="0" smtClean="0"/>
              <a:t>Proceedings </a:t>
            </a:r>
            <a:r>
              <a:rPr lang="en-US" sz="1900" dirty="0"/>
              <a:t>to obtain any necessary provisional measures that are territorial in </a:t>
            </a:r>
            <a:r>
              <a:rPr lang="en-US" sz="1900" dirty="0" smtClean="0"/>
              <a:t>nature, in order </a:t>
            </a:r>
            <a:r>
              <a:rPr lang="en-US" sz="1900" dirty="0"/>
              <a:t>to secure </a:t>
            </a:r>
            <a:r>
              <a:rPr lang="en-US" sz="1900" dirty="0" smtClean="0"/>
              <a:t>outcome </a:t>
            </a:r>
            <a:r>
              <a:rPr lang="en-US" sz="1900" dirty="0"/>
              <a:t>of </a:t>
            </a:r>
            <a:r>
              <a:rPr lang="en-US" sz="1900" dirty="0" smtClean="0"/>
              <a:t>pending application</a:t>
            </a:r>
            <a:endParaRPr lang="en-US" sz="1900" dirty="0"/>
          </a:p>
          <a:p>
            <a:pPr lvl="1"/>
            <a:r>
              <a:rPr lang="en-US" sz="1900" dirty="0"/>
              <a:t>S</a:t>
            </a:r>
            <a:r>
              <a:rPr lang="en-US" sz="1900" dirty="0" smtClean="0"/>
              <a:t>ervice </a:t>
            </a:r>
            <a:r>
              <a:rPr lang="en-US" sz="1900" dirty="0"/>
              <a:t>of </a:t>
            </a:r>
            <a:r>
              <a:rPr lang="en-US" sz="1900" dirty="0" smtClean="0"/>
              <a:t>documents</a:t>
            </a:r>
            <a:endParaRPr lang="en-US" sz="1900"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3-6</a:t>
            </a:r>
            <a:endParaRPr lang="en-US" dirty="0"/>
          </a:p>
        </p:txBody>
      </p:sp>
      <p:sp>
        <p:nvSpPr>
          <p:cNvPr id="8" name="Title 7"/>
          <p:cNvSpPr>
            <a:spLocks noGrp="1"/>
          </p:cNvSpPr>
          <p:nvPr>
            <p:ph type="title"/>
          </p:nvPr>
        </p:nvSpPr>
        <p:spPr>
          <a:xfrm>
            <a:off x="686104" y="561589"/>
            <a:ext cx="7772400" cy="523220"/>
          </a:xfrm>
        </p:spPr>
        <p:txBody>
          <a:bodyPr/>
          <a:lstStyle/>
          <a:p>
            <a:r>
              <a:rPr lang="en-US" dirty="0" smtClean="0"/>
              <a:t>Role of Requested Central Authority</a:t>
            </a:r>
            <a:endParaRPr lang="en-US" dirty="0"/>
          </a:p>
        </p:txBody>
      </p:sp>
      <p:pic>
        <p:nvPicPr>
          <p:cNvPr id="7" name="Picture 6"/>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248400" y="1083096"/>
            <a:ext cx="2560320" cy="1284161"/>
          </a:xfrm>
          <a:prstGeom prst="rect">
            <a:avLst/>
          </a:prstGeom>
          <a:scene3d>
            <a:camera prst="orthographicFront">
              <a:rot lat="0" lon="0" rev="11400000"/>
            </a:camera>
            <a:lightRig rig="threePt" dir="t"/>
          </a:scene3d>
        </p:spPr>
      </p:pic>
    </p:spTree>
    <p:extLst>
      <p:ext uri="{BB962C8B-B14F-4D97-AF65-F5344CB8AC3E}">
        <p14:creationId xmlns:p14="http://schemas.microsoft.com/office/powerpoint/2010/main" val="23883569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spcAft>
                <a:spcPts val="0"/>
              </a:spcAft>
              <a:buNone/>
            </a:pPr>
            <a:r>
              <a:rPr lang="en-US" sz="2400" dirty="0" smtClean="0">
                <a:cs typeface="Arial" panose="020B0604020202020204" pitchFamily="34" charset="0"/>
              </a:rPr>
              <a:t>If a </a:t>
            </a:r>
            <a:r>
              <a:rPr lang="en-US" sz="2400" dirty="0">
                <a:cs typeface="Arial" panose="020B0604020202020204" pitchFamily="34" charset="0"/>
              </a:rPr>
              <a:t>tribunal does not recognize a </a:t>
            </a:r>
            <a:r>
              <a:rPr lang="en-US" sz="2400" dirty="0" smtClean="0">
                <a:cs typeface="Arial" panose="020B0604020202020204" pitchFamily="34" charset="0"/>
              </a:rPr>
              <a:t>Convention </a:t>
            </a:r>
            <a:r>
              <a:rPr lang="en-US" sz="2400" dirty="0">
                <a:cs typeface="Arial" panose="020B0604020202020204" pitchFamily="34" charset="0"/>
              </a:rPr>
              <a:t>order </a:t>
            </a:r>
            <a:r>
              <a:rPr lang="en-US" sz="2400" dirty="0" smtClean="0">
                <a:cs typeface="Arial" panose="020B0604020202020204" pitchFamily="34" charset="0"/>
              </a:rPr>
              <a:t>because of:</a:t>
            </a:r>
          </a:p>
          <a:p>
            <a:pPr marL="0" indent="0">
              <a:spcAft>
                <a:spcPts val="0"/>
              </a:spcAft>
              <a:buNone/>
            </a:pPr>
            <a:endParaRPr lang="en-US" sz="2400" dirty="0">
              <a:cs typeface="Arial" panose="020B0604020202020204" pitchFamily="34" charset="0"/>
            </a:endParaRPr>
          </a:p>
          <a:p>
            <a:pPr marL="342900" lvl="1" indent="-342900">
              <a:buFont typeface="Arial" pitchFamily="34" charset="0"/>
              <a:buChar char="•"/>
            </a:pPr>
            <a:r>
              <a:rPr lang="en-US" dirty="0" smtClean="0"/>
              <a:t>Lack </a:t>
            </a:r>
            <a:r>
              <a:rPr lang="en-US" dirty="0"/>
              <a:t>of personal </a:t>
            </a:r>
            <a:r>
              <a:rPr lang="en-US" dirty="0" smtClean="0"/>
              <a:t>jurisdiction</a:t>
            </a:r>
            <a:endParaRPr lang="en-US" dirty="0"/>
          </a:p>
          <a:p>
            <a:pPr marL="342900" lvl="1" indent="-342900">
              <a:buFont typeface="Arial" pitchFamily="34" charset="0"/>
              <a:buChar char="•"/>
            </a:pPr>
            <a:r>
              <a:rPr lang="en-US" dirty="0">
                <a:cs typeface="Arial" panose="020B0604020202020204" pitchFamily="34" charset="0"/>
              </a:rPr>
              <a:t>P</a:t>
            </a:r>
            <a:r>
              <a:rPr lang="en-US" dirty="0" smtClean="0">
                <a:cs typeface="Arial" panose="020B0604020202020204" pitchFamily="34" charset="0"/>
              </a:rPr>
              <a:t>rocedural fraud</a:t>
            </a:r>
            <a:endParaRPr lang="en-US" dirty="0">
              <a:cs typeface="Arial" panose="020B0604020202020204" pitchFamily="34" charset="0"/>
            </a:endParaRPr>
          </a:p>
          <a:p>
            <a:pPr marL="342900" lvl="1" indent="-342900">
              <a:buFont typeface="Arial" pitchFamily="34" charset="0"/>
              <a:buChar char="•"/>
            </a:pPr>
            <a:r>
              <a:rPr lang="en-US" dirty="0" smtClean="0">
                <a:cs typeface="Arial" panose="020B0604020202020204" pitchFamily="34" charset="0"/>
              </a:rPr>
              <a:t>Pending proceeding that was filed first</a:t>
            </a:r>
            <a:endParaRPr lang="en-US" dirty="0">
              <a:cs typeface="Arial" panose="020B0604020202020204" pitchFamily="34" charset="0"/>
            </a:endParaRPr>
          </a:p>
          <a:p>
            <a:pPr marL="342900" lvl="1" indent="-342900">
              <a:buFont typeface="Arial" pitchFamily="34" charset="0"/>
              <a:buChar char="•"/>
            </a:pPr>
            <a:r>
              <a:rPr lang="en-US" dirty="0" smtClean="0">
                <a:cs typeface="Arial" panose="020B0604020202020204" pitchFamily="34" charset="0"/>
              </a:rPr>
              <a:t>Default order issued without proper notice &amp; opportunity to be heard</a:t>
            </a:r>
            <a:endParaRPr lang="en-US" dirty="0">
              <a:cs typeface="Arial" panose="020B0604020202020204" pitchFamily="34" charset="0"/>
            </a:endParaRPr>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Non-Recognition of Convention Order – Section 708, UIFSA (2008)</a:t>
            </a:r>
            <a:endParaRPr lang="en-US" dirty="0"/>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60</a:t>
            </a:fld>
            <a:endParaRPr lang="en-US" dirty="0"/>
          </a:p>
        </p:txBody>
      </p:sp>
    </p:spTree>
    <p:extLst>
      <p:ext uri="{BB962C8B-B14F-4D97-AF65-F5344CB8AC3E}">
        <p14:creationId xmlns:p14="http://schemas.microsoft.com/office/powerpoint/2010/main" val="27047860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4572000"/>
          </a:xfrm>
        </p:spPr>
        <p:txBody>
          <a:bodyPr>
            <a:normAutofit/>
          </a:bodyPr>
          <a:lstStyle/>
          <a:p>
            <a:pPr marL="0" lvl="1" indent="0">
              <a:buNone/>
            </a:pPr>
            <a:r>
              <a:rPr lang="en-US" sz="2600" dirty="0" smtClean="0"/>
              <a:t>Then</a:t>
            </a:r>
          </a:p>
          <a:p>
            <a:pPr marL="342900" lvl="1" indent="-342900">
              <a:buFont typeface="Arial" pitchFamily="34" charset="0"/>
              <a:buChar char="•"/>
            </a:pPr>
            <a:r>
              <a:rPr lang="en-US" sz="2600" dirty="0"/>
              <a:t>Tribunal may not dismiss proceeding without allowing reasonable time for party to request establishment of new Convention support order; and</a:t>
            </a:r>
          </a:p>
          <a:p>
            <a:pPr marL="342900" lvl="1" indent="-342900">
              <a:buFont typeface="Arial" pitchFamily="34" charset="0"/>
              <a:buChar char="•"/>
            </a:pPr>
            <a:r>
              <a:rPr lang="en-US" sz="2600" dirty="0"/>
              <a:t>The [governmental entity] must take all appropriate measures to request child support order for obligee if application for recognition and enforcement was received through Central </a:t>
            </a:r>
            <a:r>
              <a:rPr lang="en-US" sz="2600" dirty="0" smtClean="0"/>
              <a:t>Authority</a:t>
            </a:r>
            <a:endParaRPr lang="en-US" sz="2400" dirty="0"/>
          </a:p>
          <a:p>
            <a:pPr lvl="1">
              <a:spcAft>
                <a:spcPts val="0"/>
              </a:spcAft>
            </a:pPr>
            <a:r>
              <a:rPr lang="en-US" dirty="0" smtClean="0"/>
              <a:t>No Application for Establishment of a Decision required</a:t>
            </a:r>
            <a:endParaRPr lang="en-US" dirty="0"/>
          </a:p>
          <a:p>
            <a:pPr marL="342900" lvl="1" indent="-342900">
              <a:buFont typeface="Arial" pitchFamily="34" charset="0"/>
              <a:buChar char="•"/>
            </a:pPr>
            <a:endParaRPr lang="en-US" sz="2600" dirty="0" smtClean="0"/>
          </a:p>
          <a:p>
            <a:pPr marL="230187" lvl="2" indent="0">
              <a:buNone/>
            </a:pPr>
            <a:endParaRPr lang="en-US" sz="2400" dirty="0"/>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457200"/>
            <a:ext cx="7772400" cy="523220"/>
          </a:xfrm>
        </p:spPr>
        <p:txBody>
          <a:bodyPr/>
          <a:lstStyle/>
          <a:p>
            <a:r>
              <a:rPr lang="en-US" dirty="0"/>
              <a:t>Non-Recognition of Convention Order (cont’d)</a:t>
            </a:r>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61</a:t>
            </a:fld>
            <a:endParaRPr lang="en-US" dirty="0"/>
          </a:p>
        </p:txBody>
      </p:sp>
    </p:spTree>
    <p:extLst>
      <p:ext uri="{BB962C8B-B14F-4D97-AF65-F5344CB8AC3E}">
        <p14:creationId xmlns:p14="http://schemas.microsoft.com/office/powerpoint/2010/main" val="42061611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smtClean="0"/>
              <a:t>Definition </a:t>
            </a:r>
          </a:p>
          <a:p>
            <a:pPr lvl="1">
              <a:spcAft>
                <a:spcPts val="0"/>
              </a:spcAft>
            </a:pPr>
            <a:r>
              <a:rPr lang="en-US" dirty="0" smtClean="0"/>
              <a:t>Agreement </a:t>
            </a:r>
            <a:r>
              <a:rPr lang="en-US" dirty="0"/>
              <a:t>enforceable as support order in issuing </a:t>
            </a:r>
            <a:r>
              <a:rPr lang="en-US" dirty="0" smtClean="0"/>
              <a:t>country</a:t>
            </a:r>
            <a:endParaRPr lang="en-US" dirty="0"/>
          </a:p>
          <a:p>
            <a:pPr lvl="1">
              <a:spcAft>
                <a:spcPts val="0"/>
              </a:spcAft>
            </a:pPr>
            <a:r>
              <a:rPr lang="en-US" dirty="0" smtClean="0"/>
              <a:t>Formally </a:t>
            </a:r>
            <a:r>
              <a:rPr lang="en-US" dirty="0"/>
              <a:t>drawn up or registered as authentic instrument by a foreign </a:t>
            </a:r>
            <a:r>
              <a:rPr lang="en-US" dirty="0" smtClean="0"/>
              <a:t>tribunal; </a:t>
            </a:r>
            <a:r>
              <a:rPr lang="en-US" dirty="0"/>
              <a:t>or </a:t>
            </a:r>
            <a:r>
              <a:rPr lang="en-US" dirty="0" smtClean="0"/>
              <a:t>authenticated</a:t>
            </a:r>
            <a:r>
              <a:rPr lang="en-US" dirty="0"/>
              <a:t>, </a:t>
            </a:r>
            <a:r>
              <a:rPr lang="en-US" dirty="0" smtClean="0"/>
              <a:t>registered, </a:t>
            </a:r>
            <a:r>
              <a:rPr lang="en-US" dirty="0"/>
              <a:t>or </a:t>
            </a:r>
            <a:r>
              <a:rPr lang="en-US" dirty="0" smtClean="0"/>
              <a:t>filed </a:t>
            </a:r>
            <a:r>
              <a:rPr lang="en-US" dirty="0"/>
              <a:t>with a </a:t>
            </a:r>
            <a:r>
              <a:rPr lang="en-US" dirty="0" smtClean="0"/>
              <a:t>foreign tribunal </a:t>
            </a:r>
          </a:p>
          <a:p>
            <a:pPr lvl="1">
              <a:spcAft>
                <a:spcPts val="0"/>
              </a:spcAft>
            </a:pPr>
            <a:r>
              <a:rPr lang="en-US" dirty="0"/>
              <a:t>May be reviewed and modified by a foreign </a:t>
            </a:r>
            <a:r>
              <a:rPr lang="en-US" dirty="0" smtClean="0"/>
              <a:t>tribunal</a:t>
            </a:r>
          </a:p>
          <a:p>
            <a:pPr marL="0" indent="0">
              <a:spcAft>
                <a:spcPts val="0"/>
              </a:spcAft>
              <a:buNone/>
            </a:pPr>
            <a:endParaRPr lang="en-US" sz="2400" dirty="0" smtClean="0"/>
          </a:p>
          <a:p>
            <a:pPr>
              <a:spcAft>
                <a:spcPts val="0"/>
              </a:spcAft>
            </a:pPr>
            <a:r>
              <a:rPr lang="en-US" sz="2400" dirty="0" smtClean="0"/>
              <a:t>Documents</a:t>
            </a:r>
            <a:endParaRPr lang="en-US" dirty="0" smtClean="0"/>
          </a:p>
          <a:p>
            <a:pPr lvl="1">
              <a:spcAft>
                <a:spcPts val="0"/>
              </a:spcAft>
            </a:pPr>
            <a:r>
              <a:rPr lang="en-US" dirty="0" smtClean="0"/>
              <a:t>Complete text of foreign support agreement</a:t>
            </a:r>
          </a:p>
          <a:p>
            <a:pPr lvl="1">
              <a:spcAft>
                <a:spcPts val="0"/>
              </a:spcAft>
            </a:pPr>
            <a:r>
              <a:rPr lang="en-US" dirty="0" smtClean="0"/>
              <a:t>Record stating agreement is enforceable as a support order in issuing country</a:t>
            </a:r>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417493"/>
            <a:ext cx="7772400" cy="954107"/>
          </a:xfrm>
        </p:spPr>
        <p:txBody>
          <a:bodyPr/>
          <a:lstStyle/>
          <a:p>
            <a:r>
              <a:rPr lang="en-US" dirty="0"/>
              <a:t>Foreign Support Agreement – Section 710, UIFSA (2008)</a:t>
            </a:r>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62</a:t>
            </a:fld>
            <a:endParaRPr lang="en-US" dirty="0"/>
          </a:p>
        </p:txBody>
      </p:sp>
    </p:spTree>
    <p:extLst>
      <p:ext uri="{BB962C8B-B14F-4D97-AF65-F5344CB8AC3E}">
        <p14:creationId xmlns:p14="http://schemas.microsoft.com/office/powerpoint/2010/main" val="2987720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4876800"/>
          </a:xfrm>
        </p:spPr>
        <p:txBody>
          <a:bodyPr>
            <a:normAutofit fontScale="92500"/>
          </a:bodyPr>
          <a:lstStyle/>
          <a:p>
            <a:pPr>
              <a:spcAft>
                <a:spcPts val="0"/>
              </a:spcAft>
            </a:pPr>
            <a:r>
              <a:rPr lang="en-US" sz="2400" dirty="0" smtClean="0"/>
              <a:t>Review by tribunal </a:t>
            </a:r>
          </a:p>
          <a:p>
            <a:pPr lvl="1">
              <a:spcAft>
                <a:spcPts val="0"/>
              </a:spcAft>
            </a:pPr>
            <a:r>
              <a:rPr lang="en-US" dirty="0" smtClean="0"/>
              <a:t>May vacate registration on own motion only if finding that recognition and enforcement would be manifestly incompatible with public policy</a:t>
            </a:r>
          </a:p>
          <a:p>
            <a:pPr lvl="1">
              <a:spcAft>
                <a:spcPts val="0"/>
              </a:spcAft>
            </a:pPr>
            <a:r>
              <a:rPr lang="en-US" dirty="0" smtClean="0"/>
              <a:t>If respondent challenges, may refuse recognition and enforcement if it finds:</a:t>
            </a:r>
          </a:p>
          <a:p>
            <a:pPr lvl="2"/>
            <a:r>
              <a:rPr lang="en-US" dirty="0" smtClean="0">
                <a:solidFill>
                  <a:srgbClr val="5B616B"/>
                </a:solidFill>
              </a:rPr>
              <a:t>Recognition and enforcement manifestly incompatible with public policy</a:t>
            </a:r>
          </a:p>
          <a:p>
            <a:pPr lvl="2"/>
            <a:r>
              <a:rPr lang="en-US" dirty="0" smtClean="0">
                <a:solidFill>
                  <a:srgbClr val="5B616B"/>
                </a:solidFill>
              </a:rPr>
              <a:t>Agreement obtained by fraud or falsifications</a:t>
            </a:r>
          </a:p>
          <a:p>
            <a:pPr lvl="2"/>
            <a:r>
              <a:rPr lang="en-US" dirty="0" smtClean="0">
                <a:solidFill>
                  <a:srgbClr val="5B616B"/>
                </a:solidFill>
              </a:rPr>
              <a:t>Agreement is incompatible with support order involving same parties and purpose if support order is entitled to recognition and enforcement under UIFSA</a:t>
            </a:r>
          </a:p>
          <a:p>
            <a:pPr lvl="2"/>
            <a:r>
              <a:rPr lang="en-US" dirty="0" smtClean="0">
                <a:solidFill>
                  <a:srgbClr val="5B616B"/>
                </a:solidFill>
              </a:rPr>
              <a:t>Record submitted with application lacks authenticity or integrity</a:t>
            </a:r>
          </a:p>
          <a:p>
            <a:pPr marL="684212" lvl="2" indent="0">
              <a:buNone/>
            </a:pPr>
            <a:endParaRPr lang="en-US" dirty="0">
              <a:solidFill>
                <a:srgbClr val="5B616B"/>
              </a:solidFill>
            </a:endParaRPr>
          </a:p>
          <a:p>
            <a:pPr>
              <a:spcAft>
                <a:spcPts val="0"/>
              </a:spcAft>
            </a:pPr>
            <a:r>
              <a:rPr lang="en-US" sz="2400" dirty="0" smtClean="0"/>
              <a:t>Suspension of proceeding</a:t>
            </a:r>
            <a:endParaRPr lang="en-US" dirty="0" smtClean="0"/>
          </a:p>
          <a:p>
            <a:pPr lvl="1">
              <a:spcAft>
                <a:spcPts val="0"/>
              </a:spcAft>
            </a:pPr>
            <a:r>
              <a:rPr lang="en-US" dirty="0" smtClean="0"/>
              <a:t>Must suspend proceeding to recognize and enforce during pendency of a challenge to or appeal of agreement before a tribunal of another state or foreign country</a:t>
            </a:r>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5800" y="457200"/>
            <a:ext cx="7772400" cy="523220"/>
          </a:xfrm>
        </p:spPr>
        <p:txBody>
          <a:bodyPr/>
          <a:lstStyle/>
          <a:p>
            <a:r>
              <a:rPr lang="en-US" dirty="0"/>
              <a:t>Foreign Support Agreement </a:t>
            </a:r>
            <a:r>
              <a:rPr lang="en-US" dirty="0" smtClean="0"/>
              <a:t>(cont’d)</a:t>
            </a:r>
            <a:endParaRPr lang="en-US" dirty="0"/>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63</a:t>
            </a:fld>
            <a:endParaRPr lang="en-US" dirty="0"/>
          </a:p>
        </p:txBody>
      </p:sp>
    </p:spTree>
    <p:extLst>
      <p:ext uri="{BB962C8B-B14F-4D97-AF65-F5344CB8AC3E}">
        <p14:creationId xmlns:p14="http://schemas.microsoft.com/office/powerpoint/2010/main" val="167860435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5105400"/>
          </a:xfrm>
        </p:spPr>
        <p:txBody>
          <a:bodyPr>
            <a:normAutofit fontScale="85000" lnSpcReduction="20000"/>
          </a:bodyPr>
          <a:lstStyle/>
          <a:p>
            <a:r>
              <a:rPr lang="en-US" dirty="0" smtClean="0"/>
              <a:t>Application for Recognition and Enforcement comes to Central Registry</a:t>
            </a:r>
          </a:p>
          <a:p>
            <a:endParaRPr lang="en-US" dirty="0"/>
          </a:p>
          <a:p>
            <a:endParaRPr lang="en-US" dirty="0" smtClean="0"/>
          </a:p>
          <a:p>
            <a:endParaRPr lang="en-US" dirty="0" smtClean="0"/>
          </a:p>
          <a:p>
            <a:endParaRPr lang="en-US" dirty="0"/>
          </a:p>
          <a:p>
            <a:endParaRPr lang="en-US" dirty="0" smtClean="0"/>
          </a:p>
          <a:p>
            <a:r>
              <a:rPr lang="en-US" dirty="0" smtClean="0"/>
              <a:t>What steps should the Central Registry take?</a:t>
            </a:r>
          </a:p>
          <a:p>
            <a:pPr lvl="1"/>
            <a:r>
              <a:rPr lang="en-US" dirty="0" smtClean="0"/>
              <a:t>Review application</a:t>
            </a:r>
          </a:p>
          <a:p>
            <a:pPr lvl="2"/>
            <a:r>
              <a:rPr lang="en-US" dirty="0" smtClean="0">
                <a:solidFill>
                  <a:srgbClr val="5B616B"/>
                </a:solidFill>
              </a:rPr>
              <a:t>Appropriate applicant</a:t>
            </a:r>
          </a:p>
          <a:p>
            <a:pPr lvl="2"/>
            <a:r>
              <a:rPr lang="en-US" dirty="0" smtClean="0">
                <a:solidFill>
                  <a:srgbClr val="5B616B"/>
                </a:solidFill>
              </a:rPr>
              <a:t>Within Convention scope</a:t>
            </a:r>
          </a:p>
          <a:p>
            <a:pPr lvl="2"/>
            <a:r>
              <a:rPr lang="en-US" dirty="0" smtClean="0">
                <a:solidFill>
                  <a:srgbClr val="5B616B"/>
                </a:solidFill>
              </a:rPr>
              <a:t>Order issued by Contracting State</a:t>
            </a:r>
          </a:p>
          <a:p>
            <a:pPr lvl="2"/>
            <a:r>
              <a:rPr lang="en-US" dirty="0" smtClean="0">
                <a:solidFill>
                  <a:srgbClr val="5B616B"/>
                </a:solidFill>
              </a:rPr>
              <a:t>Required documents</a:t>
            </a:r>
          </a:p>
          <a:p>
            <a:pPr marL="684212" lvl="2" indent="0">
              <a:buNone/>
            </a:pPr>
            <a:endParaRPr lang="en-US" dirty="0">
              <a:solidFill>
                <a:srgbClr val="5B616B"/>
              </a:solidFill>
            </a:endParaRPr>
          </a:p>
          <a:p>
            <a:pPr lvl="1"/>
            <a:r>
              <a:rPr lang="en-US" dirty="0" smtClean="0"/>
              <a:t>Send Acknowledgment</a:t>
            </a:r>
          </a:p>
          <a:p>
            <a:pPr lvl="1"/>
            <a:r>
              <a:rPr lang="en-US" dirty="0" smtClean="0"/>
              <a:t>Process to extent possible</a:t>
            </a:r>
            <a:endParaRPr lang="en-US" dirty="0"/>
          </a:p>
          <a:p>
            <a:pPr marL="684212" lvl="2"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23477" y="445092"/>
            <a:ext cx="7772400" cy="523220"/>
          </a:xfrm>
        </p:spPr>
        <p:txBody>
          <a:bodyPr/>
          <a:lstStyle/>
          <a:p>
            <a:r>
              <a:rPr lang="en-US" dirty="0" smtClean="0"/>
              <a:t>Case Scenario #1</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64</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9784" y="1524000"/>
            <a:ext cx="1741453" cy="1828800"/>
          </a:xfrm>
          <a:prstGeom prst="rect">
            <a:avLst/>
          </a:prstGeom>
        </p:spPr>
      </p:pic>
      <p:pic>
        <p:nvPicPr>
          <p:cNvPr id="10" name="Picture 6"/>
          <p:cNvPicPr>
            <a:picLocks noChangeAspect="1" noChangeArrowheads="1"/>
          </p:cNvPicPr>
          <p:nvPr/>
        </p:nvPicPr>
        <p:blipFill>
          <a:blip r:embed="rId4" cstate="print"/>
          <a:srcRect/>
          <a:stretch>
            <a:fillRect/>
          </a:stretch>
        </p:blipFill>
        <p:spPr bwMode="auto">
          <a:xfrm>
            <a:off x="4621841" y="2409464"/>
            <a:ext cx="702124" cy="822960"/>
          </a:xfrm>
          <a:prstGeom prst="rect">
            <a:avLst/>
          </a:prstGeom>
          <a:noFill/>
          <a:ln w="12700">
            <a:noFill/>
            <a:miter lim="800000"/>
            <a:headEnd/>
            <a:tailEnd/>
          </a:ln>
        </p:spPr>
      </p:pic>
      <p:sp>
        <p:nvSpPr>
          <p:cNvPr id="11" name="TextBox 10"/>
          <p:cNvSpPr txBox="1"/>
          <p:nvPr/>
        </p:nvSpPr>
        <p:spPr>
          <a:xfrm>
            <a:off x="5325354" y="2362200"/>
            <a:ext cx="914400" cy="584775"/>
          </a:xfrm>
          <a:prstGeom prst="rect">
            <a:avLst/>
          </a:prstGeom>
          <a:noFill/>
        </p:spPr>
        <p:txBody>
          <a:bodyPr wrap="square" rtlCol="0">
            <a:spAutoFit/>
          </a:bodyPr>
          <a:lstStyle/>
          <a:p>
            <a:r>
              <a:rPr lang="en-US" sz="1600" dirty="0" smtClean="0">
                <a:solidFill>
                  <a:srgbClr val="5B616B"/>
                </a:solidFill>
              </a:rPr>
              <a:t>GermanOrder</a:t>
            </a:r>
            <a:endParaRPr lang="en-US" sz="1600" dirty="0">
              <a:solidFill>
                <a:srgbClr val="5B616B"/>
              </a:solidFill>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1072" y="1707904"/>
            <a:ext cx="790194" cy="1554480"/>
          </a:xfrm>
          <a:prstGeom prst="rect">
            <a:avLst/>
          </a:prstGeom>
        </p:spPr>
      </p:pic>
      <p:pic>
        <p:nvPicPr>
          <p:cNvPr id="13" name="Picture 12"/>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a:off x="4212000" y="2409464"/>
            <a:ext cx="360000" cy="717000"/>
          </a:xfrm>
          <a:prstGeom prst="rect">
            <a:avLst/>
          </a:prstGeom>
          <a:solidFill>
            <a:srgbClr val="E7E7E5"/>
          </a:solidFill>
        </p:spPr>
      </p:pic>
    </p:spTree>
    <p:extLst>
      <p:ext uri="{BB962C8B-B14F-4D97-AF65-F5344CB8AC3E}">
        <p14:creationId xmlns:p14="http://schemas.microsoft.com/office/powerpoint/2010/main" val="22820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5105400"/>
          </a:xfrm>
        </p:spPr>
        <p:txBody>
          <a:bodyPr>
            <a:normAutofit fontScale="92500" lnSpcReduction="20000"/>
          </a:bodyPr>
          <a:lstStyle/>
          <a:p>
            <a:r>
              <a:rPr lang="en-US" dirty="0" smtClean="0"/>
              <a:t>Convention order registered with tribunal</a:t>
            </a:r>
          </a:p>
          <a:p>
            <a:endParaRPr lang="en-US" dirty="0"/>
          </a:p>
          <a:p>
            <a:endParaRPr lang="en-US" dirty="0" smtClean="0"/>
          </a:p>
          <a:p>
            <a:endParaRPr lang="en-US" dirty="0" smtClean="0"/>
          </a:p>
          <a:p>
            <a:endParaRPr lang="en-US" dirty="0"/>
          </a:p>
          <a:p>
            <a:endParaRPr lang="en-US" dirty="0" smtClean="0"/>
          </a:p>
          <a:p>
            <a:r>
              <a:rPr lang="en-US" dirty="0" smtClean="0"/>
              <a:t>What steps should the tribunal take?</a:t>
            </a:r>
          </a:p>
          <a:p>
            <a:pPr lvl="1"/>
            <a:r>
              <a:rPr lang="en-US" dirty="0" smtClean="0"/>
              <a:t>Send notice of registration</a:t>
            </a:r>
          </a:p>
          <a:p>
            <a:pPr lvl="1"/>
            <a:r>
              <a:rPr lang="en-US" dirty="0" smtClean="0"/>
              <a:t>If no timely contest, order is confirmed by operation of law and enforceable (Section 707(c))  </a:t>
            </a:r>
          </a:p>
          <a:p>
            <a:pPr lvl="1"/>
            <a:r>
              <a:rPr lang="en-US" dirty="0" smtClean="0"/>
              <a:t>Only exception: tribunal may vacate registration without the filing of a contest if, acting on own motion, tribunal finds recognition and enforcement would be manifestly incompatible with public policy</a:t>
            </a:r>
          </a:p>
          <a:p>
            <a:pPr lvl="1"/>
            <a:r>
              <a:rPr lang="en-US" dirty="0" smtClean="0"/>
              <a:t>If contest, comply with Section 708, UIFSA (2008)</a:t>
            </a:r>
            <a:endParaRPr lang="en-US" dirty="0"/>
          </a:p>
          <a:p>
            <a:pPr marL="684212" lvl="2"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48877" y="586770"/>
            <a:ext cx="7772400" cy="523220"/>
          </a:xfrm>
        </p:spPr>
        <p:txBody>
          <a:bodyPr/>
          <a:lstStyle/>
          <a:p>
            <a:r>
              <a:rPr lang="en-US" dirty="0" smtClean="0"/>
              <a:t>Case Scenario #1 (cont’d)</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65</a:t>
            </a:fld>
            <a:endParaRPr lang="en-US" dirty="0"/>
          </a:p>
        </p:txBody>
      </p:sp>
      <p:pic>
        <p:nvPicPr>
          <p:cNvPr id="14" name="Picture 3"/>
          <p:cNvPicPr>
            <a:picLocks noChangeAspect="1" noChangeArrowheads="1"/>
          </p:cNvPicPr>
          <p:nvPr/>
        </p:nvPicPr>
        <p:blipFill>
          <a:blip r:embed="rId3" cstate="print"/>
          <a:srcRect/>
          <a:stretch>
            <a:fillRect/>
          </a:stretch>
        </p:blipFill>
        <p:spPr bwMode="auto">
          <a:xfrm>
            <a:off x="3107267" y="1972872"/>
            <a:ext cx="1823045" cy="1280160"/>
          </a:xfrm>
          <a:prstGeom prst="rect">
            <a:avLst/>
          </a:prstGeom>
          <a:noFill/>
          <a:ln w="12700">
            <a:noFill/>
            <a:miter lim="800000"/>
            <a:headEnd/>
            <a:tailEnd/>
          </a:ln>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8138" y="2336483"/>
            <a:ext cx="689458" cy="146304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3797" y="1731209"/>
            <a:ext cx="3309261" cy="1737360"/>
          </a:xfrm>
          <a:prstGeom prst="rect">
            <a:avLst/>
          </a:prstGeom>
        </p:spPr>
      </p:pic>
    </p:spTree>
    <p:extLst>
      <p:ext uri="{BB962C8B-B14F-4D97-AF65-F5344CB8AC3E}">
        <p14:creationId xmlns:p14="http://schemas.microsoft.com/office/powerpoint/2010/main" val="159427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5105400"/>
          </a:xfrm>
        </p:spPr>
        <p:txBody>
          <a:bodyPr>
            <a:normAutofit/>
          </a:bodyPr>
          <a:lstStyle/>
          <a:p>
            <a:endParaRPr lang="en-US" dirty="0" smtClean="0"/>
          </a:p>
          <a:p>
            <a:r>
              <a:rPr lang="en-US" dirty="0" smtClean="0"/>
              <a:t>Respondent challenges on basis that Convention order is not certified</a:t>
            </a:r>
          </a:p>
          <a:p>
            <a:r>
              <a:rPr lang="en-US" dirty="0" smtClean="0"/>
              <a:t>Respondent challenges on basis that support amount is too high</a:t>
            </a:r>
          </a:p>
          <a:p>
            <a:r>
              <a:rPr lang="en-US" dirty="0" smtClean="0"/>
              <a:t>Respondent challenges on basis that record stating that support order is enforceable in issuing country is not submitted under penalty of perjury</a:t>
            </a:r>
          </a:p>
          <a:p>
            <a:r>
              <a:rPr lang="en-US" dirty="0" smtClean="0"/>
              <a:t>Respondent challenges on basis that there is no support duty under the law of Maryland because the child is 19 and not attending high school</a:t>
            </a:r>
          </a:p>
          <a:p>
            <a:endParaRPr lang="en-US" dirty="0"/>
          </a:p>
          <a:p>
            <a:pPr marL="684212" lvl="2"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79584" y="457200"/>
            <a:ext cx="7772400" cy="954107"/>
          </a:xfrm>
        </p:spPr>
        <p:txBody>
          <a:bodyPr/>
          <a:lstStyle/>
          <a:p>
            <a:r>
              <a:rPr lang="en-US" dirty="0" smtClean="0"/>
              <a:t>Are these grounds for refusal to recognize and enforce a registered Convention order?</a:t>
            </a:r>
            <a:endParaRPr lang="en-US" dirty="0"/>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66</a:t>
            </a:fld>
            <a:endParaRPr lang="en-US"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0" y="4419600"/>
            <a:ext cx="689458" cy="1463040"/>
          </a:xfrm>
          <a:prstGeom prst="rect">
            <a:avLst/>
          </a:prstGeom>
        </p:spPr>
      </p:pic>
    </p:spTree>
    <p:extLst>
      <p:ext uri="{BB962C8B-B14F-4D97-AF65-F5344CB8AC3E}">
        <p14:creationId xmlns:p14="http://schemas.microsoft.com/office/powerpoint/2010/main" val="205574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5105400"/>
          </a:xfrm>
        </p:spPr>
        <p:txBody>
          <a:bodyPr>
            <a:normAutofit/>
          </a:bodyPr>
          <a:lstStyle/>
          <a:p>
            <a:r>
              <a:rPr lang="en-US" dirty="0" smtClean="0"/>
              <a:t>Italian Central Authority </a:t>
            </a:r>
            <a:r>
              <a:rPr lang="en-US" dirty="0"/>
              <a:t>requests </a:t>
            </a:r>
            <a:r>
              <a:rPr lang="en-US" dirty="0" smtClean="0"/>
              <a:t>that California recognize </a:t>
            </a:r>
            <a:r>
              <a:rPr lang="en-US" dirty="0"/>
              <a:t>and enforce </a:t>
            </a:r>
            <a:r>
              <a:rPr lang="en-US" dirty="0" smtClean="0"/>
              <a:t>Italian </a:t>
            </a:r>
            <a:r>
              <a:rPr lang="en-US" dirty="0"/>
              <a:t>order </a:t>
            </a:r>
            <a:r>
              <a:rPr lang="en-US" dirty="0" smtClean="0"/>
              <a:t>for 1,500 </a:t>
            </a:r>
            <a:r>
              <a:rPr lang="en-US" dirty="0"/>
              <a:t>euros/month for support of </a:t>
            </a:r>
            <a:r>
              <a:rPr lang="en-US" dirty="0" smtClean="0"/>
              <a:t>child </a:t>
            </a:r>
            <a:r>
              <a:rPr lang="en-US" dirty="0"/>
              <a:t>residing with mom in </a:t>
            </a:r>
            <a:r>
              <a:rPr lang="en-US" dirty="0" smtClean="0"/>
              <a:t>Italy</a:t>
            </a:r>
          </a:p>
          <a:p>
            <a:endParaRPr lang="en-US" dirty="0"/>
          </a:p>
          <a:p>
            <a:endParaRPr lang="en-US" dirty="0" smtClean="0"/>
          </a:p>
          <a:p>
            <a:endParaRPr lang="en-US" dirty="0" smtClean="0"/>
          </a:p>
          <a:p>
            <a:endParaRPr lang="en-US" dirty="0"/>
          </a:p>
          <a:p>
            <a:endParaRPr lang="en-US" dirty="0" smtClean="0"/>
          </a:p>
          <a:p>
            <a:pPr marL="0"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48877" y="466179"/>
            <a:ext cx="7772400" cy="523220"/>
          </a:xfrm>
        </p:spPr>
        <p:txBody>
          <a:bodyPr/>
          <a:lstStyle/>
          <a:p>
            <a:r>
              <a:rPr lang="en-US" dirty="0" smtClean="0"/>
              <a:t>Case Scenario #2</a:t>
            </a:r>
            <a:endParaRPr lang="en-US" dirty="0"/>
          </a:p>
        </p:txBody>
      </p:sp>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67</a:t>
            </a:fld>
            <a:endParaRPr lang="en-US"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2572603"/>
            <a:ext cx="2961202" cy="2743200"/>
          </a:xfrm>
          <a:prstGeom prst="rect">
            <a:avLst/>
          </a:prstGeom>
        </p:spPr>
      </p:pic>
      <p:pic>
        <p:nvPicPr>
          <p:cNvPr id="17" name="Picture 6"/>
          <p:cNvPicPr>
            <a:picLocks noChangeAspect="1" noChangeArrowheads="1"/>
          </p:cNvPicPr>
          <p:nvPr/>
        </p:nvPicPr>
        <p:blipFill>
          <a:blip r:embed="rId4" cstate="print"/>
          <a:srcRect/>
          <a:stretch>
            <a:fillRect/>
          </a:stretch>
        </p:blipFill>
        <p:spPr bwMode="auto">
          <a:xfrm>
            <a:off x="3236532" y="4422003"/>
            <a:ext cx="1092194" cy="1280160"/>
          </a:xfrm>
          <a:prstGeom prst="rect">
            <a:avLst/>
          </a:prstGeom>
          <a:noFill/>
          <a:ln w="12700">
            <a:noFill/>
            <a:miter lim="800000"/>
            <a:headEnd/>
            <a:tailEnd/>
          </a:ln>
        </p:spPr>
      </p:pic>
      <p:sp>
        <p:nvSpPr>
          <p:cNvPr id="18" name="TextBox 17"/>
          <p:cNvSpPr txBox="1"/>
          <p:nvPr/>
        </p:nvSpPr>
        <p:spPr>
          <a:xfrm>
            <a:off x="3364586" y="4613558"/>
            <a:ext cx="936166" cy="584775"/>
          </a:xfrm>
          <a:prstGeom prst="rect">
            <a:avLst/>
          </a:prstGeom>
          <a:noFill/>
        </p:spPr>
        <p:txBody>
          <a:bodyPr wrap="square" rtlCol="0">
            <a:spAutoFit/>
          </a:bodyPr>
          <a:lstStyle/>
          <a:p>
            <a:r>
              <a:rPr lang="en-US" sz="1600" dirty="0" smtClean="0">
                <a:solidFill>
                  <a:srgbClr val="5B616B"/>
                </a:solidFill>
              </a:rPr>
              <a:t>Italian</a:t>
            </a:r>
          </a:p>
          <a:p>
            <a:r>
              <a:rPr lang="en-US" sz="1600" dirty="0" smtClean="0">
                <a:solidFill>
                  <a:srgbClr val="5B616B"/>
                </a:solidFill>
              </a:rPr>
              <a:t>  Order</a:t>
            </a:r>
            <a:endParaRPr lang="en-US" sz="1600" dirty="0">
              <a:solidFill>
                <a:srgbClr val="5B616B"/>
              </a:solidFil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7939" y="2590800"/>
            <a:ext cx="2326455" cy="2743200"/>
          </a:xfrm>
          <a:prstGeom prst="rect">
            <a:avLst/>
          </a:prstGeom>
        </p:spPr>
      </p:pic>
    </p:spTree>
    <p:extLst>
      <p:ext uri="{BB962C8B-B14F-4D97-AF65-F5344CB8AC3E}">
        <p14:creationId xmlns:p14="http://schemas.microsoft.com/office/powerpoint/2010/main" val="343900756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219200"/>
            <a:ext cx="7772400" cy="5105400"/>
          </a:xfrm>
        </p:spPr>
        <p:txBody>
          <a:bodyPr>
            <a:normAutofit lnSpcReduction="10000"/>
          </a:bodyPr>
          <a:lstStyle/>
          <a:p>
            <a:r>
              <a:rPr lang="en-US" dirty="0" smtClean="0"/>
              <a:t>Child was conceived </a:t>
            </a:r>
            <a:r>
              <a:rPr lang="en-US" dirty="0"/>
              <a:t>in Switzerland when dad worked in U.S. Embassy and mom worked at Swiss </a:t>
            </a:r>
            <a:r>
              <a:rPr lang="en-US" dirty="0" smtClean="0"/>
              <a:t>hotel</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Obligor </a:t>
            </a:r>
            <a:r>
              <a:rPr lang="en-US" dirty="0"/>
              <a:t>contests registration on basis that </a:t>
            </a:r>
            <a:r>
              <a:rPr lang="en-US" dirty="0" smtClean="0"/>
              <a:t>Italian </a:t>
            </a:r>
            <a:r>
              <a:rPr lang="en-US" dirty="0"/>
              <a:t>court did not have personal jurisdiction over </a:t>
            </a:r>
            <a:r>
              <a:rPr lang="en-US" dirty="0" smtClean="0"/>
              <a:t>him</a:t>
            </a:r>
          </a:p>
          <a:p>
            <a:r>
              <a:rPr lang="en-US" dirty="0" smtClean="0"/>
              <a:t>Is that a valid defense? Will it be a successful defense in this case?</a:t>
            </a:r>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pPr marL="0" indent="0">
              <a:buNone/>
            </a:pPr>
            <a:endParaRPr lang="en-US" dirty="0" smtClean="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3</a:t>
            </a:r>
            <a:endParaRPr lang="en-US" dirty="0"/>
          </a:p>
        </p:txBody>
      </p:sp>
      <p:sp>
        <p:nvSpPr>
          <p:cNvPr id="8" name="Title 7"/>
          <p:cNvSpPr>
            <a:spLocks noGrp="1"/>
          </p:cNvSpPr>
          <p:nvPr>
            <p:ph type="title"/>
          </p:nvPr>
        </p:nvSpPr>
        <p:spPr>
          <a:xfrm>
            <a:off x="648877" y="493749"/>
            <a:ext cx="7772400" cy="523220"/>
          </a:xfrm>
        </p:spPr>
        <p:txBody>
          <a:bodyPr/>
          <a:lstStyle/>
          <a:p>
            <a:r>
              <a:rPr lang="en-US" dirty="0" smtClean="0"/>
              <a:t>Case Scenario #2 (cont’d)</a:t>
            </a:r>
            <a:endParaRPr lang="en-US" dirty="0"/>
          </a:p>
        </p:txBody>
      </p:sp>
      <p:sp>
        <p:nvSpPr>
          <p:cNvPr id="3" name="Slide Number Placeholder 2"/>
          <p:cNvSpPr>
            <a:spLocks noGrp="1"/>
          </p:cNvSpPr>
          <p:nvPr>
            <p:ph type="sldNum" sz="quarter" idx="4"/>
          </p:nvPr>
        </p:nvSpPr>
        <p:spPr/>
        <p:txBody>
          <a:bodyPr/>
          <a:lstStyle/>
          <a:p>
            <a:r>
              <a:rPr lang="en-US" dirty="0"/>
              <a:t>3</a:t>
            </a:r>
            <a:r>
              <a:rPr lang="en-US" dirty="0" smtClean="0"/>
              <a:t>-</a:t>
            </a:r>
            <a:fld id="{42782948-4DBE-204D-AB9E-B65E067054AE}" type="slidenum">
              <a:rPr lang="en-US" smtClean="0"/>
              <a:pPr/>
              <a:t>68</a:t>
            </a:fld>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5659" y="2133600"/>
            <a:ext cx="3691778" cy="2468880"/>
          </a:xfrm>
          <a:prstGeom prst="rect">
            <a:avLst/>
          </a:prstGeom>
        </p:spPr>
      </p:pic>
    </p:spTree>
    <p:extLst>
      <p:ext uri="{BB962C8B-B14F-4D97-AF65-F5344CB8AC3E}">
        <p14:creationId xmlns:p14="http://schemas.microsoft.com/office/powerpoint/2010/main" val="273532523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p:txBody>
          <a:bodyPr/>
          <a:lstStyle/>
          <a:p>
            <a:r>
              <a:rPr lang="en-US" dirty="0" smtClean="0"/>
              <a:t>CONTACT ocseinternational@acf.hhs.gov </a:t>
            </a:r>
          </a:p>
        </p:txBody>
      </p:sp>
      <p:sp>
        <p:nvSpPr>
          <p:cNvPr id="2" name="Title 1"/>
          <p:cNvSpPr>
            <a:spLocks noGrp="1"/>
          </p:cNvSpPr>
          <p:nvPr>
            <p:ph type="ctrTitle"/>
          </p:nvPr>
        </p:nvSpPr>
        <p:spPr/>
        <p:txBody>
          <a:bodyPr/>
          <a:lstStyle/>
          <a:p>
            <a:r>
              <a:rPr lang="en-US" dirty="0" smtClean="0"/>
              <a:t>QUESTIONS or FEEDBACK?</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685800"/>
            <a:ext cx="2143125" cy="2133600"/>
          </a:xfrm>
          <a:prstGeom prst="rect">
            <a:avLst/>
          </a:prstGeom>
        </p:spPr>
      </p:pic>
      <p:sp>
        <p:nvSpPr>
          <p:cNvPr id="3" name="Slide Number Placeholder 2"/>
          <p:cNvSpPr>
            <a:spLocks noGrp="1"/>
          </p:cNvSpPr>
          <p:nvPr>
            <p:ph type="sldNum" sz="quarter" idx="4"/>
          </p:nvPr>
        </p:nvSpPr>
        <p:spPr/>
        <p:txBody>
          <a:bodyPr/>
          <a:lstStyle/>
          <a:p>
            <a:r>
              <a:rPr lang="en-US" dirty="0" smtClean="0"/>
              <a:t>3-</a:t>
            </a:r>
            <a:fld id="{42782948-4DBE-204D-AB9E-B65E067054AE}" type="slidenum">
              <a:rPr lang="en-US" smtClean="0"/>
              <a:pPr/>
              <a:t>69</a:t>
            </a:fld>
            <a:endParaRPr lang="en-US" dirty="0"/>
          </a:p>
        </p:txBody>
      </p:sp>
    </p:spTree>
    <p:extLst>
      <p:ext uri="{BB962C8B-B14F-4D97-AF65-F5344CB8AC3E}">
        <p14:creationId xmlns:p14="http://schemas.microsoft.com/office/powerpoint/2010/main" val="701090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400" dirty="0" smtClean="0"/>
              <a:t>Must provide services to a petitioner requesting services through a Central </a:t>
            </a:r>
            <a:r>
              <a:rPr lang="en-US" sz="2400" dirty="0"/>
              <a:t>A</a:t>
            </a:r>
            <a:r>
              <a:rPr lang="en-US" sz="2400" dirty="0" smtClean="0"/>
              <a:t>uthority of a Convention country</a:t>
            </a:r>
          </a:p>
          <a:p>
            <a:r>
              <a:rPr lang="en-US" sz="2400" dirty="0" smtClean="0"/>
              <a:t>Must take all appropriate steps related to the application</a:t>
            </a:r>
          </a:p>
          <a:p>
            <a:pPr lvl="1"/>
            <a:r>
              <a:rPr lang="en-US" sz="2400" dirty="0" smtClean="0"/>
              <a:t>Request a hearing, if needed</a:t>
            </a:r>
          </a:p>
          <a:p>
            <a:pPr lvl="1"/>
            <a:r>
              <a:rPr lang="en-US" sz="2400" dirty="0" smtClean="0"/>
              <a:t>Obtain information, including financial, about parties</a:t>
            </a:r>
          </a:p>
          <a:p>
            <a:pPr lvl="1"/>
            <a:r>
              <a:rPr lang="en-US" sz="2400" dirty="0" smtClean="0"/>
              <a:t>Send notices</a:t>
            </a:r>
          </a:p>
          <a:p>
            <a:pPr lvl="1"/>
            <a:r>
              <a:rPr lang="en-US" sz="2400" dirty="0" smtClean="0"/>
              <a:t>Convert an order that is in foreign currency to equivalent U.S. dollars</a:t>
            </a:r>
          </a:p>
          <a:p>
            <a:pPr marL="0" indent="0">
              <a:buNone/>
            </a:pPr>
            <a:endParaRPr lang="en-US" sz="2400" dirty="0" smtClean="0"/>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3-7</a:t>
            </a:r>
            <a:endParaRPr lang="en-US" dirty="0"/>
          </a:p>
        </p:txBody>
      </p:sp>
      <p:sp>
        <p:nvSpPr>
          <p:cNvPr id="8" name="Title 7"/>
          <p:cNvSpPr>
            <a:spLocks noGrp="1"/>
          </p:cNvSpPr>
          <p:nvPr>
            <p:ph type="title"/>
          </p:nvPr>
        </p:nvSpPr>
        <p:spPr>
          <a:xfrm>
            <a:off x="686104" y="417493"/>
            <a:ext cx="8000696" cy="954107"/>
          </a:xfrm>
        </p:spPr>
        <p:txBody>
          <a:bodyPr/>
          <a:lstStyle/>
          <a:p>
            <a:r>
              <a:rPr lang="en-US" dirty="0" smtClean="0"/>
              <a:t>Duties of Support Enforcement Agency – Section 307, UIFSA (2008)</a:t>
            </a:r>
            <a:endParaRPr lang="en-US" dirty="0"/>
          </a:p>
        </p:txBody>
      </p:sp>
    </p:spTree>
    <p:extLst>
      <p:ext uri="{BB962C8B-B14F-4D97-AF65-F5344CB8AC3E}">
        <p14:creationId xmlns:p14="http://schemas.microsoft.com/office/powerpoint/2010/main" val="19779207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lnSpcReduction="10000"/>
          </a:bodyPr>
          <a:lstStyle/>
          <a:p>
            <a:pPr marL="0" indent="0">
              <a:buNone/>
            </a:pPr>
            <a:endParaRPr lang="en-US" dirty="0" smtClean="0"/>
          </a:p>
          <a:p>
            <a:r>
              <a:rPr lang="en-US" sz="2400" dirty="0" smtClean="0"/>
              <a:t>Handbook for Caseworkers</a:t>
            </a:r>
          </a:p>
          <a:p>
            <a:pPr lvl="1"/>
            <a:r>
              <a:rPr lang="en-US" sz="2400" dirty="0" smtClean="0"/>
              <a:t>Checklists</a:t>
            </a:r>
          </a:p>
          <a:p>
            <a:pPr lvl="1"/>
            <a:r>
              <a:rPr lang="en-US" sz="2400" dirty="0" smtClean="0"/>
              <a:t>Flow charts</a:t>
            </a:r>
          </a:p>
          <a:p>
            <a:pPr lvl="1"/>
            <a:r>
              <a:rPr lang="en-US" sz="2400" dirty="0" smtClean="0"/>
              <a:t>Step by step instructions</a:t>
            </a:r>
          </a:p>
          <a:p>
            <a:pPr lvl="1"/>
            <a:r>
              <a:rPr lang="en-US" sz="2400" dirty="0" smtClean="0"/>
              <a:t>FAQs</a:t>
            </a:r>
            <a:endParaRPr lang="en-US" sz="2400" dirty="0"/>
          </a:p>
          <a:p>
            <a:pPr lvl="1"/>
            <a:endParaRPr lang="en-US" dirty="0"/>
          </a:p>
          <a:p>
            <a:pPr lvl="1"/>
            <a:endParaRPr lang="en-US" dirty="0"/>
          </a:p>
          <a:p>
            <a:pPr lvl="1"/>
            <a:endParaRPr lang="en-US" dirty="0"/>
          </a:p>
          <a:p>
            <a:pPr marL="0" indent="0">
              <a:buNone/>
            </a:pPr>
            <a:r>
              <a:rPr lang="en-US" dirty="0" smtClean="0"/>
              <a:t>.</a:t>
            </a:r>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Your New Best Friend! </a:t>
            </a:r>
            <a:endParaRPr lang="en-US" dirty="0"/>
          </a:p>
        </p:txBody>
      </p:sp>
      <p:sp>
        <p:nvSpPr>
          <p:cNvPr id="3" name="Slide Number Placeholder 2"/>
          <p:cNvSpPr>
            <a:spLocks noGrp="1"/>
          </p:cNvSpPr>
          <p:nvPr>
            <p:ph type="sldNum" sz="quarter" idx="4"/>
          </p:nvPr>
        </p:nvSpPr>
        <p:spPr/>
        <p:txBody>
          <a:bodyPr/>
          <a:lstStyle/>
          <a:p>
            <a:r>
              <a:rPr lang="en-US" dirty="0" smtClean="0"/>
              <a:t>3-8</a:t>
            </a:r>
            <a:endParaRPr lang="en-US" dirty="0"/>
          </a:p>
        </p:txBody>
      </p:sp>
      <p:pic>
        <p:nvPicPr>
          <p:cNvPr id="7" name="Picture 6"/>
          <p:cNvPicPr>
            <a:picLocks noChangeAspect="1"/>
          </p:cNvPicPr>
          <p:nvPr/>
        </p:nvPicPr>
        <p:blipFill>
          <a:blip r:embed="rId3"/>
          <a:stretch>
            <a:fillRect/>
          </a:stretch>
        </p:blipFill>
        <p:spPr>
          <a:xfrm>
            <a:off x="5029200" y="1605887"/>
            <a:ext cx="3279909" cy="4572000"/>
          </a:xfrm>
          <a:prstGeom prst="rect">
            <a:avLst/>
          </a:prstGeom>
        </p:spPr>
      </p:pic>
    </p:spTree>
    <p:extLst>
      <p:ext uri="{BB962C8B-B14F-4D97-AF65-F5344CB8AC3E}">
        <p14:creationId xmlns:p14="http://schemas.microsoft.com/office/powerpoint/2010/main" val="1356365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920734"/>
          </a:xfrm>
        </p:spPr>
        <p:txBody>
          <a:bodyPr>
            <a:normAutofit/>
          </a:bodyPr>
          <a:lstStyle/>
          <a:p>
            <a:r>
              <a:rPr lang="en-US" sz="2400" dirty="0" smtClean="0"/>
              <a:t>Used when there is existing support decision</a:t>
            </a:r>
          </a:p>
          <a:p>
            <a:r>
              <a:rPr lang="en-US" sz="2400" dirty="0" smtClean="0"/>
              <a:t>Usually creditor will seek recognition and enforcement but creditor may seek recognition only</a:t>
            </a:r>
          </a:p>
          <a:p>
            <a:r>
              <a:rPr lang="en-US" sz="2400" dirty="0" smtClean="0"/>
              <a:t>Debtor may only seek recognition</a:t>
            </a:r>
          </a:p>
          <a:p>
            <a:r>
              <a:rPr lang="en-US" sz="2400" dirty="0" smtClean="0"/>
              <a:t>Not applicable when creditor wants to enforce support order that was made or already recognized in requested  State</a:t>
            </a:r>
          </a:p>
          <a:p>
            <a:pPr lvl="1"/>
            <a:r>
              <a:rPr lang="en-US" sz="2400" dirty="0" smtClean="0"/>
              <a:t>Application for Enforcement</a:t>
            </a:r>
          </a:p>
          <a:p>
            <a:pPr lvl="1"/>
            <a:endParaRPr lang="en-US" dirty="0"/>
          </a:p>
        </p:txBody>
      </p:sp>
      <p:sp>
        <p:nvSpPr>
          <p:cNvPr id="5" name="Footer Placeholder 4"/>
          <p:cNvSpPr>
            <a:spLocks noGrp="1"/>
          </p:cNvSpPr>
          <p:nvPr>
            <p:ph type="ftr" sz="quarter" idx="3"/>
          </p:nvPr>
        </p:nvSpPr>
        <p:spPr/>
        <p:txBody>
          <a:bodyPr/>
          <a:lstStyle/>
          <a:p>
            <a:r>
              <a:rPr lang="en-US" dirty="0" smtClean="0"/>
              <a:t>Module 3</a:t>
            </a:r>
            <a:endParaRPr lang="en-US" dirty="0"/>
          </a:p>
        </p:txBody>
      </p:sp>
      <p:sp>
        <p:nvSpPr>
          <p:cNvPr id="6" name="Slide Number Placeholder 5"/>
          <p:cNvSpPr>
            <a:spLocks noGrp="1"/>
          </p:cNvSpPr>
          <p:nvPr>
            <p:ph type="sldNum" sz="quarter" idx="4"/>
          </p:nvPr>
        </p:nvSpPr>
        <p:spPr/>
        <p:txBody>
          <a:bodyPr/>
          <a:lstStyle/>
          <a:p>
            <a:r>
              <a:rPr lang="en-US" dirty="0" smtClean="0"/>
              <a:t>3-9</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Overview of Application for Recognition or Recognition and Enforcement</a:t>
            </a:r>
            <a:endParaRPr lang="en-US" dirty="0"/>
          </a:p>
        </p:txBody>
      </p:sp>
    </p:spTree>
    <p:extLst>
      <p:ext uri="{BB962C8B-B14F-4D97-AF65-F5344CB8AC3E}">
        <p14:creationId xmlns:p14="http://schemas.microsoft.com/office/powerpoint/2010/main" val="12059998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INTERNATIONAL CASE PROCESSING UNDER  UIFSA 2008&amp;quot;&quot;/&gt;&lt;property id=&quot;20307&quot; value=&quot;385&quot;/&gt;&lt;/object&gt;&lt;object type=&quot;3&quot; unique_id=&quot;10004&quot;&gt;&lt;property id=&quot;20148&quot; value=&quot;5&quot;/&gt;&lt;property id=&quot;20300&quot; value=&quot;Slide 2 - &amp;quot;Webinar Series&amp;quot;&quot;/&gt;&lt;property id=&quot;20307&quot; value=&quot;376&quot;/&gt;&lt;/object&gt;&lt;object type=&quot;3&quot; unique_id=&quot;10005&quot;&gt;&lt;property id=&quot;20148&quot; value=&quot;5&quot;/&gt;&lt;property id=&quot;20300&quot; value=&quot;Slide 3 - &amp;quot;Webinar Modules&amp;quot;&quot;/&gt;&lt;property id=&quot;20307&quot; value=&quot;379&quot;/&gt;&lt;/object&gt;&lt;object type=&quot;3&quot; unique_id=&quot;10006&quot;&gt;&lt;property id=&quot;20148&quot; value=&quot;5&quot;/&gt;&lt;property id=&quot;20300&quot; value=&quot;Slide 4 - &amp;quot;MODULE 3 Recognition and Enforcement of a Convention Order under UIFSA (2008) – Incoming Application&amp;quot;&quot;/&gt;&lt;property id=&quot;20307&quot; value=&quot;328&quot;/&gt;&lt;/object&gt;&lt;object type=&quot;3&quot; unique_id=&quot;10007&quot;&gt;&lt;property id=&quot;20148&quot; value=&quot;5&quot;/&gt;&lt;property id=&quot;20300&quot; value=&quot;Slide 5 - &amp;quot;Terms within Hague Child Support Convention &amp;quot;&quot;/&gt;&lt;property id=&quot;20307&quot; value=&quot;383&quot;/&gt;&lt;/object&gt;&lt;object type=&quot;3&quot; unique_id=&quot;10008&quot;&gt;&lt;property id=&quot;20148&quot; value=&quot;5&quot;/&gt;&lt;property id=&quot;20300&quot; value=&quot;Slide 6 - &amp;quot;Role of Requested Central Authority&amp;quot;&quot;/&gt;&lt;property id=&quot;20307&quot; value=&quot;363&quot;/&gt;&lt;/object&gt;&lt;object type=&quot;3&quot; unique_id=&quot;10009&quot;&gt;&lt;property id=&quot;20148&quot; value=&quot;5&quot;/&gt;&lt;property id=&quot;20300&quot; value=&quot;Slide 7 - &amp;quot;Duties of Support Enforcement Agency – Section 307, UIFSA (2008)&amp;quot;&quot;/&gt;&lt;property id=&quot;20307&quot; value=&quot;396&quot;/&gt;&lt;/object&gt;&lt;object type=&quot;3&quot; unique_id=&quot;10010&quot;&gt;&lt;property id=&quot;20148&quot; value=&quot;5&quot;/&gt;&lt;property id=&quot;20300&quot; value=&quot;Slide 8 - &amp;quot;Your New Best Friend! &amp;quot;&quot;/&gt;&lt;property id=&quot;20307&quot; value=&quot;447&quot;/&gt;&lt;/object&gt;&lt;object type=&quot;3&quot; unique_id=&quot;10011&quot;&gt;&lt;property id=&quot;20148&quot; value=&quot;5&quot;/&gt;&lt;property id=&quot;20300&quot; value=&quot;Slide 9 - &amp;quot;Overview of Application for Recognition or Recognition and Enforcement&amp;quot;&quot;/&gt;&lt;property id=&quot;20307&quot; value=&quot;445&quot;/&gt;&lt;/object&gt;&lt;object type=&quot;3&quot; unique_id=&quot;10012&quot;&gt;&lt;property id=&quot;20148&quot; value=&quot;5&quot;/&gt;&lt;property id=&quot;20300&quot; value=&quot;Slide 10 - &amp;quot;Flow Chart in U.S. – Step 1&amp;quot;&quot;/&gt;&lt;property id=&quot;20307&quot; value=&quot;448&quot;/&gt;&lt;/object&gt;&lt;object type=&quot;3&quot; unique_id=&quot;10013&quot;&gt;&lt;property id=&quot;20148&quot; value=&quot;5&quot;/&gt;&lt;property id=&quot;20300&quot; value=&quot;Slide 11 - &amp;quot;Review of Incoming Convention Application &amp;quot;&quot;/&gt;&lt;property id=&quot;20307&quot; value=&quot;496&quot;/&gt;&lt;/object&gt;&lt;object type=&quot;3&quot; unique_id=&quot;10014&quot;&gt;&lt;property id=&quot;20148&quot; value=&quot;5&quot;/&gt;&lt;property id=&quot;20300&quot; value=&quot;Slide 12 - &amp;quot;Review of Incoming Convention Application – Convention Requirements &amp;quot;&quot;/&gt;&lt;property id=&quot;20307&quot; value=&quot;387&quot;/&gt;&lt;/object&gt;&lt;object type=&quot;3&quot; unique_id=&quot;10015&quot;&gt;&lt;property id=&quot;20148&quot; value=&quot;5&quot;/&gt;&lt;property id=&quot;20300&quot; value=&quot;Slide 13 - &amp;quot;Is application within scope of Convention and Section 704 of UIFSA (2008)?&amp;quot;&quot;/&gt;&lt;property id=&quot;20307&quot; value=&quot;323&quot;/&gt;&lt;/object&gt;&lt;object type=&quot;3&quot; unique_id=&quot;10016&quot;&gt;&lt;property id=&quot;20148&quot; value=&quot;5&quot;/&gt;&lt;property id=&quot;20300&quot; value=&quot;Slide 14 - &amp;quot;Was order issued by Contracting State?&amp;quot;&quot;/&gt;&lt;property id=&quot;20307&quot; value=&quot;434&quot;/&gt;&lt;/object&gt;&lt;object type=&quot;3&quot; unique_id=&quot;10017&quot;&gt;&lt;property id=&quot;20148&quot; value=&quot;5&quot;/&gt;&lt;property id=&quot;20300&quot; value=&quot;Slide 15 - &amp;quot;Review of Incoming Application - Completeness &amp;quot;&quot;/&gt;&lt;property id=&quot;20307&quot; value=&quot;465&quot;/&gt;&lt;/object&gt;&lt;object type=&quot;3&quot; unique_id=&quot;10018&quot;&gt;&lt;property id=&quot;20148&quot; value=&quot;5&quot;/&gt;&lt;property id=&quot;20300&quot; value=&quot;Slide 16 - &amp;quot;Are required documents included with application?&amp;quot;&quot;/&gt;&lt;property id=&quot;20307&quot; value=&quot;340&quot;/&gt;&lt;/object&gt;&lt;object type=&quot;3&quot; unique_id=&quot;10019&quot;&gt;&lt;property id=&quot;20148&quot; value=&quot;5&quot;/&gt;&lt;property id=&quot;20300&quot; value=&quot;Slide 17 - &amp;quot;Incoming Application for Recognition and Enforcement of Contracting State Order - Documents&amp;quot;&quot;/&gt;&lt;property id=&quot;20307&quot; value=&quot;408&quot;/&gt;&lt;/object&gt;&lt;object type=&quot;3&quot; unique_id=&quot;10020&quot;&gt;&lt;property id=&quot;20148&quot; value=&quot;5&quot;/&gt;&lt;property id=&quot;20300&quot; value=&quot;Slide 18 - &amp;quot;Incoming Application for Recognition and Enforcement of Contracting State Order (cont’d)&amp;quot;&quot;/&gt;&lt;property id=&quot;20307&quot; value=&quot;453&quot;/&gt;&lt;/object&gt;&lt;object type=&quot;3&quot; unique_id=&quot;10021&quot;&gt;&lt;property id=&quot;20148&quot; value=&quot;5&quot;/&gt;&lt;property id=&quot;20300&quot; value=&quot;Slide 19 - &amp;quot;Transmittal – Required Form&amp;quot;&quot;/&gt;&lt;property id=&quot;20307&quot; value=&quot;409&quot;/&gt;&lt;/object&gt;&lt;object type=&quot;3&quot; unique_id=&quot;10022&quot;&gt;&lt;property id=&quot;20148&quot; value=&quot;5&quot;/&gt;&lt;property id=&quot;20300&quot; value=&quot;Slide 20 - &amp;quot;Application – Page 1&amp;quot;&quot;/&gt;&lt;property id=&quot;20307&quot; value=&quot;479&quot;/&gt;&lt;/object&gt;&lt;object type=&quot;3&quot; unique_id=&quot;10023&quot;&gt;&lt;property id=&quot;20148&quot; value=&quot;5&quot;/&gt;&lt;property id=&quot;20300&quot; value=&quot;Slide 21 - &amp;quot;Application – Page 1 (cont’d)&amp;quot;&quot;/&gt;&lt;property id=&quot;20307&quot; value=&quot;478&quot;/&gt;&lt;/object&gt;&lt;object type=&quot;3&quot; unique_id=&quot;10024&quot;&gt;&lt;property id=&quot;20148&quot; value=&quot;5&quot;/&gt;&lt;property id=&quot;20300&quot; value=&quot;Slide 22 - &amp;quot;Application – Page 4&amp;quot;&quot;/&gt;&lt;property id=&quot;20307&quot; value=&quot;480&quot;/&gt;&lt;/object&gt;&lt;object type=&quot;3&quot; unique_id=&quot;10025&quot;&gt;&lt;property id=&quot;20148&quot; value=&quot;5&quot;/&gt;&lt;property id=&quot;20300&quot; value=&quot;Slide 23 - &amp;quot;Application – Page 5&amp;quot;&quot;/&gt;&lt;property id=&quot;20307&quot; value=&quot;473&quot;/&gt;&lt;/object&gt;&lt;object type=&quot;3&quot; unique_id=&quot;10026&quot;&gt;&lt;property id=&quot;20148&quot; value=&quot;5&quot;/&gt;&lt;property id=&quot;20300&quot; value=&quot;Slide 24 - &amp;quot;Restricted Information if Applicable&amp;quot;&quot;/&gt;&lt;property id=&quot;20307&quot; value=&quot;411&quot;/&gt;&lt;/object&gt;&lt;object type=&quot;3&quot; unique_id=&quot;10027&quot;&gt;&lt;property id=&quot;20148&quot; value=&quot;5&quot;/&gt;&lt;property id=&quot;20300&quot; value=&quot;Slide 25 - &amp;quot;Abstract of Decision – If Acceptable&amp;quot;&quot;/&gt;&lt;property id=&quot;20307&quot; value=&quot;454&quot;/&gt;&lt;/object&gt;&lt;object type=&quot;3&quot; unique_id=&quot;10028&quot;&gt;&lt;property id=&quot;20148&quot; value=&quot;5&quot;/&gt;&lt;property id=&quot;20300&quot; value=&quot;Slide 26 - &amp;quot;Statement of Enforceability&amp;quot;&quot;/&gt;&lt;property id=&quot;20307&quot; value=&quot;455&quot;/&gt;&lt;/object&gt;&lt;object type=&quot;3&quot; unique_id=&quot;10029&quot;&gt;&lt;property id=&quot;20148&quot; value=&quot;5&quot;/&gt;&lt;property id=&quot;20300&quot; value=&quot;Slide 27 - &amp;quot;Statement of Enforceability – Page 1 (cont’d)&amp;quot;&quot;/&gt;&lt;property id=&quot;20307&quot; value=&quot;495&quot;/&gt;&lt;/object&gt;&lt;object type=&quot;3&quot; unique_id=&quot;10030&quot;&gt;&lt;property id=&quot;20148&quot; value=&quot;5&quot;/&gt;&lt;property id=&quot;20300&quot; value=&quot;Slide 28 - &amp;quot;Statement of Proper Notice – Page 1&amp;quot;&quot;/&gt;&lt;property id=&quot;20307&quot; value=&quot;483&quot;/&gt;&lt;/object&gt;&lt;object type=&quot;3&quot; unique_id=&quot;10031&quot;&gt;&lt;property id=&quot;20148&quot; value=&quot;5&quot;/&gt;&lt;property id=&quot;20300&quot; value=&quot;Slide 29 - &amp;quot;Statement of Proper Notice – Page 1 (cont’d)&amp;quot;&quot;/&gt;&lt;property id=&quot;20307&quot; value=&quot;484&quot;/&gt;&lt;/object&gt;&lt;object type=&quot;3&quot; unique_id=&quot;10032&quot;&gt;&lt;property id=&quot;20148&quot; value=&quot;5&quot;/&gt;&lt;property id=&quot;20300&quot; value=&quot;Slide 30 - &amp;quot;Statement of Proper Notice – Page 2&amp;quot;&quot;/&gt;&lt;property id=&quot;20307&quot; value=&quot;482&quot;/&gt;&lt;/object&gt;&lt;object type=&quot;3&quot; unique_id=&quot;10033&quot;&gt;&lt;property id=&quot;20148&quot; value=&quot;5&quot;/&gt;&lt;property id=&quot;20300&quot; value=&quot;Slide 31 - &amp;quot;Financial Circumstances Form&amp;quot;&quot;/&gt;&lt;property id=&quot;20307&quot; value=&quot;412&quot;/&gt;&lt;/object&gt;&lt;object type=&quot;3&quot; unique_id=&quot;10034&quot;&gt;&lt;property id=&quot;20148&quot; value=&quot;5&quot;/&gt;&lt;property id=&quot;20300&quot; value=&quot;Slide 32 - &amp;quot;Review Questions&amp;quot;&quot;/&gt;&lt;property id=&quot;20307&quot; value=&quot;470&quot;/&gt;&lt;/object&gt;&lt;object type=&quot;3&quot; unique_id=&quot;10035&quot;&gt;&lt;property id=&quot;20148&quot; value=&quot;5&quot;/&gt;&lt;property id=&quot;20300&quot; value=&quot;Slide 33 - &amp;quot;OCSE Resources on Convention Forms&amp;quot;&quot;/&gt;&lt;property id=&quot;20307&quot; value=&quot;460&quot;/&gt;&lt;/object&gt;&lt;object type=&quot;3&quot; unique_id=&quot;10036&quot;&gt;&lt;property id=&quot;20148&quot; value=&quot;5&quot;/&gt;&lt;property id=&quot;20300&quot; value=&quot;Slide 34 - &amp;quot;OCSE International Page&amp;quot;&quot;/&gt;&lt;property id=&quot;20307&quot; value=&quot;497&quot;/&gt;&lt;/object&gt;&lt;object type=&quot;3&quot; unique_id=&quot;10037&quot;&gt;&lt;property id=&quot;20148&quot; value=&quot;5&quot;/&gt;&lt;property id=&quot;20300&quot; value=&quot;Slide 35 - &amp;quot;Translation of Incoming Documents to U.S.&amp;quot;&quot;/&gt;&lt;property id=&quot;20307&quot; value=&quot;416&quot;/&gt;&lt;/object&gt;&lt;object type=&quot;3&quot; unique_id=&quot;10038&quot;&gt;&lt;property id=&quot;20148&quot; value=&quot;5&quot;/&gt;&lt;property id=&quot;20300&quot; value=&quot;Slide 36 - &amp;quot;Acknowledgment by Central Registry&amp;quot;&quot;/&gt;&lt;property id=&quot;20307&quot; value=&quot;436&quot;/&gt;&lt;/object&gt;&lt;object type=&quot;3&quot; unique_id=&quot;10039&quot;&gt;&lt;property id=&quot;20148&quot; value=&quot;5&quot;/&gt;&lt;property id=&quot;20300&quot; value=&quot;Slide 37 - &amp;quot;Acknowledgment – Page 1&amp;quot;&quot;/&gt;&lt;property id=&quot;20307&quot; value=&quot;487&quot;/&gt;&lt;/object&gt;&lt;object type=&quot;3&quot; unique_id=&quot;10040&quot;&gt;&lt;property id=&quot;20148&quot; value=&quot;5&quot;/&gt;&lt;property id=&quot;20300&quot; value=&quot;Slide 38 - &amp;quot;Acknowledgment – Page 1 (cont’d)&amp;quot;&quot;/&gt;&lt;property id=&quot;20307&quot; value=&quot;488&quot;/&gt;&lt;/object&gt;&lt;object type=&quot;3&quot; unique_id=&quot;10041&quot;&gt;&lt;property id=&quot;20148&quot; value=&quot;5&quot;/&gt;&lt;property id=&quot;20300&quot; value=&quot;Slide 39 - &amp;quot;Acknowledgment – Page 2&amp;quot;&quot;/&gt;&lt;property id=&quot;20307&quot; value=&quot;486&quot;/&gt;&lt;/object&gt;&lt;object type=&quot;3&quot; unique_id=&quot;10042&quot;&gt;&lt;property id=&quot;20148&quot; value=&quot;5&quot;/&gt;&lt;property id=&quot;20300&quot; value=&quot;Slide 40 - &amp;quot;Flow Chart in U.S. – Step 2&amp;quot;&quot;/&gt;&lt;property id=&quot;20307&quot; value=&quot;450&quot;/&gt;&lt;/object&gt;&lt;object type=&quot;3&quot; unique_id=&quot;10043&quot;&gt;&lt;property id=&quot;20148&quot; value=&quot;5&quot;/&gt;&lt;property id=&quot;20300&quot; value=&quot;Slide 41 - &amp;quot;Registration for Recognition and Enforcement - Agency&amp;quot;&quot;/&gt;&lt;property id=&quot;20307&quot; value=&quot;458&quot;/&gt;&lt;/object&gt;&lt;object type=&quot;3&quot; unique_id=&quot;10044&quot;&gt;&lt;property id=&quot;20148&quot; value=&quot;5&quot;/&gt;&lt;property id=&quot;20300&quot; value=&quot;Slide 42 - &amp;quot;Information about Application Status&amp;quot;&quot;/&gt;&lt;property id=&quot;20307&quot; value=&quot;498&quot;/&gt;&lt;/object&gt;&lt;object type=&quot;3&quot; unique_id=&quot;10045&quot;&gt;&lt;property id=&quot;20148&quot; value=&quot;5&quot;/&gt;&lt;property id=&quot;20300&quot; value=&quot;Slide 43 - &amp;quot;Status of Application – Page 1&amp;quot;&quot;/&gt;&lt;property id=&quot;20307&quot; value=&quot;499&quot;/&gt;&lt;/object&gt;&lt;object type=&quot;3&quot; unique_id=&quot;10046&quot;&gt;&lt;property id=&quot;20148&quot; value=&quot;5&quot;/&gt;&lt;property id=&quot;20300&quot; value=&quot;Slide 44 - &amp;quot;Status of Application – Page 2&amp;quot;&quot;/&gt;&lt;property id=&quot;20307&quot; value=&quot;500&quot;/&gt;&lt;/object&gt;&lt;object type=&quot;3&quot; unique_id=&quot;10047&quot;&gt;&lt;property id=&quot;20148&quot; value=&quot;5&quot;/&gt;&lt;property id=&quot;20300&quot; value=&quot;Slide 45 - &amp;quot;Status of Application – Page 2 (cont’d)&amp;quot;&quot;/&gt;&lt;property id=&quot;20307&quot; value=&quot;501&quot;/&gt;&lt;/object&gt;&lt;object type=&quot;3&quot; unique_id=&quot;10048&quot;&gt;&lt;property id=&quot;20148&quot; value=&quot;5&quot;/&gt;&lt;property id=&quot;20300&quot; value=&quot;Slide 46 - &amp;quot;Status of Application – Page 3&amp;quot;&quot;/&gt;&lt;property id=&quot;20307&quot; value=&quot;502&quot;/&gt;&lt;/object&gt;&lt;object type=&quot;3&quot; unique_id=&quot;10049&quot;&gt;&lt;property id=&quot;20148&quot; value=&quot;5&quot;/&gt;&lt;property id=&quot;20300&quot; value=&quot;Slide 47 - &amp;quot;Status of Application – Page 3 (cont’d)&amp;quot;&quot;/&gt;&lt;property id=&quot;20307&quot; value=&quot;503&quot;/&gt;&lt;/object&gt;&lt;object type=&quot;3&quot; unique_id=&quot;10050&quot;&gt;&lt;property id=&quot;20148&quot; value=&quot;5&quot;/&gt;&lt;property id=&quot;20300&quot; value=&quot;Slide 48 - &amp;quot;Status of Application – Page 4&amp;quot;&quot;/&gt;&lt;property id=&quot;20307&quot; value=&quot;504&quot;/&gt;&lt;/object&gt;&lt;object type=&quot;3&quot; unique_id=&quot;10051&quot;&gt;&lt;property id=&quot;20148&quot; value=&quot;5&quot;/&gt;&lt;property id=&quot;20300&quot; value=&quot;Slide 49 - &amp;quot;Flow Chart in U.S. – Step 3&amp;quot;&quot;/&gt;&lt;property id=&quot;20307&quot; value=&quot;451&quot;/&gt;&lt;/object&gt;&lt;object type=&quot;3&quot; unique_id=&quot;10052&quot;&gt;&lt;property id=&quot;20148&quot; value=&quot;5&quot;/&gt;&lt;property id=&quot;20300&quot; value=&quot;Slide 50 - &amp;quot;Registration for Recognition and Enforcement - Tribunal&amp;quot;&quot;/&gt;&lt;property id=&quot;20307&quot; value=&quot;389&quot;/&gt;&lt;/object&gt;&lt;object type=&quot;3&quot; unique_id=&quot;10053&quot;&gt;&lt;property id=&quot;20148&quot; value=&quot;5&quot;/&gt;&lt;property id=&quot;20300&quot; value=&quot;Slide 51 - &amp;quot;Registering Tribunal&amp;quot;&quot;/&gt;&lt;property id=&quot;20307&quot; value=&quot;373&quot;/&gt;&lt;/object&gt;&lt;object type=&quot;3&quot; unique_id=&quot;10054&quot;&gt;&lt;property id=&quot;20148&quot; value=&quot;5&quot;/&gt;&lt;property id=&quot;20300&quot; value=&quot;Slide 52 - &amp;quot;Applicable Timeframes for Challenge&amp;quot;&quot;/&gt;&lt;property id=&quot;20307&quot; value=&quot;390&quot;/&gt;&lt;/object&gt;&lt;object type=&quot;3&quot; unique_id=&quot;10055&quot;&gt;&lt;property id=&quot;20148&quot; value=&quot;5&quot;/&gt;&lt;property id=&quot;20300&quot; value=&quot;Slide 53 - &amp;quot;Defenses – Section 708, UIFSA (2008)&amp;quot;&quot;/&gt;&lt;property id=&quot;20307&quot; value=&quot;424&quot;/&gt;&lt;/object&gt;&lt;object type=&quot;3&quot; unique_id=&quot;10056&quot;&gt;&lt;property id=&quot;20148&quot; value=&quot;5&quot;/&gt;&lt;property id=&quot;20300&quot; value=&quot;Slide 54 - &amp;quot;Defenses (cont’d)&amp;quot;&quot;/&gt;&lt;property id=&quot;20307&quot; value=&quot;439&quot;/&gt;&lt;/object&gt;&lt;object type=&quot;3&quot; unique_id=&quot;10057&quot;&gt;&lt;property id=&quot;20148&quot; value=&quot;5&quot;/&gt;&lt;property id=&quot;20300&quot; value=&quot;Slide 55 - &amp;quot;Review Questions&amp;quot;&quot;/&gt;&lt;property id=&quot;20307&quot; value=&quot;471&quot;/&gt;&lt;/object&gt;&lt;object type=&quot;3&quot; unique_id=&quot;10058&quot;&gt;&lt;property id=&quot;20148&quot; value=&quot;5&quot;/&gt;&lt;property id=&quot;20300&quot; value=&quot;Slide 56 - &amp;quot;Choice of Law – Section 604, UIFSA (2008)&amp;quot;&quot;/&gt;&lt;property id=&quot;20307&quot; value=&quot;395&quot;/&gt;&lt;/object&gt;&lt;object type=&quot;3&quot; unique_id=&quot;10059&quot;&gt;&lt;property id=&quot;20148&quot; value=&quot;5&quot;/&gt;&lt;property id=&quot;20300&quot; value=&quot;Slide 57 - &amp;quot;Admissibility of Evidence – Section 316, UIFSA (2008)&amp;quot;&quot;/&gt;&lt;property id=&quot;20307&quot; value=&quot;425&quot;/&gt;&lt;/object&gt;&lt;object type=&quot;3&quot; unique_id=&quot;10060&quot;&gt;&lt;property id=&quot;20148&quot; value=&quot;5&quot;/&gt;&lt;property id=&quot;20300&quot; value=&quot;Slide 58 - &amp;quot;Evidence – Sections 317 &amp;amp; 318, UIFSA (2008)&amp;quot;&quot;/&gt;&lt;property id=&quot;20307&quot; value=&quot;426&quot;/&gt;&lt;/object&gt;&lt;object type=&quot;3&quot; unique_id=&quot;10061&quot;&gt;&lt;property id=&quot;20148&quot; value=&quot;5&quot;/&gt;&lt;property id=&quot;20300&quot; value=&quot;Slide 59 - &amp;quot;Possible Application Outcomes&amp;quot;&quot;/&gt;&lt;property id=&quot;20307&quot; value=&quot;440&quot;/&gt;&lt;/object&gt;&lt;object type=&quot;3&quot; unique_id=&quot;10062&quot;&gt;&lt;property id=&quot;20148&quot; value=&quot;5&quot;/&gt;&lt;property id=&quot;20300&quot; value=&quot;Slide 60 - &amp;quot;Non-Recognition of Convention Order – Section 708, UIFSA (2008)&amp;quot;&quot;/&gt;&lt;property id=&quot;20307&quot; value=&quot;461&quot;/&gt;&lt;/object&gt;&lt;object type=&quot;3&quot; unique_id=&quot;10063&quot;&gt;&lt;property id=&quot;20148&quot; value=&quot;5&quot;/&gt;&lt;property id=&quot;20300&quot; value=&quot;Slide 61 - &amp;quot;Non-Recognition of Convention Order (cont’d)&amp;quot;&quot;/&gt;&lt;property id=&quot;20307&quot; value=&quot;462&quot;/&gt;&lt;/object&gt;&lt;object type=&quot;3&quot; unique_id=&quot;10064&quot;&gt;&lt;property id=&quot;20148&quot; value=&quot;5&quot;/&gt;&lt;property id=&quot;20300&quot; value=&quot;Slide 62 - &amp;quot;Foreign Support Agreement – Section 710, UIFSA (2008)&amp;quot;&quot;/&gt;&lt;property id=&quot;20307&quot; value=&quot;467&quot;/&gt;&lt;/object&gt;&lt;object type=&quot;3&quot; unique_id=&quot;10065&quot;&gt;&lt;property id=&quot;20148&quot; value=&quot;5&quot;/&gt;&lt;property id=&quot;20300&quot; value=&quot;Slide 63 - &amp;quot;Foreign Support Agreement (cont’d)&amp;quot;&quot;/&gt;&lt;property id=&quot;20307&quot; value=&quot;468&quot;/&gt;&lt;/object&gt;&lt;object type=&quot;3&quot; unique_id=&quot;10066&quot;&gt;&lt;property id=&quot;20148&quot; value=&quot;5&quot;/&gt;&lt;property id=&quot;20300&quot; value=&quot;Slide 64 - &amp;quot;Case Scenario #1&amp;quot;&quot;/&gt;&lt;property id=&quot;20307&quot; value=&quot;418&quot;/&gt;&lt;/object&gt;&lt;object type=&quot;3&quot; unique_id=&quot;10067&quot;&gt;&lt;property id=&quot;20148&quot; value=&quot;5&quot;/&gt;&lt;property id=&quot;20300&quot; value=&quot;Slide 65 - &amp;quot;Case Scenario #1 (cont’d)&amp;quot;&quot;/&gt;&lt;property id=&quot;20307&quot; value=&quot;420&quot;/&gt;&lt;/object&gt;&lt;object type=&quot;3&quot; unique_id=&quot;10068&quot;&gt;&lt;property id=&quot;20148&quot; value=&quot;5&quot;/&gt;&lt;property id=&quot;20300&quot; value=&quot;Slide 66 - &amp;quot;Are these grounds for refusal to recognize and enforce a registered Convention order?&amp;quot;&quot;/&gt;&lt;property id=&quot;20307&quot; value=&quot;421&quot;/&gt;&lt;/object&gt;&lt;object type=&quot;3&quot; unique_id=&quot;10069&quot;&gt;&lt;property id=&quot;20148&quot; value=&quot;5&quot;/&gt;&lt;property id=&quot;20300&quot; value=&quot;Slide 67 - &amp;quot;Case Scenario #2&amp;quot;&quot;/&gt;&lt;property id=&quot;20307&quot; value=&quot;443&quot;/&gt;&lt;/object&gt;&lt;object type=&quot;3&quot; unique_id=&quot;10070&quot;&gt;&lt;property id=&quot;20148&quot; value=&quot;5&quot;/&gt;&lt;property id=&quot;20300&quot; value=&quot;Slide 68 - &amp;quot;Case Scenario #2 (cont’d)&amp;quot;&quot;/&gt;&lt;property id=&quot;20307&quot; value=&quot;444&quot;/&gt;&lt;/object&gt;&lt;object type=&quot;3&quot; unique_id=&quot;10071&quot;&gt;&lt;property id=&quot;20148&quot; value=&quot;5&quot;/&gt;&lt;property id=&quot;20300&quot; value=&quot;Slide 69 - &amp;quot;Next Training Date &amp;amp; Module&amp;quot;&quot;/&gt;&lt;property id=&quot;20307&quot; value=&quot;422&quot;/&gt;&lt;/object&gt;&lt;object type=&quot;3&quot; unique_id=&quot;10072&quot;&gt;&lt;property id=&quot;20148&quot; value=&quot;5&quot;/&gt;&lt;property id=&quot;20300&quot; value=&quot;Slide 70 - &amp;quot;QUESTIONS or FEEDBACK?&amp;quot;&quot;/&gt;&lt;property id=&quot;20307&quot; value=&quot;374&quot;/&gt;&lt;/object&gt;&lt;/object&gt;&lt;object type=&quot;8&quot; unique_id=&quot;10144&quot;&gt;&lt;/object&gt;&lt;/object&gt;&lt;/database&gt;"/>
  <p:tag name="MMPROD_NEXTUNIQUEID" val="10009"/>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53661</TotalTime>
  <Words>11496</Words>
  <Application>Microsoft Office PowerPoint</Application>
  <PresentationFormat>On-screen Show (4:3)</PresentationFormat>
  <Paragraphs>1034</Paragraphs>
  <Slides>69</Slides>
  <Notes>69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69</vt:i4>
      </vt:variant>
    </vt:vector>
  </HeadingPairs>
  <TitlesOfParts>
    <vt:vector size="73" baseType="lpstr">
      <vt:lpstr>Arial</vt:lpstr>
      <vt:lpstr>Calibri</vt:lpstr>
      <vt:lpstr>Gill Sans MT</vt:lpstr>
      <vt:lpstr>4.3-Template_4.29.2016</vt:lpstr>
      <vt:lpstr>INTERNATIONAL CASE PROCESSING UNDER  UIFSA 2008</vt:lpstr>
      <vt:lpstr>Webinar Series</vt:lpstr>
      <vt:lpstr>Webinar Modules</vt:lpstr>
      <vt:lpstr>MODULE 3 Recognition and Enforcement of a Convention Order under UIFSA (2008) – Incoming Application</vt:lpstr>
      <vt:lpstr>Terms within Hague Child Support Convention</vt:lpstr>
      <vt:lpstr>Role of Requested Central Authority</vt:lpstr>
      <vt:lpstr>Duties of Support Enforcement Agency – Section 307, UIFSA (2008)</vt:lpstr>
      <vt:lpstr>Your New Best Friend! </vt:lpstr>
      <vt:lpstr>Overview of Application for Recognition or Recognition and Enforcement</vt:lpstr>
      <vt:lpstr>Flow Chart in U.S. – Step 1</vt:lpstr>
      <vt:lpstr>Review of Incoming Convention Application </vt:lpstr>
      <vt:lpstr>Review of Incoming Convention Application – Convention Requirements </vt:lpstr>
      <vt:lpstr>Is application within scope of Convention and Section 704 of UIFSA (2008)?</vt:lpstr>
      <vt:lpstr>Was order issued by Contracting State?</vt:lpstr>
      <vt:lpstr>Review of Incoming Application – Completeness </vt:lpstr>
      <vt:lpstr>Are required documents included with application?</vt:lpstr>
      <vt:lpstr>Incoming Application for Recognition and Enforcement of Contracting State Order – Documents</vt:lpstr>
      <vt:lpstr>Incoming Application for Recognition and Enforcement of Contracting State Order (cont’d)</vt:lpstr>
      <vt:lpstr>Transmittal – Required Form</vt:lpstr>
      <vt:lpstr>Application – Page 1</vt:lpstr>
      <vt:lpstr>Application – Page 1 (cont’d)</vt:lpstr>
      <vt:lpstr>Application – Page 4</vt:lpstr>
      <vt:lpstr>Application – Page 5</vt:lpstr>
      <vt:lpstr>Restricted Information if Applicable</vt:lpstr>
      <vt:lpstr>Abstract of Decision – If Acceptable</vt:lpstr>
      <vt:lpstr>Statement of Enforceability</vt:lpstr>
      <vt:lpstr>Statement of Enforceability – Page 1 (cont’d)</vt:lpstr>
      <vt:lpstr>Statement of Proper Notice – Page 1</vt:lpstr>
      <vt:lpstr>Statement of Proper Notice – Page 1 (cont’d)</vt:lpstr>
      <vt:lpstr>Statement of Proper Notice – Page 2</vt:lpstr>
      <vt:lpstr>Financial Circumstances Form</vt:lpstr>
      <vt:lpstr>Review Questions</vt:lpstr>
      <vt:lpstr>OCSE Resources on Convention Forms</vt:lpstr>
      <vt:lpstr>OCSE International Page</vt:lpstr>
      <vt:lpstr>Translation of Incoming Documents to U.S.</vt:lpstr>
      <vt:lpstr>Acknowledgment by Central Registry</vt:lpstr>
      <vt:lpstr>Acknowledgment – Page 1</vt:lpstr>
      <vt:lpstr>Acknowledgment – Page 1 (cont’d)</vt:lpstr>
      <vt:lpstr>Acknowledgment – Page 2</vt:lpstr>
      <vt:lpstr>Flow Chart in U.S. – Step 2</vt:lpstr>
      <vt:lpstr>Registration for Recognition and Enforcement – Agency</vt:lpstr>
      <vt:lpstr>Information about Application Status</vt:lpstr>
      <vt:lpstr>Status of Application – Page 1</vt:lpstr>
      <vt:lpstr>Status of Application – Page 2</vt:lpstr>
      <vt:lpstr>Status of Application – Page 2 (cont’d)</vt:lpstr>
      <vt:lpstr>Status of Application – Page 3</vt:lpstr>
      <vt:lpstr>Status of Application – Page 3 (cont’d)</vt:lpstr>
      <vt:lpstr>Status of Application – Page 4</vt:lpstr>
      <vt:lpstr>Flow Chart in U.S. – Step 3</vt:lpstr>
      <vt:lpstr>Registration for Recognition and Enforcement – Tribunal</vt:lpstr>
      <vt:lpstr>Registering Tribunal</vt:lpstr>
      <vt:lpstr>Applicable Timeframes for Challenge</vt:lpstr>
      <vt:lpstr>Defenses – Section 708, UIFSA (2008)</vt:lpstr>
      <vt:lpstr>Defenses (cont’d)</vt:lpstr>
      <vt:lpstr>Review Questions</vt:lpstr>
      <vt:lpstr>Choice of Law – Section 604, UIFSA (2008)</vt:lpstr>
      <vt:lpstr>Admissibility of Evidence – Section 316, UIFSA (2008)</vt:lpstr>
      <vt:lpstr>Evidence – Sections 317 &amp; 318, UIFSA (2008)</vt:lpstr>
      <vt:lpstr>Possible Application Outcomes</vt:lpstr>
      <vt:lpstr>Non-Recognition of Convention Order – Section 708, UIFSA (2008)</vt:lpstr>
      <vt:lpstr>Non-Recognition of Convention Order (cont’d)</vt:lpstr>
      <vt:lpstr>Foreign Support Agreement – Section 710, UIFSA (2008)</vt:lpstr>
      <vt:lpstr>Foreign Support Agreement (cont’d)</vt:lpstr>
      <vt:lpstr>Case Scenario #1</vt:lpstr>
      <vt:lpstr>Case Scenario #1 (cont’d)</vt:lpstr>
      <vt:lpstr>Are these grounds for refusal to recognize and enforce a registered Convention order?</vt:lpstr>
      <vt:lpstr>Case Scenario #2</vt:lpstr>
      <vt:lpstr>Case Scenario #2 (cont’d)</vt:lpstr>
      <vt:lpstr>QUESTIONS or 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Pam Levin</cp:lastModifiedBy>
  <cp:revision>172</cp:revision>
  <dcterms:created xsi:type="dcterms:W3CDTF">2016-05-03T20:02:08Z</dcterms:created>
  <dcterms:modified xsi:type="dcterms:W3CDTF">2019-12-13T19:50:18Z</dcterms:modified>
</cp:coreProperties>
</file>