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4">
  <p:sldMasterIdLst>
    <p:sldMasterId id="2147483648" r:id="rId1"/>
  </p:sldMasterIdLst>
  <p:notesMasterIdLst>
    <p:notesMasterId r:id="rId104"/>
  </p:notesMasterIdLst>
  <p:handoutMasterIdLst>
    <p:handoutMasterId r:id="rId105"/>
  </p:handoutMasterIdLst>
  <p:sldIdLst>
    <p:sldId id="385" r:id="rId2"/>
    <p:sldId id="376" r:id="rId3"/>
    <p:sldId id="379" r:id="rId4"/>
    <p:sldId id="328" r:id="rId5"/>
    <p:sldId id="383" r:id="rId6"/>
    <p:sldId id="505" r:id="rId7"/>
    <p:sldId id="506" r:id="rId8"/>
    <p:sldId id="563" r:id="rId9"/>
    <p:sldId id="507" r:id="rId10"/>
    <p:sldId id="445" r:id="rId11"/>
    <p:sldId id="509" r:id="rId12"/>
    <p:sldId id="448" r:id="rId13"/>
    <p:sldId id="323" r:id="rId14"/>
    <p:sldId id="434" r:id="rId15"/>
    <p:sldId id="340" r:id="rId16"/>
    <p:sldId id="408" r:id="rId17"/>
    <p:sldId id="541" r:id="rId18"/>
    <p:sldId id="453" r:id="rId19"/>
    <p:sldId id="540" r:id="rId20"/>
    <p:sldId id="409" r:id="rId21"/>
    <p:sldId id="514" r:id="rId22"/>
    <p:sldId id="515" r:id="rId23"/>
    <p:sldId id="591" r:id="rId24"/>
    <p:sldId id="592" r:id="rId25"/>
    <p:sldId id="594" r:id="rId26"/>
    <p:sldId id="479" r:id="rId27"/>
    <p:sldId id="478" r:id="rId28"/>
    <p:sldId id="569" r:id="rId29"/>
    <p:sldId id="570" r:id="rId30"/>
    <p:sldId id="518" r:id="rId31"/>
    <p:sldId id="519" r:id="rId32"/>
    <p:sldId id="520" r:id="rId33"/>
    <p:sldId id="480" r:id="rId34"/>
    <p:sldId id="473" r:id="rId35"/>
    <p:sldId id="411" r:id="rId36"/>
    <p:sldId id="521" r:id="rId37"/>
    <p:sldId id="454" r:id="rId38"/>
    <p:sldId id="523" r:id="rId39"/>
    <p:sldId id="524" r:id="rId40"/>
    <p:sldId id="571" r:id="rId41"/>
    <p:sldId id="572" r:id="rId42"/>
    <p:sldId id="573" r:id="rId43"/>
    <p:sldId id="574" r:id="rId44"/>
    <p:sldId id="575" r:id="rId45"/>
    <p:sldId id="576" r:id="rId46"/>
    <p:sldId id="577" r:id="rId47"/>
    <p:sldId id="455" r:id="rId48"/>
    <p:sldId id="495" r:id="rId49"/>
    <p:sldId id="483" r:id="rId50"/>
    <p:sldId id="484" r:id="rId51"/>
    <p:sldId id="482" r:id="rId52"/>
    <p:sldId id="412" r:id="rId53"/>
    <p:sldId id="527" r:id="rId54"/>
    <p:sldId id="578" r:id="rId55"/>
    <p:sldId id="579" r:id="rId56"/>
    <p:sldId id="580" r:id="rId57"/>
    <p:sldId id="581" r:id="rId58"/>
    <p:sldId id="582" r:id="rId59"/>
    <p:sldId id="583" r:id="rId60"/>
    <p:sldId id="460" r:id="rId61"/>
    <p:sldId id="595" r:id="rId62"/>
    <p:sldId id="416" r:id="rId63"/>
    <p:sldId id="596" r:id="rId64"/>
    <p:sldId id="450" r:id="rId65"/>
    <p:sldId id="534" r:id="rId66"/>
    <p:sldId id="512" r:id="rId67"/>
    <p:sldId id="510" r:id="rId68"/>
    <p:sldId id="511" r:id="rId69"/>
    <p:sldId id="513" r:id="rId70"/>
    <p:sldId id="530" r:id="rId71"/>
    <p:sldId id="531" r:id="rId72"/>
    <p:sldId id="532" r:id="rId73"/>
    <p:sldId id="533" r:id="rId74"/>
    <p:sldId id="508" r:id="rId75"/>
    <p:sldId id="539" r:id="rId76"/>
    <p:sldId id="551" r:id="rId77"/>
    <p:sldId id="560" r:id="rId78"/>
    <p:sldId id="565" r:id="rId79"/>
    <p:sldId id="566" r:id="rId80"/>
    <p:sldId id="584" r:id="rId81"/>
    <p:sldId id="585" r:id="rId82"/>
    <p:sldId id="586" r:id="rId83"/>
    <p:sldId id="587" r:id="rId84"/>
    <p:sldId id="588" r:id="rId85"/>
    <p:sldId id="593" r:id="rId86"/>
    <p:sldId id="589" r:id="rId87"/>
    <p:sldId id="547" r:id="rId88"/>
    <p:sldId id="562" r:id="rId89"/>
    <p:sldId id="471" r:id="rId90"/>
    <p:sldId id="395" r:id="rId91"/>
    <p:sldId id="553" r:id="rId92"/>
    <p:sldId id="554" r:id="rId93"/>
    <p:sldId id="555" r:id="rId94"/>
    <p:sldId id="556" r:id="rId95"/>
    <p:sldId id="557" r:id="rId96"/>
    <p:sldId id="558" r:id="rId97"/>
    <p:sldId id="559" r:id="rId98"/>
    <p:sldId id="440" r:id="rId99"/>
    <p:sldId id="418" r:id="rId100"/>
    <p:sldId id="420" r:id="rId101"/>
    <p:sldId id="421" r:id="rId102"/>
    <p:sldId id="374" r:id="rId103"/>
  </p:sldIdLst>
  <p:sldSz cx="9144000" cy="6858000" type="screen4x3"/>
  <p:notesSz cx="7010400" cy="9296400"/>
  <p:custDataLst>
    <p:tags r:id="rId10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576">
          <p15:clr>
            <a:srgbClr val="A4A3A4"/>
          </p15:clr>
        </p15:guide>
        <p15:guide id="3" pos="432">
          <p15:clr>
            <a:srgbClr val="A4A3A4"/>
          </p15:clr>
        </p15:guide>
      </p15:sldGuideLst>
    </p:ext>
    <p:ext uri="{2D200454-40CA-4A62-9FC3-DE9A4176ACB9}">
      <p15:notesGuideLst xmlns:p15="http://schemas.microsoft.com/office/powerpoint/2012/main">
        <p15:guide id="1" orient="horz" pos="2934" userDrawn="1">
          <p15:clr>
            <a:srgbClr val="A4A3A4"/>
          </p15:clr>
        </p15:guide>
        <p15:guide id="2" pos="2160" userDrawn="1">
          <p15:clr>
            <a:srgbClr val="A4A3A4"/>
          </p15:clr>
        </p15:guide>
        <p15:guide id="3" orient="horz" pos="2928">
          <p15:clr>
            <a:srgbClr val="A4A3A4"/>
          </p15:clr>
        </p15:guide>
        <p15:guide id="4"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haynes" initials="m" lastIdx="10" clrIdx="0">
    <p:extLst>
      <p:ext uri="{19B8F6BF-5375-455C-9EA6-DF929625EA0E}">
        <p15:presenceInfo xmlns:p15="http://schemas.microsoft.com/office/powerpoint/2012/main" userId="mhayne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616B"/>
    <a:srgbClr val="3333FF"/>
    <a:srgbClr val="428481"/>
    <a:srgbClr val="A4C4C2"/>
    <a:srgbClr val="3F6187"/>
    <a:srgbClr val="1CA087"/>
    <a:srgbClr val="2E8540"/>
    <a:srgbClr val="112E51"/>
    <a:srgbClr val="6600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838" autoAdjust="0"/>
    <p:restoredTop sz="99841" autoAdjust="0"/>
  </p:normalViewPr>
  <p:slideViewPr>
    <p:cSldViewPr snapToObjects="1">
      <p:cViewPr varScale="1">
        <p:scale>
          <a:sx n="70" d="100"/>
          <a:sy n="70" d="100"/>
        </p:scale>
        <p:origin x="630" y="60"/>
      </p:cViewPr>
      <p:guideLst>
        <p:guide orient="horz" pos="2064"/>
        <p:guide pos="576"/>
        <p:guide pos="432"/>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84" d="100"/>
          <a:sy n="84" d="100"/>
        </p:scale>
        <p:origin x="3792" y="108"/>
      </p:cViewPr>
      <p:guideLst>
        <p:guide orient="horz" pos="2934"/>
        <p:guide pos="2160"/>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commentAuthors" Target="commentAuthor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gs" Target="tags/tag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2F2A10-6920-4947-984E-102117CEC027}" type="doc">
      <dgm:prSet loTypeId="urn:microsoft.com/office/officeart/2005/8/layout/hProcess9" loCatId="process" qsTypeId="urn:microsoft.com/office/officeart/2005/8/quickstyle/simple1" qsCatId="simple" csTypeId="urn:microsoft.com/office/officeart/2005/8/colors/accent2_4" csCatId="accent2" phldr="1"/>
      <dgm:spPr/>
    </dgm:pt>
    <dgm:pt modelId="{6E5828D3-87B7-45A4-82CC-2E5848D07232}">
      <dgm:prSet phldrT="[Text]"/>
      <dgm:spPr>
        <a:solidFill>
          <a:schemeClr val="accent2">
            <a:lumMod val="50000"/>
          </a:schemeClr>
        </a:solidFill>
      </dgm:spPr>
      <dgm:t>
        <a:bodyPr/>
        <a:lstStyle/>
        <a:p>
          <a:r>
            <a:rPr lang="en-US" dirty="0" smtClean="0"/>
            <a:t>Processed by Local Office</a:t>
          </a:r>
          <a:endParaRPr lang="en-US" dirty="0"/>
        </a:p>
      </dgm:t>
    </dgm:pt>
    <dgm:pt modelId="{B0E2D2AA-918F-4196-8F29-DEEC289A5EBF}" type="parTrans" cxnId="{E7D2612E-3ECC-4547-90A4-ED934C67262A}">
      <dgm:prSet/>
      <dgm:spPr/>
      <dgm:t>
        <a:bodyPr/>
        <a:lstStyle/>
        <a:p>
          <a:endParaRPr lang="en-US"/>
        </a:p>
      </dgm:t>
    </dgm:pt>
    <dgm:pt modelId="{E6FC57FA-CB33-4437-B407-18195C489D36}" type="sibTrans" cxnId="{E7D2612E-3ECC-4547-90A4-ED934C67262A}">
      <dgm:prSet/>
      <dgm:spPr/>
      <dgm:t>
        <a:bodyPr/>
        <a:lstStyle/>
        <a:p>
          <a:endParaRPr lang="en-US"/>
        </a:p>
      </dgm:t>
    </dgm:pt>
    <dgm:pt modelId="{D9409E8E-C4D1-411E-9E8C-556CB42D4E88}">
      <dgm:prSet phldrT="[Text]"/>
      <dgm:spPr/>
      <dgm:t>
        <a:bodyPr/>
        <a:lstStyle/>
        <a:p>
          <a:r>
            <a:rPr lang="en-US" dirty="0" smtClean="0"/>
            <a:t>Reviewed</a:t>
          </a:r>
          <a:endParaRPr lang="en-US" dirty="0"/>
        </a:p>
      </dgm:t>
    </dgm:pt>
    <dgm:pt modelId="{59F842A0-5D76-4279-9D4B-31E8E6C1BE44}" type="parTrans" cxnId="{4B8239DA-883F-42A6-B693-E916A889F3C0}">
      <dgm:prSet/>
      <dgm:spPr/>
      <dgm:t>
        <a:bodyPr/>
        <a:lstStyle/>
        <a:p>
          <a:endParaRPr lang="en-US"/>
        </a:p>
      </dgm:t>
    </dgm:pt>
    <dgm:pt modelId="{6F3D2C10-3B18-4F7B-9D79-F4DEE81C2F67}" type="sibTrans" cxnId="{4B8239DA-883F-42A6-B693-E916A889F3C0}">
      <dgm:prSet/>
      <dgm:spPr/>
      <dgm:t>
        <a:bodyPr/>
        <a:lstStyle/>
        <a:p>
          <a:endParaRPr lang="en-US"/>
        </a:p>
      </dgm:t>
    </dgm:pt>
    <dgm:pt modelId="{1F309681-2D2D-4A6D-AD49-6D38971A801B}">
      <dgm:prSet phldrT="[Text]"/>
      <dgm:spPr/>
      <dgm:t>
        <a:bodyPr/>
        <a:lstStyle/>
        <a:p>
          <a:r>
            <a:rPr lang="en-US" dirty="0" smtClean="0"/>
            <a:t>Transmitted to Requested Central Authority in Convention Country</a:t>
          </a:r>
          <a:endParaRPr lang="en-US" dirty="0"/>
        </a:p>
      </dgm:t>
    </dgm:pt>
    <dgm:pt modelId="{69065FB0-6303-4323-9380-B015031DA57B}" type="parTrans" cxnId="{228CDBD0-2699-4244-A2DF-E9B4BB4F007A}">
      <dgm:prSet/>
      <dgm:spPr/>
      <dgm:t>
        <a:bodyPr/>
        <a:lstStyle/>
        <a:p>
          <a:endParaRPr lang="en-US"/>
        </a:p>
      </dgm:t>
    </dgm:pt>
    <dgm:pt modelId="{7BCFB29A-57A6-49F3-BFEE-CA73032EA65B}" type="sibTrans" cxnId="{228CDBD0-2699-4244-A2DF-E9B4BB4F007A}">
      <dgm:prSet/>
      <dgm:spPr/>
      <dgm:t>
        <a:bodyPr/>
        <a:lstStyle/>
        <a:p>
          <a:endParaRPr lang="en-US"/>
        </a:p>
      </dgm:t>
    </dgm:pt>
    <dgm:pt modelId="{D3626F67-6DA3-4F17-A644-0781B56F31B4}" type="pres">
      <dgm:prSet presAssocID="{F02F2A10-6920-4947-984E-102117CEC027}" presName="CompostProcess" presStyleCnt="0">
        <dgm:presLayoutVars>
          <dgm:dir/>
          <dgm:resizeHandles val="exact"/>
        </dgm:presLayoutVars>
      </dgm:prSet>
      <dgm:spPr/>
    </dgm:pt>
    <dgm:pt modelId="{D40AA30E-DD1C-40E5-94A9-4A6B186243B4}" type="pres">
      <dgm:prSet presAssocID="{F02F2A10-6920-4947-984E-102117CEC027}" presName="arrow" presStyleLbl="bgShp" presStyleIdx="0" presStyleCnt="1"/>
      <dgm:spPr>
        <a:solidFill>
          <a:schemeClr val="accent2">
            <a:lumMod val="60000"/>
            <a:lumOff val="40000"/>
          </a:schemeClr>
        </a:solidFill>
      </dgm:spPr>
    </dgm:pt>
    <dgm:pt modelId="{EFA68471-DED2-4E11-A0B0-1F4087A7BBEB}" type="pres">
      <dgm:prSet presAssocID="{F02F2A10-6920-4947-984E-102117CEC027}" presName="linearProcess" presStyleCnt="0"/>
      <dgm:spPr/>
    </dgm:pt>
    <dgm:pt modelId="{BD447B5A-6506-456A-9AD8-F29E4B5D48C3}" type="pres">
      <dgm:prSet presAssocID="{6E5828D3-87B7-45A4-82CC-2E5848D07232}" presName="textNode" presStyleLbl="node1" presStyleIdx="0" presStyleCnt="3">
        <dgm:presLayoutVars>
          <dgm:bulletEnabled val="1"/>
        </dgm:presLayoutVars>
      </dgm:prSet>
      <dgm:spPr/>
      <dgm:t>
        <a:bodyPr/>
        <a:lstStyle/>
        <a:p>
          <a:endParaRPr lang="en-US"/>
        </a:p>
      </dgm:t>
    </dgm:pt>
    <dgm:pt modelId="{6DC27AC1-1842-49E4-B518-99331037E621}" type="pres">
      <dgm:prSet presAssocID="{E6FC57FA-CB33-4437-B407-18195C489D36}" presName="sibTrans" presStyleCnt="0"/>
      <dgm:spPr/>
    </dgm:pt>
    <dgm:pt modelId="{E3CD7C33-528D-44DD-AC52-20800801C36B}" type="pres">
      <dgm:prSet presAssocID="{D9409E8E-C4D1-411E-9E8C-556CB42D4E88}" presName="textNode" presStyleLbl="node1" presStyleIdx="1" presStyleCnt="3">
        <dgm:presLayoutVars>
          <dgm:bulletEnabled val="1"/>
        </dgm:presLayoutVars>
      </dgm:prSet>
      <dgm:spPr/>
      <dgm:t>
        <a:bodyPr/>
        <a:lstStyle/>
        <a:p>
          <a:endParaRPr lang="en-US"/>
        </a:p>
      </dgm:t>
    </dgm:pt>
    <dgm:pt modelId="{5C16084E-1E04-436D-BEA6-271C9509942B}" type="pres">
      <dgm:prSet presAssocID="{6F3D2C10-3B18-4F7B-9D79-F4DEE81C2F67}" presName="sibTrans" presStyleCnt="0"/>
      <dgm:spPr/>
    </dgm:pt>
    <dgm:pt modelId="{72169004-F2B7-4ECC-BBF6-74AD4E388884}" type="pres">
      <dgm:prSet presAssocID="{1F309681-2D2D-4A6D-AD49-6D38971A801B}" presName="textNode" presStyleLbl="node1" presStyleIdx="2" presStyleCnt="3">
        <dgm:presLayoutVars>
          <dgm:bulletEnabled val="1"/>
        </dgm:presLayoutVars>
      </dgm:prSet>
      <dgm:spPr/>
      <dgm:t>
        <a:bodyPr/>
        <a:lstStyle/>
        <a:p>
          <a:endParaRPr lang="en-US"/>
        </a:p>
      </dgm:t>
    </dgm:pt>
  </dgm:ptLst>
  <dgm:cxnLst>
    <dgm:cxn modelId="{7765CD98-F464-408D-9B92-198CA600CD91}" type="presOf" srcId="{F02F2A10-6920-4947-984E-102117CEC027}" destId="{D3626F67-6DA3-4F17-A644-0781B56F31B4}" srcOrd="0" destOrd="0" presId="urn:microsoft.com/office/officeart/2005/8/layout/hProcess9"/>
    <dgm:cxn modelId="{E7D2612E-3ECC-4547-90A4-ED934C67262A}" srcId="{F02F2A10-6920-4947-984E-102117CEC027}" destId="{6E5828D3-87B7-45A4-82CC-2E5848D07232}" srcOrd="0" destOrd="0" parTransId="{B0E2D2AA-918F-4196-8F29-DEEC289A5EBF}" sibTransId="{E6FC57FA-CB33-4437-B407-18195C489D36}"/>
    <dgm:cxn modelId="{9EDA2D7B-C6A3-4C7F-A755-A1706F7F1C85}" type="presOf" srcId="{1F309681-2D2D-4A6D-AD49-6D38971A801B}" destId="{72169004-F2B7-4ECC-BBF6-74AD4E388884}" srcOrd="0" destOrd="0" presId="urn:microsoft.com/office/officeart/2005/8/layout/hProcess9"/>
    <dgm:cxn modelId="{4B8239DA-883F-42A6-B693-E916A889F3C0}" srcId="{F02F2A10-6920-4947-984E-102117CEC027}" destId="{D9409E8E-C4D1-411E-9E8C-556CB42D4E88}" srcOrd="1" destOrd="0" parTransId="{59F842A0-5D76-4279-9D4B-31E8E6C1BE44}" sibTransId="{6F3D2C10-3B18-4F7B-9D79-F4DEE81C2F67}"/>
    <dgm:cxn modelId="{228CDBD0-2699-4244-A2DF-E9B4BB4F007A}" srcId="{F02F2A10-6920-4947-984E-102117CEC027}" destId="{1F309681-2D2D-4A6D-AD49-6D38971A801B}" srcOrd="2" destOrd="0" parTransId="{69065FB0-6303-4323-9380-B015031DA57B}" sibTransId="{7BCFB29A-57A6-49F3-BFEE-CA73032EA65B}"/>
    <dgm:cxn modelId="{93209648-B38D-4AB8-87C4-60F4D7D93D2A}" type="presOf" srcId="{D9409E8E-C4D1-411E-9E8C-556CB42D4E88}" destId="{E3CD7C33-528D-44DD-AC52-20800801C36B}" srcOrd="0" destOrd="0" presId="urn:microsoft.com/office/officeart/2005/8/layout/hProcess9"/>
    <dgm:cxn modelId="{6FEF810B-3495-487D-AF8B-7D001AE9B095}" type="presOf" srcId="{6E5828D3-87B7-45A4-82CC-2E5848D07232}" destId="{BD447B5A-6506-456A-9AD8-F29E4B5D48C3}" srcOrd="0" destOrd="0" presId="urn:microsoft.com/office/officeart/2005/8/layout/hProcess9"/>
    <dgm:cxn modelId="{15677F9E-6D85-4601-B28E-2E5110348233}" type="presParOf" srcId="{D3626F67-6DA3-4F17-A644-0781B56F31B4}" destId="{D40AA30E-DD1C-40E5-94A9-4A6B186243B4}" srcOrd="0" destOrd="0" presId="urn:microsoft.com/office/officeart/2005/8/layout/hProcess9"/>
    <dgm:cxn modelId="{CAEE1BAE-2113-47CB-A00C-CD77A8263538}" type="presParOf" srcId="{D3626F67-6DA3-4F17-A644-0781B56F31B4}" destId="{EFA68471-DED2-4E11-A0B0-1F4087A7BBEB}" srcOrd="1" destOrd="0" presId="urn:microsoft.com/office/officeart/2005/8/layout/hProcess9"/>
    <dgm:cxn modelId="{1191D9F1-70EC-4601-82CD-50AA7AC55ECA}" type="presParOf" srcId="{EFA68471-DED2-4E11-A0B0-1F4087A7BBEB}" destId="{BD447B5A-6506-456A-9AD8-F29E4B5D48C3}" srcOrd="0" destOrd="0" presId="urn:microsoft.com/office/officeart/2005/8/layout/hProcess9"/>
    <dgm:cxn modelId="{6C0DA0A7-9C47-49E9-A18E-9D6C8B9991D1}" type="presParOf" srcId="{EFA68471-DED2-4E11-A0B0-1F4087A7BBEB}" destId="{6DC27AC1-1842-49E4-B518-99331037E621}" srcOrd="1" destOrd="0" presId="urn:microsoft.com/office/officeart/2005/8/layout/hProcess9"/>
    <dgm:cxn modelId="{4BB336B8-FCF7-4624-B8B6-68C04BEAC9F3}" type="presParOf" srcId="{EFA68471-DED2-4E11-A0B0-1F4087A7BBEB}" destId="{E3CD7C33-528D-44DD-AC52-20800801C36B}" srcOrd="2" destOrd="0" presId="urn:microsoft.com/office/officeart/2005/8/layout/hProcess9"/>
    <dgm:cxn modelId="{C4E3F357-1B97-452C-8E23-1D3446911A8F}" type="presParOf" srcId="{EFA68471-DED2-4E11-A0B0-1F4087A7BBEB}" destId="{5C16084E-1E04-436D-BEA6-271C9509942B}" srcOrd="3" destOrd="0" presId="urn:microsoft.com/office/officeart/2005/8/layout/hProcess9"/>
    <dgm:cxn modelId="{0D87137B-BCA6-4BC7-8AB1-78D771BA6455}" type="presParOf" srcId="{EFA68471-DED2-4E11-A0B0-1F4087A7BBEB}" destId="{72169004-F2B7-4ECC-BBF6-74AD4E38888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02F2A10-6920-4947-984E-102117CEC027}" type="doc">
      <dgm:prSet loTypeId="urn:microsoft.com/office/officeart/2005/8/layout/hProcess9" loCatId="process" qsTypeId="urn:microsoft.com/office/officeart/2005/8/quickstyle/simple1" qsCatId="simple" csTypeId="urn:microsoft.com/office/officeart/2005/8/colors/accent2_2" csCatId="accent2" phldr="1"/>
      <dgm:spPr/>
    </dgm:pt>
    <dgm:pt modelId="{6E5828D3-87B7-45A4-82CC-2E5848D07232}">
      <dgm:prSet phldrT="[Text]"/>
      <dgm:spPr/>
      <dgm:t>
        <a:bodyPr/>
        <a:lstStyle/>
        <a:p>
          <a:r>
            <a:rPr lang="en-US" dirty="0" smtClean="0"/>
            <a:t>Processed by Local Office</a:t>
          </a:r>
          <a:endParaRPr lang="en-US" dirty="0"/>
        </a:p>
      </dgm:t>
    </dgm:pt>
    <dgm:pt modelId="{B0E2D2AA-918F-4196-8F29-DEEC289A5EBF}" type="parTrans" cxnId="{E7D2612E-3ECC-4547-90A4-ED934C67262A}">
      <dgm:prSet/>
      <dgm:spPr/>
      <dgm:t>
        <a:bodyPr/>
        <a:lstStyle/>
        <a:p>
          <a:endParaRPr lang="en-US"/>
        </a:p>
      </dgm:t>
    </dgm:pt>
    <dgm:pt modelId="{E6FC57FA-CB33-4437-B407-18195C489D36}" type="sibTrans" cxnId="{E7D2612E-3ECC-4547-90A4-ED934C67262A}">
      <dgm:prSet/>
      <dgm:spPr/>
      <dgm:t>
        <a:bodyPr/>
        <a:lstStyle/>
        <a:p>
          <a:endParaRPr lang="en-US"/>
        </a:p>
      </dgm:t>
    </dgm:pt>
    <dgm:pt modelId="{D9409E8E-C4D1-411E-9E8C-556CB42D4E88}">
      <dgm:prSet phldrT="[Text]"/>
      <dgm:spPr>
        <a:solidFill>
          <a:schemeClr val="accent2">
            <a:lumMod val="50000"/>
          </a:schemeClr>
        </a:solidFill>
      </dgm:spPr>
      <dgm:t>
        <a:bodyPr/>
        <a:lstStyle/>
        <a:p>
          <a:r>
            <a:rPr lang="en-US" dirty="0" smtClean="0"/>
            <a:t>Reviewed</a:t>
          </a:r>
          <a:endParaRPr lang="en-US" dirty="0"/>
        </a:p>
      </dgm:t>
    </dgm:pt>
    <dgm:pt modelId="{59F842A0-5D76-4279-9D4B-31E8E6C1BE44}" type="parTrans" cxnId="{4B8239DA-883F-42A6-B693-E916A889F3C0}">
      <dgm:prSet/>
      <dgm:spPr/>
      <dgm:t>
        <a:bodyPr/>
        <a:lstStyle/>
        <a:p>
          <a:endParaRPr lang="en-US"/>
        </a:p>
      </dgm:t>
    </dgm:pt>
    <dgm:pt modelId="{6F3D2C10-3B18-4F7B-9D79-F4DEE81C2F67}" type="sibTrans" cxnId="{4B8239DA-883F-42A6-B693-E916A889F3C0}">
      <dgm:prSet/>
      <dgm:spPr/>
      <dgm:t>
        <a:bodyPr/>
        <a:lstStyle/>
        <a:p>
          <a:endParaRPr lang="en-US"/>
        </a:p>
      </dgm:t>
    </dgm:pt>
    <dgm:pt modelId="{1F309681-2D2D-4A6D-AD49-6D38971A801B}">
      <dgm:prSet phldrT="[Text]"/>
      <dgm:spPr/>
      <dgm:t>
        <a:bodyPr/>
        <a:lstStyle/>
        <a:p>
          <a:r>
            <a:rPr lang="en-US" dirty="0" smtClean="0"/>
            <a:t>Transmitted to Requested Central Authority in Convention Country</a:t>
          </a:r>
          <a:endParaRPr lang="en-US" dirty="0"/>
        </a:p>
      </dgm:t>
    </dgm:pt>
    <dgm:pt modelId="{69065FB0-6303-4323-9380-B015031DA57B}" type="parTrans" cxnId="{228CDBD0-2699-4244-A2DF-E9B4BB4F007A}">
      <dgm:prSet/>
      <dgm:spPr/>
      <dgm:t>
        <a:bodyPr/>
        <a:lstStyle/>
        <a:p>
          <a:endParaRPr lang="en-US"/>
        </a:p>
      </dgm:t>
    </dgm:pt>
    <dgm:pt modelId="{7BCFB29A-57A6-49F3-BFEE-CA73032EA65B}" type="sibTrans" cxnId="{228CDBD0-2699-4244-A2DF-E9B4BB4F007A}">
      <dgm:prSet/>
      <dgm:spPr/>
      <dgm:t>
        <a:bodyPr/>
        <a:lstStyle/>
        <a:p>
          <a:endParaRPr lang="en-US"/>
        </a:p>
      </dgm:t>
    </dgm:pt>
    <dgm:pt modelId="{D3626F67-6DA3-4F17-A644-0781B56F31B4}" type="pres">
      <dgm:prSet presAssocID="{F02F2A10-6920-4947-984E-102117CEC027}" presName="CompostProcess" presStyleCnt="0">
        <dgm:presLayoutVars>
          <dgm:dir/>
          <dgm:resizeHandles val="exact"/>
        </dgm:presLayoutVars>
      </dgm:prSet>
      <dgm:spPr/>
    </dgm:pt>
    <dgm:pt modelId="{D40AA30E-DD1C-40E5-94A9-4A6B186243B4}" type="pres">
      <dgm:prSet presAssocID="{F02F2A10-6920-4947-984E-102117CEC027}" presName="arrow" presStyleLbl="bgShp" presStyleIdx="0" presStyleCnt="1"/>
      <dgm:spPr>
        <a:solidFill>
          <a:schemeClr val="accent2">
            <a:lumMod val="60000"/>
            <a:lumOff val="40000"/>
          </a:schemeClr>
        </a:solidFill>
      </dgm:spPr>
    </dgm:pt>
    <dgm:pt modelId="{EFA68471-DED2-4E11-A0B0-1F4087A7BBEB}" type="pres">
      <dgm:prSet presAssocID="{F02F2A10-6920-4947-984E-102117CEC027}" presName="linearProcess" presStyleCnt="0"/>
      <dgm:spPr/>
    </dgm:pt>
    <dgm:pt modelId="{BD447B5A-6506-456A-9AD8-F29E4B5D48C3}" type="pres">
      <dgm:prSet presAssocID="{6E5828D3-87B7-45A4-82CC-2E5848D07232}" presName="textNode" presStyleLbl="node1" presStyleIdx="0" presStyleCnt="3">
        <dgm:presLayoutVars>
          <dgm:bulletEnabled val="1"/>
        </dgm:presLayoutVars>
      </dgm:prSet>
      <dgm:spPr/>
      <dgm:t>
        <a:bodyPr/>
        <a:lstStyle/>
        <a:p>
          <a:endParaRPr lang="en-US"/>
        </a:p>
      </dgm:t>
    </dgm:pt>
    <dgm:pt modelId="{6DC27AC1-1842-49E4-B518-99331037E621}" type="pres">
      <dgm:prSet presAssocID="{E6FC57FA-CB33-4437-B407-18195C489D36}" presName="sibTrans" presStyleCnt="0"/>
      <dgm:spPr/>
    </dgm:pt>
    <dgm:pt modelId="{E3CD7C33-528D-44DD-AC52-20800801C36B}" type="pres">
      <dgm:prSet presAssocID="{D9409E8E-C4D1-411E-9E8C-556CB42D4E88}" presName="textNode" presStyleLbl="node1" presStyleIdx="1" presStyleCnt="3">
        <dgm:presLayoutVars>
          <dgm:bulletEnabled val="1"/>
        </dgm:presLayoutVars>
      </dgm:prSet>
      <dgm:spPr/>
      <dgm:t>
        <a:bodyPr/>
        <a:lstStyle/>
        <a:p>
          <a:endParaRPr lang="en-US"/>
        </a:p>
      </dgm:t>
    </dgm:pt>
    <dgm:pt modelId="{5C16084E-1E04-436D-BEA6-271C9509942B}" type="pres">
      <dgm:prSet presAssocID="{6F3D2C10-3B18-4F7B-9D79-F4DEE81C2F67}" presName="sibTrans" presStyleCnt="0"/>
      <dgm:spPr/>
    </dgm:pt>
    <dgm:pt modelId="{72169004-F2B7-4ECC-BBF6-74AD4E388884}" type="pres">
      <dgm:prSet presAssocID="{1F309681-2D2D-4A6D-AD49-6D38971A801B}" presName="textNode" presStyleLbl="node1" presStyleIdx="2" presStyleCnt="3">
        <dgm:presLayoutVars>
          <dgm:bulletEnabled val="1"/>
        </dgm:presLayoutVars>
      </dgm:prSet>
      <dgm:spPr/>
      <dgm:t>
        <a:bodyPr/>
        <a:lstStyle/>
        <a:p>
          <a:endParaRPr lang="en-US"/>
        </a:p>
      </dgm:t>
    </dgm:pt>
  </dgm:ptLst>
  <dgm:cxnLst>
    <dgm:cxn modelId="{E7D2612E-3ECC-4547-90A4-ED934C67262A}" srcId="{F02F2A10-6920-4947-984E-102117CEC027}" destId="{6E5828D3-87B7-45A4-82CC-2E5848D07232}" srcOrd="0" destOrd="0" parTransId="{B0E2D2AA-918F-4196-8F29-DEEC289A5EBF}" sibTransId="{E6FC57FA-CB33-4437-B407-18195C489D36}"/>
    <dgm:cxn modelId="{18140D87-F701-47F4-8790-29FA5789A8CB}" type="presOf" srcId="{D9409E8E-C4D1-411E-9E8C-556CB42D4E88}" destId="{E3CD7C33-528D-44DD-AC52-20800801C36B}" srcOrd="0" destOrd="0" presId="urn:microsoft.com/office/officeart/2005/8/layout/hProcess9"/>
    <dgm:cxn modelId="{49C6E260-E1A1-41C5-B945-8C6C7FE048DE}" type="presOf" srcId="{1F309681-2D2D-4A6D-AD49-6D38971A801B}" destId="{72169004-F2B7-4ECC-BBF6-74AD4E388884}" srcOrd="0" destOrd="0" presId="urn:microsoft.com/office/officeart/2005/8/layout/hProcess9"/>
    <dgm:cxn modelId="{4B8239DA-883F-42A6-B693-E916A889F3C0}" srcId="{F02F2A10-6920-4947-984E-102117CEC027}" destId="{D9409E8E-C4D1-411E-9E8C-556CB42D4E88}" srcOrd="1" destOrd="0" parTransId="{59F842A0-5D76-4279-9D4B-31E8E6C1BE44}" sibTransId="{6F3D2C10-3B18-4F7B-9D79-F4DEE81C2F67}"/>
    <dgm:cxn modelId="{228CDBD0-2699-4244-A2DF-E9B4BB4F007A}" srcId="{F02F2A10-6920-4947-984E-102117CEC027}" destId="{1F309681-2D2D-4A6D-AD49-6D38971A801B}" srcOrd="2" destOrd="0" parTransId="{69065FB0-6303-4323-9380-B015031DA57B}" sibTransId="{7BCFB29A-57A6-49F3-BFEE-CA73032EA65B}"/>
    <dgm:cxn modelId="{783587D9-4BB9-473C-A375-94B203592C14}" type="presOf" srcId="{F02F2A10-6920-4947-984E-102117CEC027}" destId="{D3626F67-6DA3-4F17-A644-0781B56F31B4}" srcOrd="0" destOrd="0" presId="urn:microsoft.com/office/officeart/2005/8/layout/hProcess9"/>
    <dgm:cxn modelId="{52A72347-4C91-4A0E-912F-E179CDB9D0BB}" type="presOf" srcId="{6E5828D3-87B7-45A4-82CC-2E5848D07232}" destId="{BD447B5A-6506-456A-9AD8-F29E4B5D48C3}" srcOrd="0" destOrd="0" presId="urn:microsoft.com/office/officeart/2005/8/layout/hProcess9"/>
    <dgm:cxn modelId="{E02F0CA9-5109-4292-9A2D-AB7E4E96E347}" type="presParOf" srcId="{D3626F67-6DA3-4F17-A644-0781B56F31B4}" destId="{D40AA30E-DD1C-40E5-94A9-4A6B186243B4}" srcOrd="0" destOrd="0" presId="urn:microsoft.com/office/officeart/2005/8/layout/hProcess9"/>
    <dgm:cxn modelId="{1D98DD35-1F7B-4DDD-9B8F-A005BB699E34}" type="presParOf" srcId="{D3626F67-6DA3-4F17-A644-0781B56F31B4}" destId="{EFA68471-DED2-4E11-A0B0-1F4087A7BBEB}" srcOrd="1" destOrd="0" presId="urn:microsoft.com/office/officeart/2005/8/layout/hProcess9"/>
    <dgm:cxn modelId="{245E67BE-C56D-4A40-925B-8689B3894D95}" type="presParOf" srcId="{EFA68471-DED2-4E11-A0B0-1F4087A7BBEB}" destId="{BD447B5A-6506-456A-9AD8-F29E4B5D48C3}" srcOrd="0" destOrd="0" presId="urn:microsoft.com/office/officeart/2005/8/layout/hProcess9"/>
    <dgm:cxn modelId="{63562926-5395-4FFF-9DA7-BDD90A61418D}" type="presParOf" srcId="{EFA68471-DED2-4E11-A0B0-1F4087A7BBEB}" destId="{6DC27AC1-1842-49E4-B518-99331037E621}" srcOrd="1" destOrd="0" presId="urn:microsoft.com/office/officeart/2005/8/layout/hProcess9"/>
    <dgm:cxn modelId="{24227DEB-D5CD-488D-8E38-4B0814CB535F}" type="presParOf" srcId="{EFA68471-DED2-4E11-A0B0-1F4087A7BBEB}" destId="{E3CD7C33-528D-44DD-AC52-20800801C36B}" srcOrd="2" destOrd="0" presId="urn:microsoft.com/office/officeart/2005/8/layout/hProcess9"/>
    <dgm:cxn modelId="{9F34BAA3-ECF6-441B-8A6B-F0707765DFC3}" type="presParOf" srcId="{EFA68471-DED2-4E11-A0B0-1F4087A7BBEB}" destId="{5C16084E-1E04-436D-BEA6-271C9509942B}" srcOrd="3" destOrd="0" presId="urn:microsoft.com/office/officeart/2005/8/layout/hProcess9"/>
    <dgm:cxn modelId="{BDB83D07-428B-482A-B686-BD1AEB3DE2BE}" type="presParOf" srcId="{EFA68471-DED2-4E11-A0B0-1F4087A7BBEB}" destId="{72169004-F2B7-4ECC-BBF6-74AD4E38888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F02F2A10-6920-4947-984E-102117CEC027}" type="doc">
      <dgm:prSet loTypeId="urn:microsoft.com/office/officeart/2005/8/layout/hProcess9" loCatId="process" qsTypeId="urn:microsoft.com/office/officeart/2005/8/quickstyle/simple1" qsCatId="simple" csTypeId="urn:microsoft.com/office/officeart/2005/8/colors/accent2_2" csCatId="accent2" phldr="1"/>
      <dgm:spPr/>
    </dgm:pt>
    <dgm:pt modelId="{6E5828D3-87B7-45A4-82CC-2E5848D07232}">
      <dgm:prSet phldrT="[Text]"/>
      <dgm:spPr/>
      <dgm:t>
        <a:bodyPr/>
        <a:lstStyle/>
        <a:p>
          <a:r>
            <a:rPr lang="en-US" dirty="0" smtClean="0"/>
            <a:t>Processed by Local Office</a:t>
          </a:r>
          <a:endParaRPr lang="en-US" dirty="0"/>
        </a:p>
      </dgm:t>
    </dgm:pt>
    <dgm:pt modelId="{B0E2D2AA-918F-4196-8F29-DEEC289A5EBF}" type="parTrans" cxnId="{E7D2612E-3ECC-4547-90A4-ED934C67262A}">
      <dgm:prSet/>
      <dgm:spPr/>
      <dgm:t>
        <a:bodyPr/>
        <a:lstStyle/>
        <a:p>
          <a:endParaRPr lang="en-US"/>
        </a:p>
      </dgm:t>
    </dgm:pt>
    <dgm:pt modelId="{E6FC57FA-CB33-4437-B407-18195C489D36}" type="sibTrans" cxnId="{E7D2612E-3ECC-4547-90A4-ED934C67262A}">
      <dgm:prSet/>
      <dgm:spPr/>
      <dgm:t>
        <a:bodyPr/>
        <a:lstStyle/>
        <a:p>
          <a:endParaRPr lang="en-US"/>
        </a:p>
      </dgm:t>
    </dgm:pt>
    <dgm:pt modelId="{D9409E8E-C4D1-411E-9E8C-556CB42D4E88}">
      <dgm:prSet phldrT="[Text]"/>
      <dgm:spPr>
        <a:solidFill>
          <a:srgbClr val="A4C4C2"/>
        </a:solidFill>
      </dgm:spPr>
      <dgm:t>
        <a:bodyPr/>
        <a:lstStyle/>
        <a:p>
          <a:r>
            <a:rPr lang="en-US" dirty="0" smtClean="0"/>
            <a:t>Reviewed</a:t>
          </a:r>
          <a:endParaRPr lang="en-US" dirty="0"/>
        </a:p>
      </dgm:t>
    </dgm:pt>
    <dgm:pt modelId="{59F842A0-5D76-4279-9D4B-31E8E6C1BE44}" type="parTrans" cxnId="{4B8239DA-883F-42A6-B693-E916A889F3C0}">
      <dgm:prSet/>
      <dgm:spPr/>
      <dgm:t>
        <a:bodyPr/>
        <a:lstStyle/>
        <a:p>
          <a:endParaRPr lang="en-US"/>
        </a:p>
      </dgm:t>
    </dgm:pt>
    <dgm:pt modelId="{6F3D2C10-3B18-4F7B-9D79-F4DEE81C2F67}" type="sibTrans" cxnId="{4B8239DA-883F-42A6-B693-E916A889F3C0}">
      <dgm:prSet/>
      <dgm:spPr/>
      <dgm:t>
        <a:bodyPr/>
        <a:lstStyle/>
        <a:p>
          <a:endParaRPr lang="en-US"/>
        </a:p>
      </dgm:t>
    </dgm:pt>
    <dgm:pt modelId="{1F309681-2D2D-4A6D-AD49-6D38971A801B}">
      <dgm:prSet phldrT="[Text]"/>
      <dgm:spPr>
        <a:solidFill>
          <a:schemeClr val="accent2">
            <a:lumMod val="50000"/>
          </a:schemeClr>
        </a:solidFill>
      </dgm:spPr>
      <dgm:t>
        <a:bodyPr/>
        <a:lstStyle/>
        <a:p>
          <a:r>
            <a:rPr lang="en-US" dirty="0" smtClean="0"/>
            <a:t>Transmitted to Requested Central Authority in Convention Country</a:t>
          </a:r>
          <a:endParaRPr lang="en-US" dirty="0"/>
        </a:p>
      </dgm:t>
    </dgm:pt>
    <dgm:pt modelId="{69065FB0-6303-4323-9380-B015031DA57B}" type="parTrans" cxnId="{228CDBD0-2699-4244-A2DF-E9B4BB4F007A}">
      <dgm:prSet/>
      <dgm:spPr/>
      <dgm:t>
        <a:bodyPr/>
        <a:lstStyle/>
        <a:p>
          <a:endParaRPr lang="en-US"/>
        </a:p>
      </dgm:t>
    </dgm:pt>
    <dgm:pt modelId="{7BCFB29A-57A6-49F3-BFEE-CA73032EA65B}" type="sibTrans" cxnId="{228CDBD0-2699-4244-A2DF-E9B4BB4F007A}">
      <dgm:prSet/>
      <dgm:spPr/>
      <dgm:t>
        <a:bodyPr/>
        <a:lstStyle/>
        <a:p>
          <a:endParaRPr lang="en-US"/>
        </a:p>
      </dgm:t>
    </dgm:pt>
    <dgm:pt modelId="{D3626F67-6DA3-4F17-A644-0781B56F31B4}" type="pres">
      <dgm:prSet presAssocID="{F02F2A10-6920-4947-984E-102117CEC027}" presName="CompostProcess" presStyleCnt="0">
        <dgm:presLayoutVars>
          <dgm:dir/>
          <dgm:resizeHandles val="exact"/>
        </dgm:presLayoutVars>
      </dgm:prSet>
      <dgm:spPr/>
    </dgm:pt>
    <dgm:pt modelId="{D40AA30E-DD1C-40E5-94A9-4A6B186243B4}" type="pres">
      <dgm:prSet presAssocID="{F02F2A10-6920-4947-984E-102117CEC027}" presName="arrow" presStyleLbl="bgShp" presStyleIdx="0" presStyleCnt="1" custLinFactNeighborX="0" custLinFactNeighborY="-556"/>
      <dgm:spPr>
        <a:solidFill>
          <a:schemeClr val="accent2">
            <a:lumMod val="60000"/>
            <a:lumOff val="40000"/>
          </a:schemeClr>
        </a:solidFill>
      </dgm:spPr>
    </dgm:pt>
    <dgm:pt modelId="{EFA68471-DED2-4E11-A0B0-1F4087A7BBEB}" type="pres">
      <dgm:prSet presAssocID="{F02F2A10-6920-4947-984E-102117CEC027}" presName="linearProcess" presStyleCnt="0"/>
      <dgm:spPr/>
    </dgm:pt>
    <dgm:pt modelId="{BD447B5A-6506-456A-9AD8-F29E4B5D48C3}" type="pres">
      <dgm:prSet presAssocID="{6E5828D3-87B7-45A4-82CC-2E5848D07232}" presName="textNode" presStyleLbl="node1" presStyleIdx="0" presStyleCnt="3">
        <dgm:presLayoutVars>
          <dgm:bulletEnabled val="1"/>
        </dgm:presLayoutVars>
      </dgm:prSet>
      <dgm:spPr/>
      <dgm:t>
        <a:bodyPr/>
        <a:lstStyle/>
        <a:p>
          <a:endParaRPr lang="en-US"/>
        </a:p>
      </dgm:t>
    </dgm:pt>
    <dgm:pt modelId="{6DC27AC1-1842-49E4-B518-99331037E621}" type="pres">
      <dgm:prSet presAssocID="{E6FC57FA-CB33-4437-B407-18195C489D36}" presName="sibTrans" presStyleCnt="0"/>
      <dgm:spPr/>
    </dgm:pt>
    <dgm:pt modelId="{E3CD7C33-528D-44DD-AC52-20800801C36B}" type="pres">
      <dgm:prSet presAssocID="{D9409E8E-C4D1-411E-9E8C-556CB42D4E88}" presName="textNode" presStyleLbl="node1" presStyleIdx="1" presStyleCnt="3">
        <dgm:presLayoutVars>
          <dgm:bulletEnabled val="1"/>
        </dgm:presLayoutVars>
      </dgm:prSet>
      <dgm:spPr/>
      <dgm:t>
        <a:bodyPr/>
        <a:lstStyle/>
        <a:p>
          <a:endParaRPr lang="en-US"/>
        </a:p>
      </dgm:t>
    </dgm:pt>
    <dgm:pt modelId="{5C16084E-1E04-436D-BEA6-271C9509942B}" type="pres">
      <dgm:prSet presAssocID="{6F3D2C10-3B18-4F7B-9D79-F4DEE81C2F67}" presName="sibTrans" presStyleCnt="0"/>
      <dgm:spPr/>
    </dgm:pt>
    <dgm:pt modelId="{72169004-F2B7-4ECC-BBF6-74AD4E388884}" type="pres">
      <dgm:prSet presAssocID="{1F309681-2D2D-4A6D-AD49-6D38971A801B}" presName="textNode" presStyleLbl="node1" presStyleIdx="2" presStyleCnt="3">
        <dgm:presLayoutVars>
          <dgm:bulletEnabled val="1"/>
        </dgm:presLayoutVars>
      </dgm:prSet>
      <dgm:spPr/>
      <dgm:t>
        <a:bodyPr/>
        <a:lstStyle/>
        <a:p>
          <a:endParaRPr lang="en-US"/>
        </a:p>
      </dgm:t>
    </dgm:pt>
  </dgm:ptLst>
  <dgm:cxnLst>
    <dgm:cxn modelId="{E7D2612E-3ECC-4547-90A4-ED934C67262A}" srcId="{F02F2A10-6920-4947-984E-102117CEC027}" destId="{6E5828D3-87B7-45A4-82CC-2E5848D07232}" srcOrd="0" destOrd="0" parTransId="{B0E2D2AA-918F-4196-8F29-DEEC289A5EBF}" sibTransId="{E6FC57FA-CB33-4437-B407-18195C489D36}"/>
    <dgm:cxn modelId="{E18D3FDA-9891-4C23-8815-03EC38BF35AC}" type="presOf" srcId="{F02F2A10-6920-4947-984E-102117CEC027}" destId="{D3626F67-6DA3-4F17-A644-0781B56F31B4}" srcOrd="0" destOrd="0" presId="urn:microsoft.com/office/officeart/2005/8/layout/hProcess9"/>
    <dgm:cxn modelId="{AB7B0901-E2D6-4659-A0F0-BF964CC8E1A9}" type="presOf" srcId="{6E5828D3-87B7-45A4-82CC-2E5848D07232}" destId="{BD447B5A-6506-456A-9AD8-F29E4B5D48C3}" srcOrd="0" destOrd="0" presId="urn:microsoft.com/office/officeart/2005/8/layout/hProcess9"/>
    <dgm:cxn modelId="{4B8239DA-883F-42A6-B693-E916A889F3C0}" srcId="{F02F2A10-6920-4947-984E-102117CEC027}" destId="{D9409E8E-C4D1-411E-9E8C-556CB42D4E88}" srcOrd="1" destOrd="0" parTransId="{59F842A0-5D76-4279-9D4B-31E8E6C1BE44}" sibTransId="{6F3D2C10-3B18-4F7B-9D79-F4DEE81C2F67}"/>
    <dgm:cxn modelId="{3B1B2C04-23D2-41CB-ADDB-A60BFD8CB0FA}" type="presOf" srcId="{D9409E8E-C4D1-411E-9E8C-556CB42D4E88}" destId="{E3CD7C33-528D-44DD-AC52-20800801C36B}" srcOrd="0" destOrd="0" presId="urn:microsoft.com/office/officeart/2005/8/layout/hProcess9"/>
    <dgm:cxn modelId="{228CDBD0-2699-4244-A2DF-E9B4BB4F007A}" srcId="{F02F2A10-6920-4947-984E-102117CEC027}" destId="{1F309681-2D2D-4A6D-AD49-6D38971A801B}" srcOrd="2" destOrd="0" parTransId="{69065FB0-6303-4323-9380-B015031DA57B}" sibTransId="{7BCFB29A-57A6-49F3-BFEE-CA73032EA65B}"/>
    <dgm:cxn modelId="{5F3A5D9D-4CA3-4436-916F-0905587F17C5}" type="presOf" srcId="{1F309681-2D2D-4A6D-AD49-6D38971A801B}" destId="{72169004-F2B7-4ECC-BBF6-74AD4E388884}" srcOrd="0" destOrd="0" presId="urn:microsoft.com/office/officeart/2005/8/layout/hProcess9"/>
    <dgm:cxn modelId="{EBF9DB36-4732-4E51-91B4-7BB897094BB0}" type="presParOf" srcId="{D3626F67-6DA3-4F17-A644-0781B56F31B4}" destId="{D40AA30E-DD1C-40E5-94A9-4A6B186243B4}" srcOrd="0" destOrd="0" presId="urn:microsoft.com/office/officeart/2005/8/layout/hProcess9"/>
    <dgm:cxn modelId="{DE233B52-D4EF-4EA5-B5B2-CC1A43F1E391}" type="presParOf" srcId="{D3626F67-6DA3-4F17-A644-0781B56F31B4}" destId="{EFA68471-DED2-4E11-A0B0-1F4087A7BBEB}" srcOrd="1" destOrd="0" presId="urn:microsoft.com/office/officeart/2005/8/layout/hProcess9"/>
    <dgm:cxn modelId="{E1F2E836-0226-4E6C-8EFA-A151DB1B683F}" type="presParOf" srcId="{EFA68471-DED2-4E11-A0B0-1F4087A7BBEB}" destId="{BD447B5A-6506-456A-9AD8-F29E4B5D48C3}" srcOrd="0" destOrd="0" presId="urn:microsoft.com/office/officeart/2005/8/layout/hProcess9"/>
    <dgm:cxn modelId="{644D44E2-87F7-4032-8718-A782BEA1EDD7}" type="presParOf" srcId="{EFA68471-DED2-4E11-A0B0-1F4087A7BBEB}" destId="{6DC27AC1-1842-49E4-B518-99331037E621}" srcOrd="1" destOrd="0" presId="urn:microsoft.com/office/officeart/2005/8/layout/hProcess9"/>
    <dgm:cxn modelId="{4ECD562D-71C2-47EF-882F-904E4ED0FEBE}" type="presParOf" srcId="{EFA68471-DED2-4E11-A0B0-1F4087A7BBEB}" destId="{E3CD7C33-528D-44DD-AC52-20800801C36B}" srcOrd="2" destOrd="0" presId="urn:microsoft.com/office/officeart/2005/8/layout/hProcess9"/>
    <dgm:cxn modelId="{5C2E09C2-E95A-4BAB-B8FB-601DF86E2F77}" type="presParOf" srcId="{EFA68471-DED2-4E11-A0B0-1F4087A7BBEB}" destId="{5C16084E-1E04-436D-BEA6-271C9509942B}" srcOrd="3" destOrd="0" presId="urn:microsoft.com/office/officeart/2005/8/layout/hProcess9"/>
    <dgm:cxn modelId="{75B204ED-2793-464B-8E7D-95B0F5CBA2F8}" type="presParOf" srcId="{EFA68471-DED2-4E11-A0B0-1F4087A7BBEB}" destId="{72169004-F2B7-4ECC-BBF6-74AD4E38888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1440" tIns="45720" rIns="91440" bIns="45720" rtlCol="0"/>
          <a:lstStyle>
            <a:lvl1pPr algn="r">
              <a:defRPr sz="1200"/>
            </a:lvl1pPr>
          </a:lstStyle>
          <a:p>
            <a:fld id="{C64D9E48-5E7F-D24C-87D5-695B18367D24}" type="datetimeFigureOut">
              <a:rPr lang="en-US" smtClean="0"/>
              <a:t>1/25/2019</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1440" tIns="45720" rIns="91440" bIns="45720" rtlCol="0" anchor="b"/>
          <a:lstStyle>
            <a:lvl1pPr algn="r">
              <a:defRPr sz="1200"/>
            </a:lvl1pPr>
          </a:lstStyle>
          <a:p>
            <a:fld id="{B6CB10C2-C6DD-5A4A-BF1B-B012B8BA4284}" type="slidenum">
              <a:rPr lang="en-US" smtClean="0"/>
              <a:t>‹#›</a:t>
            </a:fld>
            <a:endParaRPr lang="en-US" dirty="0"/>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1440" tIns="45720" rIns="91440" bIns="45720" rtlCol="0"/>
          <a:lstStyle>
            <a:lvl1pPr algn="r">
              <a:defRPr sz="1200"/>
            </a:lvl1pPr>
          </a:lstStyle>
          <a:p>
            <a:fld id="{B86357CE-B3EB-1B4A-84E5-C1E2DF427ABD}" type="datetimeFigureOut">
              <a:rPr lang="en-US" smtClean="0"/>
              <a:t>1/25/2019</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3037840" cy="46482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1440" tIns="45720" rIns="91440" bIns="45720" rtlCol="0" anchor="b"/>
          <a:lstStyle>
            <a:lvl1pPr algn="r">
              <a:defRPr sz="1200"/>
            </a:lvl1pPr>
          </a:lstStyle>
          <a:p>
            <a:fld id="{824A558B-E4E9-A94A-B9C1-029E46A76ABA}" type="slidenum">
              <a:rPr lang="en-US" smtClean="0"/>
              <a:t>‹#›</a:t>
            </a:fld>
            <a:endParaRPr lang="en-US" dirty="0"/>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solidFill>
                  <a:prstClr val="black"/>
                </a:solidFill>
              </a:rPr>
              <a:t>Notes</a:t>
            </a:r>
            <a:r>
              <a:rPr lang="en-US" baseline="0" dirty="0" smtClean="0">
                <a:solidFill>
                  <a:prstClr val="black"/>
                </a:solidFill>
              </a:rPr>
              <a:t>:</a:t>
            </a:r>
          </a:p>
          <a:p>
            <a:pPr lvl="0">
              <a:spcBef>
                <a:spcPts val="1200"/>
              </a:spcBef>
            </a:pPr>
            <a:r>
              <a:rPr lang="en-US" dirty="0" smtClean="0">
                <a:solidFill>
                  <a:prstClr val="black"/>
                </a:solidFill>
              </a:rPr>
              <a:t>Welcome </a:t>
            </a:r>
            <a:r>
              <a:rPr lang="en-US" dirty="0">
                <a:solidFill>
                  <a:prstClr val="black"/>
                </a:solidFill>
              </a:rPr>
              <a:t>to the Webinar Series on </a:t>
            </a:r>
            <a:r>
              <a:rPr lang="en-US" dirty="0" smtClean="0">
                <a:solidFill>
                  <a:prstClr val="black"/>
                </a:solidFill>
              </a:rPr>
              <a:t>International Case Processing Under UIFSA 2008.</a:t>
            </a:r>
            <a:endParaRPr lang="en-US" dirty="0">
              <a:solidFill>
                <a:prstClr val="black"/>
              </a:solidFill>
            </a:endParaRP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a:t>
            </a:fld>
            <a:endParaRPr lang="en-US" dirty="0"/>
          </a:p>
        </p:txBody>
      </p:sp>
    </p:spTree>
    <p:extLst>
      <p:ext uri="{BB962C8B-B14F-4D97-AF65-F5344CB8AC3E}">
        <p14:creationId xmlns:p14="http://schemas.microsoft.com/office/powerpoint/2010/main" val="16539183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An application for recognition or recognition and enforcement is appropriate when there is an existing support order. In the majority of cases, the creditor (or obligee) will seek recognition and enforcement of the order. However, the Convention – and UIFSA – allow a creditor to seek recognition only. That may occur if the creditor is currently satisfied with the debtor’s payment but wants to have the order registered in case enforcement is later needed. A debtor (or obligor) may also request recognition of a Convention support order in order to suspend or limit the enforcement of an existing support order in the requested State.</a:t>
            </a:r>
          </a:p>
          <a:p>
            <a:pPr>
              <a:spcBef>
                <a:spcPts val="1200"/>
              </a:spcBef>
            </a:pPr>
            <a:r>
              <a:rPr lang="en-US" dirty="0" smtClean="0"/>
              <a:t>If the requested State issued its own support order, or has already recognized a Convention order, and that’s the order the creditor wants to enforce, then the creditor needs to file a different application. In that case, the creditor would file an Application for Enforcement of a Decision Made or Recognised in the Requested State. There is no need to request recognition.</a:t>
            </a:r>
          </a:p>
          <a:p>
            <a:endParaRPr lang="en-US" dirty="0"/>
          </a:p>
          <a:p>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10</a:t>
            </a:fld>
            <a:endParaRPr lang="en-US" dirty="0"/>
          </a:p>
        </p:txBody>
      </p:sp>
    </p:spTree>
    <p:extLst>
      <p:ext uri="{BB962C8B-B14F-4D97-AF65-F5344CB8AC3E}">
        <p14:creationId xmlns:p14="http://schemas.microsoft.com/office/powerpoint/2010/main" val="333584452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7" y="4415791"/>
            <a:ext cx="5686213" cy="4575809"/>
          </a:xfrm>
        </p:spPr>
        <p:txBody>
          <a:bodyPr/>
          <a:lstStyle/>
          <a:p>
            <a:r>
              <a:rPr lang="en-US" dirty="0"/>
              <a:t>Notes</a:t>
            </a:r>
            <a:r>
              <a:rPr lang="en-US" dirty="0" smtClean="0"/>
              <a:t>:</a:t>
            </a:r>
          </a:p>
          <a:p>
            <a:pPr>
              <a:spcBef>
                <a:spcPts val="1200"/>
              </a:spcBef>
            </a:pPr>
            <a:r>
              <a:rPr lang="en-US" dirty="0" smtClean="0"/>
              <a:t>We will assume that Florida has completed the application, rounded up all the required additional documents, and transmitted everything to the Central Authority in Sweden. </a:t>
            </a:r>
          </a:p>
          <a:p>
            <a:pPr>
              <a:spcBef>
                <a:spcPts val="1200"/>
              </a:spcBef>
            </a:pPr>
            <a:r>
              <a:rPr lang="en-US" dirty="0" smtClean="0"/>
              <a:t>What steps should the Swedish Social Insurance Agency take?</a:t>
            </a:r>
          </a:p>
          <a:p>
            <a:pPr>
              <a:spcBef>
                <a:spcPts val="1200"/>
              </a:spcBef>
            </a:pPr>
            <a:r>
              <a:rPr lang="en-US" dirty="0" smtClean="0"/>
              <a:t>It should timely acknowledge the application and promptly forward the application and documents to the competent authority in Sweden with power to declare the Mississippi order enforceable or to register the order.</a:t>
            </a:r>
          </a:p>
          <a:p>
            <a:pPr>
              <a:spcBef>
                <a:spcPts val="1200"/>
              </a:spcBef>
            </a:pPr>
            <a:r>
              <a:rPr lang="en-US" dirty="0" smtClean="0"/>
              <a:t>Following registration of the Convention order, what steps should the competent authority in Sweden take?</a:t>
            </a:r>
          </a:p>
          <a:p>
            <a:pPr>
              <a:spcBef>
                <a:spcPts val="1200"/>
              </a:spcBef>
            </a:pPr>
            <a:r>
              <a:rPr lang="en-US" dirty="0"/>
              <a:t>[After allowing time for the participants to think about the appropriate answer, the trainer or moderator should list the steps identified on the slide</a:t>
            </a:r>
            <a:r>
              <a:rPr lang="en-US" dirty="0" smtClean="0"/>
              <a:t>.]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100</a:t>
            </a:fld>
            <a:endParaRPr lang="en-US" dirty="0"/>
          </a:p>
        </p:txBody>
      </p:sp>
    </p:spTree>
    <p:extLst>
      <p:ext uri="{BB962C8B-B14F-4D97-AF65-F5344CB8AC3E}">
        <p14:creationId xmlns:p14="http://schemas.microsoft.com/office/powerpoint/2010/main" val="333638773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7" y="4415791"/>
            <a:ext cx="5686213" cy="4575809"/>
          </a:xfrm>
        </p:spPr>
        <p:txBody>
          <a:bodyPr/>
          <a:lstStyle/>
          <a:p>
            <a:r>
              <a:rPr lang="en-US" dirty="0"/>
              <a:t>Notes</a:t>
            </a:r>
            <a:r>
              <a:rPr lang="en-US" dirty="0" smtClean="0"/>
              <a:t>:</a:t>
            </a:r>
          </a:p>
          <a:p>
            <a:pPr>
              <a:spcBef>
                <a:spcPts val="1200"/>
              </a:spcBef>
            </a:pPr>
            <a:r>
              <a:rPr lang="en-US" dirty="0" smtClean="0"/>
              <a:t>Let’s assume the respondent challenges the registration on the basis that the support amount exceeds his ability to pay. May the competent authority in Sweden refuse to recognize and enforce the U.S. order on that basis? </a:t>
            </a:r>
          </a:p>
          <a:p>
            <a:pPr>
              <a:spcBef>
                <a:spcPts val="1200"/>
              </a:spcBef>
            </a:pPr>
            <a:r>
              <a:rPr lang="en-US" dirty="0" smtClean="0"/>
              <a:t>No. That is not a permissible ground for challenging registration. The respondent’s income may affect the ability of Sweden to use certain enforcement measures, but if that is the only challenge, the competent authority must still recognize the Mississippi order as enforceable in that country.</a:t>
            </a:r>
          </a:p>
          <a:p>
            <a:pPr>
              <a:spcBef>
                <a:spcPts val="1200"/>
              </a:spcBef>
            </a:pPr>
            <a:r>
              <a:rPr lang="en-US" dirty="0" smtClean="0"/>
              <a:t>Let’s assume that the respondent challenges the registration because the Mississippi order requires support to age 21 but the law of Sweden, where the order has been registered, only requires support to age 18. Is that a valid ground for a challenge? </a:t>
            </a:r>
          </a:p>
          <a:p>
            <a:pPr>
              <a:spcBef>
                <a:spcPts val="1200"/>
              </a:spcBef>
            </a:pPr>
            <a:r>
              <a:rPr lang="en-US" dirty="0" smtClean="0"/>
              <a:t>No. Article 32 of the Convention provides that duration is governed by the law of the country that issued the order. And the mandatory scope of the Convention requires Sweden to enforce current support through age 21 if that is what the order requires.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101</a:t>
            </a:fld>
            <a:endParaRPr lang="en-US" dirty="0"/>
          </a:p>
        </p:txBody>
      </p:sp>
    </p:spTree>
    <p:extLst>
      <p:ext uri="{BB962C8B-B14F-4D97-AF65-F5344CB8AC3E}">
        <p14:creationId xmlns:p14="http://schemas.microsoft.com/office/powerpoint/2010/main" val="30969226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pPr>
              <a:spcBef>
                <a:spcPts val="1200"/>
              </a:spcBef>
            </a:pPr>
            <a:r>
              <a:rPr lang="en-US" dirty="0" smtClean="0"/>
              <a:t>You </a:t>
            </a:r>
            <a:r>
              <a:rPr lang="en-US" dirty="0"/>
              <a:t>probably have lots of questions about implementing the Convention in the United States. OCSE’s Division of Policy and Training will continue to issue guidance on these implementation issues.</a:t>
            </a:r>
          </a:p>
          <a:p>
            <a:pPr>
              <a:spcBef>
                <a:spcPts val="1200"/>
              </a:spcBef>
            </a:pPr>
            <a:r>
              <a:rPr lang="en-US" dirty="0" smtClean="0"/>
              <a:t>To </a:t>
            </a:r>
            <a:r>
              <a:rPr lang="en-US" dirty="0"/>
              <a:t>address immediate needs, the Division is hosting this webinar training series. This module discussed the most common application – recognition and enforcement of a Convention order. In Module 3 we focused on incoming applications to the United States. This module discussed outgoing applications for recognition and enforcement from the United States to a Convention country.</a:t>
            </a:r>
          </a:p>
          <a:p>
            <a:pPr>
              <a:spcBef>
                <a:spcPts val="1200"/>
              </a:spcBef>
            </a:pPr>
            <a:r>
              <a:rPr lang="en-US" dirty="0" smtClean="0"/>
              <a:t>At </a:t>
            </a:r>
            <a:r>
              <a:rPr lang="en-US" dirty="0"/>
              <a:t>any point, please do not hesitate to contact OCSE at the address on the slide with questions you may have or feedback on the webinar content</a:t>
            </a:r>
            <a:r>
              <a:rPr lang="en-US" dirty="0" smtClean="0"/>
              <a:t>.</a:t>
            </a:r>
          </a:p>
          <a:p>
            <a:pPr>
              <a:spcBef>
                <a:spcPts val="1200"/>
              </a:spcBef>
            </a:pPr>
            <a:r>
              <a:rPr lang="en-US" dirty="0" smtClean="0"/>
              <a:t>Thank </a:t>
            </a:r>
            <a:r>
              <a:rPr lang="en-US" dirty="0"/>
              <a:t>you for attending this webinar</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102</a:t>
            </a:fld>
            <a:endParaRPr lang="en-US" dirty="0"/>
          </a:p>
        </p:txBody>
      </p:sp>
    </p:spTree>
    <p:extLst>
      <p:ext uri="{BB962C8B-B14F-4D97-AF65-F5344CB8AC3E}">
        <p14:creationId xmlns:p14="http://schemas.microsoft.com/office/powerpoint/2010/main" val="3755714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pPr>
              <a:spcBef>
                <a:spcPts val="1200"/>
              </a:spcBef>
            </a:pPr>
            <a:r>
              <a:rPr lang="en-US" dirty="0" smtClean="0"/>
              <a:t>Included on the Child Support page of the Hague Conference website is a wonderful resource titled the Practical Handbook for Caseworkers. The handbook contains detailed information about processing each application under the Hague Child Support Convention. Chapters discuss incoming and outgoing applications, and include flow charts, instructions on how to complete Convention forms, and responses to frequently asked questions.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11</a:t>
            </a:fld>
            <a:endParaRPr lang="en-US" dirty="0"/>
          </a:p>
        </p:txBody>
      </p:sp>
    </p:spTree>
    <p:extLst>
      <p:ext uri="{BB962C8B-B14F-4D97-AF65-F5344CB8AC3E}">
        <p14:creationId xmlns:p14="http://schemas.microsoft.com/office/powerpoint/2010/main" val="8306831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In the United States, Convention cases will continue to be processed at the local level. OCSE will not be involved in the transmission of applications.</a:t>
            </a:r>
          </a:p>
          <a:p>
            <a:pPr>
              <a:spcBef>
                <a:spcPts val="1200"/>
              </a:spcBef>
            </a:pPr>
            <a:r>
              <a:rPr lang="en-US" dirty="0" smtClean="0"/>
              <a:t>States are governed by Section 307 of UIFSA, which outlines the duties of the support enforcement agency. The focus of subsection (a) is on providing services to the petitioner. Regardless of whether your state enacted Alternative A or B, you are required to provide IV-D services to a petitioner residing in a U.S. state. If the petitioner seeks support from a respondent living in a Convention country or having assets in a Convention country, you will be transmitting an application under Article 7 of UIFSA (2008). This is the new Article that implements the Convention in the United States. You may also be assisting a debtor who wants a Convention country to recognize an existing order. </a:t>
            </a:r>
            <a:endParaRPr lang="en-US" dirty="0" smtClean="0">
              <a:solidFill>
                <a:srgbClr val="FF0000"/>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12</a:t>
            </a:fld>
            <a:endParaRPr lang="en-US" dirty="0"/>
          </a:p>
        </p:txBody>
      </p:sp>
    </p:spTree>
    <p:extLst>
      <p:ext uri="{BB962C8B-B14F-4D97-AF65-F5344CB8AC3E}">
        <p14:creationId xmlns:p14="http://schemas.microsoft.com/office/powerpoint/2010/main" val="2196707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042410"/>
          </a:xfrm>
        </p:spPr>
        <p:txBody>
          <a:bodyPr/>
          <a:lstStyle/>
          <a:p>
            <a:r>
              <a:rPr lang="en-US" dirty="0"/>
              <a:t>Notes:</a:t>
            </a:r>
          </a:p>
          <a:p>
            <a:pPr>
              <a:spcBef>
                <a:spcPts val="1200"/>
              </a:spcBef>
            </a:pPr>
            <a:r>
              <a:rPr lang="en-US" dirty="0" smtClean="0"/>
              <a:t>The first step the agency should take is ensuring that the application request is within the scope of the Convention.</a:t>
            </a:r>
          </a:p>
          <a:p>
            <a:pPr>
              <a:spcBef>
                <a:spcPts val="1200"/>
              </a:spcBef>
            </a:pPr>
            <a:r>
              <a:rPr lang="en-US" dirty="0" smtClean="0"/>
              <a:t>Applications available through a Central Authority are listed in Article 12 of the Convention. In the United States, we implemented this Article in Section 704 of UIFSA (2008).</a:t>
            </a:r>
          </a:p>
          <a:p>
            <a:pPr>
              <a:spcBef>
                <a:spcPts val="1200"/>
              </a:spcBef>
            </a:pPr>
            <a:r>
              <a:rPr lang="en-US" dirty="0" smtClean="0"/>
              <a:t>Under the Convention the following enforcement applications are available </a:t>
            </a:r>
            <a:r>
              <a:rPr lang="en-US" dirty="0"/>
              <a:t>to a </a:t>
            </a:r>
            <a:r>
              <a:rPr lang="en-US" dirty="0" smtClean="0"/>
              <a:t>creditor:</a:t>
            </a:r>
          </a:p>
          <a:p>
            <a:pPr marL="171450" indent="-171450">
              <a:buFont typeface="Arial" panose="020B0604020202020204" pitchFamily="34" charset="0"/>
              <a:buChar char="•"/>
            </a:pPr>
            <a:r>
              <a:rPr lang="en-US" dirty="0" smtClean="0"/>
              <a:t>Recognition or recognition and enforcement of a support order, and</a:t>
            </a:r>
          </a:p>
          <a:p>
            <a:pPr marL="171450" indent="-171450">
              <a:buFont typeface="Arial" panose="020B0604020202020204" pitchFamily="34" charset="0"/>
              <a:buChar char="•"/>
            </a:pPr>
            <a:r>
              <a:rPr lang="en-US" dirty="0" smtClean="0"/>
              <a:t>Enforcement of a support order issued, or already recognized, in the requested State.</a:t>
            </a:r>
          </a:p>
          <a:p>
            <a:pPr>
              <a:spcBef>
                <a:spcPts val="1200"/>
              </a:spcBef>
            </a:pPr>
            <a:r>
              <a:rPr lang="en-US" dirty="0" smtClean="0"/>
              <a:t>Under the Convention the </a:t>
            </a:r>
            <a:r>
              <a:rPr lang="en-US" dirty="0"/>
              <a:t>following </a:t>
            </a:r>
            <a:r>
              <a:rPr lang="en-US" dirty="0" smtClean="0"/>
              <a:t>enforcement application is </a:t>
            </a:r>
            <a:r>
              <a:rPr lang="en-US" dirty="0"/>
              <a:t>available to a </a:t>
            </a:r>
            <a:r>
              <a:rPr lang="en-US" dirty="0" smtClean="0"/>
              <a:t>debtor:</a:t>
            </a:r>
          </a:p>
          <a:p>
            <a:pPr marL="171450" indent="-171450">
              <a:buFont typeface="Arial" panose="020B0604020202020204" pitchFamily="34" charset="0"/>
              <a:buChar char="•"/>
            </a:pPr>
            <a:r>
              <a:rPr lang="en-US" dirty="0" smtClean="0"/>
              <a:t>Recognition of an order suspending or limiting enforcement of a previous support order in the requested State.</a:t>
            </a:r>
          </a:p>
          <a:p>
            <a:pPr>
              <a:spcBef>
                <a:spcPts val="1200"/>
              </a:spcBef>
            </a:pPr>
            <a:r>
              <a:rPr lang="en-US" dirty="0" smtClean="0"/>
              <a:t>If the petitioner wants recognition and enforcement of a custody order that includes support terms, the only aspects of the order that are appropriate for recognition and enforcement under the Convention are the support terms.</a:t>
            </a:r>
          </a:p>
        </p:txBody>
      </p:sp>
      <p:sp>
        <p:nvSpPr>
          <p:cNvPr id="4" name="Slide Number Placeholder 3"/>
          <p:cNvSpPr>
            <a:spLocks noGrp="1"/>
          </p:cNvSpPr>
          <p:nvPr>
            <p:ph type="sldNum" sz="quarter" idx="10"/>
          </p:nvPr>
        </p:nvSpPr>
        <p:spPr/>
        <p:txBody>
          <a:bodyPr/>
          <a:lstStyle/>
          <a:p>
            <a:fld id="{824A558B-E4E9-A94A-B9C1-029E46A76ABA}" type="slidenum">
              <a:rPr lang="en-US" smtClean="0"/>
              <a:t>13</a:t>
            </a:fld>
            <a:endParaRPr lang="en-US" dirty="0"/>
          </a:p>
        </p:txBody>
      </p:sp>
    </p:spTree>
    <p:extLst>
      <p:ext uri="{BB962C8B-B14F-4D97-AF65-F5344CB8AC3E}">
        <p14:creationId xmlns:p14="http://schemas.microsoft.com/office/powerpoint/2010/main" val="424654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pPr>
              <a:spcBef>
                <a:spcPts val="1200"/>
              </a:spcBef>
            </a:pPr>
            <a:r>
              <a:rPr lang="en-US" dirty="0"/>
              <a:t>The agency must also make sure that the support order the petitioner wants recognized and enforced was issued by a Contracting State.</a:t>
            </a:r>
          </a:p>
          <a:p>
            <a:pPr>
              <a:spcBef>
                <a:spcPts val="1200"/>
              </a:spcBef>
            </a:pPr>
            <a:r>
              <a:rPr lang="en-US" dirty="0" smtClean="0"/>
              <a:t>As </a:t>
            </a:r>
            <a:r>
              <a:rPr lang="en-US" dirty="0"/>
              <a:t>we discussed in Modules 2 and 3, an applicant may use the Convention’s procedures for recognition and enforcement of an order only if a Contracting State issued that order. The most common example is when a U.S. state will request recognition and enforcement of an order it issued. For example, New York requesting recognition and enforcement of a New York support order. However, another example is illustrated by the second depicted order. In this case New York is not requesting recognition and enforcement of its own order but of an order issued by France, a different Contracting State. The creditor living in the United States can request recognition and enforcement of the decision made in France since France is also a Contracting State. </a:t>
            </a:r>
          </a:p>
        </p:txBody>
      </p:sp>
      <p:sp>
        <p:nvSpPr>
          <p:cNvPr id="4" name="Slide Number Placeholder 3"/>
          <p:cNvSpPr>
            <a:spLocks noGrp="1"/>
          </p:cNvSpPr>
          <p:nvPr>
            <p:ph type="sldNum" sz="quarter" idx="10"/>
          </p:nvPr>
        </p:nvSpPr>
        <p:spPr/>
        <p:txBody>
          <a:bodyPr/>
          <a:lstStyle/>
          <a:p>
            <a:fld id="{824A558B-E4E9-A94A-B9C1-029E46A76ABA}" type="slidenum">
              <a:rPr lang="en-US" smtClean="0"/>
              <a:t>14</a:t>
            </a:fld>
            <a:endParaRPr lang="en-US" dirty="0"/>
          </a:p>
        </p:txBody>
      </p:sp>
    </p:spTree>
    <p:extLst>
      <p:ext uri="{BB962C8B-B14F-4D97-AF65-F5344CB8AC3E}">
        <p14:creationId xmlns:p14="http://schemas.microsoft.com/office/powerpoint/2010/main" val="18231907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If the local office determines a Convention application for recognition and enforcement is appropriate, the next step is to make sure the agency has all the documents that must be included with the application.</a:t>
            </a:r>
          </a:p>
          <a:p>
            <a:pPr>
              <a:spcBef>
                <a:spcPts val="1200"/>
              </a:spcBef>
            </a:pPr>
            <a:r>
              <a:rPr lang="en-US" dirty="0" smtClean="0"/>
              <a:t>Every Convention application must include a Transmittal form using the required Convention form. An Application for Recognition and Enforcement must include additional documents. These documents are listed in Article 25 of the Convention. </a:t>
            </a:r>
          </a:p>
          <a:p>
            <a:pPr>
              <a:spcBef>
                <a:spcPts val="1200"/>
              </a:spcBef>
            </a:pPr>
            <a:r>
              <a:rPr lang="en-US" dirty="0" smtClean="0"/>
              <a:t>Although the Transmittal is a mandatory Convention form that all Convention countries must use, countries can decide what form they want a creditor to use for the other required documents. Each country specifies the forms it requires for recognition and enforcement within its responses to the Country Profile. As discussed during Modules 1 and 2, the Country Profile is maintained on the Child Support section of the Hague Conference website. It is the resource that most Contracting States use to inform the Permanent Bureau and other Convention countries of their child support laws and procedures. In reviewing the Country Profiles listed on the Hague Conference website, it appears that almost all of the countries want applicants to use the recommended forms published by the Hague Conference for use with an Application for Recognition and Enforcement.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15</a:t>
            </a:fld>
            <a:endParaRPr lang="en-US" dirty="0"/>
          </a:p>
        </p:txBody>
      </p:sp>
    </p:spTree>
    <p:extLst>
      <p:ext uri="{BB962C8B-B14F-4D97-AF65-F5344CB8AC3E}">
        <p14:creationId xmlns:p14="http://schemas.microsoft.com/office/powerpoint/2010/main" val="3115550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575810"/>
          </a:xfrm>
        </p:spPr>
        <p:txBody>
          <a:bodyPr/>
          <a:lstStyle/>
          <a:p>
            <a:r>
              <a:rPr lang="en-US" sz="1150" dirty="0"/>
              <a:t>Notes</a:t>
            </a:r>
            <a:r>
              <a:rPr lang="en-US" sz="1150" dirty="0" smtClean="0"/>
              <a:t>:</a:t>
            </a:r>
          </a:p>
          <a:p>
            <a:pPr>
              <a:spcBef>
                <a:spcPts val="600"/>
              </a:spcBef>
            </a:pPr>
            <a:r>
              <a:rPr lang="en-US" sz="1150" dirty="0" smtClean="0"/>
              <a:t>This slide and the next one identify the documents required by Article 25 of the Convention. </a:t>
            </a:r>
            <a:endParaRPr lang="en-US" sz="1150" dirty="0"/>
          </a:p>
          <a:p>
            <a:pPr>
              <a:spcBef>
                <a:spcPts val="600"/>
              </a:spcBef>
            </a:pPr>
            <a:r>
              <a:rPr lang="en-US" sz="1150" dirty="0" smtClean="0"/>
              <a:t>The first column lists the document. The second column explains when the document is used. And the third column identifies the applicable Convention form unless the country has identified an alternative preferred form in its Country Profile. If there is no standardized Convention form, you may use a domestic form to provide the information, unless the country has identified an alternative preferred form. </a:t>
            </a:r>
          </a:p>
          <a:p>
            <a:pPr>
              <a:spcBef>
                <a:spcPts val="600"/>
              </a:spcBef>
            </a:pPr>
            <a:r>
              <a:rPr lang="en-US" sz="1150" dirty="0" smtClean="0"/>
              <a:t>As </a:t>
            </a:r>
            <a:r>
              <a:rPr lang="en-US" sz="1150" dirty="0"/>
              <a:t>we will discuss, </a:t>
            </a:r>
            <a:r>
              <a:rPr lang="en-US" sz="1150" dirty="0" smtClean="0"/>
              <a:t>Article </a:t>
            </a:r>
            <a:r>
              <a:rPr lang="en-US" sz="1150" dirty="0"/>
              <a:t>25 allows </a:t>
            </a:r>
            <a:r>
              <a:rPr lang="en-US" sz="1150" dirty="0" smtClean="0"/>
              <a:t>a </a:t>
            </a:r>
            <a:r>
              <a:rPr lang="en-US" sz="1150" dirty="0"/>
              <a:t>country to </a:t>
            </a:r>
            <a:r>
              <a:rPr lang="en-US" sz="1150" dirty="0" smtClean="0"/>
              <a:t>specify </a:t>
            </a:r>
            <a:r>
              <a:rPr lang="en-US" sz="1150" dirty="0"/>
              <a:t>certain </a:t>
            </a:r>
            <a:r>
              <a:rPr lang="en-US" sz="1150" dirty="0" smtClean="0"/>
              <a:t>document requirements. </a:t>
            </a:r>
            <a:r>
              <a:rPr lang="en-US" sz="1150" dirty="0"/>
              <a:t>The best resource for learning a country’s document requirements is the Country Profile. However, not every country has completed a Country Profile. Another resource is the Status Table on the Child Support page of the Hague Conference website. The Status Table lists all the countries that have ratified or acceded to the Convention, as well as the country’s reservations, declarations, and notifications. Often the notifications include special document requirements</a:t>
            </a:r>
            <a:r>
              <a:rPr lang="en-US" sz="1150" dirty="0" smtClean="0"/>
              <a:t>.</a:t>
            </a:r>
          </a:p>
          <a:p>
            <a:pPr>
              <a:spcBef>
                <a:spcPts val="600"/>
              </a:spcBef>
            </a:pPr>
            <a:r>
              <a:rPr lang="en-US" sz="1150" dirty="0" smtClean="0"/>
              <a:t>In </a:t>
            </a:r>
            <a:r>
              <a:rPr lang="en-US" sz="1150" dirty="0"/>
              <a:t>a minute, </a:t>
            </a:r>
            <a:r>
              <a:rPr lang="en-US" sz="1150" dirty="0" smtClean="0"/>
              <a:t>we’ll </a:t>
            </a:r>
            <a:r>
              <a:rPr lang="en-US" sz="1150" dirty="0"/>
              <a:t>go over the forms listed in the chart. For now, note that you are required to include the complete text of the order, unless the requested State has indicated it will accept an abstract or extract. As just explained, the Country Profile and the Status Table are the best resources to learn whether a country will accept an abstract. </a:t>
            </a:r>
            <a:r>
              <a:rPr lang="en-US" sz="1150" dirty="0" smtClean="0"/>
              <a:t>When you send the </a:t>
            </a:r>
            <a:r>
              <a:rPr lang="en-US" sz="1150" dirty="0"/>
              <a:t>text of the </a:t>
            </a:r>
            <a:r>
              <a:rPr lang="en-US" sz="1150" dirty="0" smtClean="0"/>
              <a:t>order, it </a:t>
            </a:r>
            <a:r>
              <a:rPr lang="en-US" sz="1150" dirty="0"/>
              <a:t>can be in electronic form. There is no requirement to initially include a </a:t>
            </a:r>
            <a:r>
              <a:rPr lang="en-US" sz="1150" b="1" i="1" dirty="0"/>
              <a:t>certified</a:t>
            </a:r>
            <a:r>
              <a:rPr lang="en-US" sz="1150" dirty="0"/>
              <a:t> copy of the support order. The exception is if the </a:t>
            </a:r>
            <a:r>
              <a:rPr lang="en-US" sz="1150" dirty="0" smtClean="0"/>
              <a:t>Contracting </a:t>
            </a:r>
            <a:r>
              <a:rPr lang="en-US" sz="1150" dirty="0"/>
              <a:t>State has specified that a complete copy of the decision certified by the competent authority in the State of origin must accompany the application. Again, that would be noted in the Country Profile and may be highlighted in the Status Table</a:t>
            </a:r>
            <a:r>
              <a:rPr lang="en-US" sz="1150" dirty="0" smtClean="0"/>
              <a:t>.</a:t>
            </a:r>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16</a:t>
            </a:fld>
            <a:endParaRPr lang="en-US" dirty="0"/>
          </a:p>
        </p:txBody>
      </p:sp>
    </p:spTree>
    <p:extLst>
      <p:ext uri="{BB962C8B-B14F-4D97-AF65-F5344CB8AC3E}">
        <p14:creationId xmlns:p14="http://schemas.microsoft.com/office/powerpoint/2010/main" val="2816319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The only documents the Convention requires with every application for Recognition and Enforcement of an Order are the Transmittal, the Application, and a document stating the order is enforceable in the issuing country. The remaining documents listed in the chart have to be produced only </a:t>
            </a:r>
            <a:r>
              <a:rPr lang="en-US" dirty="0"/>
              <a:t>if </a:t>
            </a:r>
            <a:r>
              <a:rPr lang="en-US" dirty="0" smtClean="0"/>
              <a:t>necessary, depending </a:t>
            </a:r>
            <a:r>
              <a:rPr lang="en-US" dirty="0"/>
              <a:t>on the </a:t>
            </a:r>
            <a:r>
              <a:rPr lang="en-US" dirty="0" smtClean="0"/>
              <a:t>circumstances.</a:t>
            </a:r>
          </a:p>
          <a:p>
            <a:pPr>
              <a:spcBef>
                <a:spcPts val="1200"/>
              </a:spcBef>
            </a:pPr>
            <a:r>
              <a:rPr lang="en-US" dirty="0" smtClean="0"/>
              <a:t>If the order was issued by an administrative authority, the Convention requires a document stating that the administrative decision was subject to appeal or review by a judicial authority and that the decision has the same effect as a judicial decision. There are two exceptions. One is </a:t>
            </a:r>
            <a:r>
              <a:rPr lang="en-US" dirty="0"/>
              <a:t>if the requested State has indicated it does not require such a document. </a:t>
            </a:r>
            <a:r>
              <a:rPr lang="en-US" dirty="0" smtClean="0"/>
              <a:t>The other exception is if the issuing country has specified that all of its administrative child support orders meet those requirements. The U.S. has so specified in its Country Profile. </a:t>
            </a:r>
            <a:r>
              <a:rPr lang="en-US" b="1" i="1" dirty="0" smtClean="0"/>
              <a:t>That means if you are in a state that issues support orders administratively, you do not have to send a document saying your decisions meet Article 19(3) requirements</a:t>
            </a:r>
            <a:r>
              <a:rPr lang="en-US" dirty="0" smtClean="0"/>
              <a:t>.</a:t>
            </a:r>
          </a:p>
        </p:txBody>
      </p:sp>
      <p:sp>
        <p:nvSpPr>
          <p:cNvPr id="4" name="Slide Number Placeholder 3"/>
          <p:cNvSpPr>
            <a:spLocks noGrp="1"/>
          </p:cNvSpPr>
          <p:nvPr>
            <p:ph type="sldNum" sz="quarter" idx="10"/>
          </p:nvPr>
        </p:nvSpPr>
        <p:spPr/>
        <p:txBody>
          <a:bodyPr/>
          <a:lstStyle/>
          <a:p>
            <a:fld id="{824A558B-E4E9-A94A-B9C1-029E46A76ABA}" type="slidenum">
              <a:rPr lang="en-US" smtClean="0"/>
              <a:t>17</a:t>
            </a:fld>
            <a:endParaRPr lang="en-US" dirty="0"/>
          </a:p>
        </p:txBody>
      </p:sp>
    </p:spTree>
    <p:extLst>
      <p:ext uri="{BB962C8B-B14F-4D97-AF65-F5344CB8AC3E}">
        <p14:creationId xmlns:p14="http://schemas.microsoft.com/office/powerpoint/2010/main" val="40698319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If you are seeking enforcement of arrears, there is no recommended Convention form or format to use for the record of arrears. Check the Country Profile to see if the requested State has a preferred form. If not, whatever document you send should show the amount of arrears and the date the amount was calculated.  </a:t>
            </a:r>
          </a:p>
          <a:p>
            <a:pPr>
              <a:spcBef>
                <a:spcPts val="1200"/>
              </a:spcBef>
            </a:pPr>
            <a:r>
              <a:rPr lang="en-US" dirty="0" smtClean="0"/>
              <a:t>If a support order is supposed to be indexed automatically or adjusted on a specified frequency – for example, the order includes a Cost of Living Adjustment </a:t>
            </a:r>
            <a:r>
              <a:rPr lang="en-US" dirty="0"/>
              <a:t>– you </a:t>
            </a:r>
            <a:r>
              <a:rPr lang="en-US" dirty="0" smtClean="0"/>
              <a:t>should provide details in the application package about how to do the adjustment. For example, if the adjustment is to be made using a cost of living percentage, you should provide details about whether your state will be calculating the adjustment or asking the requested State to do so, information about how the adjustment is calculated, and – if your state is doing the adjustment – information about how the recalculated amount of support will be communicated to the requested Central Authority and the parties. According to the Explanatory Report of the Convention, the information does not have to be in a </a:t>
            </a:r>
            <a:r>
              <a:rPr lang="en-US" dirty="0"/>
              <a:t>formal document. Any </a:t>
            </a:r>
            <a:r>
              <a:rPr lang="en-US" dirty="0" smtClean="0"/>
              <a:t>informal document</a:t>
            </a:r>
            <a:r>
              <a:rPr lang="en-US" dirty="0"/>
              <a:t>, such as an e-mail or a fax, may suffice</a:t>
            </a:r>
            <a:r>
              <a:rPr lang="en-US" dirty="0" smtClean="0"/>
              <a:t>. The Explanatory Report also notes that any subsequent decision that adjusts the support amount does not have to go through the full recognition process. The initial recognition contemplates the future adjustments.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18</a:t>
            </a:fld>
            <a:endParaRPr lang="en-US" dirty="0"/>
          </a:p>
        </p:txBody>
      </p:sp>
    </p:spTree>
    <p:extLst>
      <p:ext uri="{BB962C8B-B14F-4D97-AF65-F5344CB8AC3E}">
        <p14:creationId xmlns:p14="http://schemas.microsoft.com/office/powerpoint/2010/main" val="28006566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457200"/>
            <a:ext cx="4572000" cy="3429000"/>
          </a:xfrm>
        </p:spPr>
      </p:sp>
      <p:sp>
        <p:nvSpPr>
          <p:cNvPr id="3" name="Notes Placeholder 2"/>
          <p:cNvSpPr>
            <a:spLocks noGrp="1"/>
          </p:cNvSpPr>
          <p:nvPr>
            <p:ph type="body" idx="1"/>
          </p:nvPr>
        </p:nvSpPr>
        <p:spPr>
          <a:xfrm>
            <a:off x="685800" y="3886200"/>
            <a:ext cx="5787390" cy="5257800"/>
          </a:xfrm>
        </p:spPr>
        <p:txBody>
          <a:bodyPr/>
          <a:lstStyle/>
          <a:p>
            <a:r>
              <a:rPr lang="en-US" dirty="0"/>
              <a:t>Notes</a:t>
            </a:r>
            <a:r>
              <a:rPr lang="en-US" sz="1150" dirty="0" smtClean="0"/>
              <a:t>: </a:t>
            </a:r>
          </a:p>
          <a:p>
            <a:pPr>
              <a:spcBef>
                <a:spcPts val="300"/>
              </a:spcBef>
            </a:pPr>
            <a:r>
              <a:rPr lang="en-US" sz="1050" dirty="0" smtClean="0"/>
              <a:t>Legal </a:t>
            </a:r>
            <a:r>
              <a:rPr lang="en-US" sz="1050" dirty="0"/>
              <a:t>assistance under the Convention is a broad concept. It means the assistance necessary to enable applicants to know and assert their rights and to ensure that applications are fully and effectively dealt with in the requested State. The means of providing such assistance will vary depending on a country’s system. </a:t>
            </a:r>
            <a:r>
              <a:rPr lang="en-US" sz="1050" dirty="0" smtClean="0"/>
              <a:t> A </a:t>
            </a:r>
            <a:r>
              <a:rPr lang="en-US" sz="1050" dirty="0"/>
              <a:t>requested State must provide free legal </a:t>
            </a:r>
            <a:r>
              <a:rPr lang="en-US" sz="1050" dirty="0" smtClean="0"/>
              <a:t>assistance, if needed, with respect to a creditor’s application related to a </a:t>
            </a:r>
            <a:r>
              <a:rPr lang="en-US" sz="1050" dirty="0"/>
              <a:t>child below the age of </a:t>
            </a:r>
            <a:r>
              <a:rPr lang="en-US" sz="1050" dirty="0" smtClean="0"/>
              <a:t>21. </a:t>
            </a:r>
            <a:r>
              <a:rPr lang="en-US" sz="1050" dirty="0"/>
              <a:t>Free legal assistance for some creditor applications may be subject to a merit test under the Convention. However, a creditor’s application for recognition or recognition and enforcement may never be subject to a merit </a:t>
            </a:r>
            <a:r>
              <a:rPr lang="en-US" sz="1050" dirty="0" smtClean="0"/>
              <a:t>test. </a:t>
            </a:r>
            <a:r>
              <a:rPr lang="en-US" sz="1050" dirty="0"/>
              <a:t>That </a:t>
            </a:r>
            <a:r>
              <a:rPr lang="en-US" sz="1050" dirty="0" smtClean="0"/>
              <a:t>means </a:t>
            </a:r>
            <a:r>
              <a:rPr lang="en-US" sz="1050" b="1" i="1" dirty="0" smtClean="0"/>
              <a:t>y</a:t>
            </a:r>
            <a:r>
              <a:rPr lang="en-US" sz="1050" b="1" i="1" dirty="0" smtClean="0">
                <a:solidFill>
                  <a:prstClr val="black"/>
                </a:solidFill>
              </a:rPr>
              <a:t>ou </a:t>
            </a:r>
            <a:r>
              <a:rPr lang="en-US" sz="1050" b="1" i="1" dirty="0">
                <a:solidFill>
                  <a:prstClr val="black"/>
                </a:solidFill>
              </a:rPr>
              <a:t>do not need to provide </a:t>
            </a:r>
            <a:r>
              <a:rPr lang="en-US" sz="1050" b="1" i="1" dirty="0" smtClean="0">
                <a:solidFill>
                  <a:prstClr val="black"/>
                </a:solidFill>
              </a:rPr>
              <a:t>documentation about legal assistance </a:t>
            </a:r>
            <a:r>
              <a:rPr lang="en-US" sz="1050" b="1" i="1" dirty="0">
                <a:solidFill>
                  <a:prstClr val="black"/>
                </a:solidFill>
              </a:rPr>
              <a:t>when assisting a creditor </a:t>
            </a:r>
            <a:r>
              <a:rPr lang="en-US" sz="1050" b="1" i="1" dirty="0" smtClean="0">
                <a:solidFill>
                  <a:prstClr val="black"/>
                </a:solidFill>
              </a:rPr>
              <a:t>with seeking </a:t>
            </a:r>
            <a:r>
              <a:rPr lang="en-US" sz="1050" b="1" i="1" dirty="0">
                <a:solidFill>
                  <a:prstClr val="black"/>
                </a:solidFill>
              </a:rPr>
              <a:t>recognition and enforcement of a child support </a:t>
            </a:r>
            <a:r>
              <a:rPr lang="en-US" sz="1050" b="1" i="1" dirty="0" smtClean="0">
                <a:solidFill>
                  <a:prstClr val="black"/>
                </a:solidFill>
              </a:rPr>
              <a:t>order if the child is below age 21</a:t>
            </a:r>
            <a:r>
              <a:rPr lang="en-US" sz="1050" dirty="0" smtClean="0">
                <a:solidFill>
                  <a:prstClr val="black"/>
                </a:solidFill>
              </a:rPr>
              <a:t>.</a:t>
            </a:r>
            <a:r>
              <a:rPr lang="en-US" sz="1050" u="sng" dirty="0" smtClean="0">
                <a:solidFill>
                  <a:prstClr val="black"/>
                </a:solidFill>
              </a:rPr>
              <a:t> </a:t>
            </a:r>
            <a:endParaRPr lang="en-US" sz="1050" dirty="0"/>
          </a:p>
          <a:p>
            <a:pPr>
              <a:spcBef>
                <a:spcPts val="300"/>
              </a:spcBef>
            </a:pPr>
            <a:r>
              <a:rPr lang="en-US" sz="1050" dirty="0"/>
              <a:t>However, </a:t>
            </a:r>
            <a:r>
              <a:rPr lang="en-US" sz="1050" dirty="0" smtClean="0"/>
              <a:t>under </a:t>
            </a:r>
            <a:r>
              <a:rPr lang="en-US" sz="1050" dirty="0"/>
              <a:t>Article 17 of the Convention, for other </a:t>
            </a:r>
            <a:r>
              <a:rPr lang="en-US" sz="1050" dirty="0" smtClean="0"/>
              <a:t>applications, a Contracting State </a:t>
            </a:r>
            <a:r>
              <a:rPr lang="en-US" sz="1050" dirty="0"/>
              <a:t>may make the provision of free legal assistance subject to a means or a merit test. </a:t>
            </a:r>
            <a:r>
              <a:rPr lang="en-US" sz="1050" dirty="0" smtClean="0"/>
              <a:t>The </a:t>
            </a:r>
            <a:r>
              <a:rPr lang="en-US" sz="1050" dirty="0"/>
              <a:t>categories of applications within the scope of Article 17 include:</a:t>
            </a:r>
          </a:p>
          <a:p>
            <a:pPr marL="171450" lvl="0" indent="-171450">
              <a:buFont typeface="Arial" panose="020B0604020202020204" pitchFamily="34" charset="0"/>
              <a:buChar char="•"/>
            </a:pPr>
            <a:r>
              <a:rPr lang="en-US" sz="1050" dirty="0"/>
              <a:t>An application for the support of a child who is over age 21;</a:t>
            </a:r>
          </a:p>
          <a:p>
            <a:pPr marL="171450" lvl="0" indent="-171450">
              <a:buFont typeface="Arial" panose="020B0604020202020204" pitchFamily="34" charset="0"/>
              <a:buChar char="•"/>
            </a:pPr>
            <a:r>
              <a:rPr lang="en-US" sz="1050" dirty="0"/>
              <a:t>An application for child support, or an appeal, by a person who is refused free legal assistance under Articles 15(2) or 16(1);</a:t>
            </a:r>
          </a:p>
          <a:p>
            <a:pPr marL="171450" lvl="0" indent="-171450">
              <a:buFont typeface="Arial" panose="020B0604020202020204" pitchFamily="34" charset="0"/>
              <a:buChar char="•"/>
            </a:pPr>
            <a:r>
              <a:rPr lang="en-US" sz="1050" dirty="0"/>
              <a:t>An application by a debtor; and</a:t>
            </a:r>
          </a:p>
          <a:p>
            <a:pPr marL="171450" lvl="0" indent="-171450">
              <a:buFont typeface="Arial" panose="020B0604020202020204" pitchFamily="34" charset="0"/>
              <a:buChar char="•"/>
            </a:pPr>
            <a:r>
              <a:rPr lang="en-US" sz="1050" dirty="0"/>
              <a:t>An application for establishment or modification of spousal support, whether or not made in conjunction with an application for child support</a:t>
            </a:r>
            <a:r>
              <a:rPr lang="en-US" sz="1050" dirty="0" smtClean="0"/>
              <a:t>.</a:t>
            </a:r>
          </a:p>
          <a:p>
            <a:pPr>
              <a:spcBef>
                <a:spcPts val="300"/>
              </a:spcBef>
            </a:pPr>
            <a:r>
              <a:rPr lang="en-US" sz="1050" dirty="0"/>
              <a:t>The exception is if the applicant benefited from free legal assistance in his or her State of origin. Then the applicant is entitled to at least the same level of free legal assistance as provided for by the law of the requested State under the same circumstances. In other words, the requested State doesn’t have to change its laws and provide free legal assistance. But the applicant should at least be treated the same as a local resident would under the same circumstances. The documentation noted on the chart is what would be needed in that situation. There is no recommended Hague Convention form. So, if you are assisting a debtor with an application for recognition of a support order, you will need to send a letter or some other document explaining if your agency provides free legal assistance to debtors who receive IV-D services. Such assistance may include helping them to know their legal rights and to complete and transmit child support applications. </a:t>
            </a:r>
            <a:endParaRPr lang="en-US" sz="1050" strike="sngStrike" dirty="0"/>
          </a:p>
          <a:p>
            <a:pPr>
              <a:spcBef>
                <a:spcPts val="300"/>
              </a:spcBef>
            </a:pPr>
            <a:r>
              <a:rPr lang="en-US" sz="1050" dirty="0"/>
              <a:t>The financial circumstances of the debtor/obligor are always required when you file an Application for Recognition and Enforcement. We will discuss the Financial Circumstances form in a few minutes</a:t>
            </a:r>
            <a:r>
              <a:rPr lang="en-US" sz="1100" dirty="0"/>
              <a:t>.</a:t>
            </a:r>
          </a:p>
          <a:p>
            <a:pPr lvl="0"/>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19</a:t>
            </a:fld>
            <a:endParaRPr lang="en-US" dirty="0"/>
          </a:p>
        </p:txBody>
      </p:sp>
    </p:spTree>
    <p:extLst>
      <p:ext uri="{BB962C8B-B14F-4D97-AF65-F5344CB8AC3E}">
        <p14:creationId xmlns:p14="http://schemas.microsoft.com/office/powerpoint/2010/main" val="4261755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7" y="4415791"/>
            <a:ext cx="5686213" cy="4725670"/>
          </a:xfrm>
        </p:spPr>
        <p:txBody>
          <a:bodyPr/>
          <a:lstStyle/>
          <a:p>
            <a:r>
              <a:rPr lang="en-US" dirty="0"/>
              <a:t>Notes:</a:t>
            </a:r>
          </a:p>
          <a:p>
            <a:pPr>
              <a:spcBef>
                <a:spcPts val="1200"/>
              </a:spcBef>
            </a:pPr>
            <a:r>
              <a:rPr lang="en-US" dirty="0" smtClean="0"/>
              <a:t>Some </a:t>
            </a:r>
            <a:r>
              <a:rPr lang="en-US" dirty="0"/>
              <a:t>people in the audience may have attended multiple conference presentations where speakers have explained the background of the Convention or presented an overview of UIFSA (2008). </a:t>
            </a:r>
            <a:r>
              <a:rPr lang="en-US" dirty="0" smtClean="0"/>
              <a:t>For </a:t>
            </a:r>
            <a:r>
              <a:rPr lang="en-US" dirty="0"/>
              <a:t>others, this information will be brand new. The webinar content has been designed to cover both audiences.  </a:t>
            </a:r>
          </a:p>
          <a:p>
            <a:pPr>
              <a:spcBef>
                <a:spcPts val="1200"/>
              </a:spcBef>
            </a:pPr>
            <a:r>
              <a:rPr lang="en-US" dirty="0" smtClean="0"/>
              <a:t>The </a:t>
            </a:r>
            <a:r>
              <a:rPr lang="en-US" dirty="0"/>
              <a:t>webinar resources include the PowerPoint presentation with notes for the slides and a set of trainer notes that provide supplemental information. The resources related to a particular module will be available on OCSE’s website.</a:t>
            </a:r>
            <a:endParaRPr lang="en-US" dirty="0">
              <a:solidFill>
                <a:srgbClr val="FF0000"/>
              </a:solidFill>
            </a:endParaRPr>
          </a:p>
          <a:p>
            <a:endParaRPr lang="en-US" dirty="0"/>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a:t>
            </a:fld>
            <a:endParaRPr lang="en-US" dirty="0"/>
          </a:p>
        </p:txBody>
      </p:sp>
    </p:spTree>
    <p:extLst>
      <p:ext uri="{BB962C8B-B14F-4D97-AF65-F5344CB8AC3E}">
        <p14:creationId xmlns:p14="http://schemas.microsoft.com/office/powerpoint/2010/main" val="16271671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Every Application for Recognition and Enforcement must be accompanied by the Convention Transmittal form. The form identifies the parties and the type of application. It also indicates the documents that accompany the application. </a:t>
            </a:r>
            <a:r>
              <a:rPr lang="en-US" dirty="0"/>
              <a:t>I</a:t>
            </a:r>
            <a:r>
              <a:rPr lang="en-US" dirty="0" smtClean="0"/>
              <a:t>t is very similar to the Child Support Enforcement Transmittal #1 that we use in the United States in intergovernmental cases.</a:t>
            </a:r>
          </a:p>
          <a:p>
            <a:pPr>
              <a:spcBef>
                <a:spcPts val="1200"/>
              </a:spcBef>
            </a:pPr>
            <a:r>
              <a:rPr lang="en-US" dirty="0" smtClean="0"/>
              <a:t>The Preamble </a:t>
            </a:r>
            <a:r>
              <a:rPr lang="en-US" dirty="0"/>
              <a:t>to the </a:t>
            </a:r>
            <a:r>
              <a:rPr lang="en-US" dirty="0" smtClean="0"/>
              <a:t>Transmittal recognizes </a:t>
            </a:r>
            <a:r>
              <a:rPr lang="en-US" dirty="0"/>
              <a:t>that there are situations where the release of </a:t>
            </a:r>
            <a:r>
              <a:rPr lang="en-US" dirty="0" smtClean="0"/>
              <a:t>any personal </a:t>
            </a:r>
            <a:r>
              <a:rPr lang="en-US" dirty="0"/>
              <a:t>information could </a:t>
            </a:r>
            <a:r>
              <a:rPr lang="en-US" dirty="0" smtClean="0"/>
              <a:t>jeopardize </a:t>
            </a:r>
            <a:r>
              <a:rPr lang="en-US" dirty="0"/>
              <a:t>the health, </a:t>
            </a:r>
            <a:r>
              <a:rPr lang="en-US" dirty="0" smtClean="0"/>
              <a:t>safety, </a:t>
            </a:r>
            <a:r>
              <a:rPr lang="en-US" dirty="0"/>
              <a:t>or liberty of a person</a:t>
            </a:r>
            <a:r>
              <a:rPr lang="en-US" dirty="0" smtClean="0"/>
              <a:t>. If your agency, as the requesting Central Authority, has determined that this case presents such a risk, you should check the tick box indicating a determination of non-disclosure has been made.</a:t>
            </a:r>
          </a:p>
          <a:p>
            <a:pPr>
              <a:spcBef>
                <a:spcPts val="1200"/>
              </a:spcBef>
            </a:pPr>
            <a:r>
              <a:rPr lang="en-US" dirty="0" smtClean="0"/>
              <a:t>Sections 1 and </a:t>
            </a:r>
            <a:r>
              <a:rPr lang="en-US" dirty="0"/>
              <a:t>2 provide information about the requesting </a:t>
            </a:r>
            <a:r>
              <a:rPr lang="en-US" dirty="0" smtClean="0"/>
              <a:t>Central Authority and </a:t>
            </a:r>
            <a:r>
              <a:rPr lang="en-US" dirty="0"/>
              <a:t>the person who should be </a:t>
            </a:r>
            <a:r>
              <a:rPr lang="en-US" dirty="0" smtClean="0"/>
              <a:t>contacted if the requested State has any follow-up questions. For the address of the requesting Central Authority, use the address of the local agency working the case. Presumably that will also be the address of the contact person so there would be no need to add an address in Section 2.</a:t>
            </a:r>
          </a:p>
        </p:txBody>
      </p:sp>
      <p:sp>
        <p:nvSpPr>
          <p:cNvPr id="4" name="Slide Number Placeholder 3"/>
          <p:cNvSpPr>
            <a:spLocks noGrp="1"/>
          </p:cNvSpPr>
          <p:nvPr>
            <p:ph type="sldNum" sz="quarter" idx="10"/>
          </p:nvPr>
        </p:nvSpPr>
        <p:spPr/>
        <p:txBody>
          <a:bodyPr/>
          <a:lstStyle/>
          <a:p>
            <a:fld id="{824A558B-E4E9-A94A-B9C1-029E46A76ABA}" type="slidenum">
              <a:rPr lang="en-US" smtClean="0"/>
              <a:t>20</a:t>
            </a:fld>
            <a:endParaRPr lang="en-US" dirty="0"/>
          </a:p>
        </p:txBody>
      </p:sp>
    </p:spTree>
    <p:extLst>
      <p:ext uri="{BB962C8B-B14F-4D97-AF65-F5344CB8AC3E}">
        <p14:creationId xmlns:p14="http://schemas.microsoft.com/office/powerpoint/2010/main" val="1988569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Section 3 is self-explanatory. You can find the address of the requested Central Authority in the country’s Country Profile. Because not all countries have completed a County Profile, you can also find the Central Authority’s address by clicking on the word “Authorities” on the right-hand column of the Child Support page of the Hague Conference website.</a:t>
            </a:r>
          </a:p>
          <a:p>
            <a:pPr>
              <a:spcBef>
                <a:spcPts val="1200"/>
              </a:spcBef>
            </a:pPr>
            <a:r>
              <a:rPr lang="en-US" dirty="0" smtClean="0"/>
              <a:t>Section 4 requests the name and date of birth of the applicant. In an application for both recognition and enforcement of a child support order, the individual applicant may be the person for whom support is sought or payable, such as a parent of a child, or the child. In the United States, we usually refer to that person as the </a:t>
            </a:r>
            <a:r>
              <a:rPr lang="en-US" dirty="0" err="1" smtClean="0"/>
              <a:t>obligee</a:t>
            </a:r>
            <a:r>
              <a:rPr lang="en-US" dirty="0" smtClean="0"/>
              <a:t>. The applicant may be the legal representative of the person for whom support is sought or payable. A public body may also be the applicant where the public body is providing assistance in lieu of maintenance. </a:t>
            </a:r>
          </a:p>
        </p:txBody>
      </p:sp>
      <p:sp>
        <p:nvSpPr>
          <p:cNvPr id="4" name="Slide Number Placeholder 3"/>
          <p:cNvSpPr>
            <a:spLocks noGrp="1"/>
          </p:cNvSpPr>
          <p:nvPr>
            <p:ph type="sldNum" sz="quarter" idx="10"/>
          </p:nvPr>
        </p:nvSpPr>
        <p:spPr/>
        <p:txBody>
          <a:bodyPr/>
          <a:lstStyle/>
          <a:p>
            <a:fld id="{824A558B-E4E9-A94A-B9C1-029E46A76ABA}" type="slidenum">
              <a:rPr lang="en-US" smtClean="0"/>
              <a:t>21</a:t>
            </a:fld>
            <a:endParaRPr lang="en-US" dirty="0"/>
          </a:p>
        </p:txBody>
      </p:sp>
    </p:spTree>
    <p:extLst>
      <p:ext uri="{BB962C8B-B14F-4D97-AF65-F5344CB8AC3E}">
        <p14:creationId xmlns:p14="http://schemas.microsoft.com/office/powerpoint/2010/main" val="10054081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lvl="0">
              <a:spcBef>
                <a:spcPts val="1200"/>
              </a:spcBef>
            </a:pPr>
            <a:r>
              <a:rPr lang="en-US" dirty="0">
                <a:solidFill>
                  <a:prstClr val="black"/>
                </a:solidFill>
              </a:rPr>
              <a:t>Section 5 requests information about the person for whom support is sought or payable. This person may be the same individual as the applicant. For example, an applicant who is seeking enforcement of spousal support. However, if you list the custodial party’s name as the applicant and you want recognition and enforcement of a child support order, in Section 5 you would provide the names and dates of birth of the children who benefit from the support </a:t>
            </a:r>
            <a:r>
              <a:rPr lang="en-US" dirty="0" smtClean="0">
                <a:solidFill>
                  <a:prstClr val="black"/>
                </a:solidFill>
              </a:rPr>
              <a:t>order. </a:t>
            </a:r>
            <a:r>
              <a:rPr lang="en-US" dirty="0" smtClean="0"/>
              <a:t>The Transmittal provides space for the names of three children.</a:t>
            </a:r>
            <a:endParaRPr lang="en-US" dirty="0"/>
          </a:p>
          <a:p>
            <a:pPr>
              <a:spcBef>
                <a:spcPts val="1200"/>
              </a:spcBef>
            </a:pPr>
            <a:r>
              <a:rPr lang="en-US" dirty="0" smtClean="0"/>
              <a:t>In Section 6, you should provide details about the debtor. As you can tell, this is basic information. More information </a:t>
            </a:r>
            <a:r>
              <a:rPr lang="en-US" dirty="0"/>
              <a:t>about the debtor will be included in the application form and in the </a:t>
            </a:r>
            <a:r>
              <a:rPr lang="en-US" dirty="0" smtClean="0"/>
              <a:t>Financial Circumstances Form.</a:t>
            </a:r>
          </a:p>
        </p:txBody>
      </p:sp>
      <p:sp>
        <p:nvSpPr>
          <p:cNvPr id="4" name="Slide Number Placeholder 3"/>
          <p:cNvSpPr>
            <a:spLocks noGrp="1"/>
          </p:cNvSpPr>
          <p:nvPr>
            <p:ph type="sldNum" sz="quarter" idx="10"/>
          </p:nvPr>
        </p:nvSpPr>
        <p:spPr/>
        <p:txBody>
          <a:bodyPr/>
          <a:lstStyle/>
          <a:p>
            <a:fld id="{824A558B-E4E9-A94A-B9C1-029E46A76ABA}" type="slidenum">
              <a:rPr lang="en-US" smtClean="0"/>
              <a:t>22</a:t>
            </a:fld>
            <a:endParaRPr lang="en-US" dirty="0"/>
          </a:p>
        </p:txBody>
      </p:sp>
    </p:spTree>
    <p:extLst>
      <p:ext uri="{BB962C8B-B14F-4D97-AF65-F5344CB8AC3E}">
        <p14:creationId xmlns:p14="http://schemas.microsoft.com/office/powerpoint/2010/main" val="40232940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Section </a:t>
            </a:r>
            <a:r>
              <a:rPr lang="en-US" dirty="0"/>
              <a:t>7 contains tick boxes for you to indicate which application the transmittal is accompanying. The Article references are to the Hague Child Support Convention, not UIFSA. Use the </a:t>
            </a:r>
            <a:r>
              <a:rPr lang="en-US" dirty="0" smtClean="0"/>
              <a:t>Practical </a:t>
            </a:r>
            <a:r>
              <a:rPr lang="en-US" dirty="0"/>
              <a:t>Handbook as a quick reference to the correct Article. You may also view the text of the Convention itself. Both are available on the Child Support page of the Hague Conference website. The correct tick box for a creditor’s Application for Recognition and Enforcement is the first one: Article 10(1)a).</a:t>
            </a:r>
          </a:p>
          <a:p>
            <a:pPr>
              <a:spcBef>
                <a:spcPts val="1200"/>
              </a:spcBef>
            </a:pPr>
            <a:r>
              <a:rPr lang="en-US" dirty="0" smtClean="0"/>
              <a:t>Section </a:t>
            </a:r>
            <a:r>
              <a:rPr lang="en-US" dirty="0"/>
              <a:t>8 of the Transmittal </a:t>
            </a:r>
            <a:r>
              <a:rPr lang="en-US" dirty="0" smtClean="0"/>
              <a:t>lists </a:t>
            </a:r>
            <a:r>
              <a:rPr lang="en-US" dirty="0"/>
              <a:t>the documents that must be included with </a:t>
            </a:r>
            <a:r>
              <a:rPr lang="en-US" dirty="0" smtClean="0"/>
              <a:t>the application. You will use </a:t>
            </a:r>
            <a:r>
              <a:rPr lang="en-US" dirty="0"/>
              <a:t>Section 8(a) </a:t>
            </a:r>
            <a:r>
              <a:rPr lang="en-US" dirty="0" smtClean="0"/>
              <a:t>when sending a creditor’s </a:t>
            </a:r>
            <a:r>
              <a:rPr lang="en-US" dirty="0"/>
              <a:t>application </a:t>
            </a:r>
            <a:r>
              <a:rPr lang="en-US" dirty="0" smtClean="0"/>
              <a:t>for </a:t>
            </a:r>
            <a:r>
              <a:rPr lang="en-US" dirty="0"/>
              <a:t>recognition and </a:t>
            </a:r>
            <a:r>
              <a:rPr lang="en-US" dirty="0" smtClean="0"/>
              <a:t>enforcement of an order. </a:t>
            </a:r>
            <a:r>
              <a:rPr lang="en-US" dirty="0"/>
              <a:t>Check </a:t>
            </a:r>
            <a:r>
              <a:rPr lang="en-US" dirty="0" smtClean="0"/>
              <a:t>all the </a:t>
            </a:r>
            <a:r>
              <a:rPr lang="en-US" dirty="0"/>
              <a:t>boxes </a:t>
            </a:r>
            <a:r>
              <a:rPr lang="en-US" dirty="0" smtClean="0"/>
              <a:t>that apply to your </a:t>
            </a:r>
            <a:r>
              <a:rPr lang="en-US" dirty="0"/>
              <a:t>application. </a:t>
            </a:r>
          </a:p>
        </p:txBody>
      </p:sp>
      <p:sp>
        <p:nvSpPr>
          <p:cNvPr id="4" name="Slide Number Placeholder 3"/>
          <p:cNvSpPr>
            <a:spLocks noGrp="1"/>
          </p:cNvSpPr>
          <p:nvPr>
            <p:ph type="sldNum" sz="quarter" idx="10"/>
          </p:nvPr>
        </p:nvSpPr>
        <p:spPr/>
        <p:txBody>
          <a:bodyPr/>
          <a:lstStyle/>
          <a:p>
            <a:fld id="{824A558B-E4E9-A94A-B9C1-029E46A76ABA}" type="slidenum">
              <a:rPr lang="en-US" smtClean="0"/>
              <a:t>23</a:t>
            </a:fld>
            <a:endParaRPr lang="en-US" dirty="0"/>
          </a:p>
        </p:txBody>
      </p:sp>
    </p:spTree>
    <p:extLst>
      <p:ext uri="{BB962C8B-B14F-4D97-AF65-F5344CB8AC3E}">
        <p14:creationId xmlns:p14="http://schemas.microsoft.com/office/powerpoint/2010/main" val="15741733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lvl="0">
              <a:spcBef>
                <a:spcPts val="1200"/>
              </a:spcBef>
            </a:pPr>
            <a:r>
              <a:rPr lang="en-US" dirty="0" smtClean="0">
                <a:solidFill>
                  <a:prstClr val="black"/>
                </a:solidFill>
              </a:rPr>
              <a:t>Notice that after the first set of tick boxes, there is a second set of tick boxes introduced by the phrase “In accordance with Article 30(3).” Do not check any of these final tick boxes; they </a:t>
            </a:r>
            <a:r>
              <a:rPr lang="en-US" dirty="0">
                <a:solidFill>
                  <a:prstClr val="black"/>
                </a:solidFill>
              </a:rPr>
              <a:t>are only </a:t>
            </a:r>
            <a:r>
              <a:rPr lang="en-US" dirty="0" smtClean="0">
                <a:solidFill>
                  <a:prstClr val="black"/>
                </a:solidFill>
              </a:rPr>
              <a:t>used </a:t>
            </a:r>
            <a:r>
              <a:rPr lang="en-US" dirty="0">
                <a:solidFill>
                  <a:prstClr val="black"/>
                </a:solidFill>
              </a:rPr>
              <a:t>where the application is for recognition of a </a:t>
            </a:r>
            <a:r>
              <a:rPr lang="en-US" dirty="0" smtClean="0">
                <a:solidFill>
                  <a:prstClr val="black"/>
                </a:solidFill>
              </a:rPr>
              <a:t>maintenance </a:t>
            </a:r>
            <a:r>
              <a:rPr lang="en-US" dirty="0">
                <a:solidFill>
                  <a:prstClr val="black"/>
                </a:solidFill>
              </a:rPr>
              <a:t>arrangement</a:t>
            </a:r>
            <a:r>
              <a:rPr lang="en-US" dirty="0" smtClean="0">
                <a:solidFill>
                  <a:prstClr val="black"/>
                </a:solidFill>
              </a:rPr>
              <a:t>.</a:t>
            </a:r>
            <a:endParaRPr lang="en-US" dirty="0">
              <a:solidFill>
                <a:prstClr val="black"/>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24</a:t>
            </a:fld>
            <a:endParaRPr lang="en-US" dirty="0"/>
          </a:p>
        </p:txBody>
      </p:sp>
    </p:spTree>
    <p:extLst>
      <p:ext uri="{BB962C8B-B14F-4D97-AF65-F5344CB8AC3E}">
        <p14:creationId xmlns:p14="http://schemas.microsoft.com/office/powerpoint/2010/main" val="29532378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Section </a:t>
            </a:r>
            <a:r>
              <a:rPr lang="en-US" dirty="0"/>
              <a:t>8(b) applies to different applications </a:t>
            </a:r>
            <a:r>
              <a:rPr lang="en-US" dirty="0" smtClean="0"/>
              <a:t>than the one we are discussing in this module so </a:t>
            </a:r>
            <a:r>
              <a:rPr lang="en-US" dirty="0"/>
              <a:t>do not check any boxes within </a:t>
            </a:r>
            <a:r>
              <a:rPr lang="en-US" dirty="0" smtClean="0"/>
              <a:t>it when you are sending a creditor’s application for recognition and enforcement.</a:t>
            </a:r>
            <a:endParaRPr lang="en-US" dirty="0"/>
          </a:p>
          <a:p>
            <a:pPr>
              <a:spcBef>
                <a:spcPts val="1200"/>
              </a:spcBef>
            </a:pPr>
            <a:r>
              <a:rPr lang="en-US" dirty="0" smtClean="0"/>
              <a:t>Finally</a:t>
            </a:r>
            <a:r>
              <a:rPr lang="en-US" dirty="0"/>
              <a:t>, note the Transmittal does not require a signature. Rather there is a block for the name of the authorized representative of the requesting Central Authority who is completing the form. In most states, that will be the caseworker handling the case</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25</a:t>
            </a:fld>
            <a:endParaRPr lang="en-US" dirty="0"/>
          </a:p>
        </p:txBody>
      </p:sp>
    </p:spTree>
    <p:extLst>
      <p:ext uri="{BB962C8B-B14F-4D97-AF65-F5344CB8AC3E}">
        <p14:creationId xmlns:p14="http://schemas.microsoft.com/office/powerpoint/2010/main" val="27060312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499610"/>
          </a:xfrm>
        </p:spPr>
        <p:txBody>
          <a:bodyPr/>
          <a:lstStyle/>
          <a:p>
            <a:r>
              <a:rPr lang="en-US" dirty="0" smtClean="0"/>
              <a:t>Notes:</a:t>
            </a:r>
          </a:p>
          <a:p>
            <a:pPr>
              <a:spcBef>
                <a:spcPts val="1200"/>
              </a:spcBef>
            </a:pPr>
            <a:r>
              <a:rPr lang="en-US" dirty="0" smtClean="0"/>
              <a:t>Most Convention countries have indicated in their Country Profiles that they want Contracting States to use the recommended Application form published by the Hague Conference. As is true for all applications, the first section of the Application for Recognition and Enforcement provides a confidentiality and personal data protection notice</a:t>
            </a:r>
            <a:r>
              <a:rPr lang="en-US" dirty="0"/>
              <a:t>. </a:t>
            </a:r>
            <a:r>
              <a:rPr lang="en-US" dirty="0" smtClean="0"/>
              <a:t>If there is concern that disclosure of identifying information would jeopardize the applicant’s health, safety, or liberty, </a:t>
            </a:r>
            <a:r>
              <a:rPr lang="en-US" dirty="0"/>
              <a:t>place a check mark in the appropriate box on the </a:t>
            </a:r>
            <a:r>
              <a:rPr lang="en-US" dirty="0" smtClean="0"/>
              <a:t>Application form and do not provide the personal information requested in Section 2. Instead, include </a:t>
            </a:r>
            <a:r>
              <a:rPr lang="en-US" dirty="0"/>
              <a:t>the </a:t>
            </a:r>
            <a:r>
              <a:rPr lang="en-US" dirty="0" smtClean="0"/>
              <a:t>applicant’s personal </a:t>
            </a:r>
            <a:r>
              <a:rPr lang="en-US" dirty="0"/>
              <a:t>information on </a:t>
            </a:r>
            <a:r>
              <a:rPr lang="en-US" dirty="0" smtClean="0"/>
              <a:t>the separate Restricted Information Form, which is found at the end of the application form</a:t>
            </a:r>
            <a:r>
              <a:rPr lang="en-US" dirty="0"/>
              <a:t>.</a:t>
            </a:r>
            <a:endParaRPr lang="en-US" dirty="0" smtClean="0"/>
          </a:p>
          <a:p>
            <a:pPr>
              <a:spcBef>
                <a:spcPts val="1200"/>
              </a:spcBef>
            </a:pPr>
            <a:r>
              <a:rPr lang="en-US" dirty="0" smtClean="0"/>
              <a:t>After listing your file reference number (in the U.S., that would be your case number), you will be providing information about the applicant. If the applicant is an individual, there are four options. The individual applicant may be the person for whom support is sought or payable, such as a spouse, a parent of a child, or the child. In the United States, we usually refer to that person as the obligee. The applicant may be the legal representative of the person for whom support is sought or payable. Or the applicant may be the debtor or a representative of the debtor. In the United States, we usually refer to the debtor as the noncustodial parent or obligor.</a:t>
            </a:r>
          </a:p>
          <a:p>
            <a:pPr lvl="0">
              <a:spcBef>
                <a:spcPts val="1200"/>
              </a:spcBef>
            </a:pPr>
            <a:r>
              <a:rPr lang="en-US" dirty="0" smtClean="0"/>
              <a:t>You will usually check the box indicating the applicant is the person for whom maintenance is sought or payable. The family name would be the obligee’s last name. The given name is the obligee’s first name.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26</a:t>
            </a:fld>
            <a:endParaRPr lang="en-US" dirty="0"/>
          </a:p>
        </p:txBody>
      </p:sp>
    </p:spTree>
    <p:extLst>
      <p:ext uri="{BB962C8B-B14F-4D97-AF65-F5344CB8AC3E}">
        <p14:creationId xmlns:p14="http://schemas.microsoft.com/office/powerpoint/2010/main" val="16880665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This is the bottom half of page 1 and includes information if the applicant is a public body. For the purpose of an application for recognition and enforcement, Article 36 of the Convention allows a creditor to be a public </a:t>
            </a:r>
            <a:r>
              <a:rPr lang="en-US" dirty="0"/>
              <a:t>body acting in place of an individual to whom maintenance is owed or one to which reimbursement is owed for benefits provided in place of maintenance</a:t>
            </a:r>
            <a:r>
              <a:rPr lang="en-US" dirty="0" smtClean="0"/>
              <a:t>. Complete fields “a” through “c” as appropriate. </a:t>
            </a:r>
          </a:p>
          <a:p>
            <a:pPr>
              <a:spcBef>
                <a:spcPts val="1200"/>
              </a:spcBef>
            </a:pPr>
            <a:r>
              <a:rPr lang="en-US" dirty="0" smtClean="0"/>
              <a:t>If you notice, whether the applicant is an individual or a public body, the fields are lettered a, b, and c. In either case, you need to also complete fields “d” through “g.” These fields require text information, not the checking of a tick box. They ask for the applicant’s address, phone number, fax number, and e-mail address. </a:t>
            </a:r>
            <a:r>
              <a:rPr lang="en-US" b="1" i="1" dirty="0" smtClean="0"/>
              <a:t>Pursuant to OCSE guidance, you should use the agency address as </a:t>
            </a:r>
            <a:r>
              <a:rPr lang="en-US" b="1" i="1" dirty="0"/>
              <a:t>the address for </a:t>
            </a:r>
            <a:r>
              <a:rPr lang="en-US" b="1" i="1" dirty="0" smtClean="0"/>
              <a:t>an individual </a:t>
            </a:r>
            <a:r>
              <a:rPr lang="en-US" b="1" i="1" dirty="0"/>
              <a:t>applicant </a:t>
            </a:r>
            <a:r>
              <a:rPr lang="en-US" b="1" i="1" dirty="0" smtClean="0"/>
              <a:t>in all IV-D cases, both public assistance and non-public assistance</a:t>
            </a:r>
            <a:r>
              <a:rPr lang="en-US" dirty="0" smtClean="0"/>
              <a:t>. That ensures the agency receives notices required by the Convention. </a:t>
            </a:r>
            <a:r>
              <a:rPr lang="en-US" dirty="0"/>
              <a:t>The agency will be responsible for timely forwarding notices to the </a:t>
            </a:r>
            <a:r>
              <a:rPr lang="en-US" dirty="0" smtClean="0"/>
              <a:t>applicant, </a:t>
            </a:r>
            <a:r>
              <a:rPr lang="en-US" dirty="0"/>
              <a:t>as appropriate.</a:t>
            </a:r>
          </a:p>
        </p:txBody>
      </p:sp>
      <p:sp>
        <p:nvSpPr>
          <p:cNvPr id="4" name="Slide Number Placeholder 3"/>
          <p:cNvSpPr>
            <a:spLocks noGrp="1"/>
          </p:cNvSpPr>
          <p:nvPr>
            <p:ph type="sldNum" sz="quarter" idx="10"/>
          </p:nvPr>
        </p:nvSpPr>
        <p:spPr/>
        <p:txBody>
          <a:bodyPr/>
          <a:lstStyle/>
          <a:p>
            <a:fld id="{824A558B-E4E9-A94A-B9C1-029E46A76ABA}" type="slidenum">
              <a:rPr lang="en-US" smtClean="0"/>
              <a:t>27</a:t>
            </a:fld>
            <a:endParaRPr lang="en-US" dirty="0"/>
          </a:p>
        </p:txBody>
      </p:sp>
    </p:spTree>
    <p:extLst>
      <p:ext uri="{BB962C8B-B14F-4D97-AF65-F5344CB8AC3E}">
        <p14:creationId xmlns:p14="http://schemas.microsoft.com/office/powerpoint/2010/main" val="41102697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575810"/>
          </a:xfrm>
        </p:spPr>
        <p:txBody>
          <a:bodyPr/>
          <a:lstStyle/>
          <a:p>
            <a:r>
              <a:rPr lang="en-US" dirty="0" smtClean="0"/>
              <a:t>Notes:</a:t>
            </a:r>
          </a:p>
          <a:p>
            <a:pPr>
              <a:spcBef>
                <a:spcPts val="1200"/>
              </a:spcBef>
            </a:pPr>
            <a:r>
              <a:rPr lang="en-US" dirty="0" smtClean="0"/>
              <a:t>Section 3 provides information about the individual for whom support is sought or payable.</a:t>
            </a:r>
          </a:p>
          <a:p>
            <a:pPr>
              <a:spcBef>
                <a:spcPts val="1200"/>
              </a:spcBef>
            </a:pPr>
            <a:r>
              <a:rPr lang="en-US" dirty="0" smtClean="0"/>
              <a:t>If </a:t>
            </a:r>
            <a:r>
              <a:rPr lang="en-US" dirty="0"/>
              <a:t>the applicant is seeking </a:t>
            </a:r>
            <a:r>
              <a:rPr lang="en-US" dirty="0" smtClean="0"/>
              <a:t>support for </a:t>
            </a:r>
            <a:r>
              <a:rPr lang="en-US" dirty="0"/>
              <a:t>himself or herself, indicate that in </a:t>
            </a:r>
            <a:r>
              <a:rPr lang="en-US" dirty="0" smtClean="0"/>
              <a:t>Section 3.1. For example, if the applicant is a spouse, and the application seeks recognition and enforcement of an order providing for spousal support as well as child support, check tick box 3.1. </a:t>
            </a:r>
            <a:r>
              <a:rPr lang="en-US" dirty="0"/>
              <a:t>You must also indicate the basis for the support duty. For spousal support, </a:t>
            </a:r>
            <a:r>
              <a:rPr lang="en-US" dirty="0" smtClean="0"/>
              <a:t>check </a:t>
            </a:r>
            <a:r>
              <a:rPr lang="en-US" dirty="0"/>
              <a:t>the tick box “marriage.”  </a:t>
            </a:r>
            <a:r>
              <a:rPr lang="en-US" dirty="0" smtClean="0"/>
              <a:t>Some tick boxes such as “affinity” are not relevant to the U.S. because we haven’t extended the Convention to family relationships such as an uncle. </a:t>
            </a:r>
          </a:p>
          <a:p>
            <a:pPr>
              <a:spcBef>
                <a:spcPts val="1200"/>
              </a:spcBef>
            </a:pPr>
            <a:r>
              <a:rPr lang="en-US" dirty="0" smtClean="0"/>
              <a:t>The more common scenario will be the applicant who is a parent or a public body seeking recognition and enforcement of a child support order. In that case, Section 3.2 needs to be completed. For each child, provide the full name and date of birth. The Practical Handbook says to use the name that appears on the child’s birth certificate. </a:t>
            </a:r>
          </a:p>
          <a:p>
            <a:pPr>
              <a:spcBef>
                <a:spcPts val="1200"/>
              </a:spcBef>
            </a:pPr>
            <a:r>
              <a:rPr lang="en-US" dirty="0" smtClean="0"/>
              <a:t>The application must also state the basis for the child </a:t>
            </a:r>
            <a:r>
              <a:rPr lang="en-US" dirty="0"/>
              <a:t>support obligation. </a:t>
            </a:r>
            <a:r>
              <a:rPr lang="en-US" dirty="0" smtClean="0"/>
              <a:t>Check “Parentage” if the children were born during marriage so parentage is presumed or if there is a legal determination of parentage. The Practical Handbook says to check this box also if there are genetic test results establishing a “connection between the parent and child.”</a:t>
            </a:r>
          </a:p>
          <a:p>
            <a:pPr>
              <a:spcBef>
                <a:spcPts val="1200"/>
              </a:spcBef>
            </a:pPr>
            <a:r>
              <a:rPr lang="en-US" dirty="0" smtClean="0"/>
              <a:t>If </a:t>
            </a:r>
            <a:r>
              <a:rPr lang="en-US" dirty="0"/>
              <a:t>the child is the applicant, only </a:t>
            </a:r>
            <a:r>
              <a:rPr lang="en-US" dirty="0" smtClean="0"/>
              <a:t>Section </a:t>
            </a:r>
            <a:r>
              <a:rPr lang="en-US" dirty="0"/>
              <a:t>3.2 needs to be completed. </a:t>
            </a:r>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28</a:t>
            </a:fld>
            <a:endParaRPr lang="en-US" dirty="0"/>
          </a:p>
        </p:txBody>
      </p:sp>
    </p:spTree>
    <p:extLst>
      <p:ext uri="{BB962C8B-B14F-4D97-AF65-F5344CB8AC3E}">
        <p14:creationId xmlns:p14="http://schemas.microsoft.com/office/powerpoint/2010/main" val="1573180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Complete Section </a:t>
            </a:r>
            <a:r>
              <a:rPr lang="en-US" dirty="0"/>
              <a:t>3.3 if maintenance is sought or payable for someone other than </a:t>
            </a:r>
            <a:r>
              <a:rPr lang="en-US" dirty="0" smtClean="0"/>
              <a:t>the applicant </a:t>
            </a:r>
            <a:r>
              <a:rPr lang="en-US" dirty="0"/>
              <a:t>or a child</a:t>
            </a:r>
            <a:r>
              <a:rPr lang="en-US" dirty="0" smtClean="0"/>
              <a:t>.</a:t>
            </a:r>
          </a:p>
          <a:p>
            <a:pPr>
              <a:spcBef>
                <a:spcPts val="1200"/>
              </a:spcBef>
            </a:pPr>
            <a:r>
              <a:rPr lang="en-US" dirty="0" smtClean="0"/>
              <a:t>Check the tick box in Section 3.4 if support is sought for additional children. In that case, you will need to attach information for those children in the same type format as for the three children named in Section 3.2.</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29</a:t>
            </a:fld>
            <a:endParaRPr lang="en-US" dirty="0"/>
          </a:p>
        </p:txBody>
      </p:sp>
    </p:spTree>
    <p:extLst>
      <p:ext uri="{BB962C8B-B14F-4D97-AF65-F5344CB8AC3E}">
        <p14:creationId xmlns:p14="http://schemas.microsoft.com/office/powerpoint/2010/main" val="3810562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7" y="4415791"/>
            <a:ext cx="5686213" cy="4575809"/>
          </a:xfrm>
        </p:spPr>
        <p:txBody>
          <a:bodyPr/>
          <a:lstStyle/>
          <a:p>
            <a:r>
              <a:rPr lang="en-US" dirty="0"/>
              <a:t>Notes:</a:t>
            </a:r>
          </a:p>
          <a:p>
            <a:pPr>
              <a:spcBef>
                <a:spcPts val="1200"/>
              </a:spcBef>
            </a:pPr>
            <a:r>
              <a:rPr lang="en-US" dirty="0" smtClean="0"/>
              <a:t>The </a:t>
            </a:r>
            <a:r>
              <a:rPr lang="en-US" dirty="0"/>
              <a:t>first two modules of the webinar series </a:t>
            </a:r>
            <a:r>
              <a:rPr lang="en-US" dirty="0" smtClean="0"/>
              <a:t>were </a:t>
            </a:r>
            <a:r>
              <a:rPr lang="en-US" dirty="0"/>
              <a:t>overview modules. They </a:t>
            </a:r>
            <a:r>
              <a:rPr lang="en-US" dirty="0" smtClean="0"/>
              <a:t>provided </a:t>
            </a:r>
            <a:r>
              <a:rPr lang="en-US" dirty="0"/>
              <a:t>background information about the 2007 Hague Child Support Convention so </a:t>
            </a:r>
            <a:r>
              <a:rPr lang="en-US" dirty="0" smtClean="0"/>
              <a:t>you </a:t>
            </a:r>
            <a:r>
              <a:rPr lang="en-US" dirty="0"/>
              <a:t>will better understand the U.S. goals during treaty negotiations, the process used for negotiating an international treaty, and terminology in the Convention. They also </a:t>
            </a:r>
            <a:r>
              <a:rPr lang="en-US" dirty="0" smtClean="0"/>
              <a:t>discussed </a:t>
            </a:r>
            <a:r>
              <a:rPr lang="en-US" dirty="0"/>
              <a:t>the scope of the Convention and services that a Central Authority must provide so </a:t>
            </a:r>
            <a:r>
              <a:rPr lang="en-US" dirty="0" smtClean="0"/>
              <a:t>you </a:t>
            </a:r>
            <a:r>
              <a:rPr lang="en-US" dirty="0"/>
              <a:t>will have a better idea of what to expect on </a:t>
            </a:r>
            <a:r>
              <a:rPr lang="en-US" b="1" i="1" dirty="0"/>
              <a:t>outgoing</a:t>
            </a:r>
            <a:r>
              <a:rPr lang="en-US" dirty="0"/>
              <a:t> cases to a Convention country.</a:t>
            </a:r>
          </a:p>
          <a:p>
            <a:pPr>
              <a:spcBef>
                <a:spcPts val="1200"/>
              </a:spcBef>
            </a:pPr>
            <a:r>
              <a:rPr lang="en-US" dirty="0" smtClean="0"/>
              <a:t>Beginning </a:t>
            </a:r>
            <a:r>
              <a:rPr lang="en-US" dirty="0"/>
              <a:t>with </a:t>
            </a:r>
            <a:r>
              <a:rPr lang="en-US" dirty="0" smtClean="0"/>
              <a:t>Module </a:t>
            </a:r>
            <a:r>
              <a:rPr lang="en-US" dirty="0"/>
              <a:t>3, </a:t>
            </a:r>
            <a:r>
              <a:rPr lang="en-US" dirty="0" smtClean="0"/>
              <a:t>the focus shifts to case </a:t>
            </a:r>
            <a:r>
              <a:rPr lang="en-US" dirty="0"/>
              <a:t>processing. The most likely application under the Convention is an application to recognize and enforce a support order issued by a Convention country. For that reason, there is one module explaining the process and forms for incoming applications and a separate </a:t>
            </a:r>
            <a:r>
              <a:rPr lang="en-US" dirty="0" smtClean="0"/>
              <a:t>module, Module 4, </a:t>
            </a:r>
            <a:r>
              <a:rPr lang="en-US" dirty="0"/>
              <a:t>explaining the process and forms for outgoing applications</a:t>
            </a:r>
            <a:r>
              <a:rPr lang="en-US" dirty="0" smtClean="0"/>
              <a:t>. </a:t>
            </a:r>
          </a:p>
          <a:p>
            <a:pPr>
              <a:spcBef>
                <a:spcPts val="1200"/>
              </a:spcBef>
            </a:pPr>
            <a:r>
              <a:rPr lang="en-US" dirty="0" smtClean="0"/>
              <a:t>Module </a:t>
            </a:r>
            <a:r>
              <a:rPr lang="en-US" dirty="0"/>
              <a:t>5 examines incoming and outgoing applications for establishment of a support order, including establishment of parentage when necessary to obtain support.</a:t>
            </a:r>
          </a:p>
          <a:p>
            <a:pPr>
              <a:spcBef>
                <a:spcPts val="1200"/>
              </a:spcBef>
            </a:pPr>
            <a:r>
              <a:rPr lang="en-US" dirty="0" smtClean="0"/>
              <a:t>Modules </a:t>
            </a:r>
            <a:r>
              <a:rPr lang="en-US" dirty="0"/>
              <a:t>6 </a:t>
            </a:r>
            <a:r>
              <a:rPr lang="en-US" dirty="0" smtClean="0"/>
              <a:t>and 7 examine incoming </a:t>
            </a:r>
            <a:r>
              <a:rPr lang="en-US" dirty="0"/>
              <a:t>and outgoing applications for </a:t>
            </a:r>
            <a:r>
              <a:rPr lang="en-US" dirty="0" smtClean="0"/>
              <a:t>modification.</a:t>
            </a:r>
            <a:endParaRPr lang="en-US" dirty="0"/>
          </a:p>
          <a:p>
            <a:pPr>
              <a:spcBef>
                <a:spcPts val="1200"/>
              </a:spcBef>
            </a:pPr>
            <a:r>
              <a:rPr lang="en-US" dirty="0" smtClean="0"/>
              <a:t>Module 8 </a:t>
            </a:r>
            <a:r>
              <a:rPr lang="en-US" dirty="0"/>
              <a:t>addresses implementation issues and questions that have arisen.</a:t>
            </a:r>
          </a:p>
          <a:p>
            <a:pPr>
              <a:spcBef>
                <a:spcPts val="1200"/>
              </a:spcBef>
            </a:pPr>
            <a:r>
              <a:rPr lang="en-US" dirty="0" smtClean="0"/>
              <a:t>Finally</a:t>
            </a:r>
            <a:r>
              <a:rPr lang="en-US" dirty="0"/>
              <a:t>, in Module </a:t>
            </a:r>
            <a:r>
              <a:rPr lang="en-US" dirty="0" smtClean="0"/>
              <a:t>9 </a:t>
            </a:r>
            <a:r>
              <a:rPr lang="en-US" dirty="0"/>
              <a:t>we will discuss processing international support cases from countries with bilateral reciprocity arrangements that are not Convention countries</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a:t>
            </a:fld>
            <a:endParaRPr lang="en-US" dirty="0"/>
          </a:p>
        </p:txBody>
      </p:sp>
    </p:spTree>
    <p:extLst>
      <p:ext uri="{BB962C8B-B14F-4D97-AF65-F5344CB8AC3E}">
        <p14:creationId xmlns:p14="http://schemas.microsoft.com/office/powerpoint/2010/main" val="54840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If the applicant is the debtor, you would complete Sections 4.1 and 4.2. Today we are focusing on a creditor’s application for recognition and enforcement so we will not review these sections. However, information on completing these sections is in Chapter 15 of the Practical Handbook.</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30</a:t>
            </a:fld>
            <a:endParaRPr lang="en-US" dirty="0"/>
          </a:p>
        </p:txBody>
      </p:sp>
    </p:spTree>
    <p:extLst>
      <p:ext uri="{BB962C8B-B14F-4D97-AF65-F5344CB8AC3E}">
        <p14:creationId xmlns:p14="http://schemas.microsoft.com/office/powerpoint/2010/main" val="157109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In Section 4.3 you should provide information that will assist in locating the respondent. The personal identification number is a government </a:t>
            </a:r>
            <a:r>
              <a:rPr lang="en-US" dirty="0"/>
              <a:t>issued number that may </a:t>
            </a:r>
            <a:r>
              <a:rPr lang="en-US" dirty="0" smtClean="0"/>
              <a:t>help the </a:t>
            </a:r>
            <a:r>
              <a:rPr lang="en-US" dirty="0"/>
              <a:t>Central Authority </a:t>
            </a:r>
            <a:r>
              <a:rPr lang="en-US" dirty="0" smtClean="0"/>
              <a:t>verify the respondent’s identity </a:t>
            </a:r>
            <a:r>
              <a:rPr lang="en-US" dirty="0"/>
              <a:t>in government or other </a:t>
            </a:r>
            <a:r>
              <a:rPr lang="en-US" dirty="0" smtClean="0"/>
              <a:t>databanks. For example, it may be the </a:t>
            </a:r>
            <a:r>
              <a:rPr lang="en-US" dirty="0"/>
              <a:t>Social Security </a:t>
            </a:r>
            <a:r>
              <a:rPr lang="en-US" dirty="0" smtClean="0"/>
              <a:t>number (if the respondent is from the U.S.), National Insurance Number (if the person is from the U.K.), Social </a:t>
            </a:r>
            <a:r>
              <a:rPr lang="en-US" dirty="0"/>
              <a:t>Insurance Number </a:t>
            </a:r>
            <a:r>
              <a:rPr lang="en-US" dirty="0" smtClean="0"/>
              <a:t>(if the person is from Canada</a:t>
            </a:r>
            <a:r>
              <a:rPr lang="en-US" dirty="0"/>
              <a:t>), </a:t>
            </a:r>
            <a:r>
              <a:rPr lang="en-US" dirty="0" smtClean="0"/>
              <a:t>or Tax File Number (if the person is from Australia).</a:t>
            </a:r>
          </a:p>
          <a:p>
            <a:pPr>
              <a:spcBef>
                <a:spcPts val="1200"/>
              </a:spcBef>
            </a:pPr>
            <a:r>
              <a:rPr lang="en-US" dirty="0" smtClean="0"/>
              <a:t>Section 5 provides information about where you want support payments to be sent. </a:t>
            </a:r>
            <a:r>
              <a:rPr lang="en-US" dirty="0"/>
              <a:t>Do not complete this section </a:t>
            </a:r>
            <a:r>
              <a:rPr lang="en-US" dirty="0" smtClean="0"/>
              <a:t>if </a:t>
            </a:r>
            <a:r>
              <a:rPr lang="en-US" dirty="0"/>
              <a:t>there is </a:t>
            </a:r>
            <a:r>
              <a:rPr lang="en-US" dirty="0" smtClean="0"/>
              <a:t>concern that identification of the bank or SDU location would create a risk to the </a:t>
            </a:r>
            <a:r>
              <a:rPr lang="en-US" dirty="0"/>
              <a:t>applicant. </a:t>
            </a:r>
            <a:r>
              <a:rPr lang="en-US" dirty="0" smtClean="0"/>
              <a:t>In that case you would use </a:t>
            </a:r>
            <a:r>
              <a:rPr lang="en-US" dirty="0"/>
              <a:t>the Restricted Information </a:t>
            </a:r>
            <a:r>
              <a:rPr lang="en-US" dirty="0" smtClean="0"/>
              <a:t>Form, which includes an entire section on </a:t>
            </a:r>
            <a:r>
              <a:rPr lang="en-US" dirty="0"/>
              <a:t>f</a:t>
            </a:r>
            <a:r>
              <a:rPr lang="en-US" dirty="0" smtClean="0"/>
              <a:t>inancial circumstances.</a:t>
            </a:r>
          </a:p>
          <a:p>
            <a:pPr>
              <a:spcBef>
                <a:spcPts val="1200"/>
              </a:spcBef>
            </a:pPr>
            <a:r>
              <a:rPr lang="en-US" dirty="0" smtClean="0"/>
              <a:t>Subsection (a) of Section 5 focuses on EFT payments.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31</a:t>
            </a:fld>
            <a:endParaRPr lang="en-US" dirty="0"/>
          </a:p>
        </p:txBody>
      </p:sp>
    </p:spTree>
    <p:extLst>
      <p:ext uri="{BB962C8B-B14F-4D97-AF65-F5344CB8AC3E}">
        <p14:creationId xmlns:p14="http://schemas.microsoft.com/office/powerpoint/2010/main" val="8457027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852160" cy="4652010"/>
          </a:xfrm>
        </p:spPr>
        <p:txBody>
          <a:bodyPr/>
          <a:lstStyle/>
          <a:p>
            <a:r>
              <a:rPr lang="en-US" dirty="0" smtClean="0">
                <a:latin typeface="+mj-lt"/>
              </a:rPr>
              <a:t>Notes:</a:t>
            </a:r>
          </a:p>
          <a:p>
            <a:pPr>
              <a:spcBef>
                <a:spcPts val="600"/>
              </a:spcBef>
            </a:pPr>
            <a:r>
              <a:rPr lang="en-US" sz="1150" dirty="0" smtClean="0"/>
              <a:t>If check payments should go to the state disbursement unit, include the details in subsection (b). </a:t>
            </a:r>
            <a:endParaRPr lang="en-US" sz="1150" dirty="0" smtClean="0">
              <a:solidFill>
                <a:srgbClr val="FF0000"/>
              </a:solidFill>
            </a:endParaRPr>
          </a:p>
          <a:p>
            <a:pPr>
              <a:spcBef>
                <a:spcPts val="600"/>
              </a:spcBef>
            </a:pPr>
            <a:r>
              <a:rPr lang="en-US" sz="1150" dirty="0" smtClean="0"/>
              <a:t>In both subsections, make sure you provide the correct file or account reference number so that </a:t>
            </a:r>
            <a:r>
              <a:rPr lang="en-US" sz="1150" dirty="0"/>
              <a:t>payments can be properly </a:t>
            </a:r>
            <a:r>
              <a:rPr lang="en-US" sz="1150" dirty="0" smtClean="0"/>
              <a:t>identified. </a:t>
            </a:r>
          </a:p>
          <a:p>
            <a:pPr>
              <a:spcBef>
                <a:spcPts val="600"/>
              </a:spcBef>
            </a:pPr>
            <a:r>
              <a:rPr lang="en-US" sz="1150" dirty="0" smtClean="0"/>
              <a:t>An applicant would check tick box 6 if the application is for recognition only. If you are assisting a debtor, that tick box may be appropriate.</a:t>
            </a:r>
          </a:p>
          <a:p>
            <a:pPr>
              <a:spcBef>
                <a:spcPts val="600"/>
              </a:spcBef>
            </a:pPr>
            <a:r>
              <a:rPr lang="en-US" sz="1150" dirty="0" smtClean="0"/>
              <a:t>Section </a:t>
            </a:r>
            <a:r>
              <a:rPr lang="en-US" sz="1150" dirty="0"/>
              <a:t>7 of the </a:t>
            </a:r>
            <a:r>
              <a:rPr lang="en-US" sz="1150" dirty="0" smtClean="0"/>
              <a:t>application </a:t>
            </a:r>
            <a:r>
              <a:rPr lang="en-US" sz="1150" dirty="0"/>
              <a:t>is particularly important. This is where </a:t>
            </a:r>
            <a:r>
              <a:rPr lang="en-US" sz="1150" dirty="0" smtClean="0"/>
              <a:t>you </a:t>
            </a:r>
            <a:r>
              <a:rPr lang="en-US" sz="1150" dirty="0"/>
              <a:t>will </a:t>
            </a:r>
            <a:r>
              <a:rPr lang="en-US" sz="1150" dirty="0" smtClean="0"/>
              <a:t>identify the </a:t>
            </a:r>
            <a:r>
              <a:rPr lang="en-US" sz="1150" dirty="0"/>
              <a:t>applicable bases for recognition and enforcement of the order. </a:t>
            </a:r>
            <a:r>
              <a:rPr lang="en-US" sz="1150" b="1" i="1" dirty="0" smtClean="0"/>
              <a:t>Check all of the boxes that may apply</a:t>
            </a:r>
            <a:r>
              <a:rPr lang="en-US" sz="1150" dirty="0" smtClean="0"/>
              <a:t>. </a:t>
            </a:r>
          </a:p>
          <a:p>
            <a:pPr>
              <a:spcBef>
                <a:spcPts val="600"/>
              </a:spcBef>
            </a:pPr>
            <a:r>
              <a:rPr lang="en-US" sz="1150" dirty="0" smtClean="0"/>
              <a:t>For example, tick </a:t>
            </a:r>
            <a:r>
              <a:rPr lang="en-US" sz="1150" dirty="0"/>
              <a:t>boxes 1, 2, and 4 are similar to bases under Section 201 of UIFSA (2008</a:t>
            </a:r>
            <a:r>
              <a:rPr lang="en-US" sz="1150" dirty="0" smtClean="0"/>
              <a:t>). If jurisdiction over the respondent was based on one of those long-arm bases of jurisdiction, you would check the applicable box on the form. In all likelihood, the creditor in the case resided in the issuing state. If that’s true, you would also put a check in the third tick box, even if that’s not the basis of jurisdiction the U.S. tribunal used.</a:t>
            </a:r>
          </a:p>
          <a:p>
            <a:pPr>
              <a:spcBef>
                <a:spcPts val="600"/>
              </a:spcBef>
            </a:pPr>
            <a:r>
              <a:rPr lang="en-US" sz="1150" dirty="0" smtClean="0"/>
              <a:t>Section 201 of UIFSA (2008) also includes some bases of jurisdiction that are not bases for recognition under Convention Article 20. Those are personal service while the respondent was in the state, presence of the child in the state as a result of acts or directives of the respondent, and intercourse in the state that may have resulted in conception of the child. Again, in most of those cases, the creditor resided in the issuing state. And that </a:t>
            </a:r>
            <a:r>
              <a:rPr lang="en-US" sz="1150" u="sng" dirty="0" smtClean="0"/>
              <a:t>is</a:t>
            </a:r>
            <a:r>
              <a:rPr lang="en-US" sz="1150" dirty="0" smtClean="0"/>
              <a:t> a basis for a Convention country to recognize the U.S. order. Therefore, if applicable under the case facts, check the third tick box. It will be the only box you can check if </a:t>
            </a:r>
            <a:r>
              <a:rPr lang="en-US" sz="1150" dirty="0"/>
              <a:t>the basis used for </a:t>
            </a:r>
            <a:r>
              <a:rPr lang="en-US" sz="1150" dirty="0" smtClean="0"/>
              <a:t>jurisdiction </a:t>
            </a:r>
            <a:r>
              <a:rPr lang="en-US" sz="1150" dirty="0"/>
              <a:t>over the respondent is available under UIFSA </a:t>
            </a:r>
            <a:r>
              <a:rPr lang="en-US" sz="1150" dirty="0" smtClean="0"/>
              <a:t>Section 201 </a:t>
            </a:r>
            <a:r>
              <a:rPr lang="en-US" sz="1150" dirty="0"/>
              <a:t>but </a:t>
            </a:r>
            <a:r>
              <a:rPr lang="en-US" sz="1150" dirty="0" smtClean="0"/>
              <a:t>not </a:t>
            </a:r>
            <a:r>
              <a:rPr lang="en-US" sz="1150" dirty="0"/>
              <a:t>specifically listed under Article 20</a:t>
            </a:r>
            <a:r>
              <a:rPr lang="en-US" sz="1150" dirty="0" smtClean="0"/>
              <a:t>.</a:t>
            </a:r>
            <a:endParaRPr lang="en-US" sz="1150" dirty="0"/>
          </a:p>
        </p:txBody>
      </p:sp>
      <p:sp>
        <p:nvSpPr>
          <p:cNvPr id="4" name="Slide Number Placeholder 3"/>
          <p:cNvSpPr>
            <a:spLocks noGrp="1"/>
          </p:cNvSpPr>
          <p:nvPr>
            <p:ph type="sldNum" sz="quarter" idx="10"/>
          </p:nvPr>
        </p:nvSpPr>
        <p:spPr/>
        <p:txBody>
          <a:bodyPr/>
          <a:lstStyle/>
          <a:p>
            <a:r>
              <a:rPr lang="en-US" dirty="0" smtClean="0"/>
              <a:t>32</a:t>
            </a:r>
            <a:endParaRPr lang="en-US" dirty="0"/>
          </a:p>
        </p:txBody>
      </p:sp>
    </p:spTree>
    <p:extLst>
      <p:ext uri="{BB962C8B-B14F-4D97-AF65-F5344CB8AC3E}">
        <p14:creationId xmlns:p14="http://schemas.microsoft.com/office/powerpoint/2010/main" val="30236473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As </a:t>
            </a:r>
            <a:r>
              <a:rPr lang="en-US" dirty="0"/>
              <a:t>discussed </a:t>
            </a:r>
            <a:r>
              <a:rPr lang="en-US" dirty="0" smtClean="0"/>
              <a:t>during Module 3, </a:t>
            </a:r>
            <a:r>
              <a:rPr lang="en-US" dirty="0"/>
              <a:t>in order for </a:t>
            </a:r>
            <a:r>
              <a:rPr lang="en-US" dirty="0" smtClean="0"/>
              <a:t>an order </a:t>
            </a:r>
            <a:r>
              <a:rPr lang="en-US" dirty="0"/>
              <a:t>to be </a:t>
            </a:r>
            <a:r>
              <a:rPr lang="en-US" dirty="0" smtClean="0"/>
              <a:t>recognized </a:t>
            </a:r>
            <a:r>
              <a:rPr lang="en-US" dirty="0"/>
              <a:t>or </a:t>
            </a:r>
            <a:r>
              <a:rPr lang="en-US" dirty="0" smtClean="0"/>
              <a:t>recognized and enforced</a:t>
            </a:r>
            <a:r>
              <a:rPr lang="en-US" dirty="0"/>
              <a:t>, the requested State must be satisfied that the respondent had notice of </a:t>
            </a:r>
            <a:r>
              <a:rPr lang="en-US" dirty="0" smtClean="0"/>
              <a:t>the support </a:t>
            </a:r>
            <a:r>
              <a:rPr lang="en-US" dirty="0"/>
              <a:t>proceeding </a:t>
            </a:r>
            <a:r>
              <a:rPr lang="en-US" dirty="0" smtClean="0"/>
              <a:t>as </a:t>
            </a:r>
            <a:r>
              <a:rPr lang="en-US" dirty="0"/>
              <a:t>required by the law of the </a:t>
            </a:r>
            <a:r>
              <a:rPr lang="en-US" dirty="0" smtClean="0"/>
              <a:t>issuing State and </a:t>
            </a:r>
            <a:r>
              <a:rPr lang="en-US" dirty="0"/>
              <a:t>had an opportunity to be heard or was represented in the </a:t>
            </a:r>
            <a:r>
              <a:rPr lang="en-US" dirty="0" smtClean="0"/>
              <a:t>proceeding.</a:t>
            </a:r>
          </a:p>
          <a:p>
            <a:pPr>
              <a:spcBef>
                <a:spcPts val="1200"/>
              </a:spcBef>
            </a:pPr>
            <a:r>
              <a:rPr lang="en-US" dirty="0" smtClean="0"/>
              <a:t>Section </a:t>
            </a:r>
            <a:r>
              <a:rPr lang="en-US" dirty="0"/>
              <a:t>8 of the </a:t>
            </a:r>
            <a:r>
              <a:rPr lang="en-US" dirty="0" smtClean="0"/>
              <a:t>application covers </a:t>
            </a:r>
            <a:r>
              <a:rPr lang="en-US" dirty="0"/>
              <a:t>this requirement. Indicate whether the respondent appeared </a:t>
            </a:r>
            <a:r>
              <a:rPr lang="en-US" dirty="0" smtClean="0"/>
              <a:t>or did </a:t>
            </a:r>
            <a:r>
              <a:rPr lang="en-US" dirty="0"/>
              <a:t>not appear in the </a:t>
            </a:r>
            <a:r>
              <a:rPr lang="en-US" dirty="0" smtClean="0"/>
              <a:t>issuing State and </a:t>
            </a:r>
            <a:r>
              <a:rPr lang="en-US" dirty="0"/>
              <a:t>whether he or she was represented</a:t>
            </a:r>
            <a:r>
              <a:rPr lang="en-US" dirty="0" smtClean="0"/>
              <a:t>. Usually a U.S. tribunal makes express findings about notice and appearance in the support order. </a:t>
            </a:r>
            <a:r>
              <a:rPr lang="en-US" dirty="0"/>
              <a:t>If the respondent did not appear and was not represented, the competent authority </a:t>
            </a:r>
            <a:r>
              <a:rPr lang="en-US" dirty="0" smtClean="0"/>
              <a:t>must </a:t>
            </a:r>
            <a:r>
              <a:rPr lang="en-US" dirty="0"/>
              <a:t>confirm that the respondent had proper notice, as required by the law of </a:t>
            </a:r>
            <a:r>
              <a:rPr lang="en-US" dirty="0" smtClean="0"/>
              <a:t>the State </a:t>
            </a:r>
            <a:r>
              <a:rPr lang="en-US" dirty="0"/>
              <a:t>where the decision was </a:t>
            </a:r>
            <a:r>
              <a:rPr lang="en-US" dirty="0" smtClean="0"/>
              <a:t>made. As discussed earlier, the Statement of Proper Notice – one of the recommended Hague forms – accomplishes that. If </a:t>
            </a:r>
            <a:r>
              <a:rPr lang="en-US" dirty="0"/>
              <a:t>the decision was made in </a:t>
            </a:r>
            <a:r>
              <a:rPr lang="en-US" dirty="0" smtClean="0"/>
              <a:t>an administrative system </a:t>
            </a:r>
            <a:r>
              <a:rPr lang="en-US" dirty="0"/>
              <a:t>where no hearing i</a:t>
            </a:r>
            <a:r>
              <a:rPr lang="en-US" dirty="0" smtClean="0"/>
              <a:t>s </a:t>
            </a:r>
            <a:r>
              <a:rPr lang="en-US" dirty="0"/>
              <a:t>required, </a:t>
            </a:r>
            <a:r>
              <a:rPr lang="en-US" dirty="0" smtClean="0"/>
              <a:t>you must always include a </a:t>
            </a:r>
            <a:r>
              <a:rPr lang="en-US" dirty="0"/>
              <a:t>Statement of Proper </a:t>
            </a:r>
            <a:r>
              <a:rPr lang="en-US" dirty="0" smtClean="0"/>
              <a:t>Notice.</a:t>
            </a:r>
          </a:p>
          <a:p>
            <a:pPr>
              <a:spcBef>
                <a:spcPts val="1200"/>
              </a:spcBef>
            </a:pPr>
            <a:r>
              <a:rPr lang="en-US" dirty="0" smtClean="0"/>
              <a:t>You will always check the tick box in Section 9 if you are seeking recognition </a:t>
            </a:r>
            <a:r>
              <a:rPr lang="en-US" u="sng" dirty="0" smtClean="0"/>
              <a:t>and</a:t>
            </a:r>
            <a:r>
              <a:rPr lang="en-US" dirty="0" smtClean="0"/>
              <a:t> enforcement of a support order. We will discuss the Financial Circumstances form in a few minutes.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33</a:t>
            </a:fld>
            <a:endParaRPr lang="en-US" dirty="0"/>
          </a:p>
        </p:txBody>
      </p:sp>
    </p:spTree>
    <p:extLst>
      <p:ext uri="{BB962C8B-B14F-4D97-AF65-F5344CB8AC3E}">
        <p14:creationId xmlns:p14="http://schemas.microsoft.com/office/powerpoint/2010/main" val="20520476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575810"/>
          </a:xfrm>
        </p:spPr>
        <p:txBody>
          <a:bodyPr/>
          <a:lstStyle/>
          <a:p>
            <a:r>
              <a:rPr lang="en-US" dirty="0" smtClean="0"/>
              <a:t>Notes:</a:t>
            </a:r>
          </a:p>
          <a:p>
            <a:pPr>
              <a:spcBef>
                <a:spcPts val="600"/>
              </a:spcBef>
            </a:pPr>
            <a:r>
              <a:rPr lang="en-US" dirty="0" smtClean="0"/>
              <a:t>This slide depicts page 5 of the Application for Recognition or Recognition and Enforcement. As noted earlier, in certain circumstances, a requested State may use a means or a merits test in determining whether to provide legal assistance to an applicant. Those two circumstances are outlined in Section 10. However, in </a:t>
            </a:r>
            <a:r>
              <a:rPr lang="en-US" dirty="0"/>
              <a:t>most </a:t>
            </a:r>
            <a:r>
              <a:rPr lang="en-US" dirty="0" smtClean="0"/>
              <a:t>of your cases, </a:t>
            </a:r>
            <a:r>
              <a:rPr lang="en-US" dirty="0"/>
              <a:t>where an application for recognition or recognition and enforcement </a:t>
            </a:r>
            <a:r>
              <a:rPr lang="en-US" dirty="0" smtClean="0"/>
              <a:t>of a child support order is made by </a:t>
            </a:r>
            <a:r>
              <a:rPr lang="en-US" dirty="0"/>
              <a:t>a </a:t>
            </a:r>
            <a:r>
              <a:rPr lang="en-US" dirty="0" smtClean="0"/>
              <a:t>creditor, </a:t>
            </a:r>
            <a:r>
              <a:rPr lang="en-US" dirty="0"/>
              <a:t>the requested State must provide free legal assistance </a:t>
            </a:r>
            <a:r>
              <a:rPr lang="en-US" dirty="0" smtClean="0"/>
              <a:t>and you don’t need to complete Section 10. The exception is if you are assisting the debtor with an application for recognition. Then you will need to check the second tick box. </a:t>
            </a:r>
          </a:p>
          <a:p>
            <a:pPr>
              <a:spcBef>
                <a:spcPts val="600"/>
              </a:spcBef>
            </a:pPr>
            <a:r>
              <a:rPr lang="en-US" dirty="0" smtClean="0"/>
              <a:t>The </a:t>
            </a:r>
            <a:r>
              <a:rPr lang="en-US" dirty="0"/>
              <a:t>Financial Circumstances Form </a:t>
            </a:r>
            <a:r>
              <a:rPr lang="en-US" dirty="0" smtClean="0"/>
              <a:t>addresses the </a:t>
            </a:r>
            <a:r>
              <a:rPr lang="en-US" dirty="0"/>
              <a:t>means </a:t>
            </a:r>
            <a:r>
              <a:rPr lang="en-US" dirty="0" smtClean="0"/>
              <a:t>test. In the situation where the debtor is receiving IV-D services, you should provide information substantiating that the debtor has benefitted from legal assistance in </a:t>
            </a:r>
            <a:r>
              <a:rPr lang="en-US" dirty="0"/>
              <a:t>the </a:t>
            </a:r>
            <a:r>
              <a:rPr lang="en-US" dirty="0" smtClean="0"/>
              <a:t>issuing State. </a:t>
            </a:r>
          </a:p>
          <a:p>
            <a:pPr>
              <a:spcBef>
                <a:spcPts val="600"/>
              </a:spcBef>
            </a:pPr>
            <a:r>
              <a:rPr lang="en-US" dirty="0" smtClean="0"/>
              <a:t>The final page of the Application also includes an Attestation at the end. Note that the Application is not signed under penalty of perjury. Rather, an authorized representative of the requesting Central Authority attests that the application was completed by the applicant and reviewed by the requesting Central Authority. Further, the representative attests that the application complies with the requirements of the Convention; that the application and accompanying documents are the same as those provided by the applicant to the requesting Central Authority; and that the applicant has consented to the forwarding of the application to the requested Central Authority. In most U.S. states, the authorized representative will be the caseworker in the local office who assisted with the application preparation. </a:t>
            </a:r>
          </a:p>
        </p:txBody>
      </p:sp>
      <p:sp>
        <p:nvSpPr>
          <p:cNvPr id="4" name="Slide Number Placeholder 3"/>
          <p:cNvSpPr>
            <a:spLocks noGrp="1"/>
          </p:cNvSpPr>
          <p:nvPr>
            <p:ph type="sldNum" sz="quarter" idx="10"/>
          </p:nvPr>
        </p:nvSpPr>
        <p:spPr/>
        <p:txBody>
          <a:bodyPr/>
          <a:lstStyle/>
          <a:p>
            <a:fld id="{824A558B-E4E9-A94A-B9C1-029E46A76ABA}" type="slidenum">
              <a:rPr lang="en-US" smtClean="0"/>
              <a:t>34</a:t>
            </a:fld>
            <a:endParaRPr lang="en-US" dirty="0"/>
          </a:p>
        </p:txBody>
      </p:sp>
    </p:spTree>
    <p:extLst>
      <p:ext uri="{BB962C8B-B14F-4D97-AF65-F5344CB8AC3E}">
        <p14:creationId xmlns:p14="http://schemas.microsoft.com/office/powerpoint/2010/main" val="32258431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If you have determined that certain </a:t>
            </a:r>
            <a:r>
              <a:rPr lang="en-US" dirty="0"/>
              <a:t>identifying information should not be disclosed or confirmed for the protection of the health, safety, or liberty of </a:t>
            </a:r>
            <a:r>
              <a:rPr lang="en-US" dirty="0" smtClean="0"/>
              <a:t>a person, you will include this form with the Application for Recognition and Enforcement. Under the Convention, the </a:t>
            </a:r>
            <a:r>
              <a:rPr lang="en-US" dirty="0"/>
              <a:t>determination by the requesting Central Authority has the same purpose as the allegation by a party under Section 312 of </a:t>
            </a:r>
            <a:r>
              <a:rPr lang="en-US" dirty="0" smtClean="0"/>
              <a:t>UIFSA (2008). The form is titled Restricted Information on the Applicant. It segregates personal and financial information about the applicant, </a:t>
            </a:r>
            <a:r>
              <a:rPr lang="en-US" dirty="0"/>
              <a:t>and is similar to the revised intergovernmental forms we use to protect personally identifiable information in interstate UIFSA cases</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35</a:t>
            </a:fld>
            <a:endParaRPr lang="en-US" dirty="0"/>
          </a:p>
        </p:txBody>
      </p:sp>
    </p:spTree>
    <p:extLst>
      <p:ext uri="{BB962C8B-B14F-4D97-AF65-F5344CB8AC3E}">
        <p14:creationId xmlns:p14="http://schemas.microsoft.com/office/powerpoint/2010/main" val="40843657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This is the bottom half of the form. Note that the numbering is not sequential; it conforms with the section numbers on the Application for Recognition and Enforcement where identifying information is provided. Because bank account information may help identify the location of a person, Section 5 segregates that information.</a:t>
            </a:r>
          </a:p>
          <a:p>
            <a:pPr>
              <a:spcBef>
                <a:spcPts val="1200"/>
              </a:spcBef>
            </a:pPr>
            <a:r>
              <a:rPr lang="en-US" dirty="0" smtClean="0"/>
              <a:t>There is a separate Restricted Information form for the Financial Circumstances form.</a:t>
            </a:r>
          </a:p>
          <a:p>
            <a:pPr>
              <a:spcBef>
                <a:spcPts val="1200"/>
              </a:spcBef>
            </a:pPr>
            <a:r>
              <a:rPr lang="en-US" dirty="0" smtClean="0"/>
              <a:t>The remaining tick boxes are at the bottom of all Convention applications. The first one indicates whether the application was completed by the applicant and reviewed by the requesting Central Authority. The second tick box should always be checked. It states that the application complies with Convention requirements and that the applicant consents to the application being forwarded to the requested State. The name of an authorized representative of the child support agency should appear at the bottom of the page. </a:t>
            </a:r>
          </a:p>
        </p:txBody>
      </p:sp>
      <p:sp>
        <p:nvSpPr>
          <p:cNvPr id="4" name="Slide Number Placeholder 3"/>
          <p:cNvSpPr>
            <a:spLocks noGrp="1"/>
          </p:cNvSpPr>
          <p:nvPr>
            <p:ph type="sldNum" sz="quarter" idx="10"/>
          </p:nvPr>
        </p:nvSpPr>
        <p:spPr/>
        <p:txBody>
          <a:bodyPr/>
          <a:lstStyle/>
          <a:p>
            <a:fld id="{824A558B-E4E9-A94A-B9C1-029E46A76ABA}" type="slidenum">
              <a:rPr lang="en-US" smtClean="0"/>
              <a:t>36</a:t>
            </a:fld>
            <a:endParaRPr lang="en-US" dirty="0"/>
          </a:p>
        </p:txBody>
      </p:sp>
    </p:spTree>
    <p:extLst>
      <p:ext uri="{BB962C8B-B14F-4D97-AF65-F5344CB8AC3E}">
        <p14:creationId xmlns:p14="http://schemas.microsoft.com/office/powerpoint/2010/main" val="41251083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An Application for Recognition and Enforcement should always include the order itself unless the requested State has indicated that an applicant can include an abstract or extract of the order drawn up by the competent authority in the issuing State in lieu of the complete text. As of August 2018, very few Contracting States have indicated in their Country Profile that they will accept an abstract or extract in lieu of the complete text. An abstract is especially useful if the order is long and only part of it relates to child support. If an abstract is acceptable, then instead of translating the entire order, only the abstract or extracts need to be translated.</a:t>
            </a:r>
          </a:p>
          <a:p>
            <a:pPr>
              <a:spcBef>
                <a:spcPts val="1200"/>
              </a:spcBef>
            </a:pPr>
            <a:r>
              <a:rPr lang="en-US" dirty="0" smtClean="0"/>
              <a:t>An acceptable form for that abstract is the recommended form published by the Hague Conference. As noted on this slide, the abstract provides a place to indicate whether the order was issued by a judicial or an administrative authority. </a:t>
            </a:r>
          </a:p>
        </p:txBody>
      </p:sp>
      <p:sp>
        <p:nvSpPr>
          <p:cNvPr id="4" name="Slide Number Placeholder 3"/>
          <p:cNvSpPr>
            <a:spLocks noGrp="1"/>
          </p:cNvSpPr>
          <p:nvPr>
            <p:ph type="sldNum" sz="quarter" idx="10"/>
          </p:nvPr>
        </p:nvSpPr>
        <p:spPr/>
        <p:txBody>
          <a:bodyPr/>
          <a:lstStyle/>
          <a:p>
            <a:fld id="{824A558B-E4E9-A94A-B9C1-029E46A76ABA}" type="slidenum">
              <a:rPr lang="en-US" smtClean="0"/>
              <a:t>37</a:t>
            </a:fld>
            <a:endParaRPr lang="en-US" dirty="0"/>
          </a:p>
        </p:txBody>
      </p:sp>
    </p:spTree>
    <p:extLst>
      <p:ext uri="{BB962C8B-B14F-4D97-AF65-F5344CB8AC3E}">
        <p14:creationId xmlns:p14="http://schemas.microsoft.com/office/powerpoint/2010/main" val="25087312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The </a:t>
            </a:r>
            <a:r>
              <a:rPr lang="en-US" dirty="0"/>
              <a:t>form continues for several pages and summarizes the key components of the order as it relates to child </a:t>
            </a:r>
            <a:r>
              <a:rPr lang="en-US" dirty="0" smtClean="0"/>
              <a:t>support. Most of the sections are self-explanatory.</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38</a:t>
            </a:fld>
            <a:endParaRPr lang="en-US" dirty="0"/>
          </a:p>
        </p:txBody>
      </p:sp>
    </p:spTree>
    <p:extLst>
      <p:ext uri="{BB962C8B-B14F-4D97-AF65-F5344CB8AC3E}">
        <p14:creationId xmlns:p14="http://schemas.microsoft.com/office/powerpoint/2010/main" val="21321879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Section 5 provides information about specific terms of the order. There are places to list each person for whom support is owed. As noted earlier, the “family name” is the individual’s last name and the “given name” is the individual’s first name. </a:t>
            </a:r>
          </a:p>
        </p:txBody>
      </p:sp>
      <p:sp>
        <p:nvSpPr>
          <p:cNvPr id="4" name="Slide Number Placeholder 3"/>
          <p:cNvSpPr>
            <a:spLocks noGrp="1"/>
          </p:cNvSpPr>
          <p:nvPr>
            <p:ph type="sldNum" sz="quarter" idx="10"/>
          </p:nvPr>
        </p:nvSpPr>
        <p:spPr/>
        <p:txBody>
          <a:bodyPr/>
          <a:lstStyle/>
          <a:p>
            <a:fld id="{824A558B-E4E9-A94A-B9C1-029E46A76ABA}" type="slidenum">
              <a:rPr lang="en-US" smtClean="0"/>
              <a:t>39</a:t>
            </a:fld>
            <a:endParaRPr lang="en-US" dirty="0"/>
          </a:p>
        </p:txBody>
      </p:sp>
    </p:spTree>
    <p:extLst>
      <p:ext uri="{BB962C8B-B14F-4D97-AF65-F5344CB8AC3E}">
        <p14:creationId xmlns:p14="http://schemas.microsoft.com/office/powerpoint/2010/main" val="573557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pPr>
              <a:spcBef>
                <a:spcPts val="1200"/>
              </a:spcBef>
            </a:pPr>
            <a:r>
              <a:rPr lang="en-US" dirty="0" smtClean="0"/>
              <a:t>Today we are presenting Module 4, which focuses on an outgoing </a:t>
            </a:r>
            <a:r>
              <a:rPr lang="en-US" dirty="0"/>
              <a:t>application requesting recognition and enforcement of a support order </a:t>
            </a:r>
            <a:r>
              <a:rPr lang="en-US" dirty="0" smtClean="0"/>
              <a:t>from the United States to a Convention country. We will discuss your role as the requesting Central Authority transmitting the application. We will also discuss the role of the requested Central Authority in the Convention country and the process under the Convention for recognition and enforcement of the order.</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a:t>
            </a:fld>
            <a:endParaRPr lang="en-US" dirty="0"/>
          </a:p>
        </p:txBody>
      </p:sp>
    </p:spTree>
    <p:extLst>
      <p:ext uri="{BB962C8B-B14F-4D97-AF65-F5344CB8AC3E}">
        <p14:creationId xmlns:p14="http://schemas.microsoft.com/office/powerpoint/2010/main" val="992918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There are places to note the terms of current support, payment of arrears, and payment of retroactive support. In listing the currency, use the applicable ISO code. That is a two-letter code that is an abbreviation for the country. For a U.S. order requiring support, you would note the dollar amount of support followed by the code US. </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40</a:t>
            </a:fld>
            <a:endParaRPr lang="en-US" dirty="0"/>
          </a:p>
        </p:txBody>
      </p:sp>
    </p:spTree>
    <p:extLst>
      <p:ext uri="{BB962C8B-B14F-4D97-AF65-F5344CB8AC3E}">
        <p14:creationId xmlns:p14="http://schemas.microsoft.com/office/powerpoint/2010/main" val="35262238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The abstract also lists terms related to interest, health insurance, school fees, and lump sum payments. There is also a catch-all place to note other required payments.</a:t>
            </a:r>
          </a:p>
        </p:txBody>
      </p:sp>
      <p:sp>
        <p:nvSpPr>
          <p:cNvPr id="4" name="Slide Number Placeholder 3"/>
          <p:cNvSpPr>
            <a:spLocks noGrp="1"/>
          </p:cNvSpPr>
          <p:nvPr>
            <p:ph type="sldNum" sz="quarter" idx="10"/>
          </p:nvPr>
        </p:nvSpPr>
        <p:spPr/>
        <p:txBody>
          <a:bodyPr/>
          <a:lstStyle/>
          <a:p>
            <a:fld id="{824A558B-E4E9-A94A-B9C1-029E46A76ABA}" type="slidenum">
              <a:rPr lang="en-US" smtClean="0"/>
              <a:t>41</a:t>
            </a:fld>
            <a:endParaRPr lang="en-US" dirty="0"/>
          </a:p>
        </p:txBody>
      </p:sp>
    </p:spTree>
    <p:extLst>
      <p:ext uri="{BB962C8B-B14F-4D97-AF65-F5344CB8AC3E}">
        <p14:creationId xmlns:p14="http://schemas.microsoft.com/office/powerpoint/2010/main" val="19633860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If the child support order requires support for more than one person on an individual basis, use </a:t>
            </a:r>
            <a:r>
              <a:rPr lang="en-US" dirty="0"/>
              <a:t>S</a:t>
            </a:r>
            <a:r>
              <a:rPr lang="en-US" dirty="0" smtClean="0"/>
              <a:t>ection 5.2 of the Abstract. That is most likely to occur when the order establishes an amount of support “per child.”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42</a:t>
            </a:fld>
            <a:endParaRPr lang="en-US" dirty="0"/>
          </a:p>
        </p:txBody>
      </p:sp>
    </p:spTree>
    <p:extLst>
      <p:ext uri="{BB962C8B-B14F-4D97-AF65-F5344CB8AC3E}">
        <p14:creationId xmlns:p14="http://schemas.microsoft.com/office/powerpoint/2010/main" val="25524340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As you can tell, Section 5.2 mirrors Section 5.1.</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43</a:t>
            </a:fld>
            <a:endParaRPr lang="en-US" dirty="0"/>
          </a:p>
        </p:txBody>
      </p:sp>
    </p:spTree>
    <p:extLst>
      <p:ext uri="{BB962C8B-B14F-4D97-AF65-F5344CB8AC3E}">
        <p14:creationId xmlns:p14="http://schemas.microsoft.com/office/powerpoint/2010/main" val="11664578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99760" cy="4183380"/>
          </a:xfrm>
        </p:spPr>
        <p:txBody>
          <a:bodyPr/>
          <a:lstStyle/>
          <a:p>
            <a:r>
              <a:rPr lang="en-US" dirty="0" smtClean="0"/>
              <a:t>Notes:</a:t>
            </a:r>
          </a:p>
          <a:p>
            <a:pPr>
              <a:spcBef>
                <a:spcPts val="1200"/>
              </a:spcBef>
            </a:pPr>
            <a:r>
              <a:rPr lang="en-US" dirty="0" smtClean="0"/>
              <a:t>Section 5.3 will rarely apply unless the order requires specific payment to the child support agency for public assistance provided.  </a:t>
            </a:r>
          </a:p>
          <a:p>
            <a:pPr>
              <a:spcBef>
                <a:spcPts val="1200"/>
              </a:spcBef>
            </a:pPr>
            <a:r>
              <a:rPr lang="en-US" dirty="0" smtClean="0"/>
              <a:t>Do not complete Section 5.3 simply because support payments go through the SDU. It is the public body’s entitlement to support payments under the order, not the location to which payments are directed, that controls whether you need to complete Section 5.3.</a:t>
            </a:r>
          </a:p>
        </p:txBody>
      </p:sp>
      <p:sp>
        <p:nvSpPr>
          <p:cNvPr id="4" name="Slide Number Placeholder 3"/>
          <p:cNvSpPr>
            <a:spLocks noGrp="1"/>
          </p:cNvSpPr>
          <p:nvPr>
            <p:ph type="sldNum" sz="quarter" idx="10"/>
          </p:nvPr>
        </p:nvSpPr>
        <p:spPr/>
        <p:txBody>
          <a:bodyPr/>
          <a:lstStyle/>
          <a:p>
            <a:fld id="{824A558B-E4E9-A94A-B9C1-029E46A76ABA}" type="slidenum">
              <a:rPr lang="en-US" smtClean="0"/>
              <a:t>44</a:t>
            </a:fld>
            <a:endParaRPr lang="en-US" dirty="0"/>
          </a:p>
        </p:txBody>
      </p:sp>
    </p:spTree>
    <p:extLst>
      <p:ext uri="{BB962C8B-B14F-4D97-AF65-F5344CB8AC3E}">
        <p14:creationId xmlns:p14="http://schemas.microsoft.com/office/powerpoint/2010/main" val="210283312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Section 6 of the Abstract only applies if the order provides for automatic adjustment or indexation. For example, if your state uses a COLA (cost-of-living adjustment), you would complete this section.</a:t>
            </a:r>
          </a:p>
          <a:p>
            <a:pPr>
              <a:spcBef>
                <a:spcPts val="1200"/>
              </a:spcBef>
            </a:pPr>
            <a:r>
              <a:rPr lang="en-US" dirty="0" smtClean="0"/>
              <a:t>Section 7 is specific to interest.</a:t>
            </a:r>
          </a:p>
          <a:p>
            <a:pPr>
              <a:spcBef>
                <a:spcPts val="1200"/>
              </a:spcBef>
            </a:pPr>
            <a:r>
              <a:rPr lang="en-US" dirty="0" smtClean="0"/>
              <a:t>Section 8 addresses the duration of the support obligation. Keep in mind that the mandatory scope of the Convention requires the recognition and enforcement of current support to age 21. Enforcement beyond age 21 will depend upon domestic law.</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45</a:t>
            </a:fld>
            <a:endParaRPr lang="en-US" dirty="0"/>
          </a:p>
        </p:txBody>
      </p:sp>
    </p:spTree>
    <p:extLst>
      <p:ext uri="{BB962C8B-B14F-4D97-AF65-F5344CB8AC3E}">
        <p14:creationId xmlns:p14="http://schemas.microsoft.com/office/powerpoint/2010/main" val="112825654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Section 9 addresses costs and expenses. Such costs may include genetic test fees.</a:t>
            </a:r>
          </a:p>
          <a:p>
            <a:pPr>
              <a:spcBef>
                <a:spcPts val="1200"/>
              </a:spcBef>
            </a:pPr>
            <a:r>
              <a:rPr lang="en-US" dirty="0" smtClean="0"/>
              <a:t>The bottom of the form contains two </a:t>
            </a:r>
            <a:r>
              <a:rPr lang="en-US" dirty="0"/>
              <a:t>name </a:t>
            </a:r>
            <a:r>
              <a:rPr lang="en-US" dirty="0" smtClean="0"/>
              <a:t>blocks. </a:t>
            </a:r>
            <a:r>
              <a:rPr lang="en-US" dirty="0"/>
              <a:t>One is for the name of the official from the competent authority in the State of origin. </a:t>
            </a:r>
            <a:r>
              <a:rPr lang="en-US" dirty="0" smtClean="0"/>
              <a:t>Because “State” refers to the issuing country, it is OCSE policy that any representative of a IV-D agency can sign as the competent authority, summarizing the terms of a support order issued by its state or another U.S. state. </a:t>
            </a:r>
            <a:r>
              <a:rPr lang="en-US" b="1" dirty="0" smtClean="0"/>
              <a:t> </a:t>
            </a:r>
          </a:p>
          <a:p>
            <a:pPr>
              <a:spcBef>
                <a:spcPts val="1200"/>
              </a:spcBef>
            </a:pPr>
            <a:r>
              <a:rPr lang="en-US" dirty="0" smtClean="0"/>
              <a:t>The </a:t>
            </a:r>
            <a:r>
              <a:rPr lang="en-US" dirty="0"/>
              <a:t>other </a:t>
            </a:r>
            <a:r>
              <a:rPr lang="en-US" dirty="0" smtClean="0"/>
              <a:t>block is </a:t>
            </a:r>
            <a:r>
              <a:rPr lang="en-US" dirty="0"/>
              <a:t>for the name of the representative of the requesting Central Authority that is forwarding the </a:t>
            </a:r>
            <a:r>
              <a:rPr lang="en-US" dirty="0" smtClean="0"/>
              <a:t>Abstract. </a:t>
            </a:r>
            <a:r>
              <a:rPr lang="en-US" dirty="0"/>
              <a:t>That Central Authority representative indicates that the named official from the competent authority completed the </a:t>
            </a:r>
            <a:r>
              <a:rPr lang="en-US" dirty="0" smtClean="0"/>
              <a:t>Abstract </a:t>
            </a:r>
            <a:r>
              <a:rPr lang="en-US" dirty="0"/>
              <a:t>and that the Central Authority representative is transmitting the </a:t>
            </a:r>
            <a:r>
              <a:rPr lang="en-US" dirty="0" smtClean="0"/>
              <a:t>Abstract </a:t>
            </a:r>
            <a:r>
              <a:rPr lang="en-US" dirty="0"/>
              <a:t>to the requested Central Authority</a:t>
            </a:r>
            <a:r>
              <a:rPr lang="en-US" dirty="0" smtClean="0"/>
              <a:t>. In the U.S., the authorized representative of the requesting Central Authority will usually be a caseworker in the local office processing the case.</a:t>
            </a:r>
          </a:p>
          <a:p>
            <a:pPr>
              <a:spcBef>
                <a:spcPts val="1200"/>
              </a:spcBef>
            </a:pPr>
            <a:r>
              <a:rPr lang="en-US" dirty="0" smtClean="0"/>
              <a:t>Bottom line, it is appropriate for the same child support worker or attorney to sign as both the competent authority and the authorized representative of the requesting Central Authority.</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46</a:t>
            </a:fld>
            <a:endParaRPr lang="en-US" dirty="0"/>
          </a:p>
        </p:txBody>
      </p:sp>
    </p:spTree>
    <p:extLst>
      <p:ext uri="{BB962C8B-B14F-4D97-AF65-F5344CB8AC3E}">
        <p14:creationId xmlns:p14="http://schemas.microsoft.com/office/powerpoint/2010/main" val="6342963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Another document the Convention requires is a document stating that the support order is enforceable in the issuing country. Unless the requested State has specified otherwise, use the recommended Convention form to comply with this requirement. Titled Statement of Enforceability of a Decision, it provides contact information about the competent authority issuing the Statement as well as information about the authority that issued the decision. </a:t>
            </a:r>
            <a:r>
              <a:rPr lang="en-US" dirty="0"/>
              <a:t>As we will discuss in a minute, the competent authority may be a representative of the IV-D agency in the requesting </a:t>
            </a:r>
            <a:r>
              <a:rPr lang="en-US" dirty="0" smtClean="0"/>
              <a:t>U.S. state </a:t>
            </a:r>
            <a:r>
              <a:rPr lang="en-US" dirty="0"/>
              <a:t>or in the state that issued the order</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47</a:t>
            </a:fld>
            <a:endParaRPr lang="en-US" dirty="0"/>
          </a:p>
        </p:txBody>
      </p:sp>
    </p:spTree>
    <p:extLst>
      <p:ext uri="{BB962C8B-B14F-4D97-AF65-F5344CB8AC3E}">
        <p14:creationId xmlns:p14="http://schemas.microsoft.com/office/powerpoint/2010/main" val="10871006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99760" cy="4575810"/>
          </a:xfrm>
        </p:spPr>
        <p:txBody>
          <a:bodyPr/>
          <a:lstStyle/>
          <a:p>
            <a:r>
              <a:rPr lang="en-US" dirty="0"/>
              <a:t>Notes</a:t>
            </a:r>
            <a:r>
              <a:rPr lang="en-US" dirty="0" smtClean="0"/>
              <a:t>:</a:t>
            </a:r>
          </a:p>
          <a:p>
            <a:pPr>
              <a:spcBef>
                <a:spcPts val="600"/>
              </a:spcBef>
            </a:pPr>
            <a:r>
              <a:rPr lang="en-US" dirty="0" smtClean="0"/>
              <a:t>The </a:t>
            </a:r>
            <a:r>
              <a:rPr lang="en-US" dirty="0"/>
              <a:t>bottom half of the Statement includes more information about the decision – the date it was issued, its effective date, the reference number, and the names of the parties.</a:t>
            </a:r>
          </a:p>
          <a:p>
            <a:pPr>
              <a:spcBef>
                <a:spcPts val="600"/>
              </a:spcBef>
            </a:pPr>
            <a:r>
              <a:rPr lang="en-US" dirty="0" smtClean="0"/>
              <a:t>Section </a:t>
            </a:r>
            <a:r>
              <a:rPr lang="en-US" dirty="0"/>
              <a:t>4 is the most important tick box. That’s where the competent authority indicates that the order is enforceable in the State of origin</a:t>
            </a:r>
            <a:r>
              <a:rPr lang="en-US" dirty="0" smtClean="0"/>
              <a:t>. So if it’s a U.S. order, you would be stating that it is an enforceable order in the U.S. In other words, it’s the controlling order in the case.</a:t>
            </a:r>
            <a:endParaRPr lang="en-US" dirty="0"/>
          </a:p>
          <a:p>
            <a:pPr>
              <a:spcBef>
                <a:spcPts val="600"/>
              </a:spcBef>
            </a:pPr>
            <a:r>
              <a:rPr lang="en-US" dirty="0" smtClean="0"/>
              <a:t>There </a:t>
            </a:r>
            <a:r>
              <a:rPr lang="en-US" dirty="0"/>
              <a:t>are two </a:t>
            </a:r>
            <a:r>
              <a:rPr lang="en-US" dirty="0" smtClean="0"/>
              <a:t>name </a:t>
            </a:r>
            <a:r>
              <a:rPr lang="en-US" dirty="0"/>
              <a:t>blocks on the form. One is for the name of the official from the competent authority in the State of origin. </a:t>
            </a:r>
            <a:r>
              <a:rPr lang="en-US" dirty="0" smtClean="0"/>
              <a:t>Many </a:t>
            </a:r>
            <a:r>
              <a:rPr lang="en-US" dirty="0"/>
              <a:t>states have asked who can sign as the competent authority. Child support orders entered in the United States are subject to the Due Process requirements of the United States Constitution; and, in domestic cases, UIFSA and the Full Faith and Credit for Child Support Orders Act, 28 U.S.C. § 1738B, require recognition of child support orders issued in other U.S. states. Therefore, in an outgoing application for recognition or recognition and enforcement </a:t>
            </a:r>
            <a:r>
              <a:rPr lang="en-US" dirty="0" smtClean="0"/>
              <a:t>of a U.S. order from </a:t>
            </a:r>
            <a:r>
              <a:rPr lang="en-US" dirty="0"/>
              <a:t>a U.S. state to a Convention country, the child support agency in the requesting U.S. state may complete the Statement of Enforceability, whether or not its state issued the order. It should check the state and federal case registries and identify possible controlling order issues before preparing the Statement of Enforceability.  </a:t>
            </a:r>
            <a:endParaRPr lang="en-US" dirty="0" smtClean="0"/>
          </a:p>
          <a:p>
            <a:pPr>
              <a:spcBef>
                <a:spcPts val="600"/>
              </a:spcBef>
            </a:pPr>
            <a:r>
              <a:rPr lang="en-US" dirty="0" smtClean="0"/>
              <a:t>The </a:t>
            </a:r>
            <a:r>
              <a:rPr lang="en-US" dirty="0"/>
              <a:t>other </a:t>
            </a:r>
            <a:r>
              <a:rPr lang="en-US" dirty="0" smtClean="0"/>
              <a:t>name block is </a:t>
            </a:r>
            <a:r>
              <a:rPr lang="en-US" dirty="0"/>
              <a:t>for the </a:t>
            </a:r>
            <a:r>
              <a:rPr lang="en-US" dirty="0" smtClean="0"/>
              <a:t>representative </a:t>
            </a:r>
            <a:r>
              <a:rPr lang="en-US" dirty="0"/>
              <a:t>of the requesting Central Authority that is forwarding the Statement of Enforceability. That Central Authority representative indicates </a:t>
            </a:r>
            <a:r>
              <a:rPr lang="en-US" dirty="0" smtClean="0"/>
              <a:t>that the </a:t>
            </a:r>
            <a:r>
              <a:rPr lang="en-US" dirty="0"/>
              <a:t>named official from the competent authority completed the Statement of Enforceability and </a:t>
            </a:r>
            <a:r>
              <a:rPr lang="en-US" dirty="0" smtClean="0"/>
              <a:t>the </a:t>
            </a:r>
            <a:r>
              <a:rPr lang="en-US" dirty="0"/>
              <a:t>Central Authority representative is transmitting the Statement to the requested Central Authority</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48</a:t>
            </a:fld>
            <a:endParaRPr lang="en-US" dirty="0"/>
          </a:p>
        </p:txBody>
      </p:sp>
    </p:spTree>
    <p:extLst>
      <p:ext uri="{BB962C8B-B14F-4D97-AF65-F5344CB8AC3E}">
        <p14:creationId xmlns:p14="http://schemas.microsoft.com/office/powerpoint/2010/main" val="29215984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271010"/>
          </a:xfrm>
        </p:spPr>
        <p:txBody>
          <a:bodyPr/>
          <a:lstStyle/>
          <a:p>
            <a:r>
              <a:rPr lang="en-US" dirty="0" smtClean="0"/>
              <a:t>Notes:</a:t>
            </a:r>
          </a:p>
          <a:p>
            <a:pPr>
              <a:spcBef>
                <a:spcPts val="1200"/>
              </a:spcBef>
            </a:pPr>
            <a:r>
              <a:rPr lang="en-US" dirty="0" smtClean="0"/>
              <a:t>If the respondent did not appear and was not represented in the proceedings in the issuing country, the Convention requires that the Application for Recognition and Enforcement include a document attesting to proper notice and an opportunity to be heard. Unless the requested State has specified otherwise, use the recommended Statement of Proper Notice published by the Hague Conference.</a:t>
            </a:r>
          </a:p>
          <a:p>
            <a:pPr>
              <a:spcBef>
                <a:spcPts val="1200"/>
              </a:spcBef>
            </a:pPr>
            <a:r>
              <a:rPr lang="en-US" dirty="0" smtClean="0"/>
              <a:t>The first part of this form identifies the competent authority in the State of origin who is issuing the statement. As we discussed in Module 2, the identity of the competent authority will vary among countries. What is important is that it be an official in the issuing country who is able to confirm that the respondent had proper notice as required by the law of the country that issued the order. As we noted when discussing the Statement of Enforceability, the competent authority in the U.S. for completing the Statement of Proper Notice may be a representative of the IV-D agency in the requesting U.S. state or in the state that issued the order. Before signing the Statement of Proper Notice, the child support agency representative should check the order to see if there is a finding about service of process or notice so that the representative can accurately state that the respondent received proper notice – or waived service – and had an opportunity to participate in the hearing. If there is no such finding, the child support representative should contact the tribunal that issued the order and seek information that would support such statements, for example, a copy of the proof of service.</a:t>
            </a:r>
          </a:p>
        </p:txBody>
      </p:sp>
      <p:sp>
        <p:nvSpPr>
          <p:cNvPr id="4" name="Slide Number Placeholder 3"/>
          <p:cNvSpPr>
            <a:spLocks noGrp="1"/>
          </p:cNvSpPr>
          <p:nvPr>
            <p:ph type="sldNum" sz="quarter" idx="10"/>
          </p:nvPr>
        </p:nvSpPr>
        <p:spPr/>
        <p:txBody>
          <a:bodyPr/>
          <a:lstStyle/>
          <a:p>
            <a:fld id="{824A558B-E4E9-A94A-B9C1-029E46A76ABA}" type="slidenum">
              <a:rPr lang="en-US" smtClean="0"/>
              <a:t>49</a:t>
            </a:fld>
            <a:endParaRPr lang="en-US" dirty="0"/>
          </a:p>
        </p:txBody>
      </p:sp>
    </p:spTree>
    <p:extLst>
      <p:ext uri="{BB962C8B-B14F-4D97-AF65-F5344CB8AC3E}">
        <p14:creationId xmlns:p14="http://schemas.microsoft.com/office/powerpoint/2010/main" val="33945835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pPr>
              <a:spcBef>
                <a:spcPts val="1200"/>
              </a:spcBef>
            </a:pPr>
            <a:r>
              <a:rPr lang="en-US" dirty="0" smtClean="0"/>
              <a:t>Because </a:t>
            </a:r>
            <a:r>
              <a:rPr lang="en-US" dirty="0"/>
              <a:t>the Convention applies to countries with various legal systems, it includes terminology that differs from the terms we use in the United States. This slide “converts” Convention terms to their equivalent U.S. terms</a:t>
            </a:r>
            <a:r>
              <a:rPr lang="en-US" dirty="0" smtClean="0"/>
              <a:t>. We discussed these terms in prior modules so will not review them again. However, if there are new participants to today’s webinar, please check the Trainer </a:t>
            </a:r>
            <a:r>
              <a:rPr lang="en-US" dirty="0"/>
              <a:t>Notes </a:t>
            </a:r>
            <a:r>
              <a:rPr lang="en-US" dirty="0" smtClean="0"/>
              <a:t>for Module 1 or 2 for </a:t>
            </a:r>
            <a:r>
              <a:rPr lang="en-US" dirty="0"/>
              <a:t>an explanation of each term on the slide</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a:t>
            </a:fld>
            <a:endParaRPr lang="en-US" dirty="0"/>
          </a:p>
        </p:txBody>
      </p:sp>
    </p:spTree>
    <p:extLst>
      <p:ext uri="{BB962C8B-B14F-4D97-AF65-F5344CB8AC3E}">
        <p14:creationId xmlns:p14="http://schemas.microsoft.com/office/powerpoint/2010/main" val="25455485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Section 3 of the form provides information about the order, including the authority that issued the order, the date of the order, the order’s reference number (that will be the number assigned by the court or administrative tribunal), the names of the parties, and the name of the respondent.</a:t>
            </a:r>
          </a:p>
        </p:txBody>
      </p:sp>
      <p:sp>
        <p:nvSpPr>
          <p:cNvPr id="4" name="Slide Number Placeholder 3"/>
          <p:cNvSpPr>
            <a:spLocks noGrp="1"/>
          </p:cNvSpPr>
          <p:nvPr>
            <p:ph type="sldNum" sz="quarter" idx="10"/>
          </p:nvPr>
        </p:nvSpPr>
        <p:spPr/>
        <p:txBody>
          <a:bodyPr/>
          <a:lstStyle/>
          <a:p>
            <a:fld id="{824A558B-E4E9-A94A-B9C1-029E46A76ABA}" type="slidenum">
              <a:rPr lang="en-US" smtClean="0"/>
              <a:t>50</a:t>
            </a:fld>
            <a:endParaRPr lang="en-US" dirty="0"/>
          </a:p>
        </p:txBody>
      </p:sp>
    </p:spTree>
    <p:extLst>
      <p:ext uri="{BB962C8B-B14F-4D97-AF65-F5344CB8AC3E}">
        <p14:creationId xmlns:p14="http://schemas.microsoft.com/office/powerpoint/2010/main" val="159922689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Page 2 of the form includes the information about notice. In Section 5, the official from the competent authority of the State of origin indicates the type of notice and opportunity to be heard that the respondent received. There are two options. The first tick box states that the respondent received advance notice and had an opportunity to be heard. States using a judicial process will check this box. The second tick box indicates </a:t>
            </a:r>
            <a:r>
              <a:rPr lang="en-US" dirty="0"/>
              <a:t>that the respondent received notice of the decision and had an opportunity to challenge or appeal it on fact and law after the decision was rendered. </a:t>
            </a:r>
            <a:r>
              <a:rPr lang="en-US" dirty="0" smtClean="0"/>
              <a:t>If you’re an administrative process state, check the appropriate box.</a:t>
            </a:r>
          </a:p>
          <a:p>
            <a:pPr>
              <a:spcBef>
                <a:spcPts val="1200"/>
              </a:spcBef>
            </a:pPr>
            <a:r>
              <a:rPr lang="en-US" dirty="0" smtClean="0"/>
              <a:t>As with the Statement of Enforceability, there </a:t>
            </a:r>
            <a:r>
              <a:rPr lang="en-US" dirty="0"/>
              <a:t>are two </a:t>
            </a:r>
            <a:r>
              <a:rPr lang="en-US" dirty="0" smtClean="0"/>
              <a:t>name </a:t>
            </a:r>
            <a:r>
              <a:rPr lang="en-US" dirty="0"/>
              <a:t>blocks on the form. One is for the name of the official from the competent authority in the State of origin. As noted earlier, </a:t>
            </a:r>
            <a:r>
              <a:rPr lang="en-US" dirty="0" smtClean="0"/>
              <a:t>because U.S. child </a:t>
            </a:r>
            <a:r>
              <a:rPr lang="en-US" dirty="0"/>
              <a:t>support orders </a:t>
            </a:r>
            <a:r>
              <a:rPr lang="en-US" dirty="0" smtClean="0"/>
              <a:t>are </a:t>
            </a:r>
            <a:r>
              <a:rPr lang="en-US" dirty="0"/>
              <a:t>subject to the Due Process requirements of the United States </a:t>
            </a:r>
            <a:r>
              <a:rPr lang="en-US" dirty="0" smtClean="0"/>
              <a:t>Constitution, and the </a:t>
            </a:r>
            <a:r>
              <a:rPr lang="en-US" dirty="0"/>
              <a:t>Full Faith and Credit for Child Support Orders </a:t>
            </a:r>
            <a:r>
              <a:rPr lang="en-US" dirty="0" smtClean="0"/>
              <a:t>Act requires </a:t>
            </a:r>
            <a:r>
              <a:rPr lang="en-US" dirty="0"/>
              <a:t>recognition of child support orders issued in other U.S. </a:t>
            </a:r>
            <a:r>
              <a:rPr lang="en-US" dirty="0" smtClean="0"/>
              <a:t>states, a </a:t>
            </a:r>
            <a:r>
              <a:rPr lang="en-US" dirty="0"/>
              <a:t>representative of the child support agency in the requesting U.S. state may complete the Statement of Proper Notice, whether or not its state issued the order. </a:t>
            </a:r>
            <a:endParaRPr lang="en-US" dirty="0" smtClean="0"/>
          </a:p>
          <a:p>
            <a:pPr>
              <a:spcBef>
                <a:spcPts val="1200"/>
              </a:spcBef>
            </a:pPr>
            <a:r>
              <a:rPr lang="en-US" dirty="0" smtClean="0"/>
              <a:t>The </a:t>
            </a:r>
            <a:r>
              <a:rPr lang="en-US" dirty="0"/>
              <a:t>other name block is for the representative of the requesting Central Authority that is forwarding the Statement of Proper Notice</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51</a:t>
            </a:fld>
            <a:endParaRPr lang="en-US" dirty="0"/>
          </a:p>
        </p:txBody>
      </p:sp>
    </p:spTree>
    <p:extLst>
      <p:ext uri="{BB962C8B-B14F-4D97-AF65-F5344CB8AC3E}">
        <p14:creationId xmlns:p14="http://schemas.microsoft.com/office/powerpoint/2010/main" val="39631286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The Financial Circumstances Form is another recommended form published by the Hague Conference. If the applicant is seeking both recognition </a:t>
            </a:r>
            <a:r>
              <a:rPr lang="en-US" u="sng" dirty="0" smtClean="0"/>
              <a:t>and</a:t>
            </a:r>
            <a:r>
              <a:rPr lang="en-US" dirty="0" smtClean="0"/>
              <a:t> enforcement of the order (which will happen in most cases), you should include this form. </a:t>
            </a:r>
          </a:p>
          <a:p>
            <a:pPr>
              <a:spcBef>
                <a:spcPts val="1200"/>
              </a:spcBef>
            </a:pPr>
            <a:r>
              <a:rPr lang="en-US" dirty="0" smtClean="0"/>
              <a:t>As </a:t>
            </a:r>
            <a:r>
              <a:rPr lang="en-US" dirty="0"/>
              <a:t>with other documents in the application, there is a place on the form to indicate </a:t>
            </a:r>
            <a:r>
              <a:rPr lang="en-US" dirty="0" smtClean="0"/>
              <a:t>whether there </a:t>
            </a:r>
            <a:r>
              <a:rPr lang="en-US" dirty="0"/>
              <a:t>is a concern that the disclosure or confirmation of the information would </a:t>
            </a:r>
            <a:r>
              <a:rPr lang="en-US" dirty="0" smtClean="0"/>
              <a:t>jeopardize the health, safety, or liberty </a:t>
            </a:r>
            <a:r>
              <a:rPr lang="en-US" dirty="0"/>
              <a:t>of a person. In such a case, the personal information will then </a:t>
            </a:r>
            <a:r>
              <a:rPr lang="en-US" dirty="0" smtClean="0"/>
              <a:t>only appear </a:t>
            </a:r>
            <a:r>
              <a:rPr lang="en-US" dirty="0"/>
              <a:t>in the Restricted Information Form</a:t>
            </a:r>
            <a:r>
              <a:rPr lang="en-US" dirty="0" smtClean="0"/>
              <a:t>.</a:t>
            </a:r>
          </a:p>
        </p:txBody>
      </p:sp>
      <p:sp>
        <p:nvSpPr>
          <p:cNvPr id="4" name="Slide Number Placeholder 3"/>
          <p:cNvSpPr>
            <a:spLocks noGrp="1"/>
          </p:cNvSpPr>
          <p:nvPr>
            <p:ph type="sldNum" sz="quarter" idx="10"/>
          </p:nvPr>
        </p:nvSpPr>
        <p:spPr/>
        <p:txBody>
          <a:bodyPr/>
          <a:lstStyle/>
          <a:p>
            <a:fld id="{824A558B-E4E9-A94A-B9C1-029E46A76ABA}" type="slidenum">
              <a:rPr lang="en-US" smtClean="0"/>
              <a:t>52</a:t>
            </a:fld>
            <a:endParaRPr lang="en-US" dirty="0"/>
          </a:p>
        </p:txBody>
      </p:sp>
    </p:spTree>
    <p:extLst>
      <p:ext uri="{BB962C8B-B14F-4D97-AF65-F5344CB8AC3E}">
        <p14:creationId xmlns:p14="http://schemas.microsoft.com/office/powerpoint/2010/main" val="1250086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Indicate </a:t>
            </a:r>
            <a:r>
              <a:rPr lang="en-US" dirty="0"/>
              <a:t>in </a:t>
            </a:r>
            <a:r>
              <a:rPr lang="en-US" dirty="0" smtClean="0"/>
              <a:t>Section </a:t>
            </a:r>
            <a:r>
              <a:rPr lang="en-US" dirty="0"/>
              <a:t>3 whether the applicant is a creditor, </a:t>
            </a:r>
            <a:r>
              <a:rPr lang="en-US" dirty="0" smtClean="0"/>
              <a:t>debtor, </a:t>
            </a:r>
            <a:r>
              <a:rPr lang="en-US" dirty="0"/>
              <a:t>or a representative of </a:t>
            </a:r>
            <a:r>
              <a:rPr lang="en-US" dirty="0" smtClean="0"/>
              <a:t>the person </a:t>
            </a:r>
            <a:r>
              <a:rPr lang="en-US" dirty="0"/>
              <a:t>for whom maintenance is sought or payable. </a:t>
            </a:r>
            <a:endParaRPr lang="en-US" dirty="0" smtClean="0"/>
          </a:p>
          <a:p>
            <a:pPr>
              <a:spcBef>
                <a:spcPts val="1200"/>
              </a:spcBef>
            </a:pPr>
            <a:r>
              <a:rPr lang="en-US" dirty="0" smtClean="0"/>
              <a:t>Section </a:t>
            </a:r>
            <a:r>
              <a:rPr lang="en-US" dirty="0"/>
              <a:t>4 </a:t>
            </a:r>
            <a:r>
              <a:rPr lang="en-US" dirty="0" smtClean="0"/>
              <a:t>identifies </a:t>
            </a:r>
            <a:r>
              <a:rPr lang="en-US" dirty="0"/>
              <a:t>the application that is being made. </a:t>
            </a:r>
            <a:r>
              <a:rPr lang="en-US" dirty="0" smtClean="0"/>
              <a:t>You do not need to check the box about applying for legal assistance when a creditor is seeking recognition and enforcement of a support order for a child up to age 21. Legal assistance is mandatory, if necessary in the requested State. However, if you are assisting a debtor seeking recognition of a support order, you should check this box in addition </a:t>
            </a:r>
            <a:r>
              <a:rPr lang="en-US" dirty="0"/>
              <a:t>to </a:t>
            </a:r>
            <a:r>
              <a:rPr lang="en-US" dirty="0" smtClean="0"/>
              <a:t>the box </a:t>
            </a:r>
            <a:r>
              <a:rPr lang="en-US" dirty="0"/>
              <a:t>for the specific application</a:t>
            </a:r>
            <a:r>
              <a:rPr lang="en-US" dirty="0" smtClean="0"/>
              <a:t>.</a:t>
            </a:r>
          </a:p>
          <a:p>
            <a:pPr>
              <a:spcBef>
                <a:spcPts val="1200"/>
              </a:spcBef>
            </a:pPr>
            <a:r>
              <a:rPr lang="en-US" dirty="0" smtClean="0"/>
              <a:t>In Section </a:t>
            </a:r>
            <a:r>
              <a:rPr lang="en-US" dirty="0"/>
              <a:t>5 indicate the currency that is used throughout the Financial Circumstances</a:t>
            </a:r>
          </a:p>
          <a:p>
            <a:pPr>
              <a:spcBef>
                <a:spcPts val="1200"/>
              </a:spcBef>
            </a:pPr>
            <a:r>
              <a:rPr lang="en-US" dirty="0"/>
              <a:t>Form. </a:t>
            </a:r>
            <a:r>
              <a:rPr lang="en-US" dirty="0" smtClean="0"/>
              <a:t>Currency conversion is not required. However, if </a:t>
            </a:r>
            <a:r>
              <a:rPr lang="en-US" dirty="0"/>
              <a:t>you have converted all amounts to the currency of the requested State, indicate </a:t>
            </a:r>
            <a:r>
              <a:rPr lang="en-US" dirty="0" smtClean="0"/>
              <a:t>the exchange </a:t>
            </a:r>
            <a:r>
              <a:rPr lang="en-US" dirty="0"/>
              <a:t>rate </a:t>
            </a:r>
            <a:r>
              <a:rPr lang="en-US" dirty="0" smtClean="0"/>
              <a:t>used </a:t>
            </a:r>
            <a:r>
              <a:rPr lang="en-US" dirty="0"/>
              <a:t>and the date of the conversion</a:t>
            </a:r>
            <a:r>
              <a:rPr lang="en-US" dirty="0" smtClean="0"/>
              <a:t>.</a:t>
            </a:r>
          </a:p>
        </p:txBody>
      </p:sp>
      <p:sp>
        <p:nvSpPr>
          <p:cNvPr id="4" name="Slide Number Placeholder 3"/>
          <p:cNvSpPr>
            <a:spLocks noGrp="1"/>
          </p:cNvSpPr>
          <p:nvPr>
            <p:ph type="sldNum" sz="quarter" idx="10"/>
          </p:nvPr>
        </p:nvSpPr>
        <p:spPr/>
        <p:txBody>
          <a:bodyPr/>
          <a:lstStyle/>
          <a:p>
            <a:fld id="{824A558B-E4E9-A94A-B9C1-029E46A76ABA}" type="slidenum">
              <a:rPr lang="en-US" smtClean="0"/>
              <a:t>53</a:t>
            </a:fld>
            <a:endParaRPr lang="en-US" dirty="0"/>
          </a:p>
        </p:txBody>
      </p:sp>
    </p:spTree>
    <p:extLst>
      <p:ext uri="{BB962C8B-B14F-4D97-AF65-F5344CB8AC3E}">
        <p14:creationId xmlns:p14="http://schemas.microsoft.com/office/powerpoint/2010/main" val="11287936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Although you should submit the Financial Circumstances Form in conjunction with the Application for Recognition and Enforcement, not </a:t>
            </a:r>
            <a:r>
              <a:rPr lang="en-US" dirty="0"/>
              <a:t>every section of the form is relevant. You do not need to complete the creditor portion of the form since that information is not required for an Application for Recognition and Enforcement. </a:t>
            </a:r>
            <a:r>
              <a:rPr lang="en-US" dirty="0" smtClean="0"/>
              <a:t>Financial information about the creditor is only relevant for Applications to Establish or to Modify.</a:t>
            </a:r>
          </a:p>
          <a:p>
            <a:pPr>
              <a:spcBef>
                <a:spcPts val="1200"/>
              </a:spcBef>
            </a:pPr>
            <a:r>
              <a:rPr lang="en-US" dirty="0" smtClean="0"/>
              <a:t>The </a:t>
            </a:r>
            <a:r>
              <a:rPr lang="en-US" dirty="0"/>
              <a:t>sections that should be completed are those related to the debtor (or obligor). </a:t>
            </a:r>
          </a:p>
        </p:txBody>
      </p:sp>
      <p:sp>
        <p:nvSpPr>
          <p:cNvPr id="4" name="Slide Number Placeholder 3"/>
          <p:cNvSpPr>
            <a:spLocks noGrp="1"/>
          </p:cNvSpPr>
          <p:nvPr>
            <p:ph type="sldNum" sz="quarter" idx="10"/>
          </p:nvPr>
        </p:nvSpPr>
        <p:spPr/>
        <p:txBody>
          <a:bodyPr/>
          <a:lstStyle/>
          <a:p>
            <a:fld id="{824A558B-E4E9-A94A-B9C1-029E46A76ABA}" type="slidenum">
              <a:rPr lang="en-US" smtClean="0"/>
              <a:t>54</a:t>
            </a:fld>
            <a:endParaRPr lang="en-US" dirty="0"/>
          </a:p>
        </p:txBody>
      </p:sp>
    </p:spTree>
    <p:extLst>
      <p:ext uri="{BB962C8B-B14F-4D97-AF65-F5344CB8AC3E}">
        <p14:creationId xmlns:p14="http://schemas.microsoft.com/office/powerpoint/2010/main" val="12327730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Part III of the form provides information about the debtor. It should be completed for all applications. Section A identifies the debtor’s employment, earnings, and present marital status.</a:t>
            </a:r>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55</a:t>
            </a:fld>
            <a:endParaRPr lang="en-US" dirty="0"/>
          </a:p>
        </p:txBody>
      </p:sp>
    </p:spTree>
    <p:extLst>
      <p:ext uri="{BB962C8B-B14F-4D97-AF65-F5344CB8AC3E}">
        <p14:creationId xmlns:p14="http://schemas.microsoft.com/office/powerpoint/2010/main" val="10931159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Section B identifies all of the debtor’s dependents, including dependents in the debtor’s current household.</a:t>
            </a:r>
          </a:p>
          <a:p>
            <a:pPr>
              <a:spcBef>
                <a:spcPts val="1200"/>
              </a:spcBef>
            </a:pPr>
            <a:r>
              <a:rPr lang="en-US" dirty="0" smtClean="0"/>
              <a:t>Section C provides income information about the debtor’s current spouse, partner, or other household member who is contributing to the debtor’s household expenses. Depending upon the laws of the requested State, the availability of such income may impact enforcement.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56</a:t>
            </a:fld>
            <a:endParaRPr lang="en-US" dirty="0"/>
          </a:p>
        </p:txBody>
      </p:sp>
    </p:spTree>
    <p:extLst>
      <p:ext uri="{BB962C8B-B14F-4D97-AF65-F5344CB8AC3E}">
        <p14:creationId xmlns:p14="http://schemas.microsoft.com/office/powerpoint/2010/main" val="289670604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Part IV should also be completed for all applications. Section A lists the debtor’s assets. Complete it to the extent information is known.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57</a:t>
            </a:fld>
            <a:endParaRPr lang="en-US" dirty="0"/>
          </a:p>
        </p:txBody>
      </p:sp>
    </p:spTree>
    <p:extLst>
      <p:ext uri="{BB962C8B-B14F-4D97-AF65-F5344CB8AC3E}">
        <p14:creationId xmlns:p14="http://schemas.microsoft.com/office/powerpoint/2010/main" val="17828162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Section B of Part IV lists any known debts of the debtor.</a:t>
            </a:r>
          </a:p>
          <a:p>
            <a:pPr>
              <a:spcBef>
                <a:spcPts val="1200"/>
              </a:spcBef>
            </a:pPr>
            <a:r>
              <a:rPr lang="en-US" dirty="0" smtClean="0"/>
              <a:t>You do not need to complete Part V when sending an Application for Recognition and Enforcement. This part </a:t>
            </a:r>
            <a:r>
              <a:rPr lang="en-US" dirty="0"/>
              <a:t>is only completed if the application is for establishment of </a:t>
            </a:r>
            <a:r>
              <a:rPr lang="en-US" dirty="0" smtClean="0"/>
              <a:t>an order, modification of an order, or </a:t>
            </a:r>
            <a:r>
              <a:rPr lang="en-US" dirty="0"/>
              <a:t>where legal assistance is required in the limited circumstances set out </a:t>
            </a:r>
            <a:r>
              <a:rPr lang="en-US" dirty="0" smtClean="0"/>
              <a:t>in Article 17 of the Convention.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58</a:t>
            </a:fld>
            <a:endParaRPr lang="en-US" dirty="0"/>
          </a:p>
        </p:txBody>
      </p:sp>
    </p:spTree>
    <p:extLst>
      <p:ext uri="{BB962C8B-B14F-4D97-AF65-F5344CB8AC3E}">
        <p14:creationId xmlns:p14="http://schemas.microsoft.com/office/powerpoint/2010/main" val="414370623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Part VI of the Financial Circumstances Form addresses medical insurance.</a:t>
            </a:r>
          </a:p>
        </p:txBody>
      </p:sp>
      <p:sp>
        <p:nvSpPr>
          <p:cNvPr id="4" name="Slide Number Placeholder 3"/>
          <p:cNvSpPr>
            <a:spLocks noGrp="1"/>
          </p:cNvSpPr>
          <p:nvPr>
            <p:ph type="sldNum" sz="quarter" idx="10"/>
          </p:nvPr>
        </p:nvSpPr>
        <p:spPr/>
        <p:txBody>
          <a:bodyPr/>
          <a:lstStyle/>
          <a:p>
            <a:fld id="{824A558B-E4E9-A94A-B9C1-029E46A76ABA}" type="slidenum">
              <a:rPr lang="en-US" smtClean="0"/>
              <a:t>59</a:t>
            </a:fld>
            <a:endParaRPr lang="en-US" dirty="0"/>
          </a:p>
        </p:txBody>
      </p:sp>
    </p:spTree>
    <p:extLst>
      <p:ext uri="{BB962C8B-B14F-4D97-AF65-F5344CB8AC3E}">
        <p14:creationId xmlns:p14="http://schemas.microsoft.com/office/powerpoint/2010/main" val="1614305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7" y="4415791"/>
            <a:ext cx="5686213" cy="4414176"/>
          </a:xfrm>
        </p:spPr>
        <p:txBody>
          <a:bodyPr/>
          <a:lstStyle/>
          <a:p>
            <a:r>
              <a:rPr lang="en-US" dirty="0"/>
              <a:t>Notes:</a:t>
            </a:r>
          </a:p>
          <a:p>
            <a:pPr>
              <a:spcBef>
                <a:spcPts val="1200"/>
              </a:spcBef>
            </a:pPr>
            <a:r>
              <a:rPr lang="en-US" dirty="0" smtClean="0"/>
              <a:t>There are two additional terms we will use during this presentation.</a:t>
            </a:r>
          </a:p>
          <a:p>
            <a:pPr>
              <a:spcBef>
                <a:spcPts val="1200"/>
              </a:spcBef>
            </a:pPr>
            <a:r>
              <a:rPr lang="en-US" dirty="0" smtClean="0"/>
              <a:t>The Convention often refers to the “competent authority.” There is no definition within the Convention because the identity of the competent authority will vary among Convention countries. It also depends on the context of the action. For example, the Convention requires the competent authority in the requested State to declare without delay whether a decision registered for recognition and enforcement is in fact enforceable. Depending upon the country, the competent authority might be the court, an administrative agency, or both. Another provision within the Convention provides that if there is a challenge to a document submitted for recognition and enforcement, a complete copy of the document concerned, certified by the competent authority in the State of origin, shall be provided promptly. It will be up to the State of origin to determine who the competent authority is to certify the requested document.</a:t>
            </a:r>
          </a:p>
          <a:p>
            <a:pPr>
              <a:spcBef>
                <a:spcPts val="1200"/>
              </a:spcBef>
            </a:pPr>
            <a:r>
              <a:rPr lang="en-US" dirty="0" smtClean="0"/>
              <a:t>Some of the slides in this module refer to the State addressed. The term means the same thing as the requested State and refers to the country that is acting on the Convention application. In the U.S., we sometimes use the phrase “forum state.” In UIFSA, the corresponding term in an interstate case is “responding state.” </a:t>
            </a:r>
          </a:p>
        </p:txBody>
      </p:sp>
      <p:sp>
        <p:nvSpPr>
          <p:cNvPr id="4" name="Slide Number Placeholder 3"/>
          <p:cNvSpPr>
            <a:spLocks noGrp="1"/>
          </p:cNvSpPr>
          <p:nvPr>
            <p:ph type="sldNum" sz="quarter" idx="10"/>
          </p:nvPr>
        </p:nvSpPr>
        <p:spPr/>
        <p:txBody>
          <a:bodyPr/>
          <a:lstStyle/>
          <a:p>
            <a:fld id="{824A558B-E4E9-A94A-B9C1-029E46A76ABA}" type="slidenum">
              <a:rPr lang="en-US" smtClean="0"/>
              <a:t>6</a:t>
            </a:fld>
            <a:endParaRPr lang="en-US" dirty="0"/>
          </a:p>
        </p:txBody>
      </p:sp>
    </p:spTree>
    <p:extLst>
      <p:ext uri="{BB962C8B-B14F-4D97-AF65-F5344CB8AC3E}">
        <p14:creationId xmlns:p14="http://schemas.microsoft.com/office/powerpoint/2010/main" val="256215320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OCSE issued DCL-16-21, which provides guidance and information about the mandatory and recommended Convention forms. It has also formatted the forms into a fillable PDF format, which you can access from the OCSE website.</a:t>
            </a:r>
          </a:p>
          <a:p>
            <a:endParaRPr lang="en-US" dirty="0"/>
          </a:p>
          <a:p>
            <a:endParaRPr lang="en-US" dirty="0"/>
          </a:p>
          <a:p>
            <a:endParaRPr lang="en-US" dirty="0" smtClean="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60</a:t>
            </a:fld>
            <a:endParaRPr lang="en-US" dirty="0"/>
          </a:p>
        </p:txBody>
      </p:sp>
    </p:spTree>
    <p:extLst>
      <p:ext uri="{BB962C8B-B14F-4D97-AF65-F5344CB8AC3E}">
        <p14:creationId xmlns:p14="http://schemas.microsoft.com/office/powerpoint/2010/main" val="146114448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This slide depicts OCSE’s International page and shows where you would click to access the Hague Convention forms.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61</a:t>
            </a:fld>
            <a:endParaRPr lang="en-US" dirty="0"/>
          </a:p>
        </p:txBody>
      </p:sp>
    </p:spTree>
    <p:extLst>
      <p:ext uri="{BB962C8B-B14F-4D97-AF65-F5344CB8AC3E}">
        <p14:creationId xmlns:p14="http://schemas.microsoft.com/office/powerpoint/2010/main" val="332623506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Article 44 of the Hague Child Support Convention addresses translation of documents and communications.</a:t>
            </a:r>
          </a:p>
          <a:p>
            <a:pPr>
              <a:spcBef>
                <a:spcPts val="1200"/>
              </a:spcBef>
            </a:pPr>
            <a:r>
              <a:rPr lang="en-US" dirty="0" smtClean="0"/>
              <a:t>Any </a:t>
            </a:r>
            <a:r>
              <a:rPr lang="en-US" dirty="0"/>
              <a:t>application and related documents </a:t>
            </a:r>
            <a:r>
              <a:rPr lang="en-US" dirty="0" smtClean="0"/>
              <a:t>must </a:t>
            </a:r>
            <a:r>
              <a:rPr lang="en-US" dirty="0"/>
              <a:t>be in the original language, and </a:t>
            </a:r>
            <a:r>
              <a:rPr lang="en-US" dirty="0" smtClean="0"/>
              <a:t>must </a:t>
            </a:r>
            <a:r>
              <a:rPr lang="en-US" dirty="0"/>
              <a:t>be accompanied by a translation into an official language of the requested State or another language which the requested State has </a:t>
            </a:r>
            <a:r>
              <a:rPr lang="en-US" dirty="0" smtClean="0"/>
              <a:t>declared it will accept, unless </a:t>
            </a:r>
            <a:r>
              <a:rPr lang="en-US" dirty="0"/>
              <a:t>the competent authority of that State dispenses with translation. </a:t>
            </a:r>
            <a:endParaRPr lang="en-US" dirty="0" smtClean="0"/>
          </a:p>
          <a:p>
            <a:pPr>
              <a:spcBef>
                <a:spcPts val="1200"/>
              </a:spcBef>
            </a:pPr>
            <a:r>
              <a:rPr lang="en-US" dirty="0" smtClean="0"/>
              <a:t>Unless </a:t>
            </a:r>
            <a:r>
              <a:rPr lang="en-US" dirty="0"/>
              <a:t>otherwise agreed by the Central Authorities, any other communications between such Authorities </a:t>
            </a:r>
            <a:r>
              <a:rPr lang="en-US" dirty="0" smtClean="0"/>
              <a:t>must </a:t>
            </a:r>
            <a:r>
              <a:rPr lang="en-US" dirty="0"/>
              <a:t>be in an official language of the requested State or in either English or French. </a:t>
            </a:r>
            <a:r>
              <a:rPr lang="en-US" dirty="0" smtClean="0"/>
              <a:t>However</a:t>
            </a:r>
            <a:r>
              <a:rPr lang="en-US" dirty="0"/>
              <a:t>, a Contracting State </a:t>
            </a:r>
            <a:r>
              <a:rPr lang="en-US" dirty="0" smtClean="0"/>
              <a:t>may make a reservation objecting to the use of </a:t>
            </a:r>
            <a:r>
              <a:rPr lang="en-US" dirty="0"/>
              <a:t>either English or French</a:t>
            </a:r>
            <a:r>
              <a:rPr lang="en-US" dirty="0" smtClean="0"/>
              <a:t>. For example, the U.S. has objected to the use of French when a Central Authority communicates with us. Such a reservation will be noted in the Status Table on the Child Support page of the Hague Conference website. You can also learn about a country’s language requirements by checking its Country Profile.</a:t>
            </a:r>
          </a:p>
        </p:txBody>
      </p:sp>
      <p:sp>
        <p:nvSpPr>
          <p:cNvPr id="4" name="Slide Number Placeholder 3"/>
          <p:cNvSpPr>
            <a:spLocks noGrp="1"/>
          </p:cNvSpPr>
          <p:nvPr>
            <p:ph type="sldNum" sz="quarter" idx="10"/>
          </p:nvPr>
        </p:nvSpPr>
        <p:spPr/>
        <p:txBody>
          <a:bodyPr/>
          <a:lstStyle/>
          <a:p>
            <a:fld id="{824A558B-E4E9-A94A-B9C1-029E46A76ABA}" type="slidenum">
              <a:rPr lang="en-US" smtClean="0"/>
              <a:t>62</a:t>
            </a:fld>
            <a:endParaRPr lang="en-US" dirty="0"/>
          </a:p>
        </p:txBody>
      </p:sp>
    </p:spTree>
    <p:extLst>
      <p:ext uri="{BB962C8B-B14F-4D97-AF65-F5344CB8AC3E}">
        <p14:creationId xmlns:p14="http://schemas.microsoft.com/office/powerpoint/2010/main" val="168642655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defTabSz="914400">
              <a:defRPr/>
            </a:pPr>
            <a:r>
              <a:rPr lang="en-US" dirty="0"/>
              <a:t>Notes:</a:t>
            </a:r>
          </a:p>
          <a:p>
            <a:pPr defTabSz="914400">
              <a:spcBef>
                <a:spcPts val="1200"/>
              </a:spcBef>
              <a:defRPr/>
            </a:pPr>
            <a:r>
              <a:rPr lang="en-US" dirty="0" smtClean="0"/>
              <a:t>From OCSE’s international page, you </a:t>
            </a:r>
            <a:r>
              <a:rPr lang="en-US" dirty="0"/>
              <a:t>can use the drop down menu for “Select a country,” to learn about a country’s language requirements</a:t>
            </a:r>
            <a:r>
              <a:rPr lang="en-US" dirty="0" smtClean="0"/>
              <a:t>.</a:t>
            </a:r>
          </a:p>
          <a:p>
            <a:pPr lvl="0" defTabSz="914400">
              <a:spcBef>
                <a:spcPts val="1200"/>
              </a:spcBef>
              <a:defRPr/>
            </a:pPr>
            <a:r>
              <a:rPr lang="en-US" dirty="0" smtClean="0">
                <a:solidFill>
                  <a:prstClr val="black"/>
                </a:solidFill>
              </a:rPr>
              <a:t>This </a:t>
            </a:r>
            <a:r>
              <a:rPr lang="en-US" dirty="0">
                <a:solidFill>
                  <a:prstClr val="black"/>
                </a:solidFill>
              </a:rPr>
              <a:t>slide shows the information available for each Convention country or FRC. We’re using Austria as an example. On the left is information about that country’s language requirements. It informs you of the communication language – generally English is acceptable in Convention cases, except for </a:t>
            </a:r>
            <a:r>
              <a:rPr lang="en-US" dirty="0" smtClean="0">
                <a:solidFill>
                  <a:prstClr val="black"/>
                </a:solidFill>
              </a:rPr>
              <a:t>two </a:t>
            </a:r>
            <a:r>
              <a:rPr lang="en-US" dirty="0">
                <a:solidFill>
                  <a:prstClr val="black"/>
                </a:solidFill>
              </a:rPr>
              <a:t>countries (France and Luxembourg). It identifies the country’s official language. And it also informs you of the required language for translation of forms and documents. If OCSE has forms translated into the required language, there is a hyperlink to such forms. For example, Austria accepts German/English bilingual forms.</a:t>
            </a:r>
          </a:p>
          <a:p>
            <a:pPr lvl="0" defTabSz="914400">
              <a:spcBef>
                <a:spcPts val="1200"/>
              </a:spcBef>
              <a:defRPr/>
            </a:pPr>
            <a:r>
              <a:rPr lang="en-US" dirty="0" smtClean="0">
                <a:solidFill>
                  <a:prstClr val="black"/>
                </a:solidFill>
              </a:rPr>
              <a:t>Please </a:t>
            </a:r>
            <a:r>
              <a:rPr lang="en-US" dirty="0">
                <a:solidFill>
                  <a:prstClr val="black"/>
                </a:solidFill>
              </a:rPr>
              <a:t>review the language information carefully when preparing cases to send to another Hague country. If you need a Convention form in a language that is not currently accessible from the OCSE website, please contact OCSE for help. </a:t>
            </a:r>
          </a:p>
        </p:txBody>
      </p:sp>
      <p:sp>
        <p:nvSpPr>
          <p:cNvPr id="4" name="Slide Number Placeholder 3"/>
          <p:cNvSpPr>
            <a:spLocks noGrp="1"/>
          </p:cNvSpPr>
          <p:nvPr>
            <p:ph type="sldNum" sz="quarter" idx="10"/>
          </p:nvPr>
        </p:nvSpPr>
        <p:spPr/>
        <p:txBody>
          <a:bodyPr/>
          <a:lstStyle/>
          <a:p>
            <a:fld id="{824A558B-E4E9-A94A-B9C1-029E46A76ABA}" type="slidenum">
              <a:rPr lang="en-US" smtClean="0"/>
              <a:t>63</a:t>
            </a:fld>
            <a:endParaRPr lang="en-US" dirty="0"/>
          </a:p>
        </p:txBody>
      </p:sp>
    </p:spTree>
    <p:extLst>
      <p:ext uri="{BB962C8B-B14F-4D97-AF65-F5344CB8AC3E}">
        <p14:creationId xmlns:p14="http://schemas.microsoft.com/office/powerpoint/2010/main" val="153693385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lvl="0">
              <a:spcBef>
                <a:spcPts val="1200"/>
              </a:spcBef>
            </a:pPr>
            <a:r>
              <a:rPr lang="en-US" dirty="0" smtClean="0"/>
              <a:t>Before transmitting the application, Article 12 of the Convention requires the requesting Central Authority to review the application to ensure that it complies with the Convention.  </a:t>
            </a:r>
          </a:p>
          <a:p>
            <a:pPr lvl="0">
              <a:spcBef>
                <a:spcPts val="1200"/>
              </a:spcBef>
            </a:pPr>
            <a:r>
              <a:rPr lang="en-US" dirty="0" smtClean="0"/>
              <a:t>One implementation question a state IV-D agency needs to answer is whether applications will go directly from the local IV-D office to the requested Central Authority – as currently done in most states in international cases – or whether the agency wants to centralize a final review of all outgoing Convention applications. Currently there is no federal requirement to centralize the review or transmission of an application. However, some states are considering centralization in order to establish expertise in Convention provisions. OCSE encourages specialization in international case processing and would like to work with states to share best practices.  </a:t>
            </a:r>
          </a:p>
        </p:txBody>
      </p:sp>
      <p:sp>
        <p:nvSpPr>
          <p:cNvPr id="4" name="Slide Number Placeholder 3"/>
          <p:cNvSpPr>
            <a:spLocks noGrp="1"/>
          </p:cNvSpPr>
          <p:nvPr>
            <p:ph type="sldNum" sz="quarter" idx="10"/>
          </p:nvPr>
        </p:nvSpPr>
        <p:spPr/>
        <p:txBody>
          <a:bodyPr/>
          <a:lstStyle/>
          <a:p>
            <a:fld id="{824A558B-E4E9-A94A-B9C1-029E46A76ABA}" type="slidenum">
              <a:rPr lang="en-US" smtClean="0"/>
              <a:t>64</a:t>
            </a:fld>
            <a:endParaRPr lang="en-US" dirty="0"/>
          </a:p>
        </p:txBody>
      </p:sp>
    </p:spTree>
    <p:extLst>
      <p:ext uri="{BB962C8B-B14F-4D97-AF65-F5344CB8AC3E}">
        <p14:creationId xmlns:p14="http://schemas.microsoft.com/office/powerpoint/2010/main" val="13288274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The next slides focus on what happens once a IV-D agency has transmitted an Application for Recognition and Enforcement to the requested Central Authority in the Convention country.</a:t>
            </a:r>
          </a:p>
          <a:p>
            <a:pPr>
              <a:spcBef>
                <a:spcPts val="1200"/>
              </a:spcBef>
            </a:pPr>
            <a:r>
              <a:rPr lang="en-US" dirty="0" smtClean="0"/>
              <a:t>How will you know the address of the country’s Central Authority? You should check the country’s Country Profile. As noted earlier, you can also find information about the Central Authority by clicking on the word “Authorities” on the right-hand column of the Child Support page of the Hague Conference website.</a:t>
            </a:r>
          </a:p>
        </p:txBody>
      </p:sp>
      <p:sp>
        <p:nvSpPr>
          <p:cNvPr id="4" name="Slide Number Placeholder 3"/>
          <p:cNvSpPr>
            <a:spLocks noGrp="1"/>
          </p:cNvSpPr>
          <p:nvPr>
            <p:ph type="sldNum" sz="quarter" idx="10"/>
          </p:nvPr>
        </p:nvSpPr>
        <p:spPr/>
        <p:txBody>
          <a:bodyPr/>
          <a:lstStyle/>
          <a:p>
            <a:fld id="{824A558B-E4E9-A94A-B9C1-029E46A76ABA}" type="slidenum">
              <a:rPr lang="en-US" smtClean="0"/>
              <a:t>65</a:t>
            </a:fld>
            <a:endParaRPr lang="en-US" dirty="0"/>
          </a:p>
        </p:txBody>
      </p:sp>
    </p:spTree>
    <p:extLst>
      <p:ext uri="{BB962C8B-B14F-4D97-AF65-F5344CB8AC3E}">
        <p14:creationId xmlns:p14="http://schemas.microsoft.com/office/powerpoint/2010/main" val="369305207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pPr>
              <a:spcBef>
                <a:spcPts val="1200"/>
              </a:spcBef>
            </a:pPr>
            <a:r>
              <a:rPr lang="en-US" dirty="0" smtClean="0"/>
              <a:t>With this slide we begin to focus on the role of the requested Central Authority. What happens when it receives an application from a U.S. child support agency? Article 12 sets out several requirements, including timeframes for taking action. This is unusual for a Hague Convention and an example of how important it was to the U.S. that the treaty address the practical issue of delays in case processing.</a:t>
            </a:r>
          </a:p>
          <a:p>
            <a:pPr>
              <a:spcBef>
                <a:spcPts val="1200"/>
              </a:spcBef>
            </a:pPr>
            <a:r>
              <a:rPr lang="en-US" dirty="0" smtClean="0"/>
              <a:t>The Convention requires the requested Central Authority to acknowledge receipt of the application within six weeks. There is a mandatory Acknowledgment form that must be used. The acknowledgment will also inform you about what initial steps have been taken, identify any needed additional documents, and provide contact information. </a:t>
            </a:r>
          </a:p>
          <a:p>
            <a:pPr>
              <a:spcBef>
                <a:spcPts val="1200"/>
              </a:spcBef>
            </a:pPr>
            <a:r>
              <a:rPr lang="en-US" dirty="0" smtClean="0"/>
              <a:t>Within three months of the Acknowledgment, the Central Authority in the requested State is also required by the Convention to provide a status update. You don’t have to request that initial status update.</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66</a:t>
            </a:fld>
            <a:endParaRPr lang="en-US" dirty="0"/>
          </a:p>
        </p:txBody>
      </p:sp>
    </p:spTree>
    <p:extLst>
      <p:ext uri="{BB962C8B-B14F-4D97-AF65-F5344CB8AC3E}">
        <p14:creationId xmlns:p14="http://schemas.microsoft.com/office/powerpoint/2010/main" val="354216153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338320"/>
            <a:ext cx="5608320" cy="4183380"/>
          </a:xfrm>
        </p:spPr>
        <p:txBody>
          <a:bodyPr/>
          <a:lstStyle/>
          <a:p>
            <a:r>
              <a:rPr lang="en-US" dirty="0"/>
              <a:t>Notes:</a:t>
            </a:r>
          </a:p>
          <a:p>
            <a:pPr>
              <a:spcBef>
                <a:spcPts val="1200"/>
              </a:spcBef>
            </a:pPr>
            <a:r>
              <a:rPr lang="en-US" dirty="0" smtClean="0"/>
              <a:t>In its review of an application, there are two important provisions that govern the requested Central Authority.</a:t>
            </a:r>
          </a:p>
          <a:p>
            <a:pPr>
              <a:spcBef>
                <a:spcPts val="1200"/>
              </a:spcBef>
            </a:pPr>
            <a:r>
              <a:rPr lang="en-US" dirty="0" smtClean="0"/>
              <a:t>First, it </a:t>
            </a:r>
            <a:r>
              <a:rPr lang="en-US" dirty="0"/>
              <a:t>may refuse to process </a:t>
            </a:r>
            <a:r>
              <a:rPr lang="en-US" dirty="0" smtClean="0"/>
              <a:t>an </a:t>
            </a:r>
            <a:r>
              <a:rPr lang="en-US" dirty="0"/>
              <a:t>application only if it is manifest that Convention requirements are not </a:t>
            </a:r>
            <a:r>
              <a:rPr lang="en-US" dirty="0" smtClean="0"/>
              <a:t>met. Second, the Central Authority may not reject an application solely because additional documents or information are needed. In the rare case where </a:t>
            </a:r>
            <a:r>
              <a:rPr lang="en-US" dirty="0"/>
              <a:t>the </a:t>
            </a:r>
            <a:r>
              <a:rPr lang="en-US" dirty="0" smtClean="0"/>
              <a:t>requested Central Authority decides </a:t>
            </a:r>
            <a:r>
              <a:rPr lang="en-US" dirty="0"/>
              <a:t>to refuse to process the application, there must be prompt notice to the requesting State. </a:t>
            </a:r>
            <a:endParaRPr lang="en-US" dirty="0" smtClean="0"/>
          </a:p>
          <a:p>
            <a:pPr>
              <a:spcBef>
                <a:spcPts val="1200"/>
              </a:spcBef>
            </a:pPr>
            <a:r>
              <a:rPr lang="en-US" dirty="0" smtClean="0"/>
              <a:t>We talked about each of these provisions during Module 3 but we will review them again.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67</a:t>
            </a:fld>
            <a:endParaRPr lang="en-US" dirty="0"/>
          </a:p>
        </p:txBody>
      </p:sp>
    </p:spTree>
    <p:extLst>
      <p:ext uri="{BB962C8B-B14F-4D97-AF65-F5344CB8AC3E}">
        <p14:creationId xmlns:p14="http://schemas.microsoft.com/office/powerpoint/2010/main" val="169066038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398315"/>
            <a:ext cx="5608320" cy="4183380"/>
          </a:xfrm>
        </p:spPr>
        <p:txBody>
          <a:bodyPr/>
          <a:lstStyle/>
          <a:p>
            <a:r>
              <a:rPr lang="en-US" sz="1100" dirty="0"/>
              <a:t>Notes:</a:t>
            </a:r>
          </a:p>
          <a:p>
            <a:pPr>
              <a:spcBef>
                <a:spcPts val="1200"/>
              </a:spcBef>
            </a:pPr>
            <a:r>
              <a:rPr lang="en-US" dirty="0" smtClean="0"/>
              <a:t>First, the Central Authority may </a:t>
            </a:r>
            <a:r>
              <a:rPr lang="en-US" dirty="0"/>
              <a:t>refuse to process </a:t>
            </a:r>
            <a:r>
              <a:rPr lang="en-US" dirty="0" smtClean="0"/>
              <a:t>the </a:t>
            </a:r>
            <a:r>
              <a:rPr lang="en-US" dirty="0"/>
              <a:t>application only if it is manifest that Convention requirements are not met. According to the </a:t>
            </a:r>
            <a:r>
              <a:rPr lang="en-US" dirty="0" smtClean="0"/>
              <a:t>Convention’s Explanatory </a:t>
            </a:r>
            <a:r>
              <a:rPr lang="en-US" dirty="0"/>
              <a:t>Report, “manifest” means </a:t>
            </a:r>
            <a:r>
              <a:rPr lang="en-US" dirty="0" smtClean="0"/>
              <a:t>it </a:t>
            </a:r>
            <a:r>
              <a:rPr lang="en-US" dirty="0"/>
              <a:t>must be clear on the face of the documents that the requirements are not fulfilled. </a:t>
            </a:r>
            <a:r>
              <a:rPr lang="en-US" dirty="0" smtClean="0"/>
              <a:t>The </a:t>
            </a:r>
            <a:r>
              <a:rPr lang="en-US" dirty="0"/>
              <a:t>Explanatory Report gives the following example of when it might be manifest that </a:t>
            </a:r>
            <a:r>
              <a:rPr lang="en-US" dirty="0" smtClean="0"/>
              <a:t>Convention </a:t>
            </a:r>
            <a:r>
              <a:rPr lang="en-US" dirty="0"/>
              <a:t>requirements are not met: the party previously submitted an application concerning the same debtor that had failed on a specific ground and now the applicant is submitting the same application with no change of circumstances. </a:t>
            </a:r>
            <a:r>
              <a:rPr lang="en-US" dirty="0" smtClean="0"/>
              <a:t>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68</a:t>
            </a:fld>
            <a:endParaRPr lang="en-US" dirty="0"/>
          </a:p>
        </p:txBody>
      </p:sp>
    </p:spTree>
    <p:extLst>
      <p:ext uri="{BB962C8B-B14F-4D97-AF65-F5344CB8AC3E}">
        <p14:creationId xmlns:p14="http://schemas.microsoft.com/office/powerpoint/2010/main" val="222201196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338320"/>
            <a:ext cx="5608320" cy="4183380"/>
          </a:xfrm>
        </p:spPr>
        <p:txBody>
          <a:bodyPr/>
          <a:lstStyle/>
          <a:p>
            <a:r>
              <a:rPr lang="en-US" dirty="0"/>
              <a:t>Notes:</a:t>
            </a:r>
          </a:p>
          <a:p>
            <a:pPr>
              <a:spcBef>
                <a:spcPts val="1200"/>
              </a:spcBef>
            </a:pPr>
            <a:r>
              <a:rPr lang="en-US" dirty="0" smtClean="0"/>
              <a:t>There is a second important provision governing the requested Central Authority’s review of an incoming application.</a:t>
            </a:r>
          </a:p>
          <a:p>
            <a:pPr>
              <a:spcBef>
                <a:spcPts val="1200"/>
              </a:spcBef>
            </a:pPr>
            <a:r>
              <a:rPr lang="en-US" dirty="0" smtClean="0"/>
              <a:t>It may not reject the Application for Recognition and Enforcement solely because additional documents or information are needed. If additional information is needed, the requested Central Authority should ask you for the information. If the information or documents are not provided within three months – or whatever longer time period is specified </a:t>
            </a:r>
            <a:r>
              <a:rPr lang="en-US" dirty="0"/>
              <a:t>– </a:t>
            </a:r>
            <a:r>
              <a:rPr lang="en-US" dirty="0" smtClean="0"/>
              <a:t>the Convention allows the country to decide not to process the application. Hopefully that situation will never arise with an incoming application from the U.S. However, if that is the decision ultimately made by the requested Central Authority, it must let you know of that decision. </a:t>
            </a:r>
          </a:p>
        </p:txBody>
      </p:sp>
      <p:sp>
        <p:nvSpPr>
          <p:cNvPr id="4" name="Slide Number Placeholder 3"/>
          <p:cNvSpPr>
            <a:spLocks noGrp="1"/>
          </p:cNvSpPr>
          <p:nvPr>
            <p:ph type="sldNum" sz="quarter" idx="10"/>
          </p:nvPr>
        </p:nvSpPr>
        <p:spPr/>
        <p:txBody>
          <a:bodyPr/>
          <a:lstStyle/>
          <a:p>
            <a:fld id="{824A558B-E4E9-A94A-B9C1-029E46A76ABA}" type="slidenum">
              <a:rPr lang="en-US" smtClean="0"/>
              <a:t>69</a:t>
            </a:fld>
            <a:endParaRPr lang="en-US" dirty="0"/>
          </a:p>
        </p:txBody>
      </p:sp>
    </p:spTree>
    <p:extLst>
      <p:ext uri="{BB962C8B-B14F-4D97-AF65-F5344CB8AC3E}">
        <p14:creationId xmlns:p14="http://schemas.microsoft.com/office/powerpoint/2010/main" val="1061701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pPr>
              <a:spcBef>
                <a:spcPts val="1200"/>
              </a:spcBef>
            </a:pPr>
            <a:r>
              <a:rPr lang="en-US" dirty="0" smtClean="0"/>
              <a:t>Each Administrative Cooperation Convention negotiated by the Hague Conference on Private International Law requires a Contracting State to designate a Central Authority. The Central </a:t>
            </a:r>
            <a:r>
              <a:rPr lang="en-US" dirty="0"/>
              <a:t>Authority is an agency or organization that is designated to play a key </a:t>
            </a:r>
            <a:r>
              <a:rPr lang="en-US" dirty="0" smtClean="0"/>
              <a:t>role </a:t>
            </a:r>
            <a:r>
              <a:rPr lang="en-US" dirty="0"/>
              <a:t>in the implementation and operation of </a:t>
            </a:r>
            <a:r>
              <a:rPr lang="en-US" dirty="0" smtClean="0"/>
              <a:t>the </a:t>
            </a:r>
            <a:r>
              <a:rPr lang="en-US" dirty="0"/>
              <a:t>international </a:t>
            </a:r>
            <a:r>
              <a:rPr lang="en-US" dirty="0" smtClean="0"/>
              <a:t>treaty. </a:t>
            </a:r>
          </a:p>
          <a:p>
            <a:pPr>
              <a:spcBef>
                <a:spcPts val="1200"/>
              </a:spcBef>
            </a:pPr>
            <a:r>
              <a:rPr lang="en-US" dirty="0" smtClean="0"/>
              <a:t>Article 5 of the Hague Child Support Convention lays out general functions of Central Authorities: they must cooperate with each other to achieve the Convention’s purposes and they must try to resolve as much as possible any difficulties that arise in the implementation of the Convention. Article 6 of the Convention lists specific functions of a Central Authority. For example, the Central Authority must both transmit and receive applications. Other Convention provisions place additional mandatory obligations on the Central Authority. These obligations emphasize the need for international cooperation among Contracting States (countries that are parties to the Convention).</a:t>
            </a:r>
          </a:p>
          <a:p>
            <a:pPr>
              <a:spcBef>
                <a:spcPts val="1200"/>
              </a:spcBef>
            </a:pPr>
            <a:r>
              <a:rPr lang="en-US" dirty="0" smtClean="0"/>
              <a:t>The functions of the Central Authority may be </a:t>
            </a:r>
            <a:r>
              <a:rPr lang="en-US" dirty="0"/>
              <a:t>performed by public bodies, or other bodies subject to the supervision of the competent authorities of </a:t>
            </a:r>
            <a:r>
              <a:rPr lang="en-US" dirty="0" smtClean="0"/>
              <a:t>the Contracting State. That means that countries will vary regarding what entity serves as the Central Authority. However, each country is required to keep the Permanent Bureau informed of the identity of its Central Authority. That information is listed on the Hague website, as well as in the Country Profile that we discussed in Module 1.</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a:t>
            </a:fld>
            <a:endParaRPr lang="en-US" dirty="0"/>
          </a:p>
        </p:txBody>
      </p:sp>
    </p:spTree>
    <p:extLst>
      <p:ext uri="{BB962C8B-B14F-4D97-AF65-F5344CB8AC3E}">
        <p14:creationId xmlns:p14="http://schemas.microsoft.com/office/powerpoint/2010/main" val="386807401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pPr>
              <a:spcBef>
                <a:spcPts val="1200"/>
              </a:spcBef>
            </a:pPr>
            <a:r>
              <a:rPr lang="en-US" dirty="0" smtClean="0"/>
              <a:t>The Convention requires the requested Central Authority to acknowledge receipt of an application within six weeks. The </a:t>
            </a:r>
            <a:r>
              <a:rPr lang="en-US" dirty="0"/>
              <a:t>Hague Child Support Convention has a mandatory Acknowledgment </a:t>
            </a:r>
            <a:r>
              <a:rPr lang="en-US" dirty="0" smtClean="0"/>
              <a:t>form so you will receive the same form from every Convention country to which you send an application. The Acknowledgment identifies any needed documents and provides contact details of the person responsible for processing the application.</a:t>
            </a:r>
          </a:p>
          <a:p>
            <a:pPr>
              <a:spcBef>
                <a:spcPts val="1200"/>
              </a:spcBef>
            </a:pPr>
            <a:r>
              <a:rPr lang="en-US" dirty="0" smtClean="0"/>
              <a:t>We reviewed the Acknowledgment during Module 3, but will look at it again.</a:t>
            </a:r>
          </a:p>
        </p:txBody>
      </p:sp>
      <p:sp>
        <p:nvSpPr>
          <p:cNvPr id="4" name="Slide Number Placeholder 3"/>
          <p:cNvSpPr>
            <a:spLocks noGrp="1"/>
          </p:cNvSpPr>
          <p:nvPr>
            <p:ph type="sldNum" sz="quarter" idx="10"/>
          </p:nvPr>
        </p:nvSpPr>
        <p:spPr/>
        <p:txBody>
          <a:bodyPr/>
          <a:lstStyle/>
          <a:p>
            <a:fld id="{824A558B-E4E9-A94A-B9C1-029E46A76ABA}" type="slidenum">
              <a:rPr lang="en-US" smtClean="0"/>
              <a:t>70</a:t>
            </a:fld>
            <a:endParaRPr lang="en-US" dirty="0"/>
          </a:p>
        </p:txBody>
      </p:sp>
    </p:spTree>
    <p:extLst>
      <p:ext uri="{BB962C8B-B14F-4D97-AF65-F5344CB8AC3E}">
        <p14:creationId xmlns:p14="http://schemas.microsoft.com/office/powerpoint/2010/main" val="273786241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The Acknowledgment form begins with the standard notice of confidentiality and personal data protection. It identifies the requested Central Authority, as well as the contact person for any follow-up questions about the case. The form has a place to list the languages spoken by the contact person.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71</a:t>
            </a:fld>
            <a:endParaRPr lang="en-US" dirty="0"/>
          </a:p>
        </p:txBody>
      </p:sp>
    </p:spTree>
    <p:extLst>
      <p:ext uri="{BB962C8B-B14F-4D97-AF65-F5344CB8AC3E}">
        <p14:creationId xmlns:p14="http://schemas.microsoft.com/office/powerpoint/2010/main" val="249771667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Section 4 of the Acknowledgment is where the requested Central Authority would acknowledge receipt of the Application for Recognition and Enforcement of a Convention order. The articles listed are references to articles within the Hague Child Support Convention – not sections of UIFSA. For purposes of our discussion, the requested Central Authority would be checking the first box </a:t>
            </a:r>
            <a:r>
              <a:rPr lang="en-US" dirty="0"/>
              <a:t>– </a:t>
            </a:r>
            <a:r>
              <a:rPr lang="en-US" dirty="0" smtClean="0"/>
              <a:t>Article 10(1)a) </a:t>
            </a:r>
            <a:r>
              <a:rPr lang="en-US" dirty="0"/>
              <a:t>– to acknowledge receipt of the Application for Recognition and Enforcement of a Convention order.</a:t>
            </a:r>
            <a:endParaRPr lang="en-US" dirty="0">
              <a:solidFill>
                <a:srgbClr val="FF0000"/>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72</a:t>
            </a:fld>
            <a:endParaRPr lang="en-US" dirty="0"/>
          </a:p>
        </p:txBody>
      </p:sp>
    </p:spTree>
    <p:extLst>
      <p:ext uri="{BB962C8B-B14F-4D97-AF65-F5344CB8AC3E}">
        <p14:creationId xmlns:p14="http://schemas.microsoft.com/office/powerpoint/2010/main" val="7050867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The Acknowledgment includes areas for the requested Central Authority to provide the family name of the applicant, the person for whom maintenance or support is sought or payable, and the debtor. This information will come from the Transmittal you sent along with the application.</a:t>
            </a:r>
          </a:p>
          <a:p>
            <a:pPr>
              <a:spcBef>
                <a:spcPts val="1200"/>
              </a:spcBef>
            </a:pPr>
            <a:r>
              <a:rPr lang="en-US" dirty="0" smtClean="0"/>
              <a:t>Section 5 of the Acknowledgment is where the requested Central Authority notes what initial steps have been taken. There are tick boxes to indicate whether the file is complete, or whether additional information or documentation is needed. There is also a tick box to indicate if the requested Central Authority refuses to process the application because it is manifest that the requirements of the Convention are not fulfilled. As we discussed earlier, if that rare action is taken, the reasons must be provided.</a:t>
            </a:r>
          </a:p>
          <a:p>
            <a:pPr>
              <a:spcBef>
                <a:spcPts val="1200"/>
              </a:spcBef>
            </a:pPr>
            <a:r>
              <a:rPr lang="en-US" dirty="0" smtClean="0"/>
              <a:t>Finally there is a standard request that the requesting Central Authority keep the requested Central Authority informed of any changes in the status of the application. Note that the </a:t>
            </a:r>
            <a:r>
              <a:rPr lang="en-US" dirty="0"/>
              <a:t>form is not signed; </a:t>
            </a:r>
            <a:r>
              <a:rPr lang="en-US" dirty="0" smtClean="0"/>
              <a:t>however, </a:t>
            </a:r>
            <a:r>
              <a:rPr lang="en-US" dirty="0"/>
              <a:t>the name of the </a:t>
            </a:r>
            <a:r>
              <a:rPr lang="en-US" dirty="0" smtClean="0"/>
              <a:t>authorized representative of the requested Central Authority should appear on the form.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73</a:t>
            </a:fld>
            <a:endParaRPr lang="en-US" dirty="0"/>
          </a:p>
        </p:txBody>
      </p:sp>
    </p:spTree>
    <p:extLst>
      <p:ext uri="{BB962C8B-B14F-4D97-AF65-F5344CB8AC3E}">
        <p14:creationId xmlns:p14="http://schemas.microsoft.com/office/powerpoint/2010/main" val="263232399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pPr>
              <a:spcBef>
                <a:spcPts val="1200"/>
              </a:spcBef>
            </a:pPr>
            <a:r>
              <a:rPr lang="en-US" dirty="0" smtClean="0"/>
              <a:t>The </a:t>
            </a:r>
            <a:r>
              <a:rPr lang="en-US" dirty="0"/>
              <a:t>Convention </a:t>
            </a:r>
            <a:r>
              <a:rPr lang="en-US" dirty="0" smtClean="0"/>
              <a:t>outlines general case processing responsibilities </a:t>
            </a:r>
            <a:r>
              <a:rPr lang="en-US" dirty="0"/>
              <a:t>that the Central Authority has when </a:t>
            </a:r>
            <a:r>
              <a:rPr lang="en-US" dirty="0" smtClean="0"/>
              <a:t>receiving applications from </a:t>
            </a:r>
            <a:r>
              <a:rPr lang="en-US" dirty="0"/>
              <a:t>a Convention </a:t>
            </a:r>
            <a:r>
              <a:rPr lang="en-US" dirty="0" smtClean="0"/>
              <a:t>country. This slide summarizes measures that Article 6 requires, if appropriate. We discussed these measures during the Module 2 webinar. If you recall, the required role of the requested Central Authority is usually to facilitate or help with these measures.</a:t>
            </a:r>
            <a:endParaRPr lang="en-US" dirty="0">
              <a:solidFill>
                <a:prstClr val="black"/>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74</a:t>
            </a:fld>
            <a:endParaRPr lang="en-US" dirty="0"/>
          </a:p>
        </p:txBody>
      </p:sp>
    </p:spTree>
    <p:extLst>
      <p:ext uri="{BB962C8B-B14F-4D97-AF65-F5344CB8AC3E}">
        <p14:creationId xmlns:p14="http://schemas.microsoft.com/office/powerpoint/2010/main" val="36391913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pPr>
              <a:spcBef>
                <a:spcPts val="1200"/>
              </a:spcBef>
            </a:pPr>
            <a:r>
              <a:rPr lang="en-US" dirty="0" smtClean="0"/>
              <a:t>Ordinarily, a requested Central Authority will process applications quickly without the need for any additional formal documents requesting assistance. However, under certain countries’ domestic law, there must be a power of attorney in order for the Central Authority to act on behalf of the applicant. In that limited circumstance, Article 42 permits a Central </a:t>
            </a:r>
            <a:r>
              <a:rPr lang="en-US" dirty="0"/>
              <a:t>Authority of the requested State </a:t>
            </a:r>
            <a:r>
              <a:rPr lang="en-US" dirty="0" smtClean="0"/>
              <a:t>to require </a:t>
            </a:r>
            <a:r>
              <a:rPr lang="en-US" dirty="0"/>
              <a:t>a power of attorney from the </a:t>
            </a:r>
            <a:r>
              <a:rPr lang="en-US" dirty="0" smtClean="0"/>
              <a:t>applicant in order to represent the applicant before authorities. The Country Profile will let you know whether a power of attorney form is required.</a:t>
            </a:r>
          </a:p>
        </p:txBody>
      </p:sp>
      <p:sp>
        <p:nvSpPr>
          <p:cNvPr id="4" name="Slide Number Placeholder 3"/>
          <p:cNvSpPr>
            <a:spLocks noGrp="1"/>
          </p:cNvSpPr>
          <p:nvPr>
            <p:ph type="sldNum" sz="quarter" idx="10"/>
          </p:nvPr>
        </p:nvSpPr>
        <p:spPr/>
        <p:txBody>
          <a:bodyPr/>
          <a:lstStyle/>
          <a:p>
            <a:fld id="{824A558B-E4E9-A94A-B9C1-029E46A76ABA}" type="slidenum">
              <a:rPr lang="en-US" smtClean="0"/>
              <a:t>75</a:t>
            </a:fld>
            <a:endParaRPr lang="en-US" dirty="0"/>
          </a:p>
        </p:txBody>
      </p:sp>
    </p:spTree>
    <p:extLst>
      <p:ext uri="{BB962C8B-B14F-4D97-AF65-F5344CB8AC3E}">
        <p14:creationId xmlns:p14="http://schemas.microsoft.com/office/powerpoint/2010/main" val="345068597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This slide assumes that the Application for Recognition and Enforcement has </a:t>
            </a:r>
            <a:r>
              <a:rPr lang="en-US" dirty="0"/>
              <a:t>been processed, and not rejected, </a:t>
            </a:r>
            <a:r>
              <a:rPr lang="en-US" dirty="0" smtClean="0"/>
              <a:t>by the </a:t>
            </a:r>
            <a:r>
              <a:rPr lang="en-US" dirty="0"/>
              <a:t>requested Central </a:t>
            </a:r>
            <a:r>
              <a:rPr lang="en-US" dirty="0" smtClean="0"/>
              <a:t>Authority.</a:t>
            </a:r>
          </a:p>
          <a:p>
            <a:pPr lvl="0">
              <a:spcBef>
                <a:spcPts val="1200"/>
              </a:spcBef>
            </a:pPr>
            <a:r>
              <a:rPr lang="en-US" dirty="0" smtClean="0">
                <a:solidFill>
                  <a:prstClr val="black"/>
                </a:solidFill>
              </a:rPr>
              <a:t>The next steps depend upon the requested State’s procedures. In some countries, it may be possible for the requested Central Authority to determine if the order can be registered for enforcement or declared enforceable. In other countries, the requested Central Authority cannot make that determination. In those countries, the requested Central </a:t>
            </a:r>
            <a:r>
              <a:rPr lang="en-US" dirty="0">
                <a:solidFill>
                  <a:prstClr val="black"/>
                </a:solidFill>
              </a:rPr>
              <a:t>Authority </a:t>
            </a:r>
            <a:r>
              <a:rPr lang="en-US" dirty="0" smtClean="0">
                <a:solidFill>
                  <a:prstClr val="black"/>
                </a:solidFill>
              </a:rPr>
              <a:t>must </a:t>
            </a:r>
            <a:r>
              <a:rPr lang="en-US" dirty="0">
                <a:solidFill>
                  <a:prstClr val="black"/>
                </a:solidFill>
              </a:rPr>
              <a:t>promptly refer the </a:t>
            </a:r>
            <a:r>
              <a:rPr lang="en-US" dirty="0" smtClean="0">
                <a:solidFill>
                  <a:prstClr val="black"/>
                </a:solidFill>
              </a:rPr>
              <a:t>application to </a:t>
            </a:r>
            <a:r>
              <a:rPr lang="en-US" dirty="0">
                <a:solidFill>
                  <a:prstClr val="black"/>
                </a:solidFill>
              </a:rPr>
              <a:t>the </a:t>
            </a:r>
            <a:r>
              <a:rPr lang="en-US" dirty="0" smtClean="0">
                <a:solidFill>
                  <a:prstClr val="black"/>
                </a:solidFill>
              </a:rPr>
              <a:t>appropriate competent authority. </a:t>
            </a:r>
            <a:r>
              <a:rPr lang="en-US" dirty="0">
                <a:solidFill>
                  <a:prstClr val="black"/>
                </a:solidFill>
              </a:rPr>
              <a:t>In </a:t>
            </a:r>
            <a:r>
              <a:rPr lang="en-US" dirty="0" smtClean="0">
                <a:solidFill>
                  <a:prstClr val="black"/>
                </a:solidFill>
              </a:rPr>
              <a:t>both cases</a:t>
            </a:r>
            <a:r>
              <a:rPr lang="en-US" dirty="0">
                <a:solidFill>
                  <a:prstClr val="black"/>
                </a:solidFill>
              </a:rPr>
              <a:t>, the responsible authorities must act “promptly” or</a:t>
            </a:r>
          </a:p>
          <a:p>
            <a:pPr lvl="0">
              <a:spcBef>
                <a:spcPts val="1200"/>
              </a:spcBef>
            </a:pPr>
            <a:r>
              <a:rPr lang="en-US" dirty="0">
                <a:solidFill>
                  <a:prstClr val="black"/>
                </a:solidFill>
              </a:rPr>
              <a:t>“without delay” in registering </a:t>
            </a:r>
            <a:r>
              <a:rPr lang="en-US" dirty="0" smtClean="0">
                <a:solidFill>
                  <a:prstClr val="black"/>
                </a:solidFill>
              </a:rPr>
              <a:t>the decision or </a:t>
            </a:r>
            <a:r>
              <a:rPr lang="en-US" dirty="0">
                <a:solidFill>
                  <a:prstClr val="black"/>
                </a:solidFill>
              </a:rPr>
              <a:t>declaring </a:t>
            </a:r>
            <a:r>
              <a:rPr lang="en-US" dirty="0" smtClean="0">
                <a:solidFill>
                  <a:prstClr val="black"/>
                </a:solidFill>
              </a:rPr>
              <a:t>it enforceable.</a:t>
            </a:r>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76</a:t>
            </a:fld>
            <a:endParaRPr lang="en-US" dirty="0"/>
          </a:p>
        </p:txBody>
      </p:sp>
    </p:spTree>
    <p:extLst>
      <p:ext uri="{BB962C8B-B14F-4D97-AF65-F5344CB8AC3E}">
        <p14:creationId xmlns:p14="http://schemas.microsoft.com/office/powerpoint/2010/main" val="207687173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a:t>To the extent there is no conflict with Convention procedures, the competent authority in the State addressed – the country to which you sent the Application for Recognition and Enforcement – will follow its own laws and procedures. However, the Convention does contain certain requirements to ensure the country uses an expedited process for recognition and enforcement of the order. The main provisions are in Article 23 of the Convention.</a:t>
            </a:r>
          </a:p>
          <a:p>
            <a:pPr>
              <a:spcBef>
                <a:spcPts val="1200"/>
              </a:spcBef>
            </a:pPr>
            <a:r>
              <a:rPr lang="en-US" dirty="0" smtClean="0"/>
              <a:t>The </a:t>
            </a:r>
            <a:r>
              <a:rPr lang="en-US" dirty="0"/>
              <a:t>objective is to establish a procedure that is simple, speedy, and low cost.  As you can imagine, it took many years of negotiation to reach consensus on what that procedure should look like. Ultimately Article 23 requires a procedure for the registration of a foreign order for enforcement, or for a declaration of the order’s enforceability, that excludes submissions of evidence from the parties unless there’s a challenge. In the U.S. we use a registration procedure but that’s not universal, which is why you see reference to a declaration. The Article 23 procedure limits available challenges and also limits the ability of the competent authority in the requested State to review the order on its own motion.</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77</a:t>
            </a:fld>
            <a:endParaRPr lang="en-US" dirty="0"/>
          </a:p>
        </p:txBody>
      </p:sp>
    </p:spTree>
    <p:extLst>
      <p:ext uri="{BB962C8B-B14F-4D97-AF65-F5344CB8AC3E}">
        <p14:creationId xmlns:p14="http://schemas.microsoft.com/office/powerpoint/2010/main" val="424742465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Under the Convention, a competent authority may refuse a declaration or registration only if recognition of the order would be manifestly incompatible with the public policy of the State addressed. This is the only ground on which the competent authority may review </a:t>
            </a:r>
            <a:r>
              <a:rPr lang="en-US" i="1" dirty="0" smtClean="0"/>
              <a:t>ex officio </a:t>
            </a:r>
            <a:r>
              <a:rPr lang="en-US" dirty="0" smtClean="0"/>
              <a:t>the application.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78</a:t>
            </a:fld>
            <a:endParaRPr lang="en-US" dirty="0"/>
          </a:p>
        </p:txBody>
      </p:sp>
    </p:spTree>
    <p:extLst>
      <p:ext uri="{BB962C8B-B14F-4D97-AF65-F5344CB8AC3E}">
        <p14:creationId xmlns:p14="http://schemas.microsoft.com/office/powerpoint/2010/main" val="411143043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Under </a:t>
            </a:r>
            <a:r>
              <a:rPr lang="en-US" dirty="0"/>
              <a:t>Article 23, </a:t>
            </a:r>
            <a:r>
              <a:rPr lang="en-US" dirty="0" smtClean="0"/>
              <a:t>the parties must be notified of </a:t>
            </a:r>
            <a:r>
              <a:rPr lang="en-US" dirty="0"/>
              <a:t>the registration or declaration of enforceability, as well as of any refusal to register the order because recognition would be manifestly incompatible with the public policy of the State </a:t>
            </a:r>
            <a:r>
              <a:rPr lang="en-US" dirty="0" smtClean="0"/>
              <a:t>addressed</a:t>
            </a:r>
            <a:r>
              <a:rPr lang="en-US" dirty="0" smtClean="0">
                <a:solidFill>
                  <a:prstClr val="black"/>
                </a:solidFill>
              </a:rPr>
              <a:t>.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79</a:t>
            </a:fld>
            <a:endParaRPr lang="en-US" dirty="0"/>
          </a:p>
        </p:txBody>
      </p:sp>
    </p:spTree>
    <p:extLst>
      <p:ext uri="{BB962C8B-B14F-4D97-AF65-F5344CB8AC3E}">
        <p14:creationId xmlns:p14="http://schemas.microsoft.com/office/powerpoint/2010/main" val="3537136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414177"/>
          </a:xfrm>
        </p:spPr>
        <p:txBody>
          <a:bodyPr/>
          <a:lstStyle/>
          <a:p>
            <a:r>
              <a:rPr lang="en-US" dirty="0"/>
              <a:t>Notes:</a:t>
            </a:r>
          </a:p>
          <a:p>
            <a:pPr>
              <a:spcBef>
                <a:spcPts val="1200"/>
              </a:spcBef>
            </a:pPr>
            <a:r>
              <a:rPr lang="en-US" dirty="0" smtClean="0"/>
              <a:t>In </a:t>
            </a:r>
            <a:r>
              <a:rPr lang="en-US" dirty="0"/>
              <a:t>the </a:t>
            </a:r>
            <a:r>
              <a:rPr lang="en-US" dirty="0" smtClean="0"/>
              <a:t>United States, </a:t>
            </a:r>
            <a:r>
              <a:rPr lang="en-US" dirty="0"/>
              <a:t>the Central Authority is the </a:t>
            </a:r>
            <a:r>
              <a:rPr lang="en-US" dirty="0" smtClean="0"/>
              <a:t>Department </a:t>
            </a:r>
            <a:r>
              <a:rPr lang="en-US" dirty="0"/>
              <a:t>of Health and Human Services. The Secretary </a:t>
            </a:r>
            <a:r>
              <a:rPr lang="en-US" dirty="0" smtClean="0"/>
              <a:t>of HHS has delegated the responsibilities of the Central Authority to OCSE.</a:t>
            </a:r>
          </a:p>
          <a:p>
            <a:pPr>
              <a:spcBef>
                <a:spcPts val="1200"/>
              </a:spcBef>
            </a:pPr>
            <a:r>
              <a:rPr lang="en-US" dirty="0" smtClean="0"/>
              <a:t>Article 6 of the Hague Convention lists two specific </a:t>
            </a:r>
            <a:r>
              <a:rPr lang="en-US" dirty="0"/>
              <a:t>functions of Central </a:t>
            </a:r>
            <a:r>
              <a:rPr lang="en-US" dirty="0" smtClean="0"/>
              <a:t>Authorities:</a:t>
            </a:r>
          </a:p>
          <a:p>
            <a:pPr marL="228600" indent="-228600">
              <a:buAutoNum type="arabicParenBoth"/>
            </a:pPr>
            <a:r>
              <a:rPr lang="en-US" dirty="0" smtClean="0"/>
              <a:t>They must transmit and receive applications </a:t>
            </a:r>
            <a:r>
              <a:rPr lang="en-US" dirty="0"/>
              <a:t>under Chapter III. </a:t>
            </a:r>
            <a:r>
              <a:rPr lang="en-US" dirty="0" smtClean="0"/>
              <a:t> We will discuss those applications in a bit.</a:t>
            </a:r>
          </a:p>
          <a:p>
            <a:pPr marL="228600" indent="-228600">
              <a:buAutoNum type="arabicParenBoth"/>
            </a:pPr>
            <a:r>
              <a:rPr lang="en-US" dirty="0" smtClean="0"/>
              <a:t>They must initiate </a:t>
            </a:r>
            <a:r>
              <a:rPr lang="en-US" dirty="0"/>
              <a:t>or facilitate the institution of proceedings in respect of such applications.</a:t>
            </a:r>
          </a:p>
          <a:p>
            <a:pPr>
              <a:spcBef>
                <a:spcPts val="1200"/>
              </a:spcBef>
            </a:pPr>
            <a:r>
              <a:rPr lang="en-US" dirty="0" smtClean="0"/>
              <a:t>Article 6 also requires the Central Authority to take </a:t>
            </a:r>
            <a:r>
              <a:rPr lang="en-US" dirty="0"/>
              <a:t>all appropriate </a:t>
            </a:r>
            <a:r>
              <a:rPr lang="en-US" dirty="0" smtClean="0"/>
              <a:t>measures with regard to those applications. One of the specific measures is helping to locate the debtor or creditor. As it does now, OCSE will use the FPLS to assist Convention countries when they do not know the U.S. state in which the creditor or debtor resides. However, the information OCSE returns to the Convention country is the state of residence. It will not provide residential or employment address information.</a:t>
            </a:r>
          </a:p>
          <a:p>
            <a:pPr>
              <a:spcBef>
                <a:spcPts val="1200"/>
              </a:spcBef>
            </a:pPr>
            <a:r>
              <a:rPr lang="en-US" dirty="0" smtClean="0"/>
              <a:t>HHS has formally </a:t>
            </a:r>
            <a:r>
              <a:rPr lang="en-US" dirty="0"/>
              <a:t>designated state IV-D agencies as public bodies to perform </a:t>
            </a:r>
            <a:r>
              <a:rPr lang="en-US" dirty="0" smtClean="0"/>
              <a:t>the functions </a:t>
            </a:r>
            <a:r>
              <a:rPr lang="en-US" dirty="0"/>
              <a:t>related to applications under the </a:t>
            </a:r>
            <a:r>
              <a:rPr lang="en-US" dirty="0" smtClean="0"/>
              <a:t>Convention. That </a:t>
            </a:r>
            <a:r>
              <a:rPr lang="en-US" dirty="0"/>
              <a:t>means that applications for Convention cases will continue to be received and transmitted at the state level.  And state child support agencies will be responsible for initiating the appropriate proceedings </a:t>
            </a:r>
            <a:r>
              <a:rPr lang="en-US" dirty="0" smtClean="0"/>
              <a:t>related to </a:t>
            </a:r>
            <a:r>
              <a:rPr lang="en-US" dirty="0"/>
              <a:t>those </a:t>
            </a:r>
            <a:r>
              <a:rPr lang="en-US" dirty="0" smtClean="0"/>
              <a:t>applications, subject </a:t>
            </a:r>
            <a:r>
              <a:rPr lang="en-US" dirty="0"/>
              <a:t>to </a:t>
            </a:r>
            <a:r>
              <a:rPr lang="en-US" dirty="0" smtClean="0"/>
              <a:t>OCSE supervision.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a:t>
            </a:fld>
            <a:endParaRPr lang="en-US" dirty="0"/>
          </a:p>
        </p:txBody>
      </p:sp>
    </p:spTree>
    <p:extLst>
      <p:ext uri="{BB962C8B-B14F-4D97-AF65-F5344CB8AC3E}">
        <p14:creationId xmlns:p14="http://schemas.microsoft.com/office/powerpoint/2010/main" val="422548598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89"/>
            <a:ext cx="5699760" cy="4575811"/>
          </a:xfrm>
        </p:spPr>
        <p:txBody>
          <a:bodyPr/>
          <a:lstStyle/>
          <a:p>
            <a:r>
              <a:rPr lang="en-US" dirty="0"/>
              <a:t>Notes</a:t>
            </a:r>
            <a:r>
              <a:rPr lang="en-US" dirty="0" smtClean="0"/>
              <a:t>:</a:t>
            </a:r>
          </a:p>
          <a:p>
            <a:pPr>
              <a:spcBef>
                <a:spcPts val="1200"/>
              </a:spcBef>
            </a:pPr>
            <a:r>
              <a:rPr lang="en-US" dirty="0" smtClean="0"/>
              <a:t>The Convention uses the </a:t>
            </a:r>
            <a:r>
              <a:rPr lang="en-US" dirty="0"/>
              <a:t>terms “challenge” and “appeal” </a:t>
            </a:r>
            <a:r>
              <a:rPr lang="en-US" dirty="0" smtClean="0"/>
              <a:t>to cover both judicial and administrative systems. The objective of both terms is the same – to allow the party the chance to oppose the decision first made about recognition of the foreign order. The Hague Convention contains specific timeframes that all Contracting States must follow. (In the U.S., we implemented those timeframes in Section 707 of UIFSA (2008).) </a:t>
            </a:r>
          </a:p>
          <a:p>
            <a:pPr>
              <a:spcBef>
                <a:spcPts val="1200"/>
              </a:spcBef>
            </a:pPr>
            <a:r>
              <a:rPr lang="en-US" dirty="0" smtClean="0"/>
              <a:t>When you send an Application for Recognition and Enforcement to a Convention country, if the requested competent authority refuses to make a declaration or to register the order because recognition of the order would be manifestly incompatible with its country’s public policy, the applicant has 30 days from notice of that decision to appeal.</a:t>
            </a:r>
          </a:p>
          <a:p>
            <a:pPr>
              <a:spcBef>
                <a:spcPts val="1200"/>
              </a:spcBef>
            </a:pPr>
            <a:r>
              <a:rPr lang="en-US" dirty="0" smtClean="0"/>
              <a:t>Assuming the Convention country registers the order or declares it enforceable, the respondent must file a contest within </a:t>
            </a:r>
            <a:r>
              <a:rPr lang="en-US" dirty="0"/>
              <a:t>30 days after the </a:t>
            </a:r>
            <a:r>
              <a:rPr lang="en-US" dirty="0" smtClean="0"/>
              <a:t>notice of registration or declaration.</a:t>
            </a:r>
            <a:endParaRPr lang="en-US" dirty="0"/>
          </a:p>
          <a:p>
            <a:pPr>
              <a:spcBef>
                <a:spcPts val="1200"/>
              </a:spcBef>
            </a:pPr>
            <a:r>
              <a:rPr lang="en-US" dirty="0" smtClean="0"/>
              <a:t>And if </a:t>
            </a:r>
            <a:r>
              <a:rPr lang="en-US" dirty="0"/>
              <a:t>the contesting party does not reside in the </a:t>
            </a:r>
            <a:r>
              <a:rPr lang="en-US" dirty="0" smtClean="0"/>
              <a:t>State addressed – for example, the obligor has bank accounts in Spain so you transmitted the application there, but the obligor actually lives in Morocco – </a:t>
            </a:r>
            <a:r>
              <a:rPr lang="en-US" dirty="0"/>
              <a:t>t</a:t>
            </a:r>
            <a:r>
              <a:rPr lang="en-US" dirty="0" smtClean="0"/>
              <a:t>he </a:t>
            </a:r>
            <a:r>
              <a:rPr lang="en-US" dirty="0"/>
              <a:t>contest must be filed not later than 60 days after the </a:t>
            </a:r>
            <a:r>
              <a:rPr lang="en-US" dirty="0" smtClean="0"/>
              <a:t>notice.</a:t>
            </a:r>
          </a:p>
          <a:p>
            <a:pPr>
              <a:spcBef>
                <a:spcPts val="1200"/>
              </a:spcBef>
            </a:pPr>
            <a:r>
              <a:rPr lang="en-US" dirty="0" smtClean="0"/>
              <a:t>Since </a:t>
            </a:r>
            <a:r>
              <a:rPr lang="en-US" dirty="0"/>
              <a:t>the great majority of applications </a:t>
            </a:r>
            <a:r>
              <a:rPr lang="en-US" dirty="0" smtClean="0"/>
              <a:t>for recognition </a:t>
            </a:r>
            <a:r>
              <a:rPr lang="en-US" dirty="0"/>
              <a:t>and enforcement will be successful, </a:t>
            </a:r>
            <a:r>
              <a:rPr lang="en-US" dirty="0" smtClean="0"/>
              <a:t>delegates during the treaty negotiations agreed that the </a:t>
            </a:r>
            <a:r>
              <a:rPr lang="en-US" dirty="0"/>
              <a:t>time allowed for </a:t>
            </a:r>
            <a:r>
              <a:rPr lang="en-US" dirty="0" smtClean="0"/>
              <a:t>challenge or appeal </a:t>
            </a:r>
            <a:r>
              <a:rPr lang="en-US" dirty="0"/>
              <a:t>should be </a:t>
            </a:r>
            <a:r>
              <a:rPr lang="en-US" dirty="0" smtClean="0"/>
              <a:t>brief.</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80</a:t>
            </a:fld>
            <a:endParaRPr lang="en-US" dirty="0"/>
          </a:p>
        </p:txBody>
      </p:sp>
    </p:spTree>
    <p:extLst>
      <p:ext uri="{BB962C8B-B14F-4D97-AF65-F5344CB8AC3E}">
        <p14:creationId xmlns:p14="http://schemas.microsoft.com/office/powerpoint/2010/main" val="387071699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Because the goal is to have an expedited process for recognition and enforcement of support orders, the Convention limits the right to challenge or appeal. Article 23 lists the only bases for challenging the registration:</a:t>
            </a:r>
          </a:p>
          <a:p>
            <a:pPr marL="171450" indent="-171450">
              <a:buFont typeface="Arial" panose="020B0604020202020204" pitchFamily="34" charset="0"/>
              <a:buChar char="•"/>
            </a:pPr>
            <a:r>
              <a:rPr lang="en-US" dirty="0" smtClean="0"/>
              <a:t>One or more of the grounds for refusing recognition and enforcement under Article 22 is present;</a:t>
            </a:r>
          </a:p>
          <a:p>
            <a:pPr marL="171450" indent="-171450">
              <a:buFont typeface="Arial" panose="020B0604020202020204" pitchFamily="34" charset="0"/>
              <a:buChar char="•"/>
            </a:pPr>
            <a:r>
              <a:rPr lang="en-US" dirty="0" smtClean="0"/>
              <a:t>There is no basis for recognition and enforcement under Article 20;</a:t>
            </a:r>
          </a:p>
          <a:p>
            <a:pPr marL="171450" indent="-171450">
              <a:buFont typeface="Arial" panose="020B0604020202020204" pitchFamily="34" charset="0"/>
              <a:buChar char="•"/>
            </a:pPr>
            <a:r>
              <a:rPr lang="en-US" dirty="0" smtClean="0"/>
              <a:t>There is a problem with the authenticity or integrity of a document transmitted under Article 25.</a:t>
            </a:r>
            <a:endParaRPr lang="en-US" dirty="0"/>
          </a:p>
          <a:p>
            <a:r>
              <a:rPr lang="en-US" dirty="0" smtClean="0"/>
              <a:t>Finally, another </a:t>
            </a:r>
            <a:r>
              <a:rPr lang="en-US" dirty="0"/>
              <a:t>ground for challenge or appeal </a:t>
            </a:r>
            <a:r>
              <a:rPr lang="en-US" dirty="0" smtClean="0"/>
              <a:t>may be founded on payment of the support arrears, to the extent that recognition and enforcement relates to past-due support payments.</a:t>
            </a:r>
          </a:p>
          <a:p>
            <a:pPr>
              <a:spcBef>
                <a:spcPts val="1200"/>
              </a:spcBef>
            </a:pPr>
            <a:r>
              <a:rPr lang="en-US" dirty="0" smtClean="0"/>
              <a:t>At this </a:t>
            </a:r>
            <a:r>
              <a:rPr lang="en-US" dirty="0"/>
              <a:t>stage of challenge or appeal, the procedure </a:t>
            </a:r>
            <a:r>
              <a:rPr lang="en-US" dirty="0" smtClean="0"/>
              <a:t>is adversarial, meaning that both parties may present evidence and have an opportunity to be heard.</a:t>
            </a:r>
            <a:endParaRPr lang="en-US" dirty="0"/>
          </a:p>
          <a:p>
            <a:pPr>
              <a:spcBef>
                <a:spcPts val="1200"/>
              </a:spcBef>
            </a:pPr>
            <a:r>
              <a:rPr lang="en-US" dirty="0" smtClean="0"/>
              <a:t>Let’s talk about each one of these grounds for challenging the registration or declaration.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81</a:t>
            </a:fld>
            <a:endParaRPr lang="en-US" dirty="0"/>
          </a:p>
        </p:txBody>
      </p:sp>
    </p:spTree>
    <p:extLst>
      <p:ext uri="{BB962C8B-B14F-4D97-AF65-F5344CB8AC3E}">
        <p14:creationId xmlns:p14="http://schemas.microsoft.com/office/powerpoint/2010/main" val="62516805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19125"/>
            <a:ext cx="4648200" cy="3486150"/>
          </a:xfrm>
        </p:spPr>
      </p:sp>
      <p:sp>
        <p:nvSpPr>
          <p:cNvPr id="3" name="Notes Placeholder 2"/>
          <p:cNvSpPr>
            <a:spLocks noGrp="1"/>
          </p:cNvSpPr>
          <p:nvPr>
            <p:ph type="body" idx="1"/>
          </p:nvPr>
        </p:nvSpPr>
        <p:spPr/>
        <p:txBody>
          <a:bodyPr/>
          <a:lstStyle/>
          <a:p>
            <a:r>
              <a:rPr lang="en-US" dirty="0" smtClean="0"/>
              <a:t>Notes:</a:t>
            </a:r>
          </a:p>
          <a:p>
            <a:pPr lvl="0">
              <a:spcBef>
                <a:spcPts val="1200"/>
              </a:spcBef>
            </a:pPr>
            <a:r>
              <a:rPr lang="en-US" dirty="0" smtClean="0">
                <a:solidFill>
                  <a:prstClr val="black"/>
                </a:solidFill>
              </a:rPr>
              <a:t>In an application for recognition and enforcement, a debtor may challenge the registration or declaration because there’s a ground </a:t>
            </a:r>
            <a:r>
              <a:rPr lang="en-US" dirty="0">
                <a:solidFill>
                  <a:prstClr val="black"/>
                </a:solidFill>
              </a:rPr>
              <a:t>for refusing recognition and enforcement </a:t>
            </a:r>
            <a:r>
              <a:rPr lang="en-US" dirty="0" smtClean="0">
                <a:solidFill>
                  <a:prstClr val="black"/>
                </a:solidFill>
              </a:rPr>
              <a:t>under Article 22 of the Convention. </a:t>
            </a:r>
            <a:r>
              <a:rPr lang="en-US" dirty="0" smtClean="0"/>
              <a:t>This slide and the next list those grounds. </a:t>
            </a:r>
          </a:p>
          <a:p>
            <a:pPr lvl="0">
              <a:spcBef>
                <a:spcPts val="1200"/>
              </a:spcBef>
            </a:pPr>
            <a:r>
              <a:rPr lang="en-US" dirty="0" smtClean="0"/>
              <a:t>The </a:t>
            </a:r>
            <a:r>
              <a:rPr lang="en-US" dirty="0"/>
              <a:t>first is that recognition and enforcement is manifestly incompatible with </a:t>
            </a:r>
            <a:r>
              <a:rPr lang="en-US" dirty="0" smtClean="0"/>
              <a:t>the public policy of the requested State. </a:t>
            </a:r>
            <a:endParaRPr lang="en-US" dirty="0"/>
          </a:p>
          <a:p>
            <a:pPr>
              <a:spcBef>
                <a:spcPts val="1200"/>
              </a:spcBef>
            </a:pPr>
            <a:r>
              <a:rPr lang="en-US" dirty="0" smtClean="0"/>
              <a:t>The </a:t>
            </a:r>
            <a:r>
              <a:rPr lang="en-US" dirty="0"/>
              <a:t>second ground </a:t>
            </a:r>
            <a:r>
              <a:rPr lang="en-US" dirty="0" smtClean="0"/>
              <a:t>is that the order was obtained by procedural fraud. </a:t>
            </a:r>
          </a:p>
          <a:p>
            <a:pPr>
              <a:spcBef>
                <a:spcPts val="1200"/>
              </a:spcBef>
            </a:pPr>
            <a:r>
              <a:rPr lang="en-US" dirty="0" smtClean="0"/>
              <a:t>Another ground is that there is a pending proceeding that was filed before the application.</a:t>
            </a:r>
          </a:p>
          <a:p>
            <a:pPr>
              <a:spcBef>
                <a:spcPts val="1200"/>
              </a:spcBef>
            </a:pPr>
            <a:r>
              <a:rPr lang="en-US" dirty="0" smtClean="0"/>
              <a:t>And another ground is that the registered </a:t>
            </a:r>
            <a:r>
              <a:rPr lang="en-US" dirty="0"/>
              <a:t>order is incompatible with </a:t>
            </a:r>
            <a:r>
              <a:rPr lang="en-US" dirty="0" smtClean="0"/>
              <a:t>an order issued between the same parties, either in the requested State or in another State, if that order is entitled </a:t>
            </a:r>
            <a:r>
              <a:rPr lang="en-US" dirty="0"/>
              <a:t>to recognition and </a:t>
            </a:r>
            <a:r>
              <a:rPr lang="en-US" dirty="0" smtClean="0"/>
              <a:t>enforcement in the requested State.</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82</a:t>
            </a:fld>
            <a:endParaRPr lang="en-US" dirty="0"/>
          </a:p>
        </p:txBody>
      </p:sp>
    </p:spTree>
    <p:extLst>
      <p:ext uri="{BB962C8B-B14F-4D97-AF65-F5344CB8AC3E}">
        <p14:creationId xmlns:p14="http://schemas.microsoft.com/office/powerpoint/2010/main" val="167409366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In addition to the grounds for a contest that are listed on the prior slide, a debtor in the requested State may also raise these two grounds:</a:t>
            </a:r>
          </a:p>
          <a:p>
            <a:pPr marL="171450" indent="-171450">
              <a:spcBef>
                <a:spcPts val="1200"/>
              </a:spcBef>
              <a:buFont typeface="Arial" panose="020B0604020202020204" pitchFamily="34" charset="0"/>
              <a:buChar char="•"/>
            </a:pPr>
            <a:r>
              <a:rPr lang="en-US" dirty="0" smtClean="0"/>
              <a:t>Lack of due process regarding notice and an opportunity to be heard where the respondent did not appear and was not represented in the State of origin</a:t>
            </a:r>
          </a:p>
          <a:p>
            <a:pPr marL="171450" indent="-171450">
              <a:spcBef>
                <a:spcPts val="1200"/>
              </a:spcBef>
              <a:buFont typeface="Arial" panose="020B0604020202020204" pitchFamily="34" charset="0"/>
              <a:buChar char="•"/>
            </a:pPr>
            <a:r>
              <a:rPr lang="en-US" dirty="0" smtClean="0"/>
              <a:t>Order was issued in violation of Article 18 of the Convention, which limits a tribunal’s jurisdiction to modify. There’s a similar provision within Article 7 of UIFSA (2008). We will discuss these provisions during Module 6 of the webinar series.</a:t>
            </a:r>
          </a:p>
        </p:txBody>
      </p:sp>
      <p:sp>
        <p:nvSpPr>
          <p:cNvPr id="4" name="Slide Number Placeholder 3"/>
          <p:cNvSpPr>
            <a:spLocks noGrp="1"/>
          </p:cNvSpPr>
          <p:nvPr>
            <p:ph type="sldNum" sz="quarter" idx="10"/>
          </p:nvPr>
        </p:nvSpPr>
        <p:spPr/>
        <p:txBody>
          <a:bodyPr/>
          <a:lstStyle/>
          <a:p>
            <a:fld id="{824A558B-E4E9-A94A-B9C1-029E46A76ABA}" type="slidenum">
              <a:rPr lang="en-US" smtClean="0"/>
              <a:t>83</a:t>
            </a:fld>
            <a:endParaRPr lang="en-US" dirty="0"/>
          </a:p>
        </p:txBody>
      </p:sp>
    </p:spTree>
    <p:extLst>
      <p:ext uri="{BB962C8B-B14F-4D97-AF65-F5344CB8AC3E}">
        <p14:creationId xmlns:p14="http://schemas.microsoft.com/office/powerpoint/2010/main" val="232000146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Notes</a:t>
            </a:r>
            <a:r>
              <a:rPr lang="en-US" sz="1100" dirty="0" smtClean="0"/>
              <a:t>:</a:t>
            </a:r>
          </a:p>
          <a:p>
            <a:pPr>
              <a:spcBef>
                <a:spcPts val="1200"/>
              </a:spcBef>
            </a:pPr>
            <a:r>
              <a:rPr lang="en-US" dirty="0" smtClean="0">
                <a:solidFill>
                  <a:prstClr val="black"/>
                </a:solidFill>
              </a:rPr>
              <a:t>A </a:t>
            </a:r>
            <a:r>
              <a:rPr lang="en-US" dirty="0">
                <a:solidFill>
                  <a:prstClr val="black"/>
                </a:solidFill>
              </a:rPr>
              <a:t>debtor may </a:t>
            </a:r>
            <a:r>
              <a:rPr lang="en-US" dirty="0" smtClean="0">
                <a:solidFill>
                  <a:prstClr val="black"/>
                </a:solidFill>
              </a:rPr>
              <a:t>also challenge </a:t>
            </a:r>
            <a:r>
              <a:rPr lang="en-US" dirty="0">
                <a:solidFill>
                  <a:prstClr val="black"/>
                </a:solidFill>
              </a:rPr>
              <a:t>the registration or declaration because </a:t>
            </a:r>
            <a:r>
              <a:rPr lang="en-US" dirty="0" smtClean="0">
                <a:solidFill>
                  <a:prstClr val="black"/>
                </a:solidFill>
              </a:rPr>
              <a:t>there is no basis for recognition under Article 20 of the Convention. </a:t>
            </a:r>
          </a:p>
          <a:p>
            <a:pPr>
              <a:spcBef>
                <a:spcPts val="1200"/>
              </a:spcBef>
            </a:pPr>
            <a:r>
              <a:rPr lang="en-US" dirty="0" smtClean="0"/>
              <a:t>The Convention does not establish particular jurisdictional rules. Therefore there is no requirement that a Contracting State change its laws regarding subject matter and personal jurisdiction. Instead, the Convention sets up indirect rules of jurisdiction. That means it doesn’t matter what actual basis of jurisdiction the issuing tribunal used. So long as the facts would satisfy one of the bases listed in Article 20 of the Convention, the requested State must recognize and enforce the order. </a:t>
            </a:r>
          </a:p>
          <a:p>
            <a:pPr>
              <a:spcBef>
                <a:spcPts val="1200"/>
              </a:spcBef>
            </a:pPr>
            <a:r>
              <a:rPr lang="en-US" dirty="0" smtClean="0"/>
              <a:t>As you can tell from this slide, some of the bases listed in Article 20 are similar to ones in Section 201 of UIFSA (2008).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84</a:t>
            </a:fld>
            <a:endParaRPr lang="en-US" dirty="0"/>
          </a:p>
        </p:txBody>
      </p:sp>
    </p:spTree>
    <p:extLst>
      <p:ext uri="{BB962C8B-B14F-4D97-AF65-F5344CB8AC3E}">
        <p14:creationId xmlns:p14="http://schemas.microsoft.com/office/powerpoint/2010/main" val="44636951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a:t>However, not all of the bases in UIFSA, Section 201 are listed in the Convention. For example, personal service on the respondent while present in the state is not listed in Article 20 of the Convention. Nor is intercourse in the state that may have resulted in conception of the child. Nor is presence of the child in the state because of acts or directives of the respondent. On the other hand, there are bases listed in Article 20 – as depicted on this slide – that are not listed in Section 201 of UIFSA. One of those is the fact that the creditor was habitually resident in the State of origin when proceedings were instituted. This is often called creditor-based jurisdiction, which the U.S. has taken a reservation to. However, if there is a U.S. order where jurisdiction was based on intercourse in the state that may have resulted in conception </a:t>
            </a:r>
            <a:r>
              <a:rPr lang="en-US" u="sng" dirty="0"/>
              <a:t>and</a:t>
            </a:r>
            <a:r>
              <a:rPr lang="en-US" dirty="0"/>
              <a:t> the creditor was still living in the state when the support proceeding was initiated, the requested Convention State must recognize the U.S. order.</a:t>
            </a:r>
          </a:p>
          <a:p>
            <a:pPr>
              <a:spcBef>
                <a:spcPts val="1200"/>
              </a:spcBef>
            </a:pPr>
            <a:r>
              <a:rPr lang="en-US" dirty="0" smtClean="0"/>
              <a:t>Again</a:t>
            </a:r>
            <a:r>
              <a:rPr lang="en-US" dirty="0"/>
              <a:t>, what is important are the facts of the case – not the jurisdictional basis the tribunal actually used. </a:t>
            </a:r>
          </a:p>
        </p:txBody>
      </p:sp>
      <p:sp>
        <p:nvSpPr>
          <p:cNvPr id="4" name="Slide Number Placeholder 3"/>
          <p:cNvSpPr>
            <a:spLocks noGrp="1"/>
          </p:cNvSpPr>
          <p:nvPr>
            <p:ph type="sldNum" sz="quarter" idx="10"/>
          </p:nvPr>
        </p:nvSpPr>
        <p:spPr/>
        <p:txBody>
          <a:bodyPr/>
          <a:lstStyle/>
          <a:p>
            <a:fld id="{824A558B-E4E9-A94A-B9C1-029E46A76ABA}" type="slidenum">
              <a:rPr lang="en-US" smtClean="0"/>
              <a:t>85</a:t>
            </a:fld>
            <a:endParaRPr lang="en-US" dirty="0"/>
          </a:p>
        </p:txBody>
      </p:sp>
    </p:spTree>
    <p:extLst>
      <p:ext uri="{BB962C8B-B14F-4D97-AF65-F5344CB8AC3E}">
        <p14:creationId xmlns:p14="http://schemas.microsoft.com/office/powerpoint/2010/main" val="9665452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As we discussed during Module 3, the Convention allows a Contracting State to make a reservation to the three jurisdictional bases listed on the prior slide. The United States has taken a reservation to all three. If a Contracting State makes such a reservation, it must nevertheless recognize and enforce the registered support order if its law would in similar factual circumstances confer jurisdiction to issue an order. The U.S. implemented this provision in Section 708 of UIFSA (2008).</a:t>
            </a:r>
          </a:p>
          <a:p>
            <a:pPr>
              <a:spcBef>
                <a:spcPts val="1200"/>
              </a:spcBef>
            </a:pPr>
            <a:r>
              <a:rPr lang="en-US" dirty="0" smtClean="0"/>
              <a:t>A U.S. tribunal will never issue a support order under one of those three jurisdictional bases because they conflict with our legal concept of due process. Therefore, this provision should never come into play with regard to a U.S. order sent to another Convention country for recognition and enforcement.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86</a:t>
            </a:fld>
            <a:endParaRPr lang="en-US" dirty="0"/>
          </a:p>
        </p:txBody>
      </p:sp>
    </p:spTree>
    <p:extLst>
      <p:ext uri="{BB962C8B-B14F-4D97-AF65-F5344CB8AC3E}">
        <p14:creationId xmlns:p14="http://schemas.microsoft.com/office/powerpoint/2010/main" val="143054666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The Convention allows a challenge to the authenticity or integrity of a document because elsewhere the Convention does away with the requirement to initially send certified copies of documents. The delegates to the Convention wanted to ensure that if a document had been tampered with – for example, certain text had been deleted – there was a way a person could challenge it.</a:t>
            </a:r>
          </a:p>
          <a:p>
            <a:pPr>
              <a:spcBef>
                <a:spcPts val="1200"/>
              </a:spcBef>
            </a:pPr>
            <a:r>
              <a:rPr lang="en-US" dirty="0" smtClean="0"/>
              <a:t>The documents covered are:</a:t>
            </a:r>
          </a:p>
          <a:p>
            <a:pPr marL="171450" indent="-171450">
              <a:buFont typeface="Arial" panose="020B0604020202020204" pitchFamily="34" charset="0"/>
              <a:buChar char="•"/>
            </a:pPr>
            <a:r>
              <a:rPr lang="en-US" dirty="0" smtClean="0"/>
              <a:t>The complete text of the order or, if the State allows, the abstract or extract,</a:t>
            </a:r>
          </a:p>
          <a:p>
            <a:pPr marL="171450" indent="-171450">
              <a:buFont typeface="Arial" panose="020B0604020202020204" pitchFamily="34" charset="0"/>
              <a:buChar char="•"/>
            </a:pPr>
            <a:r>
              <a:rPr lang="en-US" dirty="0" smtClean="0"/>
              <a:t>The document stating that the order is enforceable in the State of origin, and</a:t>
            </a:r>
          </a:p>
          <a:p>
            <a:pPr marL="171450" indent="-171450">
              <a:buFont typeface="Arial" panose="020B0604020202020204" pitchFamily="34" charset="0"/>
              <a:buChar char="•"/>
            </a:pPr>
            <a:r>
              <a:rPr lang="en-US" dirty="0" smtClean="0"/>
              <a:t>The document showing the amount of any arrears.</a:t>
            </a:r>
          </a:p>
          <a:p>
            <a:pPr>
              <a:spcBef>
                <a:spcPts val="1200"/>
              </a:spcBef>
            </a:pPr>
            <a:r>
              <a:rPr lang="en-US" dirty="0" smtClean="0"/>
              <a:t>According to the Explanatory Report, if a certified copy </a:t>
            </a:r>
            <a:r>
              <a:rPr lang="en-US" dirty="0"/>
              <a:t>of the document is transmitted </a:t>
            </a:r>
            <a:r>
              <a:rPr lang="en-US" dirty="0" smtClean="0"/>
              <a:t>initially, it </a:t>
            </a:r>
            <a:r>
              <a:rPr lang="en-US" dirty="0"/>
              <a:t>should not </a:t>
            </a:r>
            <a:r>
              <a:rPr lang="en-US" dirty="0" smtClean="0"/>
              <a:t>be challenged </a:t>
            </a:r>
            <a:r>
              <a:rPr lang="en-US" dirty="0"/>
              <a:t>or appealed under Article 23(7) c</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87</a:t>
            </a:fld>
            <a:endParaRPr lang="en-US" dirty="0"/>
          </a:p>
        </p:txBody>
      </p:sp>
    </p:spTree>
    <p:extLst>
      <p:ext uri="{BB962C8B-B14F-4D97-AF65-F5344CB8AC3E}">
        <p14:creationId xmlns:p14="http://schemas.microsoft.com/office/powerpoint/2010/main" val="31681371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If there is a challenge, the Convention provides that the competent authority is bound by the findings of fact on which the issuing State based its jurisdiction. It also prohibits the competent authority from reviewing the merits of the decision.</a:t>
            </a:r>
          </a:p>
          <a:p>
            <a:pPr>
              <a:spcBef>
                <a:spcPts val="1200"/>
              </a:spcBef>
            </a:pPr>
            <a:r>
              <a:rPr lang="en-US" dirty="0" smtClean="0"/>
              <a:t>Unlike UIFSA, the Hague Child Support Convention contains no evidentiary provisions that apply when there is a challenge to registration. Each Convention country will apply its own laws regarding the admissibility of evidence in a Convention proceeding. The best source of information about a country’s laws is its Country Profile, available on the Hague Conference website.</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88</a:t>
            </a:fld>
            <a:endParaRPr lang="en-US" dirty="0"/>
          </a:p>
        </p:txBody>
      </p:sp>
    </p:spTree>
    <p:extLst>
      <p:ext uri="{BB962C8B-B14F-4D97-AF65-F5344CB8AC3E}">
        <p14:creationId xmlns:p14="http://schemas.microsoft.com/office/powerpoint/2010/main" val="418951934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a:t>We’ve covered a lot of material, so let’s stop here and review some key points.</a:t>
            </a:r>
          </a:p>
          <a:p>
            <a:pPr marL="171450" indent="-171450">
              <a:spcBef>
                <a:spcPts val="1200"/>
              </a:spcBef>
              <a:buFont typeface="Arial" panose="020B0604020202020204" pitchFamily="34" charset="0"/>
              <a:buChar char="•"/>
            </a:pPr>
            <a:r>
              <a:rPr lang="en-US" dirty="0" smtClean="0"/>
              <a:t>Does </a:t>
            </a:r>
            <a:r>
              <a:rPr lang="en-US" dirty="0"/>
              <a:t>every Convention country use a registration procedure similar to the registration procedures under UIFSA?</a:t>
            </a:r>
          </a:p>
          <a:p>
            <a:pPr marL="171450" indent="-171450">
              <a:spcBef>
                <a:spcPts val="1200"/>
              </a:spcBef>
            </a:pPr>
            <a:r>
              <a:rPr lang="en-US" dirty="0"/>
              <a:t>	No. Some Convention countries use a declaration process rather than a registration process. However, whatever procedure is used must be expedited and comply with Convention requirements.</a:t>
            </a:r>
          </a:p>
          <a:p>
            <a:pPr marL="171450" indent="-171450">
              <a:spcBef>
                <a:spcPts val="1200"/>
              </a:spcBef>
              <a:buFont typeface="Arial" panose="020B0604020202020204" pitchFamily="34" charset="0"/>
              <a:buChar char="•"/>
            </a:pPr>
            <a:r>
              <a:rPr lang="en-US" dirty="0" smtClean="0"/>
              <a:t>May </a:t>
            </a:r>
            <a:r>
              <a:rPr lang="en-US" dirty="0"/>
              <a:t>a competent authority in the requested State refuse a declaration or recognition because it does not agree with the U.S. decision?</a:t>
            </a:r>
          </a:p>
          <a:p>
            <a:pPr marL="171450">
              <a:spcBef>
                <a:spcPts val="1200"/>
              </a:spcBef>
            </a:pPr>
            <a:r>
              <a:rPr lang="en-US" dirty="0" smtClean="0"/>
              <a:t>No</a:t>
            </a:r>
            <a:r>
              <a:rPr lang="en-US" dirty="0"/>
              <a:t>. A competent authority may refuse a declaration that the order is enforceable or refuse registration only on the ground that recognition and enforcement would be manifestly incompatible with the public policy of the requested State.  </a:t>
            </a:r>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89</a:t>
            </a:fld>
            <a:endParaRPr lang="en-US" dirty="0"/>
          </a:p>
        </p:txBody>
      </p:sp>
    </p:spTree>
    <p:extLst>
      <p:ext uri="{BB962C8B-B14F-4D97-AF65-F5344CB8AC3E}">
        <p14:creationId xmlns:p14="http://schemas.microsoft.com/office/powerpoint/2010/main" val="1066355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499610"/>
          </a:xfrm>
        </p:spPr>
        <p:txBody>
          <a:bodyPr/>
          <a:lstStyle/>
          <a:p>
            <a:r>
              <a:rPr lang="en-US" dirty="0"/>
              <a:t>Notes:</a:t>
            </a:r>
          </a:p>
          <a:p>
            <a:pPr>
              <a:spcBef>
                <a:spcPts val="600"/>
              </a:spcBef>
            </a:pPr>
            <a:r>
              <a:rPr lang="en-US" sz="1150" dirty="0" smtClean="0"/>
              <a:t>The Convention outlines a number of responsibilities that the requesting Central Authority has when transmitting applications to a Convention country. This slide summarizes them.</a:t>
            </a:r>
          </a:p>
          <a:p>
            <a:pPr>
              <a:spcBef>
                <a:spcPts val="600"/>
              </a:spcBef>
            </a:pPr>
            <a:r>
              <a:rPr lang="en-US" sz="1150" dirty="0" smtClean="0"/>
              <a:t>In its role in the U.S. as a requesting Central Authority, </a:t>
            </a:r>
            <a:r>
              <a:rPr lang="en-US" sz="1150" dirty="0"/>
              <a:t>a IV-D agency must help the petitioner complete the application and ensure that the Convention application includes all the necessary information and </a:t>
            </a:r>
            <a:r>
              <a:rPr lang="en-US" sz="1150" dirty="0" smtClean="0"/>
              <a:t>documents. The Country Profile is an excellent resource for identifying forms and information needed by the requested State. The IV-D agency must also review the application to ensure it complies with the Convention. State child support agencies need to decide who will be conducting that review. Will it be at the local level or centralized with a unit that focuses on Convention cases? Note that this review is limited to compliance with the Convention; it is not a determination about the merits of the application.</a:t>
            </a:r>
          </a:p>
          <a:p>
            <a:pPr>
              <a:spcBef>
                <a:spcPts val="600"/>
              </a:spcBef>
            </a:pPr>
            <a:r>
              <a:rPr lang="en-US" sz="1150" dirty="0" smtClean="0"/>
              <a:t>Once it is satisfied that the application complies with the Convention, the requesting Central Authority (the IV-D agency in the U.S.) must transmit the application on behalf of the applicant to the requested Central Authority. The application must include a transmittal form – one of two mandatory forms under the Convention. There is no need to include certified documents unless the requested Contracting State asks for them.</a:t>
            </a:r>
          </a:p>
          <a:p>
            <a:pPr>
              <a:spcBef>
                <a:spcPts val="600"/>
              </a:spcBef>
            </a:pPr>
            <a:r>
              <a:rPr lang="en-US" sz="1150" dirty="0" smtClean="0"/>
              <a:t>Article 45 of the Convention, which addresses translation, authorizes the requesting Central Authority to charge an applicant translation costs unless those costs are covered by the country’s system of legal assistance. That means that IV-D agencies should apply federal regulations regarding recovery of costs related to translation of documents. We will briefly discuss translation requirements again later in this presentation but will wait until Module </a:t>
            </a:r>
            <a:r>
              <a:rPr lang="en-US" sz="1150" dirty="0" smtClean="0">
                <a:solidFill>
                  <a:srgbClr val="5B616B"/>
                </a:solidFill>
              </a:rPr>
              <a:t>8</a:t>
            </a:r>
            <a:r>
              <a:rPr lang="en-US" sz="1150" dirty="0" smtClean="0"/>
              <a:t> of the webinar for a more in-depth examination of translation issues.</a:t>
            </a:r>
            <a:endParaRPr lang="en-US" sz="1150" dirty="0"/>
          </a:p>
        </p:txBody>
      </p:sp>
      <p:sp>
        <p:nvSpPr>
          <p:cNvPr id="4" name="Slide Number Placeholder 3"/>
          <p:cNvSpPr>
            <a:spLocks noGrp="1"/>
          </p:cNvSpPr>
          <p:nvPr>
            <p:ph type="sldNum" sz="quarter" idx="10"/>
          </p:nvPr>
        </p:nvSpPr>
        <p:spPr/>
        <p:txBody>
          <a:bodyPr/>
          <a:lstStyle/>
          <a:p>
            <a:fld id="{824A558B-E4E9-A94A-B9C1-029E46A76ABA}" type="slidenum">
              <a:rPr lang="en-US" smtClean="0"/>
              <a:t>9</a:t>
            </a:fld>
            <a:endParaRPr lang="en-US" dirty="0"/>
          </a:p>
        </p:txBody>
      </p:sp>
    </p:spTree>
    <p:extLst>
      <p:ext uri="{BB962C8B-B14F-4D97-AF65-F5344CB8AC3E}">
        <p14:creationId xmlns:p14="http://schemas.microsoft.com/office/powerpoint/2010/main" val="22237988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endParaRPr lang="en-US" dirty="0"/>
          </a:p>
          <a:p>
            <a:pPr>
              <a:spcBef>
                <a:spcPts val="1200"/>
              </a:spcBef>
            </a:pPr>
            <a:r>
              <a:rPr lang="en-US" dirty="0" smtClean="0"/>
              <a:t>Section 604 of UIFSA (2008) contains the choice of law rules that govern Convention proceedings in the United States. However, Hague Convention countries will be following Article 32 of the Convention. It is very similar to our UIFSA provision.</a:t>
            </a:r>
            <a:endParaRPr lang="en-US" dirty="0"/>
          </a:p>
          <a:p>
            <a:pPr>
              <a:spcBef>
                <a:spcPts val="1200"/>
              </a:spcBef>
            </a:pPr>
            <a:r>
              <a:rPr lang="en-US" dirty="0" smtClean="0"/>
              <a:t>According to the Convention:</a:t>
            </a:r>
          </a:p>
          <a:p>
            <a:pPr marL="171450" indent="-171450">
              <a:buFont typeface="Arial" panose="020B0604020202020204" pitchFamily="34" charset="0"/>
              <a:buChar char="•"/>
            </a:pPr>
            <a:r>
              <a:rPr lang="en-US" dirty="0" smtClean="0"/>
              <a:t>The </a:t>
            </a:r>
            <a:r>
              <a:rPr lang="en-US" dirty="0"/>
              <a:t>law of the State addressed (in other words, the law of the forum</a:t>
            </a:r>
            <a:r>
              <a:rPr lang="en-US" dirty="0" smtClean="0"/>
              <a:t>) governs </a:t>
            </a:r>
            <a:r>
              <a:rPr lang="en-US" dirty="0"/>
              <a:t>enforcement procedures and </a:t>
            </a:r>
            <a:r>
              <a:rPr lang="en-US" dirty="0" smtClean="0"/>
              <a:t>remedies.</a:t>
            </a:r>
          </a:p>
          <a:p>
            <a:pPr marL="171450" indent="-171450">
              <a:buFont typeface="Arial" panose="020B0604020202020204" pitchFamily="34" charset="0"/>
              <a:buChar char="•"/>
            </a:pPr>
            <a:r>
              <a:rPr lang="en-US" dirty="0" smtClean="0"/>
              <a:t>The law of the Convention country that issued the order governs duration of support.</a:t>
            </a:r>
          </a:p>
          <a:p>
            <a:pPr marL="171450" indent="-171450">
              <a:buFont typeface="Arial" panose="020B0604020202020204" pitchFamily="34" charset="0"/>
              <a:buChar char="•"/>
            </a:pPr>
            <a:r>
              <a:rPr lang="en-US" dirty="0" smtClean="0"/>
              <a:t>The </a:t>
            </a:r>
            <a:r>
              <a:rPr lang="en-US" dirty="0"/>
              <a:t>law of the issuing country or the law of the </a:t>
            </a:r>
            <a:r>
              <a:rPr lang="en-US" dirty="0" smtClean="0"/>
              <a:t>State addressed </a:t>
            </a:r>
            <a:r>
              <a:rPr lang="en-US" dirty="0"/>
              <a:t>– whichever is longer – governs the statute of limitations on arrears</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90</a:t>
            </a:fld>
            <a:endParaRPr lang="en-US" dirty="0"/>
          </a:p>
        </p:txBody>
      </p:sp>
    </p:spTree>
    <p:extLst>
      <p:ext uri="{BB962C8B-B14F-4D97-AF65-F5344CB8AC3E}">
        <p14:creationId xmlns:p14="http://schemas.microsoft.com/office/powerpoint/2010/main" val="115157458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pPr>
              <a:spcBef>
                <a:spcPts val="1200"/>
              </a:spcBef>
            </a:pPr>
            <a:r>
              <a:rPr lang="en-US" dirty="0" smtClean="0"/>
              <a:t>Within three months of the Acknowledgment, the requested Central Authority must provide a status update to the requesting State</a:t>
            </a:r>
            <a:r>
              <a:rPr lang="en-US" dirty="0"/>
              <a:t>. This timeframe is a Convention </a:t>
            </a:r>
            <a:r>
              <a:rPr lang="en-US" dirty="0" smtClean="0"/>
              <a:t>requirement. Most countries will use the recommended Status of Application Report, published by the Hague Conference. There are status forms for each of the applications so, in the cases we’re discussing today, you should be receiving the Status report that relates to an Application for Recognition and Enforcement.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91</a:t>
            </a:fld>
            <a:endParaRPr lang="en-US" dirty="0"/>
          </a:p>
        </p:txBody>
      </p:sp>
    </p:spTree>
    <p:extLst>
      <p:ext uri="{BB962C8B-B14F-4D97-AF65-F5344CB8AC3E}">
        <p14:creationId xmlns:p14="http://schemas.microsoft.com/office/powerpoint/2010/main" val="220677757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endParaRPr lang="en-US" dirty="0"/>
          </a:p>
          <a:p>
            <a:pPr>
              <a:spcBef>
                <a:spcPts val="1200"/>
              </a:spcBef>
            </a:pPr>
            <a:r>
              <a:rPr lang="en-US" dirty="0" smtClean="0"/>
              <a:t>That Status form </a:t>
            </a:r>
            <a:r>
              <a:rPr lang="en-US" dirty="0"/>
              <a:t>begins with the standard notice of confidentiality and personal data protection</a:t>
            </a:r>
            <a:r>
              <a:rPr lang="en-US" dirty="0" smtClean="0"/>
              <a:t>. It provides contact information for the requested Central Authority and identifies the person in the requested State who can provide information about the application. There are tick boxes to indicate whether this is the first status report – the one required three months after the acknowledgment – or a subsequent status report.</a:t>
            </a:r>
            <a:endParaRPr lang="en-US" dirty="0"/>
          </a:p>
          <a:p>
            <a:pPr lvl="0">
              <a:spcBef>
                <a:spcPts val="1200"/>
              </a:spcBef>
            </a:pPr>
            <a:r>
              <a:rPr lang="en-US" dirty="0">
                <a:solidFill>
                  <a:prstClr val="black"/>
                </a:solidFill>
              </a:rPr>
              <a:t>Section 3 of the </a:t>
            </a:r>
            <a:r>
              <a:rPr lang="en-US" dirty="0" smtClean="0">
                <a:solidFill>
                  <a:prstClr val="black"/>
                </a:solidFill>
              </a:rPr>
              <a:t>form, which is not shown, provides </a:t>
            </a:r>
            <a:r>
              <a:rPr lang="en-US" dirty="0">
                <a:solidFill>
                  <a:prstClr val="black"/>
                </a:solidFill>
              </a:rPr>
              <a:t>information that identifies the relevant </a:t>
            </a:r>
            <a:r>
              <a:rPr lang="en-US" dirty="0" smtClean="0">
                <a:solidFill>
                  <a:prstClr val="black"/>
                </a:solidFill>
              </a:rPr>
              <a:t>application – the IV-D case number, the names of the applicant and debtor, and the names of the persons for whom support is sought. It will be based on information you provided in the Transmittal that accompanied the application.</a:t>
            </a:r>
            <a:endParaRPr lang="en-US" dirty="0">
              <a:solidFill>
                <a:prstClr val="black"/>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92</a:t>
            </a:fld>
            <a:endParaRPr lang="en-US" dirty="0"/>
          </a:p>
        </p:txBody>
      </p:sp>
    </p:spTree>
    <p:extLst>
      <p:ext uri="{BB962C8B-B14F-4D97-AF65-F5344CB8AC3E}">
        <p14:creationId xmlns:p14="http://schemas.microsoft.com/office/powerpoint/2010/main" val="417043282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89"/>
            <a:ext cx="5608320" cy="4414177"/>
          </a:xfrm>
        </p:spPr>
        <p:txBody>
          <a:bodyPr/>
          <a:lstStyle/>
          <a:p>
            <a:r>
              <a:rPr lang="en-US" dirty="0" smtClean="0"/>
              <a:t>Notes:</a:t>
            </a:r>
          </a:p>
          <a:p>
            <a:pPr>
              <a:spcBef>
                <a:spcPts val="1200"/>
              </a:spcBef>
            </a:pPr>
            <a:r>
              <a:rPr lang="en-US" dirty="0" smtClean="0"/>
              <a:t>Section </a:t>
            </a:r>
            <a:r>
              <a:rPr lang="en-US" dirty="0"/>
              <a:t>4 is where </a:t>
            </a:r>
            <a:r>
              <a:rPr lang="en-US" dirty="0" smtClean="0"/>
              <a:t>the requested Central Authority will </a:t>
            </a:r>
            <a:r>
              <a:rPr lang="en-US" dirty="0"/>
              <a:t>indicate the current status of the application. </a:t>
            </a:r>
          </a:p>
          <a:p>
            <a:pPr>
              <a:spcBef>
                <a:spcPts val="1200"/>
              </a:spcBef>
            </a:pPr>
            <a:r>
              <a:rPr lang="en-US" dirty="0" smtClean="0"/>
              <a:t>It will use the first </a:t>
            </a:r>
            <a:r>
              <a:rPr lang="en-US" dirty="0"/>
              <a:t>tick box to state that the </a:t>
            </a:r>
            <a:r>
              <a:rPr lang="en-US" dirty="0" smtClean="0"/>
              <a:t>competent authority has declared the order enforceable or registered the order for enforcement (like we do in the U.S.).</a:t>
            </a:r>
            <a:endParaRPr lang="en-US" dirty="0"/>
          </a:p>
          <a:p>
            <a:pPr>
              <a:spcBef>
                <a:spcPts val="1200"/>
              </a:spcBef>
            </a:pPr>
            <a:r>
              <a:rPr lang="en-US" dirty="0" smtClean="0"/>
              <a:t>The </a:t>
            </a:r>
            <a:r>
              <a:rPr lang="en-US" dirty="0"/>
              <a:t>second tick box </a:t>
            </a:r>
            <a:r>
              <a:rPr lang="en-US" dirty="0" smtClean="0"/>
              <a:t>would let you know that the order has not yet been declared enforceable or registered but that is supposed to occur on or before the specified date. </a:t>
            </a:r>
            <a:endParaRPr lang="en-US" dirty="0"/>
          </a:p>
          <a:p>
            <a:pPr>
              <a:spcBef>
                <a:spcPts val="1200"/>
              </a:spcBef>
            </a:pPr>
            <a:r>
              <a:rPr lang="en-US" dirty="0" smtClean="0"/>
              <a:t>The requested Central Authority will use </a:t>
            </a:r>
            <a:r>
              <a:rPr lang="en-US" dirty="0"/>
              <a:t>the third tick box if the </a:t>
            </a:r>
            <a:r>
              <a:rPr lang="en-US" dirty="0" smtClean="0"/>
              <a:t>respondent </a:t>
            </a:r>
            <a:r>
              <a:rPr lang="en-US" dirty="0"/>
              <a:t>has timely challenged the </a:t>
            </a:r>
            <a:r>
              <a:rPr lang="en-US" dirty="0" smtClean="0"/>
              <a:t>declaration or registration.</a:t>
            </a:r>
            <a:endParaRPr lang="en-US" dirty="0"/>
          </a:p>
          <a:p>
            <a:pPr>
              <a:spcBef>
                <a:spcPts val="1200"/>
              </a:spcBef>
            </a:pPr>
            <a:r>
              <a:rPr lang="en-US" dirty="0" smtClean="0"/>
              <a:t>Tick </a:t>
            </a:r>
            <a:r>
              <a:rPr lang="en-US" dirty="0"/>
              <a:t>box (d) indicates the </a:t>
            </a:r>
            <a:r>
              <a:rPr lang="en-US" dirty="0" smtClean="0"/>
              <a:t>competent authority </a:t>
            </a:r>
            <a:r>
              <a:rPr lang="en-US" dirty="0"/>
              <a:t>has refused recognition and enforcement. </a:t>
            </a:r>
            <a:r>
              <a:rPr lang="en-US" dirty="0" smtClean="0"/>
              <a:t> This is the tick box that will be used if the respondent is successful in his or her challenge. Note </a:t>
            </a:r>
            <a:r>
              <a:rPr lang="en-US" dirty="0"/>
              <a:t>the additional tick boxes related to notice of the decision on the parties.</a:t>
            </a:r>
          </a:p>
          <a:p>
            <a:pPr>
              <a:spcBef>
                <a:spcPts val="1200"/>
              </a:spcBef>
            </a:pPr>
            <a:r>
              <a:rPr lang="en-US" dirty="0" smtClean="0"/>
              <a:t>We discussed tick </a:t>
            </a:r>
            <a:r>
              <a:rPr lang="en-US" dirty="0"/>
              <a:t>box (e) </a:t>
            </a:r>
            <a:r>
              <a:rPr lang="en-US" dirty="0" smtClean="0"/>
              <a:t>during Module 3. If </a:t>
            </a:r>
            <a:r>
              <a:rPr lang="en-US" dirty="0"/>
              <a:t>the </a:t>
            </a:r>
            <a:r>
              <a:rPr lang="en-US" dirty="0" smtClean="0"/>
              <a:t>competent authority </a:t>
            </a:r>
            <a:r>
              <a:rPr lang="en-US" dirty="0"/>
              <a:t>refused recognition and enforcement due to </a:t>
            </a:r>
            <a:r>
              <a:rPr lang="en-US" dirty="0" smtClean="0"/>
              <a:t>one of the three possible reservations to jurisdictional bases that the Convention allows, this tick box would be checked. </a:t>
            </a:r>
            <a:r>
              <a:rPr lang="en-US" dirty="0"/>
              <a:t>There is also a place </a:t>
            </a:r>
            <a:r>
              <a:rPr lang="en-US" dirty="0" smtClean="0"/>
              <a:t>for entry of </a:t>
            </a:r>
            <a:r>
              <a:rPr lang="en-US" dirty="0"/>
              <a:t>the date </a:t>
            </a:r>
            <a:r>
              <a:rPr lang="en-US" dirty="0" smtClean="0"/>
              <a:t>the competent authority established </a:t>
            </a:r>
            <a:r>
              <a:rPr lang="en-US" dirty="0"/>
              <a:t>a new support order, assuming that has occurred</a:t>
            </a:r>
            <a:r>
              <a:rPr lang="en-US" dirty="0" smtClean="0"/>
              <a: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93</a:t>
            </a:fld>
            <a:endParaRPr lang="en-US" dirty="0"/>
          </a:p>
        </p:txBody>
      </p:sp>
    </p:spTree>
    <p:extLst>
      <p:ext uri="{BB962C8B-B14F-4D97-AF65-F5344CB8AC3E}">
        <p14:creationId xmlns:p14="http://schemas.microsoft.com/office/powerpoint/2010/main" val="415564295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Tick </a:t>
            </a:r>
            <a:r>
              <a:rPr lang="en-US" dirty="0"/>
              <a:t>box (f) is for noting any further appeal of the tribunal’s decision.</a:t>
            </a:r>
          </a:p>
          <a:p>
            <a:pPr>
              <a:spcBef>
                <a:spcPts val="1200"/>
              </a:spcBef>
            </a:pPr>
            <a:r>
              <a:rPr lang="en-US" dirty="0" smtClean="0"/>
              <a:t>Tick </a:t>
            </a:r>
            <a:r>
              <a:rPr lang="en-US" dirty="0"/>
              <a:t>box (g) states that the decision was sent to the enforcement authority. </a:t>
            </a:r>
            <a:r>
              <a:rPr lang="en-US" dirty="0" smtClean="0"/>
              <a:t>This should occur automatically once the order is recognized. There is no need to file a separate application seeking enforcement.  </a:t>
            </a:r>
            <a:endParaRPr lang="en-US" dirty="0"/>
          </a:p>
          <a:p>
            <a:pPr>
              <a:spcBef>
                <a:spcPts val="1200"/>
              </a:spcBef>
            </a:pPr>
            <a:r>
              <a:rPr lang="en-US" dirty="0" smtClean="0"/>
              <a:t>The requested Central Authority will use </a:t>
            </a:r>
            <a:r>
              <a:rPr lang="en-US" dirty="0"/>
              <a:t>tick box (h) if the application is still pending. Because the first status report </a:t>
            </a:r>
            <a:r>
              <a:rPr lang="en-US" dirty="0" smtClean="0"/>
              <a:t>isn’t </a:t>
            </a:r>
            <a:r>
              <a:rPr lang="en-US" dirty="0"/>
              <a:t>due </a:t>
            </a:r>
            <a:r>
              <a:rPr lang="en-US" dirty="0" smtClean="0"/>
              <a:t>until three </a:t>
            </a:r>
            <a:r>
              <a:rPr lang="en-US" dirty="0"/>
              <a:t>months after the initial acknowledgment, </a:t>
            </a:r>
            <a:r>
              <a:rPr lang="en-US" dirty="0" smtClean="0"/>
              <a:t>hopefully that much of a delay will be rare. </a:t>
            </a:r>
            <a:endParaRPr lang="en-US" dirty="0"/>
          </a:p>
          <a:p>
            <a:pPr>
              <a:spcBef>
                <a:spcPts val="1200"/>
              </a:spcBef>
            </a:pPr>
            <a:r>
              <a:rPr lang="en-US" dirty="0" smtClean="0"/>
              <a:t>Tick </a:t>
            </a:r>
            <a:r>
              <a:rPr lang="en-US" dirty="0"/>
              <a:t>box (i) is related to enforcement of the registered Convention order. Although the order may be </a:t>
            </a:r>
            <a:r>
              <a:rPr lang="en-US" dirty="0" smtClean="0"/>
              <a:t>recognized and enforceable </a:t>
            </a:r>
            <a:r>
              <a:rPr lang="en-US" dirty="0"/>
              <a:t>in the </a:t>
            </a:r>
            <a:r>
              <a:rPr lang="en-US" dirty="0" smtClean="0"/>
              <a:t>requested State, </a:t>
            </a:r>
            <a:r>
              <a:rPr lang="en-US" dirty="0"/>
              <a:t>the debtor may be unemployed and lack other assets. In other words, the order is enforceable but currently cannot be enforced</a:t>
            </a:r>
            <a:r>
              <a:rPr lang="en-US" dirty="0" smtClean="0"/>
              <a:t>.</a:t>
            </a:r>
          </a:p>
          <a:p>
            <a:pPr>
              <a:spcBef>
                <a:spcPts val="1200"/>
              </a:spcBef>
            </a:pPr>
            <a:r>
              <a:rPr lang="en-US" dirty="0" smtClean="0"/>
              <a:t>Beginning </a:t>
            </a:r>
            <a:r>
              <a:rPr lang="en-US" dirty="0"/>
              <a:t>with </a:t>
            </a:r>
            <a:r>
              <a:rPr lang="en-US" dirty="0" smtClean="0"/>
              <a:t>Section </a:t>
            </a:r>
            <a:r>
              <a:rPr lang="en-US" dirty="0"/>
              <a:t>5 of the form, there are tick boxes related to past steps </a:t>
            </a:r>
            <a:r>
              <a:rPr lang="en-US" dirty="0" smtClean="0"/>
              <a:t>that </a:t>
            </a:r>
            <a:r>
              <a:rPr lang="en-US" dirty="0"/>
              <a:t>the requested Central </a:t>
            </a:r>
            <a:r>
              <a:rPr lang="en-US" dirty="0" smtClean="0"/>
              <a:t>Authority has </a:t>
            </a:r>
            <a:r>
              <a:rPr lang="en-US" dirty="0"/>
              <a:t>taken with regard to enforcement of the registered order</a:t>
            </a:r>
            <a:r>
              <a:rPr lang="en-US" dirty="0" smtClean="0"/>
              <a:t>. Most of the tick </a:t>
            </a:r>
            <a:r>
              <a:rPr lang="en-US" dirty="0"/>
              <a:t>boxes </a:t>
            </a:r>
            <a:r>
              <a:rPr lang="en-US" dirty="0" smtClean="0"/>
              <a:t>identify the </a:t>
            </a:r>
            <a:r>
              <a:rPr lang="en-US" dirty="0"/>
              <a:t>particular enforcement measures initiated. The United States played a major role in ensuring the form has a comprehensive list so most of these enforcement measures should be familiar to you. </a:t>
            </a:r>
          </a:p>
        </p:txBody>
      </p:sp>
      <p:sp>
        <p:nvSpPr>
          <p:cNvPr id="4" name="Slide Number Placeholder 3"/>
          <p:cNvSpPr>
            <a:spLocks noGrp="1"/>
          </p:cNvSpPr>
          <p:nvPr>
            <p:ph type="sldNum" sz="quarter" idx="10"/>
          </p:nvPr>
        </p:nvSpPr>
        <p:spPr/>
        <p:txBody>
          <a:bodyPr/>
          <a:lstStyle/>
          <a:p>
            <a:fld id="{824A558B-E4E9-A94A-B9C1-029E46A76ABA}" type="slidenum">
              <a:rPr lang="en-US" smtClean="0"/>
              <a:t>94</a:t>
            </a:fld>
            <a:endParaRPr lang="en-US" dirty="0"/>
          </a:p>
        </p:txBody>
      </p:sp>
    </p:spTree>
    <p:extLst>
      <p:ext uri="{BB962C8B-B14F-4D97-AF65-F5344CB8AC3E}">
        <p14:creationId xmlns:p14="http://schemas.microsoft.com/office/powerpoint/2010/main" val="222743893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Whereas Section 5 of the Status form focuses on past steps, Section 6 focuses on present steps being taken. </a:t>
            </a:r>
          </a:p>
          <a:p>
            <a:pPr>
              <a:spcBef>
                <a:spcPts val="1200"/>
              </a:spcBef>
            </a:pPr>
            <a:r>
              <a:rPr lang="en-US" dirty="0" smtClean="0"/>
              <a:t>Section </a:t>
            </a:r>
            <a:r>
              <a:rPr lang="en-US" dirty="0"/>
              <a:t>7 of the form lists future steps that will be taken. </a:t>
            </a:r>
          </a:p>
          <a:p>
            <a:pPr>
              <a:spcBef>
                <a:spcPts val="1200"/>
              </a:spcBef>
            </a:pPr>
            <a:r>
              <a:rPr lang="en-US" dirty="0" smtClean="0"/>
              <a:t>The requested Central Authority may use </a:t>
            </a:r>
            <a:r>
              <a:rPr lang="en-US" dirty="0"/>
              <a:t>the tick box in Section 8 to request any </a:t>
            </a:r>
            <a:r>
              <a:rPr lang="en-US" dirty="0" smtClean="0"/>
              <a:t>needed additional </a:t>
            </a:r>
            <a:r>
              <a:rPr lang="en-US" dirty="0"/>
              <a:t>information or </a:t>
            </a:r>
            <a:r>
              <a:rPr lang="en-US" dirty="0" smtClean="0"/>
              <a:t>documents. </a:t>
            </a:r>
          </a:p>
          <a:p>
            <a:pPr>
              <a:spcBef>
                <a:spcPts val="1200"/>
              </a:spcBef>
            </a:pPr>
            <a:r>
              <a:rPr lang="en-US" dirty="0" smtClean="0"/>
              <a:t>It will use </a:t>
            </a:r>
            <a:r>
              <a:rPr lang="en-US" dirty="0"/>
              <a:t>the tick </a:t>
            </a:r>
            <a:r>
              <a:rPr lang="en-US" dirty="0" smtClean="0"/>
              <a:t>box </a:t>
            </a:r>
            <a:r>
              <a:rPr lang="en-US" dirty="0"/>
              <a:t>in Section 9 if </a:t>
            </a:r>
            <a:r>
              <a:rPr lang="en-US" dirty="0" smtClean="0"/>
              <a:t>the competent authority has refused the application on its own motion because a declaration or registration would be manifestly incompatible with the public policy of the State addressed.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95</a:t>
            </a:fld>
            <a:endParaRPr lang="en-US" dirty="0"/>
          </a:p>
        </p:txBody>
      </p:sp>
    </p:spTree>
    <p:extLst>
      <p:ext uri="{BB962C8B-B14F-4D97-AF65-F5344CB8AC3E}">
        <p14:creationId xmlns:p14="http://schemas.microsoft.com/office/powerpoint/2010/main" val="373497881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Tick box 10 is important. This is where you will learn if the respondent has challenged the declaration or registration of the order, and – if so </a:t>
            </a:r>
            <a:r>
              <a:rPr lang="en-US" dirty="0"/>
              <a:t>– </a:t>
            </a:r>
            <a:r>
              <a:rPr lang="en-US" dirty="0" smtClean="0"/>
              <a:t>the grounds for the challenge. </a:t>
            </a:r>
          </a:p>
        </p:txBody>
      </p:sp>
      <p:sp>
        <p:nvSpPr>
          <p:cNvPr id="4" name="Slide Number Placeholder 3"/>
          <p:cNvSpPr>
            <a:spLocks noGrp="1"/>
          </p:cNvSpPr>
          <p:nvPr>
            <p:ph type="sldNum" sz="quarter" idx="10"/>
          </p:nvPr>
        </p:nvSpPr>
        <p:spPr/>
        <p:txBody>
          <a:bodyPr/>
          <a:lstStyle/>
          <a:p>
            <a:fld id="{824A558B-E4E9-A94A-B9C1-029E46A76ABA}" type="slidenum">
              <a:rPr lang="en-US" smtClean="0"/>
              <a:t>96</a:t>
            </a:fld>
            <a:endParaRPr lang="en-US" dirty="0"/>
          </a:p>
        </p:txBody>
      </p:sp>
    </p:spTree>
    <p:extLst>
      <p:ext uri="{BB962C8B-B14F-4D97-AF65-F5344CB8AC3E}">
        <p14:creationId xmlns:p14="http://schemas.microsoft.com/office/powerpoint/2010/main" val="1179003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The requested Central Authority will use tick box 11 if it, itself, is refusing to process the application for one of two reasons.</a:t>
            </a:r>
          </a:p>
          <a:p>
            <a:pPr>
              <a:spcBef>
                <a:spcPts val="1200"/>
              </a:spcBef>
            </a:pPr>
            <a:r>
              <a:rPr lang="en-US" dirty="0" smtClean="0"/>
              <a:t>The first is that you did not produce the documents or information within the required time period.</a:t>
            </a:r>
          </a:p>
          <a:p>
            <a:pPr>
              <a:spcBef>
                <a:spcPts val="1200"/>
              </a:spcBef>
            </a:pPr>
            <a:r>
              <a:rPr lang="en-US" dirty="0" smtClean="0"/>
              <a:t>The second is the rare situation that it has determined that the requirements of the Convention are manifestly not fulfilled. In that circumstance, it must provide the reasons for that decision.</a:t>
            </a:r>
          </a:p>
          <a:p>
            <a:pPr>
              <a:spcBef>
                <a:spcPts val="1200"/>
              </a:spcBef>
            </a:pPr>
            <a:r>
              <a:rPr lang="en-US" dirty="0" smtClean="0"/>
              <a:t>At the bottom of the form is a place for the name of the person completing the form.</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97</a:t>
            </a:fld>
            <a:endParaRPr lang="en-US" dirty="0"/>
          </a:p>
        </p:txBody>
      </p:sp>
    </p:spTree>
    <p:extLst>
      <p:ext uri="{BB962C8B-B14F-4D97-AF65-F5344CB8AC3E}">
        <p14:creationId xmlns:p14="http://schemas.microsoft.com/office/powerpoint/2010/main" val="189646427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pPr>
              <a:spcBef>
                <a:spcPts val="1200"/>
              </a:spcBef>
            </a:pPr>
            <a:r>
              <a:rPr lang="en-US" dirty="0" smtClean="0"/>
              <a:t>In most cases, the result of the Application for Recognition and Enforcement will be that the order you sent is recognized and enforceable in the requested State.</a:t>
            </a:r>
          </a:p>
          <a:p>
            <a:pPr>
              <a:spcBef>
                <a:spcPts val="1200"/>
              </a:spcBef>
            </a:pPr>
            <a:r>
              <a:rPr lang="en-US" dirty="0" smtClean="0"/>
              <a:t>However, the Convention recognizes the possibility of partial recognition and enforcement. For example, if there is a dispute about arrears, the tribunal can recognize and enforce the order with regard to current support while the challenge about arrears is under way. </a:t>
            </a:r>
          </a:p>
          <a:p>
            <a:pPr>
              <a:spcBef>
                <a:spcPts val="1200"/>
              </a:spcBef>
            </a:pPr>
            <a:r>
              <a:rPr lang="en-US" dirty="0" smtClean="0"/>
              <a:t>In some cases, the competent authority will refuse to recognize the order because the non-registering party has proven a valid basis for challenging the recognition and enforcement.</a:t>
            </a:r>
          </a:p>
          <a:p>
            <a:pPr>
              <a:spcBef>
                <a:spcPts val="1200"/>
              </a:spcBef>
            </a:pPr>
            <a:r>
              <a:rPr lang="en-US" dirty="0" smtClean="0"/>
              <a:t>In some cases, the support order cannot be recognized because of a reservation that the requested State has made under the Convention. As noted earlier, however, this outcome should not occur in an application from the U.S. because our tribunals do not base jurisdiction on any of the bases to which a Contracting State make take a reservation.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98</a:t>
            </a:fld>
            <a:endParaRPr lang="en-US" dirty="0"/>
          </a:p>
        </p:txBody>
      </p:sp>
    </p:spTree>
    <p:extLst>
      <p:ext uri="{BB962C8B-B14F-4D97-AF65-F5344CB8AC3E}">
        <p14:creationId xmlns:p14="http://schemas.microsoft.com/office/powerpoint/2010/main" val="422655022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7" y="4415791"/>
            <a:ext cx="5686213" cy="4499609"/>
          </a:xfrm>
        </p:spPr>
        <p:txBody>
          <a:bodyPr/>
          <a:lstStyle/>
          <a:p>
            <a:r>
              <a:rPr lang="en-US" dirty="0"/>
              <a:t>Notes</a:t>
            </a:r>
            <a:r>
              <a:rPr lang="en-US" dirty="0" smtClean="0"/>
              <a:t>:</a:t>
            </a:r>
          </a:p>
          <a:p>
            <a:pPr>
              <a:spcBef>
                <a:spcPts val="1200"/>
              </a:spcBef>
            </a:pPr>
            <a:r>
              <a:rPr lang="en-US" dirty="0" smtClean="0"/>
              <a:t>The next few slides present a case scenario.</a:t>
            </a:r>
          </a:p>
          <a:p>
            <a:pPr>
              <a:spcBef>
                <a:spcPts val="1200"/>
              </a:spcBef>
            </a:pPr>
            <a:r>
              <a:rPr lang="en-US" dirty="0" smtClean="0"/>
              <a:t>In this case, the custodial parent and child live in Florida. The noncustodial parent lives in Sweden. She has a Mississippi support order that she wants enforced. She has applied for IV-D services in Florida. </a:t>
            </a:r>
          </a:p>
          <a:p>
            <a:pPr>
              <a:spcBef>
                <a:spcPts val="1200"/>
              </a:spcBef>
            </a:pPr>
            <a:r>
              <a:rPr lang="en-US" dirty="0" smtClean="0"/>
              <a:t>What steps should the local Florida child support office take?</a:t>
            </a:r>
          </a:p>
          <a:p>
            <a:r>
              <a:rPr lang="en-US" dirty="0" smtClean="0"/>
              <a:t>[After allowing time for the participants to think about the appropriate answer, the trainer or moderator should go over the steps identified on the slide. For example, in completing the application, the caseworker should make sure that:</a:t>
            </a:r>
          </a:p>
          <a:p>
            <a:pPr marL="171450" indent="-171450">
              <a:buFont typeface="Arial" panose="020B0604020202020204" pitchFamily="34" charset="0"/>
              <a:buChar char="•"/>
            </a:pPr>
            <a:r>
              <a:rPr lang="en-US" dirty="0"/>
              <a:t>T</a:t>
            </a:r>
            <a:r>
              <a:rPr lang="en-US" dirty="0" smtClean="0"/>
              <a:t>he application is one that is available to the particular parent</a:t>
            </a:r>
          </a:p>
          <a:p>
            <a:pPr marL="171450" indent="-171450">
              <a:buFont typeface="Arial" panose="020B0604020202020204" pitchFamily="34" charset="0"/>
              <a:buChar char="•"/>
            </a:pPr>
            <a:r>
              <a:rPr lang="en-US" dirty="0"/>
              <a:t>T</a:t>
            </a:r>
            <a:r>
              <a:rPr lang="en-US" dirty="0" smtClean="0"/>
              <a:t>he Application for Recognition and Enforcement is within the Convention scope, i.e., it relates to child support</a:t>
            </a:r>
          </a:p>
          <a:p>
            <a:pPr marL="171450" indent="-171450">
              <a:buFont typeface="Arial" panose="020B0604020202020204" pitchFamily="34" charset="0"/>
              <a:buChar char="•"/>
            </a:pPr>
            <a:r>
              <a:rPr lang="en-US" dirty="0"/>
              <a:t>T</a:t>
            </a:r>
            <a:r>
              <a:rPr lang="en-US" dirty="0" smtClean="0"/>
              <a:t>he order was issued by a Contracting State</a:t>
            </a:r>
          </a:p>
          <a:p>
            <a:pPr marL="171450" indent="-171450">
              <a:buFont typeface="Arial" panose="020B0604020202020204" pitchFamily="34" charset="0"/>
              <a:buChar char="•"/>
            </a:pPr>
            <a:r>
              <a:rPr lang="en-US" dirty="0" smtClean="0"/>
              <a:t>The worker has all the required additional documents, including translated documents where necessary]</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99</a:t>
            </a:fld>
            <a:endParaRPr lang="en-US" dirty="0"/>
          </a:p>
        </p:txBody>
      </p:sp>
    </p:spTree>
    <p:extLst>
      <p:ext uri="{BB962C8B-B14F-4D97-AF65-F5344CB8AC3E}">
        <p14:creationId xmlns:p14="http://schemas.microsoft.com/office/powerpoint/2010/main" val="1263695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Green">
    <p:bg>
      <p:bgPr>
        <a:solidFill>
          <a:srgbClr val="1CA087"/>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endParaRPr lang="en-US" dirty="0"/>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dirty="0" smtClean="0"/>
              <a:t>Module 4</a:t>
            </a:r>
            <a:endParaRPr lang="en-US" dirty="0"/>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cxnSp>
        <p:nvCxnSpPr>
          <p:cNvPr id="16" name="Straight Connector 15"/>
          <p:cNvCxnSpPr/>
          <p:nvPr userDrawn="1"/>
        </p:nvCxnSpPr>
        <p:spPr>
          <a:xfrm>
            <a:off x="762000" y="3429000"/>
            <a:ext cx="43434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userDrawn="1"/>
        </p:nvSpPr>
        <p:spPr>
          <a:xfrm>
            <a:off x="685800" y="5638800"/>
            <a:ext cx="4572000" cy="584775"/>
          </a:xfrm>
          <a:prstGeom prst="rect">
            <a:avLst/>
          </a:prstGeom>
          <a:noFill/>
        </p:spPr>
        <p:txBody>
          <a:bodyPr wrap="square" rtlCol="0">
            <a:spAutoFit/>
          </a:bodyPr>
          <a:lstStyle/>
          <a:p>
            <a:r>
              <a:rPr lang="en-US" sz="1600" dirty="0" smtClean="0">
                <a:solidFill>
                  <a:schemeClr val="bg1"/>
                </a:solidFill>
                <a:latin typeface="+mn-lt"/>
              </a:rPr>
              <a:t>Office of Child Support Enforcement</a:t>
            </a:r>
          </a:p>
          <a:p>
            <a:r>
              <a:rPr lang="en-US" sz="1600" dirty="0" smtClean="0">
                <a:solidFill>
                  <a:schemeClr val="bg1"/>
                </a:solidFill>
                <a:latin typeface="+mn-lt"/>
              </a:rPr>
              <a:t>Division of Policy and Training</a:t>
            </a:r>
            <a:endParaRPr lang="en-US" sz="1600" dirty="0">
              <a:solidFill>
                <a:schemeClr val="bg1"/>
              </a:solidFill>
              <a:latin typeface="+mn-lt"/>
            </a:endParaRPr>
          </a:p>
        </p:txBody>
      </p:sp>
      <p:sp>
        <p:nvSpPr>
          <p:cNvPr id="12" name="Subtitle 2"/>
          <p:cNvSpPr>
            <a:spLocks noGrp="1"/>
          </p:cNvSpPr>
          <p:nvPr>
            <p:ph type="subTitle" idx="1" hasCustomPrompt="1"/>
          </p:nvPr>
        </p:nvSpPr>
        <p:spPr>
          <a:xfrm>
            <a:off x="685800" y="36576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itle 1"/>
          <p:cNvSpPr>
            <a:spLocks noGrp="1"/>
          </p:cNvSpPr>
          <p:nvPr>
            <p:ph type="ctrTitle" hasCustomPrompt="1"/>
          </p:nvPr>
        </p:nvSpPr>
        <p:spPr>
          <a:xfrm>
            <a:off x="685800" y="16764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89452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Divider - Green">
    <p:bg>
      <p:bgPr>
        <a:solidFill>
          <a:srgbClr val="1CA087"/>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1600200"/>
            <a:ext cx="5486400" cy="1077218"/>
          </a:xfrm>
        </p:spPr>
        <p:txBody>
          <a:bodyPr wrap="square" anchor="t" anchorCtr="0">
            <a:spAutoFit/>
          </a:bodyPr>
          <a:lstStyle>
            <a:lvl1pPr>
              <a:defRPr sz="3200">
                <a:solidFill>
                  <a:srgbClr val="FFFFFF"/>
                </a:solidFil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lvl1pPr>
              <a:defRPr>
                <a:solidFill>
                  <a:srgbClr val="FFFFFF"/>
                </a:solidFill>
              </a:defRPr>
            </a:lvl1pPr>
          </a:lstStyle>
          <a:p>
            <a:endParaRPr lang="en-US" dirty="0"/>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dirty="0" smtClean="0"/>
              <a:t>Module 4</a:t>
            </a:r>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dirty="0"/>
          </a:p>
        </p:txBody>
      </p:sp>
    </p:spTree>
    <p:extLst>
      <p:ext uri="{BB962C8B-B14F-4D97-AF65-F5344CB8AC3E}">
        <p14:creationId xmlns:p14="http://schemas.microsoft.com/office/powerpoint/2010/main" val="226293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reen/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smtClean="0"/>
              <a:t>Click to edit Master text styles</a:t>
            </a:r>
          </a:p>
          <a:p>
            <a:pPr lvl="1"/>
            <a:r>
              <a:rPr lang="en-US" dirty="0" smtClean="0"/>
              <a:t>Second level</a:t>
            </a: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dirty="0" smtClean="0"/>
              <a:t>Module 4</a:t>
            </a:r>
            <a:endParaRPr lang="en-US" dirty="0"/>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1CA087"/>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729899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een/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dirty="0" smtClean="0"/>
              <a:t>Module 4</a:t>
            </a:r>
            <a:endParaRPr lang="en-US" dirty="0"/>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1CA087"/>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21020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een/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smtClean="0"/>
              <a:t>Click to edit Master text styles</a:t>
            </a:r>
          </a:p>
          <a:p>
            <a:pPr lvl="1"/>
            <a:r>
              <a:rPr lang="en-US" dirty="0" smtClean="0"/>
              <a:t>Second level</a:t>
            </a: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dirty="0" smtClean="0"/>
              <a:t>Module 4</a:t>
            </a:r>
            <a:endParaRPr lang="en-US" dirty="0"/>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a:solidFill>
                  <a:srgbClr val="1CA087"/>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04231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een Contact Info">
    <p:bg>
      <p:bgPr>
        <a:solidFill>
          <a:srgbClr val="1CA087"/>
        </a:solidFill>
        <a:effectLst/>
      </p:bgPr>
    </p:bg>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17" name="Straight Connector 16"/>
          <p:cNvCxnSpPr/>
          <p:nvPr userDrawn="1"/>
        </p:nvCxnSpPr>
        <p:spPr>
          <a:xfrm>
            <a:off x="762000" y="3886200"/>
            <a:ext cx="381000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11"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205849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E2E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endParaRPr lang="en-US" dirty="0"/>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r>
              <a:rPr lang="en-US" dirty="0" smtClean="0"/>
              <a:t>Module 4</a:t>
            </a:r>
            <a:endParaRPr lang="en-US" dirty="0"/>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fld id="{42782948-4DBE-204D-AB9E-B65E067054AE}" type="slidenum">
              <a:rPr lang="en-US" smtClean="0"/>
              <a:pPr/>
              <a:t>‹#›</a:t>
            </a:fld>
            <a:endParaRPr lang="en-US" dirty="0"/>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686" r:id="rId4"/>
    <p:sldLayoutId id="2147483732" r:id="rId5"/>
    <p:sldLayoutId id="2147483752" r:id="rId6"/>
  </p:sldLayoutIdLst>
  <p:hf hdr="0" dt="0"/>
  <p:txStyles>
    <p:titleStyle>
      <a:lvl1pPr algn="l" defTabSz="457200" rtl="0" eaLnBrk="1" latinLnBrk="0" hangingPunct="1">
        <a:spcBef>
          <a:spcPct val="0"/>
        </a:spcBef>
        <a:buNone/>
        <a:defRPr sz="2800" b="0" i="0" u="none" kern="1200" baseline="0">
          <a:solidFill>
            <a:srgbClr val="0071BC"/>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5B616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u="none" kern="1200">
          <a:solidFill>
            <a:srgbClr val="5B616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hyperlink" Target="http://www.acf.hhs.gov/css/partners/international" TargetMode="External"/><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hyperlink" Target="http://www.acf.hhs.gov/css/partners/international" TargetMode="External"/><Relationship Id="rId2" Type="http://schemas.openxmlformats.org/officeDocument/2006/relationships/notesSlide" Target="../notesSlides/notesSlide61.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6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4.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5.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9.xml"/><Relationship Id="rId1" Type="http://schemas.openxmlformats.org/officeDocument/2006/relationships/slideLayout" Target="../slideLayouts/slideLayout3.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12"/>
          <p:cNvSpPr>
            <a:spLocks noGrp="1"/>
          </p:cNvSpPr>
          <p:nvPr>
            <p:ph type="subTitle" idx="1"/>
          </p:nvPr>
        </p:nvSpPr>
        <p:spPr/>
        <p:txBody>
          <a:bodyPr>
            <a:normAutofit/>
          </a:bodyPr>
          <a:lstStyle/>
          <a:p>
            <a:r>
              <a:rPr lang="en-US" dirty="0" smtClean="0"/>
              <a:t>Module 4:  Recognition and Enforcement of a Convention Order under UIFSA (2008) – Outgoing Application</a:t>
            </a:r>
          </a:p>
        </p:txBody>
      </p:sp>
      <p:sp>
        <p:nvSpPr>
          <p:cNvPr id="12" name="Title 11"/>
          <p:cNvSpPr>
            <a:spLocks noGrp="1"/>
          </p:cNvSpPr>
          <p:nvPr>
            <p:ph type="ctrTitle"/>
          </p:nvPr>
        </p:nvSpPr>
        <p:spPr/>
        <p:txBody>
          <a:bodyPr>
            <a:normAutofit/>
          </a:bodyPr>
          <a:lstStyle/>
          <a:p>
            <a:r>
              <a:rPr lang="en-US" dirty="0" smtClean="0"/>
              <a:t>INTERNATIONAL CASE PROCESSING UNDER </a:t>
            </a:r>
            <a:br>
              <a:rPr lang="en-US" dirty="0" smtClean="0"/>
            </a:br>
            <a:r>
              <a:rPr lang="en-US" dirty="0" smtClean="0"/>
              <a:t>UIFSA 2008</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6787" y="2514600"/>
            <a:ext cx="1901825" cy="190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25850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r>
              <a:rPr lang="en-US" sz="2400" dirty="0" smtClean="0"/>
              <a:t>Used when there is existing support decision</a:t>
            </a:r>
          </a:p>
          <a:p>
            <a:r>
              <a:rPr lang="en-US" sz="2400" dirty="0" smtClean="0"/>
              <a:t>Usually creditor will seek recognition and enforcement but creditor may seek recognition only</a:t>
            </a:r>
          </a:p>
          <a:p>
            <a:r>
              <a:rPr lang="en-US" sz="2400" dirty="0" smtClean="0"/>
              <a:t>Debtor may only seek recognition</a:t>
            </a:r>
          </a:p>
          <a:p>
            <a:r>
              <a:rPr lang="en-US" sz="2400" dirty="0" smtClean="0"/>
              <a:t>Not applicable when creditor wants to enforce support order that was made or already recognized in requested  State</a:t>
            </a:r>
          </a:p>
          <a:p>
            <a:pPr lvl="1"/>
            <a:r>
              <a:rPr lang="en-US" sz="2400" dirty="0" smtClean="0"/>
              <a:t>Application for Enforcement</a:t>
            </a:r>
          </a:p>
          <a:p>
            <a:pPr lvl="1"/>
            <a:endParaRPr lang="en-US" dirty="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4-10</a:t>
            </a:r>
            <a:endParaRPr lang="en-US" dirty="0"/>
          </a:p>
        </p:txBody>
      </p:sp>
      <p:sp>
        <p:nvSpPr>
          <p:cNvPr id="8" name="Title 7"/>
          <p:cNvSpPr>
            <a:spLocks noGrp="1"/>
          </p:cNvSpPr>
          <p:nvPr>
            <p:ph type="title"/>
          </p:nvPr>
        </p:nvSpPr>
        <p:spPr>
          <a:xfrm>
            <a:off x="686104" y="417493"/>
            <a:ext cx="7772400" cy="954107"/>
          </a:xfrm>
        </p:spPr>
        <p:txBody>
          <a:bodyPr/>
          <a:lstStyle/>
          <a:p>
            <a:r>
              <a:rPr lang="en-US" dirty="0" smtClean="0"/>
              <a:t>Overview of Application for Recognition or Recognition and Enforcement</a:t>
            </a:r>
            <a:endParaRPr lang="en-US" dirty="0"/>
          </a:p>
        </p:txBody>
      </p:sp>
    </p:spTree>
    <p:extLst>
      <p:ext uri="{BB962C8B-B14F-4D97-AF65-F5344CB8AC3E}">
        <p14:creationId xmlns:p14="http://schemas.microsoft.com/office/powerpoint/2010/main" val="120599986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219200"/>
            <a:ext cx="7772400" cy="5394960"/>
          </a:xfrm>
        </p:spPr>
        <p:txBody>
          <a:bodyPr>
            <a:normAutofit/>
          </a:bodyPr>
          <a:lstStyle/>
          <a:p>
            <a:r>
              <a:rPr lang="en-US" dirty="0" smtClean="0"/>
              <a:t>Florida IV-D agency transmits the Application for </a:t>
            </a:r>
            <a:r>
              <a:rPr lang="en-US" dirty="0"/>
              <a:t> </a:t>
            </a:r>
            <a:r>
              <a:rPr lang="en-US" dirty="0" smtClean="0"/>
              <a:t>                     Recognition and Enforcement, along with the                         Transmittal and other required documents, to                      the Swedish Social Insurance Agency.</a:t>
            </a:r>
          </a:p>
          <a:p>
            <a:r>
              <a:rPr lang="en-US" dirty="0" smtClean="0"/>
              <a:t>What steps should the Swedish Social Insurance Agency take?</a:t>
            </a:r>
          </a:p>
          <a:p>
            <a:r>
              <a:rPr lang="en-US" dirty="0" smtClean="0"/>
              <a:t>What steps should the competent authority in Sweden take?</a:t>
            </a:r>
          </a:p>
          <a:p>
            <a:pPr lvl="1"/>
            <a:r>
              <a:rPr lang="en-US" dirty="0" smtClean="0"/>
              <a:t>Send notice of declaration or registration</a:t>
            </a:r>
          </a:p>
          <a:p>
            <a:pPr lvl="1"/>
            <a:r>
              <a:rPr lang="en-US" dirty="0" smtClean="0"/>
              <a:t>Only exception: Declaration or registration may be refused if recognition would be manifestly incompatible with public policy of State addressed</a:t>
            </a:r>
          </a:p>
          <a:p>
            <a:pPr lvl="1"/>
            <a:r>
              <a:rPr lang="en-US" dirty="0" smtClean="0"/>
              <a:t>If contest, comply with Article 23</a:t>
            </a:r>
            <a:endParaRPr lang="en-US" dirty="0"/>
          </a:p>
          <a:p>
            <a:pPr marL="684212" lvl="2" indent="0">
              <a:buNone/>
            </a:pPr>
            <a:endParaRPr lang="en-US" dirty="0" smtClean="0"/>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t>Module 4</a:t>
            </a:r>
            <a:endParaRPr lang="en-US" dirty="0"/>
          </a:p>
        </p:txBody>
      </p:sp>
      <p:sp>
        <p:nvSpPr>
          <p:cNvPr id="8" name="Title 7"/>
          <p:cNvSpPr>
            <a:spLocks noGrp="1"/>
          </p:cNvSpPr>
          <p:nvPr>
            <p:ph type="title"/>
          </p:nvPr>
        </p:nvSpPr>
        <p:spPr>
          <a:xfrm>
            <a:off x="648877" y="586770"/>
            <a:ext cx="7772400" cy="523220"/>
          </a:xfrm>
        </p:spPr>
        <p:txBody>
          <a:bodyPr/>
          <a:lstStyle/>
          <a:p>
            <a:r>
              <a:rPr lang="en-US" dirty="0" smtClean="0"/>
              <a:t>Case Scenario (cont’d) </a:t>
            </a:r>
            <a:endParaRPr lang="en-US" dirty="0"/>
          </a:p>
        </p:txBody>
      </p:sp>
      <p:sp>
        <p:nvSpPr>
          <p:cNvPr id="3" name="Slide Number Placeholder 2"/>
          <p:cNvSpPr>
            <a:spLocks noGrp="1"/>
          </p:cNvSpPr>
          <p:nvPr>
            <p:ph type="sldNum" sz="quarter" idx="4"/>
          </p:nvPr>
        </p:nvSpPr>
        <p:spPr/>
        <p:txBody>
          <a:bodyPr/>
          <a:lstStyle/>
          <a:p>
            <a:r>
              <a:rPr lang="en-US" dirty="0" smtClean="0"/>
              <a:t>4-</a:t>
            </a:r>
            <a:fld id="{42782948-4DBE-204D-AB9E-B65E067054AE}" type="slidenum">
              <a:rPr lang="en-US" smtClean="0"/>
              <a:pPr/>
              <a:t>100</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0809" y="683886"/>
            <a:ext cx="2487168" cy="1554480"/>
          </a:xfrm>
          <a:prstGeom prst="rect">
            <a:avLst/>
          </a:prstGeom>
        </p:spPr>
      </p:pic>
    </p:spTree>
    <p:extLst>
      <p:ext uri="{BB962C8B-B14F-4D97-AF65-F5344CB8AC3E}">
        <p14:creationId xmlns:p14="http://schemas.microsoft.com/office/powerpoint/2010/main" val="1594275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79584" y="1752600"/>
            <a:ext cx="7772400" cy="4191000"/>
          </a:xfrm>
        </p:spPr>
        <p:txBody>
          <a:bodyPr>
            <a:normAutofit/>
          </a:bodyPr>
          <a:lstStyle/>
          <a:p>
            <a:r>
              <a:rPr lang="en-US" dirty="0" smtClean="0"/>
              <a:t>Respondent challenges on basis that support amount in the U.S. order is too high</a:t>
            </a:r>
          </a:p>
          <a:p>
            <a:r>
              <a:rPr lang="en-US" dirty="0" smtClean="0"/>
              <a:t>Respondent challenges on basis that the U.S. order requires support to age 21 but the support duty under Swedish law ends at age 18 </a:t>
            </a:r>
          </a:p>
          <a:p>
            <a:endParaRPr lang="en-US" dirty="0"/>
          </a:p>
          <a:p>
            <a:pPr marL="684212" lvl="2" indent="0">
              <a:buNone/>
            </a:pPr>
            <a:endParaRPr lang="en-US" dirty="0" smtClean="0"/>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t>Module 4</a:t>
            </a:r>
            <a:endParaRPr lang="en-US" dirty="0"/>
          </a:p>
        </p:txBody>
      </p:sp>
      <p:sp>
        <p:nvSpPr>
          <p:cNvPr id="8" name="Title 7"/>
          <p:cNvSpPr>
            <a:spLocks noGrp="1"/>
          </p:cNvSpPr>
          <p:nvPr>
            <p:ph type="title"/>
          </p:nvPr>
        </p:nvSpPr>
        <p:spPr>
          <a:xfrm>
            <a:off x="679584" y="545812"/>
            <a:ext cx="7772400" cy="954107"/>
          </a:xfrm>
        </p:spPr>
        <p:txBody>
          <a:bodyPr/>
          <a:lstStyle/>
          <a:p>
            <a:r>
              <a:rPr lang="en-US" dirty="0" smtClean="0"/>
              <a:t>Are these grounds for the competent authority to refuse to recognize and enforce a U.S. order?</a:t>
            </a:r>
            <a:endParaRPr lang="en-US" dirty="0"/>
          </a:p>
        </p:txBody>
      </p:sp>
      <p:sp>
        <p:nvSpPr>
          <p:cNvPr id="3" name="Slide Number Placeholder 2"/>
          <p:cNvSpPr>
            <a:spLocks noGrp="1"/>
          </p:cNvSpPr>
          <p:nvPr>
            <p:ph type="sldNum" sz="quarter" idx="4"/>
          </p:nvPr>
        </p:nvSpPr>
        <p:spPr/>
        <p:txBody>
          <a:bodyPr/>
          <a:lstStyle/>
          <a:p>
            <a:r>
              <a:rPr lang="en-US" dirty="0" smtClean="0"/>
              <a:t>4-</a:t>
            </a:r>
            <a:fld id="{42782948-4DBE-204D-AB9E-B65E067054AE}" type="slidenum">
              <a:rPr lang="en-US" smtClean="0"/>
              <a:pPr/>
              <a:t>101</a:t>
            </a:fld>
            <a:endParaRPr lang="en-US" dirty="0"/>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7600" y="3278907"/>
            <a:ext cx="689458" cy="1463040"/>
          </a:xfrm>
          <a:prstGeom prst="rect">
            <a:avLst/>
          </a:prstGeom>
        </p:spPr>
      </p:pic>
    </p:spTree>
    <p:extLst>
      <p:ext uri="{BB962C8B-B14F-4D97-AF65-F5344CB8AC3E}">
        <p14:creationId xmlns:p14="http://schemas.microsoft.com/office/powerpoint/2010/main" val="2055745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subTitle" idx="1"/>
          </p:nvPr>
        </p:nvSpPr>
        <p:spPr/>
        <p:txBody>
          <a:bodyPr/>
          <a:lstStyle/>
          <a:p>
            <a:r>
              <a:rPr lang="en-US" dirty="0" smtClean="0"/>
              <a:t>CONTACT ocseinternational@acf.hhs.gov </a:t>
            </a:r>
          </a:p>
          <a:p>
            <a:endParaRPr lang="en-US" dirty="0" smtClean="0"/>
          </a:p>
        </p:txBody>
      </p:sp>
      <p:sp>
        <p:nvSpPr>
          <p:cNvPr id="2" name="Title 1"/>
          <p:cNvSpPr>
            <a:spLocks noGrp="1"/>
          </p:cNvSpPr>
          <p:nvPr>
            <p:ph type="ctrTitle"/>
          </p:nvPr>
        </p:nvSpPr>
        <p:spPr/>
        <p:txBody>
          <a:bodyPr/>
          <a:lstStyle/>
          <a:p>
            <a:r>
              <a:rPr lang="en-US" dirty="0" smtClean="0"/>
              <a:t>QUESTIONS or FEEDBACK?</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9800" y="685800"/>
            <a:ext cx="2143125" cy="2133600"/>
          </a:xfrm>
          <a:prstGeom prst="rect">
            <a:avLst/>
          </a:prstGeom>
        </p:spPr>
      </p:pic>
      <p:sp>
        <p:nvSpPr>
          <p:cNvPr id="3" name="Slide Number Placeholder 2"/>
          <p:cNvSpPr>
            <a:spLocks noGrp="1"/>
          </p:cNvSpPr>
          <p:nvPr>
            <p:ph type="sldNum" sz="quarter" idx="4"/>
          </p:nvPr>
        </p:nvSpPr>
        <p:spPr/>
        <p:txBody>
          <a:bodyPr/>
          <a:lstStyle/>
          <a:p>
            <a:r>
              <a:rPr lang="en-US" dirty="0" smtClean="0"/>
              <a:t>4-</a:t>
            </a:r>
            <a:fld id="{42782948-4DBE-204D-AB9E-B65E067054AE}" type="slidenum">
              <a:rPr lang="en-US" smtClean="0"/>
              <a:pPr/>
              <a:t>102</a:t>
            </a:fld>
            <a:endParaRPr lang="en-US" dirty="0"/>
          </a:p>
        </p:txBody>
      </p:sp>
    </p:spTree>
    <p:extLst>
      <p:ext uri="{BB962C8B-B14F-4D97-AF65-F5344CB8AC3E}">
        <p14:creationId xmlns:p14="http://schemas.microsoft.com/office/powerpoint/2010/main" val="7010906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lnSpcReduction="10000"/>
          </a:bodyPr>
          <a:lstStyle/>
          <a:p>
            <a:pPr marL="0" indent="0">
              <a:buNone/>
            </a:pPr>
            <a:endParaRPr lang="en-US" dirty="0" smtClean="0"/>
          </a:p>
          <a:p>
            <a:r>
              <a:rPr lang="en-US" sz="2400" dirty="0" smtClean="0"/>
              <a:t>Handbook for Caseworkers</a:t>
            </a:r>
          </a:p>
          <a:p>
            <a:pPr lvl="1"/>
            <a:r>
              <a:rPr lang="en-US" sz="2400" dirty="0" smtClean="0"/>
              <a:t>Checklists</a:t>
            </a:r>
          </a:p>
          <a:p>
            <a:pPr lvl="1"/>
            <a:r>
              <a:rPr lang="en-US" sz="2400" dirty="0" smtClean="0"/>
              <a:t>Flow charts</a:t>
            </a:r>
          </a:p>
          <a:p>
            <a:pPr lvl="1"/>
            <a:r>
              <a:rPr lang="en-US" sz="2400" dirty="0" smtClean="0"/>
              <a:t>Step by step instructions</a:t>
            </a:r>
          </a:p>
          <a:p>
            <a:pPr lvl="1"/>
            <a:r>
              <a:rPr lang="en-US" sz="2400" dirty="0" smtClean="0"/>
              <a:t>FAQs</a:t>
            </a:r>
            <a:endParaRPr lang="en-US" sz="2400" dirty="0"/>
          </a:p>
          <a:p>
            <a:pPr lvl="1"/>
            <a:endParaRPr lang="en-US" dirty="0"/>
          </a:p>
          <a:p>
            <a:pPr lvl="1"/>
            <a:endParaRPr lang="en-US" dirty="0"/>
          </a:p>
          <a:p>
            <a:pPr lvl="1"/>
            <a:endParaRPr lang="en-US" dirty="0"/>
          </a:p>
          <a:p>
            <a:pPr marL="0" indent="0">
              <a:buNone/>
            </a:pPr>
            <a:r>
              <a:rPr lang="en-US" dirty="0" smtClean="0"/>
              <a:t>.</a:t>
            </a:r>
            <a:endParaRPr lang="en-US" dirty="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Your New Best Friend! </a:t>
            </a:r>
            <a:endParaRPr lang="en-US" dirty="0"/>
          </a:p>
        </p:txBody>
      </p:sp>
      <p:sp>
        <p:nvSpPr>
          <p:cNvPr id="3" name="Slide Number Placeholder 2"/>
          <p:cNvSpPr>
            <a:spLocks noGrp="1"/>
          </p:cNvSpPr>
          <p:nvPr>
            <p:ph type="sldNum" sz="quarter" idx="4"/>
          </p:nvPr>
        </p:nvSpPr>
        <p:spPr/>
        <p:txBody>
          <a:bodyPr/>
          <a:lstStyle/>
          <a:p>
            <a:r>
              <a:rPr lang="en-US" dirty="0" smtClean="0"/>
              <a:t>4-11</a:t>
            </a:r>
            <a:endParaRPr lang="en-US" dirty="0"/>
          </a:p>
        </p:txBody>
      </p:sp>
      <p:pic>
        <p:nvPicPr>
          <p:cNvPr id="7" name="Picture 6"/>
          <p:cNvPicPr>
            <a:picLocks noChangeAspect="1"/>
          </p:cNvPicPr>
          <p:nvPr/>
        </p:nvPicPr>
        <p:blipFill>
          <a:blip r:embed="rId3"/>
          <a:stretch>
            <a:fillRect/>
          </a:stretch>
        </p:blipFill>
        <p:spPr>
          <a:xfrm>
            <a:off x="5029200" y="1605887"/>
            <a:ext cx="3279909" cy="4572000"/>
          </a:xfrm>
          <a:prstGeom prst="rect">
            <a:avLst/>
          </a:prstGeom>
        </p:spPr>
      </p:pic>
    </p:spTree>
    <p:extLst>
      <p:ext uri="{BB962C8B-B14F-4D97-AF65-F5344CB8AC3E}">
        <p14:creationId xmlns:p14="http://schemas.microsoft.com/office/powerpoint/2010/main" val="4338765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21421246"/>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12</a:t>
            </a:fld>
            <a:endParaRPr lang="en-US" dirty="0"/>
          </a:p>
        </p:txBody>
      </p:sp>
      <p:sp>
        <p:nvSpPr>
          <p:cNvPr id="5" name="Title 4"/>
          <p:cNvSpPr>
            <a:spLocks noGrp="1"/>
          </p:cNvSpPr>
          <p:nvPr>
            <p:ph type="title"/>
          </p:nvPr>
        </p:nvSpPr>
        <p:spPr/>
        <p:txBody>
          <a:bodyPr/>
          <a:lstStyle/>
          <a:p>
            <a:r>
              <a:rPr lang="en-US" dirty="0" smtClean="0"/>
              <a:t>Flow Chart in U.S. – Step 1</a:t>
            </a:r>
            <a:endParaRPr lang="en-US" dirty="0"/>
          </a:p>
        </p:txBody>
      </p:sp>
    </p:spTree>
    <p:extLst>
      <p:ext uri="{BB962C8B-B14F-4D97-AF65-F5344CB8AC3E}">
        <p14:creationId xmlns:p14="http://schemas.microsoft.com/office/powerpoint/2010/main" val="26002859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sz="half" idx="1"/>
          </p:nvPr>
        </p:nvSpPr>
        <p:spPr>
          <a:xfrm>
            <a:off x="686104" y="1600200"/>
            <a:ext cx="3809696" cy="4724400"/>
          </a:xfrm>
        </p:spPr>
        <p:txBody>
          <a:bodyPr>
            <a:normAutofit/>
          </a:bodyPr>
          <a:lstStyle/>
          <a:p>
            <a:pPr marL="0" indent="0">
              <a:buNone/>
            </a:pPr>
            <a:r>
              <a:rPr lang="en-CA" sz="2400" dirty="0" smtClean="0"/>
              <a:t>CREDITOR</a:t>
            </a:r>
            <a:endParaRPr lang="en-CA" sz="2400" dirty="0"/>
          </a:p>
          <a:p>
            <a:r>
              <a:rPr lang="en-US" sz="2200" dirty="0" smtClean="0"/>
              <a:t>Recognition </a:t>
            </a:r>
            <a:r>
              <a:rPr lang="en-US" sz="2200" dirty="0"/>
              <a:t>or </a:t>
            </a:r>
            <a:r>
              <a:rPr lang="en-US" sz="2200" dirty="0" smtClean="0"/>
              <a:t>recognition </a:t>
            </a:r>
            <a:r>
              <a:rPr lang="en-US" sz="2200" dirty="0"/>
              <a:t>and </a:t>
            </a:r>
            <a:r>
              <a:rPr lang="en-US" sz="2200" dirty="0" smtClean="0"/>
              <a:t>enforcement </a:t>
            </a:r>
            <a:r>
              <a:rPr lang="en-US" sz="2200" dirty="0"/>
              <a:t>of a </a:t>
            </a:r>
            <a:r>
              <a:rPr lang="en-US" sz="2200" dirty="0" smtClean="0"/>
              <a:t>support order</a:t>
            </a:r>
            <a:endParaRPr lang="en-US" sz="2200" dirty="0"/>
          </a:p>
          <a:p>
            <a:r>
              <a:rPr lang="en-US" sz="2200" dirty="0"/>
              <a:t>Enforcement of a </a:t>
            </a:r>
            <a:r>
              <a:rPr lang="en-US" sz="2200" dirty="0" smtClean="0"/>
              <a:t>support order </a:t>
            </a:r>
            <a:r>
              <a:rPr lang="en-US" sz="2200" dirty="0"/>
              <a:t>i</a:t>
            </a:r>
            <a:r>
              <a:rPr lang="en-US" sz="2200" dirty="0" smtClean="0"/>
              <a:t>ssued or recognized </a:t>
            </a:r>
            <a:r>
              <a:rPr lang="en-US" sz="2200" dirty="0"/>
              <a:t>in </a:t>
            </a:r>
            <a:r>
              <a:rPr lang="en-US" sz="2200" dirty="0" smtClean="0"/>
              <a:t>the requested State</a:t>
            </a:r>
          </a:p>
        </p:txBody>
      </p:sp>
      <p:sp>
        <p:nvSpPr>
          <p:cNvPr id="2" name="Content Placeholder 1"/>
          <p:cNvSpPr>
            <a:spLocks noGrp="1"/>
          </p:cNvSpPr>
          <p:nvPr>
            <p:ph sz="half" idx="2"/>
          </p:nvPr>
        </p:nvSpPr>
        <p:spPr/>
        <p:txBody>
          <a:bodyPr>
            <a:normAutofit/>
          </a:bodyPr>
          <a:lstStyle/>
          <a:p>
            <a:pPr marL="0" indent="0">
              <a:buNone/>
            </a:pPr>
            <a:r>
              <a:rPr lang="en-US" sz="2400" dirty="0" smtClean="0"/>
              <a:t>DEBTOR</a:t>
            </a:r>
          </a:p>
          <a:p>
            <a:r>
              <a:rPr lang="en-US" sz="2200" dirty="0"/>
              <a:t>Recognition of </a:t>
            </a:r>
            <a:r>
              <a:rPr lang="en-US" sz="2200" dirty="0" smtClean="0"/>
              <a:t>an order suspending or limiting </a:t>
            </a:r>
            <a:r>
              <a:rPr lang="en-US" sz="2200" dirty="0"/>
              <a:t>e</a:t>
            </a:r>
            <a:r>
              <a:rPr lang="en-US" sz="2200" dirty="0" smtClean="0"/>
              <a:t>nforcement </a:t>
            </a:r>
            <a:r>
              <a:rPr lang="en-US" sz="2200" dirty="0"/>
              <a:t>of </a:t>
            </a:r>
            <a:r>
              <a:rPr lang="en-US" sz="2200" dirty="0" smtClean="0"/>
              <a:t>a previous support order in the requested State </a:t>
            </a:r>
          </a:p>
          <a:p>
            <a:endParaRPr lang="en-US" dirty="0"/>
          </a:p>
        </p:txBody>
      </p:sp>
      <p:sp>
        <p:nvSpPr>
          <p:cNvPr id="4" name="Footer Placeholder 3"/>
          <p:cNvSpPr>
            <a:spLocks noGrp="1"/>
          </p:cNvSpPr>
          <p:nvPr>
            <p:ph type="ftr" sz="quarter" idx="11"/>
          </p:nvPr>
        </p:nvSpPr>
        <p:spPr/>
        <p:txBody>
          <a:bodyPr/>
          <a:lstStyle/>
          <a:p>
            <a:r>
              <a:rPr lang="en-US" dirty="0" smtClean="0"/>
              <a:t>Module 4</a:t>
            </a:r>
            <a:endParaRPr lang="en-US" dirty="0"/>
          </a:p>
        </p:txBody>
      </p:sp>
      <p:sp>
        <p:nvSpPr>
          <p:cNvPr id="5" name="Slide Number Placeholder 4"/>
          <p:cNvSpPr>
            <a:spLocks noGrp="1"/>
          </p:cNvSpPr>
          <p:nvPr>
            <p:ph type="sldNum" sz="quarter" idx="12"/>
          </p:nvPr>
        </p:nvSpPr>
        <p:spPr/>
        <p:txBody>
          <a:bodyPr/>
          <a:lstStyle/>
          <a:p>
            <a:r>
              <a:rPr lang="en-US" dirty="0" smtClean="0"/>
              <a:t>4-13</a:t>
            </a:r>
            <a:endParaRPr lang="en-US" dirty="0"/>
          </a:p>
        </p:txBody>
      </p:sp>
      <p:sp>
        <p:nvSpPr>
          <p:cNvPr id="11" name="Title 10"/>
          <p:cNvSpPr>
            <a:spLocks noGrp="1"/>
          </p:cNvSpPr>
          <p:nvPr>
            <p:ph type="title"/>
          </p:nvPr>
        </p:nvSpPr>
        <p:spPr>
          <a:xfrm>
            <a:off x="685800" y="636431"/>
            <a:ext cx="7772400" cy="523220"/>
          </a:xfrm>
        </p:spPr>
        <p:txBody>
          <a:bodyPr/>
          <a:lstStyle/>
          <a:p>
            <a:r>
              <a:rPr lang="en-US" dirty="0" smtClean="0"/>
              <a:t>Application Must Be within Scope of Convention</a:t>
            </a:r>
            <a:endParaRPr lang="en-US" dirty="0"/>
          </a:p>
        </p:txBody>
      </p:sp>
    </p:spTree>
    <p:extLst>
      <p:ext uri="{BB962C8B-B14F-4D97-AF65-F5344CB8AC3E}">
        <p14:creationId xmlns:p14="http://schemas.microsoft.com/office/powerpoint/2010/main" val="10194985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marL="228600" lvl="1" indent="-228600">
              <a:buFont typeface="Arial" panose="020B0604020202020204" pitchFamily="34" charset="0"/>
              <a:buChar char="•"/>
            </a:pPr>
            <a:r>
              <a:rPr lang="en-US" sz="2200" dirty="0"/>
              <a:t>M</a:t>
            </a:r>
            <a:r>
              <a:rPr lang="en-US" sz="2200" dirty="0" smtClean="0"/>
              <a:t>ay </a:t>
            </a:r>
            <a:r>
              <a:rPr lang="en-US" sz="2200" dirty="0"/>
              <a:t>seek recognition and enforcement of </a:t>
            </a:r>
            <a:r>
              <a:rPr lang="en-US" sz="2200" dirty="0" smtClean="0"/>
              <a:t>a U.S. </a:t>
            </a:r>
            <a:r>
              <a:rPr lang="en-US" sz="2200" dirty="0"/>
              <a:t>order; </a:t>
            </a:r>
            <a:r>
              <a:rPr lang="en-US" sz="2200" dirty="0" smtClean="0"/>
              <a:t>or</a:t>
            </a:r>
          </a:p>
          <a:p>
            <a:pPr marL="228600" lvl="1" indent="-228600">
              <a:buFont typeface="Arial" panose="020B0604020202020204" pitchFamily="34" charset="0"/>
              <a:buChar char="•"/>
            </a:pPr>
            <a:r>
              <a:rPr lang="en-US" sz="2200" dirty="0" smtClean="0"/>
              <a:t>May </a:t>
            </a:r>
            <a:r>
              <a:rPr lang="en-US" sz="2200" dirty="0"/>
              <a:t>seek recognition and enforcement of an order issued by another Contracting </a:t>
            </a:r>
            <a:r>
              <a:rPr lang="en-US" sz="2200" dirty="0" smtClean="0"/>
              <a:t>State</a:t>
            </a:r>
            <a:endParaRPr lang="en-US" dirty="0" smtClean="0"/>
          </a:p>
          <a:p>
            <a:pPr marL="0" indent="0">
              <a:buNone/>
            </a:pPr>
            <a:endParaRPr lang="en-US" dirty="0" smtClean="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D184B754-9055-42F1-A6DD-128382169426}" type="slidenum">
              <a:rPr lang="en-US" smtClean="0"/>
              <a:t>14</a:t>
            </a:fld>
            <a:endParaRPr lang="en-US" dirty="0"/>
          </a:p>
        </p:txBody>
      </p:sp>
      <p:sp>
        <p:nvSpPr>
          <p:cNvPr id="3" name="Title 2"/>
          <p:cNvSpPr>
            <a:spLocks noGrp="1"/>
          </p:cNvSpPr>
          <p:nvPr>
            <p:ph type="title"/>
          </p:nvPr>
        </p:nvSpPr>
        <p:spPr>
          <a:xfrm>
            <a:off x="699247" y="654477"/>
            <a:ext cx="7772400" cy="523220"/>
          </a:xfrm>
        </p:spPr>
        <p:txBody>
          <a:bodyPr/>
          <a:lstStyle/>
          <a:p>
            <a:r>
              <a:rPr lang="en-US" dirty="0" smtClean="0"/>
              <a:t>Order Must Be Issued by Contracting State</a:t>
            </a:r>
            <a:endParaRPr lang="en-US" dirty="0"/>
          </a:p>
        </p:txBody>
      </p:sp>
      <p:pic>
        <p:nvPicPr>
          <p:cNvPr id="10" name="Picture 6"/>
          <p:cNvPicPr>
            <a:picLocks noChangeAspect="1" noChangeArrowheads="1"/>
          </p:cNvPicPr>
          <p:nvPr/>
        </p:nvPicPr>
        <p:blipFill>
          <a:blip r:embed="rId3" cstate="print"/>
          <a:srcRect/>
          <a:stretch>
            <a:fillRect/>
          </a:stretch>
        </p:blipFill>
        <p:spPr bwMode="auto">
          <a:xfrm>
            <a:off x="1731219" y="4795849"/>
            <a:ext cx="936166" cy="1097280"/>
          </a:xfrm>
          <a:prstGeom prst="rect">
            <a:avLst/>
          </a:prstGeom>
          <a:noFill/>
          <a:ln w="12700">
            <a:noFill/>
            <a:miter lim="800000"/>
            <a:headEnd/>
            <a:tailEnd/>
          </a:ln>
        </p:spPr>
      </p:pic>
      <p:pic>
        <p:nvPicPr>
          <p:cNvPr id="11" name="Picture 6"/>
          <p:cNvPicPr>
            <a:picLocks noChangeAspect="1" noChangeArrowheads="1"/>
          </p:cNvPicPr>
          <p:nvPr/>
        </p:nvPicPr>
        <p:blipFill>
          <a:blip r:embed="rId3" cstate="print"/>
          <a:srcRect/>
          <a:stretch>
            <a:fillRect/>
          </a:stretch>
        </p:blipFill>
        <p:spPr bwMode="auto">
          <a:xfrm>
            <a:off x="6263255" y="4832197"/>
            <a:ext cx="936166" cy="1097280"/>
          </a:xfrm>
          <a:prstGeom prst="rect">
            <a:avLst/>
          </a:prstGeom>
          <a:noFill/>
          <a:ln w="12700">
            <a:noFill/>
            <a:miter lim="800000"/>
            <a:headEnd/>
            <a:tailEnd/>
          </a:ln>
        </p:spPr>
      </p:pic>
      <p:sp>
        <p:nvSpPr>
          <p:cNvPr id="12" name="TextBox 11"/>
          <p:cNvSpPr txBox="1"/>
          <p:nvPr/>
        </p:nvSpPr>
        <p:spPr>
          <a:xfrm>
            <a:off x="1757248" y="4930708"/>
            <a:ext cx="936166" cy="584775"/>
          </a:xfrm>
          <a:prstGeom prst="rect">
            <a:avLst/>
          </a:prstGeom>
          <a:noFill/>
        </p:spPr>
        <p:txBody>
          <a:bodyPr wrap="square" rtlCol="0">
            <a:spAutoFit/>
          </a:bodyPr>
          <a:lstStyle/>
          <a:p>
            <a:r>
              <a:rPr lang="en-US" sz="1600" dirty="0" smtClean="0"/>
              <a:t>  NY</a:t>
            </a:r>
          </a:p>
          <a:p>
            <a:r>
              <a:rPr lang="en-US" sz="1600" dirty="0" smtClean="0"/>
              <a:t>  Order</a:t>
            </a:r>
            <a:endParaRPr lang="en-US" sz="1600" dirty="0"/>
          </a:p>
        </p:txBody>
      </p:sp>
      <p:sp>
        <p:nvSpPr>
          <p:cNvPr id="13" name="TextBox 12"/>
          <p:cNvSpPr txBox="1"/>
          <p:nvPr/>
        </p:nvSpPr>
        <p:spPr>
          <a:xfrm>
            <a:off x="6389917" y="4976685"/>
            <a:ext cx="936166" cy="584775"/>
          </a:xfrm>
          <a:prstGeom prst="rect">
            <a:avLst/>
          </a:prstGeom>
          <a:noFill/>
        </p:spPr>
        <p:txBody>
          <a:bodyPr wrap="square" rtlCol="0">
            <a:spAutoFit/>
          </a:bodyPr>
          <a:lstStyle/>
          <a:p>
            <a:r>
              <a:rPr lang="en-US" sz="1600" dirty="0" smtClean="0"/>
              <a:t>French</a:t>
            </a:r>
          </a:p>
          <a:p>
            <a:r>
              <a:rPr lang="en-US" sz="1600" dirty="0" smtClean="0"/>
              <a:t> Order</a:t>
            </a:r>
            <a:endParaRPr lang="en-US" sz="1600" dirty="0"/>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4200" y="3303300"/>
            <a:ext cx="2682240" cy="2011680"/>
          </a:xfrm>
          <a:prstGeom prst="rect">
            <a:avLst/>
          </a:prstGeom>
        </p:spPr>
      </p:pic>
    </p:spTree>
    <p:extLst>
      <p:ext uri="{BB962C8B-B14F-4D97-AF65-F5344CB8AC3E}">
        <p14:creationId xmlns:p14="http://schemas.microsoft.com/office/powerpoint/2010/main" val="257925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761753"/>
            <a:ext cx="7772400" cy="4572000"/>
          </a:xfrm>
        </p:spPr>
        <p:txBody>
          <a:bodyPr>
            <a:normAutofit/>
          </a:bodyPr>
          <a:lstStyle/>
          <a:p>
            <a:r>
              <a:rPr lang="en-US" sz="2600" dirty="0"/>
              <a:t>Application must include </a:t>
            </a:r>
            <a:r>
              <a:rPr lang="en-US" sz="2600" dirty="0" smtClean="0"/>
              <a:t>transmittal form</a:t>
            </a:r>
            <a:endParaRPr lang="en-US" sz="2600" dirty="0"/>
          </a:p>
          <a:p>
            <a:r>
              <a:rPr lang="en-US" sz="2600" dirty="0" smtClean="0"/>
              <a:t>Article 25 of the Convention </a:t>
            </a:r>
            <a:r>
              <a:rPr lang="en-US" sz="2600" dirty="0"/>
              <a:t>lists documents that must accompany application</a:t>
            </a:r>
          </a:p>
          <a:p>
            <a:pPr lvl="1"/>
            <a:r>
              <a:rPr lang="en-US" sz="2400" dirty="0" smtClean="0"/>
              <a:t>Country </a:t>
            </a:r>
            <a:r>
              <a:rPr lang="en-US" sz="2400" dirty="0"/>
              <a:t>Profile</a:t>
            </a:r>
          </a:p>
          <a:p>
            <a:pPr lvl="2"/>
            <a:r>
              <a:rPr lang="en-US" sz="2200" dirty="0" smtClean="0"/>
              <a:t>Most countries request use of </a:t>
            </a:r>
            <a:r>
              <a:rPr lang="en-US" sz="2200" dirty="0"/>
              <a:t>Hague recommended forms </a:t>
            </a:r>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5D83ED77-F648-458D-8AF6-D8CB3BD9AB41}" type="slidenum">
              <a:rPr lang="en-US" smtClean="0"/>
              <a:t>15</a:t>
            </a:fld>
            <a:endParaRPr lang="en-US" dirty="0"/>
          </a:p>
        </p:txBody>
      </p:sp>
      <p:sp>
        <p:nvSpPr>
          <p:cNvPr id="3" name="Title 2"/>
          <p:cNvSpPr>
            <a:spLocks noGrp="1"/>
          </p:cNvSpPr>
          <p:nvPr>
            <p:ph type="title"/>
          </p:nvPr>
        </p:nvSpPr>
        <p:spPr>
          <a:xfrm>
            <a:off x="699247" y="593384"/>
            <a:ext cx="7772400" cy="954107"/>
          </a:xfrm>
        </p:spPr>
        <p:txBody>
          <a:bodyPr/>
          <a:lstStyle/>
          <a:p>
            <a:r>
              <a:rPr lang="en-US" dirty="0" smtClean="0"/>
              <a:t>Required Documents Must Be Included with Application</a:t>
            </a:r>
            <a:endParaRPr lang="en-US" dirty="0"/>
          </a:p>
        </p:txBody>
      </p:sp>
    </p:spTree>
    <p:extLst>
      <p:ext uri="{BB962C8B-B14F-4D97-AF65-F5344CB8AC3E}">
        <p14:creationId xmlns:p14="http://schemas.microsoft.com/office/powerpoint/2010/main" val="12586171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A92DE5BD-15B8-4BA5-91C1-30DBBF4234DE}" type="slidenum">
              <a:rPr lang="en-US" smtClean="0"/>
              <a:t>16</a:t>
            </a:fld>
            <a:endParaRPr lang="en-US" dirty="0"/>
          </a:p>
        </p:txBody>
      </p:sp>
      <p:sp>
        <p:nvSpPr>
          <p:cNvPr id="3" name="Title 2"/>
          <p:cNvSpPr>
            <a:spLocks noGrp="1"/>
          </p:cNvSpPr>
          <p:nvPr>
            <p:ph type="title"/>
          </p:nvPr>
        </p:nvSpPr>
        <p:spPr>
          <a:xfrm>
            <a:off x="699247" y="285145"/>
            <a:ext cx="7772400" cy="892552"/>
          </a:xfrm>
        </p:spPr>
        <p:txBody>
          <a:bodyPr/>
          <a:lstStyle/>
          <a:p>
            <a:r>
              <a:rPr lang="en-US" sz="2600" dirty="0" smtClean="0"/>
              <a:t>Outgoing Application for Recognition and Enforcement of Contracting State Order </a:t>
            </a:r>
            <a:r>
              <a:rPr lang="en-US" sz="2600" dirty="0"/>
              <a:t>– </a:t>
            </a:r>
            <a:r>
              <a:rPr lang="en-US" sz="2600" dirty="0" smtClean="0"/>
              <a:t>Documents</a:t>
            </a:r>
            <a:endParaRPr lang="en-US" sz="26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600528273"/>
              </p:ext>
            </p:extLst>
          </p:nvPr>
        </p:nvGraphicFramePr>
        <p:xfrm>
          <a:off x="702659" y="1295400"/>
          <a:ext cx="7772400" cy="4998720"/>
        </p:xfrm>
        <a:graphic>
          <a:graphicData uri="http://schemas.openxmlformats.org/drawingml/2006/table">
            <a:tbl>
              <a:tblPr firstRow="1" bandRow="1">
                <a:tableStyleId>{5C22544A-7EE6-4342-B048-85BDC9FD1C3A}</a:tableStyleId>
              </a:tblPr>
              <a:tblGrid>
                <a:gridCol w="2590800"/>
                <a:gridCol w="2590800"/>
                <a:gridCol w="2590800"/>
              </a:tblGrid>
              <a:tr h="370840">
                <a:tc>
                  <a:txBody>
                    <a:bodyPr/>
                    <a:lstStyle/>
                    <a:p>
                      <a:r>
                        <a:rPr lang="en-US" sz="2000" dirty="0" smtClean="0">
                          <a:solidFill>
                            <a:schemeClr val="bg1"/>
                          </a:solidFill>
                        </a:rPr>
                        <a:t>Required</a:t>
                      </a:r>
                      <a:r>
                        <a:rPr lang="en-US" sz="2000" baseline="0" dirty="0" smtClean="0">
                          <a:solidFill>
                            <a:schemeClr val="bg1"/>
                          </a:solidFill>
                        </a:rPr>
                        <a:t> by Convention</a:t>
                      </a:r>
                    </a:p>
                    <a:p>
                      <a:r>
                        <a:rPr lang="en-US" sz="2000" baseline="0" dirty="0" smtClean="0">
                          <a:solidFill>
                            <a:schemeClr val="bg1"/>
                          </a:solidFill>
                        </a:rPr>
                        <a:t>Article 25</a:t>
                      </a:r>
                      <a:endParaRPr lang="en-US" sz="2000" dirty="0">
                        <a:solidFill>
                          <a:schemeClr val="bg1"/>
                        </a:solidFill>
                      </a:endParaRPr>
                    </a:p>
                  </a:txBody>
                  <a:tcPr>
                    <a:solidFill>
                      <a:srgbClr val="428481"/>
                    </a:solidFill>
                  </a:tcPr>
                </a:tc>
                <a:tc>
                  <a:txBody>
                    <a:bodyPr/>
                    <a:lstStyle/>
                    <a:p>
                      <a:r>
                        <a:rPr lang="en-US" sz="2000" dirty="0" smtClean="0"/>
                        <a:t>When Used</a:t>
                      </a:r>
                      <a:endParaRPr lang="en-US" sz="2000" dirty="0"/>
                    </a:p>
                  </a:txBody>
                  <a:tcPr>
                    <a:solidFill>
                      <a:srgbClr val="428481"/>
                    </a:solidFill>
                  </a:tcPr>
                </a:tc>
                <a:tc>
                  <a:txBody>
                    <a:bodyPr/>
                    <a:lstStyle/>
                    <a:p>
                      <a:r>
                        <a:rPr lang="en-US" sz="2000" dirty="0" smtClean="0"/>
                        <a:t>Form/Document</a:t>
                      </a:r>
                      <a:r>
                        <a:rPr lang="en-US" sz="2000" baseline="0" dirty="0" smtClean="0"/>
                        <a:t> Used</a:t>
                      </a:r>
                      <a:endParaRPr lang="en-US" sz="2000" dirty="0"/>
                    </a:p>
                  </a:txBody>
                  <a:tcPr>
                    <a:solidFill>
                      <a:srgbClr val="428481"/>
                    </a:solidFill>
                  </a:tcPr>
                </a:tc>
              </a:tr>
              <a:tr h="370840">
                <a:tc>
                  <a:txBody>
                    <a:bodyPr/>
                    <a:lstStyle/>
                    <a:p>
                      <a:r>
                        <a:rPr lang="en-US" sz="2000" dirty="0" smtClean="0">
                          <a:solidFill>
                            <a:srgbClr val="5B616B"/>
                          </a:solidFill>
                        </a:rPr>
                        <a:t>Transmittal</a:t>
                      </a:r>
                      <a:endParaRPr lang="en-US" sz="2000" dirty="0">
                        <a:solidFill>
                          <a:srgbClr val="5B616B"/>
                        </a:solidFill>
                      </a:endParaRPr>
                    </a:p>
                  </a:txBody>
                  <a:tcPr/>
                </a:tc>
                <a:tc>
                  <a:txBody>
                    <a:bodyPr/>
                    <a:lstStyle/>
                    <a:p>
                      <a:r>
                        <a:rPr lang="en-US" sz="2000" dirty="0" smtClean="0">
                          <a:solidFill>
                            <a:srgbClr val="5B616B"/>
                          </a:solidFill>
                        </a:rPr>
                        <a:t>Always</a:t>
                      </a:r>
                    </a:p>
                  </a:txBody>
                  <a:tcPr/>
                </a:tc>
                <a:tc>
                  <a:txBody>
                    <a:bodyPr/>
                    <a:lstStyle/>
                    <a:p>
                      <a:r>
                        <a:rPr lang="en-US" sz="2000" dirty="0" smtClean="0">
                          <a:solidFill>
                            <a:srgbClr val="5B616B"/>
                          </a:solidFill>
                        </a:rPr>
                        <a:t>Convention Transmittal (required</a:t>
                      </a:r>
                      <a:r>
                        <a:rPr lang="en-US" sz="2000" baseline="0" dirty="0" smtClean="0">
                          <a:solidFill>
                            <a:srgbClr val="5B616B"/>
                          </a:solidFill>
                        </a:rPr>
                        <a:t> form)</a:t>
                      </a:r>
                      <a:endParaRPr lang="en-US" sz="2000" dirty="0">
                        <a:solidFill>
                          <a:srgbClr val="5B616B"/>
                        </a:solidFill>
                      </a:endParaRPr>
                    </a:p>
                  </a:txBody>
                  <a:tcPr/>
                </a:tc>
              </a:tr>
              <a:tr h="370840">
                <a:tc>
                  <a:txBody>
                    <a:bodyPr/>
                    <a:lstStyle/>
                    <a:p>
                      <a:r>
                        <a:rPr lang="en-US" sz="2000" dirty="0" smtClean="0">
                          <a:solidFill>
                            <a:srgbClr val="5B616B"/>
                          </a:solidFill>
                        </a:rPr>
                        <a:t>Application</a:t>
                      </a:r>
                      <a:endParaRPr lang="en-US" sz="2000" dirty="0">
                        <a:solidFill>
                          <a:srgbClr val="5B616B"/>
                        </a:solidFill>
                      </a:endParaRPr>
                    </a:p>
                  </a:txBody>
                  <a:tcPr/>
                </a:tc>
                <a:tc>
                  <a:txBody>
                    <a:bodyPr/>
                    <a:lstStyle/>
                    <a:p>
                      <a:pPr marL="342900" indent="-342900">
                        <a:buFont typeface="Arial" panose="020B0604020202020204" pitchFamily="34" charset="0"/>
                        <a:buChar char="•"/>
                      </a:pPr>
                      <a:r>
                        <a:rPr lang="en-US" sz="2000" dirty="0" smtClean="0">
                          <a:solidFill>
                            <a:srgbClr val="5B616B"/>
                          </a:solidFill>
                        </a:rPr>
                        <a:t>Always</a:t>
                      </a:r>
                    </a:p>
                    <a:p>
                      <a:pPr marL="682625" marR="0" lvl="0" indent="-342900" algn="l" defTabSz="4572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lang="en-US" sz="2000" dirty="0" smtClean="0">
                          <a:solidFill>
                            <a:srgbClr val="5B616B"/>
                          </a:solidFill>
                        </a:rPr>
                        <a:t>If risk</a:t>
                      </a:r>
                      <a:r>
                        <a:rPr lang="en-US" sz="2000" baseline="0" dirty="0" smtClean="0">
                          <a:solidFill>
                            <a:srgbClr val="5B616B"/>
                          </a:solidFill>
                        </a:rPr>
                        <a:t> of harm</a:t>
                      </a:r>
                      <a:endParaRPr lang="en-US" sz="2000" dirty="0" smtClean="0">
                        <a:solidFill>
                          <a:srgbClr val="5B616B"/>
                        </a:solidFill>
                      </a:endParaRPr>
                    </a:p>
                  </a:txBody>
                  <a:tcPr/>
                </a:tc>
                <a:tc>
                  <a:txBody>
                    <a:bodyPr/>
                    <a:lstStyle/>
                    <a:p>
                      <a:pPr marL="342900" indent="-342900">
                        <a:lnSpc>
                          <a:spcPct val="90000"/>
                        </a:lnSpc>
                        <a:buFont typeface="Arial" panose="020B0604020202020204" pitchFamily="34" charset="0"/>
                        <a:buChar char="•"/>
                      </a:pPr>
                      <a:r>
                        <a:rPr lang="en-US" sz="2000" dirty="0" smtClean="0">
                          <a:solidFill>
                            <a:srgbClr val="5B616B"/>
                          </a:solidFill>
                        </a:rPr>
                        <a:t>Convention Application </a:t>
                      </a:r>
                    </a:p>
                    <a:p>
                      <a:pPr marL="682625" marR="0" lvl="0" indent="-342900" algn="l" defTabSz="4572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en-US" sz="2000" dirty="0" smtClean="0">
                          <a:solidFill>
                            <a:srgbClr val="5B616B"/>
                          </a:solidFill>
                        </a:rPr>
                        <a:t>Convention</a:t>
                      </a:r>
                      <a:r>
                        <a:rPr lang="en-US" sz="2000" baseline="0" dirty="0" smtClean="0">
                          <a:solidFill>
                            <a:srgbClr val="5B616B"/>
                          </a:solidFill>
                        </a:rPr>
                        <a:t> Restricted Information on the Applicant</a:t>
                      </a:r>
                      <a:endParaRPr lang="en-US" sz="2000" dirty="0" smtClean="0">
                        <a:solidFill>
                          <a:srgbClr val="5B616B"/>
                        </a:solidFill>
                      </a:endParaRPr>
                    </a:p>
                  </a:txBody>
                  <a:tcPr/>
                </a:tc>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smtClean="0">
                          <a:solidFill>
                            <a:srgbClr val="5B616B"/>
                          </a:solidFill>
                        </a:rPr>
                        <a:t>Complete text</a:t>
                      </a:r>
                      <a:r>
                        <a:rPr lang="en-US" sz="2000" baseline="0" dirty="0" smtClean="0">
                          <a:solidFill>
                            <a:srgbClr val="5B616B"/>
                          </a:solidFill>
                        </a:rPr>
                        <a:t> of order</a:t>
                      </a:r>
                      <a:endParaRPr lang="en-US" sz="2000" dirty="0" smtClean="0">
                        <a:solidFill>
                          <a:srgbClr val="5B616B"/>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smtClean="0">
                          <a:solidFill>
                            <a:srgbClr val="5B616B"/>
                          </a:solidFill>
                        </a:rPr>
                        <a:t>Always unless requested State allows an abstract or extract</a:t>
                      </a:r>
                      <a:r>
                        <a:rPr lang="en-US" sz="2000" baseline="0" dirty="0" smtClean="0">
                          <a:solidFill>
                            <a:srgbClr val="5B616B"/>
                          </a:solidFill>
                        </a:rPr>
                        <a:t> of order</a:t>
                      </a:r>
                      <a:endParaRPr lang="en-US" sz="2000" dirty="0" smtClean="0">
                        <a:solidFill>
                          <a:srgbClr val="5B616B"/>
                        </a:solidFill>
                      </a:endParaRPr>
                    </a:p>
                  </a:txBody>
                  <a:tcPr/>
                </a:tc>
                <a:tc>
                  <a:txBody>
                    <a:bodyPr/>
                    <a:lstStyle/>
                    <a:p>
                      <a:r>
                        <a:rPr lang="en-US" sz="2000" dirty="0" smtClean="0">
                          <a:solidFill>
                            <a:srgbClr val="5B616B"/>
                          </a:solidFill>
                        </a:rPr>
                        <a:t>Order itself or Abstract/Extract, if acceptable</a:t>
                      </a:r>
                    </a:p>
                    <a:p>
                      <a:pPr marL="228600" indent="-228600">
                        <a:buFont typeface="Arial" panose="020B0604020202020204" pitchFamily="34" charset="0"/>
                        <a:buChar char="•"/>
                      </a:pPr>
                      <a:r>
                        <a:rPr lang="en-US" sz="1800" baseline="0" dirty="0" smtClean="0">
                          <a:solidFill>
                            <a:srgbClr val="5B616B"/>
                          </a:solidFill>
                        </a:rPr>
                        <a:t>Requested State can require certified order </a:t>
                      </a:r>
                      <a:endParaRPr lang="en-US" sz="1800" dirty="0" smtClean="0">
                        <a:solidFill>
                          <a:srgbClr val="5B616B"/>
                        </a:solidFill>
                      </a:endParaRPr>
                    </a:p>
                  </a:txBody>
                  <a:tcPr/>
                </a:tc>
              </a:tr>
            </a:tbl>
          </a:graphicData>
        </a:graphic>
      </p:graphicFrame>
    </p:spTree>
    <p:extLst>
      <p:ext uri="{BB962C8B-B14F-4D97-AF65-F5344CB8AC3E}">
        <p14:creationId xmlns:p14="http://schemas.microsoft.com/office/powerpoint/2010/main" val="22831785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3F188505-328C-488F-84A6-16056B02AC62}" type="slidenum">
              <a:rPr lang="en-US" smtClean="0"/>
              <a:t>17</a:t>
            </a:fld>
            <a:endParaRPr lang="en-US" dirty="0"/>
          </a:p>
        </p:txBody>
      </p:sp>
      <p:sp>
        <p:nvSpPr>
          <p:cNvPr id="3" name="Title 2"/>
          <p:cNvSpPr>
            <a:spLocks noGrp="1"/>
          </p:cNvSpPr>
          <p:nvPr>
            <p:ph type="title"/>
          </p:nvPr>
        </p:nvSpPr>
        <p:spPr>
          <a:xfrm>
            <a:off x="699247" y="285145"/>
            <a:ext cx="7772400" cy="892552"/>
          </a:xfrm>
        </p:spPr>
        <p:txBody>
          <a:bodyPr/>
          <a:lstStyle/>
          <a:p>
            <a:r>
              <a:rPr lang="en-US" sz="2600" dirty="0" smtClean="0"/>
              <a:t>Outgoing Application for Recognition and Enforcement of Contracting State Order – Documents (cont’d)</a:t>
            </a:r>
            <a:endParaRPr lang="en-US" sz="26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948753499"/>
              </p:ext>
            </p:extLst>
          </p:nvPr>
        </p:nvGraphicFramePr>
        <p:xfrm>
          <a:off x="702659" y="1295400"/>
          <a:ext cx="7772400" cy="4754880"/>
        </p:xfrm>
        <a:graphic>
          <a:graphicData uri="http://schemas.openxmlformats.org/drawingml/2006/table">
            <a:tbl>
              <a:tblPr firstRow="1" bandRow="1">
                <a:tableStyleId>{5C22544A-7EE6-4342-B048-85BDC9FD1C3A}</a:tableStyleId>
              </a:tblPr>
              <a:tblGrid>
                <a:gridCol w="2590800"/>
                <a:gridCol w="2590800"/>
                <a:gridCol w="2590800"/>
              </a:tblGrid>
              <a:tr h="370840">
                <a:tc>
                  <a:txBody>
                    <a:bodyPr/>
                    <a:lstStyle/>
                    <a:p>
                      <a:r>
                        <a:rPr lang="en-US" sz="2000" dirty="0" smtClean="0">
                          <a:solidFill>
                            <a:schemeClr val="bg1"/>
                          </a:solidFill>
                        </a:rPr>
                        <a:t>Required</a:t>
                      </a:r>
                      <a:r>
                        <a:rPr lang="en-US" sz="2000" baseline="0" dirty="0" smtClean="0">
                          <a:solidFill>
                            <a:schemeClr val="bg1"/>
                          </a:solidFill>
                        </a:rPr>
                        <a:t> by Convention</a:t>
                      </a:r>
                    </a:p>
                    <a:p>
                      <a:r>
                        <a:rPr lang="en-US" sz="2000" baseline="0" dirty="0" smtClean="0">
                          <a:solidFill>
                            <a:schemeClr val="bg1"/>
                          </a:solidFill>
                        </a:rPr>
                        <a:t>Article 25</a:t>
                      </a:r>
                      <a:endParaRPr lang="en-US" sz="2000" dirty="0">
                        <a:solidFill>
                          <a:schemeClr val="bg1"/>
                        </a:solidFill>
                      </a:endParaRPr>
                    </a:p>
                  </a:txBody>
                  <a:tcPr>
                    <a:solidFill>
                      <a:srgbClr val="428481"/>
                    </a:solidFill>
                  </a:tcPr>
                </a:tc>
                <a:tc>
                  <a:txBody>
                    <a:bodyPr/>
                    <a:lstStyle/>
                    <a:p>
                      <a:r>
                        <a:rPr lang="en-US" sz="2000" dirty="0" smtClean="0"/>
                        <a:t>When Used</a:t>
                      </a:r>
                      <a:endParaRPr lang="en-US" sz="2000" dirty="0"/>
                    </a:p>
                  </a:txBody>
                  <a:tcPr>
                    <a:solidFill>
                      <a:srgbClr val="428481"/>
                    </a:solidFill>
                  </a:tcPr>
                </a:tc>
                <a:tc>
                  <a:txBody>
                    <a:bodyPr/>
                    <a:lstStyle/>
                    <a:p>
                      <a:r>
                        <a:rPr lang="en-US" sz="2000" dirty="0" smtClean="0"/>
                        <a:t>Form/Document</a:t>
                      </a:r>
                      <a:r>
                        <a:rPr lang="en-US" sz="2000" baseline="0" dirty="0" smtClean="0"/>
                        <a:t> Used</a:t>
                      </a:r>
                      <a:endParaRPr lang="en-US" sz="2000" dirty="0"/>
                    </a:p>
                  </a:txBody>
                  <a:tcPr>
                    <a:solidFill>
                      <a:srgbClr val="428481"/>
                    </a:solidFill>
                  </a:tcPr>
                </a:tc>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smtClean="0">
                          <a:solidFill>
                            <a:srgbClr val="5B616B"/>
                          </a:solidFill>
                        </a:rPr>
                        <a:t>Document stating</a:t>
                      </a:r>
                      <a:r>
                        <a:rPr lang="en-US" sz="1800" baseline="0" dirty="0" smtClean="0">
                          <a:solidFill>
                            <a:srgbClr val="5B616B"/>
                          </a:solidFill>
                        </a:rPr>
                        <a:t> order is </a:t>
                      </a:r>
                      <a:r>
                        <a:rPr lang="en-US" sz="1800" dirty="0" smtClean="0">
                          <a:solidFill>
                            <a:srgbClr val="5B616B"/>
                          </a:solidFill>
                        </a:rPr>
                        <a:t>enforceable in issuing country</a:t>
                      </a:r>
                    </a:p>
                    <a:p>
                      <a:endParaRPr lang="en-US" sz="1800" dirty="0">
                        <a:solidFill>
                          <a:srgbClr val="5B616B"/>
                        </a:solidFill>
                      </a:endParaRPr>
                    </a:p>
                  </a:txBody>
                  <a:tcPr/>
                </a:tc>
                <a:tc>
                  <a:txBody>
                    <a:bodyPr/>
                    <a:lstStyle/>
                    <a:p>
                      <a:r>
                        <a:rPr lang="en-US" sz="1800" dirty="0" smtClean="0">
                          <a:solidFill>
                            <a:srgbClr val="5B616B"/>
                          </a:solidFill>
                        </a:rPr>
                        <a:t>Always</a:t>
                      </a:r>
                      <a:endParaRPr lang="en-US" sz="1800" dirty="0">
                        <a:solidFill>
                          <a:srgbClr val="5B616B"/>
                        </a:solidFill>
                      </a:endParaRPr>
                    </a:p>
                  </a:txBody>
                  <a:tcPr/>
                </a:tc>
                <a:tc>
                  <a:txBody>
                    <a:bodyPr/>
                    <a:lstStyle/>
                    <a:p>
                      <a:r>
                        <a:rPr lang="en-US" sz="1800" dirty="0" smtClean="0">
                          <a:solidFill>
                            <a:srgbClr val="5B616B"/>
                          </a:solidFill>
                        </a:rPr>
                        <a:t>Convention Statement of Enforceability</a:t>
                      </a:r>
                      <a:endParaRPr lang="en-US" sz="1800" dirty="0">
                        <a:solidFill>
                          <a:srgbClr val="5B616B"/>
                        </a:solidFill>
                      </a:endParaRPr>
                    </a:p>
                  </a:txBody>
                  <a:tcPr/>
                </a:tc>
              </a:tr>
              <a:tr h="370840">
                <a:tc>
                  <a:txBody>
                    <a:bodyPr/>
                    <a:lstStyle/>
                    <a:p>
                      <a:r>
                        <a:rPr lang="en-US" sz="1800" dirty="0" smtClean="0">
                          <a:solidFill>
                            <a:srgbClr val="5B616B"/>
                          </a:solidFill>
                        </a:rPr>
                        <a:t>Document stating requirements of Art. 19(3)</a:t>
                      </a:r>
                      <a:r>
                        <a:rPr lang="en-US" sz="1800" baseline="0" dirty="0" smtClean="0">
                          <a:solidFill>
                            <a:srgbClr val="5B616B"/>
                          </a:solidFill>
                        </a:rPr>
                        <a:t> are met</a:t>
                      </a:r>
                    </a:p>
                    <a:p>
                      <a:pPr marL="342900" indent="-342900">
                        <a:buFont typeface="Arial" panose="020B0604020202020204" pitchFamily="34" charset="0"/>
                        <a:buChar char="•"/>
                      </a:pPr>
                      <a:r>
                        <a:rPr lang="en-US" sz="1800" baseline="0" dirty="0" smtClean="0">
                          <a:solidFill>
                            <a:srgbClr val="5B616B"/>
                          </a:solidFill>
                        </a:rPr>
                        <a:t>Decisions are subject to appeal or review by judicial authority</a:t>
                      </a:r>
                    </a:p>
                    <a:p>
                      <a:pPr marL="342900" indent="-342900">
                        <a:buFont typeface="Arial" panose="020B0604020202020204" pitchFamily="34" charset="0"/>
                        <a:buChar char="•"/>
                      </a:pPr>
                      <a:r>
                        <a:rPr lang="en-US" sz="1800" baseline="0" dirty="0" smtClean="0">
                          <a:solidFill>
                            <a:srgbClr val="5B616B"/>
                          </a:solidFill>
                        </a:rPr>
                        <a:t>Decisions have similar force and effect to judicial decisions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smtClean="0">
                          <a:solidFill>
                            <a:srgbClr val="5B616B"/>
                          </a:solidFill>
                        </a:rPr>
                        <a:t>U.S. never needs</a:t>
                      </a:r>
                      <a:r>
                        <a:rPr lang="en-US" sz="1800" baseline="0" dirty="0" smtClean="0">
                          <a:solidFill>
                            <a:srgbClr val="5B616B"/>
                          </a:solidFill>
                        </a:rPr>
                        <a:t> to send because our Country Profile specifies that </a:t>
                      </a:r>
                      <a:r>
                        <a:rPr lang="en-US" sz="1800" b="0" i="0" kern="1200" dirty="0" smtClean="0">
                          <a:solidFill>
                            <a:srgbClr val="5B616B"/>
                          </a:solidFill>
                          <a:effectLst/>
                          <a:latin typeface="+mn-lt"/>
                          <a:ea typeface="+mn-ea"/>
                          <a:cs typeface="+mn-cs"/>
                        </a:rPr>
                        <a:t>decisions of our</a:t>
                      </a:r>
                      <a:r>
                        <a:rPr lang="en-US" sz="1800" b="0" i="0" kern="1200" baseline="0" dirty="0" smtClean="0">
                          <a:solidFill>
                            <a:srgbClr val="5B616B"/>
                          </a:solidFill>
                          <a:effectLst/>
                          <a:latin typeface="+mn-lt"/>
                          <a:ea typeface="+mn-ea"/>
                          <a:cs typeface="+mn-cs"/>
                        </a:rPr>
                        <a:t> </a:t>
                      </a:r>
                      <a:r>
                        <a:rPr lang="en-US" sz="1800" b="0" i="0" kern="1200" dirty="0" smtClean="0">
                          <a:solidFill>
                            <a:srgbClr val="5B616B"/>
                          </a:solidFill>
                          <a:effectLst/>
                          <a:latin typeface="+mn-lt"/>
                          <a:ea typeface="+mn-ea"/>
                          <a:cs typeface="+mn-cs"/>
                        </a:rPr>
                        <a:t>administrative authorities always meet Art. 19(3) requirements</a:t>
                      </a:r>
                      <a:endParaRPr lang="en-US" sz="1800" dirty="0" smtClean="0">
                        <a:solidFill>
                          <a:srgbClr val="5B616B"/>
                        </a:solidFill>
                      </a:endParaRPr>
                    </a:p>
                  </a:txBody>
                  <a:tcPr/>
                </a:tc>
                <a:tc>
                  <a:txBody>
                    <a:bodyPr/>
                    <a:lstStyle/>
                    <a:p>
                      <a:r>
                        <a:rPr lang="en-US" sz="1800" dirty="0" smtClean="0">
                          <a:solidFill>
                            <a:srgbClr val="5B616B"/>
                          </a:solidFill>
                        </a:rPr>
                        <a:t>Domestic form</a:t>
                      </a:r>
                      <a:endParaRPr lang="en-US" sz="1800" dirty="0">
                        <a:solidFill>
                          <a:srgbClr val="5B616B"/>
                        </a:solidFill>
                      </a:endParaRPr>
                    </a:p>
                  </a:txBody>
                  <a:tcPr/>
                </a:tc>
              </a:tr>
            </a:tbl>
          </a:graphicData>
        </a:graphic>
      </p:graphicFrame>
    </p:spTree>
    <p:extLst>
      <p:ext uri="{BB962C8B-B14F-4D97-AF65-F5344CB8AC3E}">
        <p14:creationId xmlns:p14="http://schemas.microsoft.com/office/powerpoint/2010/main" val="15613100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FBB9CCA8-F1D5-48F5-ABD4-275454EA8536}" type="slidenum">
              <a:rPr lang="en-US" smtClean="0"/>
              <a:t>18</a:t>
            </a:fld>
            <a:endParaRPr lang="en-US" dirty="0"/>
          </a:p>
        </p:txBody>
      </p:sp>
      <p:sp>
        <p:nvSpPr>
          <p:cNvPr id="3" name="Title 2"/>
          <p:cNvSpPr>
            <a:spLocks noGrp="1"/>
          </p:cNvSpPr>
          <p:nvPr>
            <p:ph type="title"/>
          </p:nvPr>
        </p:nvSpPr>
        <p:spPr>
          <a:xfrm>
            <a:off x="699247" y="285145"/>
            <a:ext cx="7772400" cy="892552"/>
          </a:xfrm>
        </p:spPr>
        <p:txBody>
          <a:bodyPr/>
          <a:lstStyle/>
          <a:p>
            <a:r>
              <a:rPr lang="en-US" sz="2600" dirty="0"/>
              <a:t>Outgoing Application for Recognition and Enforcement of Contracting State Order – Documents (cont’d)</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7055840"/>
              </p:ext>
            </p:extLst>
          </p:nvPr>
        </p:nvGraphicFramePr>
        <p:xfrm>
          <a:off x="702659" y="1524000"/>
          <a:ext cx="7772400" cy="4206240"/>
        </p:xfrm>
        <a:graphic>
          <a:graphicData uri="http://schemas.openxmlformats.org/drawingml/2006/table">
            <a:tbl>
              <a:tblPr firstRow="1" bandRow="1">
                <a:tableStyleId>{5C22544A-7EE6-4342-B048-85BDC9FD1C3A}</a:tableStyleId>
              </a:tblPr>
              <a:tblGrid>
                <a:gridCol w="2590800"/>
                <a:gridCol w="2590800"/>
                <a:gridCol w="2590800"/>
              </a:tblGrid>
              <a:tr h="370840">
                <a:tc>
                  <a:txBody>
                    <a:bodyPr/>
                    <a:lstStyle/>
                    <a:p>
                      <a:r>
                        <a:rPr lang="en-US" sz="1800" dirty="0" smtClean="0">
                          <a:solidFill>
                            <a:schemeClr val="bg1"/>
                          </a:solidFill>
                        </a:rPr>
                        <a:t>Required</a:t>
                      </a:r>
                      <a:r>
                        <a:rPr lang="en-US" sz="1800" baseline="0" dirty="0" smtClean="0">
                          <a:solidFill>
                            <a:schemeClr val="bg1"/>
                          </a:solidFill>
                        </a:rPr>
                        <a:t> by Convention</a:t>
                      </a:r>
                    </a:p>
                    <a:p>
                      <a:r>
                        <a:rPr lang="en-US" sz="1800" baseline="0" dirty="0" smtClean="0">
                          <a:solidFill>
                            <a:schemeClr val="bg1"/>
                          </a:solidFill>
                        </a:rPr>
                        <a:t>Article 25</a:t>
                      </a:r>
                      <a:endParaRPr lang="en-US" sz="1800" dirty="0">
                        <a:solidFill>
                          <a:schemeClr val="bg1"/>
                        </a:solidFill>
                      </a:endParaRPr>
                    </a:p>
                  </a:txBody>
                  <a:tcPr>
                    <a:solidFill>
                      <a:srgbClr val="428481"/>
                    </a:solidFill>
                  </a:tcPr>
                </a:tc>
                <a:tc>
                  <a:txBody>
                    <a:bodyPr/>
                    <a:lstStyle/>
                    <a:p>
                      <a:r>
                        <a:rPr lang="en-US" sz="1800" dirty="0" smtClean="0"/>
                        <a:t>When Used</a:t>
                      </a:r>
                      <a:endParaRPr lang="en-US" sz="1800" dirty="0"/>
                    </a:p>
                  </a:txBody>
                  <a:tcPr>
                    <a:solidFill>
                      <a:srgbClr val="428481"/>
                    </a:solidFill>
                  </a:tcPr>
                </a:tc>
                <a:tc>
                  <a:txBody>
                    <a:bodyPr/>
                    <a:lstStyle/>
                    <a:p>
                      <a:r>
                        <a:rPr lang="en-US" sz="1800" dirty="0" smtClean="0"/>
                        <a:t>Form/Document</a:t>
                      </a:r>
                      <a:r>
                        <a:rPr lang="en-US" sz="1800" baseline="0" dirty="0" smtClean="0"/>
                        <a:t> Used</a:t>
                      </a:r>
                      <a:endParaRPr lang="en-US" sz="1800" dirty="0"/>
                    </a:p>
                  </a:txBody>
                  <a:tcPr>
                    <a:solidFill>
                      <a:srgbClr val="428481"/>
                    </a:solidFill>
                  </a:tcPr>
                </a:tc>
              </a:tr>
              <a:tr h="370840">
                <a:tc>
                  <a:txBody>
                    <a:bodyPr/>
                    <a:lstStyle/>
                    <a:p>
                      <a:r>
                        <a:rPr lang="en-US" sz="1800" dirty="0" smtClean="0">
                          <a:solidFill>
                            <a:srgbClr val="5B616B"/>
                          </a:solidFill>
                        </a:rPr>
                        <a:t>Document</a:t>
                      </a:r>
                      <a:r>
                        <a:rPr lang="en-US" sz="1800" baseline="0" dirty="0" smtClean="0">
                          <a:solidFill>
                            <a:srgbClr val="5B616B"/>
                          </a:solidFill>
                        </a:rPr>
                        <a:t> attesting to proper notice and opportunity to be heard</a:t>
                      </a:r>
                      <a:endParaRPr lang="en-US" sz="1800" dirty="0">
                        <a:solidFill>
                          <a:srgbClr val="5B616B"/>
                        </a:solidFill>
                      </a:endParaRPr>
                    </a:p>
                  </a:txBody>
                  <a:tcPr/>
                </a:tc>
                <a:tc>
                  <a:txBody>
                    <a:bodyPr/>
                    <a:lstStyle/>
                    <a:p>
                      <a:r>
                        <a:rPr lang="en-US" sz="1800" dirty="0" smtClean="0">
                          <a:solidFill>
                            <a:srgbClr val="5B616B"/>
                          </a:solidFill>
                        </a:rPr>
                        <a:t>Always if respondent did not appear</a:t>
                      </a:r>
                      <a:r>
                        <a:rPr lang="en-US" sz="1800" baseline="0" dirty="0" smtClean="0">
                          <a:solidFill>
                            <a:srgbClr val="5B616B"/>
                          </a:solidFill>
                        </a:rPr>
                        <a:t> and was not represented</a:t>
                      </a:r>
                      <a:endParaRPr lang="en-US" sz="1800" dirty="0">
                        <a:solidFill>
                          <a:srgbClr val="5B616B"/>
                        </a:solidFill>
                      </a:endParaRPr>
                    </a:p>
                  </a:txBody>
                  <a:tcPr/>
                </a:tc>
                <a:tc>
                  <a:txBody>
                    <a:bodyPr/>
                    <a:lstStyle/>
                    <a:p>
                      <a:r>
                        <a:rPr lang="en-US" sz="1800" dirty="0" smtClean="0">
                          <a:solidFill>
                            <a:srgbClr val="5B616B"/>
                          </a:solidFill>
                        </a:rPr>
                        <a:t>Convention Statement of Proper Notice</a:t>
                      </a:r>
                      <a:endParaRPr lang="en-US" sz="1800" dirty="0">
                        <a:solidFill>
                          <a:srgbClr val="5B616B"/>
                        </a:solidFill>
                      </a:endParaRPr>
                    </a:p>
                  </a:txBody>
                  <a:tcPr/>
                </a:tc>
              </a:tr>
              <a:tr h="370840">
                <a:tc>
                  <a:txBody>
                    <a:bodyPr/>
                    <a:lstStyle/>
                    <a:p>
                      <a:r>
                        <a:rPr lang="en-US" sz="1800" dirty="0" smtClean="0">
                          <a:solidFill>
                            <a:srgbClr val="5B616B"/>
                          </a:solidFill>
                        </a:rPr>
                        <a:t>Document of arrears</a:t>
                      </a:r>
                      <a:endParaRPr lang="en-US" sz="1800" dirty="0">
                        <a:solidFill>
                          <a:srgbClr val="5B616B"/>
                        </a:solidFill>
                      </a:endParaRPr>
                    </a:p>
                  </a:txBody>
                  <a:tcPr/>
                </a:tc>
                <a:tc>
                  <a:txBody>
                    <a:bodyPr/>
                    <a:lstStyle/>
                    <a:p>
                      <a:r>
                        <a:rPr lang="en-US" sz="1800" dirty="0" smtClean="0">
                          <a:solidFill>
                            <a:srgbClr val="5B616B"/>
                          </a:solidFill>
                        </a:rPr>
                        <a:t>Always if there are any</a:t>
                      </a:r>
                      <a:endParaRPr lang="en-US" sz="1800" dirty="0">
                        <a:solidFill>
                          <a:srgbClr val="5B616B"/>
                        </a:solidFill>
                      </a:endParaRPr>
                    </a:p>
                  </a:txBody>
                  <a:tcPr/>
                </a:tc>
                <a:tc>
                  <a:txBody>
                    <a:bodyPr/>
                    <a:lstStyle/>
                    <a:p>
                      <a:r>
                        <a:rPr lang="en-US" sz="1800" dirty="0" smtClean="0">
                          <a:solidFill>
                            <a:srgbClr val="5B616B"/>
                          </a:solidFill>
                        </a:rPr>
                        <a:t>Domestic document showing amount and date calculated</a:t>
                      </a:r>
                      <a:endParaRPr lang="en-US" sz="1800" dirty="0">
                        <a:solidFill>
                          <a:srgbClr val="5B616B"/>
                        </a:solidFill>
                      </a:endParaRPr>
                    </a:p>
                  </a:txBody>
                  <a:tcPr/>
                </a:tc>
              </a:tr>
              <a:tr h="370840">
                <a:tc>
                  <a:txBody>
                    <a:bodyPr/>
                    <a:lstStyle/>
                    <a:p>
                      <a:r>
                        <a:rPr lang="en-US" sz="1800" dirty="0" smtClean="0">
                          <a:solidFill>
                            <a:srgbClr val="5B616B"/>
                          </a:solidFill>
                        </a:rPr>
                        <a:t>Document showing req’t for automatic adjustment</a:t>
                      </a:r>
                      <a:r>
                        <a:rPr lang="en-US" sz="1800" baseline="0" dirty="0" smtClean="0">
                          <a:solidFill>
                            <a:srgbClr val="5B616B"/>
                          </a:solidFill>
                        </a:rPr>
                        <a:t> and</a:t>
                      </a:r>
                      <a:r>
                        <a:rPr lang="en-US" sz="1800" dirty="0" smtClean="0">
                          <a:solidFill>
                            <a:srgbClr val="5B616B"/>
                          </a:solidFill>
                        </a:rPr>
                        <a:t> explaining how to adjust or index support amount</a:t>
                      </a:r>
                      <a:endParaRPr lang="en-US" sz="1800" dirty="0">
                        <a:solidFill>
                          <a:srgbClr val="5B616B"/>
                        </a:solidFill>
                      </a:endParaRPr>
                    </a:p>
                  </a:txBody>
                  <a:tcPr/>
                </a:tc>
                <a:tc>
                  <a:txBody>
                    <a:bodyPr/>
                    <a:lstStyle/>
                    <a:p>
                      <a:r>
                        <a:rPr lang="en-US" sz="1800" dirty="0" smtClean="0">
                          <a:solidFill>
                            <a:srgbClr val="5B616B"/>
                          </a:solidFill>
                        </a:rPr>
                        <a:t>Always if order provides for automatic adjustment by indexation</a:t>
                      </a:r>
                      <a:endParaRPr lang="en-US" sz="1800" dirty="0">
                        <a:solidFill>
                          <a:srgbClr val="5B616B"/>
                        </a:solidFill>
                      </a:endParaRPr>
                    </a:p>
                  </a:txBody>
                  <a:tcPr/>
                </a:tc>
                <a:tc>
                  <a:txBody>
                    <a:bodyPr/>
                    <a:lstStyle/>
                    <a:p>
                      <a:r>
                        <a:rPr lang="en-US" sz="1800" dirty="0" smtClean="0">
                          <a:solidFill>
                            <a:srgbClr val="5B616B"/>
                          </a:solidFill>
                        </a:rPr>
                        <a:t>Domestic document</a:t>
                      </a:r>
                      <a:endParaRPr lang="en-US" sz="1800" dirty="0">
                        <a:solidFill>
                          <a:srgbClr val="5B616B"/>
                        </a:solidFill>
                      </a:endParaRPr>
                    </a:p>
                  </a:txBody>
                  <a:tcPr/>
                </a:tc>
              </a:tr>
            </a:tbl>
          </a:graphicData>
        </a:graphic>
      </p:graphicFrame>
    </p:spTree>
    <p:extLst>
      <p:ext uri="{BB962C8B-B14F-4D97-AF65-F5344CB8AC3E}">
        <p14:creationId xmlns:p14="http://schemas.microsoft.com/office/powerpoint/2010/main" val="11953116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1229DA5D-FD7C-45B7-A503-8EA9A5A72280}" type="slidenum">
              <a:rPr lang="en-US" smtClean="0"/>
              <a:t>19</a:t>
            </a:fld>
            <a:endParaRPr lang="en-US" dirty="0"/>
          </a:p>
        </p:txBody>
      </p:sp>
      <p:sp>
        <p:nvSpPr>
          <p:cNvPr id="3" name="Title 2"/>
          <p:cNvSpPr>
            <a:spLocks noGrp="1"/>
          </p:cNvSpPr>
          <p:nvPr>
            <p:ph type="title"/>
          </p:nvPr>
        </p:nvSpPr>
        <p:spPr>
          <a:xfrm>
            <a:off x="699247" y="285145"/>
            <a:ext cx="7772400" cy="892552"/>
          </a:xfrm>
        </p:spPr>
        <p:txBody>
          <a:bodyPr/>
          <a:lstStyle/>
          <a:p>
            <a:r>
              <a:rPr lang="en-US" sz="2600" dirty="0" smtClean="0"/>
              <a:t>Outgoing Application for Recognition and Enforcement of Contracting State Order </a:t>
            </a:r>
            <a:r>
              <a:rPr lang="en-US" sz="2600" dirty="0"/>
              <a:t>– Documents (cont’d)</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036487869"/>
              </p:ext>
            </p:extLst>
          </p:nvPr>
        </p:nvGraphicFramePr>
        <p:xfrm>
          <a:off x="702659" y="1371600"/>
          <a:ext cx="7772400" cy="4663440"/>
        </p:xfrm>
        <a:graphic>
          <a:graphicData uri="http://schemas.openxmlformats.org/drawingml/2006/table">
            <a:tbl>
              <a:tblPr firstRow="1" bandRow="1">
                <a:tableStyleId>{5C22544A-7EE6-4342-B048-85BDC9FD1C3A}</a:tableStyleId>
              </a:tblPr>
              <a:tblGrid>
                <a:gridCol w="2590800"/>
                <a:gridCol w="2590800"/>
                <a:gridCol w="2590800"/>
              </a:tblGrid>
              <a:tr h="914400">
                <a:tc>
                  <a:txBody>
                    <a:bodyPr/>
                    <a:lstStyle/>
                    <a:p>
                      <a:r>
                        <a:rPr lang="en-US" sz="1800" dirty="0" smtClean="0">
                          <a:solidFill>
                            <a:schemeClr val="bg1"/>
                          </a:solidFill>
                        </a:rPr>
                        <a:t>Required</a:t>
                      </a:r>
                      <a:r>
                        <a:rPr lang="en-US" sz="1800" baseline="0" dirty="0" smtClean="0">
                          <a:solidFill>
                            <a:schemeClr val="bg1"/>
                          </a:solidFill>
                        </a:rPr>
                        <a:t> by Convention</a:t>
                      </a:r>
                    </a:p>
                    <a:p>
                      <a:r>
                        <a:rPr lang="en-US" sz="1800" baseline="0" dirty="0" smtClean="0">
                          <a:solidFill>
                            <a:schemeClr val="bg1"/>
                          </a:solidFill>
                        </a:rPr>
                        <a:t>Article 25</a:t>
                      </a:r>
                      <a:endParaRPr lang="en-US" sz="1800" dirty="0">
                        <a:solidFill>
                          <a:schemeClr val="bg1"/>
                        </a:solidFill>
                      </a:endParaRPr>
                    </a:p>
                  </a:txBody>
                  <a:tcPr>
                    <a:solidFill>
                      <a:srgbClr val="428481"/>
                    </a:solidFill>
                  </a:tcPr>
                </a:tc>
                <a:tc>
                  <a:txBody>
                    <a:bodyPr/>
                    <a:lstStyle/>
                    <a:p>
                      <a:r>
                        <a:rPr lang="en-US" sz="1800" dirty="0" smtClean="0"/>
                        <a:t>When Used</a:t>
                      </a:r>
                      <a:endParaRPr lang="en-US" sz="1800" dirty="0"/>
                    </a:p>
                  </a:txBody>
                  <a:tcPr>
                    <a:solidFill>
                      <a:srgbClr val="428481"/>
                    </a:solidFill>
                  </a:tcPr>
                </a:tc>
                <a:tc>
                  <a:txBody>
                    <a:bodyPr/>
                    <a:lstStyle/>
                    <a:p>
                      <a:r>
                        <a:rPr lang="en-US" sz="1800" dirty="0" smtClean="0"/>
                        <a:t>Form/Document</a:t>
                      </a:r>
                      <a:r>
                        <a:rPr lang="en-US" sz="1800" baseline="0" dirty="0" smtClean="0"/>
                        <a:t> Used</a:t>
                      </a:r>
                      <a:endParaRPr lang="en-US" sz="1800" dirty="0"/>
                    </a:p>
                  </a:txBody>
                  <a:tcPr>
                    <a:solidFill>
                      <a:srgbClr val="428481"/>
                    </a:solidFill>
                  </a:tcPr>
                </a:tc>
              </a:tr>
              <a:tr h="370840">
                <a:tc>
                  <a:txBody>
                    <a:bodyPr/>
                    <a:lstStyle/>
                    <a:p>
                      <a:r>
                        <a:rPr lang="en-US" sz="1800" b="0" i="0" kern="1200" dirty="0" smtClean="0">
                          <a:solidFill>
                            <a:srgbClr val="5B616B"/>
                          </a:solidFill>
                          <a:effectLst/>
                          <a:latin typeface="+mn-lt"/>
                          <a:ea typeface="+mn-ea"/>
                          <a:cs typeface="+mn-cs"/>
                        </a:rPr>
                        <a:t>Documentation showing extent to which applicant received free legal assistance in State of origin</a:t>
                      </a:r>
                      <a:endParaRPr lang="en-US" sz="1800" dirty="0">
                        <a:solidFill>
                          <a:srgbClr val="5B616B"/>
                        </a:solidFill>
                      </a:endParaRPr>
                    </a:p>
                  </a:txBody>
                  <a:tcPr/>
                </a:tc>
                <a:tc>
                  <a:txBody>
                    <a:bodyPr/>
                    <a:lstStyle/>
                    <a:p>
                      <a:r>
                        <a:rPr lang="en-US" sz="1800" dirty="0" smtClean="0">
                          <a:solidFill>
                            <a:srgbClr val="5B616B"/>
                          </a:solidFill>
                        </a:rPr>
                        <a:t>If requested</a:t>
                      </a:r>
                      <a:r>
                        <a:rPr lang="en-US" sz="1800" baseline="0" dirty="0" smtClean="0">
                          <a:solidFill>
                            <a:srgbClr val="5B616B"/>
                          </a:solidFill>
                        </a:rPr>
                        <a:t> State requires, pursuant to Art. 17 of Convention</a:t>
                      </a:r>
                      <a:endParaRPr lang="en-US" sz="1800" dirty="0">
                        <a:solidFill>
                          <a:srgbClr val="5B616B"/>
                        </a:solidFill>
                      </a:endParaRPr>
                    </a:p>
                  </a:txBody>
                  <a:tcPr/>
                </a:tc>
                <a:tc>
                  <a:txBody>
                    <a:bodyPr/>
                    <a:lstStyle/>
                    <a:p>
                      <a:r>
                        <a:rPr lang="en-US" sz="1800" dirty="0" smtClean="0">
                          <a:solidFill>
                            <a:srgbClr val="5B616B"/>
                          </a:solidFill>
                        </a:rPr>
                        <a:t>Domestic document</a:t>
                      </a:r>
                      <a:endParaRPr lang="en-US" sz="1800" dirty="0">
                        <a:solidFill>
                          <a:srgbClr val="5B616B"/>
                        </a:solidFill>
                      </a:endParaRPr>
                    </a:p>
                  </a:txBody>
                  <a:tcPr/>
                </a:tc>
              </a:tr>
              <a:tr h="370840">
                <a:tc>
                  <a:txBody>
                    <a:bodyPr/>
                    <a:lstStyle/>
                    <a:p>
                      <a:r>
                        <a:rPr lang="en-US" sz="1800" dirty="0" smtClean="0">
                          <a:solidFill>
                            <a:srgbClr val="5B616B"/>
                          </a:solidFill>
                        </a:rPr>
                        <a:t>Information about debtor</a:t>
                      </a:r>
                      <a:endParaRPr lang="en-US" sz="1800" dirty="0">
                        <a:solidFill>
                          <a:srgbClr val="5B616B"/>
                        </a:solidFill>
                      </a:endParaRPr>
                    </a:p>
                  </a:txBody>
                  <a:tcPr/>
                </a:tc>
                <a:tc>
                  <a:txBody>
                    <a:bodyPr/>
                    <a:lstStyle/>
                    <a:p>
                      <a:r>
                        <a:rPr lang="en-US" sz="1800" dirty="0" smtClean="0">
                          <a:solidFill>
                            <a:srgbClr val="5B616B"/>
                          </a:solidFill>
                        </a:rPr>
                        <a:t>Always</a:t>
                      </a:r>
                      <a:endParaRPr lang="en-US" sz="1800" dirty="0">
                        <a:solidFill>
                          <a:srgbClr val="5B616B"/>
                        </a:solidFill>
                      </a:endParaRPr>
                    </a:p>
                  </a:txBody>
                  <a:tcPr/>
                </a:tc>
                <a:tc>
                  <a:txBody>
                    <a:bodyPr/>
                    <a:lstStyle/>
                    <a:p>
                      <a:r>
                        <a:rPr lang="en-US" sz="1800" dirty="0" smtClean="0">
                          <a:solidFill>
                            <a:srgbClr val="5B616B"/>
                          </a:solidFill>
                        </a:rPr>
                        <a:t>Convention Financial Circumstances</a:t>
                      </a:r>
                      <a:r>
                        <a:rPr lang="en-US" sz="1800" baseline="0" dirty="0" smtClean="0">
                          <a:solidFill>
                            <a:srgbClr val="5B616B"/>
                          </a:solidFill>
                        </a:rPr>
                        <a:t> form (For application by creditor, complete sections related to income and assets of debtor. Do not complete sections related to creditor.)</a:t>
                      </a:r>
                      <a:endParaRPr lang="en-US" sz="1800" dirty="0">
                        <a:solidFill>
                          <a:srgbClr val="5B616B"/>
                        </a:solidFill>
                      </a:endParaRPr>
                    </a:p>
                  </a:txBody>
                  <a:tcPr/>
                </a:tc>
              </a:tr>
            </a:tbl>
          </a:graphicData>
        </a:graphic>
      </p:graphicFrame>
    </p:spTree>
    <p:extLst>
      <p:ext uri="{BB962C8B-B14F-4D97-AF65-F5344CB8AC3E}">
        <p14:creationId xmlns:p14="http://schemas.microsoft.com/office/powerpoint/2010/main" val="41615522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68867" y="1371600"/>
            <a:ext cx="7772400" cy="4572000"/>
          </a:xfrm>
        </p:spPr>
        <p:txBody>
          <a:bodyPr>
            <a:normAutofit/>
          </a:bodyPr>
          <a:lstStyle/>
          <a:p>
            <a:r>
              <a:rPr lang="en-US" dirty="0"/>
              <a:t>Targeted Audiences</a:t>
            </a:r>
          </a:p>
          <a:p>
            <a:pPr lvl="1"/>
            <a:r>
              <a:rPr lang="en-US" dirty="0"/>
              <a:t>Caseworkers and central registry staff</a:t>
            </a:r>
          </a:p>
          <a:p>
            <a:pPr lvl="1"/>
            <a:r>
              <a:rPr lang="en-US" dirty="0" smtClean="0"/>
              <a:t>Experienced </a:t>
            </a:r>
            <a:r>
              <a:rPr lang="en-US" dirty="0"/>
              <a:t>as well as </a:t>
            </a:r>
            <a:r>
              <a:rPr lang="en-US" dirty="0" smtClean="0"/>
              <a:t>novice</a:t>
            </a:r>
          </a:p>
          <a:p>
            <a:r>
              <a:rPr lang="en-US" dirty="0" smtClean="0"/>
              <a:t>Content</a:t>
            </a:r>
          </a:p>
          <a:p>
            <a:pPr lvl="1"/>
            <a:r>
              <a:rPr lang="en-US" dirty="0" smtClean="0"/>
              <a:t>Background information</a:t>
            </a:r>
          </a:p>
          <a:p>
            <a:pPr lvl="1"/>
            <a:r>
              <a:rPr lang="en-US" dirty="0" smtClean="0"/>
              <a:t>Case processing </a:t>
            </a:r>
            <a:r>
              <a:rPr lang="en-US" dirty="0"/>
              <a:t>i</a:t>
            </a:r>
            <a:r>
              <a:rPr lang="en-US" dirty="0" smtClean="0"/>
              <a:t>nformation</a:t>
            </a:r>
          </a:p>
          <a:p>
            <a:r>
              <a:rPr lang="en-US" dirty="0" smtClean="0"/>
              <a:t>Resources</a:t>
            </a:r>
          </a:p>
          <a:p>
            <a:pPr lvl="1"/>
            <a:r>
              <a:rPr lang="en-US" dirty="0" smtClean="0"/>
              <a:t>PowerPoint with notes</a:t>
            </a:r>
          </a:p>
          <a:p>
            <a:pPr lvl="1"/>
            <a:r>
              <a:rPr lang="en-US" dirty="0" smtClean="0"/>
              <a:t>Trainer notes</a:t>
            </a:r>
          </a:p>
          <a:p>
            <a:pPr marL="454025" lvl="1" indent="0">
              <a:buNone/>
            </a:pPr>
            <a:endParaRPr lang="en-US" dirty="0" smtClean="0"/>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t>Module 4</a:t>
            </a:r>
            <a:endParaRPr lang="en-US" dirty="0"/>
          </a:p>
        </p:txBody>
      </p:sp>
      <p:sp>
        <p:nvSpPr>
          <p:cNvPr id="8" name="Title 7"/>
          <p:cNvSpPr>
            <a:spLocks noGrp="1"/>
          </p:cNvSpPr>
          <p:nvPr>
            <p:ph type="title"/>
          </p:nvPr>
        </p:nvSpPr>
        <p:spPr>
          <a:xfrm>
            <a:off x="686104" y="661057"/>
            <a:ext cx="7772400" cy="523220"/>
          </a:xfrm>
        </p:spPr>
        <p:txBody>
          <a:bodyPr/>
          <a:lstStyle/>
          <a:p>
            <a:r>
              <a:rPr lang="en-US" dirty="0" smtClean="0"/>
              <a:t>Webinar Series</a:t>
            </a:r>
            <a:endParaRPr lang="en-US" dirty="0"/>
          </a:p>
        </p:txBody>
      </p:sp>
      <p:sp>
        <p:nvSpPr>
          <p:cNvPr id="3" name="Slide Number Placeholder 2"/>
          <p:cNvSpPr>
            <a:spLocks noGrp="1"/>
          </p:cNvSpPr>
          <p:nvPr>
            <p:ph type="sldNum" sz="quarter" idx="4"/>
          </p:nvPr>
        </p:nvSpPr>
        <p:spPr/>
        <p:txBody>
          <a:bodyPr/>
          <a:lstStyle/>
          <a:p>
            <a:r>
              <a:rPr lang="en-US" dirty="0" smtClean="0"/>
              <a:t>4-</a:t>
            </a:r>
            <a:fld id="{42782948-4DBE-204D-AB9E-B65E067054AE}" type="slidenum">
              <a:rPr lang="en-US" smtClean="0"/>
              <a:pPr/>
              <a:t>2</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0" y="2975627"/>
            <a:ext cx="2476500" cy="1950244"/>
          </a:xfrm>
          <a:prstGeom prst="rect">
            <a:avLst/>
          </a:prstGeom>
        </p:spPr>
      </p:pic>
    </p:spTree>
    <p:extLst>
      <p:ext uri="{BB962C8B-B14F-4D97-AF65-F5344CB8AC3E}">
        <p14:creationId xmlns:p14="http://schemas.microsoft.com/office/powerpoint/2010/main" val="19414667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C4341C2B-5957-4685-A02A-92497B1F2BE3}" type="slidenum">
              <a:rPr lang="en-US" smtClean="0"/>
              <a:t>20</a:t>
            </a:fld>
            <a:endParaRPr lang="en-US" dirty="0"/>
          </a:p>
        </p:txBody>
      </p:sp>
      <p:sp>
        <p:nvSpPr>
          <p:cNvPr id="3" name="Title 2"/>
          <p:cNvSpPr>
            <a:spLocks noGrp="1"/>
          </p:cNvSpPr>
          <p:nvPr>
            <p:ph type="title"/>
          </p:nvPr>
        </p:nvSpPr>
        <p:spPr>
          <a:xfrm>
            <a:off x="707714" y="471376"/>
            <a:ext cx="7772400" cy="523220"/>
          </a:xfrm>
        </p:spPr>
        <p:txBody>
          <a:bodyPr/>
          <a:lstStyle/>
          <a:p>
            <a:r>
              <a:rPr lang="en-US" dirty="0" smtClean="0"/>
              <a:t>Transmittal – Required </a:t>
            </a:r>
            <a:r>
              <a:rPr lang="en-US" dirty="0"/>
              <a:t>Form – </a:t>
            </a:r>
            <a:r>
              <a:rPr lang="en-US" dirty="0" smtClean="0"/>
              <a:t>Page </a:t>
            </a:r>
            <a:r>
              <a:rPr lang="en-US" dirty="0"/>
              <a:t>1 </a:t>
            </a:r>
          </a:p>
        </p:txBody>
      </p:sp>
      <p:pic>
        <p:nvPicPr>
          <p:cNvPr id="8" name="Picture 3"/>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16324"/>
          <a:stretch/>
        </p:blipFill>
        <p:spPr bwMode="auto">
          <a:xfrm>
            <a:off x="1600200" y="1143000"/>
            <a:ext cx="5619071" cy="5029200"/>
          </a:xfrm>
          <a:prstGeom prst="rect">
            <a:avLst/>
          </a:prstGeom>
          <a:noFill/>
          <a:ln w="9525">
            <a:solidFill>
              <a:schemeClr val="bg2">
                <a:lumMod val="1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9955289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21</a:t>
            </a:fld>
            <a:endParaRPr lang="en-US" dirty="0"/>
          </a:p>
        </p:txBody>
      </p:sp>
      <p:sp>
        <p:nvSpPr>
          <p:cNvPr id="5" name="Title 4"/>
          <p:cNvSpPr>
            <a:spLocks noGrp="1"/>
          </p:cNvSpPr>
          <p:nvPr>
            <p:ph type="title"/>
          </p:nvPr>
        </p:nvSpPr>
        <p:spPr>
          <a:xfrm>
            <a:off x="685800" y="586770"/>
            <a:ext cx="7772400" cy="523220"/>
          </a:xfrm>
        </p:spPr>
        <p:txBody>
          <a:bodyPr/>
          <a:lstStyle/>
          <a:p>
            <a:r>
              <a:rPr lang="en-US" dirty="0" smtClean="0"/>
              <a:t>Transmittal – Page 1 (cont’d)</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46717" y="1447800"/>
            <a:ext cx="7766757" cy="4297680"/>
          </a:xfrm>
        </p:spPr>
      </p:pic>
    </p:spTree>
    <p:extLst>
      <p:ext uri="{BB962C8B-B14F-4D97-AF65-F5344CB8AC3E}">
        <p14:creationId xmlns:p14="http://schemas.microsoft.com/office/powerpoint/2010/main" val="1672756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22</a:t>
            </a:fld>
            <a:endParaRPr lang="en-US" dirty="0"/>
          </a:p>
        </p:txBody>
      </p:sp>
      <p:sp>
        <p:nvSpPr>
          <p:cNvPr id="5" name="Title 4"/>
          <p:cNvSpPr>
            <a:spLocks noGrp="1"/>
          </p:cNvSpPr>
          <p:nvPr>
            <p:ph type="title"/>
          </p:nvPr>
        </p:nvSpPr>
        <p:spPr>
          <a:xfrm>
            <a:off x="762000" y="597879"/>
            <a:ext cx="7772400" cy="523220"/>
          </a:xfrm>
        </p:spPr>
        <p:txBody>
          <a:bodyPr/>
          <a:lstStyle/>
          <a:p>
            <a:r>
              <a:rPr lang="en-US" dirty="0" smtClean="0"/>
              <a:t>Transmittal – Page 2</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1388533"/>
            <a:ext cx="6296188" cy="4846320"/>
          </a:xfrm>
        </p:spPr>
      </p:pic>
    </p:spTree>
    <p:extLst>
      <p:ext uri="{BB962C8B-B14F-4D97-AF65-F5344CB8AC3E}">
        <p14:creationId xmlns:p14="http://schemas.microsoft.com/office/powerpoint/2010/main" val="16867402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4-33</a:t>
            </a:r>
            <a:endParaRPr lang="en-US" dirty="0"/>
          </a:p>
        </p:txBody>
      </p:sp>
      <p:sp>
        <p:nvSpPr>
          <p:cNvPr id="5" name="Title 4"/>
          <p:cNvSpPr>
            <a:spLocks noGrp="1"/>
          </p:cNvSpPr>
          <p:nvPr>
            <p:ph type="title"/>
          </p:nvPr>
        </p:nvSpPr>
        <p:spPr/>
        <p:txBody>
          <a:bodyPr/>
          <a:lstStyle/>
          <a:p>
            <a:r>
              <a:rPr lang="en-US" dirty="0" smtClean="0"/>
              <a:t>Transmittal – Page 2 (cont’d) </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33986" y="1676400"/>
            <a:ext cx="7276027" cy="4389120"/>
          </a:xfrm>
        </p:spPr>
      </p:pic>
    </p:spTree>
    <p:extLst>
      <p:ext uri="{BB962C8B-B14F-4D97-AF65-F5344CB8AC3E}">
        <p14:creationId xmlns:p14="http://schemas.microsoft.com/office/powerpoint/2010/main" val="14454073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24</a:t>
            </a:fld>
            <a:endParaRPr lang="en-US" dirty="0"/>
          </a:p>
        </p:txBody>
      </p:sp>
      <p:sp>
        <p:nvSpPr>
          <p:cNvPr id="5" name="Title 4"/>
          <p:cNvSpPr>
            <a:spLocks noGrp="1"/>
          </p:cNvSpPr>
          <p:nvPr>
            <p:ph type="title"/>
          </p:nvPr>
        </p:nvSpPr>
        <p:spPr>
          <a:xfrm>
            <a:off x="685800" y="616804"/>
            <a:ext cx="7772400" cy="523220"/>
          </a:xfrm>
        </p:spPr>
        <p:txBody>
          <a:bodyPr/>
          <a:lstStyle/>
          <a:p>
            <a:r>
              <a:rPr lang="en-US" dirty="0" smtClean="0"/>
              <a:t>Transmittal – Page 3</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76790" y="1315879"/>
            <a:ext cx="5790420" cy="5029200"/>
          </a:xfrm>
        </p:spPr>
      </p:pic>
    </p:spTree>
    <p:extLst>
      <p:ext uri="{BB962C8B-B14F-4D97-AF65-F5344CB8AC3E}">
        <p14:creationId xmlns:p14="http://schemas.microsoft.com/office/powerpoint/2010/main" val="11225765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14191" y="1371600"/>
            <a:ext cx="7047884" cy="4572000"/>
          </a:xfrm>
        </p:spPr>
      </p:pic>
      <p:sp>
        <p:nvSpPr>
          <p:cNvPr id="3" name="Footer Placeholder 2"/>
          <p:cNvSpPr>
            <a:spLocks noGrp="1"/>
          </p:cNvSpPr>
          <p:nvPr>
            <p:ph type="ftr" sz="quarter" idx="3"/>
          </p:nvPr>
        </p:nvSpPr>
        <p:spPr/>
        <p:txBody>
          <a:bodyPr/>
          <a:lstStyle/>
          <a:p>
            <a:r>
              <a:rPr lang="en-US"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25</a:t>
            </a:fld>
            <a:endParaRPr lang="en-US" dirty="0"/>
          </a:p>
        </p:txBody>
      </p:sp>
      <p:sp>
        <p:nvSpPr>
          <p:cNvPr id="5" name="Title 4"/>
          <p:cNvSpPr>
            <a:spLocks noGrp="1"/>
          </p:cNvSpPr>
          <p:nvPr>
            <p:ph type="title"/>
          </p:nvPr>
        </p:nvSpPr>
        <p:spPr>
          <a:xfrm>
            <a:off x="686104" y="586770"/>
            <a:ext cx="7772400" cy="523220"/>
          </a:xfrm>
        </p:spPr>
        <p:txBody>
          <a:bodyPr/>
          <a:lstStyle/>
          <a:p>
            <a:r>
              <a:rPr lang="en-US" dirty="0" smtClean="0"/>
              <a:t>Transmittal – Page 3 (cont’d)</a:t>
            </a:r>
            <a:endParaRPr lang="en-US" dirty="0"/>
          </a:p>
        </p:txBody>
      </p:sp>
    </p:spTree>
    <p:extLst>
      <p:ext uri="{BB962C8B-B14F-4D97-AF65-F5344CB8AC3E}">
        <p14:creationId xmlns:p14="http://schemas.microsoft.com/office/powerpoint/2010/main" val="12706430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3">
            <a:extLst>
              <a:ext uri="{28A0092B-C50C-407E-A947-70E740481C1C}">
                <a14:useLocalDpi xmlns:a14="http://schemas.microsoft.com/office/drawing/2010/main" val="0"/>
              </a:ext>
            </a:extLst>
          </a:blip>
          <a:srcRect l="2001" t="384" r="374" b="42169"/>
          <a:stretch/>
        </p:blipFill>
        <p:spPr>
          <a:xfrm>
            <a:off x="1600200" y="1038556"/>
            <a:ext cx="6506050" cy="530352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26</a:t>
            </a:fld>
            <a:endParaRPr lang="en-US" dirty="0"/>
          </a:p>
        </p:txBody>
      </p:sp>
      <p:sp>
        <p:nvSpPr>
          <p:cNvPr id="5" name="Title 4"/>
          <p:cNvSpPr>
            <a:spLocks noGrp="1"/>
          </p:cNvSpPr>
          <p:nvPr>
            <p:ph type="title"/>
          </p:nvPr>
        </p:nvSpPr>
        <p:spPr>
          <a:xfrm>
            <a:off x="533400" y="286436"/>
            <a:ext cx="7772400" cy="523220"/>
          </a:xfrm>
        </p:spPr>
        <p:txBody>
          <a:bodyPr/>
          <a:lstStyle/>
          <a:p>
            <a:r>
              <a:rPr lang="en-US" dirty="0" smtClean="0"/>
              <a:t>Application – Page 1</a:t>
            </a:r>
            <a:endParaRPr lang="en-US" dirty="0"/>
          </a:p>
        </p:txBody>
      </p:sp>
    </p:spTree>
    <p:extLst>
      <p:ext uri="{BB962C8B-B14F-4D97-AF65-F5344CB8AC3E}">
        <p14:creationId xmlns:p14="http://schemas.microsoft.com/office/powerpoint/2010/main" val="21822657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27</a:t>
            </a:fld>
            <a:endParaRPr lang="en-US" dirty="0"/>
          </a:p>
        </p:txBody>
      </p:sp>
      <p:sp>
        <p:nvSpPr>
          <p:cNvPr id="5" name="Title 4"/>
          <p:cNvSpPr>
            <a:spLocks noGrp="1"/>
          </p:cNvSpPr>
          <p:nvPr>
            <p:ph type="title"/>
          </p:nvPr>
        </p:nvSpPr>
        <p:spPr>
          <a:xfrm>
            <a:off x="730914" y="550426"/>
            <a:ext cx="7772400" cy="523220"/>
          </a:xfrm>
        </p:spPr>
        <p:txBody>
          <a:bodyPr/>
          <a:lstStyle/>
          <a:p>
            <a:r>
              <a:rPr lang="en-US" dirty="0" smtClean="0"/>
              <a:t>Application – Page 1 (cont’d)</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97047" y="1600200"/>
            <a:ext cx="7684953" cy="3470625"/>
          </a:xfrm>
        </p:spPr>
      </p:pic>
    </p:spTree>
    <p:extLst>
      <p:ext uri="{BB962C8B-B14F-4D97-AF65-F5344CB8AC3E}">
        <p14:creationId xmlns:p14="http://schemas.microsoft.com/office/powerpoint/2010/main" val="3473649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62417" y="1218148"/>
            <a:ext cx="6019165" cy="502920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28</a:t>
            </a:fld>
            <a:endParaRPr lang="en-US" dirty="0"/>
          </a:p>
        </p:txBody>
      </p:sp>
      <p:sp>
        <p:nvSpPr>
          <p:cNvPr id="5" name="Title 4"/>
          <p:cNvSpPr>
            <a:spLocks noGrp="1"/>
          </p:cNvSpPr>
          <p:nvPr>
            <p:ph type="title"/>
          </p:nvPr>
        </p:nvSpPr>
        <p:spPr>
          <a:xfrm>
            <a:off x="659514" y="457200"/>
            <a:ext cx="7772400" cy="523220"/>
          </a:xfrm>
        </p:spPr>
        <p:txBody>
          <a:bodyPr/>
          <a:lstStyle/>
          <a:p>
            <a:r>
              <a:rPr lang="en-US" dirty="0" smtClean="0"/>
              <a:t>Application – Page 2</a:t>
            </a:r>
            <a:endParaRPr lang="en-US" dirty="0"/>
          </a:p>
        </p:txBody>
      </p:sp>
    </p:spTree>
    <p:extLst>
      <p:ext uri="{BB962C8B-B14F-4D97-AF65-F5344CB8AC3E}">
        <p14:creationId xmlns:p14="http://schemas.microsoft.com/office/powerpoint/2010/main" val="25291711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57438" y="1524000"/>
            <a:ext cx="7670990" cy="3474049"/>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29</a:t>
            </a:fld>
            <a:endParaRPr lang="en-US" dirty="0"/>
          </a:p>
        </p:txBody>
      </p:sp>
      <p:sp>
        <p:nvSpPr>
          <p:cNvPr id="5" name="Title 4"/>
          <p:cNvSpPr>
            <a:spLocks noGrp="1"/>
          </p:cNvSpPr>
          <p:nvPr>
            <p:ph type="title"/>
          </p:nvPr>
        </p:nvSpPr>
        <p:spPr>
          <a:xfrm>
            <a:off x="672961" y="457200"/>
            <a:ext cx="7772400" cy="523220"/>
          </a:xfrm>
        </p:spPr>
        <p:txBody>
          <a:bodyPr/>
          <a:lstStyle/>
          <a:p>
            <a:r>
              <a:rPr lang="en-US" dirty="0" smtClean="0"/>
              <a:t>Application – Page 2 (cont’d)</a:t>
            </a:r>
            <a:endParaRPr lang="en-US" dirty="0"/>
          </a:p>
        </p:txBody>
      </p:sp>
    </p:spTree>
    <p:extLst>
      <p:ext uri="{BB962C8B-B14F-4D97-AF65-F5344CB8AC3E}">
        <p14:creationId xmlns:p14="http://schemas.microsoft.com/office/powerpoint/2010/main" val="24501073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68867" y="1371600"/>
            <a:ext cx="7772400" cy="4572000"/>
          </a:xfrm>
        </p:spPr>
        <p:txBody>
          <a:bodyPr>
            <a:normAutofit fontScale="92500" lnSpcReduction="10000"/>
          </a:bodyPr>
          <a:lstStyle/>
          <a:p>
            <a:r>
              <a:rPr lang="en-US" dirty="0" smtClean="0"/>
              <a:t>Overview of 2007 Hague Child Support Convention</a:t>
            </a:r>
          </a:p>
          <a:p>
            <a:r>
              <a:rPr lang="en-US" dirty="0" smtClean="0"/>
              <a:t>Central Authorities and Applications under the Hague Child Support Convention</a:t>
            </a:r>
          </a:p>
          <a:p>
            <a:r>
              <a:rPr lang="en-US" dirty="0"/>
              <a:t>Recognition and Enforcement of a Convention Order under UIFSA </a:t>
            </a:r>
            <a:r>
              <a:rPr lang="en-US" dirty="0" smtClean="0"/>
              <a:t>(2008) </a:t>
            </a:r>
            <a:r>
              <a:rPr lang="en-US" dirty="0"/>
              <a:t>– Incoming </a:t>
            </a:r>
            <a:r>
              <a:rPr lang="en-US" dirty="0" smtClean="0"/>
              <a:t>Application</a:t>
            </a:r>
          </a:p>
          <a:p>
            <a:r>
              <a:rPr lang="en-US" dirty="0"/>
              <a:t>Recognition and Enforcement of a Convention Order under UIFSA </a:t>
            </a:r>
            <a:r>
              <a:rPr lang="en-US" dirty="0" smtClean="0"/>
              <a:t>(2008) </a:t>
            </a:r>
            <a:r>
              <a:rPr lang="en-US" dirty="0"/>
              <a:t>– </a:t>
            </a:r>
            <a:r>
              <a:rPr lang="en-US" dirty="0" smtClean="0"/>
              <a:t>Outgoing Application</a:t>
            </a:r>
          </a:p>
          <a:p>
            <a:r>
              <a:rPr lang="en-US" dirty="0"/>
              <a:t>Establishment of a Convention Order, including where necessary the establishment of parentage </a:t>
            </a:r>
            <a:endParaRPr lang="en-US" dirty="0" smtClean="0"/>
          </a:p>
          <a:p>
            <a:r>
              <a:rPr lang="en-US" dirty="0" smtClean="0"/>
              <a:t>Modification of a Convention Order – Incoming and Outgoing Applications</a:t>
            </a:r>
            <a:endParaRPr lang="en-US" dirty="0" smtClean="0">
              <a:solidFill>
                <a:schemeClr val="tx1"/>
              </a:solidFill>
            </a:endParaRPr>
          </a:p>
          <a:p>
            <a:r>
              <a:rPr lang="en-US" dirty="0" smtClean="0"/>
              <a:t>Implementation Issues/Topics</a:t>
            </a:r>
          </a:p>
          <a:p>
            <a:r>
              <a:rPr lang="en-US" dirty="0" smtClean="0"/>
              <a:t>Case Processing of a Non-Convention Case</a:t>
            </a:r>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t>Module 4</a:t>
            </a:r>
            <a:endParaRPr lang="en-US" dirty="0"/>
          </a:p>
        </p:txBody>
      </p:sp>
      <p:sp>
        <p:nvSpPr>
          <p:cNvPr id="8" name="Title 7"/>
          <p:cNvSpPr>
            <a:spLocks noGrp="1"/>
          </p:cNvSpPr>
          <p:nvPr>
            <p:ph type="title"/>
          </p:nvPr>
        </p:nvSpPr>
        <p:spPr>
          <a:xfrm>
            <a:off x="660400" y="641003"/>
            <a:ext cx="7772400" cy="523220"/>
          </a:xfrm>
        </p:spPr>
        <p:txBody>
          <a:bodyPr/>
          <a:lstStyle/>
          <a:p>
            <a:r>
              <a:rPr lang="en-US" dirty="0" smtClean="0"/>
              <a:t>Webinar Modules</a:t>
            </a:r>
            <a:endParaRPr lang="en-US" dirty="0"/>
          </a:p>
        </p:txBody>
      </p:sp>
      <p:sp>
        <p:nvSpPr>
          <p:cNvPr id="3" name="Slide Number Placeholder 2"/>
          <p:cNvSpPr>
            <a:spLocks noGrp="1"/>
          </p:cNvSpPr>
          <p:nvPr>
            <p:ph type="sldNum" sz="quarter" idx="4"/>
          </p:nvPr>
        </p:nvSpPr>
        <p:spPr/>
        <p:txBody>
          <a:bodyPr/>
          <a:lstStyle/>
          <a:p>
            <a:r>
              <a:rPr lang="en-US" dirty="0" smtClean="0"/>
              <a:t>4-</a:t>
            </a:r>
            <a:fld id="{42782948-4DBE-204D-AB9E-B65E067054AE}" type="slidenum">
              <a:rPr lang="en-US" smtClean="0"/>
              <a:pPr/>
              <a:t>3</a:t>
            </a:fld>
            <a:endParaRPr lang="en-US" dirty="0"/>
          </a:p>
        </p:txBody>
      </p:sp>
    </p:spTree>
    <p:extLst>
      <p:ext uri="{BB962C8B-B14F-4D97-AF65-F5344CB8AC3E}">
        <p14:creationId xmlns:p14="http://schemas.microsoft.com/office/powerpoint/2010/main" val="18105469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43827" y="1295400"/>
            <a:ext cx="7422480" cy="475488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30</a:t>
            </a:fld>
            <a:endParaRPr lang="en-US" dirty="0"/>
          </a:p>
        </p:txBody>
      </p:sp>
      <p:sp>
        <p:nvSpPr>
          <p:cNvPr id="5" name="Title 4"/>
          <p:cNvSpPr>
            <a:spLocks noGrp="1"/>
          </p:cNvSpPr>
          <p:nvPr>
            <p:ph type="title"/>
          </p:nvPr>
        </p:nvSpPr>
        <p:spPr>
          <a:xfrm>
            <a:off x="843827" y="536853"/>
            <a:ext cx="7772400" cy="523220"/>
          </a:xfrm>
        </p:spPr>
        <p:txBody>
          <a:bodyPr/>
          <a:lstStyle/>
          <a:p>
            <a:r>
              <a:rPr lang="en-US" dirty="0" smtClean="0"/>
              <a:t>Application – Page 3</a:t>
            </a:r>
            <a:endParaRPr lang="en-US" dirty="0"/>
          </a:p>
        </p:txBody>
      </p:sp>
    </p:spTree>
    <p:extLst>
      <p:ext uri="{BB962C8B-B14F-4D97-AF65-F5344CB8AC3E}">
        <p14:creationId xmlns:p14="http://schemas.microsoft.com/office/powerpoint/2010/main" val="14319591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38462" y="1575048"/>
            <a:ext cx="7267075" cy="429768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31</a:t>
            </a:fld>
            <a:endParaRPr lang="en-US" dirty="0"/>
          </a:p>
        </p:txBody>
      </p:sp>
      <p:sp>
        <p:nvSpPr>
          <p:cNvPr id="5" name="Title 4"/>
          <p:cNvSpPr>
            <a:spLocks noGrp="1"/>
          </p:cNvSpPr>
          <p:nvPr>
            <p:ph type="title"/>
          </p:nvPr>
        </p:nvSpPr>
        <p:spPr>
          <a:xfrm>
            <a:off x="838200" y="665232"/>
            <a:ext cx="7772400" cy="523220"/>
          </a:xfrm>
        </p:spPr>
        <p:txBody>
          <a:bodyPr/>
          <a:lstStyle/>
          <a:p>
            <a:r>
              <a:rPr lang="en-US" dirty="0" smtClean="0"/>
              <a:t>Application – Page 3 (cont’d)</a:t>
            </a:r>
            <a:endParaRPr lang="en-US" dirty="0"/>
          </a:p>
        </p:txBody>
      </p:sp>
    </p:spTree>
    <p:extLst>
      <p:ext uri="{BB962C8B-B14F-4D97-AF65-F5344CB8AC3E}">
        <p14:creationId xmlns:p14="http://schemas.microsoft.com/office/powerpoint/2010/main" val="5034891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50258" y="1351064"/>
            <a:ext cx="5243483" cy="493776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32</a:t>
            </a:fld>
            <a:endParaRPr lang="en-US" dirty="0"/>
          </a:p>
        </p:txBody>
      </p:sp>
      <p:sp>
        <p:nvSpPr>
          <p:cNvPr id="5" name="Title 4"/>
          <p:cNvSpPr>
            <a:spLocks noGrp="1"/>
          </p:cNvSpPr>
          <p:nvPr>
            <p:ph type="title"/>
          </p:nvPr>
        </p:nvSpPr>
        <p:spPr>
          <a:xfrm>
            <a:off x="646067" y="586770"/>
            <a:ext cx="7772400" cy="523220"/>
          </a:xfrm>
        </p:spPr>
        <p:txBody>
          <a:bodyPr/>
          <a:lstStyle/>
          <a:p>
            <a:r>
              <a:rPr lang="en-US" dirty="0" smtClean="0"/>
              <a:t>Application – Page 4</a:t>
            </a:r>
            <a:endParaRPr lang="en-US" dirty="0"/>
          </a:p>
        </p:txBody>
      </p:sp>
    </p:spTree>
    <p:extLst>
      <p:ext uri="{BB962C8B-B14F-4D97-AF65-F5344CB8AC3E}">
        <p14:creationId xmlns:p14="http://schemas.microsoft.com/office/powerpoint/2010/main" val="19224763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33</a:t>
            </a:fld>
            <a:endParaRPr lang="en-US" dirty="0"/>
          </a:p>
        </p:txBody>
      </p:sp>
      <p:sp>
        <p:nvSpPr>
          <p:cNvPr id="5" name="Title 4"/>
          <p:cNvSpPr>
            <a:spLocks noGrp="1"/>
          </p:cNvSpPr>
          <p:nvPr>
            <p:ph type="title"/>
          </p:nvPr>
        </p:nvSpPr>
        <p:spPr>
          <a:xfrm>
            <a:off x="686104" y="370321"/>
            <a:ext cx="7772400" cy="523220"/>
          </a:xfrm>
        </p:spPr>
        <p:txBody>
          <a:bodyPr/>
          <a:lstStyle/>
          <a:p>
            <a:r>
              <a:rPr lang="en-US" dirty="0" smtClean="0"/>
              <a:t>Application – Page 4 (cont’d)</a:t>
            </a:r>
            <a:endParaRPr lang="en-US" dirty="0"/>
          </a:p>
        </p:txBody>
      </p:sp>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07720" y="1682496"/>
            <a:ext cx="7528560" cy="2377440"/>
          </a:xfrm>
        </p:spPr>
      </p:pic>
    </p:spTree>
    <p:extLst>
      <p:ext uri="{BB962C8B-B14F-4D97-AF65-F5344CB8AC3E}">
        <p14:creationId xmlns:p14="http://schemas.microsoft.com/office/powerpoint/2010/main" val="29170661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3">
            <a:extLst>
              <a:ext uri="{28A0092B-C50C-407E-A947-70E740481C1C}">
                <a14:useLocalDpi xmlns:a14="http://schemas.microsoft.com/office/drawing/2010/main" val="0"/>
              </a:ext>
            </a:extLst>
          </a:blip>
          <a:srcRect r="505" b="40000"/>
          <a:stretch/>
        </p:blipFill>
        <p:spPr>
          <a:xfrm>
            <a:off x="1676951" y="1346582"/>
            <a:ext cx="5790098" cy="493776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34</a:t>
            </a:fld>
            <a:endParaRPr lang="en-US" dirty="0"/>
          </a:p>
        </p:txBody>
      </p:sp>
      <p:sp>
        <p:nvSpPr>
          <p:cNvPr id="5" name="Title 4"/>
          <p:cNvSpPr>
            <a:spLocks noGrp="1"/>
          </p:cNvSpPr>
          <p:nvPr>
            <p:ph type="title"/>
          </p:nvPr>
        </p:nvSpPr>
        <p:spPr>
          <a:xfrm>
            <a:off x="659514" y="586770"/>
            <a:ext cx="7772400" cy="523220"/>
          </a:xfrm>
        </p:spPr>
        <p:txBody>
          <a:bodyPr/>
          <a:lstStyle/>
          <a:p>
            <a:r>
              <a:rPr lang="en-US" dirty="0" smtClean="0"/>
              <a:t>Application – Page 5</a:t>
            </a:r>
            <a:endParaRPr lang="en-US" dirty="0"/>
          </a:p>
        </p:txBody>
      </p:sp>
    </p:spTree>
    <p:extLst>
      <p:ext uri="{BB962C8B-B14F-4D97-AF65-F5344CB8AC3E}">
        <p14:creationId xmlns:p14="http://schemas.microsoft.com/office/powerpoint/2010/main" val="42372396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DBB974C6-229D-4805-913A-72158D1B131E}" type="slidenum">
              <a:rPr lang="en-US" smtClean="0"/>
              <a:t>35</a:t>
            </a:fld>
            <a:endParaRPr lang="en-US" dirty="0"/>
          </a:p>
        </p:txBody>
      </p:sp>
      <p:sp>
        <p:nvSpPr>
          <p:cNvPr id="3" name="Title 2"/>
          <p:cNvSpPr>
            <a:spLocks noGrp="1"/>
          </p:cNvSpPr>
          <p:nvPr>
            <p:ph type="title"/>
          </p:nvPr>
        </p:nvSpPr>
        <p:spPr>
          <a:xfrm>
            <a:off x="699247" y="654477"/>
            <a:ext cx="7772400" cy="523220"/>
          </a:xfrm>
        </p:spPr>
        <p:txBody>
          <a:bodyPr/>
          <a:lstStyle/>
          <a:p>
            <a:r>
              <a:rPr lang="en-US" dirty="0" smtClean="0"/>
              <a:t>Restricted Information if </a:t>
            </a:r>
            <a:r>
              <a:rPr lang="en-US" dirty="0"/>
              <a:t>Applicable – Page 1 </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99247" y="1447800"/>
            <a:ext cx="7849740" cy="4297680"/>
          </a:xfrm>
        </p:spPr>
      </p:pic>
    </p:spTree>
    <p:extLst>
      <p:ext uri="{BB962C8B-B14F-4D97-AF65-F5344CB8AC3E}">
        <p14:creationId xmlns:p14="http://schemas.microsoft.com/office/powerpoint/2010/main" val="315217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31095" y="1392302"/>
            <a:ext cx="7082718" cy="484632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36</a:t>
            </a:fld>
            <a:endParaRPr lang="en-US" dirty="0"/>
          </a:p>
        </p:txBody>
      </p:sp>
      <p:sp>
        <p:nvSpPr>
          <p:cNvPr id="5" name="Title 4"/>
          <p:cNvSpPr>
            <a:spLocks noGrp="1"/>
          </p:cNvSpPr>
          <p:nvPr>
            <p:ph type="title"/>
          </p:nvPr>
        </p:nvSpPr>
        <p:spPr>
          <a:xfrm>
            <a:off x="645763" y="586770"/>
            <a:ext cx="7772400" cy="523220"/>
          </a:xfrm>
        </p:spPr>
        <p:txBody>
          <a:bodyPr/>
          <a:lstStyle/>
          <a:p>
            <a:r>
              <a:rPr lang="en-US" dirty="0" smtClean="0"/>
              <a:t>Restricted Information – Page 1 (cont’d)</a:t>
            </a:r>
            <a:endParaRPr lang="en-US" dirty="0"/>
          </a:p>
        </p:txBody>
      </p:sp>
    </p:spTree>
    <p:extLst>
      <p:ext uri="{BB962C8B-B14F-4D97-AF65-F5344CB8AC3E}">
        <p14:creationId xmlns:p14="http://schemas.microsoft.com/office/powerpoint/2010/main" val="310852263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CC7F16FB-4157-4C04-9F1B-F9CDB3136341}" type="slidenum">
              <a:rPr lang="en-US" smtClean="0"/>
              <a:t>37</a:t>
            </a:fld>
            <a:endParaRPr lang="en-US" dirty="0"/>
          </a:p>
        </p:txBody>
      </p:sp>
      <p:sp>
        <p:nvSpPr>
          <p:cNvPr id="3" name="Title 2"/>
          <p:cNvSpPr>
            <a:spLocks noGrp="1"/>
          </p:cNvSpPr>
          <p:nvPr>
            <p:ph type="title"/>
          </p:nvPr>
        </p:nvSpPr>
        <p:spPr>
          <a:xfrm>
            <a:off x="699247" y="654477"/>
            <a:ext cx="7772400" cy="523220"/>
          </a:xfrm>
        </p:spPr>
        <p:txBody>
          <a:bodyPr/>
          <a:lstStyle/>
          <a:p>
            <a:r>
              <a:rPr lang="en-US" dirty="0" smtClean="0"/>
              <a:t>Abstract of Decision – If </a:t>
            </a:r>
            <a:r>
              <a:rPr lang="en-US" dirty="0"/>
              <a:t>Acceptable – Page 1 </a:t>
            </a:r>
          </a:p>
        </p:txBody>
      </p:sp>
      <p:pic>
        <p:nvPicPr>
          <p:cNvPr id="8"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44572"/>
          <a:stretch/>
        </p:blipFill>
        <p:spPr bwMode="auto">
          <a:xfrm>
            <a:off x="910803" y="1388624"/>
            <a:ext cx="7322393" cy="4846320"/>
          </a:xfrm>
          <a:prstGeom prst="rect">
            <a:avLst/>
          </a:prstGeom>
          <a:noFill/>
          <a:ln w="9525">
            <a:solidFill>
              <a:schemeClr val="bg2">
                <a:lumMod val="1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6374788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19200" y="1524000"/>
            <a:ext cx="6483096" cy="3557016"/>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38</a:t>
            </a:fld>
            <a:endParaRPr lang="en-US" dirty="0"/>
          </a:p>
        </p:txBody>
      </p:sp>
      <p:sp>
        <p:nvSpPr>
          <p:cNvPr id="5" name="Title 4"/>
          <p:cNvSpPr>
            <a:spLocks noGrp="1"/>
          </p:cNvSpPr>
          <p:nvPr>
            <p:ph type="title"/>
          </p:nvPr>
        </p:nvSpPr>
        <p:spPr>
          <a:xfrm>
            <a:off x="685800" y="533400"/>
            <a:ext cx="7772400" cy="523220"/>
          </a:xfrm>
        </p:spPr>
        <p:txBody>
          <a:bodyPr/>
          <a:lstStyle/>
          <a:p>
            <a:r>
              <a:rPr lang="en-US" dirty="0" smtClean="0"/>
              <a:t>Abstract of Decision – Page 1 (cont’d)</a:t>
            </a:r>
            <a:endParaRPr lang="en-US" dirty="0"/>
          </a:p>
        </p:txBody>
      </p:sp>
    </p:spTree>
    <p:extLst>
      <p:ext uri="{BB962C8B-B14F-4D97-AF65-F5344CB8AC3E}">
        <p14:creationId xmlns:p14="http://schemas.microsoft.com/office/powerpoint/2010/main" val="39823645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94901" y="1676400"/>
            <a:ext cx="6771132" cy="3396996"/>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39</a:t>
            </a:fld>
            <a:endParaRPr lang="en-US" dirty="0"/>
          </a:p>
        </p:txBody>
      </p:sp>
      <p:sp>
        <p:nvSpPr>
          <p:cNvPr id="5" name="Title 4"/>
          <p:cNvSpPr>
            <a:spLocks noGrp="1"/>
          </p:cNvSpPr>
          <p:nvPr>
            <p:ph type="title"/>
          </p:nvPr>
        </p:nvSpPr>
        <p:spPr>
          <a:xfrm>
            <a:off x="685800" y="586770"/>
            <a:ext cx="7772400" cy="523220"/>
          </a:xfrm>
        </p:spPr>
        <p:txBody>
          <a:bodyPr/>
          <a:lstStyle/>
          <a:p>
            <a:r>
              <a:rPr lang="en-US" dirty="0" smtClean="0"/>
              <a:t>Abstract of Decision – Page 2</a:t>
            </a:r>
            <a:endParaRPr lang="en-US" dirty="0"/>
          </a:p>
        </p:txBody>
      </p:sp>
    </p:spTree>
    <p:extLst>
      <p:ext uri="{BB962C8B-B14F-4D97-AF65-F5344CB8AC3E}">
        <p14:creationId xmlns:p14="http://schemas.microsoft.com/office/powerpoint/2010/main" val="8529439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1600200"/>
            <a:ext cx="5486400" cy="2554545"/>
          </a:xfrm>
        </p:spPr>
        <p:txBody>
          <a:bodyPr/>
          <a:lstStyle/>
          <a:p>
            <a:r>
              <a:rPr lang="en-US" dirty="0" smtClean="0"/>
              <a:t>MODULE 4</a:t>
            </a:r>
            <a:br>
              <a:rPr lang="en-US" dirty="0" smtClean="0"/>
            </a:br>
            <a:r>
              <a:rPr lang="en-US" dirty="0" smtClean="0"/>
              <a:t>Recognition and Enforcement of a Convention Order under UIFSA (2008) – Outgoing Application</a:t>
            </a:r>
            <a:endParaRPr lang="en-US" dirty="0"/>
          </a:p>
        </p:txBody>
      </p:sp>
      <p:sp>
        <p:nvSpPr>
          <p:cNvPr id="4" name="Footer Placeholder 3"/>
          <p:cNvSpPr>
            <a:spLocks noGrp="1"/>
          </p:cNvSpPr>
          <p:nvPr>
            <p:ph type="ftr" sz="quarter" idx="11"/>
          </p:nvPr>
        </p:nvSpPr>
        <p:spPr/>
        <p:txBody>
          <a:bodyPr/>
          <a:lstStyle/>
          <a:p>
            <a:r>
              <a:rPr lang="en-US" dirty="0" smtClean="0"/>
              <a:t>Module 4</a:t>
            </a:r>
            <a:endParaRPr lang="en-US" dirty="0"/>
          </a:p>
        </p:txBody>
      </p:sp>
      <p:sp>
        <p:nvSpPr>
          <p:cNvPr id="5" name="Slide Number Placeholder 4"/>
          <p:cNvSpPr>
            <a:spLocks noGrp="1"/>
          </p:cNvSpPr>
          <p:nvPr>
            <p:ph type="sldNum" sz="quarter" idx="12"/>
          </p:nvPr>
        </p:nvSpPr>
        <p:spPr/>
        <p:txBody>
          <a:bodyPr/>
          <a:lstStyle/>
          <a:p>
            <a:r>
              <a:rPr lang="en-US" dirty="0" smtClean="0"/>
              <a:t>4-4</a:t>
            </a:r>
            <a:endParaRPr lang="en-US" dirty="0"/>
          </a:p>
        </p:txBody>
      </p:sp>
    </p:spTree>
    <p:extLst>
      <p:ext uri="{BB962C8B-B14F-4D97-AF65-F5344CB8AC3E}">
        <p14:creationId xmlns:p14="http://schemas.microsoft.com/office/powerpoint/2010/main" val="194316297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11580" y="1659636"/>
            <a:ext cx="6720840" cy="4453128"/>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40</a:t>
            </a:fld>
            <a:endParaRPr lang="en-US" dirty="0"/>
          </a:p>
        </p:txBody>
      </p:sp>
      <p:sp>
        <p:nvSpPr>
          <p:cNvPr id="5" name="Title 4"/>
          <p:cNvSpPr>
            <a:spLocks noGrp="1"/>
          </p:cNvSpPr>
          <p:nvPr>
            <p:ph type="title"/>
          </p:nvPr>
        </p:nvSpPr>
        <p:spPr>
          <a:xfrm>
            <a:off x="685800" y="586770"/>
            <a:ext cx="7772400" cy="523220"/>
          </a:xfrm>
        </p:spPr>
        <p:txBody>
          <a:bodyPr/>
          <a:lstStyle/>
          <a:p>
            <a:r>
              <a:rPr lang="en-US" dirty="0" smtClean="0"/>
              <a:t>Abstract of Decision – Page 2 (cont’d)</a:t>
            </a:r>
            <a:endParaRPr lang="en-US" dirty="0"/>
          </a:p>
        </p:txBody>
      </p:sp>
    </p:spTree>
    <p:extLst>
      <p:ext uri="{BB962C8B-B14F-4D97-AF65-F5344CB8AC3E}">
        <p14:creationId xmlns:p14="http://schemas.microsoft.com/office/powerpoint/2010/main" val="282441797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06243" y="1600200"/>
            <a:ext cx="6331513" cy="457200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41</a:t>
            </a:fld>
            <a:endParaRPr lang="en-US" dirty="0"/>
          </a:p>
        </p:txBody>
      </p:sp>
      <p:sp>
        <p:nvSpPr>
          <p:cNvPr id="5" name="Title 4"/>
          <p:cNvSpPr>
            <a:spLocks noGrp="1"/>
          </p:cNvSpPr>
          <p:nvPr>
            <p:ph type="title"/>
          </p:nvPr>
        </p:nvSpPr>
        <p:spPr>
          <a:xfrm>
            <a:off x="685800" y="586770"/>
            <a:ext cx="7772400" cy="523220"/>
          </a:xfrm>
        </p:spPr>
        <p:txBody>
          <a:bodyPr/>
          <a:lstStyle/>
          <a:p>
            <a:r>
              <a:rPr lang="en-US" dirty="0" smtClean="0"/>
              <a:t>Abstract of Decision – Page 3</a:t>
            </a:r>
            <a:endParaRPr lang="en-US" dirty="0"/>
          </a:p>
        </p:txBody>
      </p:sp>
    </p:spTree>
    <p:extLst>
      <p:ext uri="{BB962C8B-B14F-4D97-AF65-F5344CB8AC3E}">
        <p14:creationId xmlns:p14="http://schemas.microsoft.com/office/powerpoint/2010/main" val="295649231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99121" y="1600200"/>
            <a:ext cx="6145757" cy="457200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42</a:t>
            </a:fld>
            <a:endParaRPr lang="en-US" dirty="0"/>
          </a:p>
        </p:txBody>
      </p:sp>
      <p:sp>
        <p:nvSpPr>
          <p:cNvPr id="5" name="Title 4"/>
          <p:cNvSpPr>
            <a:spLocks noGrp="1"/>
          </p:cNvSpPr>
          <p:nvPr>
            <p:ph type="title"/>
          </p:nvPr>
        </p:nvSpPr>
        <p:spPr>
          <a:xfrm>
            <a:off x="685800" y="586770"/>
            <a:ext cx="7772400" cy="523220"/>
          </a:xfrm>
        </p:spPr>
        <p:txBody>
          <a:bodyPr/>
          <a:lstStyle/>
          <a:p>
            <a:r>
              <a:rPr lang="en-US" dirty="0" smtClean="0"/>
              <a:t>Abstract of Decision – Page 4</a:t>
            </a:r>
            <a:endParaRPr lang="en-US" dirty="0"/>
          </a:p>
        </p:txBody>
      </p:sp>
    </p:spTree>
    <p:extLst>
      <p:ext uri="{BB962C8B-B14F-4D97-AF65-F5344CB8AC3E}">
        <p14:creationId xmlns:p14="http://schemas.microsoft.com/office/powerpoint/2010/main" val="145249304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71600" y="1676400"/>
            <a:ext cx="6190488" cy="3401568"/>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43</a:t>
            </a:fld>
            <a:endParaRPr lang="en-US" dirty="0"/>
          </a:p>
        </p:txBody>
      </p:sp>
      <p:sp>
        <p:nvSpPr>
          <p:cNvPr id="5" name="Title 4"/>
          <p:cNvSpPr>
            <a:spLocks noGrp="1"/>
          </p:cNvSpPr>
          <p:nvPr>
            <p:ph type="title"/>
          </p:nvPr>
        </p:nvSpPr>
        <p:spPr>
          <a:xfrm>
            <a:off x="685800" y="586770"/>
            <a:ext cx="7772400" cy="523220"/>
          </a:xfrm>
        </p:spPr>
        <p:txBody>
          <a:bodyPr/>
          <a:lstStyle/>
          <a:p>
            <a:r>
              <a:rPr lang="en-US" dirty="0" smtClean="0"/>
              <a:t>Abstract of Decision – Page 4 (cont’d)</a:t>
            </a:r>
            <a:endParaRPr lang="en-US" dirty="0"/>
          </a:p>
        </p:txBody>
      </p:sp>
    </p:spTree>
    <p:extLst>
      <p:ext uri="{BB962C8B-B14F-4D97-AF65-F5344CB8AC3E}">
        <p14:creationId xmlns:p14="http://schemas.microsoft.com/office/powerpoint/2010/main" val="302168238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71600" y="1600200"/>
            <a:ext cx="6295644" cy="3790188"/>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44</a:t>
            </a:fld>
            <a:endParaRPr lang="en-US" dirty="0"/>
          </a:p>
        </p:txBody>
      </p:sp>
      <p:sp>
        <p:nvSpPr>
          <p:cNvPr id="5" name="Title 4"/>
          <p:cNvSpPr>
            <a:spLocks noGrp="1"/>
          </p:cNvSpPr>
          <p:nvPr>
            <p:ph type="title"/>
          </p:nvPr>
        </p:nvSpPr>
        <p:spPr>
          <a:xfrm>
            <a:off x="685800" y="586770"/>
            <a:ext cx="7772400" cy="523220"/>
          </a:xfrm>
        </p:spPr>
        <p:txBody>
          <a:bodyPr/>
          <a:lstStyle/>
          <a:p>
            <a:r>
              <a:rPr lang="en-US" dirty="0" smtClean="0"/>
              <a:t>Abstract of Decision – Page 7</a:t>
            </a:r>
            <a:endParaRPr lang="en-US" dirty="0"/>
          </a:p>
        </p:txBody>
      </p:sp>
    </p:spTree>
    <p:extLst>
      <p:ext uri="{BB962C8B-B14F-4D97-AF65-F5344CB8AC3E}">
        <p14:creationId xmlns:p14="http://schemas.microsoft.com/office/powerpoint/2010/main" val="198988118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45</a:t>
            </a:fld>
            <a:endParaRPr lang="en-US" dirty="0"/>
          </a:p>
        </p:txBody>
      </p:sp>
      <p:sp>
        <p:nvSpPr>
          <p:cNvPr id="5" name="Title 4"/>
          <p:cNvSpPr>
            <a:spLocks noGrp="1"/>
          </p:cNvSpPr>
          <p:nvPr>
            <p:ph type="title"/>
          </p:nvPr>
        </p:nvSpPr>
        <p:spPr>
          <a:xfrm>
            <a:off x="685800" y="586770"/>
            <a:ext cx="7772400" cy="523220"/>
          </a:xfrm>
        </p:spPr>
        <p:txBody>
          <a:bodyPr/>
          <a:lstStyle/>
          <a:p>
            <a:r>
              <a:rPr lang="en-US" dirty="0" smtClean="0"/>
              <a:t>Abstract of Decision – Page 8</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83030" y="1620774"/>
            <a:ext cx="6377940" cy="4530852"/>
          </a:xfrm>
        </p:spPr>
      </p:pic>
    </p:spTree>
    <p:extLst>
      <p:ext uri="{BB962C8B-B14F-4D97-AF65-F5344CB8AC3E}">
        <p14:creationId xmlns:p14="http://schemas.microsoft.com/office/powerpoint/2010/main" val="27583392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46</a:t>
            </a:fld>
            <a:endParaRPr lang="en-US" dirty="0"/>
          </a:p>
        </p:txBody>
      </p:sp>
      <p:sp>
        <p:nvSpPr>
          <p:cNvPr id="5" name="Title 4"/>
          <p:cNvSpPr>
            <a:spLocks noGrp="1"/>
          </p:cNvSpPr>
          <p:nvPr>
            <p:ph type="title"/>
          </p:nvPr>
        </p:nvSpPr>
        <p:spPr>
          <a:xfrm>
            <a:off x="685800" y="586770"/>
            <a:ext cx="7772400" cy="523220"/>
          </a:xfrm>
        </p:spPr>
        <p:txBody>
          <a:bodyPr/>
          <a:lstStyle/>
          <a:p>
            <a:r>
              <a:rPr lang="en-US" dirty="0" smtClean="0"/>
              <a:t>Abstract of Decision – Page 8 (cont’d)</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00150" y="1524000"/>
            <a:ext cx="6743700" cy="4320540"/>
          </a:xfrm>
        </p:spPr>
      </p:pic>
    </p:spTree>
    <p:extLst>
      <p:ext uri="{BB962C8B-B14F-4D97-AF65-F5344CB8AC3E}">
        <p14:creationId xmlns:p14="http://schemas.microsoft.com/office/powerpoint/2010/main" val="152254857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8564F27B-0349-4A29-BC15-E169343BA267}" type="slidenum">
              <a:rPr lang="en-US" smtClean="0"/>
              <a:t>47</a:t>
            </a:fld>
            <a:endParaRPr lang="en-US" dirty="0"/>
          </a:p>
        </p:txBody>
      </p:sp>
      <p:sp>
        <p:nvSpPr>
          <p:cNvPr id="3" name="Title 2"/>
          <p:cNvSpPr>
            <a:spLocks noGrp="1"/>
          </p:cNvSpPr>
          <p:nvPr>
            <p:ph type="title"/>
          </p:nvPr>
        </p:nvSpPr>
        <p:spPr>
          <a:xfrm>
            <a:off x="685800" y="538676"/>
            <a:ext cx="7772400" cy="523220"/>
          </a:xfrm>
        </p:spPr>
        <p:txBody>
          <a:bodyPr/>
          <a:lstStyle/>
          <a:p>
            <a:r>
              <a:rPr lang="en-US" dirty="0" smtClean="0"/>
              <a:t>Statement of </a:t>
            </a:r>
            <a:r>
              <a:rPr lang="en-US" dirty="0"/>
              <a:t>Enforceability – Page 1 </a:t>
            </a:r>
          </a:p>
        </p:txBody>
      </p:sp>
      <p:pic>
        <p:nvPicPr>
          <p:cNvPr id="7"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43186"/>
          <a:stretch/>
        </p:blipFill>
        <p:spPr bwMode="auto">
          <a:xfrm>
            <a:off x="1075741" y="1434344"/>
            <a:ext cx="7019412" cy="4846320"/>
          </a:xfrm>
          <a:prstGeom prst="rect">
            <a:avLst/>
          </a:prstGeom>
          <a:noFill/>
          <a:ln w="9525">
            <a:solidFill>
              <a:schemeClr val="bg2">
                <a:lumMod val="1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63674184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C378F3B3-9484-44DF-B00C-06B2EFEEACF8}" type="slidenum">
              <a:rPr lang="en-US" smtClean="0"/>
              <a:t>48</a:t>
            </a:fld>
            <a:endParaRPr lang="en-US" dirty="0"/>
          </a:p>
        </p:txBody>
      </p:sp>
      <p:sp>
        <p:nvSpPr>
          <p:cNvPr id="3" name="Title 2"/>
          <p:cNvSpPr>
            <a:spLocks noGrp="1"/>
          </p:cNvSpPr>
          <p:nvPr>
            <p:ph type="title"/>
          </p:nvPr>
        </p:nvSpPr>
        <p:spPr>
          <a:xfrm>
            <a:off x="699247" y="509460"/>
            <a:ext cx="7772400" cy="523220"/>
          </a:xfrm>
        </p:spPr>
        <p:txBody>
          <a:bodyPr/>
          <a:lstStyle/>
          <a:p>
            <a:r>
              <a:rPr lang="en-US" dirty="0" smtClean="0"/>
              <a:t>Statement of Enforceability – Page 1 (cont’d)</a:t>
            </a:r>
            <a:endParaRPr lang="en-US" dirty="0"/>
          </a:p>
        </p:txBody>
      </p:sp>
      <p:pic>
        <p:nvPicPr>
          <p:cNvPr id="9" name="Content Placeholder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29419" y="1426155"/>
            <a:ext cx="6312055" cy="4846320"/>
          </a:xfrm>
        </p:spPr>
      </p:pic>
    </p:spTree>
    <p:extLst>
      <p:ext uri="{BB962C8B-B14F-4D97-AF65-F5344CB8AC3E}">
        <p14:creationId xmlns:p14="http://schemas.microsoft.com/office/powerpoint/2010/main" val="354506888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40701" y="1524000"/>
            <a:ext cx="7262597" cy="402336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49</a:t>
            </a:fld>
            <a:endParaRPr lang="en-US" dirty="0"/>
          </a:p>
        </p:txBody>
      </p:sp>
      <p:sp>
        <p:nvSpPr>
          <p:cNvPr id="5" name="Title 4"/>
          <p:cNvSpPr>
            <a:spLocks noGrp="1"/>
          </p:cNvSpPr>
          <p:nvPr>
            <p:ph type="title"/>
          </p:nvPr>
        </p:nvSpPr>
        <p:spPr>
          <a:xfrm>
            <a:off x="838200" y="613119"/>
            <a:ext cx="7772400" cy="523220"/>
          </a:xfrm>
        </p:spPr>
        <p:txBody>
          <a:bodyPr/>
          <a:lstStyle/>
          <a:p>
            <a:r>
              <a:rPr lang="en-US" dirty="0" smtClean="0"/>
              <a:t>Statement of Proper Notice – Page 1</a:t>
            </a:r>
            <a:endParaRPr lang="en-US" dirty="0"/>
          </a:p>
        </p:txBody>
      </p:sp>
    </p:spTree>
    <p:extLst>
      <p:ext uri="{BB962C8B-B14F-4D97-AF65-F5344CB8AC3E}">
        <p14:creationId xmlns:p14="http://schemas.microsoft.com/office/powerpoint/2010/main" val="25547958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pPr marL="0" indent="0">
              <a:buNone/>
            </a:pPr>
            <a:r>
              <a:rPr lang="en-US" b="1" dirty="0" smtClean="0"/>
              <a:t>Convention Terms</a:t>
            </a:r>
          </a:p>
          <a:p>
            <a:r>
              <a:rPr lang="en-US" dirty="0" smtClean="0"/>
              <a:t>Creditor</a:t>
            </a:r>
          </a:p>
          <a:p>
            <a:r>
              <a:rPr lang="en-US" dirty="0" smtClean="0"/>
              <a:t>Debtor</a:t>
            </a:r>
          </a:p>
          <a:p>
            <a:r>
              <a:rPr lang="en-US" dirty="0" smtClean="0"/>
              <a:t>State</a:t>
            </a:r>
          </a:p>
          <a:p>
            <a:r>
              <a:rPr lang="en-US" dirty="0" smtClean="0"/>
              <a:t>Maintenance</a:t>
            </a:r>
          </a:p>
          <a:p>
            <a:r>
              <a:rPr lang="en-US" dirty="0" smtClean="0"/>
              <a:t>Requesting State</a:t>
            </a:r>
          </a:p>
          <a:p>
            <a:r>
              <a:rPr lang="en-US" dirty="0" smtClean="0"/>
              <a:t>Requested State</a:t>
            </a:r>
          </a:p>
          <a:p>
            <a:r>
              <a:rPr lang="en-US" dirty="0" smtClean="0"/>
              <a:t>Recognition and Enforcement of a Decision</a:t>
            </a:r>
          </a:p>
          <a:p>
            <a:r>
              <a:rPr lang="en-US" dirty="0" smtClean="0"/>
              <a:t>Maintenance Arrangement</a:t>
            </a:r>
            <a:endParaRPr lang="en-US" dirty="0"/>
          </a:p>
        </p:txBody>
      </p:sp>
      <p:sp>
        <p:nvSpPr>
          <p:cNvPr id="3" name="Content Placeholder 2"/>
          <p:cNvSpPr>
            <a:spLocks noGrp="1"/>
          </p:cNvSpPr>
          <p:nvPr>
            <p:ph sz="half" idx="2"/>
          </p:nvPr>
        </p:nvSpPr>
        <p:spPr/>
        <p:txBody>
          <a:bodyPr/>
          <a:lstStyle/>
          <a:p>
            <a:pPr marL="0" indent="0">
              <a:buNone/>
            </a:pPr>
            <a:r>
              <a:rPr lang="en-US" b="1" dirty="0" smtClean="0"/>
              <a:t>U.S. Equivalent</a:t>
            </a:r>
          </a:p>
          <a:p>
            <a:r>
              <a:rPr lang="en-US" dirty="0" smtClean="0"/>
              <a:t>Obligee</a:t>
            </a:r>
          </a:p>
          <a:p>
            <a:r>
              <a:rPr lang="en-US" dirty="0" smtClean="0"/>
              <a:t>Obligor</a:t>
            </a:r>
          </a:p>
          <a:p>
            <a:r>
              <a:rPr lang="en-US" dirty="0" smtClean="0"/>
              <a:t>Country</a:t>
            </a:r>
          </a:p>
          <a:p>
            <a:r>
              <a:rPr lang="en-US" dirty="0" smtClean="0"/>
              <a:t>Support</a:t>
            </a:r>
          </a:p>
          <a:p>
            <a:r>
              <a:rPr lang="en-US" dirty="0" smtClean="0"/>
              <a:t>Initiating state</a:t>
            </a:r>
          </a:p>
          <a:p>
            <a:r>
              <a:rPr lang="en-US" dirty="0" smtClean="0"/>
              <a:t>Responding state</a:t>
            </a:r>
          </a:p>
          <a:p>
            <a:r>
              <a:rPr lang="en-US" dirty="0" smtClean="0"/>
              <a:t>Recognition and Enforcement of Registered Order</a:t>
            </a:r>
          </a:p>
          <a:p>
            <a:r>
              <a:rPr lang="en-US" dirty="0" smtClean="0"/>
              <a:t>Foreign Support Agreement</a:t>
            </a:r>
            <a:endParaRPr lang="en-US" dirty="0"/>
          </a:p>
        </p:txBody>
      </p:sp>
      <p:sp>
        <p:nvSpPr>
          <p:cNvPr id="4" name="Footer Placeholder 3"/>
          <p:cNvSpPr>
            <a:spLocks noGrp="1"/>
          </p:cNvSpPr>
          <p:nvPr>
            <p:ph type="ftr" sz="quarter" idx="11"/>
          </p:nvPr>
        </p:nvSpPr>
        <p:spPr/>
        <p:txBody>
          <a:bodyPr/>
          <a:lstStyle/>
          <a:p>
            <a:r>
              <a:rPr lang="en-US" dirty="0" smtClean="0"/>
              <a:t>Module 4</a:t>
            </a:r>
            <a:endParaRPr lang="en-US" dirty="0"/>
          </a:p>
        </p:txBody>
      </p:sp>
      <p:sp>
        <p:nvSpPr>
          <p:cNvPr id="5" name="Slide Number Placeholder 4"/>
          <p:cNvSpPr>
            <a:spLocks noGrp="1"/>
          </p:cNvSpPr>
          <p:nvPr>
            <p:ph type="sldNum" sz="quarter" idx="12"/>
          </p:nvPr>
        </p:nvSpPr>
        <p:spPr/>
        <p:txBody>
          <a:bodyPr/>
          <a:lstStyle/>
          <a:p>
            <a:r>
              <a:rPr lang="en-US" dirty="0" smtClean="0"/>
              <a:t>4-</a:t>
            </a:r>
            <a:fld id="{42782948-4DBE-204D-AB9E-B65E067054AE}" type="slidenum">
              <a:rPr lang="en-US" smtClean="0"/>
              <a:pPr/>
              <a:t>5</a:t>
            </a:fld>
            <a:endParaRPr lang="en-US" dirty="0"/>
          </a:p>
        </p:txBody>
      </p:sp>
      <p:sp>
        <p:nvSpPr>
          <p:cNvPr id="6" name="Title 5"/>
          <p:cNvSpPr>
            <a:spLocks noGrp="1"/>
          </p:cNvSpPr>
          <p:nvPr>
            <p:ph type="title"/>
          </p:nvPr>
        </p:nvSpPr>
        <p:spPr>
          <a:xfrm>
            <a:off x="686104" y="417493"/>
            <a:ext cx="7772400" cy="954107"/>
          </a:xfrm>
        </p:spPr>
        <p:txBody>
          <a:bodyPr/>
          <a:lstStyle/>
          <a:p>
            <a:pPr algn="ctr"/>
            <a:r>
              <a:rPr lang="en-US" dirty="0" smtClean="0"/>
              <a:t>Terms within Hague Child Support Convention</a:t>
            </a:r>
            <a:br>
              <a:rPr lang="en-US" dirty="0" smtClean="0"/>
            </a:b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3263" y="1421260"/>
            <a:ext cx="711111" cy="709333"/>
          </a:xfrm>
          <a:prstGeom prst="rect">
            <a:avLst/>
          </a:prstGeom>
        </p:spPr>
      </p:pic>
    </p:spTree>
    <p:extLst>
      <p:ext uri="{BB962C8B-B14F-4D97-AF65-F5344CB8AC3E}">
        <p14:creationId xmlns:p14="http://schemas.microsoft.com/office/powerpoint/2010/main" val="228498623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09155" y="1524000"/>
            <a:ext cx="6925689" cy="402336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50</a:t>
            </a:fld>
            <a:endParaRPr lang="en-US" dirty="0"/>
          </a:p>
        </p:txBody>
      </p:sp>
      <p:sp>
        <p:nvSpPr>
          <p:cNvPr id="5" name="Title 4"/>
          <p:cNvSpPr>
            <a:spLocks noGrp="1"/>
          </p:cNvSpPr>
          <p:nvPr>
            <p:ph type="title"/>
          </p:nvPr>
        </p:nvSpPr>
        <p:spPr>
          <a:xfrm>
            <a:off x="838200" y="586770"/>
            <a:ext cx="7772400" cy="523220"/>
          </a:xfrm>
        </p:spPr>
        <p:txBody>
          <a:bodyPr/>
          <a:lstStyle/>
          <a:p>
            <a:r>
              <a:rPr lang="en-US" dirty="0" smtClean="0"/>
              <a:t>Statement of Proper Notice – Page 1 (cont’d)</a:t>
            </a:r>
            <a:endParaRPr lang="en-US" dirty="0"/>
          </a:p>
        </p:txBody>
      </p:sp>
    </p:spTree>
    <p:extLst>
      <p:ext uri="{BB962C8B-B14F-4D97-AF65-F5344CB8AC3E}">
        <p14:creationId xmlns:p14="http://schemas.microsoft.com/office/powerpoint/2010/main" val="112816871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57884" y="1447800"/>
            <a:ext cx="6559420" cy="457200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51</a:t>
            </a:fld>
            <a:endParaRPr lang="en-US" dirty="0"/>
          </a:p>
        </p:txBody>
      </p:sp>
      <p:sp>
        <p:nvSpPr>
          <p:cNvPr id="5" name="Title 4"/>
          <p:cNvSpPr>
            <a:spLocks noGrp="1"/>
          </p:cNvSpPr>
          <p:nvPr>
            <p:ph type="title"/>
          </p:nvPr>
        </p:nvSpPr>
        <p:spPr>
          <a:xfrm>
            <a:off x="838200" y="586770"/>
            <a:ext cx="7772400" cy="523220"/>
          </a:xfrm>
        </p:spPr>
        <p:txBody>
          <a:bodyPr/>
          <a:lstStyle/>
          <a:p>
            <a:r>
              <a:rPr lang="en-US" dirty="0" smtClean="0"/>
              <a:t>Statement of Proper Notice – Page 2</a:t>
            </a:r>
            <a:endParaRPr lang="en-US" dirty="0"/>
          </a:p>
        </p:txBody>
      </p:sp>
    </p:spTree>
    <p:extLst>
      <p:ext uri="{BB962C8B-B14F-4D97-AF65-F5344CB8AC3E}">
        <p14:creationId xmlns:p14="http://schemas.microsoft.com/office/powerpoint/2010/main" val="234869981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D9FDC97A-0611-4748-AB20-415E5DEB8EB5}" type="slidenum">
              <a:rPr lang="en-US" smtClean="0"/>
              <a:t>52</a:t>
            </a:fld>
            <a:endParaRPr lang="en-US" dirty="0"/>
          </a:p>
        </p:txBody>
      </p:sp>
      <p:sp>
        <p:nvSpPr>
          <p:cNvPr id="3" name="Title 2"/>
          <p:cNvSpPr>
            <a:spLocks noGrp="1"/>
          </p:cNvSpPr>
          <p:nvPr>
            <p:ph type="title"/>
          </p:nvPr>
        </p:nvSpPr>
        <p:spPr>
          <a:xfrm>
            <a:off x="699247" y="515290"/>
            <a:ext cx="7772400" cy="523220"/>
          </a:xfrm>
        </p:spPr>
        <p:txBody>
          <a:bodyPr/>
          <a:lstStyle/>
          <a:p>
            <a:r>
              <a:rPr lang="en-US" dirty="0" smtClean="0"/>
              <a:t>Financial Circumstances </a:t>
            </a:r>
            <a:r>
              <a:rPr lang="en-US" dirty="0"/>
              <a:t>Form – Page 1 </a:t>
            </a:r>
          </a:p>
        </p:txBody>
      </p:sp>
      <p:pic>
        <p:nvPicPr>
          <p:cNvPr id="7"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10805"/>
          <a:stretch/>
        </p:blipFill>
        <p:spPr bwMode="auto">
          <a:xfrm>
            <a:off x="1817951" y="1301960"/>
            <a:ext cx="5508097" cy="4937760"/>
          </a:xfrm>
          <a:prstGeom prst="rect">
            <a:avLst/>
          </a:prstGeom>
          <a:noFill/>
          <a:ln w="9525">
            <a:solidFill>
              <a:schemeClr val="bg2">
                <a:lumMod val="1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15280991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44741" y="1676400"/>
            <a:ext cx="6428232" cy="3346704"/>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53</a:t>
            </a:fld>
            <a:endParaRPr lang="en-US" dirty="0"/>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1 (cont’d)</a:t>
            </a:r>
            <a:endParaRPr lang="en-US" dirty="0"/>
          </a:p>
        </p:txBody>
      </p:sp>
    </p:spTree>
    <p:extLst>
      <p:ext uri="{BB962C8B-B14F-4D97-AF65-F5344CB8AC3E}">
        <p14:creationId xmlns:p14="http://schemas.microsoft.com/office/powerpoint/2010/main" val="268438863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10462" y="1607058"/>
            <a:ext cx="6323076" cy="4558284"/>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54</a:t>
            </a:fld>
            <a:endParaRPr lang="en-US" dirty="0"/>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2</a:t>
            </a:r>
            <a:endParaRPr lang="en-US" dirty="0"/>
          </a:p>
        </p:txBody>
      </p:sp>
    </p:spTree>
    <p:extLst>
      <p:ext uri="{BB962C8B-B14F-4D97-AF65-F5344CB8AC3E}">
        <p14:creationId xmlns:p14="http://schemas.microsoft.com/office/powerpoint/2010/main" val="8069254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54775" y="1600200"/>
            <a:ext cx="5834450" cy="457200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55</a:t>
            </a:fld>
            <a:endParaRPr lang="en-US" dirty="0"/>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2 (cont’d)</a:t>
            </a:r>
            <a:endParaRPr lang="en-US" dirty="0"/>
          </a:p>
        </p:txBody>
      </p:sp>
    </p:spTree>
    <p:extLst>
      <p:ext uri="{BB962C8B-B14F-4D97-AF65-F5344CB8AC3E}">
        <p14:creationId xmlns:p14="http://schemas.microsoft.com/office/powerpoint/2010/main" val="52799741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44007" y="1600200"/>
            <a:ext cx="6588252" cy="3767328"/>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56</a:t>
            </a:fld>
            <a:endParaRPr lang="en-US" dirty="0"/>
          </a:p>
        </p:txBody>
      </p:sp>
      <p:sp>
        <p:nvSpPr>
          <p:cNvPr id="5" name="Title 4"/>
          <p:cNvSpPr>
            <a:spLocks noGrp="1"/>
          </p:cNvSpPr>
          <p:nvPr>
            <p:ph type="title"/>
          </p:nvPr>
        </p:nvSpPr>
        <p:spPr>
          <a:xfrm>
            <a:off x="914400" y="609600"/>
            <a:ext cx="7772400" cy="523220"/>
          </a:xfrm>
        </p:spPr>
        <p:txBody>
          <a:bodyPr/>
          <a:lstStyle/>
          <a:p>
            <a:r>
              <a:rPr lang="en-US" dirty="0" smtClean="0"/>
              <a:t>Financial Circumstances Form – Page 3</a:t>
            </a:r>
            <a:endParaRPr lang="en-US" dirty="0"/>
          </a:p>
        </p:txBody>
      </p:sp>
    </p:spTree>
    <p:extLst>
      <p:ext uri="{BB962C8B-B14F-4D97-AF65-F5344CB8AC3E}">
        <p14:creationId xmlns:p14="http://schemas.microsoft.com/office/powerpoint/2010/main" val="54559687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62656" y="1600200"/>
            <a:ext cx="6618687" cy="457200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57</a:t>
            </a:fld>
            <a:endParaRPr lang="en-US" dirty="0"/>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3 (cont’d)</a:t>
            </a:r>
            <a:endParaRPr lang="en-US" dirty="0"/>
          </a:p>
        </p:txBody>
      </p:sp>
    </p:spTree>
    <p:extLst>
      <p:ext uri="{BB962C8B-B14F-4D97-AF65-F5344CB8AC3E}">
        <p14:creationId xmlns:p14="http://schemas.microsoft.com/office/powerpoint/2010/main" val="209993460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02787" y="1600200"/>
            <a:ext cx="5338426" cy="457200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58</a:t>
            </a:fld>
            <a:endParaRPr lang="en-US" dirty="0"/>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4</a:t>
            </a:r>
            <a:endParaRPr lang="en-US" dirty="0"/>
          </a:p>
        </p:txBody>
      </p:sp>
    </p:spTree>
    <p:extLst>
      <p:ext uri="{BB962C8B-B14F-4D97-AF65-F5344CB8AC3E}">
        <p14:creationId xmlns:p14="http://schemas.microsoft.com/office/powerpoint/2010/main" val="76014840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74147" y="1600200"/>
            <a:ext cx="4795706" cy="457200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59</a:t>
            </a:fld>
            <a:endParaRPr lang="en-US" dirty="0"/>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6</a:t>
            </a:r>
            <a:endParaRPr lang="en-US" dirty="0"/>
          </a:p>
        </p:txBody>
      </p:sp>
    </p:spTree>
    <p:extLst>
      <p:ext uri="{BB962C8B-B14F-4D97-AF65-F5344CB8AC3E}">
        <p14:creationId xmlns:p14="http://schemas.microsoft.com/office/powerpoint/2010/main" val="21849166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dirty="0" smtClean="0"/>
              <a:t>Competent Authority</a:t>
            </a:r>
          </a:p>
          <a:p>
            <a:pPr lvl="1"/>
            <a:r>
              <a:rPr lang="en-US" dirty="0" smtClean="0"/>
              <a:t>Depends on context and country. </a:t>
            </a:r>
            <a:r>
              <a:rPr lang="en-US" dirty="0"/>
              <a:t> </a:t>
            </a:r>
            <a:r>
              <a:rPr lang="en-US" dirty="0" smtClean="0"/>
              <a:t>For example,</a:t>
            </a:r>
          </a:p>
          <a:p>
            <a:pPr lvl="2"/>
            <a:r>
              <a:rPr lang="en-US" dirty="0" smtClean="0"/>
              <a:t>Competent authority for recognition and enforcement may be limited to the court in some countries</a:t>
            </a:r>
          </a:p>
          <a:p>
            <a:pPr lvl="2"/>
            <a:r>
              <a:rPr lang="en-US" dirty="0" smtClean="0"/>
              <a:t>Competent authority for certifying a document may vary based on the document</a:t>
            </a:r>
          </a:p>
          <a:p>
            <a:pPr marL="684212" lvl="2" indent="0">
              <a:buNone/>
            </a:pPr>
            <a:endParaRPr lang="en-US" dirty="0" smtClean="0"/>
          </a:p>
          <a:p>
            <a:r>
              <a:rPr lang="en-US" dirty="0" smtClean="0"/>
              <a:t>State addressed</a:t>
            </a:r>
          </a:p>
          <a:p>
            <a:pPr lvl="1"/>
            <a:r>
              <a:rPr lang="en-US" dirty="0" smtClean="0"/>
              <a:t>Convention country that is acting on the application</a:t>
            </a:r>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t>Module 4</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Additional Terms within Convention</a:t>
            </a:r>
            <a:endParaRPr lang="en-US" dirty="0"/>
          </a:p>
        </p:txBody>
      </p:sp>
      <p:sp>
        <p:nvSpPr>
          <p:cNvPr id="3" name="Slide Number Placeholder 2"/>
          <p:cNvSpPr>
            <a:spLocks noGrp="1"/>
          </p:cNvSpPr>
          <p:nvPr>
            <p:ph type="sldNum" sz="quarter" idx="4"/>
          </p:nvPr>
        </p:nvSpPr>
        <p:spPr/>
        <p:txBody>
          <a:bodyPr/>
          <a:lstStyle/>
          <a:p>
            <a:r>
              <a:rPr lang="en-US" dirty="0" smtClean="0"/>
              <a:t>4-</a:t>
            </a:r>
            <a:fld id="{42782948-4DBE-204D-AB9E-B65E067054AE}" type="slidenum">
              <a:rPr lang="en-US" smtClean="0"/>
              <a:pPr/>
              <a:t>6</a:t>
            </a:fld>
            <a:endParaRPr lang="en-US" dirty="0"/>
          </a:p>
        </p:txBody>
      </p:sp>
    </p:spTree>
    <p:extLst>
      <p:ext uri="{BB962C8B-B14F-4D97-AF65-F5344CB8AC3E}">
        <p14:creationId xmlns:p14="http://schemas.microsoft.com/office/powerpoint/2010/main" val="49275726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400" dirty="0"/>
              <a:t>The Hague forms are federally approved and </a:t>
            </a:r>
            <a:r>
              <a:rPr lang="en-US" sz="2400" dirty="0" smtClean="0"/>
              <a:t>available </a:t>
            </a:r>
            <a:r>
              <a:rPr lang="en-US" sz="2400" dirty="0"/>
              <a:t>on the OCSE website in </a:t>
            </a:r>
            <a:r>
              <a:rPr lang="en-US" sz="2400" dirty="0" smtClean="0"/>
              <a:t>fillable pdf format.  See Hague Forms on </a:t>
            </a:r>
            <a:r>
              <a:rPr lang="en-US" sz="2400" dirty="0" err="1" smtClean="0">
                <a:hlinkClick r:id="rId3"/>
              </a:rPr>
              <a:t>www.acf.hhs.gov</a:t>
            </a:r>
            <a:r>
              <a:rPr lang="en-US" sz="2400" dirty="0" smtClean="0">
                <a:hlinkClick r:id="rId3"/>
              </a:rPr>
              <a:t>/</a:t>
            </a:r>
            <a:r>
              <a:rPr lang="en-US" sz="2400" dirty="0" err="1" smtClean="0">
                <a:hlinkClick r:id="rId3"/>
              </a:rPr>
              <a:t>css</a:t>
            </a:r>
            <a:r>
              <a:rPr lang="en-US" sz="2400" dirty="0" smtClean="0">
                <a:hlinkClick r:id="rId3"/>
              </a:rPr>
              <a:t>/partners/international</a:t>
            </a:r>
            <a:endParaRPr lang="en-US" sz="2400" dirty="0"/>
          </a:p>
          <a:p>
            <a:r>
              <a:rPr lang="en-US" sz="2400" dirty="0" smtClean="0"/>
              <a:t>The </a:t>
            </a:r>
            <a:r>
              <a:rPr lang="en-US" sz="2400" dirty="0"/>
              <a:t>14 forms include a mandatory transmittal form, a mandatory acknowledgment form, and 12 recommended </a:t>
            </a:r>
            <a:r>
              <a:rPr lang="en-US" sz="2400" dirty="0" smtClean="0"/>
              <a:t>forms</a:t>
            </a:r>
            <a:endParaRPr lang="en-US" sz="2400" dirty="0"/>
          </a:p>
          <a:p>
            <a:r>
              <a:rPr lang="en-US" sz="2400" dirty="0" smtClean="0"/>
              <a:t>DCL-16-21 provides guidance and information about the forms</a:t>
            </a:r>
          </a:p>
        </p:txBody>
      </p:sp>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60</a:t>
            </a:fld>
            <a:endParaRPr lang="en-US" dirty="0"/>
          </a:p>
        </p:txBody>
      </p:sp>
      <p:sp>
        <p:nvSpPr>
          <p:cNvPr id="5" name="Title 4"/>
          <p:cNvSpPr>
            <a:spLocks noGrp="1"/>
          </p:cNvSpPr>
          <p:nvPr>
            <p:ph type="title"/>
          </p:nvPr>
        </p:nvSpPr>
        <p:spPr>
          <a:xfrm>
            <a:off x="686104" y="719779"/>
            <a:ext cx="7772400" cy="523220"/>
          </a:xfrm>
        </p:spPr>
        <p:txBody>
          <a:bodyPr/>
          <a:lstStyle/>
          <a:p>
            <a:r>
              <a:rPr lang="en-US" dirty="0" smtClean="0"/>
              <a:t>OCSE Resources on Convention Forms</a:t>
            </a:r>
            <a:endParaRPr lang="en-US" dirty="0"/>
          </a:p>
        </p:txBody>
      </p:sp>
    </p:spTree>
    <p:extLst>
      <p:ext uri="{BB962C8B-B14F-4D97-AF65-F5344CB8AC3E}">
        <p14:creationId xmlns:p14="http://schemas.microsoft.com/office/powerpoint/2010/main" val="359662367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61</a:t>
            </a:fld>
            <a:endParaRPr lang="en-US" dirty="0"/>
          </a:p>
        </p:txBody>
      </p:sp>
      <p:sp>
        <p:nvSpPr>
          <p:cNvPr id="5" name="Title 4"/>
          <p:cNvSpPr>
            <a:spLocks noGrp="1"/>
          </p:cNvSpPr>
          <p:nvPr>
            <p:ph type="title"/>
          </p:nvPr>
        </p:nvSpPr>
        <p:spPr>
          <a:xfrm>
            <a:off x="686104" y="675365"/>
            <a:ext cx="7772400" cy="523220"/>
          </a:xfrm>
        </p:spPr>
        <p:txBody>
          <a:bodyPr/>
          <a:lstStyle/>
          <a:p>
            <a:r>
              <a:rPr lang="en-US" dirty="0" smtClean="0"/>
              <a:t>OCSE International Page</a:t>
            </a:r>
            <a:endParaRPr lang="en-US" dirty="0"/>
          </a:p>
        </p:txBody>
      </p:sp>
      <p:sp>
        <p:nvSpPr>
          <p:cNvPr id="2" name="Content Placeholder 1"/>
          <p:cNvSpPr>
            <a:spLocks noGrp="1"/>
          </p:cNvSpPr>
          <p:nvPr>
            <p:ph idx="1"/>
          </p:nvPr>
        </p:nvSpPr>
        <p:spPr/>
        <p:txBody>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pPr marL="0" indent="0">
              <a:buNone/>
            </a:pPr>
            <a:endParaRPr lang="en-US" dirty="0"/>
          </a:p>
        </p:txBody>
      </p:sp>
      <p:sp>
        <p:nvSpPr>
          <p:cNvPr id="10" name="Rectangle 9"/>
          <p:cNvSpPr/>
          <p:nvPr/>
        </p:nvSpPr>
        <p:spPr>
          <a:xfrm>
            <a:off x="685800" y="5570654"/>
            <a:ext cx="6279777" cy="369332"/>
          </a:xfrm>
          <a:prstGeom prst="rect">
            <a:avLst/>
          </a:prstGeom>
        </p:spPr>
        <p:txBody>
          <a:bodyPr wrap="square">
            <a:spAutoFit/>
          </a:bodyPr>
          <a:lstStyle/>
          <a:p>
            <a:r>
              <a:rPr lang="en-US" dirty="0" err="1" smtClean="0">
                <a:solidFill>
                  <a:prstClr val="black"/>
                </a:solidFill>
                <a:hlinkClick r:id="rId3"/>
              </a:rPr>
              <a:t>www.acf.hhs.gov</a:t>
            </a:r>
            <a:r>
              <a:rPr lang="en-US" dirty="0" smtClean="0">
                <a:solidFill>
                  <a:prstClr val="black"/>
                </a:solidFill>
                <a:hlinkClick r:id="rId3"/>
              </a:rPr>
              <a:t>/</a:t>
            </a:r>
            <a:r>
              <a:rPr lang="en-US" dirty="0" err="1" smtClean="0">
                <a:solidFill>
                  <a:prstClr val="black"/>
                </a:solidFill>
                <a:hlinkClick r:id="rId3"/>
              </a:rPr>
              <a:t>css</a:t>
            </a:r>
            <a:r>
              <a:rPr lang="en-US" dirty="0" smtClean="0">
                <a:solidFill>
                  <a:prstClr val="black"/>
                </a:solidFill>
                <a:hlinkClick r:id="rId3"/>
              </a:rPr>
              <a:t>/partners/international</a:t>
            </a:r>
            <a:r>
              <a:rPr lang="en-US" dirty="0" smtClean="0">
                <a:solidFill>
                  <a:prstClr val="black"/>
                </a:solidFill>
              </a:rPr>
              <a:t> </a:t>
            </a:r>
            <a:endParaRPr lang="en-US" dirty="0"/>
          </a:p>
        </p:txBody>
      </p:sp>
      <p:pic>
        <p:nvPicPr>
          <p:cNvPr id="11" name="Content Placeholder 3"/>
          <p:cNvPicPr>
            <a:picLocks noChangeAspect="1"/>
          </p:cNvPicPr>
          <p:nvPr/>
        </p:nvPicPr>
        <p:blipFill>
          <a:blip r:embed="rId4"/>
          <a:stretch>
            <a:fillRect/>
          </a:stretch>
        </p:blipFill>
        <p:spPr>
          <a:xfrm>
            <a:off x="762000" y="1315105"/>
            <a:ext cx="6248400" cy="4139029"/>
          </a:xfrm>
          <a:prstGeom prst="rect">
            <a:avLst/>
          </a:prstGeom>
        </p:spPr>
      </p:pic>
      <p:sp>
        <p:nvSpPr>
          <p:cNvPr id="12" name="Oval 11"/>
          <p:cNvSpPr/>
          <p:nvPr/>
        </p:nvSpPr>
        <p:spPr>
          <a:xfrm>
            <a:off x="2971800" y="5029200"/>
            <a:ext cx="3048000" cy="294968"/>
          </a:xfrm>
          <a:prstGeom prst="ellipse">
            <a:avLst/>
          </a:pr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038693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fontScale="92500" lnSpcReduction="20000"/>
          </a:bodyPr>
          <a:lstStyle/>
          <a:p>
            <a:pPr>
              <a:spcAft>
                <a:spcPts val="0"/>
              </a:spcAft>
            </a:pPr>
            <a:r>
              <a:rPr lang="en-US" sz="2400" dirty="0" smtClean="0"/>
              <a:t>Outgoing Application and related                              </a:t>
            </a:r>
          </a:p>
          <a:p>
            <a:pPr marL="0" indent="0">
              <a:buNone/>
              <a:tabLst>
                <a:tab pos="231775" algn="l"/>
              </a:tabLst>
            </a:pPr>
            <a:r>
              <a:rPr lang="en-US" sz="2400" dirty="0"/>
              <a:t>	</a:t>
            </a:r>
            <a:r>
              <a:rPr lang="en-US" sz="2400" dirty="0" smtClean="0"/>
              <a:t>documents</a:t>
            </a:r>
          </a:p>
          <a:p>
            <a:pPr lvl="1"/>
            <a:r>
              <a:rPr lang="en-US" sz="2200" dirty="0" smtClean="0"/>
              <a:t>Original language</a:t>
            </a:r>
          </a:p>
          <a:p>
            <a:pPr lvl="1"/>
            <a:r>
              <a:rPr lang="en-US" sz="2200" dirty="0" smtClean="0"/>
              <a:t>Translation into language of </a:t>
            </a:r>
            <a:r>
              <a:rPr lang="en-US" sz="2200" dirty="0"/>
              <a:t> </a:t>
            </a:r>
            <a:r>
              <a:rPr lang="en-US" sz="2200" dirty="0" smtClean="0"/>
              <a:t>                                           requested State or another language                                           State has declared it will accept</a:t>
            </a:r>
          </a:p>
          <a:p>
            <a:r>
              <a:rPr lang="en-US" sz="2400" dirty="0" smtClean="0"/>
              <a:t>Communication to requested Central Authority, including Transmittal &amp; Acknowledgment</a:t>
            </a:r>
          </a:p>
          <a:p>
            <a:pPr lvl="1"/>
            <a:r>
              <a:rPr lang="en-US" sz="2200" dirty="0" smtClean="0"/>
              <a:t>Language of requested State, or</a:t>
            </a:r>
          </a:p>
          <a:p>
            <a:pPr lvl="1"/>
            <a:r>
              <a:rPr lang="en-US" sz="2200" dirty="0" smtClean="0"/>
              <a:t>English or French, unless reservation</a:t>
            </a:r>
            <a:endParaRPr lang="en-US" dirty="0" smtClean="0"/>
          </a:p>
          <a:p>
            <a:r>
              <a:rPr lang="en-US" sz="2400" dirty="0" smtClean="0"/>
              <a:t>Source</a:t>
            </a:r>
            <a:endParaRPr lang="en-US" sz="2400" dirty="0"/>
          </a:p>
          <a:p>
            <a:pPr lvl="1"/>
            <a:r>
              <a:rPr lang="en-US" sz="2200" dirty="0" smtClean="0"/>
              <a:t>Article 44 of Hague Child Support Convention</a:t>
            </a:r>
            <a:endParaRPr lang="en-US" sz="2200" dirty="0"/>
          </a:p>
          <a:p>
            <a:pPr marL="454025" lvl="1" indent="0">
              <a:buNone/>
            </a:pPr>
            <a:endParaRPr lang="en-US" sz="2200" dirty="0" smtClean="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F79391A1-2D35-4DB0-8826-6DF5F13B3A10}" type="slidenum">
              <a:rPr lang="en-US" smtClean="0"/>
              <a:t>62</a:t>
            </a:fld>
            <a:endParaRPr lang="en-US" dirty="0"/>
          </a:p>
        </p:txBody>
      </p:sp>
      <p:sp>
        <p:nvSpPr>
          <p:cNvPr id="3" name="Title 2"/>
          <p:cNvSpPr>
            <a:spLocks noGrp="1"/>
          </p:cNvSpPr>
          <p:nvPr>
            <p:ph type="title"/>
          </p:nvPr>
        </p:nvSpPr>
        <p:spPr>
          <a:xfrm>
            <a:off x="699247" y="654477"/>
            <a:ext cx="7772400" cy="523220"/>
          </a:xfrm>
        </p:spPr>
        <p:txBody>
          <a:bodyPr/>
          <a:lstStyle/>
          <a:p>
            <a:r>
              <a:rPr lang="en-US" dirty="0" smtClean="0"/>
              <a:t>Translation of Outgoing Documents from U.S.</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6400" y="1600200"/>
            <a:ext cx="3048000" cy="1615440"/>
          </a:xfrm>
          <a:prstGeom prst="rect">
            <a:avLst/>
          </a:prstGeom>
        </p:spPr>
      </p:pic>
    </p:spTree>
    <p:extLst>
      <p:ext uri="{BB962C8B-B14F-4D97-AF65-F5344CB8AC3E}">
        <p14:creationId xmlns:p14="http://schemas.microsoft.com/office/powerpoint/2010/main" val="286237081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63</a:t>
            </a:fld>
            <a:endParaRPr lang="en-US" dirty="0"/>
          </a:p>
        </p:txBody>
      </p:sp>
      <p:sp>
        <p:nvSpPr>
          <p:cNvPr id="5" name="Title 4"/>
          <p:cNvSpPr>
            <a:spLocks noGrp="1"/>
          </p:cNvSpPr>
          <p:nvPr>
            <p:ph type="title"/>
          </p:nvPr>
        </p:nvSpPr>
        <p:spPr>
          <a:xfrm>
            <a:off x="686104" y="586770"/>
            <a:ext cx="7772400" cy="523220"/>
          </a:xfrm>
        </p:spPr>
        <p:txBody>
          <a:bodyPr/>
          <a:lstStyle/>
          <a:p>
            <a:r>
              <a:rPr lang="en-US" dirty="0" smtClean="0"/>
              <a:t>Country Specific Language Information</a:t>
            </a:r>
            <a:endParaRPr lang="en-US" dirty="0"/>
          </a:p>
        </p:txBody>
      </p:sp>
      <p:pic>
        <p:nvPicPr>
          <p:cNvPr id="7" name="Content Placeholder 6"/>
          <p:cNvPicPr>
            <a:picLocks noGrp="1" noChangeAspect="1"/>
          </p:cNvPicPr>
          <p:nvPr>
            <p:ph idx="1"/>
          </p:nvPr>
        </p:nvPicPr>
        <p:blipFill rotWithShape="1">
          <a:blip r:embed="rId3"/>
          <a:srcRect l="14827" t="11028" r="15728" b="20028"/>
          <a:stretch/>
        </p:blipFill>
        <p:spPr>
          <a:xfrm>
            <a:off x="660705" y="1371600"/>
            <a:ext cx="7873696" cy="4397001"/>
          </a:xfrm>
          <a:prstGeom prst="rect">
            <a:avLst/>
          </a:prstGeom>
        </p:spPr>
      </p:pic>
    </p:spTree>
    <p:extLst>
      <p:ext uri="{BB962C8B-B14F-4D97-AF65-F5344CB8AC3E}">
        <p14:creationId xmlns:p14="http://schemas.microsoft.com/office/powerpoint/2010/main" val="387233449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241925137"/>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64</a:t>
            </a:fld>
            <a:endParaRPr lang="en-US" dirty="0"/>
          </a:p>
        </p:txBody>
      </p:sp>
      <p:sp>
        <p:nvSpPr>
          <p:cNvPr id="5" name="Title 4"/>
          <p:cNvSpPr>
            <a:spLocks noGrp="1"/>
          </p:cNvSpPr>
          <p:nvPr>
            <p:ph type="title"/>
          </p:nvPr>
        </p:nvSpPr>
        <p:spPr>
          <a:xfrm>
            <a:off x="686104" y="848380"/>
            <a:ext cx="7772400" cy="523220"/>
          </a:xfrm>
        </p:spPr>
        <p:txBody>
          <a:bodyPr/>
          <a:lstStyle/>
          <a:p>
            <a:r>
              <a:rPr lang="en-US" dirty="0" smtClean="0"/>
              <a:t>Flow Chart in U.S. – Step 2 </a:t>
            </a:r>
            <a:endParaRPr lang="en-US" dirty="0"/>
          </a:p>
        </p:txBody>
      </p:sp>
    </p:spTree>
    <p:extLst>
      <p:ext uri="{BB962C8B-B14F-4D97-AF65-F5344CB8AC3E}">
        <p14:creationId xmlns:p14="http://schemas.microsoft.com/office/powerpoint/2010/main" val="172872512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4069252929"/>
              </p:ext>
            </p:extLst>
          </p:nvPr>
        </p:nvGraphicFramePr>
        <p:xfrm>
          <a:off x="703037" y="1380067"/>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65</a:t>
            </a:fld>
            <a:endParaRPr lang="en-US" dirty="0"/>
          </a:p>
        </p:txBody>
      </p:sp>
      <p:sp>
        <p:nvSpPr>
          <p:cNvPr id="5" name="Title 4"/>
          <p:cNvSpPr>
            <a:spLocks noGrp="1"/>
          </p:cNvSpPr>
          <p:nvPr>
            <p:ph type="title"/>
          </p:nvPr>
        </p:nvSpPr>
        <p:spPr/>
        <p:txBody>
          <a:bodyPr/>
          <a:lstStyle/>
          <a:p>
            <a:r>
              <a:rPr lang="en-US" dirty="0" smtClean="0"/>
              <a:t>Flow Chart in U.S. – Step 3</a:t>
            </a:r>
            <a:endParaRPr lang="en-US" dirty="0"/>
          </a:p>
        </p:txBody>
      </p:sp>
    </p:spTree>
    <p:extLst>
      <p:ext uri="{BB962C8B-B14F-4D97-AF65-F5344CB8AC3E}">
        <p14:creationId xmlns:p14="http://schemas.microsoft.com/office/powerpoint/2010/main" val="87961797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r>
              <a:rPr lang="en-US" sz="2600" dirty="0" smtClean="0"/>
              <a:t>Responsibilities – Article 12 of Convention</a:t>
            </a:r>
            <a:endParaRPr lang="en-US" sz="2600" dirty="0"/>
          </a:p>
          <a:p>
            <a:pPr lvl="1"/>
            <a:r>
              <a:rPr lang="en-US" sz="2400" dirty="0" smtClean="0"/>
              <a:t>Within 6 weeks from receipt </a:t>
            </a:r>
            <a:r>
              <a:rPr lang="en-US" sz="2400" dirty="0"/>
              <a:t>of </a:t>
            </a:r>
            <a:r>
              <a:rPr lang="en-US" sz="2400" dirty="0" smtClean="0"/>
              <a:t>application</a:t>
            </a:r>
          </a:p>
          <a:p>
            <a:pPr lvl="2"/>
            <a:r>
              <a:rPr lang="en-US" sz="2000" dirty="0" smtClean="0"/>
              <a:t>Send acknowledgment form</a:t>
            </a:r>
          </a:p>
          <a:p>
            <a:pPr lvl="2"/>
            <a:r>
              <a:rPr lang="en-US" sz="2000" dirty="0" smtClean="0"/>
              <a:t>Inform requesting Central </a:t>
            </a:r>
            <a:r>
              <a:rPr lang="en-US" sz="2000" dirty="0"/>
              <a:t>Authority </a:t>
            </a:r>
            <a:r>
              <a:rPr lang="en-US" sz="2000" dirty="0" smtClean="0"/>
              <a:t>of steps                      taken</a:t>
            </a:r>
          </a:p>
          <a:p>
            <a:pPr lvl="2"/>
            <a:r>
              <a:rPr lang="en-US" sz="2000" dirty="0" smtClean="0"/>
              <a:t>Request </a:t>
            </a:r>
            <a:r>
              <a:rPr lang="en-US" sz="2000" dirty="0"/>
              <a:t>any </a:t>
            </a:r>
            <a:r>
              <a:rPr lang="en-US" sz="2000" dirty="0" smtClean="0"/>
              <a:t>needed </a:t>
            </a:r>
            <a:r>
              <a:rPr lang="en-US" sz="2000" dirty="0"/>
              <a:t>documents and </a:t>
            </a:r>
            <a:r>
              <a:rPr lang="en-US" sz="2000" dirty="0" smtClean="0"/>
              <a:t>information</a:t>
            </a:r>
            <a:endParaRPr lang="en-US" sz="2000" dirty="0"/>
          </a:p>
          <a:p>
            <a:pPr lvl="2"/>
            <a:r>
              <a:rPr lang="en-US" sz="2000" dirty="0" smtClean="0"/>
              <a:t>Provide requesting </a:t>
            </a:r>
            <a:r>
              <a:rPr lang="en-US" sz="2000" dirty="0"/>
              <a:t>Central Authority </a:t>
            </a:r>
            <a:r>
              <a:rPr lang="en-US" sz="2000" dirty="0" smtClean="0"/>
              <a:t>with </a:t>
            </a:r>
            <a:r>
              <a:rPr lang="en-US" sz="2000" dirty="0"/>
              <a:t>name and contact details of </a:t>
            </a:r>
            <a:r>
              <a:rPr lang="en-US" sz="2000" dirty="0" smtClean="0"/>
              <a:t>person/unit </a:t>
            </a:r>
            <a:r>
              <a:rPr lang="en-US" sz="2000" dirty="0"/>
              <a:t>responsible for </a:t>
            </a:r>
            <a:r>
              <a:rPr lang="en-US" sz="2000" dirty="0" smtClean="0"/>
              <a:t>answering questions about application</a:t>
            </a:r>
          </a:p>
          <a:p>
            <a:pPr marL="684212" lvl="2" indent="0">
              <a:buNone/>
            </a:pPr>
            <a:endParaRPr lang="en-US" sz="2000" dirty="0" smtClean="0"/>
          </a:p>
          <a:p>
            <a:pPr lvl="1"/>
            <a:r>
              <a:rPr lang="en-US" sz="2400" dirty="0" smtClean="0"/>
              <a:t>Within 3 </a:t>
            </a:r>
            <a:r>
              <a:rPr lang="en-US" sz="2400" dirty="0"/>
              <a:t>months </a:t>
            </a:r>
            <a:r>
              <a:rPr lang="en-US" sz="2400" dirty="0" smtClean="0"/>
              <a:t>of acknowledgment</a:t>
            </a:r>
          </a:p>
          <a:p>
            <a:pPr lvl="2"/>
            <a:r>
              <a:rPr lang="en-US" sz="2000" dirty="0" smtClean="0"/>
              <a:t>Inform requesting </a:t>
            </a:r>
            <a:r>
              <a:rPr lang="en-US" sz="2000" dirty="0"/>
              <a:t>Central Authority of </a:t>
            </a:r>
            <a:r>
              <a:rPr lang="en-US" sz="2000" dirty="0" smtClean="0"/>
              <a:t>application status </a:t>
            </a:r>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687D25F0-2414-47BC-BAD4-2EBBD68FAB9F}" type="slidenum">
              <a:rPr lang="en-US" smtClean="0"/>
              <a:t>66</a:t>
            </a:fld>
            <a:endParaRPr lang="en-US" dirty="0"/>
          </a:p>
        </p:txBody>
      </p:sp>
      <p:sp>
        <p:nvSpPr>
          <p:cNvPr id="8" name="Title 7"/>
          <p:cNvSpPr>
            <a:spLocks noGrp="1"/>
          </p:cNvSpPr>
          <p:nvPr>
            <p:ph type="title"/>
          </p:nvPr>
        </p:nvSpPr>
        <p:spPr>
          <a:xfrm>
            <a:off x="686104" y="848380"/>
            <a:ext cx="7772400" cy="523220"/>
          </a:xfrm>
        </p:spPr>
        <p:txBody>
          <a:bodyPr/>
          <a:lstStyle/>
          <a:p>
            <a:r>
              <a:rPr lang="en-US" dirty="0"/>
              <a:t>Role of </a:t>
            </a:r>
            <a:r>
              <a:rPr lang="en-US" dirty="0" smtClean="0"/>
              <a:t>Requested Central Authority </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0" y="2632579"/>
            <a:ext cx="1981200" cy="1313688"/>
          </a:xfrm>
          <a:prstGeom prst="rect">
            <a:avLst/>
          </a:prstGeom>
        </p:spPr>
      </p:pic>
    </p:spTree>
    <p:extLst>
      <p:ext uri="{BB962C8B-B14F-4D97-AF65-F5344CB8AC3E}">
        <p14:creationId xmlns:p14="http://schemas.microsoft.com/office/powerpoint/2010/main" val="210926375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r>
              <a:rPr lang="en-US" sz="2600" dirty="0"/>
              <a:t>May refuse to process application only if “manifest” that Convention requirements are not met (Art. 12 of Convention) </a:t>
            </a:r>
          </a:p>
          <a:p>
            <a:r>
              <a:rPr lang="en-US" sz="2600" dirty="0" smtClean="0"/>
              <a:t>May </a:t>
            </a:r>
            <a:r>
              <a:rPr lang="en-US" sz="2600" dirty="0"/>
              <a:t>not reject </a:t>
            </a:r>
            <a:r>
              <a:rPr lang="en-US" sz="2600" dirty="0" smtClean="0"/>
              <a:t>application </a:t>
            </a:r>
            <a:r>
              <a:rPr lang="en-US" sz="2600" dirty="0"/>
              <a:t>solely on </a:t>
            </a:r>
            <a:r>
              <a:rPr lang="en-US" sz="2600" dirty="0" smtClean="0"/>
              <a:t>basis </a:t>
            </a:r>
            <a:r>
              <a:rPr lang="en-US" sz="2600" dirty="0"/>
              <a:t>that additional documents or information are </a:t>
            </a:r>
            <a:r>
              <a:rPr lang="en-US" sz="2600" dirty="0" smtClean="0"/>
              <a:t>needed (Art. 12 of Convention)</a:t>
            </a:r>
          </a:p>
          <a:p>
            <a:r>
              <a:rPr lang="en-US" sz="2600" dirty="0" smtClean="0"/>
              <a:t>Must </a:t>
            </a:r>
            <a:r>
              <a:rPr lang="en-US" sz="2600" dirty="0"/>
              <a:t>promptly inform requesting Central Authority of </a:t>
            </a:r>
            <a:r>
              <a:rPr lang="en-US" sz="2600" dirty="0" smtClean="0"/>
              <a:t>reasons </a:t>
            </a:r>
            <a:r>
              <a:rPr lang="en-US" sz="2600" dirty="0"/>
              <a:t>for </a:t>
            </a:r>
            <a:r>
              <a:rPr lang="en-US" sz="2600" dirty="0" smtClean="0"/>
              <a:t>any refusal to process application</a:t>
            </a:r>
            <a:endParaRPr lang="en-US" sz="2600" dirty="0"/>
          </a:p>
          <a:p>
            <a:endParaRPr lang="en-US" sz="2600" dirty="0"/>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905CE32A-14CD-4584-80FC-F41535D5E817}" type="slidenum">
              <a:rPr lang="en-US" smtClean="0"/>
              <a:t>67</a:t>
            </a:fld>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Review of Incoming Convention Application </a:t>
            </a:r>
            <a:endParaRPr lang="en-US" dirty="0"/>
          </a:p>
        </p:txBody>
      </p:sp>
    </p:spTree>
    <p:extLst>
      <p:ext uri="{BB962C8B-B14F-4D97-AF65-F5344CB8AC3E}">
        <p14:creationId xmlns:p14="http://schemas.microsoft.com/office/powerpoint/2010/main" val="352433863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60400" y="1828800"/>
            <a:ext cx="7772400" cy="3886200"/>
          </a:xfrm>
        </p:spPr>
        <p:txBody>
          <a:bodyPr>
            <a:normAutofit/>
          </a:bodyPr>
          <a:lstStyle/>
          <a:p>
            <a:r>
              <a:rPr lang="en-US" sz="2600" dirty="0" smtClean="0"/>
              <a:t>May refuse to process application only if “manifest” that Convention requirements are not met (Art. 12 of Convention) </a:t>
            </a:r>
          </a:p>
          <a:p>
            <a:pPr lvl="1"/>
            <a:r>
              <a:rPr lang="en-US" sz="2600" dirty="0" smtClean="0"/>
              <a:t>Reason for rejection must be clear on face of documents</a:t>
            </a:r>
            <a:endParaRPr lang="en-US" sz="2400" dirty="0" smtClean="0"/>
          </a:p>
          <a:p>
            <a:pPr marL="0" indent="0">
              <a:buNone/>
            </a:pPr>
            <a:endParaRPr lang="en-US" sz="2600" dirty="0"/>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7D97A67D-8B16-48D7-9D4F-FA2DDF87B1E4}" type="slidenum">
              <a:rPr lang="en-US" smtClean="0"/>
              <a:t>68</a:t>
            </a:fld>
            <a:endParaRPr lang="en-US" dirty="0"/>
          </a:p>
        </p:txBody>
      </p:sp>
      <p:sp>
        <p:nvSpPr>
          <p:cNvPr id="8" name="Title 7"/>
          <p:cNvSpPr>
            <a:spLocks noGrp="1"/>
          </p:cNvSpPr>
          <p:nvPr>
            <p:ph type="title"/>
          </p:nvPr>
        </p:nvSpPr>
        <p:spPr>
          <a:xfrm>
            <a:off x="685800" y="533400"/>
            <a:ext cx="7772400" cy="954107"/>
          </a:xfrm>
        </p:spPr>
        <p:txBody>
          <a:bodyPr/>
          <a:lstStyle/>
          <a:p>
            <a:r>
              <a:rPr lang="en-US" dirty="0" smtClean="0"/>
              <a:t>Review of Incoming Convention Application – Convention Requirements </a:t>
            </a:r>
            <a:endParaRPr lang="en-US" dirty="0"/>
          </a:p>
        </p:txBody>
      </p:sp>
    </p:spTree>
    <p:extLst>
      <p:ext uri="{BB962C8B-B14F-4D97-AF65-F5344CB8AC3E}">
        <p14:creationId xmlns:p14="http://schemas.microsoft.com/office/powerpoint/2010/main" val="132755451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430010"/>
            <a:ext cx="7772400" cy="4920734"/>
          </a:xfrm>
        </p:spPr>
        <p:txBody>
          <a:bodyPr>
            <a:normAutofit/>
          </a:bodyPr>
          <a:lstStyle/>
          <a:p>
            <a:r>
              <a:rPr lang="en-US" sz="2600" dirty="0" smtClean="0"/>
              <a:t>May </a:t>
            </a:r>
            <a:r>
              <a:rPr lang="en-US" sz="2600" dirty="0"/>
              <a:t>not reject </a:t>
            </a:r>
            <a:r>
              <a:rPr lang="en-US" sz="2600" dirty="0" smtClean="0"/>
              <a:t>application </a:t>
            </a:r>
            <a:r>
              <a:rPr lang="en-US" sz="2600" dirty="0"/>
              <a:t>solely on </a:t>
            </a:r>
            <a:r>
              <a:rPr lang="en-US" sz="2600" dirty="0" smtClean="0"/>
              <a:t>basis </a:t>
            </a:r>
            <a:r>
              <a:rPr lang="en-US" sz="2600" dirty="0"/>
              <a:t>that additional documents or information are </a:t>
            </a:r>
            <a:r>
              <a:rPr lang="en-US" sz="2600" dirty="0" smtClean="0"/>
              <a:t>needed (Art. 12 of Convention)</a:t>
            </a:r>
          </a:p>
          <a:p>
            <a:pPr lvl="1"/>
            <a:r>
              <a:rPr lang="en-US" sz="2600" dirty="0" smtClean="0"/>
              <a:t>May </a:t>
            </a:r>
            <a:r>
              <a:rPr lang="en-US" sz="2600" dirty="0"/>
              <a:t>ask </a:t>
            </a:r>
            <a:r>
              <a:rPr lang="en-US" sz="2600" dirty="0" smtClean="0"/>
              <a:t>requesting </a:t>
            </a:r>
            <a:r>
              <a:rPr lang="en-US" sz="2600" dirty="0"/>
              <a:t>Central Authority </a:t>
            </a:r>
            <a:r>
              <a:rPr lang="en-US" sz="2600" dirty="0" smtClean="0"/>
              <a:t>for additional </a:t>
            </a:r>
            <a:r>
              <a:rPr lang="en-US" sz="2600" dirty="0"/>
              <a:t>documents or </a:t>
            </a:r>
            <a:r>
              <a:rPr lang="en-US" sz="2600" dirty="0" smtClean="0"/>
              <a:t>information </a:t>
            </a:r>
          </a:p>
          <a:p>
            <a:pPr lvl="1"/>
            <a:r>
              <a:rPr lang="en-US" sz="2600" dirty="0" smtClean="0"/>
              <a:t>If not provided within 3 </a:t>
            </a:r>
            <a:r>
              <a:rPr lang="en-US" sz="2600" dirty="0"/>
              <a:t>months </a:t>
            </a:r>
            <a:r>
              <a:rPr lang="en-US" sz="2600" dirty="0" smtClean="0"/>
              <a:t>(or longer specified period), may </a:t>
            </a:r>
            <a:r>
              <a:rPr lang="en-US" sz="2600" dirty="0"/>
              <a:t>decide </a:t>
            </a:r>
            <a:r>
              <a:rPr lang="en-US" sz="2600" dirty="0" smtClean="0"/>
              <a:t>not to process application but must inform requesting </a:t>
            </a:r>
            <a:r>
              <a:rPr lang="en-US" sz="2600" dirty="0"/>
              <a:t>Central </a:t>
            </a:r>
            <a:r>
              <a:rPr lang="en-US" sz="2600" dirty="0" smtClean="0"/>
              <a:t>Authority of that decision </a:t>
            </a:r>
          </a:p>
          <a:p>
            <a:endParaRPr lang="en-US" sz="2600" dirty="0"/>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8EB9FE3B-66AD-4F06-B1A3-B2D0A57CD416}" type="slidenum">
              <a:rPr lang="en-US" smtClean="0"/>
              <a:t>69</a:t>
            </a:fld>
            <a:endParaRPr lang="en-US" dirty="0"/>
          </a:p>
        </p:txBody>
      </p:sp>
      <p:sp>
        <p:nvSpPr>
          <p:cNvPr id="8" name="Title 7"/>
          <p:cNvSpPr>
            <a:spLocks noGrp="1"/>
          </p:cNvSpPr>
          <p:nvPr>
            <p:ph type="title"/>
          </p:nvPr>
        </p:nvSpPr>
        <p:spPr>
          <a:xfrm>
            <a:off x="719667" y="685800"/>
            <a:ext cx="7772400" cy="523220"/>
          </a:xfrm>
        </p:spPr>
        <p:txBody>
          <a:bodyPr/>
          <a:lstStyle/>
          <a:p>
            <a:r>
              <a:rPr lang="en-US" dirty="0" smtClean="0"/>
              <a:t>Review of Incoming Application </a:t>
            </a:r>
            <a:r>
              <a:rPr lang="en-US" dirty="0"/>
              <a:t>– </a:t>
            </a:r>
            <a:r>
              <a:rPr lang="en-US" dirty="0" smtClean="0"/>
              <a:t>Completeness </a:t>
            </a:r>
            <a:endParaRPr lang="en-US" dirty="0"/>
          </a:p>
        </p:txBody>
      </p:sp>
    </p:spTree>
    <p:extLst>
      <p:ext uri="{BB962C8B-B14F-4D97-AF65-F5344CB8AC3E}">
        <p14:creationId xmlns:p14="http://schemas.microsoft.com/office/powerpoint/2010/main" val="16076918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fontScale="92500" lnSpcReduction="10000"/>
          </a:bodyPr>
          <a:lstStyle/>
          <a:p>
            <a:r>
              <a:rPr lang="en-US" dirty="0" smtClean="0"/>
              <a:t>Entity designated by a State to perform certain functions specified under an Administrative Cooperation Convention</a:t>
            </a:r>
          </a:p>
          <a:p>
            <a:r>
              <a:rPr lang="en-US" dirty="0"/>
              <a:t>Central Authorities </a:t>
            </a:r>
            <a:r>
              <a:rPr lang="en-US" dirty="0" smtClean="0"/>
              <a:t>under the Hague Child Support Convention</a:t>
            </a:r>
          </a:p>
          <a:p>
            <a:pPr lvl="1"/>
            <a:r>
              <a:rPr lang="en-US" dirty="0" smtClean="0"/>
              <a:t>Cooperate </a:t>
            </a:r>
            <a:r>
              <a:rPr lang="en-US" dirty="0"/>
              <a:t>with each other </a:t>
            </a:r>
            <a:r>
              <a:rPr lang="en-US" dirty="0" smtClean="0"/>
              <a:t>to </a:t>
            </a:r>
            <a:r>
              <a:rPr lang="en-US" dirty="0"/>
              <a:t>achieve the purposes of the </a:t>
            </a:r>
            <a:r>
              <a:rPr lang="en-US" dirty="0" smtClean="0"/>
              <a:t>Convention</a:t>
            </a:r>
            <a:endParaRPr lang="en-US" dirty="0"/>
          </a:p>
          <a:p>
            <a:pPr lvl="1"/>
            <a:r>
              <a:rPr lang="en-US" dirty="0" smtClean="0"/>
              <a:t>Seek </a:t>
            </a:r>
            <a:r>
              <a:rPr lang="en-US" dirty="0"/>
              <a:t>as far as possible solutions to difficulties </a:t>
            </a:r>
            <a:r>
              <a:rPr lang="en-US" dirty="0" smtClean="0"/>
              <a:t>that arise </a:t>
            </a:r>
            <a:r>
              <a:rPr lang="en-US" dirty="0"/>
              <a:t>in the application of the </a:t>
            </a:r>
            <a:r>
              <a:rPr lang="en-US" dirty="0" smtClean="0"/>
              <a:t>Convention</a:t>
            </a:r>
            <a:endParaRPr lang="en-US" dirty="0"/>
          </a:p>
          <a:p>
            <a:pPr lvl="1"/>
            <a:r>
              <a:rPr lang="en-US" dirty="0" smtClean="0"/>
              <a:t>Serve </a:t>
            </a:r>
            <a:r>
              <a:rPr lang="en-US" dirty="0"/>
              <a:t>as </a:t>
            </a:r>
            <a:r>
              <a:rPr lang="en-US" dirty="0" smtClean="0"/>
              <a:t>point </a:t>
            </a:r>
            <a:r>
              <a:rPr lang="en-US" dirty="0"/>
              <a:t>of contact between Contracting States to transmit </a:t>
            </a:r>
            <a:r>
              <a:rPr lang="en-US" dirty="0" smtClean="0"/>
              <a:t>and receive </a:t>
            </a:r>
            <a:r>
              <a:rPr lang="en-US" dirty="0"/>
              <a:t>applications made under </a:t>
            </a:r>
            <a:r>
              <a:rPr lang="en-US" dirty="0" smtClean="0"/>
              <a:t>the Convention</a:t>
            </a:r>
          </a:p>
          <a:p>
            <a:pPr lvl="1"/>
            <a:r>
              <a:rPr lang="en-US" dirty="0" smtClean="0"/>
              <a:t>Provide </a:t>
            </a:r>
            <a:r>
              <a:rPr lang="en-US" dirty="0"/>
              <a:t>and facilitate a number </a:t>
            </a:r>
            <a:r>
              <a:rPr lang="en-US" dirty="0" smtClean="0"/>
              <a:t>of services</a:t>
            </a:r>
          </a:p>
          <a:p>
            <a:r>
              <a:rPr lang="en-US" dirty="0" smtClean="0"/>
              <a:t>Most </a:t>
            </a:r>
            <a:r>
              <a:rPr lang="en-US" dirty="0"/>
              <a:t>functions of the Central Authority may be performed by public bodies, or other </a:t>
            </a:r>
            <a:r>
              <a:rPr lang="en-US" dirty="0" smtClean="0"/>
              <a:t>bodies </a:t>
            </a:r>
            <a:r>
              <a:rPr lang="en-US" dirty="0"/>
              <a:t>subject to the supervision of the competent authorities of that </a:t>
            </a:r>
            <a:r>
              <a:rPr lang="en-US" dirty="0" smtClean="0"/>
              <a:t>State</a:t>
            </a:r>
            <a:endParaRPr lang="en-US" dirty="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4-7</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Definition of Central Authority</a:t>
            </a:r>
            <a:endParaRPr lang="en-US" dirty="0"/>
          </a:p>
        </p:txBody>
      </p:sp>
    </p:spTree>
    <p:extLst>
      <p:ext uri="{BB962C8B-B14F-4D97-AF65-F5344CB8AC3E}">
        <p14:creationId xmlns:p14="http://schemas.microsoft.com/office/powerpoint/2010/main" val="61914854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48269" y="1355095"/>
            <a:ext cx="7772400" cy="4920734"/>
          </a:xfrm>
        </p:spPr>
        <p:txBody>
          <a:bodyPr>
            <a:normAutofit/>
          </a:bodyPr>
          <a:lstStyle/>
          <a:p>
            <a:r>
              <a:rPr lang="en-US" sz="2400" dirty="0" smtClean="0"/>
              <a:t>Article 12 of Convention </a:t>
            </a:r>
          </a:p>
          <a:p>
            <a:pPr lvl="1"/>
            <a:r>
              <a:rPr lang="en-US" sz="2200" dirty="0" smtClean="0"/>
              <a:t>Within 6 weeks of receipt of application</a:t>
            </a:r>
          </a:p>
          <a:p>
            <a:pPr lvl="2"/>
            <a:r>
              <a:rPr lang="en-US" sz="2000" dirty="0" smtClean="0"/>
              <a:t>Send acknowledgment </a:t>
            </a:r>
          </a:p>
          <a:p>
            <a:pPr lvl="3"/>
            <a:r>
              <a:rPr lang="en-US" sz="1800" dirty="0"/>
              <a:t>R</a:t>
            </a:r>
            <a:r>
              <a:rPr lang="en-US" sz="1800" dirty="0" smtClean="0"/>
              <a:t>equired Convention form</a:t>
            </a:r>
          </a:p>
          <a:p>
            <a:pPr lvl="2"/>
            <a:r>
              <a:rPr lang="en-US" sz="2000" dirty="0" smtClean="0"/>
              <a:t>Inform requesting Central </a:t>
            </a:r>
            <a:r>
              <a:rPr lang="en-US" sz="2000" dirty="0"/>
              <a:t>Authority </a:t>
            </a:r>
            <a:r>
              <a:rPr lang="en-US" sz="2000" dirty="0" smtClean="0"/>
              <a:t>of action</a:t>
            </a:r>
          </a:p>
          <a:p>
            <a:pPr lvl="2"/>
            <a:r>
              <a:rPr lang="en-US" sz="2000" dirty="0" smtClean="0"/>
              <a:t>Request </a:t>
            </a:r>
            <a:r>
              <a:rPr lang="en-US" sz="2000" dirty="0"/>
              <a:t>any </a:t>
            </a:r>
            <a:r>
              <a:rPr lang="en-US" sz="2000" dirty="0" smtClean="0"/>
              <a:t>needed documents/information</a:t>
            </a:r>
            <a:endParaRPr lang="en-US" sz="2000" dirty="0"/>
          </a:p>
          <a:p>
            <a:pPr lvl="2"/>
            <a:r>
              <a:rPr lang="en-US" sz="2000" dirty="0" smtClean="0"/>
              <a:t>Provide requesting </a:t>
            </a:r>
            <a:r>
              <a:rPr lang="en-US" sz="2000" dirty="0"/>
              <a:t>Central Authority </a:t>
            </a:r>
            <a:r>
              <a:rPr lang="en-US" sz="2000" dirty="0" smtClean="0"/>
              <a:t>with contact </a:t>
            </a:r>
            <a:r>
              <a:rPr lang="en-US" sz="2000" dirty="0"/>
              <a:t>details of </a:t>
            </a:r>
            <a:r>
              <a:rPr lang="en-US" sz="2000" dirty="0" smtClean="0"/>
              <a:t>person/unit </a:t>
            </a:r>
            <a:r>
              <a:rPr lang="en-US" sz="2000" dirty="0"/>
              <a:t>responsible for </a:t>
            </a:r>
            <a:r>
              <a:rPr lang="en-US" sz="2000" dirty="0" smtClean="0"/>
              <a:t>processing application</a:t>
            </a:r>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B739FB1D-6C7B-4520-8272-154D1AF23641}" type="slidenum">
              <a:rPr lang="en-US" smtClean="0"/>
              <a:t>70</a:t>
            </a:fld>
            <a:endParaRPr lang="en-US" dirty="0"/>
          </a:p>
        </p:txBody>
      </p:sp>
      <p:sp>
        <p:nvSpPr>
          <p:cNvPr id="8" name="Title 7"/>
          <p:cNvSpPr>
            <a:spLocks noGrp="1"/>
          </p:cNvSpPr>
          <p:nvPr>
            <p:ph type="title"/>
          </p:nvPr>
        </p:nvSpPr>
        <p:spPr>
          <a:xfrm>
            <a:off x="662524" y="586770"/>
            <a:ext cx="7772400" cy="523220"/>
          </a:xfrm>
        </p:spPr>
        <p:txBody>
          <a:bodyPr/>
          <a:lstStyle/>
          <a:p>
            <a:r>
              <a:rPr lang="en-US" dirty="0" smtClean="0"/>
              <a:t>Acknowledgment Form </a:t>
            </a:r>
            <a:endParaRPr lang="en-US" dirty="0"/>
          </a:p>
        </p:txBody>
      </p:sp>
    </p:spTree>
    <p:extLst>
      <p:ext uri="{BB962C8B-B14F-4D97-AF65-F5344CB8AC3E}">
        <p14:creationId xmlns:p14="http://schemas.microsoft.com/office/powerpoint/2010/main" val="342781448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71</a:t>
            </a:fld>
            <a:endParaRPr lang="en-US" dirty="0"/>
          </a:p>
        </p:txBody>
      </p:sp>
      <p:sp>
        <p:nvSpPr>
          <p:cNvPr id="5" name="Title 4"/>
          <p:cNvSpPr>
            <a:spLocks noGrp="1"/>
          </p:cNvSpPr>
          <p:nvPr>
            <p:ph type="title"/>
          </p:nvPr>
        </p:nvSpPr>
        <p:spPr>
          <a:xfrm>
            <a:off x="685799" y="586770"/>
            <a:ext cx="7772400" cy="523220"/>
          </a:xfrm>
        </p:spPr>
        <p:txBody>
          <a:bodyPr/>
          <a:lstStyle/>
          <a:p>
            <a:r>
              <a:rPr lang="en-US" dirty="0" smtClean="0"/>
              <a:t>Acknowledgment – Page 1</a:t>
            </a:r>
            <a:endParaRPr lang="en-US" dirty="0"/>
          </a:p>
        </p:txBody>
      </p:sp>
      <p:pic>
        <p:nvPicPr>
          <p:cNvPr id="13" name="Content Placeholder 1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56424" y="1447800"/>
            <a:ext cx="6031149" cy="4572000"/>
          </a:xfrm>
        </p:spPr>
      </p:pic>
    </p:spTree>
    <p:extLst>
      <p:ext uri="{BB962C8B-B14F-4D97-AF65-F5344CB8AC3E}">
        <p14:creationId xmlns:p14="http://schemas.microsoft.com/office/powerpoint/2010/main" val="100400014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28509" y="1371600"/>
            <a:ext cx="7453115" cy="457200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72</a:t>
            </a:fld>
            <a:endParaRPr lang="en-US" dirty="0"/>
          </a:p>
        </p:txBody>
      </p:sp>
      <p:sp>
        <p:nvSpPr>
          <p:cNvPr id="5" name="Title 4"/>
          <p:cNvSpPr>
            <a:spLocks noGrp="1"/>
          </p:cNvSpPr>
          <p:nvPr>
            <p:ph type="title"/>
          </p:nvPr>
        </p:nvSpPr>
        <p:spPr>
          <a:xfrm>
            <a:off x="762000" y="586770"/>
            <a:ext cx="7772400" cy="523220"/>
          </a:xfrm>
        </p:spPr>
        <p:txBody>
          <a:bodyPr/>
          <a:lstStyle/>
          <a:p>
            <a:r>
              <a:rPr lang="en-US" dirty="0" smtClean="0"/>
              <a:t>Acknowledgment – Page 1 (cont’d)</a:t>
            </a:r>
            <a:endParaRPr lang="en-US" dirty="0"/>
          </a:p>
        </p:txBody>
      </p:sp>
    </p:spTree>
    <p:extLst>
      <p:ext uri="{BB962C8B-B14F-4D97-AF65-F5344CB8AC3E}">
        <p14:creationId xmlns:p14="http://schemas.microsoft.com/office/powerpoint/2010/main" val="294413948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56146" y="1371600"/>
            <a:ext cx="5831708" cy="457200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73</a:t>
            </a:fld>
            <a:endParaRPr lang="en-US" dirty="0"/>
          </a:p>
        </p:txBody>
      </p:sp>
      <p:sp>
        <p:nvSpPr>
          <p:cNvPr id="5" name="Title 4"/>
          <p:cNvSpPr>
            <a:spLocks noGrp="1"/>
          </p:cNvSpPr>
          <p:nvPr>
            <p:ph type="title"/>
          </p:nvPr>
        </p:nvSpPr>
        <p:spPr>
          <a:xfrm>
            <a:off x="686104" y="641003"/>
            <a:ext cx="7772400" cy="523220"/>
          </a:xfrm>
        </p:spPr>
        <p:txBody>
          <a:bodyPr/>
          <a:lstStyle/>
          <a:p>
            <a:r>
              <a:rPr lang="en-US" dirty="0" smtClean="0"/>
              <a:t>Acknowledgment – Page 2</a:t>
            </a:r>
            <a:endParaRPr lang="en-US" dirty="0"/>
          </a:p>
        </p:txBody>
      </p:sp>
    </p:spTree>
    <p:extLst>
      <p:ext uri="{BB962C8B-B14F-4D97-AF65-F5344CB8AC3E}">
        <p14:creationId xmlns:p14="http://schemas.microsoft.com/office/powerpoint/2010/main" val="212179803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6104" y="1600200"/>
            <a:ext cx="7772096" cy="4800600"/>
          </a:xfrm>
        </p:spPr>
        <p:txBody>
          <a:bodyPr>
            <a:normAutofit fontScale="92500" lnSpcReduction="10000"/>
          </a:bodyPr>
          <a:lstStyle/>
          <a:p>
            <a:r>
              <a:rPr lang="en-US" sz="2200" dirty="0" smtClean="0"/>
              <a:t>Mandatory Functions – Article 6 of Convention</a:t>
            </a:r>
          </a:p>
          <a:p>
            <a:pPr lvl="1"/>
            <a:r>
              <a:rPr lang="en-US" sz="1900" dirty="0"/>
              <a:t>L</a:t>
            </a:r>
            <a:r>
              <a:rPr lang="en-US" sz="1900" dirty="0" smtClean="0"/>
              <a:t>egal assistance, where needed</a:t>
            </a:r>
          </a:p>
          <a:p>
            <a:pPr lvl="1"/>
            <a:r>
              <a:rPr lang="en-US" sz="1900" dirty="0" smtClean="0"/>
              <a:t>Location of </a:t>
            </a:r>
            <a:r>
              <a:rPr lang="en-US" sz="1900" dirty="0"/>
              <a:t>debtor or </a:t>
            </a:r>
            <a:r>
              <a:rPr lang="en-US" sz="1900" dirty="0" smtClean="0"/>
              <a:t>creditor</a:t>
            </a:r>
            <a:endParaRPr lang="en-US" sz="1900" dirty="0"/>
          </a:p>
          <a:p>
            <a:pPr lvl="1"/>
            <a:r>
              <a:rPr lang="en-US" sz="1900" dirty="0" smtClean="0"/>
              <a:t>Financial </a:t>
            </a:r>
            <a:r>
              <a:rPr lang="en-US" sz="1900" dirty="0"/>
              <a:t>information about debtor or </a:t>
            </a:r>
            <a:r>
              <a:rPr lang="en-US" sz="1900" dirty="0" smtClean="0"/>
              <a:t>creditor</a:t>
            </a:r>
            <a:endParaRPr lang="en-US" sz="1900" dirty="0"/>
          </a:p>
          <a:p>
            <a:pPr lvl="1"/>
            <a:r>
              <a:rPr lang="en-US" sz="1900" dirty="0" smtClean="0"/>
              <a:t>Amicable solutions</a:t>
            </a:r>
            <a:endParaRPr lang="en-US" sz="1900" dirty="0"/>
          </a:p>
          <a:p>
            <a:pPr lvl="1"/>
            <a:r>
              <a:rPr lang="en-US" sz="1900" dirty="0" smtClean="0"/>
              <a:t>Ongoing enforcement, </a:t>
            </a:r>
            <a:r>
              <a:rPr lang="en-US" sz="1900" dirty="0"/>
              <a:t>including any </a:t>
            </a:r>
            <a:r>
              <a:rPr lang="en-US" sz="1900" dirty="0" smtClean="0"/>
              <a:t>arrears</a:t>
            </a:r>
            <a:endParaRPr lang="en-US" sz="1900" dirty="0"/>
          </a:p>
          <a:p>
            <a:pPr lvl="1"/>
            <a:r>
              <a:rPr lang="en-US" sz="1900" dirty="0" smtClean="0"/>
              <a:t>Collection </a:t>
            </a:r>
            <a:r>
              <a:rPr lang="en-US" sz="1900" dirty="0"/>
              <a:t>and expeditious transfer </a:t>
            </a:r>
            <a:r>
              <a:rPr lang="en-US" sz="1900" dirty="0" smtClean="0"/>
              <a:t>of payments</a:t>
            </a:r>
            <a:endParaRPr lang="en-US" sz="1900" dirty="0"/>
          </a:p>
          <a:p>
            <a:pPr lvl="1"/>
            <a:r>
              <a:rPr lang="en-US" sz="1900" dirty="0" smtClean="0"/>
              <a:t>Obtaining </a:t>
            </a:r>
            <a:r>
              <a:rPr lang="en-US" sz="1900" dirty="0"/>
              <a:t>of documentary or other </a:t>
            </a:r>
            <a:r>
              <a:rPr lang="en-US" sz="1900" dirty="0" smtClean="0"/>
              <a:t>evidence</a:t>
            </a:r>
            <a:endParaRPr lang="en-US" sz="1900" dirty="0"/>
          </a:p>
          <a:p>
            <a:pPr lvl="1"/>
            <a:r>
              <a:rPr lang="en-US" sz="1900" dirty="0" smtClean="0"/>
              <a:t>Assistance </a:t>
            </a:r>
            <a:r>
              <a:rPr lang="en-US" sz="1900" dirty="0"/>
              <a:t>in establishing </a:t>
            </a:r>
            <a:r>
              <a:rPr lang="en-US" sz="1900" dirty="0" smtClean="0"/>
              <a:t>parentage</a:t>
            </a:r>
            <a:endParaRPr lang="en-US" sz="1900" dirty="0"/>
          </a:p>
          <a:p>
            <a:pPr lvl="1"/>
            <a:r>
              <a:rPr lang="en-US" sz="1900" dirty="0" smtClean="0"/>
              <a:t>Proceedings </a:t>
            </a:r>
            <a:r>
              <a:rPr lang="en-US" sz="1900" dirty="0"/>
              <a:t>to obtain any necessary provisional measures that are territorial in </a:t>
            </a:r>
            <a:r>
              <a:rPr lang="en-US" sz="1900" dirty="0" smtClean="0"/>
              <a:t>nature, in order </a:t>
            </a:r>
            <a:r>
              <a:rPr lang="en-US" sz="1900" dirty="0"/>
              <a:t>to secure </a:t>
            </a:r>
            <a:r>
              <a:rPr lang="en-US" sz="1900" dirty="0" smtClean="0"/>
              <a:t>outcome </a:t>
            </a:r>
            <a:r>
              <a:rPr lang="en-US" sz="1900" dirty="0"/>
              <a:t>of </a:t>
            </a:r>
            <a:r>
              <a:rPr lang="en-US" sz="1900" dirty="0" smtClean="0"/>
              <a:t>pending application</a:t>
            </a:r>
            <a:endParaRPr lang="en-US" sz="1900" dirty="0"/>
          </a:p>
          <a:p>
            <a:pPr lvl="1"/>
            <a:r>
              <a:rPr lang="en-US" sz="1900" dirty="0"/>
              <a:t>S</a:t>
            </a:r>
            <a:r>
              <a:rPr lang="en-US" sz="1900" dirty="0" smtClean="0"/>
              <a:t>ervice </a:t>
            </a:r>
            <a:r>
              <a:rPr lang="en-US" sz="1900" dirty="0"/>
              <a:t>of </a:t>
            </a:r>
            <a:r>
              <a:rPr lang="en-US" sz="1900" dirty="0" smtClean="0"/>
              <a:t>documents</a:t>
            </a:r>
            <a:endParaRPr lang="en-US" sz="1900" dirty="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6C0DF8DF-5382-47BB-9E8F-39075E922179}" type="slidenum">
              <a:rPr lang="en-US" smtClean="0"/>
              <a:t>74</a:t>
            </a:fld>
            <a:endParaRPr lang="en-US" dirty="0"/>
          </a:p>
        </p:txBody>
      </p:sp>
      <p:sp>
        <p:nvSpPr>
          <p:cNvPr id="8" name="Title 7"/>
          <p:cNvSpPr>
            <a:spLocks noGrp="1"/>
          </p:cNvSpPr>
          <p:nvPr>
            <p:ph type="title"/>
          </p:nvPr>
        </p:nvSpPr>
        <p:spPr>
          <a:xfrm>
            <a:off x="686104" y="417493"/>
            <a:ext cx="7772400" cy="954107"/>
          </a:xfrm>
        </p:spPr>
        <p:txBody>
          <a:bodyPr/>
          <a:lstStyle/>
          <a:p>
            <a:r>
              <a:rPr lang="en-US" dirty="0" smtClean="0"/>
              <a:t>Case Processing Role of Requested Central Authority</a:t>
            </a:r>
            <a:endParaRPr lang="en-US" dirty="0"/>
          </a:p>
        </p:txBody>
      </p:sp>
      <p:pic>
        <p:nvPicPr>
          <p:cNvPr id="7" name="Picture 6"/>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6248400" y="1083096"/>
            <a:ext cx="2560320" cy="1284161"/>
          </a:xfrm>
          <a:prstGeom prst="rect">
            <a:avLst/>
          </a:prstGeom>
          <a:scene3d>
            <a:camera prst="orthographicFront">
              <a:rot lat="0" lon="0" rev="11400000"/>
            </a:camera>
            <a:lightRig rig="threePt" dir="t"/>
          </a:scene3d>
        </p:spPr>
      </p:pic>
    </p:spTree>
    <p:extLst>
      <p:ext uri="{BB962C8B-B14F-4D97-AF65-F5344CB8AC3E}">
        <p14:creationId xmlns:p14="http://schemas.microsoft.com/office/powerpoint/2010/main" val="219766398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pPr marL="0" indent="0">
              <a:buNone/>
            </a:pPr>
            <a:r>
              <a:rPr lang="en-US" sz="2400" dirty="0" smtClean="0"/>
              <a:t>Central </a:t>
            </a:r>
            <a:r>
              <a:rPr lang="en-US" sz="2400" dirty="0"/>
              <a:t>Authority of </a:t>
            </a:r>
            <a:r>
              <a:rPr lang="en-US" sz="2400" dirty="0" smtClean="0"/>
              <a:t>requested </a:t>
            </a:r>
            <a:r>
              <a:rPr lang="en-US" sz="2400" dirty="0"/>
              <a:t>State may require a power of attorney from the applicant only </a:t>
            </a:r>
            <a:r>
              <a:rPr lang="en-US" sz="2400" dirty="0" smtClean="0"/>
              <a:t>if:</a:t>
            </a:r>
          </a:p>
          <a:p>
            <a:r>
              <a:rPr lang="en-US" sz="2400" dirty="0" smtClean="0"/>
              <a:t>It </a:t>
            </a:r>
            <a:r>
              <a:rPr lang="en-US" sz="2400" dirty="0"/>
              <a:t>acts on </a:t>
            </a:r>
            <a:r>
              <a:rPr lang="en-US" sz="2400" dirty="0" smtClean="0"/>
              <a:t>applicant’s </a:t>
            </a:r>
            <a:r>
              <a:rPr lang="en-US" sz="2400" dirty="0"/>
              <a:t>behalf in judicial proceedings or before other authorities, </a:t>
            </a:r>
            <a:r>
              <a:rPr lang="en-US" sz="2400" dirty="0" smtClean="0"/>
              <a:t>or</a:t>
            </a:r>
          </a:p>
          <a:p>
            <a:r>
              <a:rPr lang="en-US" sz="2400" dirty="0" smtClean="0"/>
              <a:t>It needs power of attorney </a:t>
            </a:r>
            <a:r>
              <a:rPr lang="en-US" sz="2400" dirty="0"/>
              <a:t>in order to designate a representative </a:t>
            </a:r>
            <a:r>
              <a:rPr lang="en-US" sz="2400" dirty="0" smtClean="0"/>
              <a:t>to act on applicant’s behalf in such proceedings</a:t>
            </a:r>
            <a:endParaRPr lang="en-US" sz="2400" dirty="0"/>
          </a:p>
          <a:p>
            <a:pPr lvl="1"/>
            <a:endParaRPr lang="en-US" dirty="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8AACEE9A-31FB-4E1F-A9EF-4A9920300ABF}" type="slidenum">
              <a:rPr lang="en-US" smtClean="0"/>
              <a:t>75</a:t>
            </a:fld>
            <a:endParaRPr lang="en-US" dirty="0"/>
          </a:p>
        </p:txBody>
      </p:sp>
      <p:sp>
        <p:nvSpPr>
          <p:cNvPr id="8" name="Title 7"/>
          <p:cNvSpPr>
            <a:spLocks noGrp="1"/>
          </p:cNvSpPr>
          <p:nvPr>
            <p:ph type="title"/>
          </p:nvPr>
        </p:nvSpPr>
        <p:spPr>
          <a:xfrm>
            <a:off x="686104" y="417493"/>
            <a:ext cx="7772400" cy="954107"/>
          </a:xfrm>
        </p:spPr>
        <p:txBody>
          <a:bodyPr/>
          <a:lstStyle/>
          <a:p>
            <a:r>
              <a:rPr lang="en-US" dirty="0" smtClean="0"/>
              <a:t>Central </a:t>
            </a:r>
            <a:r>
              <a:rPr lang="en-US" dirty="0"/>
              <a:t>Authority </a:t>
            </a:r>
            <a:r>
              <a:rPr lang="en-US" dirty="0" smtClean="0"/>
              <a:t>and Power of Attorney in </a:t>
            </a:r>
            <a:r>
              <a:rPr lang="en-US" dirty="0"/>
              <a:t>Incoming </a:t>
            </a:r>
            <a:r>
              <a:rPr lang="en-US" dirty="0" smtClean="0"/>
              <a:t>Applications – Article 42 of Convention</a:t>
            </a:r>
            <a:endParaRPr lang="en-US" dirty="0"/>
          </a:p>
        </p:txBody>
      </p:sp>
    </p:spTree>
    <p:extLst>
      <p:ext uri="{BB962C8B-B14F-4D97-AF65-F5344CB8AC3E}">
        <p14:creationId xmlns:p14="http://schemas.microsoft.com/office/powerpoint/2010/main" val="408537945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62524" y="1600200"/>
            <a:ext cx="7772400" cy="4920734"/>
          </a:xfrm>
        </p:spPr>
        <p:txBody>
          <a:bodyPr>
            <a:normAutofit/>
          </a:bodyPr>
          <a:lstStyle/>
          <a:p>
            <a:pPr marL="231775" lvl="2" indent="-231775">
              <a:buFont typeface="Arial" panose="020B0604020202020204" pitchFamily="34" charset="0"/>
              <a:buChar char="•"/>
            </a:pPr>
            <a:r>
              <a:rPr lang="en-US" sz="2400" dirty="0" smtClean="0"/>
              <a:t>Where the application is sent by a requesting Central Authority, the requested Central Authority must promptly:</a:t>
            </a:r>
          </a:p>
          <a:p>
            <a:pPr marL="231775" lvl="3" indent="0">
              <a:buNone/>
            </a:pPr>
            <a:endParaRPr lang="en-US" sz="2200" dirty="0" smtClean="0"/>
          </a:p>
          <a:p>
            <a:pPr lvl="1"/>
            <a:r>
              <a:rPr lang="en-US" sz="2200" dirty="0" smtClean="0"/>
              <a:t>Refer application to competent authority, which must without delay declare order enforceable or register order for enforcement</a:t>
            </a:r>
          </a:p>
          <a:p>
            <a:pPr lvl="1"/>
            <a:r>
              <a:rPr lang="en-US" sz="2200" dirty="0" smtClean="0"/>
              <a:t>If it is the competent authority, take such steps itself</a:t>
            </a:r>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3DE705A2-BE9D-4703-A56B-C3C592811909}" type="slidenum">
              <a:rPr lang="en-US" smtClean="0"/>
              <a:t>76</a:t>
            </a:fld>
            <a:endParaRPr lang="en-US" dirty="0"/>
          </a:p>
        </p:txBody>
      </p:sp>
      <p:sp>
        <p:nvSpPr>
          <p:cNvPr id="8" name="Title 7"/>
          <p:cNvSpPr>
            <a:spLocks noGrp="1"/>
          </p:cNvSpPr>
          <p:nvPr>
            <p:ph type="title"/>
          </p:nvPr>
        </p:nvSpPr>
        <p:spPr>
          <a:xfrm>
            <a:off x="662524" y="304800"/>
            <a:ext cx="7772400" cy="954107"/>
          </a:xfrm>
        </p:spPr>
        <p:txBody>
          <a:bodyPr/>
          <a:lstStyle/>
          <a:p>
            <a:r>
              <a:rPr lang="en-US" dirty="0" smtClean="0"/>
              <a:t>Role of Central Authority – Application for Recognition and Enforcement</a:t>
            </a:r>
            <a:endParaRPr lang="en-US" dirty="0"/>
          </a:p>
        </p:txBody>
      </p:sp>
    </p:spTree>
    <p:extLst>
      <p:ext uri="{BB962C8B-B14F-4D97-AF65-F5344CB8AC3E}">
        <p14:creationId xmlns:p14="http://schemas.microsoft.com/office/powerpoint/2010/main" val="386454150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400" dirty="0" smtClean="0"/>
              <a:t>Subject to Convention,  follows procedures based on its own country’s laws</a:t>
            </a:r>
          </a:p>
          <a:p>
            <a:r>
              <a:rPr lang="en-US" sz="2400" dirty="0" smtClean="0"/>
              <a:t>Procedures under Convention</a:t>
            </a:r>
          </a:p>
          <a:p>
            <a:pPr lvl="1"/>
            <a:r>
              <a:rPr lang="en-US" sz="2200" dirty="0" smtClean="0"/>
              <a:t>Article 23</a:t>
            </a:r>
          </a:p>
          <a:p>
            <a:pPr lvl="2"/>
            <a:r>
              <a:rPr lang="en-US" sz="2000" dirty="0" smtClean="0"/>
              <a:t>Declaration of enforceability</a:t>
            </a:r>
          </a:p>
          <a:p>
            <a:pPr lvl="2"/>
            <a:r>
              <a:rPr lang="en-US" sz="2000" dirty="0" smtClean="0"/>
              <a:t>Registration for recognition and enforcement</a:t>
            </a:r>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BF08A3DF-980D-43F6-8E01-7621C29C4B8D}" type="slidenum">
              <a:rPr lang="en-US" smtClean="0"/>
              <a:t>77</a:t>
            </a:fld>
            <a:endParaRPr lang="en-US" dirty="0"/>
          </a:p>
        </p:txBody>
      </p:sp>
      <p:sp>
        <p:nvSpPr>
          <p:cNvPr id="3" name="Title 2"/>
          <p:cNvSpPr>
            <a:spLocks noGrp="1"/>
          </p:cNvSpPr>
          <p:nvPr>
            <p:ph type="title"/>
          </p:nvPr>
        </p:nvSpPr>
        <p:spPr>
          <a:xfrm>
            <a:off x="699247" y="471726"/>
            <a:ext cx="7772400" cy="954107"/>
          </a:xfrm>
        </p:spPr>
        <p:txBody>
          <a:bodyPr/>
          <a:lstStyle/>
          <a:p>
            <a:r>
              <a:rPr lang="en-US" dirty="0" smtClean="0"/>
              <a:t>Role of Competent Authority – Recognition and Enforcement</a:t>
            </a:r>
            <a:endParaRPr lang="en-US" dirty="0"/>
          </a:p>
        </p:txBody>
      </p:sp>
    </p:spTree>
    <p:extLst>
      <p:ext uri="{BB962C8B-B14F-4D97-AF65-F5344CB8AC3E}">
        <p14:creationId xmlns:p14="http://schemas.microsoft.com/office/powerpoint/2010/main" val="28283832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Can only refuse registration or declaration of enforceability if recognition of order would be manifestly incompatible with public policy of State addressed</a:t>
            </a:r>
          </a:p>
          <a:p>
            <a:r>
              <a:rPr lang="en-US" dirty="0" smtClean="0"/>
              <a:t>No submission of evidence by parties</a:t>
            </a:r>
            <a:endParaRPr lang="en-US" dirty="0"/>
          </a:p>
        </p:txBody>
      </p:sp>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78</a:t>
            </a:fld>
            <a:endParaRPr lang="en-US" dirty="0"/>
          </a:p>
        </p:txBody>
      </p:sp>
      <p:sp>
        <p:nvSpPr>
          <p:cNvPr id="5" name="Title 4"/>
          <p:cNvSpPr>
            <a:spLocks noGrp="1"/>
          </p:cNvSpPr>
          <p:nvPr>
            <p:ph type="title"/>
          </p:nvPr>
        </p:nvSpPr>
        <p:spPr/>
        <p:txBody>
          <a:bodyPr/>
          <a:lstStyle/>
          <a:p>
            <a:r>
              <a:rPr lang="en-US" dirty="0" smtClean="0"/>
              <a:t>Ex Officio Review by Competent Authority</a:t>
            </a:r>
            <a:endParaRPr lang="en-US" dirty="0"/>
          </a:p>
        </p:txBody>
      </p:sp>
    </p:spTree>
    <p:extLst>
      <p:ext uri="{BB962C8B-B14F-4D97-AF65-F5344CB8AC3E}">
        <p14:creationId xmlns:p14="http://schemas.microsoft.com/office/powerpoint/2010/main" val="74385300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Parties must be notified of:</a:t>
            </a:r>
          </a:p>
          <a:p>
            <a:pPr lvl="1"/>
            <a:r>
              <a:rPr lang="en-US" dirty="0" smtClean="0"/>
              <a:t>Declaration </a:t>
            </a:r>
            <a:r>
              <a:rPr lang="en-US" dirty="0"/>
              <a:t>or </a:t>
            </a:r>
            <a:r>
              <a:rPr lang="en-US" dirty="0" smtClean="0"/>
              <a:t>registration, or </a:t>
            </a:r>
          </a:p>
          <a:p>
            <a:pPr lvl="1"/>
            <a:r>
              <a:rPr lang="en-US" dirty="0" smtClean="0"/>
              <a:t>Refusal </a:t>
            </a:r>
            <a:r>
              <a:rPr lang="en-US" dirty="0"/>
              <a:t>to make a declaration or to register order because recognition would be manifestly incompatible with public policy of State </a:t>
            </a:r>
            <a:r>
              <a:rPr lang="en-US" dirty="0" smtClean="0"/>
              <a:t>addressed</a:t>
            </a:r>
          </a:p>
          <a:p>
            <a:r>
              <a:rPr lang="en-US" dirty="0" smtClean="0"/>
              <a:t>Notice must be prompt</a:t>
            </a:r>
            <a:endParaRPr lang="en-US" dirty="0"/>
          </a:p>
          <a:p>
            <a:endParaRPr lang="en-US" dirty="0"/>
          </a:p>
        </p:txBody>
      </p:sp>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79</a:t>
            </a:fld>
            <a:endParaRPr lang="en-US" dirty="0"/>
          </a:p>
        </p:txBody>
      </p:sp>
      <p:sp>
        <p:nvSpPr>
          <p:cNvPr id="5" name="Title 4"/>
          <p:cNvSpPr>
            <a:spLocks noGrp="1"/>
          </p:cNvSpPr>
          <p:nvPr>
            <p:ph type="title"/>
          </p:nvPr>
        </p:nvSpPr>
        <p:spPr/>
        <p:txBody>
          <a:bodyPr/>
          <a:lstStyle/>
          <a:p>
            <a:r>
              <a:rPr lang="en-US" dirty="0" smtClean="0"/>
              <a:t>Notice to Parties</a:t>
            </a:r>
            <a:endParaRPr lang="en-US" dirty="0"/>
          </a:p>
        </p:txBody>
      </p:sp>
    </p:spTree>
    <p:extLst>
      <p:ext uri="{BB962C8B-B14F-4D97-AF65-F5344CB8AC3E}">
        <p14:creationId xmlns:p14="http://schemas.microsoft.com/office/powerpoint/2010/main" val="15867876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dirty="0" smtClean="0"/>
              <a:t>HHS who, in turn, has delegated Central Authority functions to OCSE</a:t>
            </a:r>
          </a:p>
          <a:p>
            <a:r>
              <a:rPr lang="en-US" dirty="0" smtClean="0"/>
              <a:t>OCSE’s primary Article 6 function – location of debtor or creditor</a:t>
            </a:r>
          </a:p>
          <a:p>
            <a:pPr lvl="1"/>
            <a:r>
              <a:rPr lang="en-US" dirty="0" smtClean="0"/>
              <a:t>U.S. state of residence</a:t>
            </a:r>
          </a:p>
          <a:p>
            <a:r>
              <a:rPr lang="en-US" dirty="0" smtClean="0"/>
              <a:t>HHS has designated state IV-D child support agencies as public bodies to perform functions under Article 6, under the supervision of OCSE</a:t>
            </a:r>
          </a:p>
          <a:p>
            <a:pPr lvl="1"/>
            <a:r>
              <a:rPr lang="en-US" dirty="0" smtClean="0"/>
              <a:t>Transmission and receipt of Convention applications</a:t>
            </a:r>
            <a:endParaRPr lang="en-US" dirty="0"/>
          </a:p>
          <a:p>
            <a:pPr lvl="1"/>
            <a:r>
              <a:rPr lang="en-US" dirty="0" smtClean="0"/>
              <a:t>Initiation or facilitation of institution </a:t>
            </a:r>
            <a:r>
              <a:rPr lang="en-US" dirty="0"/>
              <a:t>of proceedings in respect of such </a:t>
            </a:r>
            <a:r>
              <a:rPr lang="en-US" dirty="0" smtClean="0"/>
              <a:t>applications</a:t>
            </a:r>
          </a:p>
          <a:p>
            <a:pPr marL="454025" lvl="1" indent="0">
              <a:buNone/>
            </a:pPr>
            <a:endParaRPr lang="en-US" dirty="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4-8</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U.S. Central Authority</a:t>
            </a:r>
            <a:endParaRPr lang="en-US" dirty="0"/>
          </a:p>
        </p:txBody>
      </p:sp>
    </p:spTree>
    <p:extLst>
      <p:ext uri="{BB962C8B-B14F-4D97-AF65-F5344CB8AC3E}">
        <p14:creationId xmlns:p14="http://schemas.microsoft.com/office/powerpoint/2010/main" val="306113598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marL="228600" lvl="1" indent="-228600">
              <a:buFont typeface="Arial" panose="020B0604020202020204" pitchFamily="34" charset="0"/>
              <a:buChar char="•"/>
            </a:pPr>
            <a:r>
              <a:rPr lang="en-US" sz="2400" dirty="0" smtClean="0"/>
              <a:t>Within </a:t>
            </a:r>
            <a:r>
              <a:rPr lang="en-US" sz="2400" b="1" i="1" dirty="0"/>
              <a:t>30</a:t>
            </a:r>
            <a:r>
              <a:rPr lang="en-US" sz="2400" b="1" dirty="0">
                <a:solidFill>
                  <a:srgbClr val="1CA087"/>
                </a:solidFill>
              </a:rPr>
              <a:t> </a:t>
            </a:r>
            <a:r>
              <a:rPr lang="en-US" sz="2400" dirty="0"/>
              <a:t>days of notice of </a:t>
            </a:r>
            <a:r>
              <a:rPr lang="en-US" sz="2400" dirty="0" smtClean="0"/>
              <a:t>refusal to make a declaration or to register order because recognition would be manifestly against public policy</a:t>
            </a:r>
            <a:endParaRPr lang="en-US" sz="2400" dirty="0"/>
          </a:p>
          <a:p>
            <a:pPr marL="228600" lvl="1" indent="-228600">
              <a:buFont typeface="Arial" panose="020B0604020202020204" pitchFamily="34" charset="0"/>
              <a:buChar char="•"/>
            </a:pPr>
            <a:r>
              <a:rPr lang="en-US" sz="2400" dirty="0" smtClean="0"/>
              <a:t>Within </a:t>
            </a:r>
            <a:r>
              <a:rPr lang="en-US" sz="2400" b="1" i="1" dirty="0" smtClean="0"/>
              <a:t>30</a:t>
            </a:r>
            <a:r>
              <a:rPr lang="en-US" sz="2400" b="1" dirty="0" smtClean="0">
                <a:solidFill>
                  <a:srgbClr val="1CA087"/>
                </a:solidFill>
              </a:rPr>
              <a:t> </a:t>
            </a:r>
            <a:r>
              <a:rPr lang="en-US" sz="2400" dirty="0" smtClean="0"/>
              <a:t>days of notice of declaration or registration</a:t>
            </a:r>
          </a:p>
          <a:p>
            <a:pPr marL="228600" lvl="1" indent="-228600">
              <a:buFont typeface="Arial" panose="020B0604020202020204" pitchFamily="34" charset="0"/>
              <a:buChar char="•"/>
            </a:pPr>
            <a:r>
              <a:rPr lang="en-US" sz="2400" dirty="0" smtClean="0"/>
              <a:t>Within </a:t>
            </a:r>
            <a:r>
              <a:rPr lang="en-US" sz="2400" b="1" i="1" dirty="0" smtClean="0"/>
              <a:t>60</a:t>
            </a:r>
            <a:r>
              <a:rPr lang="en-US" sz="2400" dirty="0" smtClean="0"/>
              <a:t> </a:t>
            </a:r>
            <a:r>
              <a:rPr lang="en-US" sz="2400" dirty="0"/>
              <a:t>days </a:t>
            </a:r>
            <a:r>
              <a:rPr lang="en-US" sz="2400" dirty="0" smtClean="0"/>
              <a:t>of notice of declaration or registration or refusal </a:t>
            </a:r>
            <a:r>
              <a:rPr lang="en-US" sz="2400" dirty="0"/>
              <a:t>if contesting </a:t>
            </a:r>
            <a:r>
              <a:rPr lang="en-US" sz="2400" dirty="0" smtClean="0"/>
              <a:t>party </a:t>
            </a:r>
            <a:r>
              <a:rPr lang="en-US" sz="2400" dirty="0"/>
              <a:t>does not reside in </a:t>
            </a:r>
            <a:r>
              <a:rPr lang="en-US" sz="2400" dirty="0" smtClean="0"/>
              <a:t>requested State</a:t>
            </a:r>
            <a:endParaRPr lang="en-US" sz="2400" dirty="0"/>
          </a:p>
          <a:p>
            <a:endParaRPr lang="en-US" dirty="0" smtClean="0"/>
          </a:p>
          <a:p>
            <a:pPr marL="0" indent="0">
              <a:buNone/>
            </a:pPr>
            <a:endParaRPr lang="en-US" dirty="0" smtClean="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BDD60700-72DA-47BF-9600-C84B09223C89}" type="slidenum">
              <a:rPr lang="en-US" smtClean="0"/>
              <a:t>80</a:t>
            </a:fld>
            <a:endParaRPr lang="en-US" dirty="0"/>
          </a:p>
        </p:txBody>
      </p:sp>
      <p:sp>
        <p:nvSpPr>
          <p:cNvPr id="3" name="Title 2"/>
          <p:cNvSpPr>
            <a:spLocks noGrp="1"/>
          </p:cNvSpPr>
          <p:nvPr>
            <p:ph type="title"/>
          </p:nvPr>
        </p:nvSpPr>
        <p:spPr>
          <a:xfrm>
            <a:off x="699247" y="654477"/>
            <a:ext cx="7772400" cy="523220"/>
          </a:xfrm>
        </p:spPr>
        <p:txBody>
          <a:bodyPr/>
          <a:lstStyle/>
          <a:p>
            <a:r>
              <a:rPr lang="en-US" dirty="0" smtClean="0"/>
              <a:t>Timeframes for Challenge or Appeal</a:t>
            </a:r>
            <a:endParaRPr lang="en-US" dirty="0"/>
          </a:p>
        </p:txBody>
      </p:sp>
    </p:spTree>
    <p:extLst>
      <p:ext uri="{BB962C8B-B14F-4D97-AF65-F5344CB8AC3E}">
        <p14:creationId xmlns:p14="http://schemas.microsoft.com/office/powerpoint/2010/main" val="79492099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dirty="0"/>
              <a:t>C</a:t>
            </a:r>
            <a:r>
              <a:rPr lang="en-US" dirty="0" smtClean="0"/>
              <a:t>hallenge </a:t>
            </a:r>
            <a:r>
              <a:rPr lang="en-US" dirty="0"/>
              <a:t>or appeal may be founded only on </a:t>
            </a:r>
            <a:r>
              <a:rPr lang="en-US" dirty="0" smtClean="0"/>
              <a:t>following:</a:t>
            </a:r>
            <a:endParaRPr lang="en-US" dirty="0"/>
          </a:p>
          <a:p>
            <a:r>
              <a:rPr lang="en-US" dirty="0" smtClean="0"/>
              <a:t>Grounds </a:t>
            </a:r>
            <a:r>
              <a:rPr lang="en-US" dirty="0"/>
              <a:t>for refusing recognition and enforcement set out in Article 22; </a:t>
            </a:r>
          </a:p>
          <a:p>
            <a:r>
              <a:rPr lang="en-US" dirty="0" smtClean="0"/>
              <a:t>Bases </a:t>
            </a:r>
            <a:r>
              <a:rPr lang="en-US" dirty="0"/>
              <a:t>for recognition and enforcement under Article 20; </a:t>
            </a:r>
            <a:r>
              <a:rPr lang="en-US" dirty="0" smtClean="0"/>
              <a:t>or</a:t>
            </a:r>
            <a:endParaRPr lang="en-US" dirty="0"/>
          </a:p>
          <a:p>
            <a:r>
              <a:rPr lang="en-US" dirty="0" smtClean="0"/>
              <a:t>Authenticity </a:t>
            </a:r>
            <a:r>
              <a:rPr lang="en-US" dirty="0"/>
              <a:t>or integrity of any document transmitted in accordance with Article 25(1) a), b) or d) or (3) b</a:t>
            </a:r>
            <a:r>
              <a:rPr lang="en-US" dirty="0" smtClean="0"/>
              <a:t>)</a:t>
            </a:r>
            <a:endParaRPr lang="en-US" dirty="0"/>
          </a:p>
          <a:p>
            <a:pPr marL="0" indent="0">
              <a:buNone/>
            </a:pPr>
            <a:r>
              <a:rPr lang="en-US" dirty="0" smtClean="0"/>
              <a:t>Challenge </a:t>
            </a:r>
            <a:r>
              <a:rPr lang="en-US" dirty="0"/>
              <a:t>or </a:t>
            </a:r>
            <a:r>
              <a:rPr lang="en-US" dirty="0" smtClean="0"/>
              <a:t>appeal </a:t>
            </a:r>
            <a:r>
              <a:rPr lang="en-US" dirty="0"/>
              <a:t>by </a:t>
            </a:r>
            <a:r>
              <a:rPr lang="en-US" dirty="0" smtClean="0"/>
              <a:t>respondent </a:t>
            </a:r>
            <a:r>
              <a:rPr lang="en-US" dirty="0"/>
              <a:t>may also be founded on </a:t>
            </a:r>
            <a:r>
              <a:rPr lang="en-US" dirty="0" smtClean="0"/>
              <a:t>fulfilment </a:t>
            </a:r>
            <a:r>
              <a:rPr lang="en-US" dirty="0"/>
              <a:t>of </a:t>
            </a:r>
            <a:r>
              <a:rPr lang="en-US" dirty="0" smtClean="0"/>
              <a:t>debt </a:t>
            </a:r>
            <a:r>
              <a:rPr lang="en-US" dirty="0"/>
              <a:t>to </a:t>
            </a:r>
            <a:r>
              <a:rPr lang="en-US" dirty="0" smtClean="0"/>
              <a:t>extent </a:t>
            </a:r>
            <a:r>
              <a:rPr lang="en-US" dirty="0"/>
              <a:t>that </a:t>
            </a:r>
            <a:r>
              <a:rPr lang="en-US" dirty="0" smtClean="0"/>
              <a:t>recognition </a:t>
            </a:r>
            <a:r>
              <a:rPr lang="en-US" dirty="0"/>
              <a:t>and enforcement relates to payments that fell due in </a:t>
            </a:r>
            <a:r>
              <a:rPr lang="en-US" dirty="0" smtClean="0"/>
              <a:t>past </a:t>
            </a:r>
            <a:endParaRPr lang="en-US" dirty="0"/>
          </a:p>
        </p:txBody>
      </p:sp>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81</a:t>
            </a:fld>
            <a:endParaRPr lang="en-US" dirty="0"/>
          </a:p>
        </p:txBody>
      </p:sp>
      <p:sp>
        <p:nvSpPr>
          <p:cNvPr id="5" name="Title 4"/>
          <p:cNvSpPr>
            <a:spLocks noGrp="1"/>
          </p:cNvSpPr>
          <p:nvPr>
            <p:ph type="title"/>
          </p:nvPr>
        </p:nvSpPr>
        <p:spPr>
          <a:xfrm>
            <a:off x="686104" y="848380"/>
            <a:ext cx="7772400" cy="523220"/>
          </a:xfrm>
        </p:spPr>
        <p:txBody>
          <a:bodyPr/>
          <a:lstStyle/>
          <a:p>
            <a:r>
              <a:rPr lang="en-US" dirty="0" smtClean="0"/>
              <a:t>Challenge or Appeal - Article 23, Convention</a:t>
            </a:r>
            <a:endParaRPr lang="en-US" dirty="0"/>
          </a:p>
        </p:txBody>
      </p:sp>
    </p:spTree>
    <p:extLst>
      <p:ext uri="{BB962C8B-B14F-4D97-AF65-F5344CB8AC3E}">
        <p14:creationId xmlns:p14="http://schemas.microsoft.com/office/powerpoint/2010/main" val="91696163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99247" y="1774567"/>
            <a:ext cx="7772400" cy="4245233"/>
          </a:xfrm>
        </p:spPr>
        <p:txBody>
          <a:bodyPr>
            <a:normAutofit/>
          </a:bodyPr>
          <a:lstStyle/>
          <a:p>
            <a:pPr marL="342900" lvl="1" indent="-342900">
              <a:buFont typeface="Arial" pitchFamily="34" charset="0"/>
              <a:buChar char="•"/>
            </a:pPr>
            <a:r>
              <a:rPr lang="en-US" sz="2400" dirty="0" smtClean="0"/>
              <a:t>Recognition </a:t>
            </a:r>
            <a:r>
              <a:rPr lang="en-US" sz="2400" dirty="0">
                <a:cs typeface="Arial" panose="020B0604020202020204" pitchFamily="34" charset="0"/>
              </a:rPr>
              <a:t>and enforcement of order is manifestly </a:t>
            </a:r>
            <a:r>
              <a:rPr lang="en-US" sz="2400" b="1" dirty="0">
                <a:cs typeface="Arial" panose="020B0604020202020204" pitchFamily="34" charset="0"/>
              </a:rPr>
              <a:t>incompatible with public </a:t>
            </a:r>
            <a:r>
              <a:rPr lang="en-US" sz="2400" b="1" dirty="0" smtClean="0">
                <a:cs typeface="Arial" panose="020B0604020202020204" pitchFamily="34" charset="0"/>
              </a:rPr>
              <a:t>policy</a:t>
            </a:r>
            <a:r>
              <a:rPr lang="en-US" sz="2400" dirty="0">
                <a:cs typeface="Arial" panose="020B0604020202020204" pitchFamily="34" charset="0"/>
              </a:rPr>
              <a:t> </a:t>
            </a:r>
            <a:r>
              <a:rPr lang="en-US" sz="2400" dirty="0" smtClean="0">
                <a:cs typeface="Arial" panose="020B0604020202020204" pitchFamily="34" charset="0"/>
              </a:rPr>
              <a:t>of requested State</a:t>
            </a:r>
            <a:endParaRPr lang="en-US" sz="2400" dirty="0">
              <a:cs typeface="Arial" panose="020B0604020202020204" pitchFamily="34" charset="0"/>
            </a:endParaRPr>
          </a:p>
          <a:p>
            <a:pPr marL="342900" lvl="1" indent="-342900">
              <a:buFont typeface="Arial" pitchFamily="34" charset="0"/>
              <a:buChar char="•"/>
            </a:pPr>
            <a:r>
              <a:rPr lang="en-US" sz="2400" dirty="0"/>
              <a:t>Order was obtained by </a:t>
            </a:r>
            <a:r>
              <a:rPr lang="en-US" sz="2400" b="1" dirty="0"/>
              <a:t>procedural fraud</a:t>
            </a:r>
            <a:endParaRPr lang="en-US" sz="2400" dirty="0"/>
          </a:p>
          <a:p>
            <a:pPr marL="342900" lvl="1" indent="-342900">
              <a:buFont typeface="Arial" pitchFamily="34" charset="0"/>
              <a:buChar char="•"/>
            </a:pPr>
            <a:r>
              <a:rPr lang="en-US" sz="2400" b="1" dirty="0"/>
              <a:t>Pending proceeding filed </a:t>
            </a:r>
            <a:r>
              <a:rPr lang="en-US" sz="2400" b="1" dirty="0" smtClean="0"/>
              <a:t>first</a:t>
            </a:r>
          </a:p>
          <a:p>
            <a:pPr marL="342900" lvl="1" indent="-342900">
              <a:buFont typeface="Arial" pitchFamily="34" charset="0"/>
              <a:buChar char="•"/>
            </a:pPr>
            <a:r>
              <a:rPr lang="en-US" sz="2400" dirty="0">
                <a:cs typeface="Arial" panose="020B0604020202020204" pitchFamily="34" charset="0"/>
              </a:rPr>
              <a:t>Order </a:t>
            </a:r>
            <a:r>
              <a:rPr lang="en-US" sz="2400" b="1" dirty="0">
                <a:cs typeface="Arial" panose="020B0604020202020204" pitchFamily="34" charset="0"/>
              </a:rPr>
              <a:t>incompatible with support order </a:t>
            </a:r>
            <a:r>
              <a:rPr lang="en-US" sz="2400" dirty="0">
                <a:cs typeface="Arial" panose="020B0604020202020204" pitchFamily="34" charset="0"/>
              </a:rPr>
              <a:t>issued between same parties for same purpose, either in requested State or in another State, if latter order is entitled to recognition and enforcement in requested State</a:t>
            </a:r>
          </a:p>
          <a:p>
            <a:pPr marL="342900" lvl="1" indent="-342900">
              <a:buFont typeface="Arial" pitchFamily="34" charset="0"/>
              <a:buChar char="•"/>
            </a:pPr>
            <a:endParaRPr lang="en-US" b="1" dirty="0">
              <a:solidFill>
                <a:schemeClr val="tx1"/>
              </a:solidFill>
            </a:endParaRPr>
          </a:p>
          <a:p>
            <a:pPr marL="0" indent="0">
              <a:buNone/>
            </a:pPr>
            <a:endParaRPr lang="en-US" dirty="0" smtClean="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414D2E80-1BC5-4CE2-9A00-271A53754E28}" type="slidenum">
              <a:rPr lang="en-US" smtClean="0"/>
              <a:t>82</a:t>
            </a:fld>
            <a:endParaRPr lang="en-US" dirty="0"/>
          </a:p>
        </p:txBody>
      </p:sp>
      <p:sp>
        <p:nvSpPr>
          <p:cNvPr id="3" name="Title 2"/>
          <p:cNvSpPr>
            <a:spLocks noGrp="1"/>
          </p:cNvSpPr>
          <p:nvPr>
            <p:ph type="title"/>
          </p:nvPr>
        </p:nvSpPr>
        <p:spPr>
          <a:xfrm>
            <a:off x="699247" y="646093"/>
            <a:ext cx="7772400" cy="954107"/>
          </a:xfrm>
        </p:spPr>
        <p:txBody>
          <a:bodyPr/>
          <a:lstStyle/>
          <a:p>
            <a:r>
              <a:rPr lang="en-US" dirty="0"/>
              <a:t>Grounds for Refusing Recognition </a:t>
            </a:r>
            <a:r>
              <a:rPr lang="en-US" dirty="0" smtClean="0"/>
              <a:t>and </a:t>
            </a:r>
            <a:r>
              <a:rPr lang="en-US" dirty="0"/>
              <a:t>Enforcement – Article 22, Convention</a:t>
            </a:r>
          </a:p>
        </p:txBody>
      </p:sp>
    </p:spTree>
    <p:extLst>
      <p:ext uri="{BB962C8B-B14F-4D97-AF65-F5344CB8AC3E}">
        <p14:creationId xmlns:p14="http://schemas.microsoft.com/office/powerpoint/2010/main" val="159701624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844927"/>
            <a:ext cx="7772400" cy="4047470"/>
          </a:xfrm>
        </p:spPr>
        <p:txBody>
          <a:bodyPr>
            <a:normAutofit/>
          </a:bodyPr>
          <a:lstStyle/>
          <a:p>
            <a:pPr marL="342900" lvl="1" indent="-342900">
              <a:buFont typeface="Arial" pitchFamily="34" charset="0"/>
              <a:buChar char="•"/>
            </a:pPr>
            <a:r>
              <a:rPr lang="en-US" sz="2400" dirty="0">
                <a:cs typeface="Arial" panose="020B0604020202020204" pitchFamily="34" charset="0"/>
              </a:rPr>
              <a:t>T</a:t>
            </a:r>
            <a:r>
              <a:rPr lang="en-US" sz="2400" dirty="0" smtClean="0">
                <a:cs typeface="Arial" panose="020B0604020202020204" pitchFamily="34" charset="0"/>
              </a:rPr>
              <a:t>here </a:t>
            </a:r>
            <a:r>
              <a:rPr lang="en-US" sz="2400" dirty="0">
                <a:cs typeface="Arial" panose="020B0604020202020204" pitchFamily="34" charset="0"/>
              </a:rPr>
              <a:t>was a</a:t>
            </a:r>
            <a:r>
              <a:rPr lang="en-US" sz="2400" dirty="0">
                <a:solidFill>
                  <a:schemeClr val="bg2"/>
                </a:solidFill>
                <a:cs typeface="Arial" panose="020B0604020202020204" pitchFamily="34" charset="0"/>
              </a:rPr>
              <a:t> </a:t>
            </a:r>
            <a:r>
              <a:rPr lang="en-US" sz="2400" b="1" dirty="0">
                <a:cs typeface="Arial" panose="020B0604020202020204" pitchFamily="34" charset="0"/>
              </a:rPr>
              <a:t>lack of due process </a:t>
            </a:r>
            <a:r>
              <a:rPr lang="en-US" sz="2400" dirty="0" smtClean="0">
                <a:cs typeface="Arial" panose="020B0604020202020204" pitchFamily="34" charset="0"/>
              </a:rPr>
              <a:t>regarding </a:t>
            </a:r>
            <a:r>
              <a:rPr lang="en-US" sz="2400" dirty="0">
                <a:cs typeface="Arial" panose="020B0604020202020204" pitchFamily="34" charset="0"/>
              </a:rPr>
              <a:t>notice </a:t>
            </a:r>
            <a:r>
              <a:rPr lang="en-US" sz="2400" dirty="0" smtClean="0">
                <a:cs typeface="Arial" panose="020B0604020202020204" pitchFamily="34" charset="0"/>
              </a:rPr>
              <a:t>and </a:t>
            </a:r>
            <a:r>
              <a:rPr lang="en-US" sz="2400" dirty="0">
                <a:cs typeface="Arial" panose="020B0604020202020204" pitchFamily="34" charset="0"/>
              </a:rPr>
              <a:t>opportunity to be </a:t>
            </a:r>
            <a:r>
              <a:rPr lang="en-US" sz="2400" dirty="0" smtClean="0">
                <a:cs typeface="Arial" panose="020B0604020202020204" pitchFamily="34" charset="0"/>
              </a:rPr>
              <a:t>heard, if the respondent did not appear and was not represented in the State of origin</a:t>
            </a:r>
          </a:p>
          <a:p>
            <a:pPr marL="342900" lvl="1" indent="-342900">
              <a:buFont typeface="Arial" pitchFamily="34" charset="0"/>
              <a:buChar char="•"/>
            </a:pPr>
            <a:r>
              <a:rPr lang="en-US" sz="2400" dirty="0" smtClean="0">
                <a:cs typeface="Arial" panose="020B0604020202020204" pitchFamily="34" charset="0"/>
              </a:rPr>
              <a:t>Order was made in </a:t>
            </a:r>
            <a:r>
              <a:rPr lang="en-US" sz="2400" b="1" dirty="0" smtClean="0">
                <a:cs typeface="Arial" panose="020B0604020202020204" pitchFamily="34" charset="0"/>
              </a:rPr>
              <a:t>violation of Article 18 </a:t>
            </a:r>
            <a:r>
              <a:rPr lang="en-US" sz="2400" dirty="0" smtClean="0">
                <a:cs typeface="Arial" panose="020B0604020202020204" pitchFamily="34" charset="0"/>
              </a:rPr>
              <a:t>(limitation on modification jurisdiction)</a:t>
            </a:r>
            <a:endParaRPr lang="en-US" sz="2400" dirty="0">
              <a:cs typeface="Arial" panose="020B0604020202020204" pitchFamily="34" charset="0"/>
            </a:endParaRPr>
          </a:p>
          <a:p>
            <a:endParaRPr lang="en-US" dirty="0" smtClean="0"/>
          </a:p>
          <a:p>
            <a:pPr marL="0" indent="0">
              <a:buNone/>
            </a:pPr>
            <a:endParaRPr lang="en-US" dirty="0" smtClean="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888A4DC8-5A89-4BE8-8AF8-FBC1D8F11988}" type="slidenum">
              <a:rPr lang="en-US" smtClean="0"/>
              <a:t>83</a:t>
            </a:fld>
            <a:endParaRPr lang="en-US" dirty="0"/>
          </a:p>
        </p:txBody>
      </p:sp>
      <p:sp>
        <p:nvSpPr>
          <p:cNvPr id="3" name="Title 2"/>
          <p:cNvSpPr>
            <a:spLocks noGrp="1"/>
          </p:cNvSpPr>
          <p:nvPr>
            <p:ph type="title"/>
          </p:nvPr>
        </p:nvSpPr>
        <p:spPr>
          <a:xfrm>
            <a:off x="685800" y="669086"/>
            <a:ext cx="7772400" cy="954107"/>
          </a:xfrm>
        </p:spPr>
        <p:txBody>
          <a:bodyPr/>
          <a:lstStyle/>
          <a:p>
            <a:r>
              <a:rPr lang="en-US" dirty="0" smtClean="0"/>
              <a:t>Grounds for Refusing Recognition and Enforcement – Article 22, Convention (cont’d)</a:t>
            </a:r>
            <a:endParaRPr lang="en-US" dirty="0"/>
          </a:p>
        </p:txBody>
      </p:sp>
    </p:spTree>
    <p:extLst>
      <p:ext uri="{BB962C8B-B14F-4D97-AF65-F5344CB8AC3E}">
        <p14:creationId xmlns:p14="http://schemas.microsoft.com/office/powerpoint/2010/main" val="221130969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828800"/>
            <a:ext cx="7772400" cy="4267200"/>
          </a:xfrm>
        </p:spPr>
        <p:txBody>
          <a:bodyPr>
            <a:normAutofit/>
          </a:bodyPr>
          <a:lstStyle/>
          <a:p>
            <a:pPr marL="0" indent="0">
              <a:buNone/>
            </a:pPr>
            <a:r>
              <a:rPr lang="en-US" dirty="0" smtClean="0"/>
              <a:t>A support order issued by a Contracting State must be recognized and enforced by another Contracting State if:</a:t>
            </a:r>
          </a:p>
          <a:p>
            <a:r>
              <a:rPr lang="en-US" dirty="0" smtClean="0"/>
              <a:t>Respondent </a:t>
            </a:r>
            <a:r>
              <a:rPr lang="en-US" dirty="0"/>
              <a:t>was </a:t>
            </a:r>
            <a:r>
              <a:rPr lang="en-US" dirty="0" smtClean="0"/>
              <a:t>resident </a:t>
            </a:r>
            <a:r>
              <a:rPr lang="en-US" dirty="0"/>
              <a:t>in </a:t>
            </a:r>
            <a:r>
              <a:rPr lang="en-US" dirty="0" smtClean="0"/>
              <a:t>State </a:t>
            </a:r>
            <a:r>
              <a:rPr lang="en-US" dirty="0"/>
              <a:t>of origin </a:t>
            </a:r>
            <a:r>
              <a:rPr lang="en-US" dirty="0" smtClean="0"/>
              <a:t>when </a:t>
            </a:r>
            <a:r>
              <a:rPr lang="en-US" dirty="0"/>
              <a:t>proceedings were </a:t>
            </a:r>
            <a:r>
              <a:rPr lang="en-US" dirty="0" smtClean="0"/>
              <a:t>begun</a:t>
            </a:r>
            <a:endParaRPr lang="en-US" dirty="0"/>
          </a:p>
          <a:p>
            <a:pPr marL="231775" indent="-231775"/>
            <a:r>
              <a:rPr lang="en-US" dirty="0" smtClean="0"/>
              <a:t>Respondent submitted </a:t>
            </a:r>
            <a:r>
              <a:rPr lang="en-US" dirty="0"/>
              <a:t>to </a:t>
            </a:r>
            <a:r>
              <a:rPr lang="en-US" dirty="0" smtClean="0"/>
              <a:t>jurisdiction of State of origin either </a:t>
            </a:r>
            <a:r>
              <a:rPr lang="en-US" dirty="0"/>
              <a:t>expressly or by </a:t>
            </a:r>
            <a:r>
              <a:rPr lang="en-US" dirty="0" smtClean="0"/>
              <a:t>defending </a:t>
            </a:r>
            <a:r>
              <a:rPr lang="en-US" dirty="0"/>
              <a:t>on </a:t>
            </a:r>
            <a:r>
              <a:rPr lang="en-US" dirty="0" smtClean="0"/>
              <a:t>case merits, </a:t>
            </a:r>
            <a:r>
              <a:rPr lang="en-US" dirty="0"/>
              <a:t>without objecting </a:t>
            </a:r>
            <a:r>
              <a:rPr lang="en-US" dirty="0" smtClean="0"/>
              <a:t>to </a:t>
            </a:r>
            <a:r>
              <a:rPr lang="en-US" dirty="0"/>
              <a:t>jurisdiction at </a:t>
            </a:r>
            <a:r>
              <a:rPr lang="en-US" dirty="0" smtClean="0"/>
              <a:t>first </a:t>
            </a:r>
            <a:r>
              <a:rPr lang="en-US" dirty="0"/>
              <a:t>available </a:t>
            </a:r>
            <a:r>
              <a:rPr lang="en-US" dirty="0" smtClean="0"/>
              <a:t>opportunity</a:t>
            </a:r>
            <a:endParaRPr lang="en-US" dirty="0"/>
          </a:p>
          <a:p>
            <a:pPr>
              <a:buFont typeface="Arial" panose="020B0604020202020204" pitchFamily="34" charset="0"/>
              <a:buChar char="•"/>
            </a:pPr>
            <a:r>
              <a:rPr lang="en-US" dirty="0" smtClean="0"/>
              <a:t>Child </a:t>
            </a:r>
            <a:r>
              <a:rPr lang="en-US" dirty="0"/>
              <a:t>for whom </a:t>
            </a:r>
            <a:r>
              <a:rPr lang="en-US" dirty="0" smtClean="0"/>
              <a:t>support </a:t>
            </a:r>
            <a:r>
              <a:rPr lang="en-US" dirty="0"/>
              <a:t>was ordered was </a:t>
            </a:r>
            <a:r>
              <a:rPr lang="en-US" dirty="0" smtClean="0"/>
              <a:t>resident </a:t>
            </a:r>
            <a:r>
              <a:rPr lang="en-US" dirty="0"/>
              <a:t>in </a:t>
            </a:r>
            <a:r>
              <a:rPr lang="en-US" dirty="0" smtClean="0"/>
              <a:t>State </a:t>
            </a:r>
            <a:r>
              <a:rPr lang="en-US" dirty="0"/>
              <a:t>of </a:t>
            </a:r>
            <a:r>
              <a:rPr lang="en-US" dirty="0" smtClean="0"/>
              <a:t>origin when proceedings </a:t>
            </a:r>
            <a:r>
              <a:rPr lang="en-US" dirty="0"/>
              <a:t>were </a:t>
            </a:r>
            <a:r>
              <a:rPr lang="en-US" dirty="0" smtClean="0"/>
              <a:t>begun, </a:t>
            </a:r>
            <a:r>
              <a:rPr lang="en-US" dirty="0"/>
              <a:t>provided </a:t>
            </a:r>
            <a:r>
              <a:rPr lang="en-US" dirty="0" smtClean="0"/>
              <a:t>that </a:t>
            </a:r>
            <a:r>
              <a:rPr lang="en-US" dirty="0"/>
              <a:t>respondent has lived with </a:t>
            </a:r>
            <a:r>
              <a:rPr lang="en-US" dirty="0" smtClean="0"/>
              <a:t>child in</a:t>
            </a:r>
            <a:r>
              <a:rPr lang="en-US" dirty="0"/>
              <a:t> </a:t>
            </a:r>
            <a:r>
              <a:rPr lang="en-US" dirty="0" smtClean="0"/>
              <a:t>that </a:t>
            </a:r>
            <a:r>
              <a:rPr lang="en-US" dirty="0"/>
              <a:t>State or has resided in that State and provided support for </a:t>
            </a:r>
            <a:r>
              <a:rPr lang="en-US" dirty="0" smtClean="0"/>
              <a:t>child there</a:t>
            </a:r>
          </a:p>
          <a:p>
            <a:pPr>
              <a:buFont typeface="Arial" panose="020B0604020202020204" pitchFamily="34" charset="0"/>
              <a:buChar char="•"/>
            </a:pPr>
            <a:endParaRPr lang="en-US" dirty="0" smtClean="0"/>
          </a:p>
          <a:p>
            <a:pPr>
              <a:buFont typeface="Arial" panose="020B0604020202020204" pitchFamily="34" charset="0"/>
              <a:buChar char="•"/>
            </a:pPr>
            <a:endParaRPr lang="en-US" dirty="0" smtClean="0"/>
          </a:p>
          <a:p>
            <a:pPr marL="0" indent="0">
              <a:buNone/>
            </a:pPr>
            <a:endParaRPr lang="en-US" dirty="0" smtClean="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0CBE6FA6-A770-4E8F-94AB-1439809B3E62}" type="slidenum">
              <a:rPr lang="en-US" smtClean="0"/>
              <a:t>84</a:t>
            </a:fld>
            <a:endParaRPr lang="en-US" dirty="0"/>
          </a:p>
        </p:txBody>
      </p:sp>
      <p:sp>
        <p:nvSpPr>
          <p:cNvPr id="3" name="Title 2"/>
          <p:cNvSpPr>
            <a:spLocks noGrp="1"/>
          </p:cNvSpPr>
          <p:nvPr>
            <p:ph type="title"/>
          </p:nvPr>
        </p:nvSpPr>
        <p:spPr>
          <a:xfrm>
            <a:off x="685800" y="663026"/>
            <a:ext cx="7772400" cy="954107"/>
          </a:xfrm>
        </p:spPr>
        <p:txBody>
          <a:bodyPr/>
          <a:lstStyle/>
          <a:p>
            <a:r>
              <a:rPr lang="en-US" dirty="0" smtClean="0"/>
              <a:t>Challenge Founded on Lack of Basis for Recognition under Article 20, Convention</a:t>
            </a:r>
            <a:endParaRPr lang="en-US" dirty="0"/>
          </a:p>
        </p:txBody>
      </p:sp>
    </p:spTree>
    <p:extLst>
      <p:ext uri="{BB962C8B-B14F-4D97-AF65-F5344CB8AC3E}">
        <p14:creationId xmlns:p14="http://schemas.microsoft.com/office/powerpoint/2010/main" val="318371359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marL="0" indent="0">
              <a:buNone/>
            </a:pPr>
            <a:r>
              <a:rPr lang="en-US" dirty="0" smtClean="0"/>
              <a:t>A support order issued by a Contracting State must also be recognized and enforced by another Contracting State if:</a:t>
            </a:r>
          </a:p>
          <a:p>
            <a:pPr marL="231775" indent="-231775"/>
            <a:r>
              <a:rPr lang="en-US" dirty="0" smtClean="0"/>
              <a:t>Creditor </a:t>
            </a:r>
            <a:r>
              <a:rPr lang="en-US" dirty="0"/>
              <a:t>was </a:t>
            </a:r>
            <a:r>
              <a:rPr lang="en-US" dirty="0" smtClean="0"/>
              <a:t>resident </a:t>
            </a:r>
            <a:r>
              <a:rPr lang="en-US" dirty="0"/>
              <a:t>in </a:t>
            </a:r>
            <a:r>
              <a:rPr lang="en-US" dirty="0" smtClean="0"/>
              <a:t>State </a:t>
            </a:r>
            <a:r>
              <a:rPr lang="en-US" dirty="0"/>
              <a:t>of origin </a:t>
            </a:r>
            <a:r>
              <a:rPr lang="en-US" dirty="0" smtClean="0"/>
              <a:t>when </a:t>
            </a:r>
            <a:r>
              <a:rPr lang="en-US" dirty="0"/>
              <a:t>proceedings were </a:t>
            </a:r>
            <a:r>
              <a:rPr lang="en-US" dirty="0" smtClean="0"/>
              <a:t>begun</a:t>
            </a:r>
            <a:r>
              <a:rPr lang="en-US" dirty="0"/>
              <a:t> </a:t>
            </a:r>
            <a:endParaRPr lang="en-US" dirty="0" smtClean="0"/>
          </a:p>
          <a:p>
            <a:pPr marL="685800" lvl="1" indent="-231775"/>
            <a:r>
              <a:rPr lang="en-US" dirty="0" smtClean="0"/>
              <a:t>Contracting State can make a reservation to this basis</a:t>
            </a:r>
          </a:p>
          <a:p>
            <a:pPr>
              <a:buFont typeface="Arial" panose="020B0604020202020204" pitchFamily="34" charset="0"/>
              <a:buChar char="•"/>
            </a:pPr>
            <a:r>
              <a:rPr lang="en-US" dirty="0" smtClean="0"/>
              <a:t>Except </a:t>
            </a:r>
            <a:r>
              <a:rPr lang="en-US" dirty="0"/>
              <a:t>in </a:t>
            </a:r>
            <a:r>
              <a:rPr lang="en-US" dirty="0" smtClean="0"/>
              <a:t>child support disputes, parties have agreed to jurisdiction in writing</a:t>
            </a:r>
          </a:p>
          <a:p>
            <a:pPr lvl="1">
              <a:buFont typeface="Gill Sans MT" panose="020B0502020104020203" pitchFamily="34" charset="0"/>
              <a:buChar char="–"/>
            </a:pPr>
            <a:r>
              <a:rPr lang="en-US" dirty="0" smtClean="0"/>
              <a:t>Contracting State can make a reservation to this basis</a:t>
            </a:r>
          </a:p>
          <a:p>
            <a:pPr>
              <a:buFont typeface="Arial" panose="020B0604020202020204" pitchFamily="34" charset="0"/>
              <a:buChar char="•"/>
            </a:pPr>
            <a:r>
              <a:rPr lang="en-US" dirty="0" smtClean="0"/>
              <a:t>The order </a:t>
            </a:r>
            <a:r>
              <a:rPr lang="en-US" dirty="0"/>
              <a:t>was made by </a:t>
            </a:r>
            <a:r>
              <a:rPr lang="en-US" dirty="0" smtClean="0"/>
              <a:t>authority </a:t>
            </a:r>
            <a:r>
              <a:rPr lang="en-US" dirty="0"/>
              <a:t>exercising jurisdiction on a matter of personal </a:t>
            </a:r>
            <a:r>
              <a:rPr lang="en-US" dirty="0" smtClean="0"/>
              <a:t>status </a:t>
            </a:r>
            <a:r>
              <a:rPr lang="en-US" dirty="0"/>
              <a:t>or parental </a:t>
            </a:r>
            <a:r>
              <a:rPr lang="en-US" dirty="0" smtClean="0"/>
              <a:t>responsibility, </a:t>
            </a:r>
            <a:r>
              <a:rPr lang="en-US" dirty="0"/>
              <a:t>unless that jurisdiction was based solely on the </a:t>
            </a:r>
            <a:r>
              <a:rPr lang="en-US" dirty="0" smtClean="0"/>
              <a:t>nationality </a:t>
            </a:r>
            <a:r>
              <a:rPr lang="en-US" dirty="0"/>
              <a:t>of one of the </a:t>
            </a:r>
            <a:r>
              <a:rPr lang="en-US" dirty="0" smtClean="0"/>
              <a:t>parties</a:t>
            </a:r>
            <a:r>
              <a:rPr lang="en-US" dirty="0"/>
              <a:t>.</a:t>
            </a:r>
          </a:p>
          <a:p>
            <a:pPr lvl="1">
              <a:buFont typeface="Gill Sans MT" panose="020B0502020104020203" pitchFamily="34" charset="0"/>
              <a:buChar char="–"/>
            </a:pPr>
            <a:r>
              <a:rPr lang="en-US" dirty="0"/>
              <a:t>Contracting State can make a reservation to this basis</a:t>
            </a:r>
          </a:p>
          <a:p>
            <a:pPr>
              <a:buFont typeface="Arial" panose="020B0604020202020204" pitchFamily="34" charset="0"/>
              <a:buChar char="•"/>
            </a:pPr>
            <a:endParaRPr lang="en-US" dirty="0" smtClean="0"/>
          </a:p>
          <a:p>
            <a:pPr>
              <a:buFont typeface="Arial" panose="020B0604020202020204" pitchFamily="34" charset="0"/>
              <a:buChar char="•"/>
            </a:pPr>
            <a:endParaRPr lang="en-US" dirty="0" smtClean="0"/>
          </a:p>
          <a:p>
            <a:pPr marL="0" indent="0">
              <a:buNone/>
            </a:pPr>
            <a:endParaRPr lang="en-US" dirty="0" smtClean="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0FC0BF78-0CC1-4EA5-8649-492C0D0E1FC5}" type="slidenum">
              <a:rPr lang="en-US" smtClean="0"/>
              <a:t>85</a:t>
            </a:fld>
            <a:endParaRPr lang="en-US" dirty="0"/>
          </a:p>
        </p:txBody>
      </p:sp>
      <p:sp>
        <p:nvSpPr>
          <p:cNvPr id="3" name="Title 2"/>
          <p:cNvSpPr>
            <a:spLocks noGrp="1"/>
          </p:cNvSpPr>
          <p:nvPr>
            <p:ph type="title"/>
          </p:nvPr>
        </p:nvSpPr>
        <p:spPr>
          <a:xfrm>
            <a:off x="699247" y="381000"/>
            <a:ext cx="7772400" cy="954107"/>
          </a:xfrm>
        </p:spPr>
        <p:txBody>
          <a:bodyPr/>
          <a:lstStyle/>
          <a:p>
            <a:r>
              <a:rPr lang="en-US" dirty="0"/>
              <a:t>Challenge </a:t>
            </a:r>
            <a:r>
              <a:rPr lang="en-US" dirty="0" smtClean="0"/>
              <a:t>Founded </a:t>
            </a:r>
            <a:r>
              <a:rPr lang="en-US" dirty="0"/>
              <a:t>on Lack of Basis for Recognition under Article </a:t>
            </a:r>
            <a:r>
              <a:rPr lang="en-US" dirty="0" smtClean="0"/>
              <a:t>20 (</a:t>
            </a:r>
            <a:r>
              <a:rPr lang="en-US" dirty="0"/>
              <a:t>cont’d</a:t>
            </a:r>
            <a:r>
              <a:rPr lang="en-US" dirty="0" smtClean="0"/>
              <a:t>)</a:t>
            </a:r>
            <a:endParaRPr lang="en-US" dirty="0"/>
          </a:p>
        </p:txBody>
      </p:sp>
    </p:spTree>
    <p:extLst>
      <p:ext uri="{BB962C8B-B14F-4D97-AF65-F5344CB8AC3E}">
        <p14:creationId xmlns:p14="http://schemas.microsoft.com/office/powerpoint/2010/main" val="108655012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371600"/>
            <a:ext cx="7772400" cy="4572000"/>
          </a:xfrm>
        </p:spPr>
        <p:txBody>
          <a:bodyPr>
            <a:normAutofit/>
          </a:bodyPr>
          <a:lstStyle/>
          <a:p>
            <a:r>
              <a:rPr lang="en-US" sz="2400" dirty="0" smtClean="0"/>
              <a:t>If a </a:t>
            </a:r>
            <a:r>
              <a:rPr lang="en-US" sz="2400" dirty="0"/>
              <a:t>Contracting State </a:t>
            </a:r>
            <a:r>
              <a:rPr lang="en-US" sz="2400" dirty="0" smtClean="0"/>
              <a:t>makes an allowable reservation to a basis of Article 20,  it must recognize </a:t>
            </a:r>
            <a:r>
              <a:rPr lang="en-US" sz="2400" dirty="0"/>
              <a:t>and enforce </a:t>
            </a:r>
            <a:r>
              <a:rPr lang="en-US" sz="2400" dirty="0" smtClean="0"/>
              <a:t>the order if </a:t>
            </a:r>
            <a:r>
              <a:rPr lang="en-US" sz="2400" dirty="0"/>
              <a:t>its law would in similar factual circumstances confer </a:t>
            </a:r>
            <a:r>
              <a:rPr lang="en-US" sz="2400" dirty="0" smtClean="0"/>
              <a:t>jurisdiction </a:t>
            </a:r>
            <a:r>
              <a:rPr lang="en-US" sz="2400" dirty="0"/>
              <a:t>on its authorities to </a:t>
            </a:r>
            <a:r>
              <a:rPr lang="en-US" sz="2400" dirty="0" smtClean="0"/>
              <a:t>issue such an order</a:t>
            </a:r>
            <a:r>
              <a:rPr lang="en-US" sz="2400" dirty="0"/>
              <a:t> </a:t>
            </a:r>
          </a:p>
        </p:txBody>
      </p:sp>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86</a:t>
            </a:fld>
            <a:endParaRPr lang="en-US" dirty="0"/>
          </a:p>
        </p:txBody>
      </p:sp>
      <p:sp>
        <p:nvSpPr>
          <p:cNvPr id="5" name="Title 4"/>
          <p:cNvSpPr>
            <a:spLocks noGrp="1"/>
          </p:cNvSpPr>
          <p:nvPr>
            <p:ph type="title"/>
          </p:nvPr>
        </p:nvSpPr>
        <p:spPr>
          <a:xfrm>
            <a:off x="685800" y="533400"/>
            <a:ext cx="7772400" cy="523220"/>
          </a:xfrm>
        </p:spPr>
        <p:txBody>
          <a:bodyPr/>
          <a:lstStyle/>
          <a:p>
            <a:r>
              <a:rPr lang="en-US" dirty="0" smtClean="0"/>
              <a:t>Reservations</a:t>
            </a:r>
            <a:endParaRPr lang="en-US" dirty="0"/>
          </a:p>
        </p:txBody>
      </p:sp>
    </p:spTree>
    <p:extLst>
      <p:ext uri="{BB962C8B-B14F-4D97-AF65-F5344CB8AC3E}">
        <p14:creationId xmlns:p14="http://schemas.microsoft.com/office/powerpoint/2010/main" val="375569738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447800"/>
            <a:ext cx="7772400" cy="4572000"/>
          </a:xfrm>
        </p:spPr>
        <p:txBody>
          <a:bodyPr>
            <a:normAutofit/>
          </a:bodyPr>
          <a:lstStyle/>
          <a:p>
            <a:r>
              <a:rPr lang="en-US" dirty="0" smtClean="0"/>
              <a:t>There may be a challenge to the authenticity </a:t>
            </a:r>
            <a:r>
              <a:rPr lang="en-US" dirty="0"/>
              <a:t>or integrity of any document transmitted in accordance with Article 25(1) a), b) or d) or (3) b</a:t>
            </a:r>
            <a:r>
              <a:rPr lang="en-US" dirty="0" smtClean="0"/>
              <a:t>)</a:t>
            </a:r>
          </a:p>
          <a:p>
            <a:pPr lvl="1"/>
            <a:r>
              <a:rPr lang="en-US" dirty="0" smtClean="0"/>
              <a:t>Complete text of order</a:t>
            </a:r>
          </a:p>
          <a:p>
            <a:pPr lvl="1"/>
            <a:r>
              <a:rPr lang="en-US" dirty="0"/>
              <a:t>Document stating order is enforceable</a:t>
            </a:r>
          </a:p>
          <a:p>
            <a:pPr lvl="1"/>
            <a:r>
              <a:rPr lang="en-US" dirty="0"/>
              <a:t>Document showing arrears</a:t>
            </a:r>
          </a:p>
          <a:p>
            <a:pPr lvl="1"/>
            <a:r>
              <a:rPr lang="en-US" dirty="0" smtClean="0"/>
              <a:t>Abstract of order (where acceptable)</a:t>
            </a:r>
          </a:p>
        </p:txBody>
      </p:sp>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87</a:t>
            </a:fld>
            <a:endParaRPr lang="en-US" dirty="0"/>
          </a:p>
        </p:txBody>
      </p:sp>
      <p:sp>
        <p:nvSpPr>
          <p:cNvPr id="5" name="Title 4"/>
          <p:cNvSpPr>
            <a:spLocks noGrp="1"/>
          </p:cNvSpPr>
          <p:nvPr>
            <p:ph type="title"/>
          </p:nvPr>
        </p:nvSpPr>
        <p:spPr>
          <a:xfrm>
            <a:off x="685800" y="641003"/>
            <a:ext cx="7772400" cy="523220"/>
          </a:xfrm>
        </p:spPr>
        <p:txBody>
          <a:bodyPr/>
          <a:lstStyle/>
          <a:p>
            <a:r>
              <a:rPr lang="en-US" dirty="0" smtClean="0"/>
              <a:t>Authenticity or Integrity of Document</a:t>
            </a:r>
            <a:endParaRPr lang="en-US" dirty="0"/>
          </a:p>
        </p:txBody>
      </p:sp>
    </p:spTree>
    <p:extLst>
      <p:ext uri="{BB962C8B-B14F-4D97-AF65-F5344CB8AC3E}">
        <p14:creationId xmlns:p14="http://schemas.microsoft.com/office/powerpoint/2010/main" val="387784655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a:spcAft>
                <a:spcPts val="0"/>
              </a:spcAft>
            </a:pPr>
            <a:r>
              <a:rPr lang="en-US" sz="2400" dirty="0" smtClean="0"/>
              <a:t>Competent authority bound by findings on fact on which issuing State based its jurisdiction</a:t>
            </a:r>
          </a:p>
          <a:p>
            <a:pPr>
              <a:spcBef>
                <a:spcPts val="1200"/>
              </a:spcBef>
              <a:spcAft>
                <a:spcPts val="0"/>
              </a:spcAft>
            </a:pPr>
            <a:r>
              <a:rPr lang="en-US" sz="2400" dirty="0" smtClean="0"/>
              <a:t>Competent authority cannot review merits of decision</a:t>
            </a:r>
          </a:p>
          <a:p>
            <a:pPr>
              <a:spcBef>
                <a:spcPts val="1200"/>
              </a:spcBef>
              <a:spcAft>
                <a:spcPts val="0"/>
              </a:spcAft>
            </a:pPr>
            <a:r>
              <a:rPr lang="en-US" sz="2400" dirty="0" smtClean="0"/>
              <a:t>Introduction of evidence will depend upon laws and procedures of requested State</a:t>
            </a:r>
          </a:p>
          <a:p>
            <a:pPr lvl="1">
              <a:spcBef>
                <a:spcPts val="1200"/>
              </a:spcBef>
              <a:spcAft>
                <a:spcPts val="0"/>
              </a:spcAft>
            </a:pPr>
            <a:r>
              <a:rPr lang="en-US" sz="2400" dirty="0" smtClean="0"/>
              <a:t>Country Profile</a:t>
            </a:r>
          </a:p>
          <a:p>
            <a:pPr marL="0" indent="0">
              <a:spcAft>
                <a:spcPts val="0"/>
              </a:spcAft>
              <a:buNone/>
            </a:pPr>
            <a:endParaRPr lang="en-US" sz="2400" dirty="0" smtClean="0"/>
          </a:p>
          <a:p>
            <a:pPr marL="0" indent="0">
              <a:buNone/>
            </a:pPr>
            <a:endParaRPr lang="en-US" dirty="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8" name="Title 7"/>
          <p:cNvSpPr>
            <a:spLocks noGrp="1"/>
          </p:cNvSpPr>
          <p:nvPr>
            <p:ph type="title"/>
          </p:nvPr>
        </p:nvSpPr>
        <p:spPr>
          <a:xfrm>
            <a:off x="533400" y="728246"/>
            <a:ext cx="8076896" cy="523220"/>
          </a:xfrm>
        </p:spPr>
        <p:txBody>
          <a:bodyPr/>
          <a:lstStyle/>
          <a:p>
            <a:r>
              <a:rPr lang="en-US" dirty="0" smtClean="0"/>
              <a:t>Admissibility of Evidence if Challenge </a:t>
            </a:r>
            <a:endParaRPr lang="en-US" dirty="0"/>
          </a:p>
        </p:txBody>
      </p:sp>
      <p:sp>
        <p:nvSpPr>
          <p:cNvPr id="3" name="Slide Number Placeholder 2"/>
          <p:cNvSpPr>
            <a:spLocks noGrp="1"/>
          </p:cNvSpPr>
          <p:nvPr>
            <p:ph type="sldNum" sz="quarter" idx="4"/>
          </p:nvPr>
        </p:nvSpPr>
        <p:spPr/>
        <p:txBody>
          <a:bodyPr/>
          <a:lstStyle/>
          <a:p>
            <a:r>
              <a:rPr lang="en-US" dirty="0" smtClean="0"/>
              <a:t>4-</a:t>
            </a:r>
            <a:fld id="{42782948-4DBE-204D-AB9E-B65E067054AE}" type="slidenum">
              <a:rPr lang="en-US" smtClean="0"/>
              <a:pPr/>
              <a:t>88</a:t>
            </a:fld>
            <a:endParaRPr lang="en-US" dirty="0"/>
          </a:p>
        </p:txBody>
      </p:sp>
    </p:spTree>
    <p:extLst>
      <p:ext uri="{BB962C8B-B14F-4D97-AF65-F5344CB8AC3E}">
        <p14:creationId xmlns:p14="http://schemas.microsoft.com/office/powerpoint/2010/main" val="230464284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524000"/>
            <a:ext cx="7772400" cy="4572000"/>
          </a:xfrm>
        </p:spPr>
        <p:txBody>
          <a:bodyPr>
            <a:normAutofit/>
          </a:bodyPr>
          <a:lstStyle/>
          <a:p>
            <a:r>
              <a:rPr lang="en-US" dirty="0" smtClean="0"/>
              <a:t>Does every Convention country use a registration procedure similar to the registration procedures under UIFSA?</a:t>
            </a:r>
          </a:p>
          <a:p>
            <a:pPr marL="511175" indent="-511175">
              <a:buNone/>
            </a:pPr>
            <a:r>
              <a:rPr lang="en-US" dirty="0"/>
              <a:t>	</a:t>
            </a:r>
            <a:r>
              <a:rPr lang="en-US" dirty="0" smtClean="0"/>
              <a:t>No. </a:t>
            </a:r>
            <a:r>
              <a:rPr lang="en-US" dirty="0"/>
              <a:t>Some Convention countries use a declaration process rather than a registration process. </a:t>
            </a:r>
            <a:r>
              <a:rPr lang="en-US" dirty="0" smtClean="0"/>
              <a:t>However</a:t>
            </a:r>
            <a:r>
              <a:rPr lang="en-US" dirty="0"/>
              <a:t>, whatever procedure is used must be expedited and comply with Convention requirements.</a:t>
            </a:r>
          </a:p>
          <a:p>
            <a:r>
              <a:rPr lang="en-US" dirty="0" smtClean="0"/>
              <a:t>May a competent authority in the requested State refuse a declaration or recognition because it does not agree with the U.S. decision?</a:t>
            </a:r>
          </a:p>
          <a:p>
            <a:pPr marL="463550" indent="-463550">
              <a:buNone/>
            </a:pPr>
            <a:r>
              <a:rPr lang="en-US" dirty="0"/>
              <a:t>	</a:t>
            </a:r>
            <a:r>
              <a:rPr lang="en-US" dirty="0" smtClean="0"/>
              <a:t>No.  A competent authority may refuse a declaration that the order is enforceable or refuse registration only on the ground that recognition and enforcement would be manifestly incompatible with the public policy of the State.</a:t>
            </a:r>
          </a:p>
        </p:txBody>
      </p:sp>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89</a:t>
            </a:fld>
            <a:endParaRPr lang="en-US" dirty="0"/>
          </a:p>
        </p:txBody>
      </p:sp>
      <p:sp>
        <p:nvSpPr>
          <p:cNvPr id="5" name="Title 4"/>
          <p:cNvSpPr>
            <a:spLocks noGrp="1"/>
          </p:cNvSpPr>
          <p:nvPr>
            <p:ph type="title"/>
          </p:nvPr>
        </p:nvSpPr>
        <p:spPr>
          <a:xfrm>
            <a:off x="686104" y="728246"/>
            <a:ext cx="7772400" cy="523220"/>
          </a:xfrm>
        </p:spPr>
        <p:txBody>
          <a:bodyPr/>
          <a:lstStyle/>
          <a:p>
            <a:r>
              <a:rPr lang="en-US" dirty="0" smtClean="0"/>
              <a:t>Review Questions</a:t>
            </a:r>
            <a:endParaRPr lang="en-US" dirty="0"/>
          </a:p>
        </p:txBody>
      </p:sp>
    </p:spTree>
    <p:extLst>
      <p:ext uri="{BB962C8B-B14F-4D97-AF65-F5344CB8AC3E}">
        <p14:creationId xmlns:p14="http://schemas.microsoft.com/office/powerpoint/2010/main" val="2900935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fontScale="92500" lnSpcReduction="10000"/>
          </a:bodyPr>
          <a:lstStyle/>
          <a:p>
            <a:r>
              <a:rPr lang="en-US" sz="2200" dirty="0"/>
              <a:t>Responsibilities – Article 12 of </a:t>
            </a:r>
            <a:r>
              <a:rPr lang="en-US" sz="2200" dirty="0" smtClean="0"/>
              <a:t>Convention</a:t>
            </a:r>
          </a:p>
          <a:p>
            <a:pPr lvl="1"/>
            <a:r>
              <a:rPr lang="en-US" dirty="0"/>
              <a:t>A</a:t>
            </a:r>
            <a:r>
              <a:rPr lang="en-US" dirty="0" smtClean="0"/>
              <a:t>ssist applicant in ensuring that application </a:t>
            </a:r>
            <a:r>
              <a:rPr lang="en-US" dirty="0"/>
              <a:t>is accompanied by all necessary information and documents </a:t>
            </a:r>
          </a:p>
          <a:p>
            <a:pPr lvl="1"/>
            <a:r>
              <a:rPr lang="en-US" dirty="0"/>
              <a:t>Review application to ensure it complies with </a:t>
            </a:r>
            <a:r>
              <a:rPr lang="en-US" dirty="0" smtClean="0"/>
              <a:t>Convention</a:t>
            </a:r>
          </a:p>
          <a:p>
            <a:r>
              <a:rPr lang="en-US" sz="2200" dirty="0" smtClean="0"/>
              <a:t>Mandatory functions -  Article 6 of Convention</a:t>
            </a:r>
          </a:p>
          <a:p>
            <a:pPr lvl="1">
              <a:spcAft>
                <a:spcPts val="0"/>
              </a:spcAft>
            </a:pPr>
            <a:r>
              <a:rPr lang="en-US" sz="2100" dirty="0"/>
              <a:t>Transmit application </a:t>
            </a:r>
            <a:r>
              <a:rPr lang="en-US" sz="2100" dirty="0" smtClean="0"/>
              <a:t>on behalf of </a:t>
            </a:r>
            <a:r>
              <a:rPr lang="en-US" sz="2100" dirty="0"/>
              <a:t>applicant to Central Authority of requested </a:t>
            </a:r>
            <a:r>
              <a:rPr lang="en-US" sz="2100" dirty="0" smtClean="0"/>
              <a:t>State</a:t>
            </a:r>
          </a:p>
          <a:p>
            <a:pPr lvl="2">
              <a:spcBef>
                <a:spcPts val="0"/>
              </a:spcBef>
            </a:pPr>
            <a:r>
              <a:rPr lang="en-US" sz="1900" dirty="0" smtClean="0"/>
              <a:t>Art. 12 requires Requesting Central Authority:</a:t>
            </a:r>
          </a:p>
          <a:p>
            <a:pPr lvl="3">
              <a:spcBef>
                <a:spcPts val="0"/>
              </a:spcBef>
            </a:pPr>
            <a:r>
              <a:rPr lang="en-US" sz="1700" dirty="0" smtClean="0"/>
              <a:t>Include Transmittal</a:t>
            </a:r>
          </a:p>
          <a:p>
            <a:pPr lvl="3">
              <a:spcBef>
                <a:spcPts val="0"/>
              </a:spcBef>
            </a:pPr>
            <a:r>
              <a:rPr lang="en-US" sz="1700" dirty="0" smtClean="0"/>
              <a:t>Upon request, send certified documents under Articles 16, 25, and 30</a:t>
            </a:r>
          </a:p>
          <a:p>
            <a:pPr marL="684212" lvl="2" indent="0">
              <a:spcBef>
                <a:spcPts val="0"/>
              </a:spcBef>
              <a:buNone/>
            </a:pPr>
            <a:endParaRPr lang="en-US" sz="1500" dirty="0" smtClean="0"/>
          </a:p>
          <a:p>
            <a:pPr marL="228600" lvl="2" indent="-228600"/>
            <a:r>
              <a:rPr lang="en-US" sz="2200" dirty="0" smtClean="0"/>
              <a:t>Translations – Article 45 of Convention</a:t>
            </a:r>
          </a:p>
          <a:p>
            <a:pPr marL="685800" lvl="3" indent="-228600"/>
            <a:r>
              <a:rPr lang="en-US" sz="2000" dirty="0"/>
              <a:t>M</a:t>
            </a:r>
            <a:r>
              <a:rPr lang="en-US" sz="2000" dirty="0" smtClean="0"/>
              <a:t>ay </a:t>
            </a:r>
            <a:r>
              <a:rPr lang="en-US" sz="2000" dirty="0"/>
              <a:t>charge </a:t>
            </a:r>
            <a:r>
              <a:rPr lang="en-US" sz="2000" dirty="0" smtClean="0"/>
              <a:t>applicant </a:t>
            </a:r>
            <a:r>
              <a:rPr lang="en-US" sz="2000" dirty="0"/>
              <a:t>for </a:t>
            </a:r>
            <a:r>
              <a:rPr lang="en-US" sz="2000" dirty="0" smtClean="0"/>
              <a:t>translation costs of application </a:t>
            </a:r>
            <a:r>
              <a:rPr lang="en-US" sz="2000" dirty="0"/>
              <a:t>and related documents, </a:t>
            </a:r>
            <a:r>
              <a:rPr lang="en-US" sz="2000" dirty="0" smtClean="0"/>
              <a:t>unless those costs </a:t>
            </a:r>
            <a:r>
              <a:rPr lang="en-US" sz="2000" dirty="0"/>
              <a:t>may be covered by its system of legal </a:t>
            </a:r>
            <a:r>
              <a:rPr lang="en-US" sz="2000" dirty="0" smtClean="0"/>
              <a:t>assistance</a:t>
            </a:r>
            <a:endParaRPr lang="en-US" sz="2000" dirty="0"/>
          </a:p>
          <a:p>
            <a:pPr marL="454025" lvl="1" indent="0">
              <a:buNone/>
            </a:pPr>
            <a:r>
              <a:rPr lang="en-US" dirty="0" smtClean="0"/>
              <a:t> </a:t>
            </a:r>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4-9</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Role of Requesting Central Authority</a:t>
            </a:r>
            <a:endParaRPr lang="en-US" dirty="0"/>
          </a:p>
        </p:txBody>
      </p:sp>
      <p:pic>
        <p:nvPicPr>
          <p:cNvPr id="3" name="Picture 2"/>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6248400" y="729519"/>
            <a:ext cx="2560320" cy="1284161"/>
          </a:xfrm>
          <a:prstGeom prst="rect">
            <a:avLst/>
          </a:prstGeom>
        </p:spPr>
      </p:pic>
    </p:spTree>
    <p:extLst>
      <p:ext uri="{BB962C8B-B14F-4D97-AF65-F5344CB8AC3E}">
        <p14:creationId xmlns:p14="http://schemas.microsoft.com/office/powerpoint/2010/main" val="427684966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09600" y="1371600"/>
            <a:ext cx="7862047" cy="5149334"/>
          </a:xfrm>
        </p:spPr>
        <p:txBody>
          <a:bodyPr>
            <a:normAutofit/>
          </a:bodyPr>
          <a:lstStyle/>
          <a:p>
            <a:r>
              <a:rPr lang="en-US" sz="2400" dirty="0"/>
              <a:t>Law of </a:t>
            </a:r>
            <a:r>
              <a:rPr lang="en-US" sz="2400" dirty="0" smtClean="0"/>
              <a:t>State addressed governs</a:t>
            </a:r>
            <a:r>
              <a:rPr lang="en-US" sz="2400" dirty="0"/>
              <a:t>:</a:t>
            </a:r>
          </a:p>
          <a:p>
            <a:pPr lvl="1"/>
            <a:r>
              <a:rPr lang="en-US" dirty="0"/>
              <a:t>Enforcement procedures and remedies</a:t>
            </a:r>
          </a:p>
          <a:p>
            <a:r>
              <a:rPr lang="en-US" sz="2400" dirty="0" smtClean="0"/>
              <a:t>Law of issuing State governs:</a:t>
            </a:r>
          </a:p>
          <a:p>
            <a:pPr lvl="1"/>
            <a:r>
              <a:rPr lang="en-US" dirty="0" smtClean="0"/>
              <a:t>Duration</a:t>
            </a:r>
          </a:p>
          <a:p>
            <a:r>
              <a:rPr lang="en-US" sz="2400" dirty="0" smtClean="0"/>
              <a:t>Law </a:t>
            </a:r>
            <a:r>
              <a:rPr lang="en-US" sz="2400" dirty="0"/>
              <a:t>of </a:t>
            </a:r>
            <a:r>
              <a:rPr lang="en-US" sz="2400" dirty="0" smtClean="0"/>
              <a:t>State addressed </a:t>
            </a:r>
            <a:r>
              <a:rPr lang="en-US" sz="2400" b="1" i="1" dirty="0" smtClean="0"/>
              <a:t>or</a:t>
            </a:r>
            <a:r>
              <a:rPr lang="en-US" sz="2400" dirty="0" smtClean="0"/>
              <a:t> issuing State –              whichever has longest period </a:t>
            </a:r>
            <a:r>
              <a:rPr lang="en-US" sz="2400" dirty="0"/>
              <a:t>–</a:t>
            </a:r>
            <a:r>
              <a:rPr lang="en-US" sz="2400" dirty="0" smtClean="0"/>
              <a:t> governs</a:t>
            </a:r>
            <a:r>
              <a:rPr lang="en-US" sz="2400" dirty="0"/>
              <a:t>:</a:t>
            </a:r>
          </a:p>
          <a:p>
            <a:pPr lvl="1"/>
            <a:r>
              <a:rPr lang="en-US" dirty="0" smtClean="0"/>
              <a:t>Statute of limitations on arrears</a:t>
            </a:r>
            <a:endParaRPr lang="en-US" dirty="0"/>
          </a:p>
          <a:p>
            <a:pPr lvl="1"/>
            <a:endParaRPr lang="en-US" dirty="0"/>
          </a:p>
          <a:p>
            <a:pPr marL="231775" lvl="1" indent="-231775">
              <a:buFont typeface="Arial" panose="020B0604020202020204" pitchFamily="34" charset="0"/>
              <a:buChar char="•"/>
            </a:pPr>
            <a:endParaRPr lang="en-US" dirty="0"/>
          </a:p>
          <a:p>
            <a:pPr marL="231775" lvl="1" indent="-231775">
              <a:buFont typeface="Arial" panose="020B0604020202020204" pitchFamily="34" charset="0"/>
              <a:buChar char="•"/>
            </a:pPr>
            <a:endParaRPr lang="en-US" dirty="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8A182A6E-85A8-4BC1-9D9E-A1C2337C0C52}" type="slidenum">
              <a:rPr lang="en-US" smtClean="0"/>
              <a:t>90</a:t>
            </a:fld>
            <a:endParaRPr lang="en-US" dirty="0"/>
          </a:p>
        </p:txBody>
      </p:sp>
      <p:sp>
        <p:nvSpPr>
          <p:cNvPr id="3" name="Title 2"/>
          <p:cNvSpPr>
            <a:spLocks noGrp="1"/>
          </p:cNvSpPr>
          <p:nvPr>
            <p:ph type="title"/>
          </p:nvPr>
        </p:nvSpPr>
        <p:spPr>
          <a:xfrm>
            <a:off x="699247" y="713800"/>
            <a:ext cx="7772400" cy="523220"/>
          </a:xfrm>
        </p:spPr>
        <p:txBody>
          <a:bodyPr/>
          <a:lstStyle/>
          <a:p>
            <a:r>
              <a:rPr lang="en-US" dirty="0" smtClean="0"/>
              <a:t>Choice of Law – Article 32, Convention</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7742" y="3505200"/>
            <a:ext cx="1894116" cy="2651760"/>
          </a:xfrm>
          <a:prstGeom prst="rect">
            <a:avLst/>
          </a:prstGeom>
        </p:spPr>
      </p:pic>
    </p:spTree>
    <p:extLst>
      <p:ext uri="{BB962C8B-B14F-4D97-AF65-F5344CB8AC3E}">
        <p14:creationId xmlns:p14="http://schemas.microsoft.com/office/powerpoint/2010/main" val="1465148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48269" y="1355095"/>
            <a:ext cx="7772400" cy="4920734"/>
          </a:xfrm>
        </p:spPr>
        <p:txBody>
          <a:bodyPr>
            <a:normAutofit/>
          </a:bodyPr>
          <a:lstStyle/>
          <a:p>
            <a:pPr marL="231775" lvl="2" indent="-231775">
              <a:buFont typeface="Arial" panose="020B0604020202020204" pitchFamily="34" charset="0"/>
              <a:buChar char="•"/>
            </a:pPr>
            <a:r>
              <a:rPr lang="en-US" sz="2400" dirty="0" smtClean="0"/>
              <a:t>Article 12 of Convention</a:t>
            </a:r>
          </a:p>
          <a:p>
            <a:pPr lvl="1"/>
            <a:r>
              <a:rPr lang="en-US" sz="2200" dirty="0" smtClean="0"/>
              <a:t>Within 3 </a:t>
            </a:r>
            <a:r>
              <a:rPr lang="en-US" sz="2200" dirty="0"/>
              <a:t>months </a:t>
            </a:r>
            <a:r>
              <a:rPr lang="en-US" sz="2200" dirty="0" smtClean="0"/>
              <a:t>of acknowledgment</a:t>
            </a:r>
          </a:p>
          <a:p>
            <a:pPr lvl="1"/>
            <a:r>
              <a:rPr lang="en-US" sz="2200" dirty="0" smtClean="0"/>
              <a:t>Inform requesting </a:t>
            </a:r>
            <a:r>
              <a:rPr lang="en-US" sz="2200" dirty="0"/>
              <a:t>Central Authority of </a:t>
            </a:r>
            <a:r>
              <a:rPr lang="en-US" sz="2200" dirty="0" smtClean="0"/>
              <a:t>application status</a:t>
            </a:r>
          </a:p>
          <a:p>
            <a:pPr lvl="1"/>
            <a:r>
              <a:rPr lang="en-US" sz="2200" dirty="0" smtClean="0"/>
              <a:t>Recommended Convention form for each application</a:t>
            </a:r>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6" name="Slide Number Placeholder 5"/>
          <p:cNvSpPr>
            <a:spLocks noGrp="1"/>
          </p:cNvSpPr>
          <p:nvPr>
            <p:ph type="sldNum" sz="quarter" idx="4"/>
          </p:nvPr>
        </p:nvSpPr>
        <p:spPr/>
        <p:txBody>
          <a:bodyPr/>
          <a:lstStyle/>
          <a:p>
            <a:r>
              <a:rPr lang="en-US" dirty="0" smtClean="0"/>
              <a:t>4-</a:t>
            </a:r>
            <a:fld id="{38AFBF42-AB6B-45CF-A507-9FA9401FC3B4}" type="slidenum">
              <a:rPr lang="en-US" smtClean="0"/>
              <a:t>91</a:t>
            </a:fld>
            <a:endParaRPr lang="en-US" dirty="0"/>
          </a:p>
        </p:txBody>
      </p:sp>
      <p:sp>
        <p:nvSpPr>
          <p:cNvPr id="8" name="Title 7"/>
          <p:cNvSpPr>
            <a:spLocks noGrp="1"/>
          </p:cNvSpPr>
          <p:nvPr>
            <p:ph type="title"/>
          </p:nvPr>
        </p:nvSpPr>
        <p:spPr>
          <a:xfrm>
            <a:off x="654057" y="614740"/>
            <a:ext cx="7772400" cy="523220"/>
          </a:xfrm>
        </p:spPr>
        <p:txBody>
          <a:bodyPr/>
          <a:lstStyle/>
          <a:p>
            <a:r>
              <a:rPr lang="en-US" dirty="0" smtClean="0"/>
              <a:t>Information about Application Status</a:t>
            </a:r>
            <a:endParaRPr lang="en-US" dirty="0"/>
          </a:p>
        </p:txBody>
      </p:sp>
    </p:spTree>
    <p:extLst>
      <p:ext uri="{BB962C8B-B14F-4D97-AF65-F5344CB8AC3E}">
        <p14:creationId xmlns:p14="http://schemas.microsoft.com/office/powerpoint/2010/main" val="3057562594"/>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92</a:t>
            </a:fld>
            <a:endParaRPr lang="en-US" dirty="0"/>
          </a:p>
        </p:txBody>
      </p:sp>
      <p:sp>
        <p:nvSpPr>
          <p:cNvPr id="5" name="Title 4"/>
          <p:cNvSpPr>
            <a:spLocks noGrp="1"/>
          </p:cNvSpPr>
          <p:nvPr>
            <p:ph type="title"/>
          </p:nvPr>
        </p:nvSpPr>
        <p:spPr>
          <a:xfrm>
            <a:off x="686104" y="685384"/>
            <a:ext cx="7772400" cy="523220"/>
          </a:xfrm>
        </p:spPr>
        <p:txBody>
          <a:bodyPr/>
          <a:lstStyle/>
          <a:p>
            <a:r>
              <a:rPr lang="en-US" dirty="0" smtClean="0"/>
              <a:t>Status of Application – Page 1</a:t>
            </a:r>
            <a:endParaRPr lang="en-US" dirty="0"/>
          </a:p>
        </p:txBody>
      </p:sp>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57400" y="1568827"/>
            <a:ext cx="5529903" cy="4754880"/>
          </a:xfrm>
        </p:spPr>
      </p:pic>
    </p:spTree>
    <p:extLst>
      <p:ext uri="{BB962C8B-B14F-4D97-AF65-F5344CB8AC3E}">
        <p14:creationId xmlns:p14="http://schemas.microsoft.com/office/powerpoint/2010/main" val="327786583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96869" y="1600200"/>
            <a:ext cx="7950262" cy="420624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93</a:t>
            </a:fld>
            <a:endParaRPr lang="en-US" dirty="0"/>
          </a:p>
        </p:txBody>
      </p:sp>
      <p:sp>
        <p:nvSpPr>
          <p:cNvPr id="5" name="Title 4"/>
          <p:cNvSpPr>
            <a:spLocks noGrp="1"/>
          </p:cNvSpPr>
          <p:nvPr>
            <p:ph type="title"/>
          </p:nvPr>
        </p:nvSpPr>
        <p:spPr>
          <a:xfrm>
            <a:off x="686104" y="686723"/>
            <a:ext cx="7772400" cy="523220"/>
          </a:xfrm>
        </p:spPr>
        <p:txBody>
          <a:bodyPr/>
          <a:lstStyle/>
          <a:p>
            <a:r>
              <a:rPr lang="en-US" dirty="0" smtClean="0"/>
              <a:t>Status of Application – Page 2</a:t>
            </a:r>
            <a:endParaRPr lang="en-US" dirty="0"/>
          </a:p>
        </p:txBody>
      </p:sp>
    </p:spTree>
    <p:extLst>
      <p:ext uri="{BB962C8B-B14F-4D97-AF65-F5344CB8AC3E}">
        <p14:creationId xmlns:p14="http://schemas.microsoft.com/office/powerpoint/2010/main" val="47235255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81200" y="1447800"/>
            <a:ext cx="5371282" cy="466344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94</a:t>
            </a:fld>
            <a:endParaRPr lang="en-US" dirty="0"/>
          </a:p>
        </p:txBody>
      </p:sp>
      <p:sp>
        <p:nvSpPr>
          <p:cNvPr id="5" name="Title 4"/>
          <p:cNvSpPr>
            <a:spLocks noGrp="1"/>
          </p:cNvSpPr>
          <p:nvPr>
            <p:ph type="title"/>
          </p:nvPr>
        </p:nvSpPr>
        <p:spPr>
          <a:xfrm>
            <a:off x="609600" y="449253"/>
            <a:ext cx="7772400" cy="523220"/>
          </a:xfrm>
        </p:spPr>
        <p:txBody>
          <a:bodyPr/>
          <a:lstStyle/>
          <a:p>
            <a:r>
              <a:rPr lang="en-US" dirty="0" smtClean="0"/>
              <a:t>Status of Application – Page 2 (cont’d)</a:t>
            </a:r>
            <a:endParaRPr lang="en-US" dirty="0"/>
          </a:p>
        </p:txBody>
      </p:sp>
    </p:spTree>
    <p:extLst>
      <p:ext uri="{BB962C8B-B14F-4D97-AF65-F5344CB8AC3E}">
        <p14:creationId xmlns:p14="http://schemas.microsoft.com/office/powerpoint/2010/main" val="215013062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95</a:t>
            </a:fld>
            <a:endParaRPr lang="en-US" dirty="0"/>
          </a:p>
        </p:txBody>
      </p:sp>
      <p:sp>
        <p:nvSpPr>
          <p:cNvPr id="5" name="Title 4"/>
          <p:cNvSpPr>
            <a:spLocks noGrp="1"/>
          </p:cNvSpPr>
          <p:nvPr>
            <p:ph type="title"/>
          </p:nvPr>
        </p:nvSpPr>
        <p:spPr>
          <a:xfrm>
            <a:off x="686104" y="533400"/>
            <a:ext cx="7772400" cy="523220"/>
          </a:xfrm>
        </p:spPr>
        <p:txBody>
          <a:bodyPr/>
          <a:lstStyle/>
          <a:p>
            <a:r>
              <a:rPr lang="en-US" dirty="0" smtClean="0"/>
              <a:t>Status of Application – Page 3</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81200" y="1295400"/>
            <a:ext cx="5439455" cy="4572000"/>
          </a:xfrm>
        </p:spPr>
      </p:pic>
    </p:spTree>
    <p:extLst>
      <p:ext uri="{BB962C8B-B14F-4D97-AF65-F5344CB8AC3E}">
        <p14:creationId xmlns:p14="http://schemas.microsoft.com/office/powerpoint/2010/main" val="97583884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96</a:t>
            </a:fld>
            <a:endParaRPr lang="en-US" dirty="0"/>
          </a:p>
        </p:txBody>
      </p:sp>
      <p:sp>
        <p:nvSpPr>
          <p:cNvPr id="5" name="Title 4"/>
          <p:cNvSpPr>
            <a:spLocks noGrp="1"/>
          </p:cNvSpPr>
          <p:nvPr>
            <p:ph type="title"/>
          </p:nvPr>
        </p:nvSpPr>
        <p:spPr>
          <a:xfrm>
            <a:off x="685800" y="457200"/>
            <a:ext cx="7772400" cy="523220"/>
          </a:xfrm>
        </p:spPr>
        <p:txBody>
          <a:bodyPr/>
          <a:lstStyle/>
          <a:p>
            <a:r>
              <a:rPr lang="en-US" dirty="0" smtClean="0"/>
              <a:t>Status of Application – Page 3 (cont’d)</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33400" y="1371600"/>
            <a:ext cx="8012211" cy="4114800"/>
          </a:xfrm>
        </p:spPr>
      </p:pic>
    </p:spTree>
    <p:extLst>
      <p:ext uri="{BB962C8B-B14F-4D97-AF65-F5344CB8AC3E}">
        <p14:creationId xmlns:p14="http://schemas.microsoft.com/office/powerpoint/2010/main" val="2042062992"/>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1759" y="1600200"/>
            <a:ext cx="8240481" cy="4206240"/>
          </a:xfrm>
        </p:spPr>
      </p:pic>
      <p:sp>
        <p:nvSpPr>
          <p:cNvPr id="3" name="Footer Placeholder 2"/>
          <p:cNvSpPr>
            <a:spLocks noGrp="1"/>
          </p:cNvSpPr>
          <p:nvPr>
            <p:ph type="ftr" sz="quarter" idx="3"/>
          </p:nvPr>
        </p:nvSpPr>
        <p:spPr/>
        <p:txBody>
          <a:bodyPr/>
          <a:lstStyle/>
          <a:p>
            <a:r>
              <a:rPr lang="en-US" dirty="0" smtClean="0"/>
              <a:t>Module 4</a:t>
            </a:r>
            <a:endParaRPr lang="en-US" dirty="0"/>
          </a:p>
        </p:txBody>
      </p:sp>
      <p:sp>
        <p:nvSpPr>
          <p:cNvPr id="4" name="Slide Number Placeholder 3"/>
          <p:cNvSpPr>
            <a:spLocks noGrp="1"/>
          </p:cNvSpPr>
          <p:nvPr>
            <p:ph type="sldNum" sz="quarter" idx="4"/>
          </p:nvPr>
        </p:nvSpPr>
        <p:spPr/>
        <p:txBody>
          <a:bodyPr/>
          <a:lstStyle/>
          <a:p>
            <a:r>
              <a:rPr lang="en-US" dirty="0" smtClean="0"/>
              <a:t>4-</a:t>
            </a:r>
            <a:fld id="{42782948-4DBE-204D-AB9E-B65E067054AE}" type="slidenum">
              <a:rPr lang="en-US" smtClean="0"/>
              <a:pPr/>
              <a:t>97</a:t>
            </a:fld>
            <a:endParaRPr lang="en-US" dirty="0"/>
          </a:p>
        </p:txBody>
      </p:sp>
      <p:sp>
        <p:nvSpPr>
          <p:cNvPr id="5" name="Title 4"/>
          <p:cNvSpPr>
            <a:spLocks noGrp="1"/>
          </p:cNvSpPr>
          <p:nvPr>
            <p:ph type="title"/>
          </p:nvPr>
        </p:nvSpPr>
        <p:spPr>
          <a:xfrm>
            <a:off x="705153" y="586770"/>
            <a:ext cx="7772400" cy="523220"/>
          </a:xfrm>
        </p:spPr>
        <p:txBody>
          <a:bodyPr/>
          <a:lstStyle/>
          <a:p>
            <a:r>
              <a:rPr lang="en-US" dirty="0" smtClean="0"/>
              <a:t>Status of Application – Page 4</a:t>
            </a:r>
            <a:endParaRPr lang="en-US" dirty="0"/>
          </a:p>
        </p:txBody>
      </p:sp>
    </p:spTree>
    <p:extLst>
      <p:ext uri="{BB962C8B-B14F-4D97-AF65-F5344CB8AC3E}">
        <p14:creationId xmlns:p14="http://schemas.microsoft.com/office/powerpoint/2010/main" val="100109924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marL="342900" lvl="1" indent="-342900">
              <a:buFont typeface="Arial" pitchFamily="34" charset="0"/>
              <a:buChar char="•"/>
            </a:pPr>
            <a:r>
              <a:rPr lang="en-US" sz="2600" dirty="0" smtClean="0"/>
              <a:t>Recognition and enforcement</a:t>
            </a:r>
          </a:p>
          <a:p>
            <a:pPr marL="342900" lvl="1" indent="-342900">
              <a:buFont typeface="Arial" pitchFamily="34" charset="0"/>
              <a:buChar char="•"/>
            </a:pPr>
            <a:r>
              <a:rPr lang="en-US" sz="2600" dirty="0" smtClean="0"/>
              <a:t>Partial recognition and enforcement</a:t>
            </a:r>
          </a:p>
          <a:p>
            <a:pPr marL="342900" lvl="1" indent="-342900">
              <a:buFont typeface="Arial" pitchFamily="34" charset="0"/>
              <a:buChar char="•"/>
            </a:pPr>
            <a:r>
              <a:rPr lang="en-US" sz="2600" dirty="0" smtClean="0"/>
              <a:t>Recognition refused because of valid defense</a:t>
            </a:r>
          </a:p>
          <a:p>
            <a:pPr marL="342900" lvl="1" indent="-342900">
              <a:buFont typeface="Arial" pitchFamily="34" charset="0"/>
              <a:buChar char="•"/>
            </a:pPr>
            <a:r>
              <a:rPr lang="en-US" sz="2600" dirty="0" smtClean="0"/>
              <a:t>Recognition not possible because of reservation by requested State</a:t>
            </a:r>
            <a:endParaRPr lang="en-US" sz="2600" dirty="0">
              <a:cs typeface="Arial" panose="020B0604020202020204" pitchFamily="34" charset="0"/>
            </a:endParaRPr>
          </a:p>
          <a:p>
            <a:pPr lvl="1">
              <a:spcAft>
                <a:spcPts val="0"/>
              </a:spcAft>
            </a:pPr>
            <a:endParaRPr lang="en-US" dirty="0" smtClean="0"/>
          </a:p>
          <a:p>
            <a:endParaRPr lang="en-US" dirty="0"/>
          </a:p>
        </p:txBody>
      </p:sp>
      <p:sp>
        <p:nvSpPr>
          <p:cNvPr id="5" name="Footer Placeholder 4"/>
          <p:cNvSpPr>
            <a:spLocks noGrp="1"/>
          </p:cNvSpPr>
          <p:nvPr>
            <p:ph type="ftr" sz="quarter" idx="3"/>
          </p:nvPr>
        </p:nvSpPr>
        <p:spPr/>
        <p:txBody>
          <a:bodyPr/>
          <a:lstStyle/>
          <a:p>
            <a:r>
              <a:rPr lang="en-US" dirty="0" smtClean="0"/>
              <a:t>Module 4</a:t>
            </a:r>
            <a:endParaRPr lang="en-US" dirty="0"/>
          </a:p>
        </p:txBody>
      </p:sp>
      <p:sp>
        <p:nvSpPr>
          <p:cNvPr id="8" name="Title 7"/>
          <p:cNvSpPr>
            <a:spLocks noGrp="1"/>
          </p:cNvSpPr>
          <p:nvPr>
            <p:ph type="title"/>
          </p:nvPr>
        </p:nvSpPr>
        <p:spPr>
          <a:xfrm>
            <a:off x="685800" y="676583"/>
            <a:ext cx="7772400" cy="523220"/>
          </a:xfrm>
        </p:spPr>
        <p:txBody>
          <a:bodyPr/>
          <a:lstStyle/>
          <a:p>
            <a:r>
              <a:rPr lang="en-US" dirty="0" smtClean="0"/>
              <a:t>Possible Application Outcomes</a:t>
            </a:r>
            <a:endParaRPr lang="en-US" dirty="0"/>
          </a:p>
        </p:txBody>
      </p:sp>
      <p:sp>
        <p:nvSpPr>
          <p:cNvPr id="3" name="Slide Number Placeholder 2"/>
          <p:cNvSpPr>
            <a:spLocks noGrp="1"/>
          </p:cNvSpPr>
          <p:nvPr>
            <p:ph type="sldNum" sz="quarter" idx="4"/>
          </p:nvPr>
        </p:nvSpPr>
        <p:spPr/>
        <p:txBody>
          <a:bodyPr/>
          <a:lstStyle/>
          <a:p>
            <a:r>
              <a:rPr lang="en-US" dirty="0" smtClean="0"/>
              <a:t>4-</a:t>
            </a:r>
            <a:fld id="{42782948-4DBE-204D-AB9E-B65E067054AE}" type="slidenum">
              <a:rPr lang="en-US" smtClean="0"/>
              <a:pPr/>
              <a:t>98</a:t>
            </a:fld>
            <a:endParaRPr lang="en-US" dirty="0"/>
          </a:p>
        </p:txBody>
      </p:sp>
    </p:spTree>
    <p:extLst>
      <p:ext uri="{BB962C8B-B14F-4D97-AF65-F5344CB8AC3E}">
        <p14:creationId xmlns:p14="http://schemas.microsoft.com/office/powerpoint/2010/main" val="1728641019"/>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219200"/>
            <a:ext cx="7772400" cy="5105400"/>
          </a:xfrm>
        </p:spPr>
        <p:txBody>
          <a:bodyPr>
            <a:normAutofit fontScale="92500" lnSpcReduction="10000"/>
          </a:bodyPr>
          <a:lstStyle/>
          <a:p>
            <a:r>
              <a:rPr lang="en-US" dirty="0" smtClean="0"/>
              <a:t>Custodial parent in Florida has applied for IV-D child support services.  Parent wants enforcement of Mississippi support order for $1000/month for one child.  Obligor lives in Sweden.</a:t>
            </a:r>
          </a:p>
          <a:p>
            <a:endParaRPr lang="en-US" dirty="0"/>
          </a:p>
          <a:p>
            <a:endParaRPr lang="en-US" dirty="0" smtClean="0"/>
          </a:p>
          <a:p>
            <a:endParaRPr lang="en-US" dirty="0" smtClean="0"/>
          </a:p>
          <a:p>
            <a:endParaRPr lang="en-US" dirty="0"/>
          </a:p>
          <a:p>
            <a:endParaRPr lang="en-US" dirty="0" smtClean="0"/>
          </a:p>
          <a:p>
            <a:r>
              <a:rPr lang="en-US" dirty="0" smtClean="0"/>
              <a:t>What steps should the local child support office take?</a:t>
            </a:r>
          </a:p>
          <a:p>
            <a:pPr lvl="1"/>
            <a:r>
              <a:rPr lang="en-US" dirty="0" smtClean="0"/>
              <a:t>Review application</a:t>
            </a:r>
          </a:p>
          <a:p>
            <a:pPr lvl="2"/>
            <a:r>
              <a:rPr lang="en-US" dirty="0" smtClean="0"/>
              <a:t>Appropriate applicant</a:t>
            </a:r>
          </a:p>
          <a:p>
            <a:pPr lvl="2"/>
            <a:r>
              <a:rPr lang="en-US" dirty="0" smtClean="0"/>
              <a:t>Within Convention scope</a:t>
            </a:r>
          </a:p>
          <a:p>
            <a:pPr lvl="2"/>
            <a:r>
              <a:rPr lang="en-US" dirty="0" smtClean="0"/>
              <a:t>Order issued by Contracting State</a:t>
            </a:r>
          </a:p>
          <a:p>
            <a:pPr lvl="2"/>
            <a:r>
              <a:rPr lang="en-US" dirty="0" smtClean="0"/>
              <a:t>Required documents, including translations if necessary</a:t>
            </a:r>
          </a:p>
          <a:p>
            <a:pPr marL="684212" lvl="2" indent="0">
              <a:buNone/>
            </a:pPr>
            <a:endParaRPr lang="en-US" dirty="0"/>
          </a:p>
          <a:p>
            <a:pPr marL="684212" lvl="2" indent="0">
              <a:buNone/>
            </a:pPr>
            <a:endParaRPr lang="en-US" dirty="0" smtClean="0"/>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t>Module 4</a:t>
            </a:r>
            <a:endParaRPr lang="en-US" dirty="0"/>
          </a:p>
        </p:txBody>
      </p:sp>
      <p:sp>
        <p:nvSpPr>
          <p:cNvPr id="8" name="Title 7"/>
          <p:cNvSpPr>
            <a:spLocks noGrp="1"/>
          </p:cNvSpPr>
          <p:nvPr>
            <p:ph type="title"/>
          </p:nvPr>
        </p:nvSpPr>
        <p:spPr>
          <a:xfrm>
            <a:off x="648877" y="539884"/>
            <a:ext cx="7772400" cy="523220"/>
          </a:xfrm>
        </p:spPr>
        <p:txBody>
          <a:bodyPr/>
          <a:lstStyle/>
          <a:p>
            <a:r>
              <a:rPr lang="en-US" dirty="0" smtClean="0"/>
              <a:t>Case Scenario </a:t>
            </a:r>
            <a:endParaRPr lang="en-US" dirty="0"/>
          </a:p>
        </p:txBody>
      </p:sp>
      <p:sp>
        <p:nvSpPr>
          <p:cNvPr id="3" name="Slide Number Placeholder 2"/>
          <p:cNvSpPr>
            <a:spLocks noGrp="1"/>
          </p:cNvSpPr>
          <p:nvPr>
            <p:ph type="sldNum" sz="quarter" idx="4"/>
          </p:nvPr>
        </p:nvSpPr>
        <p:spPr/>
        <p:txBody>
          <a:bodyPr/>
          <a:lstStyle/>
          <a:p>
            <a:r>
              <a:rPr lang="en-US" dirty="0" smtClean="0"/>
              <a:t>4-</a:t>
            </a:r>
            <a:fld id="{42782948-4DBE-204D-AB9E-B65E067054AE}" type="slidenum">
              <a:rPr lang="en-US" smtClean="0"/>
              <a:pPr/>
              <a:t>99</a:t>
            </a:fld>
            <a:endParaRPr lang="en-US" dirty="0"/>
          </a:p>
        </p:txBody>
      </p:sp>
      <p:pic>
        <p:nvPicPr>
          <p:cNvPr id="10" name="Picture 6"/>
          <p:cNvPicPr>
            <a:picLocks noChangeAspect="1" noChangeArrowheads="1"/>
          </p:cNvPicPr>
          <p:nvPr/>
        </p:nvPicPr>
        <p:blipFill>
          <a:blip r:embed="rId3" cstate="print"/>
          <a:srcRect/>
          <a:stretch>
            <a:fillRect/>
          </a:stretch>
        </p:blipFill>
        <p:spPr bwMode="auto">
          <a:xfrm>
            <a:off x="5593567" y="2938987"/>
            <a:ext cx="702124" cy="822960"/>
          </a:xfrm>
          <a:prstGeom prst="rect">
            <a:avLst/>
          </a:prstGeom>
          <a:noFill/>
          <a:ln w="12700">
            <a:noFill/>
            <a:miter lim="800000"/>
            <a:headEnd/>
            <a:tailEnd/>
          </a:ln>
        </p:spPr>
      </p:pic>
      <p:sp>
        <p:nvSpPr>
          <p:cNvPr id="11" name="TextBox 10"/>
          <p:cNvSpPr txBox="1"/>
          <p:nvPr/>
        </p:nvSpPr>
        <p:spPr>
          <a:xfrm>
            <a:off x="6387530" y="2984707"/>
            <a:ext cx="914400" cy="584775"/>
          </a:xfrm>
          <a:prstGeom prst="rect">
            <a:avLst/>
          </a:prstGeom>
          <a:noFill/>
        </p:spPr>
        <p:txBody>
          <a:bodyPr wrap="square" rtlCol="0">
            <a:spAutoFit/>
          </a:bodyPr>
          <a:lstStyle/>
          <a:p>
            <a:r>
              <a:rPr lang="en-US" sz="1600" dirty="0" smtClean="0"/>
              <a:t>MS Order</a:t>
            </a:r>
            <a:endParaRPr lang="en-US" sz="1600" dirty="0"/>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8344" y="2207467"/>
            <a:ext cx="790194" cy="1554480"/>
          </a:xfrm>
          <a:prstGeom prst="rect">
            <a:avLst/>
          </a:prstGeom>
        </p:spPr>
      </p:pic>
      <p:pic>
        <p:nvPicPr>
          <p:cNvPr id="13" name="Picture 12"/>
          <p:cNvPicPr>
            <a:picLocks noChangeAspect="1"/>
          </p:cNvPicPr>
          <p:nvPr/>
        </p:nvPicPr>
        <p:blipFill>
          <a:blip r:embed="rId5">
            <a:grayscl/>
            <a:extLst>
              <a:ext uri="{28A0092B-C50C-407E-A947-70E740481C1C}">
                <a14:useLocalDpi xmlns:a14="http://schemas.microsoft.com/office/drawing/2010/main" val="0"/>
              </a:ext>
            </a:extLst>
          </a:blip>
          <a:stretch>
            <a:fillRect/>
          </a:stretch>
        </p:blipFill>
        <p:spPr>
          <a:xfrm>
            <a:off x="5111838" y="2818680"/>
            <a:ext cx="360000" cy="717000"/>
          </a:xfrm>
          <a:prstGeom prst="rect">
            <a:avLst/>
          </a:prstGeom>
          <a:solidFill>
            <a:srgbClr val="E7E7E5"/>
          </a:solidFill>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43041" y="2217007"/>
            <a:ext cx="2018401" cy="2011680"/>
          </a:xfrm>
          <a:prstGeom prst="rect">
            <a:avLst/>
          </a:prstGeom>
        </p:spPr>
      </p:pic>
    </p:spTree>
    <p:extLst>
      <p:ext uri="{BB962C8B-B14F-4D97-AF65-F5344CB8AC3E}">
        <p14:creationId xmlns:p14="http://schemas.microsoft.com/office/powerpoint/2010/main" val="228208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10" end="1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10.0&quot;&gt;&lt;object type=&quot;1&quot; unique_id=&quot;10001&quot;&gt;&lt;object type=&quot;2&quot; unique_id=&quot;10002&quot;&gt;&lt;object type=&quot;3&quot; unique_id=&quot;10003&quot;&gt;&lt;property id=&quot;20148&quot; value=&quot;5&quot;/&gt;&lt;property id=&quot;20300&quot; value=&quot;Slide 1 - &amp;quot;INTERNATIONAL CASE PROCESSING UNDER  UIFSA 2008&amp;quot;&quot;/&gt;&lt;property id=&quot;20307&quot; value=&quot;385&quot;/&gt;&lt;/object&gt;&lt;object type=&quot;3&quot; unique_id=&quot;10004&quot;&gt;&lt;property id=&quot;20148&quot; value=&quot;5&quot;/&gt;&lt;property id=&quot;20300&quot; value=&quot;Slide 2 - &amp;quot;Webinar Series&amp;quot;&quot;/&gt;&lt;property id=&quot;20307&quot; value=&quot;376&quot;/&gt;&lt;/object&gt;&lt;object type=&quot;3&quot; unique_id=&quot;10005&quot;&gt;&lt;property id=&quot;20148&quot; value=&quot;5&quot;/&gt;&lt;property id=&quot;20300&quot; value=&quot;Slide 3 - &amp;quot;Webinar Modules&amp;quot;&quot;/&gt;&lt;property id=&quot;20307&quot; value=&quot;379&quot;/&gt;&lt;/object&gt;&lt;object type=&quot;3&quot; unique_id=&quot;10006&quot;&gt;&lt;property id=&quot;20148&quot; value=&quot;5&quot;/&gt;&lt;property id=&quot;20300&quot; value=&quot;Slide 4 - &amp;quot;MODULE 4 Recognition and Enforcement of a Convention Order under UIFSA (2008) – Outgoing Application&amp;quot;&quot;/&gt;&lt;property id=&quot;20307&quot; value=&quot;328&quot;/&gt;&lt;/object&gt;&lt;object type=&quot;3&quot; unique_id=&quot;10007&quot;&gt;&lt;property id=&quot;20148&quot; value=&quot;5&quot;/&gt;&lt;property id=&quot;20300&quot; value=&quot;Slide 5 - &amp;quot;Terms within Hague Child Support Convention &amp;quot;&quot;/&gt;&lt;property id=&quot;20307&quot; value=&quot;383&quot;/&gt;&lt;/object&gt;&lt;object type=&quot;3&quot; unique_id=&quot;10008&quot;&gt;&lt;property id=&quot;20148&quot; value=&quot;5&quot;/&gt;&lt;property id=&quot;20300&quot; value=&quot;Slide 6 - &amp;quot;Additional Terms within Convention&amp;quot;&quot;/&gt;&lt;property id=&quot;20307&quot; value=&quot;505&quot;/&gt;&lt;/object&gt;&lt;object type=&quot;3&quot; unique_id=&quot;10009&quot;&gt;&lt;property id=&quot;20148&quot; value=&quot;5&quot;/&gt;&lt;property id=&quot;20300&quot; value=&quot;Slide 7 - &amp;quot;Definition of Central Authority&amp;quot;&quot;/&gt;&lt;property id=&quot;20307&quot; value=&quot;506&quot;/&gt;&lt;/object&gt;&lt;object type=&quot;3&quot; unique_id=&quot;10010&quot;&gt;&lt;property id=&quot;20148&quot; value=&quot;5&quot;/&gt;&lt;property id=&quot;20300&quot; value=&quot;Slide 8 - &amp;quot;U.S. Central Authority&amp;quot;&quot;/&gt;&lt;property id=&quot;20307&quot; value=&quot;563&quot;/&gt;&lt;/object&gt;&lt;object type=&quot;3&quot; unique_id=&quot;10011&quot;&gt;&lt;property id=&quot;20148&quot; value=&quot;5&quot;/&gt;&lt;property id=&quot;20300&quot; value=&quot;Slide 9 - &amp;quot;Role of Requesting Central Authority&amp;quot;&quot;/&gt;&lt;property id=&quot;20307&quot; value=&quot;507&quot;/&gt;&lt;/object&gt;&lt;object type=&quot;3&quot; unique_id=&quot;10012&quot;&gt;&lt;property id=&quot;20148&quot; value=&quot;5&quot;/&gt;&lt;property id=&quot;20300&quot; value=&quot;Slide 10 - &amp;quot;Overview of Application for Recognition or Recognition and Enforcement&amp;quot;&quot;/&gt;&lt;property id=&quot;20307&quot; value=&quot;445&quot;/&gt;&lt;/object&gt;&lt;object type=&quot;3&quot; unique_id=&quot;10013&quot;&gt;&lt;property id=&quot;20148&quot; value=&quot;5&quot;/&gt;&lt;property id=&quot;20300&quot; value=&quot;Slide 11 - &amp;quot;Your New Best Friend! &amp;quot;&quot;/&gt;&lt;property id=&quot;20307&quot; value=&quot;509&quot;/&gt;&lt;/object&gt;&lt;object type=&quot;3&quot; unique_id=&quot;10014&quot;&gt;&lt;property id=&quot;20148&quot; value=&quot;5&quot;/&gt;&lt;property id=&quot;20300&quot; value=&quot;Slide 12 - &amp;quot;Flow Chart in U.S. – Step 1&amp;quot;&quot;/&gt;&lt;property id=&quot;20307&quot; value=&quot;448&quot;/&gt;&lt;/object&gt;&lt;object type=&quot;3&quot; unique_id=&quot;10015&quot;&gt;&lt;property id=&quot;20148&quot; value=&quot;5&quot;/&gt;&lt;property id=&quot;20300&quot; value=&quot;Slide 13 - &amp;quot;Application must be within scope of Convention&amp;quot;&quot;/&gt;&lt;property id=&quot;20307&quot; value=&quot;323&quot;/&gt;&lt;/object&gt;&lt;object type=&quot;3&quot; unique_id=&quot;10016&quot;&gt;&lt;property id=&quot;20148&quot; value=&quot;5&quot;/&gt;&lt;property id=&quot;20300&quot; value=&quot;Slide 14 - &amp;quot;Order must be issued by Contracting State&amp;quot;&quot;/&gt;&lt;property id=&quot;20307&quot; value=&quot;434&quot;/&gt;&lt;/object&gt;&lt;object type=&quot;3&quot; unique_id=&quot;10017&quot;&gt;&lt;property id=&quot;20148&quot; value=&quot;5&quot;/&gt;&lt;property id=&quot;20300&quot; value=&quot;Slide 15 - &amp;quot;Required documents must be included with application&amp;quot;&quot;/&gt;&lt;property id=&quot;20307&quot; value=&quot;340&quot;/&gt;&lt;/object&gt;&lt;object type=&quot;3&quot; unique_id=&quot;10018&quot;&gt;&lt;property id=&quot;20148&quot; value=&quot;5&quot;/&gt;&lt;property id=&quot;20300&quot; value=&quot;Slide 16 - &amp;quot;Outgoing Application for Recognition and Enforcement of Contracting State Order - Documents&amp;quot;&quot;/&gt;&lt;property id=&quot;20307&quot; value=&quot;408&quot;/&gt;&lt;/object&gt;&lt;object type=&quot;3&quot; unique_id=&quot;10019&quot;&gt;&lt;property id=&quot;20148&quot; value=&quot;5&quot;/&gt;&lt;property id=&quot;20300&quot; value=&quot;Slide 17 - &amp;quot;Outgoing Application for Recognition and Enforcement of Contracting State Order – Documents (cont’d)&amp;quot;&quot;/&gt;&lt;property id=&quot;20307&quot; value=&quot;541&quot;/&gt;&lt;/object&gt;&lt;object type=&quot;3&quot; unique_id=&quot;10020&quot;&gt;&lt;property id=&quot;20148&quot; value=&quot;5&quot;/&gt;&lt;property id=&quot;20300&quot; value=&quot;Slide 18 - &amp;quot;Outgoing Application for Recognition and Enforcement of Contracting State Order – Documents (cont’d)&amp;quot;&quot;/&gt;&lt;property id=&quot;20307&quot; value=&quot;453&quot;/&gt;&lt;/object&gt;&lt;object type=&quot;3&quot; unique_id=&quot;10021&quot;&gt;&lt;property id=&quot;20148&quot; value=&quot;5&quot;/&gt;&lt;property id=&quot;20300&quot; value=&quot;Slide 19 - &amp;quot;Outgoing Application for Recognition and Enforcement of Contracting State Order – Documents (cont’d)&amp;quot;&quot;/&gt;&lt;property id=&quot;20307&quot; value=&quot;540&quot;/&gt;&lt;/object&gt;&lt;object type=&quot;3&quot; unique_id=&quot;10022&quot;&gt;&lt;property id=&quot;20148&quot; value=&quot;5&quot;/&gt;&lt;property id=&quot;20300&quot; value=&quot;Slide 20 - &amp;quot;Transmittal – Required Form – Page 1 &amp;quot;&quot;/&gt;&lt;property id=&quot;20307&quot; value=&quot;409&quot;/&gt;&lt;/object&gt;&lt;object type=&quot;3&quot; unique_id=&quot;10023&quot;&gt;&lt;property id=&quot;20148&quot; value=&quot;5&quot;/&gt;&lt;property id=&quot;20300&quot; value=&quot;Slide 21 - &amp;quot;Transmittal – Page 1 (cont’d)&amp;quot;&quot;/&gt;&lt;property id=&quot;20307&quot; value=&quot;514&quot;/&gt;&lt;/object&gt;&lt;object type=&quot;3&quot; unique_id=&quot;10024&quot;&gt;&lt;property id=&quot;20148&quot; value=&quot;5&quot;/&gt;&lt;property id=&quot;20300&quot; value=&quot;Slide 22 - &amp;quot;Transmittal – Page 2&amp;quot;&quot;/&gt;&lt;property id=&quot;20307&quot; value=&quot;515&quot;/&gt;&lt;/object&gt;&lt;object type=&quot;3&quot; unique_id=&quot;10025&quot;&gt;&lt;property id=&quot;20148&quot; value=&quot;5&quot;/&gt;&lt;property id=&quot;20300&quot; value=&quot;Slide 23 - &amp;quot;Transmittal – Page 2 (cont’d) &amp;quot;&quot;/&gt;&lt;property id=&quot;20307&quot; value=&quot;591&quot;/&gt;&lt;/object&gt;&lt;object type=&quot;3&quot; unique_id=&quot;10026&quot;&gt;&lt;property id=&quot;20148&quot; value=&quot;5&quot;/&gt;&lt;property id=&quot;20300&quot; value=&quot;Slide 24 - &amp;quot;Transmittal – Page 3&amp;quot;&quot;/&gt;&lt;property id=&quot;20307&quot; value=&quot;592&quot;/&gt;&lt;/object&gt;&lt;object type=&quot;3&quot; unique_id=&quot;10027&quot;&gt;&lt;property id=&quot;20148&quot; value=&quot;5&quot;/&gt;&lt;property id=&quot;20300&quot; value=&quot;Slide 25 - &amp;quot;Transmittal – Page 3 (cont’d)&amp;quot;&quot;/&gt;&lt;property id=&quot;20307&quot; value=&quot;594&quot;/&gt;&lt;/object&gt;&lt;object type=&quot;3&quot; unique_id=&quot;10028&quot;&gt;&lt;property id=&quot;20148&quot; value=&quot;5&quot;/&gt;&lt;property id=&quot;20300&quot; value=&quot;Slide 26 - &amp;quot;Application – Page 1&amp;quot;&quot;/&gt;&lt;property id=&quot;20307&quot; value=&quot;479&quot;/&gt;&lt;/object&gt;&lt;object type=&quot;3&quot; unique_id=&quot;10029&quot;&gt;&lt;property id=&quot;20148&quot; value=&quot;5&quot;/&gt;&lt;property id=&quot;20300&quot; value=&quot;Slide 27 - &amp;quot;Application – Page 1 (cont’d)&amp;quot;&quot;/&gt;&lt;property id=&quot;20307&quot; value=&quot;478&quot;/&gt;&lt;/object&gt;&lt;object type=&quot;3&quot; unique_id=&quot;10030&quot;&gt;&lt;property id=&quot;20148&quot; value=&quot;5&quot;/&gt;&lt;property id=&quot;20300&quot; value=&quot;Slide 28 - &amp;quot;Application – Page 2&amp;quot;&quot;/&gt;&lt;property id=&quot;20307&quot; value=&quot;569&quot;/&gt;&lt;/object&gt;&lt;object type=&quot;3&quot; unique_id=&quot;10031&quot;&gt;&lt;property id=&quot;20148&quot; value=&quot;5&quot;/&gt;&lt;property id=&quot;20300&quot; value=&quot;Slide 29 - &amp;quot;Application – Page 2 (cont’d)&amp;quot;&quot;/&gt;&lt;property id=&quot;20307&quot; value=&quot;570&quot;/&gt;&lt;/object&gt;&lt;object type=&quot;3&quot; unique_id=&quot;10032&quot;&gt;&lt;property id=&quot;20148&quot; value=&quot;5&quot;/&gt;&lt;property id=&quot;20300&quot; value=&quot;Slide 30 - &amp;quot;Application – Page 3&amp;quot;&quot;/&gt;&lt;property id=&quot;20307&quot; value=&quot;518&quot;/&gt;&lt;/object&gt;&lt;object type=&quot;3&quot; unique_id=&quot;10033&quot;&gt;&lt;property id=&quot;20148&quot; value=&quot;5&quot;/&gt;&lt;property id=&quot;20300&quot; value=&quot;Slide 31 - &amp;quot;Application – Page 3 (cont’d)&amp;quot;&quot;/&gt;&lt;property id=&quot;20307&quot; value=&quot;519&quot;/&gt;&lt;/object&gt;&lt;object type=&quot;3&quot; unique_id=&quot;10034&quot;&gt;&lt;property id=&quot;20148&quot; value=&quot;5&quot;/&gt;&lt;property id=&quot;20300&quot; value=&quot;Slide 32 - &amp;quot;Application – Page 4&amp;quot;&quot;/&gt;&lt;property id=&quot;20307&quot; value=&quot;520&quot;/&gt;&lt;/object&gt;&lt;object type=&quot;3&quot; unique_id=&quot;10035&quot;&gt;&lt;property id=&quot;20148&quot; value=&quot;5&quot;/&gt;&lt;property id=&quot;20300&quot; value=&quot;Slide 33 - &amp;quot;Application – Page 4 (cont’d)&amp;quot;&quot;/&gt;&lt;property id=&quot;20307&quot; value=&quot;480&quot;/&gt;&lt;/object&gt;&lt;object type=&quot;3&quot; unique_id=&quot;10036&quot;&gt;&lt;property id=&quot;20148&quot; value=&quot;5&quot;/&gt;&lt;property id=&quot;20300&quot; value=&quot;Slide 34 - &amp;quot;Application – Page 5&amp;quot;&quot;/&gt;&lt;property id=&quot;20307&quot; value=&quot;473&quot;/&gt;&lt;/object&gt;&lt;object type=&quot;3&quot; unique_id=&quot;10037&quot;&gt;&lt;property id=&quot;20148&quot; value=&quot;5&quot;/&gt;&lt;property id=&quot;20300&quot; value=&quot;Slide 35 - &amp;quot;Restricted Information if Applicable – Page 1 &amp;quot;&quot;/&gt;&lt;property id=&quot;20307&quot; value=&quot;411&quot;/&gt;&lt;/object&gt;&lt;object type=&quot;3&quot; unique_id=&quot;10038&quot;&gt;&lt;property id=&quot;20148&quot; value=&quot;5&quot;/&gt;&lt;property id=&quot;20300&quot; value=&quot;Slide 36 - &amp;quot;Restricted Information – Page 1 (cont’d)&amp;quot;&quot;/&gt;&lt;property id=&quot;20307&quot; value=&quot;521&quot;/&gt;&lt;/object&gt;&lt;object type=&quot;3&quot; unique_id=&quot;10039&quot;&gt;&lt;property id=&quot;20148&quot; value=&quot;5&quot;/&gt;&lt;property id=&quot;20300&quot; value=&quot;Slide 37 - &amp;quot;Abstract of Decision – If Acceptable – Page 1 &amp;quot;&quot;/&gt;&lt;property id=&quot;20307&quot; value=&quot;454&quot;/&gt;&lt;/object&gt;&lt;object type=&quot;3&quot; unique_id=&quot;10040&quot;&gt;&lt;property id=&quot;20148&quot; value=&quot;5&quot;/&gt;&lt;property id=&quot;20300&quot; value=&quot;Slide 38 - &amp;quot;Abstract of Decision – Page 1 (cont’d)&amp;quot;&quot;/&gt;&lt;property id=&quot;20307&quot; value=&quot;523&quot;/&gt;&lt;/object&gt;&lt;object type=&quot;3&quot; unique_id=&quot;10041&quot;&gt;&lt;property id=&quot;20148&quot; value=&quot;5&quot;/&gt;&lt;property id=&quot;20300&quot; value=&quot;Slide 39 - &amp;quot;Abstract of Decision – Page 2&amp;quot;&quot;/&gt;&lt;property id=&quot;20307&quot; value=&quot;524&quot;/&gt;&lt;/object&gt;&lt;object type=&quot;3&quot; unique_id=&quot;10042&quot;&gt;&lt;property id=&quot;20148&quot; value=&quot;5&quot;/&gt;&lt;property id=&quot;20300&quot; value=&quot;Slide 40 - &amp;quot;Abstract of Decision – Page 2 (cont’d)&amp;quot;&quot;/&gt;&lt;property id=&quot;20307&quot; value=&quot;571&quot;/&gt;&lt;/object&gt;&lt;object type=&quot;3&quot; unique_id=&quot;10043&quot;&gt;&lt;property id=&quot;20148&quot; value=&quot;5&quot;/&gt;&lt;property id=&quot;20300&quot; value=&quot;Slide 41 - &amp;quot;Abstract of Decision – Page 3&amp;quot;&quot;/&gt;&lt;property id=&quot;20307&quot; value=&quot;572&quot;/&gt;&lt;/object&gt;&lt;object type=&quot;3&quot; unique_id=&quot;10044&quot;&gt;&lt;property id=&quot;20148&quot; value=&quot;5&quot;/&gt;&lt;property id=&quot;20300&quot; value=&quot;Slide 42 - &amp;quot;Abstract of Decision – Page 4&amp;quot;&quot;/&gt;&lt;property id=&quot;20307&quot; value=&quot;573&quot;/&gt;&lt;/object&gt;&lt;object type=&quot;3&quot; unique_id=&quot;10045&quot;&gt;&lt;property id=&quot;20148&quot; value=&quot;5&quot;/&gt;&lt;property id=&quot;20300&quot; value=&quot;Slide 43 - &amp;quot;Abstract of Decision – Page 4 (cont’d)&amp;quot;&quot;/&gt;&lt;property id=&quot;20307&quot; value=&quot;574&quot;/&gt;&lt;/object&gt;&lt;object type=&quot;3&quot; unique_id=&quot;10046&quot;&gt;&lt;property id=&quot;20148&quot; value=&quot;5&quot;/&gt;&lt;property id=&quot;20300&quot; value=&quot;Slide 44 - &amp;quot;Abstract of Decision – Page 7&amp;quot;&quot;/&gt;&lt;property id=&quot;20307&quot; value=&quot;575&quot;/&gt;&lt;/object&gt;&lt;object type=&quot;3&quot; unique_id=&quot;10047&quot;&gt;&lt;property id=&quot;20148&quot; value=&quot;5&quot;/&gt;&lt;property id=&quot;20300&quot; value=&quot;Slide 45 - &amp;quot;Abstract of Decision – Page 8&amp;quot;&quot;/&gt;&lt;property id=&quot;20307&quot; value=&quot;576&quot;/&gt;&lt;/object&gt;&lt;object type=&quot;3&quot; unique_id=&quot;10048&quot;&gt;&lt;property id=&quot;20148&quot; value=&quot;5&quot;/&gt;&lt;property id=&quot;20300&quot; value=&quot;Slide 46 - &amp;quot;Abstract of Decision – Page 8 (cont’d)&amp;quot;&quot;/&gt;&lt;property id=&quot;20307&quot; value=&quot;577&quot;/&gt;&lt;/object&gt;&lt;object type=&quot;3&quot; unique_id=&quot;10049&quot;&gt;&lt;property id=&quot;20148&quot; value=&quot;5&quot;/&gt;&lt;property id=&quot;20300&quot; value=&quot;Slide 47 - &amp;quot;Statement of Enforceability – Page 1 &amp;quot;&quot;/&gt;&lt;property id=&quot;20307&quot; value=&quot;455&quot;/&gt;&lt;/object&gt;&lt;object type=&quot;3&quot; unique_id=&quot;10050&quot;&gt;&lt;property id=&quot;20148&quot; value=&quot;5&quot;/&gt;&lt;property id=&quot;20300&quot; value=&quot;Slide 48 - &amp;quot;Statement of Enforceability – Page 1 (cont’d)&amp;quot;&quot;/&gt;&lt;property id=&quot;20307&quot; value=&quot;495&quot;/&gt;&lt;/object&gt;&lt;object type=&quot;3&quot; unique_id=&quot;10051&quot;&gt;&lt;property id=&quot;20148&quot; value=&quot;5&quot;/&gt;&lt;property id=&quot;20300&quot; value=&quot;Slide 49 - &amp;quot;Statement of Proper Notice – Page 1&amp;quot;&quot;/&gt;&lt;property id=&quot;20307&quot; value=&quot;483&quot;/&gt;&lt;/object&gt;&lt;object type=&quot;3&quot; unique_id=&quot;10052&quot;&gt;&lt;property id=&quot;20148&quot; value=&quot;5&quot;/&gt;&lt;property id=&quot;20300&quot; value=&quot;Slide 50 - &amp;quot;Statement of Proper Notice – Page 1 (cont’d)&amp;quot;&quot;/&gt;&lt;property id=&quot;20307&quot; value=&quot;484&quot;/&gt;&lt;/object&gt;&lt;object type=&quot;3&quot; unique_id=&quot;10053&quot;&gt;&lt;property id=&quot;20148&quot; value=&quot;5&quot;/&gt;&lt;property id=&quot;20300&quot; value=&quot;Slide 51 - &amp;quot;Statement of Proper Notice – Page 2&amp;quot;&quot;/&gt;&lt;property id=&quot;20307&quot; value=&quot;482&quot;/&gt;&lt;/object&gt;&lt;object type=&quot;3&quot; unique_id=&quot;10054&quot;&gt;&lt;property id=&quot;20148&quot; value=&quot;5&quot;/&gt;&lt;property id=&quot;20300&quot; value=&quot;Slide 52 - &amp;quot;Financial Circumstances Form – Page 1 &amp;quot;&quot;/&gt;&lt;property id=&quot;20307&quot; value=&quot;412&quot;/&gt;&lt;/object&gt;&lt;object type=&quot;3&quot; unique_id=&quot;10055&quot;&gt;&lt;property id=&quot;20148&quot; value=&quot;5&quot;/&gt;&lt;property id=&quot;20300&quot; value=&quot;Slide 53 - &amp;quot;Financial Circumstances Form – Page 1 (cont’d)&amp;quot;&quot;/&gt;&lt;property id=&quot;20307&quot; value=&quot;527&quot;/&gt;&lt;/object&gt;&lt;object type=&quot;3&quot; unique_id=&quot;10056&quot;&gt;&lt;property id=&quot;20148&quot; value=&quot;5&quot;/&gt;&lt;property id=&quot;20300&quot; value=&quot;Slide 54 - &amp;quot;Financial Circumstances Form – Page 2&amp;quot;&quot;/&gt;&lt;property id=&quot;20307&quot; value=&quot;578&quot;/&gt;&lt;/object&gt;&lt;object type=&quot;3&quot; unique_id=&quot;10057&quot;&gt;&lt;property id=&quot;20148&quot; value=&quot;5&quot;/&gt;&lt;property id=&quot;20300&quot; value=&quot;Slide 55 - &amp;quot;Financial Circumstances Form – Page 2 (cont’d)&amp;quot;&quot;/&gt;&lt;property id=&quot;20307&quot; value=&quot;579&quot;/&gt;&lt;/object&gt;&lt;object type=&quot;3&quot; unique_id=&quot;10058&quot;&gt;&lt;property id=&quot;20148&quot; value=&quot;5&quot;/&gt;&lt;property id=&quot;20300&quot; value=&quot;Slide 56 - &amp;quot;Financial Circumstances Form – Page 3&amp;quot;&quot;/&gt;&lt;property id=&quot;20307&quot; value=&quot;580&quot;/&gt;&lt;/object&gt;&lt;object type=&quot;3&quot; unique_id=&quot;10059&quot;&gt;&lt;property id=&quot;20148&quot; value=&quot;5&quot;/&gt;&lt;property id=&quot;20300&quot; value=&quot;Slide 57 - &amp;quot;Financial Circumstances Form – Page 3 (cont’d)&amp;quot;&quot;/&gt;&lt;property id=&quot;20307&quot; value=&quot;581&quot;/&gt;&lt;/object&gt;&lt;object type=&quot;3&quot; unique_id=&quot;10060&quot;&gt;&lt;property id=&quot;20148&quot; value=&quot;5&quot;/&gt;&lt;property id=&quot;20300&quot; value=&quot;Slide 58 - &amp;quot;Financial Circumstances Form – Page 4&amp;quot;&quot;/&gt;&lt;property id=&quot;20307&quot; value=&quot;582&quot;/&gt;&lt;/object&gt;&lt;object type=&quot;3&quot; unique_id=&quot;10061&quot;&gt;&lt;property id=&quot;20148&quot; value=&quot;5&quot;/&gt;&lt;property id=&quot;20300&quot; value=&quot;Slide 59 - &amp;quot;Financial Circumstances Form – Page 6&amp;quot;&quot;/&gt;&lt;property id=&quot;20307&quot; value=&quot;583&quot;/&gt;&lt;/object&gt;&lt;object type=&quot;3&quot; unique_id=&quot;10062&quot;&gt;&lt;property id=&quot;20148&quot; value=&quot;5&quot;/&gt;&lt;property id=&quot;20300&quot; value=&quot;Slide 60 - &amp;quot;OCSE Resources on Convention Forms&amp;quot;&quot;/&gt;&lt;property id=&quot;20307&quot; value=&quot;460&quot;/&gt;&lt;/object&gt;&lt;object type=&quot;3&quot; unique_id=&quot;10063&quot;&gt;&lt;property id=&quot;20148&quot; value=&quot;5&quot;/&gt;&lt;property id=&quot;20300&quot; value=&quot;Slide 61 - &amp;quot;OCSE International Page&amp;quot;&quot;/&gt;&lt;property id=&quot;20307&quot; value=&quot;497&quot;/&gt;&lt;/object&gt;&lt;object type=&quot;3&quot; unique_id=&quot;10064&quot;&gt;&lt;property id=&quot;20148&quot; value=&quot;5&quot;/&gt;&lt;property id=&quot;20300&quot; value=&quot;Slide 62 - &amp;quot;Translation of Outgoing Documents from U.S.&amp;quot;&quot;/&gt;&lt;property id=&quot;20307&quot; value=&quot;416&quot;/&gt;&lt;/object&gt;&lt;object type=&quot;3&quot; unique_id=&quot;10065&quot;&gt;&lt;property id=&quot;20148&quot; value=&quot;5&quot;/&gt;&lt;property id=&quot;20300&quot; value=&quot;Slide 63 - &amp;quot;Flow Chart in U.S. – Step 2 &amp;quot;&quot;/&gt;&lt;property id=&quot;20307&quot; value=&quot;450&quot;/&gt;&lt;/object&gt;&lt;object type=&quot;3&quot; unique_id=&quot;10066&quot;&gt;&lt;property id=&quot;20148&quot; value=&quot;5&quot;/&gt;&lt;property id=&quot;20300&quot; value=&quot;Slide 64 - &amp;quot;Flow Chart in U.S. – Step 3&amp;quot;&quot;/&gt;&lt;property id=&quot;20307&quot; value=&quot;534&quot;/&gt;&lt;/object&gt;&lt;object type=&quot;3&quot; unique_id=&quot;10067&quot;&gt;&lt;property id=&quot;20148&quot; value=&quot;5&quot;/&gt;&lt;property id=&quot;20300&quot; value=&quot;Slide 65 - &amp;quot;Role of Requested Central Authority &amp;quot;&quot;/&gt;&lt;property id=&quot;20307&quot; value=&quot;512&quot;/&gt;&lt;/object&gt;&lt;object type=&quot;3&quot; unique_id=&quot;10068&quot;&gt;&lt;property id=&quot;20148&quot; value=&quot;5&quot;/&gt;&lt;property id=&quot;20300&quot; value=&quot;Slide 66 - &amp;quot;Review of Incoming Convention Application &amp;quot;&quot;/&gt;&lt;property id=&quot;20307&quot; value=&quot;510&quot;/&gt;&lt;/object&gt;&lt;object type=&quot;3&quot; unique_id=&quot;10069&quot;&gt;&lt;property id=&quot;20148&quot; value=&quot;5&quot;/&gt;&lt;property id=&quot;20300&quot; value=&quot;Slide 67 - &amp;quot;Review of Incoming Convention Application – Convention Requirements &amp;quot;&quot;/&gt;&lt;property id=&quot;20307&quot; value=&quot;511&quot;/&gt;&lt;/object&gt;&lt;object type=&quot;3&quot; unique_id=&quot;10070&quot;&gt;&lt;property id=&quot;20148&quot; value=&quot;5&quot;/&gt;&lt;property id=&quot;20300&quot; value=&quot;Slide 68 - &amp;quot;Review of Incoming Application - Completeness &amp;quot;&quot;/&gt;&lt;property id=&quot;20307&quot; value=&quot;513&quot;/&gt;&lt;/object&gt;&lt;object type=&quot;3&quot; unique_id=&quot;10071&quot;&gt;&lt;property id=&quot;20148&quot; value=&quot;5&quot;/&gt;&lt;property id=&quot;20300&quot; value=&quot;Slide 69 - &amp;quot;Acknowledgment Form &amp;quot;&quot;/&gt;&lt;property id=&quot;20307&quot; value=&quot;530&quot;/&gt;&lt;/object&gt;&lt;object type=&quot;3&quot; unique_id=&quot;10072&quot;&gt;&lt;property id=&quot;20148&quot; value=&quot;5&quot;/&gt;&lt;property id=&quot;20300&quot; value=&quot;Slide 70 - &amp;quot;Acknowledgment – Page 1&amp;quot;&quot;/&gt;&lt;property id=&quot;20307&quot; value=&quot;531&quot;/&gt;&lt;/object&gt;&lt;object type=&quot;3&quot; unique_id=&quot;10073&quot;&gt;&lt;property id=&quot;20148&quot; value=&quot;5&quot;/&gt;&lt;property id=&quot;20300&quot; value=&quot;Slide 71 - &amp;quot;Acknowledgment – Page 1 (cont’d)&amp;quot;&quot;/&gt;&lt;property id=&quot;20307&quot; value=&quot;532&quot;/&gt;&lt;/object&gt;&lt;object type=&quot;3&quot; unique_id=&quot;10074&quot;&gt;&lt;property id=&quot;20148&quot; value=&quot;5&quot;/&gt;&lt;property id=&quot;20300&quot; value=&quot;Slide 72 - &amp;quot;Acknowledgment – Page 2&amp;quot;&quot;/&gt;&lt;property id=&quot;20307&quot; value=&quot;533&quot;/&gt;&lt;/object&gt;&lt;object type=&quot;3&quot; unique_id=&quot;10075&quot;&gt;&lt;property id=&quot;20148&quot; value=&quot;5&quot;/&gt;&lt;property id=&quot;20300&quot; value=&quot;Slide 73 - &amp;quot;Case Processing Role of Requested Central Authority&amp;quot;&quot;/&gt;&lt;property id=&quot;20307&quot; value=&quot;508&quot;/&gt;&lt;/object&gt;&lt;object type=&quot;3&quot; unique_id=&quot;10076&quot;&gt;&lt;property id=&quot;20148&quot; value=&quot;5&quot;/&gt;&lt;property id=&quot;20300&quot; value=&quot;Slide 74 - &amp;quot;Central Authority and Power of Attorney in Incoming Applications – Article 42 of Convention&amp;quot;&quot;/&gt;&lt;property id=&quot;20307&quot; value=&quot;539&quot;/&gt;&lt;/object&gt;&lt;object type=&quot;3&quot; unique_id=&quot;10077&quot;&gt;&lt;property id=&quot;20148&quot; value=&quot;5&quot;/&gt;&lt;property id=&quot;20300&quot; value=&quot;Slide 75 - &amp;quot;Role of Central Authority – Application for Recognition and Enforcement&amp;quot;&quot;/&gt;&lt;property id=&quot;20307&quot; value=&quot;551&quot;/&gt;&lt;/object&gt;&lt;object type=&quot;3&quot; unique_id=&quot;10078&quot;&gt;&lt;property id=&quot;20148&quot; value=&quot;5&quot;/&gt;&lt;property id=&quot;20300&quot; value=&quot;Slide 76 - &amp;quot;Role of Competent Authority – Recognition and Enforcement&amp;quot;&quot;/&gt;&lt;property id=&quot;20307&quot; value=&quot;560&quot;/&gt;&lt;/object&gt;&lt;object type=&quot;3&quot; unique_id=&quot;10079&quot;&gt;&lt;property id=&quot;20148&quot; value=&quot;5&quot;/&gt;&lt;property id=&quot;20300&quot; value=&quot;Slide 77 - &amp;quot;Ex Officio Review by Competent Authority&amp;quot;&quot;/&gt;&lt;property id=&quot;20307&quot; value=&quot;565&quot;/&gt;&lt;/object&gt;&lt;object type=&quot;3&quot; unique_id=&quot;10080&quot;&gt;&lt;property id=&quot;20148&quot; value=&quot;5&quot;/&gt;&lt;property id=&quot;20300&quot; value=&quot;Slide 78 - &amp;quot;Notice to Parties&amp;quot;&quot;/&gt;&lt;property id=&quot;20307&quot; value=&quot;566&quot;/&gt;&lt;/object&gt;&lt;object type=&quot;3&quot; unique_id=&quot;10081&quot;&gt;&lt;property id=&quot;20148&quot; value=&quot;5&quot;/&gt;&lt;property id=&quot;20300&quot; value=&quot;Slide 79 - &amp;quot;Timeframes for Challenge or Appeal&amp;quot;&quot;/&gt;&lt;property id=&quot;20307&quot; value=&quot;584&quot;/&gt;&lt;/object&gt;&lt;object type=&quot;3&quot; unique_id=&quot;10082&quot;&gt;&lt;property id=&quot;20148&quot; value=&quot;5&quot;/&gt;&lt;property id=&quot;20300&quot; value=&quot;Slide 80 - &amp;quot;Challenge or Appeal - Article 23, Convention&amp;quot;&quot;/&gt;&lt;property id=&quot;20307&quot; value=&quot;585&quot;/&gt;&lt;/object&gt;&lt;object type=&quot;3&quot; unique_id=&quot;10083&quot;&gt;&lt;property id=&quot;20148&quot; value=&quot;5&quot;/&gt;&lt;property id=&quot;20300&quot; value=&quot;Slide 81 - &amp;quot;Grounds for Refusing Recognition and Enforcement – Article 22, Convention&amp;quot;&quot;/&gt;&lt;property id=&quot;20307&quot; value=&quot;586&quot;/&gt;&lt;/object&gt;&lt;object type=&quot;3&quot; unique_id=&quot;10084&quot;&gt;&lt;property id=&quot;20148&quot; value=&quot;5&quot;/&gt;&lt;property id=&quot;20300&quot; value=&quot;Slide 82 - &amp;quot;Grounds for Refusing Recognition and Enforcement – Article 22, Convention (cont’d)&amp;quot;&quot;/&gt;&lt;property id=&quot;20307&quot; value=&quot;587&quot;/&gt;&lt;/object&gt;&lt;object type=&quot;3&quot; unique_id=&quot;10085&quot;&gt;&lt;property id=&quot;20148&quot; value=&quot;5&quot;/&gt;&lt;property id=&quot;20300&quot; value=&quot;Slide 83 - &amp;quot;Challenge founded on Lack of Basis for Recognition under Article 20, Convention&amp;quot;&quot;/&gt;&lt;property id=&quot;20307&quot; value=&quot;588&quot;/&gt;&lt;/object&gt;&lt;object type=&quot;3&quot; unique_id=&quot;10086&quot;&gt;&lt;property id=&quot;20148&quot; value=&quot;5&quot;/&gt;&lt;property id=&quot;20300&quot; value=&quot;Slide 84 - &amp;quot;Challenge founded on Lack of Basis for Recognition under Article 20 (cont’d)&amp;quot;&quot;/&gt;&lt;property id=&quot;20307&quot; value=&quot;593&quot;/&gt;&lt;/object&gt;&lt;object type=&quot;3&quot; unique_id=&quot;10087&quot;&gt;&lt;property id=&quot;20148&quot; value=&quot;5&quot;/&gt;&lt;property id=&quot;20300&quot; value=&quot;Slide 85 - &amp;quot;Reservations&amp;quot;&quot;/&gt;&lt;property id=&quot;20307&quot; value=&quot;589&quot;/&gt;&lt;/object&gt;&lt;object type=&quot;3&quot; unique_id=&quot;10088&quot;&gt;&lt;property id=&quot;20148&quot; value=&quot;5&quot;/&gt;&lt;property id=&quot;20300&quot; value=&quot;Slide 86 - &amp;quot;Authenticity or Integrity of Document&amp;quot;&quot;/&gt;&lt;property id=&quot;20307&quot; value=&quot;547&quot;/&gt;&lt;/object&gt;&lt;object type=&quot;3&quot; unique_id=&quot;10089&quot;&gt;&lt;property id=&quot;20148&quot; value=&quot;5&quot;/&gt;&lt;property id=&quot;20300&quot; value=&quot;Slide 87 - &amp;quot;Admissibility of Evidence if Challenge &amp;quot;&quot;/&gt;&lt;property id=&quot;20307&quot; value=&quot;562&quot;/&gt;&lt;/object&gt;&lt;object type=&quot;3&quot; unique_id=&quot;10090&quot;&gt;&lt;property id=&quot;20148&quot; value=&quot;5&quot;/&gt;&lt;property id=&quot;20300&quot; value=&quot;Slide 88 - &amp;quot;Review Questions&amp;quot;&quot;/&gt;&lt;property id=&quot;20307&quot; value=&quot;471&quot;/&gt;&lt;/object&gt;&lt;object type=&quot;3&quot; unique_id=&quot;10091&quot;&gt;&lt;property id=&quot;20148&quot; value=&quot;5&quot;/&gt;&lt;property id=&quot;20300&quot; value=&quot;Slide 89 - &amp;quot;Choice of Law – Article 32, Convention&amp;quot;&quot;/&gt;&lt;property id=&quot;20307&quot; value=&quot;395&quot;/&gt;&lt;/object&gt;&lt;object type=&quot;3&quot; unique_id=&quot;10092&quot;&gt;&lt;property id=&quot;20148&quot; value=&quot;5&quot;/&gt;&lt;property id=&quot;20300&quot; value=&quot;Slide 90 - &amp;quot;Information about Application Status&amp;quot;&quot;/&gt;&lt;property id=&quot;20307&quot; value=&quot;553&quot;/&gt;&lt;/object&gt;&lt;object type=&quot;3&quot; unique_id=&quot;10093&quot;&gt;&lt;property id=&quot;20148&quot; value=&quot;5&quot;/&gt;&lt;property id=&quot;20300&quot; value=&quot;Slide 91 - &amp;quot;Status of Application – Page 1&amp;quot;&quot;/&gt;&lt;property id=&quot;20307&quot; value=&quot;554&quot;/&gt;&lt;/object&gt;&lt;object type=&quot;3&quot; unique_id=&quot;10094&quot;&gt;&lt;property id=&quot;20148&quot; value=&quot;5&quot;/&gt;&lt;property id=&quot;20300&quot; value=&quot;Slide 92 - &amp;quot;Status of Application – Page 2&amp;quot;&quot;/&gt;&lt;property id=&quot;20307&quot; value=&quot;555&quot;/&gt;&lt;/object&gt;&lt;object type=&quot;3&quot; unique_id=&quot;10095&quot;&gt;&lt;property id=&quot;20148&quot; value=&quot;5&quot;/&gt;&lt;property id=&quot;20300&quot; value=&quot;Slide 93 - &amp;quot;Status of Application – Page 2 (cont’d)&amp;quot;&quot;/&gt;&lt;property id=&quot;20307&quot; value=&quot;556&quot;/&gt;&lt;/object&gt;&lt;object type=&quot;3&quot; unique_id=&quot;10096&quot;&gt;&lt;property id=&quot;20148&quot; value=&quot;5&quot;/&gt;&lt;property id=&quot;20300&quot; value=&quot;Slide 94 - &amp;quot;Status of Application – Page 3&amp;quot;&quot;/&gt;&lt;property id=&quot;20307&quot; value=&quot;557&quot;/&gt;&lt;/object&gt;&lt;object type=&quot;3&quot; unique_id=&quot;10097&quot;&gt;&lt;property id=&quot;20148&quot; value=&quot;5&quot;/&gt;&lt;property id=&quot;20300&quot; value=&quot;Slide 95 - &amp;quot;Status of Application – Page 3 (cont’d)&amp;quot;&quot;/&gt;&lt;property id=&quot;20307&quot; value=&quot;558&quot;/&gt;&lt;/object&gt;&lt;object type=&quot;3&quot; unique_id=&quot;10098&quot;&gt;&lt;property id=&quot;20148&quot; value=&quot;5&quot;/&gt;&lt;property id=&quot;20300&quot; value=&quot;Slide 96 - &amp;quot;Status of Application – Page 4&amp;quot;&quot;/&gt;&lt;property id=&quot;20307&quot; value=&quot;559&quot;/&gt;&lt;/object&gt;&lt;object type=&quot;3&quot; unique_id=&quot;10099&quot;&gt;&lt;property id=&quot;20148&quot; value=&quot;5&quot;/&gt;&lt;property id=&quot;20300&quot; value=&quot;Slide 97 - &amp;quot;Possible Application Outcomes&amp;quot;&quot;/&gt;&lt;property id=&quot;20307&quot; value=&quot;440&quot;/&gt;&lt;/object&gt;&lt;object type=&quot;3&quot; unique_id=&quot;10100&quot;&gt;&lt;property id=&quot;20148&quot; value=&quot;5&quot;/&gt;&lt;property id=&quot;20300&quot; value=&quot;Slide 98 - &amp;quot;Case Scenario &amp;quot;&quot;/&gt;&lt;property id=&quot;20307&quot; value=&quot;418&quot;/&gt;&lt;/object&gt;&lt;object type=&quot;3&quot; unique_id=&quot;10101&quot;&gt;&lt;property id=&quot;20148&quot; value=&quot;5&quot;/&gt;&lt;property id=&quot;20300&quot; value=&quot;Slide 99 - &amp;quot;Case Scenario (cont’d) &amp;quot;&quot;/&gt;&lt;property id=&quot;20307&quot; value=&quot;420&quot;/&gt;&lt;/object&gt;&lt;object type=&quot;3&quot; unique_id=&quot;10102&quot;&gt;&lt;property id=&quot;20148&quot; value=&quot;5&quot;/&gt;&lt;property id=&quot;20300&quot; value=&quot;Slide 100 - &amp;quot;Are these grounds for the competent authority to refuse to recognize and enforce a U.S. order?&amp;quot;&quot;/&gt;&lt;property id=&quot;20307&quot; value=&quot;421&quot;/&gt;&lt;/object&gt;&lt;object type=&quot;3&quot; unique_id=&quot;10103&quot;&gt;&lt;property id=&quot;20148&quot; value=&quot;5&quot;/&gt;&lt;property id=&quot;20300&quot; value=&quot;Slide 101 - &amp;quot;Next Training Dates &amp;amp; Modules &amp;quot;&quot;/&gt;&lt;property id=&quot;20307&quot; value=&quot;422&quot;/&gt;&lt;/object&gt;&lt;object type=&quot;3&quot; unique_id=&quot;10104&quot;&gt;&lt;property id=&quot;20148&quot; value=&quot;5&quot;/&gt;&lt;property id=&quot;20300&quot; value=&quot;Slide 102 - &amp;quot;QUESTIONS or FEEDBACK?&amp;quot;&quot;/&gt;&lt;property id=&quot;20307&quot; value=&quot;374&quot;/&gt;&lt;/object&gt;&lt;/object&gt;&lt;object type=&quot;8&quot; unique_id=&quot;10208&quot;&gt;&lt;/object&gt;&lt;/object&gt;&lt;/database&gt;"/>
  <p:tag name="MMPROD_NEXTUNIQUEID" val="10009"/>
  <p:tag name="SECTOMILLISECCONVERTED" val="1"/>
</p:tagLst>
</file>

<file path=ppt/theme/theme1.xml><?xml version="1.0" encoding="utf-8"?>
<a:theme xmlns:a="http://schemas.openxmlformats.org/drawingml/2006/main" name="4.3-Template_4.29.2016">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99529</TotalTime>
  <Words>17019</Words>
  <Application>Microsoft Office PowerPoint</Application>
  <PresentationFormat>On-screen Show (4:3)</PresentationFormat>
  <Paragraphs>1106</Paragraphs>
  <Slides>102</Slides>
  <Notes>102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102</vt:i4>
      </vt:variant>
    </vt:vector>
  </HeadingPairs>
  <TitlesOfParts>
    <vt:vector size="106" baseType="lpstr">
      <vt:lpstr>Arial</vt:lpstr>
      <vt:lpstr>Calibri</vt:lpstr>
      <vt:lpstr>Gill Sans MT</vt:lpstr>
      <vt:lpstr>4.3-Template_4.29.2016</vt:lpstr>
      <vt:lpstr>INTERNATIONAL CASE PROCESSING UNDER  UIFSA 2008</vt:lpstr>
      <vt:lpstr>Webinar Series</vt:lpstr>
      <vt:lpstr>Webinar Modules</vt:lpstr>
      <vt:lpstr>MODULE 4 Recognition and Enforcement of a Convention Order under UIFSA (2008) – Outgoing Application</vt:lpstr>
      <vt:lpstr>Terms within Hague Child Support Convention </vt:lpstr>
      <vt:lpstr>Additional Terms within Convention</vt:lpstr>
      <vt:lpstr>Definition of Central Authority</vt:lpstr>
      <vt:lpstr>U.S. Central Authority</vt:lpstr>
      <vt:lpstr>Role of Requesting Central Authority</vt:lpstr>
      <vt:lpstr>Overview of Application for Recognition or Recognition and Enforcement</vt:lpstr>
      <vt:lpstr>Your New Best Friend! </vt:lpstr>
      <vt:lpstr>Flow Chart in U.S. – Step 1</vt:lpstr>
      <vt:lpstr>Application Must Be within Scope of Convention</vt:lpstr>
      <vt:lpstr>Order Must Be Issued by Contracting State</vt:lpstr>
      <vt:lpstr>Required Documents Must Be Included with Application</vt:lpstr>
      <vt:lpstr>Outgoing Application for Recognition and Enforcement of Contracting State Order – Documents</vt:lpstr>
      <vt:lpstr>Outgoing Application for Recognition and Enforcement of Contracting State Order – Documents (cont’d)</vt:lpstr>
      <vt:lpstr>Outgoing Application for Recognition and Enforcement of Contracting State Order – Documents (cont’d)</vt:lpstr>
      <vt:lpstr>Outgoing Application for Recognition and Enforcement of Contracting State Order – Documents (cont’d)</vt:lpstr>
      <vt:lpstr>Transmittal – Required Form – Page 1 </vt:lpstr>
      <vt:lpstr>Transmittal – Page 1 (cont’d)</vt:lpstr>
      <vt:lpstr>Transmittal – Page 2</vt:lpstr>
      <vt:lpstr>Transmittal – Page 2 (cont’d) </vt:lpstr>
      <vt:lpstr>Transmittal – Page 3</vt:lpstr>
      <vt:lpstr>Transmittal – Page 3 (cont’d)</vt:lpstr>
      <vt:lpstr>Application – Page 1</vt:lpstr>
      <vt:lpstr>Application – Page 1 (cont’d)</vt:lpstr>
      <vt:lpstr>Application – Page 2</vt:lpstr>
      <vt:lpstr>Application – Page 2 (cont’d)</vt:lpstr>
      <vt:lpstr>Application – Page 3</vt:lpstr>
      <vt:lpstr>Application – Page 3 (cont’d)</vt:lpstr>
      <vt:lpstr>Application – Page 4</vt:lpstr>
      <vt:lpstr>Application – Page 4 (cont’d)</vt:lpstr>
      <vt:lpstr>Application – Page 5</vt:lpstr>
      <vt:lpstr>Restricted Information if Applicable – Page 1 </vt:lpstr>
      <vt:lpstr>Restricted Information – Page 1 (cont’d)</vt:lpstr>
      <vt:lpstr>Abstract of Decision – If Acceptable – Page 1 </vt:lpstr>
      <vt:lpstr>Abstract of Decision – Page 1 (cont’d)</vt:lpstr>
      <vt:lpstr>Abstract of Decision – Page 2</vt:lpstr>
      <vt:lpstr>Abstract of Decision – Page 2 (cont’d)</vt:lpstr>
      <vt:lpstr>Abstract of Decision – Page 3</vt:lpstr>
      <vt:lpstr>Abstract of Decision – Page 4</vt:lpstr>
      <vt:lpstr>Abstract of Decision – Page 4 (cont’d)</vt:lpstr>
      <vt:lpstr>Abstract of Decision – Page 7</vt:lpstr>
      <vt:lpstr>Abstract of Decision – Page 8</vt:lpstr>
      <vt:lpstr>Abstract of Decision – Page 8 (cont’d)</vt:lpstr>
      <vt:lpstr>Statement of Enforceability – Page 1 </vt:lpstr>
      <vt:lpstr>Statement of Enforceability – Page 1 (cont’d)</vt:lpstr>
      <vt:lpstr>Statement of Proper Notice – Page 1</vt:lpstr>
      <vt:lpstr>Statement of Proper Notice – Page 1 (cont’d)</vt:lpstr>
      <vt:lpstr>Statement of Proper Notice – Page 2</vt:lpstr>
      <vt:lpstr>Financial Circumstances Form – Page 1 </vt:lpstr>
      <vt:lpstr>Financial Circumstances Form – Page 1 (cont’d)</vt:lpstr>
      <vt:lpstr>Financial Circumstances Form – Page 2</vt:lpstr>
      <vt:lpstr>Financial Circumstances Form – Page 2 (cont’d)</vt:lpstr>
      <vt:lpstr>Financial Circumstances Form – Page 3</vt:lpstr>
      <vt:lpstr>Financial Circumstances Form – Page 3 (cont’d)</vt:lpstr>
      <vt:lpstr>Financial Circumstances Form – Page 4</vt:lpstr>
      <vt:lpstr>Financial Circumstances Form – Page 6</vt:lpstr>
      <vt:lpstr>OCSE Resources on Convention Forms</vt:lpstr>
      <vt:lpstr>OCSE International Page</vt:lpstr>
      <vt:lpstr>Translation of Outgoing Documents from U.S.</vt:lpstr>
      <vt:lpstr>Country Specific Language Information</vt:lpstr>
      <vt:lpstr>Flow Chart in U.S. – Step 2 </vt:lpstr>
      <vt:lpstr>Flow Chart in U.S. – Step 3</vt:lpstr>
      <vt:lpstr>Role of Requested Central Authority </vt:lpstr>
      <vt:lpstr>Review of Incoming Convention Application </vt:lpstr>
      <vt:lpstr>Review of Incoming Convention Application – Convention Requirements </vt:lpstr>
      <vt:lpstr>Review of Incoming Application – Completeness </vt:lpstr>
      <vt:lpstr>Acknowledgment Form </vt:lpstr>
      <vt:lpstr>Acknowledgment – Page 1</vt:lpstr>
      <vt:lpstr>Acknowledgment – Page 1 (cont’d)</vt:lpstr>
      <vt:lpstr>Acknowledgment – Page 2</vt:lpstr>
      <vt:lpstr>Case Processing Role of Requested Central Authority</vt:lpstr>
      <vt:lpstr>Central Authority and Power of Attorney in Incoming Applications – Article 42 of Convention</vt:lpstr>
      <vt:lpstr>Role of Central Authority – Application for Recognition and Enforcement</vt:lpstr>
      <vt:lpstr>Role of Competent Authority – Recognition and Enforcement</vt:lpstr>
      <vt:lpstr>Ex Officio Review by Competent Authority</vt:lpstr>
      <vt:lpstr>Notice to Parties</vt:lpstr>
      <vt:lpstr>Timeframes for Challenge or Appeal</vt:lpstr>
      <vt:lpstr>Challenge or Appeal - Article 23, Convention</vt:lpstr>
      <vt:lpstr>Grounds for Refusing Recognition and Enforcement – Article 22, Convention</vt:lpstr>
      <vt:lpstr>Grounds for Refusing Recognition and Enforcement – Article 22, Convention (cont’d)</vt:lpstr>
      <vt:lpstr>Challenge Founded on Lack of Basis for Recognition under Article 20, Convention</vt:lpstr>
      <vt:lpstr>Challenge Founded on Lack of Basis for Recognition under Article 20 (cont’d)</vt:lpstr>
      <vt:lpstr>Reservations</vt:lpstr>
      <vt:lpstr>Authenticity or Integrity of Document</vt:lpstr>
      <vt:lpstr>Admissibility of Evidence if Challenge </vt:lpstr>
      <vt:lpstr>Review Questions</vt:lpstr>
      <vt:lpstr>Choice of Law – Article 32, Convention</vt:lpstr>
      <vt:lpstr>Information about Application Status</vt:lpstr>
      <vt:lpstr>Status of Application – Page 1</vt:lpstr>
      <vt:lpstr>Status of Application – Page 2</vt:lpstr>
      <vt:lpstr>Status of Application – Page 2 (cont’d)</vt:lpstr>
      <vt:lpstr>Status of Application – Page 3</vt:lpstr>
      <vt:lpstr>Status of Application – Page 3 (cont’d)</vt:lpstr>
      <vt:lpstr>Status of Application – Page 4</vt:lpstr>
      <vt:lpstr>Possible Application Outcomes</vt:lpstr>
      <vt:lpstr>Case Scenario </vt:lpstr>
      <vt:lpstr>Case Scenario (cont’d) </vt:lpstr>
      <vt:lpstr>Are these grounds for the competent authority to refuse to recognize and enforce a U.S. order?</vt:lpstr>
      <vt:lpstr>QUESTIONS or FEEDBACK?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 COVER OPTION TITLE GOES HERE CAN  RUN THREE LINES</dc:title>
  <dc:creator>Riddick, Yvette (ACF)</dc:creator>
  <cp:lastModifiedBy>plevin</cp:lastModifiedBy>
  <cp:revision>241</cp:revision>
  <cp:lastPrinted>2017-03-02T20:55:59Z</cp:lastPrinted>
  <dcterms:created xsi:type="dcterms:W3CDTF">2016-05-03T20:02:08Z</dcterms:created>
  <dcterms:modified xsi:type="dcterms:W3CDTF">2019-01-25T20:17:36Z</dcterms:modified>
</cp:coreProperties>
</file>