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80.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bookmarkIdSeed="4">
  <p:sldMasterIdLst>
    <p:sldMasterId id="2147483648" r:id="rId1"/>
  </p:sldMasterIdLst>
  <p:notesMasterIdLst>
    <p:notesMasterId r:id="rId90"/>
  </p:notesMasterIdLst>
  <p:handoutMasterIdLst>
    <p:handoutMasterId r:id="rId91"/>
  </p:handoutMasterIdLst>
  <p:sldIdLst>
    <p:sldId id="385" r:id="rId2"/>
    <p:sldId id="376" r:id="rId3"/>
    <p:sldId id="379" r:id="rId4"/>
    <p:sldId id="328" r:id="rId5"/>
    <p:sldId id="383" r:id="rId6"/>
    <p:sldId id="505" r:id="rId7"/>
    <p:sldId id="506" r:id="rId8"/>
    <p:sldId id="563" r:id="rId9"/>
    <p:sldId id="445" r:id="rId10"/>
    <p:sldId id="509" r:id="rId11"/>
    <p:sldId id="596" r:id="rId12"/>
    <p:sldId id="597" r:id="rId13"/>
    <p:sldId id="598" r:id="rId14"/>
    <p:sldId id="599" r:id="rId15"/>
    <p:sldId id="600" r:id="rId16"/>
    <p:sldId id="653" r:id="rId17"/>
    <p:sldId id="642" r:id="rId18"/>
    <p:sldId id="603" r:id="rId19"/>
    <p:sldId id="643" r:id="rId20"/>
    <p:sldId id="644" r:id="rId21"/>
    <p:sldId id="608" r:id="rId22"/>
    <p:sldId id="609" r:id="rId23"/>
    <p:sldId id="610" r:id="rId24"/>
    <p:sldId id="611" r:id="rId25"/>
    <p:sldId id="612" r:id="rId26"/>
    <p:sldId id="613" r:id="rId27"/>
    <p:sldId id="614" r:id="rId28"/>
    <p:sldId id="615" r:id="rId29"/>
    <p:sldId id="616" r:id="rId30"/>
    <p:sldId id="654" r:id="rId31"/>
    <p:sldId id="618" r:id="rId32"/>
    <p:sldId id="619" r:id="rId33"/>
    <p:sldId id="637" r:id="rId34"/>
    <p:sldId id="638" r:id="rId35"/>
    <p:sldId id="639" r:id="rId36"/>
    <p:sldId id="645" r:id="rId37"/>
    <p:sldId id="641" r:id="rId38"/>
    <p:sldId id="620" r:id="rId39"/>
    <p:sldId id="621" r:id="rId40"/>
    <p:sldId id="628" r:id="rId41"/>
    <p:sldId id="629" r:id="rId42"/>
    <p:sldId id="646" r:id="rId43"/>
    <p:sldId id="647" r:id="rId44"/>
    <p:sldId id="648" r:id="rId45"/>
    <p:sldId id="649" r:id="rId46"/>
    <p:sldId id="623" r:id="rId47"/>
    <p:sldId id="448" r:id="rId48"/>
    <p:sldId id="340" r:id="rId49"/>
    <p:sldId id="655" r:id="rId50"/>
    <p:sldId id="656" r:id="rId51"/>
    <p:sldId id="409" r:id="rId52"/>
    <p:sldId id="514" r:id="rId53"/>
    <p:sldId id="515" r:id="rId54"/>
    <p:sldId id="591" r:id="rId55"/>
    <p:sldId id="592" r:id="rId56"/>
    <p:sldId id="594" r:id="rId57"/>
    <p:sldId id="478" r:id="rId58"/>
    <p:sldId id="635" r:id="rId59"/>
    <p:sldId id="569" r:id="rId60"/>
    <p:sldId id="570" r:id="rId61"/>
    <p:sldId id="518" r:id="rId62"/>
    <p:sldId id="519" r:id="rId63"/>
    <p:sldId id="520" r:id="rId64"/>
    <p:sldId id="480" r:id="rId65"/>
    <p:sldId id="411" r:id="rId66"/>
    <p:sldId id="521" r:id="rId67"/>
    <p:sldId id="412" r:id="rId68"/>
    <p:sldId id="527" r:id="rId69"/>
    <p:sldId id="578" r:id="rId70"/>
    <p:sldId id="579" r:id="rId71"/>
    <p:sldId id="580" r:id="rId72"/>
    <p:sldId id="581" r:id="rId73"/>
    <p:sldId id="582" r:id="rId74"/>
    <p:sldId id="583" r:id="rId75"/>
    <p:sldId id="460" r:id="rId76"/>
    <p:sldId id="497" r:id="rId77"/>
    <p:sldId id="416" r:id="rId78"/>
    <p:sldId id="659" r:id="rId79"/>
    <p:sldId id="450" r:id="rId80"/>
    <p:sldId id="534" r:id="rId81"/>
    <p:sldId id="510" r:id="rId82"/>
    <p:sldId id="632" r:id="rId83"/>
    <p:sldId id="508" r:id="rId84"/>
    <p:sldId id="539" r:id="rId85"/>
    <p:sldId id="395" r:id="rId86"/>
    <p:sldId id="418" r:id="rId87"/>
    <p:sldId id="420" r:id="rId88"/>
    <p:sldId id="374" r:id="rId89"/>
  </p:sldIdLst>
  <p:sldSz cx="9144000" cy="6858000" type="screen4x3"/>
  <p:notesSz cx="6858000" cy="9313863"/>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064">
          <p15:clr>
            <a:srgbClr val="A4A3A4"/>
          </p15:clr>
        </p15:guide>
        <p15:guide id="2" pos="576">
          <p15:clr>
            <a:srgbClr val="A4A3A4"/>
          </p15:clr>
        </p15:guide>
        <p15:guide id="3" pos="432">
          <p15:clr>
            <a:srgbClr val="A4A3A4"/>
          </p15:clr>
        </p15:guide>
      </p15:sldGuideLst>
    </p:ext>
    <p:ext uri="{2D200454-40CA-4A62-9FC3-DE9A4176ACB9}">
      <p15:notesGuideLst xmlns:p15="http://schemas.microsoft.com/office/powerpoint/2012/main">
        <p15:guide id="1" orient="horz" pos="2934" userDrawn="1">
          <p15:clr>
            <a:srgbClr val="A4A3A4"/>
          </p15:clr>
        </p15:guide>
        <p15:guide id="2" pos="2160"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haynes" initials="m" lastIdx="15" clrIdx="0">
    <p:extLst>
      <p:ext uri="{19B8F6BF-5375-455C-9EA6-DF929625EA0E}">
        <p15:presenceInfo xmlns:p15="http://schemas.microsoft.com/office/powerpoint/2012/main" userId="mhaynes"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B616B"/>
    <a:srgbClr val="1CA087"/>
    <a:srgbClr val="3333FF"/>
    <a:srgbClr val="CC99FF"/>
    <a:srgbClr val="428481"/>
    <a:srgbClr val="A4C4C2"/>
    <a:srgbClr val="3F6187"/>
    <a:srgbClr val="2E8540"/>
    <a:srgbClr val="112E51"/>
    <a:srgbClr val="6600FF"/>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notesView">
  <p:normalViewPr horzBarState="maximized">
    <p:restoredLeft sz="22100" autoAdjust="0"/>
    <p:restoredTop sz="99841" autoAdjust="0"/>
  </p:normalViewPr>
  <p:slideViewPr>
    <p:cSldViewPr snapToObjects="1">
      <p:cViewPr varScale="1">
        <p:scale>
          <a:sx n="69" d="100"/>
          <a:sy n="69" d="100"/>
        </p:scale>
        <p:origin x="1044" y="72"/>
      </p:cViewPr>
      <p:guideLst>
        <p:guide orient="horz" pos="2064"/>
        <p:guide pos="576"/>
        <p:guide pos="432"/>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84" d="100"/>
          <a:sy n="84" d="100"/>
        </p:scale>
        <p:origin x="3828" y="102"/>
      </p:cViewPr>
      <p:guideLst>
        <p:guide orient="horz" pos="2934"/>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slide" Target="slides/slide88.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notesMaster" Target="notesMasters/notesMaster1.xml"/><Relationship Id="rId95" Type="http://schemas.openxmlformats.org/officeDocument/2006/relationships/theme" Target="theme/theme1.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handoutMaster" Target="handoutMasters/handoutMaster1.xml"/><Relationship Id="rId9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s>
</file>

<file path=ppt/diagrams/colors1.xml><?xml version="1.0" encoding="utf-8"?>
<dgm:colorsDef xmlns:dgm="http://schemas.openxmlformats.org/drawingml/2006/diagram" xmlns:a="http://schemas.openxmlformats.org/drawingml/2006/main" uniqueId="urn:microsoft.com/office/officeart/2005/8/colors/accent2_4">
  <dgm:title val=""/>
  <dgm:desc val=""/>
  <dgm:catLst>
    <dgm:cat type="accent2" pri="11400"/>
  </dgm:catLst>
  <dgm:styleLbl name="node0">
    <dgm:fillClrLst meth="cycle">
      <a:schemeClr val="accent2">
        <a:shade val="60000"/>
      </a:schemeClr>
    </dgm:fillClrLst>
    <dgm:linClrLst meth="repeat">
      <a:schemeClr val="lt1"/>
    </dgm:linClrLst>
    <dgm:effectClrLst/>
    <dgm:txLinClrLst/>
    <dgm:txFillClrLst/>
    <dgm:txEffectClrLst/>
  </dgm:styleLbl>
  <dgm:styleLbl name="node1">
    <dgm:fillClrLst meth="cycle">
      <a:schemeClr val="accent2">
        <a:shade val="50000"/>
      </a:schemeClr>
      <a:schemeClr val="accent2">
        <a:tint val="45000"/>
      </a:schemeClr>
    </dgm:fillClrLst>
    <dgm:linClrLst meth="repeat">
      <a:schemeClr val="lt1"/>
    </dgm:linClrLst>
    <dgm:effectClrLst/>
    <dgm:txLinClrLst/>
    <dgm:txFillClrLst/>
    <dgm:txEffectClrLst/>
  </dgm:styleLbl>
  <dgm:styleLbl name="alignNode1">
    <dgm:fillClrLst meth="cycle">
      <a:schemeClr val="accent2">
        <a:shade val="50000"/>
      </a:schemeClr>
      <a:schemeClr val="accent2">
        <a:tint val="45000"/>
      </a:schemeClr>
    </dgm:fillClrLst>
    <dgm:linClrLst meth="cycle">
      <a:schemeClr val="accent2">
        <a:shade val="50000"/>
      </a:schemeClr>
      <a:schemeClr val="accent2">
        <a:tint val="45000"/>
      </a:schemeClr>
    </dgm:linClrLst>
    <dgm:effectClrLst/>
    <dgm:txLinClrLst/>
    <dgm:txFillClrLst/>
    <dgm:txEffectClrLst/>
  </dgm:styleLbl>
  <dgm:styleLbl name="lnNode1">
    <dgm:fillClrLst meth="cycle">
      <a:schemeClr val="accent2">
        <a:shade val="50000"/>
      </a:schemeClr>
      <a:schemeClr val="accent2">
        <a:tint val="45000"/>
      </a:schemeClr>
    </dgm:fillClrLst>
    <dgm:linClrLst meth="repeat">
      <a:schemeClr val="lt1"/>
    </dgm:linClrLst>
    <dgm:effectClrLst/>
    <dgm:txLinClrLst/>
    <dgm:txFillClrLst/>
    <dgm:txEffectClrLst/>
  </dgm:styleLbl>
  <dgm:styleLbl name="vennNode1">
    <dgm:fillClrLst meth="cycle">
      <a:schemeClr val="accent2">
        <a:shade val="80000"/>
        <a:alpha val="50000"/>
      </a:schemeClr>
      <a:schemeClr val="accent2">
        <a:tint val="45000"/>
        <a:alpha val="50000"/>
      </a:schemeClr>
    </dgm:fillClrLst>
    <dgm:linClrLst meth="repeat">
      <a:schemeClr val="lt1"/>
    </dgm:linClrLst>
    <dgm:effectClrLst/>
    <dgm:txLinClrLst/>
    <dgm:txFillClrLst/>
    <dgm:txEffectClrLst/>
  </dgm:styleLbl>
  <dgm:styleLbl name="node2">
    <dgm:fillClrLst>
      <a:schemeClr val="accent2">
        <a:shade val="80000"/>
      </a:schemeClr>
    </dgm:fillClrLst>
    <dgm:linClrLst meth="repeat">
      <a:schemeClr val="lt1"/>
    </dgm:linClrLst>
    <dgm:effectClrLst/>
    <dgm:txLinClrLst/>
    <dgm:txFillClrLst/>
    <dgm:txEffectClrLst/>
  </dgm:styleLbl>
  <dgm:styleLbl name="node3">
    <dgm:fillClrLst>
      <a:schemeClr val="accent2">
        <a:tint val="99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fg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fg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bg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sibTrans1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0000"/>
      </a:schemeClr>
    </dgm:fillClrLst>
    <dgm:linClrLst meth="repeat">
      <a:schemeClr val="lt1"/>
    </dgm:linClrLst>
    <dgm:effectClrLst/>
    <dgm:txLinClrLst/>
    <dgm:txFillClrLst/>
    <dgm:txEffectClrLst/>
  </dgm:styleLbl>
  <dgm:styleLbl name="asst3">
    <dgm:fillClrLst>
      <a:schemeClr val="accent2">
        <a:tint val="70000"/>
      </a:schemeClr>
    </dgm:fillClrLst>
    <dgm:linClrLst meth="repeat">
      <a:schemeClr val="lt1"/>
    </dgm:linClrLst>
    <dgm:effectClrLst/>
    <dgm:txLinClrLst/>
    <dgm:txFillClrLst/>
    <dgm:txEffectClrLst/>
  </dgm:styleLbl>
  <dgm:styleLbl name="asst4">
    <dgm:fillClrLst>
      <a:schemeClr val="accent2">
        <a:tint val="50000"/>
      </a:schemeClr>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shade val="80000"/>
      </a:schemeClr>
    </dgm:linClrLst>
    <dgm:effectClrLst/>
    <dgm:txLinClrLst/>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dk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2">
        <a:tint val="90000"/>
      </a:schemeClr>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2">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55000"/>
      </a:schemeClr>
    </dgm:fillClrLst>
    <dgm:linClrLst meth="repeat">
      <a:schemeClr val="accent2">
        <a:alpha val="90000"/>
        <a:tint val="55000"/>
      </a:schemeClr>
    </dgm:linClrLst>
    <dgm:effectClrLst/>
    <dgm:txLinClrLst/>
    <dgm:txFillClrLst meth="repeat">
      <a:schemeClr val="dk1"/>
    </dgm:txFillClrLst>
    <dgm:txEffectClrLst/>
  </dgm:styleLbl>
  <dgm:styleLbl name="alignAccFollowNode1">
    <dgm:fillClrLst meth="repeat">
      <a:schemeClr val="accent2">
        <a:alpha val="90000"/>
        <a:tint val="55000"/>
      </a:schemeClr>
    </dgm:fillClrLst>
    <dgm:linClrLst meth="repeat">
      <a:schemeClr val="accent2">
        <a:alpha val="90000"/>
        <a:tint val="55000"/>
      </a:schemeClr>
    </dgm:linClrLst>
    <dgm:effectClrLst/>
    <dgm:txLinClrLst/>
    <dgm:txFillClrLst meth="repeat">
      <a:schemeClr val="dk1"/>
    </dgm:txFillClrLst>
    <dgm:txEffectClrLst/>
  </dgm:styleLbl>
  <dgm:styleLbl name="bgAccFollowNode1">
    <dgm:fillClrLst meth="repeat">
      <a:schemeClr val="accent2">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50000"/>
      </a:schemeClr>
    </dgm:linClrLst>
    <dgm:effectClrLst/>
    <dgm:txLinClrLst/>
    <dgm:txFillClrLst meth="repeat">
      <a:schemeClr val="dk1"/>
    </dgm:txFillClrLst>
    <dgm:txEffectClrLst/>
  </dgm:styleLbl>
  <dgm:styleLbl name="bgShp">
    <dgm:fillClrLst meth="repeat">
      <a:schemeClr val="accent2">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55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2_4">
  <dgm:title val=""/>
  <dgm:desc val=""/>
  <dgm:catLst>
    <dgm:cat type="accent2" pri="11400"/>
  </dgm:catLst>
  <dgm:styleLbl name="node0">
    <dgm:fillClrLst meth="cycle">
      <a:schemeClr val="accent2">
        <a:shade val="60000"/>
      </a:schemeClr>
    </dgm:fillClrLst>
    <dgm:linClrLst meth="repeat">
      <a:schemeClr val="lt1"/>
    </dgm:linClrLst>
    <dgm:effectClrLst/>
    <dgm:txLinClrLst/>
    <dgm:txFillClrLst/>
    <dgm:txEffectClrLst/>
  </dgm:styleLbl>
  <dgm:styleLbl name="node1">
    <dgm:fillClrLst meth="cycle">
      <a:schemeClr val="accent2">
        <a:shade val="50000"/>
      </a:schemeClr>
      <a:schemeClr val="accent2">
        <a:tint val="45000"/>
      </a:schemeClr>
    </dgm:fillClrLst>
    <dgm:linClrLst meth="repeat">
      <a:schemeClr val="lt1"/>
    </dgm:linClrLst>
    <dgm:effectClrLst/>
    <dgm:txLinClrLst/>
    <dgm:txFillClrLst/>
    <dgm:txEffectClrLst/>
  </dgm:styleLbl>
  <dgm:styleLbl name="alignNode1">
    <dgm:fillClrLst meth="cycle">
      <a:schemeClr val="accent2">
        <a:shade val="50000"/>
      </a:schemeClr>
      <a:schemeClr val="accent2">
        <a:tint val="45000"/>
      </a:schemeClr>
    </dgm:fillClrLst>
    <dgm:linClrLst meth="cycle">
      <a:schemeClr val="accent2">
        <a:shade val="50000"/>
      </a:schemeClr>
      <a:schemeClr val="accent2">
        <a:tint val="45000"/>
      </a:schemeClr>
    </dgm:linClrLst>
    <dgm:effectClrLst/>
    <dgm:txLinClrLst/>
    <dgm:txFillClrLst/>
    <dgm:txEffectClrLst/>
  </dgm:styleLbl>
  <dgm:styleLbl name="lnNode1">
    <dgm:fillClrLst meth="cycle">
      <a:schemeClr val="accent2">
        <a:shade val="50000"/>
      </a:schemeClr>
      <a:schemeClr val="accent2">
        <a:tint val="45000"/>
      </a:schemeClr>
    </dgm:fillClrLst>
    <dgm:linClrLst meth="repeat">
      <a:schemeClr val="lt1"/>
    </dgm:linClrLst>
    <dgm:effectClrLst/>
    <dgm:txLinClrLst/>
    <dgm:txFillClrLst/>
    <dgm:txEffectClrLst/>
  </dgm:styleLbl>
  <dgm:styleLbl name="vennNode1">
    <dgm:fillClrLst meth="cycle">
      <a:schemeClr val="accent2">
        <a:shade val="80000"/>
        <a:alpha val="50000"/>
      </a:schemeClr>
      <a:schemeClr val="accent2">
        <a:tint val="45000"/>
        <a:alpha val="50000"/>
      </a:schemeClr>
    </dgm:fillClrLst>
    <dgm:linClrLst meth="repeat">
      <a:schemeClr val="lt1"/>
    </dgm:linClrLst>
    <dgm:effectClrLst/>
    <dgm:txLinClrLst/>
    <dgm:txFillClrLst/>
    <dgm:txEffectClrLst/>
  </dgm:styleLbl>
  <dgm:styleLbl name="node2">
    <dgm:fillClrLst>
      <a:schemeClr val="accent2">
        <a:shade val="80000"/>
      </a:schemeClr>
    </dgm:fillClrLst>
    <dgm:linClrLst meth="repeat">
      <a:schemeClr val="lt1"/>
    </dgm:linClrLst>
    <dgm:effectClrLst/>
    <dgm:txLinClrLst/>
    <dgm:txFillClrLst/>
    <dgm:txEffectClrLst/>
  </dgm:styleLbl>
  <dgm:styleLbl name="node3">
    <dgm:fillClrLst>
      <a:schemeClr val="accent2">
        <a:tint val="99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fg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fg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bg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sibTrans1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0000"/>
      </a:schemeClr>
    </dgm:fillClrLst>
    <dgm:linClrLst meth="repeat">
      <a:schemeClr val="lt1"/>
    </dgm:linClrLst>
    <dgm:effectClrLst/>
    <dgm:txLinClrLst/>
    <dgm:txFillClrLst/>
    <dgm:txEffectClrLst/>
  </dgm:styleLbl>
  <dgm:styleLbl name="asst3">
    <dgm:fillClrLst>
      <a:schemeClr val="accent2">
        <a:tint val="70000"/>
      </a:schemeClr>
    </dgm:fillClrLst>
    <dgm:linClrLst meth="repeat">
      <a:schemeClr val="lt1"/>
    </dgm:linClrLst>
    <dgm:effectClrLst/>
    <dgm:txLinClrLst/>
    <dgm:txFillClrLst/>
    <dgm:txEffectClrLst/>
  </dgm:styleLbl>
  <dgm:styleLbl name="asst4">
    <dgm:fillClrLst>
      <a:schemeClr val="accent2">
        <a:tint val="50000"/>
      </a:schemeClr>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shade val="80000"/>
      </a:schemeClr>
    </dgm:linClrLst>
    <dgm:effectClrLst/>
    <dgm:txLinClrLst/>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dk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2">
        <a:tint val="90000"/>
      </a:schemeClr>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2">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55000"/>
      </a:schemeClr>
    </dgm:fillClrLst>
    <dgm:linClrLst meth="repeat">
      <a:schemeClr val="accent2">
        <a:alpha val="90000"/>
        <a:tint val="55000"/>
      </a:schemeClr>
    </dgm:linClrLst>
    <dgm:effectClrLst/>
    <dgm:txLinClrLst/>
    <dgm:txFillClrLst meth="repeat">
      <a:schemeClr val="dk1"/>
    </dgm:txFillClrLst>
    <dgm:txEffectClrLst/>
  </dgm:styleLbl>
  <dgm:styleLbl name="alignAccFollowNode1">
    <dgm:fillClrLst meth="repeat">
      <a:schemeClr val="accent2">
        <a:alpha val="90000"/>
        <a:tint val="55000"/>
      </a:schemeClr>
    </dgm:fillClrLst>
    <dgm:linClrLst meth="repeat">
      <a:schemeClr val="accent2">
        <a:alpha val="90000"/>
        <a:tint val="55000"/>
      </a:schemeClr>
    </dgm:linClrLst>
    <dgm:effectClrLst/>
    <dgm:txLinClrLst/>
    <dgm:txFillClrLst meth="repeat">
      <a:schemeClr val="dk1"/>
    </dgm:txFillClrLst>
    <dgm:txEffectClrLst/>
  </dgm:styleLbl>
  <dgm:styleLbl name="bgAccFollowNode1">
    <dgm:fillClrLst meth="repeat">
      <a:schemeClr val="accent2">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50000"/>
      </a:schemeClr>
    </dgm:linClrLst>
    <dgm:effectClrLst/>
    <dgm:txLinClrLst/>
    <dgm:txFillClrLst meth="repeat">
      <a:schemeClr val="dk1"/>
    </dgm:txFillClrLst>
    <dgm:txEffectClrLst/>
  </dgm:styleLbl>
  <dgm:styleLbl name="bgShp">
    <dgm:fillClrLst meth="repeat">
      <a:schemeClr val="accent2">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55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02F2A10-6920-4947-984E-102117CEC027}" type="doc">
      <dgm:prSet loTypeId="urn:microsoft.com/office/officeart/2005/8/layout/hProcess9" loCatId="process" qsTypeId="urn:microsoft.com/office/officeart/2005/8/quickstyle/simple1" qsCatId="simple" csTypeId="urn:microsoft.com/office/officeart/2005/8/colors/accent2_4" csCatId="accent2" phldr="1"/>
      <dgm:spPr/>
    </dgm:pt>
    <dgm:pt modelId="{6E5828D3-87B7-45A4-82CC-2E5848D07232}">
      <dgm:prSet phldrT="[Text]"/>
      <dgm:spPr>
        <a:solidFill>
          <a:schemeClr val="accent2">
            <a:lumMod val="50000"/>
          </a:schemeClr>
        </a:solidFill>
      </dgm:spPr>
      <dgm:t>
        <a:bodyPr/>
        <a:lstStyle/>
        <a:p>
          <a:r>
            <a:rPr lang="en-US" dirty="0" smtClean="0"/>
            <a:t>Reviewed by Central Registry</a:t>
          </a:r>
          <a:endParaRPr lang="en-US" dirty="0"/>
        </a:p>
      </dgm:t>
    </dgm:pt>
    <dgm:pt modelId="{B0E2D2AA-918F-4196-8F29-DEEC289A5EBF}" type="parTrans" cxnId="{E7D2612E-3ECC-4547-90A4-ED934C67262A}">
      <dgm:prSet/>
      <dgm:spPr/>
      <dgm:t>
        <a:bodyPr/>
        <a:lstStyle/>
        <a:p>
          <a:endParaRPr lang="en-US"/>
        </a:p>
      </dgm:t>
    </dgm:pt>
    <dgm:pt modelId="{E6FC57FA-CB33-4437-B407-18195C489D36}" type="sibTrans" cxnId="{E7D2612E-3ECC-4547-90A4-ED934C67262A}">
      <dgm:prSet/>
      <dgm:spPr/>
      <dgm:t>
        <a:bodyPr/>
        <a:lstStyle/>
        <a:p>
          <a:endParaRPr lang="en-US"/>
        </a:p>
      </dgm:t>
    </dgm:pt>
    <dgm:pt modelId="{D9409E8E-C4D1-411E-9E8C-556CB42D4E88}">
      <dgm:prSet phldrT="[Text]"/>
      <dgm:spPr/>
      <dgm:t>
        <a:bodyPr/>
        <a:lstStyle/>
        <a:p>
          <a:r>
            <a:rPr lang="en-US" dirty="0" smtClean="0"/>
            <a:t>Processed by Local Office</a:t>
          </a:r>
          <a:endParaRPr lang="en-US" dirty="0"/>
        </a:p>
      </dgm:t>
    </dgm:pt>
    <dgm:pt modelId="{59F842A0-5D76-4279-9D4B-31E8E6C1BE44}" type="parTrans" cxnId="{4B8239DA-883F-42A6-B693-E916A889F3C0}">
      <dgm:prSet/>
      <dgm:spPr/>
      <dgm:t>
        <a:bodyPr/>
        <a:lstStyle/>
        <a:p>
          <a:endParaRPr lang="en-US"/>
        </a:p>
      </dgm:t>
    </dgm:pt>
    <dgm:pt modelId="{6F3D2C10-3B18-4F7B-9D79-F4DEE81C2F67}" type="sibTrans" cxnId="{4B8239DA-883F-42A6-B693-E916A889F3C0}">
      <dgm:prSet/>
      <dgm:spPr/>
      <dgm:t>
        <a:bodyPr/>
        <a:lstStyle/>
        <a:p>
          <a:endParaRPr lang="en-US"/>
        </a:p>
      </dgm:t>
    </dgm:pt>
    <dgm:pt modelId="{1F309681-2D2D-4A6D-AD49-6D38971A801B}">
      <dgm:prSet phldrT="[Text]"/>
      <dgm:spPr/>
      <dgm:t>
        <a:bodyPr/>
        <a:lstStyle/>
        <a:p>
          <a:r>
            <a:rPr lang="en-US" dirty="0" smtClean="0"/>
            <a:t>Acted on by  Tribunal</a:t>
          </a:r>
          <a:endParaRPr lang="en-US" dirty="0"/>
        </a:p>
      </dgm:t>
    </dgm:pt>
    <dgm:pt modelId="{69065FB0-6303-4323-9380-B015031DA57B}" type="parTrans" cxnId="{228CDBD0-2699-4244-A2DF-E9B4BB4F007A}">
      <dgm:prSet/>
      <dgm:spPr/>
      <dgm:t>
        <a:bodyPr/>
        <a:lstStyle/>
        <a:p>
          <a:endParaRPr lang="en-US"/>
        </a:p>
      </dgm:t>
    </dgm:pt>
    <dgm:pt modelId="{7BCFB29A-57A6-49F3-BFEE-CA73032EA65B}" type="sibTrans" cxnId="{228CDBD0-2699-4244-A2DF-E9B4BB4F007A}">
      <dgm:prSet/>
      <dgm:spPr/>
      <dgm:t>
        <a:bodyPr/>
        <a:lstStyle/>
        <a:p>
          <a:endParaRPr lang="en-US"/>
        </a:p>
      </dgm:t>
    </dgm:pt>
    <dgm:pt modelId="{D3626F67-6DA3-4F17-A644-0781B56F31B4}" type="pres">
      <dgm:prSet presAssocID="{F02F2A10-6920-4947-984E-102117CEC027}" presName="CompostProcess" presStyleCnt="0">
        <dgm:presLayoutVars>
          <dgm:dir/>
          <dgm:resizeHandles val="exact"/>
        </dgm:presLayoutVars>
      </dgm:prSet>
      <dgm:spPr/>
    </dgm:pt>
    <dgm:pt modelId="{D40AA30E-DD1C-40E5-94A9-4A6B186243B4}" type="pres">
      <dgm:prSet presAssocID="{F02F2A10-6920-4947-984E-102117CEC027}" presName="arrow" presStyleLbl="bgShp" presStyleIdx="0" presStyleCnt="1"/>
      <dgm:spPr>
        <a:solidFill>
          <a:schemeClr val="accent2">
            <a:lumMod val="60000"/>
            <a:lumOff val="40000"/>
          </a:schemeClr>
        </a:solidFill>
      </dgm:spPr>
    </dgm:pt>
    <dgm:pt modelId="{EFA68471-DED2-4E11-A0B0-1F4087A7BBEB}" type="pres">
      <dgm:prSet presAssocID="{F02F2A10-6920-4947-984E-102117CEC027}" presName="linearProcess" presStyleCnt="0"/>
      <dgm:spPr/>
    </dgm:pt>
    <dgm:pt modelId="{BD447B5A-6506-456A-9AD8-F29E4B5D48C3}" type="pres">
      <dgm:prSet presAssocID="{6E5828D3-87B7-45A4-82CC-2E5848D07232}" presName="textNode" presStyleLbl="node1" presStyleIdx="0" presStyleCnt="3">
        <dgm:presLayoutVars>
          <dgm:bulletEnabled val="1"/>
        </dgm:presLayoutVars>
      </dgm:prSet>
      <dgm:spPr/>
      <dgm:t>
        <a:bodyPr/>
        <a:lstStyle/>
        <a:p>
          <a:endParaRPr lang="en-US"/>
        </a:p>
      </dgm:t>
    </dgm:pt>
    <dgm:pt modelId="{6DC27AC1-1842-49E4-B518-99331037E621}" type="pres">
      <dgm:prSet presAssocID="{E6FC57FA-CB33-4437-B407-18195C489D36}" presName="sibTrans" presStyleCnt="0"/>
      <dgm:spPr/>
    </dgm:pt>
    <dgm:pt modelId="{E3CD7C33-528D-44DD-AC52-20800801C36B}" type="pres">
      <dgm:prSet presAssocID="{D9409E8E-C4D1-411E-9E8C-556CB42D4E88}" presName="textNode" presStyleLbl="node1" presStyleIdx="1" presStyleCnt="3">
        <dgm:presLayoutVars>
          <dgm:bulletEnabled val="1"/>
        </dgm:presLayoutVars>
      </dgm:prSet>
      <dgm:spPr/>
      <dgm:t>
        <a:bodyPr/>
        <a:lstStyle/>
        <a:p>
          <a:endParaRPr lang="en-US"/>
        </a:p>
      </dgm:t>
    </dgm:pt>
    <dgm:pt modelId="{5C16084E-1E04-436D-BEA6-271C9509942B}" type="pres">
      <dgm:prSet presAssocID="{6F3D2C10-3B18-4F7B-9D79-F4DEE81C2F67}" presName="sibTrans" presStyleCnt="0"/>
      <dgm:spPr/>
    </dgm:pt>
    <dgm:pt modelId="{72169004-F2B7-4ECC-BBF6-74AD4E388884}" type="pres">
      <dgm:prSet presAssocID="{1F309681-2D2D-4A6D-AD49-6D38971A801B}" presName="textNode" presStyleLbl="node1" presStyleIdx="2" presStyleCnt="3">
        <dgm:presLayoutVars>
          <dgm:bulletEnabled val="1"/>
        </dgm:presLayoutVars>
      </dgm:prSet>
      <dgm:spPr/>
      <dgm:t>
        <a:bodyPr/>
        <a:lstStyle/>
        <a:p>
          <a:endParaRPr lang="en-US"/>
        </a:p>
      </dgm:t>
    </dgm:pt>
  </dgm:ptLst>
  <dgm:cxnLst>
    <dgm:cxn modelId="{676014C3-C72F-4538-B961-767A8A4323EF}" type="presOf" srcId="{6E5828D3-87B7-45A4-82CC-2E5848D07232}" destId="{BD447B5A-6506-456A-9AD8-F29E4B5D48C3}" srcOrd="0" destOrd="0" presId="urn:microsoft.com/office/officeart/2005/8/layout/hProcess9"/>
    <dgm:cxn modelId="{E7D2612E-3ECC-4547-90A4-ED934C67262A}" srcId="{F02F2A10-6920-4947-984E-102117CEC027}" destId="{6E5828D3-87B7-45A4-82CC-2E5848D07232}" srcOrd="0" destOrd="0" parTransId="{B0E2D2AA-918F-4196-8F29-DEEC289A5EBF}" sibTransId="{E6FC57FA-CB33-4437-B407-18195C489D36}"/>
    <dgm:cxn modelId="{4B8239DA-883F-42A6-B693-E916A889F3C0}" srcId="{F02F2A10-6920-4947-984E-102117CEC027}" destId="{D9409E8E-C4D1-411E-9E8C-556CB42D4E88}" srcOrd="1" destOrd="0" parTransId="{59F842A0-5D76-4279-9D4B-31E8E6C1BE44}" sibTransId="{6F3D2C10-3B18-4F7B-9D79-F4DEE81C2F67}"/>
    <dgm:cxn modelId="{228CDBD0-2699-4244-A2DF-E9B4BB4F007A}" srcId="{F02F2A10-6920-4947-984E-102117CEC027}" destId="{1F309681-2D2D-4A6D-AD49-6D38971A801B}" srcOrd="2" destOrd="0" parTransId="{69065FB0-6303-4323-9380-B015031DA57B}" sibTransId="{7BCFB29A-57A6-49F3-BFEE-CA73032EA65B}"/>
    <dgm:cxn modelId="{A80A32C7-1939-4191-B283-FA3ADC5CFD4E}" type="presOf" srcId="{D9409E8E-C4D1-411E-9E8C-556CB42D4E88}" destId="{E3CD7C33-528D-44DD-AC52-20800801C36B}" srcOrd="0" destOrd="0" presId="urn:microsoft.com/office/officeart/2005/8/layout/hProcess9"/>
    <dgm:cxn modelId="{2A920CD0-B277-43E4-91E1-7DCB1BBB4E0A}" type="presOf" srcId="{F02F2A10-6920-4947-984E-102117CEC027}" destId="{D3626F67-6DA3-4F17-A644-0781B56F31B4}" srcOrd="0" destOrd="0" presId="urn:microsoft.com/office/officeart/2005/8/layout/hProcess9"/>
    <dgm:cxn modelId="{52EF74B9-E6AE-4522-87DF-858024700BFD}" type="presOf" srcId="{1F309681-2D2D-4A6D-AD49-6D38971A801B}" destId="{72169004-F2B7-4ECC-BBF6-74AD4E388884}" srcOrd="0" destOrd="0" presId="urn:microsoft.com/office/officeart/2005/8/layout/hProcess9"/>
    <dgm:cxn modelId="{40380A85-8CE6-434E-8B9A-58FB641673A0}" type="presParOf" srcId="{D3626F67-6DA3-4F17-A644-0781B56F31B4}" destId="{D40AA30E-DD1C-40E5-94A9-4A6B186243B4}" srcOrd="0" destOrd="0" presId="urn:microsoft.com/office/officeart/2005/8/layout/hProcess9"/>
    <dgm:cxn modelId="{FC4AE78C-7653-40F3-9F7A-9DE3EFEA4B75}" type="presParOf" srcId="{D3626F67-6DA3-4F17-A644-0781B56F31B4}" destId="{EFA68471-DED2-4E11-A0B0-1F4087A7BBEB}" srcOrd="1" destOrd="0" presId="urn:microsoft.com/office/officeart/2005/8/layout/hProcess9"/>
    <dgm:cxn modelId="{D6FB0594-7172-4DA0-9918-9854157EDB54}" type="presParOf" srcId="{EFA68471-DED2-4E11-A0B0-1F4087A7BBEB}" destId="{BD447B5A-6506-456A-9AD8-F29E4B5D48C3}" srcOrd="0" destOrd="0" presId="urn:microsoft.com/office/officeart/2005/8/layout/hProcess9"/>
    <dgm:cxn modelId="{938EA8B1-2360-4B58-BB40-F52DE20132CF}" type="presParOf" srcId="{EFA68471-DED2-4E11-A0B0-1F4087A7BBEB}" destId="{6DC27AC1-1842-49E4-B518-99331037E621}" srcOrd="1" destOrd="0" presId="urn:microsoft.com/office/officeart/2005/8/layout/hProcess9"/>
    <dgm:cxn modelId="{D3981D7A-B74D-4832-9E33-66DD0A5A8EEB}" type="presParOf" srcId="{EFA68471-DED2-4E11-A0B0-1F4087A7BBEB}" destId="{E3CD7C33-528D-44DD-AC52-20800801C36B}" srcOrd="2" destOrd="0" presId="urn:microsoft.com/office/officeart/2005/8/layout/hProcess9"/>
    <dgm:cxn modelId="{6AC82736-922B-4C3E-BF3F-2225158E04BF}" type="presParOf" srcId="{EFA68471-DED2-4E11-A0B0-1F4087A7BBEB}" destId="{5C16084E-1E04-436D-BEA6-271C9509942B}" srcOrd="3" destOrd="0" presId="urn:microsoft.com/office/officeart/2005/8/layout/hProcess9"/>
    <dgm:cxn modelId="{81325165-3E80-450C-9BA5-80E6DFFE0E01}" type="presParOf" srcId="{EFA68471-DED2-4E11-A0B0-1F4087A7BBEB}" destId="{72169004-F2B7-4ECC-BBF6-74AD4E388884}" srcOrd="4" destOrd="0" presId="urn:microsoft.com/office/officeart/2005/8/layout/hProcess9"/>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18641AF7-0084-4804-8A99-CAEAF3168B4C}" type="doc">
      <dgm:prSet loTypeId="urn:microsoft.com/office/officeart/2005/8/layout/equation1" loCatId="relationship" qsTypeId="urn:microsoft.com/office/officeart/2005/8/quickstyle/simple1" qsCatId="simple" csTypeId="urn:microsoft.com/office/officeart/2005/8/colors/accent1_2" csCatId="accent1" phldr="1"/>
      <dgm:spPr/>
      <dgm:t>
        <a:bodyPr/>
        <a:lstStyle/>
        <a:p>
          <a:endParaRPr lang="en-US"/>
        </a:p>
      </dgm:t>
    </dgm:pt>
    <dgm:pt modelId="{1F5D339A-99EE-4E50-98AF-008D8D059DCA}">
      <dgm:prSet custT="1"/>
      <dgm:spPr>
        <a:solidFill>
          <a:srgbClr val="428481"/>
        </a:solidFill>
      </dgm:spPr>
      <dgm:t>
        <a:bodyPr/>
        <a:lstStyle/>
        <a:p>
          <a:pPr rtl="0"/>
          <a:r>
            <a:rPr lang="en-US" sz="1050" b="1" i="0" dirty="0" smtClean="0"/>
            <a:t>CONTRACTING STATE </a:t>
          </a:r>
          <a:endParaRPr lang="en-US" sz="1050" dirty="0"/>
        </a:p>
      </dgm:t>
    </dgm:pt>
    <dgm:pt modelId="{E30FE5EA-7709-4469-AEFB-27E375E24D8E}" type="parTrans" cxnId="{36F44B16-514C-4C2D-A5E8-C7FDC562DDF0}">
      <dgm:prSet/>
      <dgm:spPr/>
      <dgm:t>
        <a:bodyPr/>
        <a:lstStyle/>
        <a:p>
          <a:endParaRPr lang="en-US"/>
        </a:p>
      </dgm:t>
    </dgm:pt>
    <dgm:pt modelId="{4230D16A-46E4-443A-AFB5-018976BE37CB}" type="sibTrans" cxnId="{36F44B16-514C-4C2D-A5E8-C7FDC562DDF0}">
      <dgm:prSet/>
      <dgm:spPr>
        <a:solidFill>
          <a:schemeClr val="accent1"/>
        </a:solidFill>
      </dgm:spPr>
      <dgm:t>
        <a:bodyPr/>
        <a:lstStyle/>
        <a:p>
          <a:endParaRPr lang="en-US" dirty="0"/>
        </a:p>
      </dgm:t>
    </dgm:pt>
    <dgm:pt modelId="{4DF9D085-5B97-4F43-8CD9-2AFE9AF9155B}">
      <dgm:prSet/>
      <dgm:spPr>
        <a:solidFill>
          <a:srgbClr val="428481"/>
        </a:solidFill>
      </dgm:spPr>
      <dgm:t>
        <a:bodyPr/>
        <a:lstStyle/>
        <a:p>
          <a:pPr rtl="0"/>
          <a:r>
            <a:rPr lang="en-US" b="1" i="0" dirty="0" smtClean="0"/>
            <a:t>CENTRAL AUTHORITY </a:t>
          </a:r>
          <a:endParaRPr lang="en-US" dirty="0"/>
        </a:p>
      </dgm:t>
    </dgm:pt>
    <dgm:pt modelId="{568EF038-CEBE-4594-AB68-72CD5F3D0631}" type="parTrans" cxnId="{74BEAC33-9421-4209-819A-E2C607D1B831}">
      <dgm:prSet/>
      <dgm:spPr/>
      <dgm:t>
        <a:bodyPr/>
        <a:lstStyle/>
        <a:p>
          <a:endParaRPr lang="en-US"/>
        </a:p>
      </dgm:t>
    </dgm:pt>
    <dgm:pt modelId="{77356D6D-5584-489C-896B-EC34B9E96464}" type="sibTrans" cxnId="{74BEAC33-9421-4209-819A-E2C607D1B831}">
      <dgm:prSet/>
      <dgm:spPr>
        <a:solidFill>
          <a:schemeClr val="accent1"/>
        </a:solidFill>
      </dgm:spPr>
      <dgm:t>
        <a:bodyPr/>
        <a:lstStyle/>
        <a:p>
          <a:endParaRPr lang="en-US" dirty="0"/>
        </a:p>
      </dgm:t>
    </dgm:pt>
    <dgm:pt modelId="{20CD040F-B41C-4D2D-84AC-A9EF6B3824AF}">
      <dgm:prSet/>
      <dgm:spPr>
        <a:solidFill>
          <a:srgbClr val="428481"/>
        </a:solidFill>
      </dgm:spPr>
      <dgm:t>
        <a:bodyPr/>
        <a:lstStyle/>
        <a:p>
          <a:pPr rtl="0"/>
          <a:r>
            <a:rPr lang="en-US" b="1" i="0" dirty="0" smtClean="0"/>
            <a:t>CONVENTION CASE with IV-D ASSISTANCE</a:t>
          </a:r>
          <a:endParaRPr lang="en-US" dirty="0"/>
        </a:p>
      </dgm:t>
    </dgm:pt>
    <dgm:pt modelId="{7E334669-B398-470D-A86B-ECE2747862B7}" type="parTrans" cxnId="{5DFB71D5-78BA-44DB-8E84-B4748EE49208}">
      <dgm:prSet/>
      <dgm:spPr/>
      <dgm:t>
        <a:bodyPr/>
        <a:lstStyle/>
        <a:p>
          <a:endParaRPr lang="en-US"/>
        </a:p>
      </dgm:t>
    </dgm:pt>
    <dgm:pt modelId="{AF303610-077D-472F-9C77-7C93F59181E8}" type="sibTrans" cxnId="{5DFB71D5-78BA-44DB-8E84-B4748EE49208}">
      <dgm:prSet/>
      <dgm:spPr/>
      <dgm:t>
        <a:bodyPr/>
        <a:lstStyle/>
        <a:p>
          <a:endParaRPr lang="en-US"/>
        </a:p>
      </dgm:t>
    </dgm:pt>
    <dgm:pt modelId="{2932F7C5-34B4-4AAA-B661-4649A21D3D8A}" type="pres">
      <dgm:prSet presAssocID="{18641AF7-0084-4804-8A99-CAEAF3168B4C}" presName="linearFlow" presStyleCnt="0">
        <dgm:presLayoutVars>
          <dgm:dir/>
          <dgm:resizeHandles val="exact"/>
        </dgm:presLayoutVars>
      </dgm:prSet>
      <dgm:spPr/>
      <dgm:t>
        <a:bodyPr/>
        <a:lstStyle/>
        <a:p>
          <a:endParaRPr lang="en-US"/>
        </a:p>
      </dgm:t>
    </dgm:pt>
    <dgm:pt modelId="{2CFDFECB-6D38-4122-916F-BA6A99A6AFFA}" type="pres">
      <dgm:prSet presAssocID="{1F5D339A-99EE-4E50-98AF-008D8D059DCA}" presName="node" presStyleLbl="node1" presStyleIdx="0" presStyleCnt="3">
        <dgm:presLayoutVars>
          <dgm:bulletEnabled val="1"/>
        </dgm:presLayoutVars>
      </dgm:prSet>
      <dgm:spPr/>
      <dgm:t>
        <a:bodyPr/>
        <a:lstStyle/>
        <a:p>
          <a:endParaRPr lang="en-US"/>
        </a:p>
      </dgm:t>
    </dgm:pt>
    <dgm:pt modelId="{D932A1F7-8F7E-4169-84A1-6C32B06BAD6D}" type="pres">
      <dgm:prSet presAssocID="{4230D16A-46E4-443A-AFB5-018976BE37CB}" presName="spacerL" presStyleCnt="0"/>
      <dgm:spPr/>
    </dgm:pt>
    <dgm:pt modelId="{1F0A5DB5-5128-4E19-AB1A-16F1DB69A5B5}" type="pres">
      <dgm:prSet presAssocID="{4230D16A-46E4-443A-AFB5-018976BE37CB}" presName="sibTrans" presStyleLbl="sibTrans2D1" presStyleIdx="0" presStyleCnt="2"/>
      <dgm:spPr/>
      <dgm:t>
        <a:bodyPr/>
        <a:lstStyle/>
        <a:p>
          <a:endParaRPr lang="en-US"/>
        </a:p>
      </dgm:t>
    </dgm:pt>
    <dgm:pt modelId="{7EC208A0-4EB5-47B4-B008-98346BF00720}" type="pres">
      <dgm:prSet presAssocID="{4230D16A-46E4-443A-AFB5-018976BE37CB}" presName="spacerR" presStyleCnt="0"/>
      <dgm:spPr/>
    </dgm:pt>
    <dgm:pt modelId="{6DC68853-2B90-426E-B120-265144190F8A}" type="pres">
      <dgm:prSet presAssocID="{4DF9D085-5B97-4F43-8CD9-2AFE9AF9155B}" presName="node" presStyleLbl="node1" presStyleIdx="1" presStyleCnt="3">
        <dgm:presLayoutVars>
          <dgm:bulletEnabled val="1"/>
        </dgm:presLayoutVars>
      </dgm:prSet>
      <dgm:spPr/>
      <dgm:t>
        <a:bodyPr/>
        <a:lstStyle/>
        <a:p>
          <a:endParaRPr lang="en-US"/>
        </a:p>
      </dgm:t>
    </dgm:pt>
    <dgm:pt modelId="{A4564E30-93DE-491E-9CAC-177A5C4D3913}" type="pres">
      <dgm:prSet presAssocID="{77356D6D-5584-489C-896B-EC34B9E96464}" presName="spacerL" presStyleCnt="0"/>
      <dgm:spPr/>
    </dgm:pt>
    <dgm:pt modelId="{1ADD0F22-F6F2-4DF5-9DE7-20DB88748BA9}" type="pres">
      <dgm:prSet presAssocID="{77356D6D-5584-489C-896B-EC34B9E96464}" presName="sibTrans" presStyleLbl="sibTrans2D1" presStyleIdx="1" presStyleCnt="2"/>
      <dgm:spPr/>
      <dgm:t>
        <a:bodyPr/>
        <a:lstStyle/>
        <a:p>
          <a:endParaRPr lang="en-US"/>
        </a:p>
      </dgm:t>
    </dgm:pt>
    <dgm:pt modelId="{F4670623-FF2A-4242-A109-D6BCD2A49AC8}" type="pres">
      <dgm:prSet presAssocID="{77356D6D-5584-489C-896B-EC34B9E96464}" presName="spacerR" presStyleCnt="0"/>
      <dgm:spPr/>
    </dgm:pt>
    <dgm:pt modelId="{57B290E7-0DFA-4DC5-818F-4DB5B2AED24F}" type="pres">
      <dgm:prSet presAssocID="{20CD040F-B41C-4D2D-84AC-A9EF6B3824AF}" presName="node" presStyleLbl="node1" presStyleIdx="2" presStyleCnt="3">
        <dgm:presLayoutVars>
          <dgm:bulletEnabled val="1"/>
        </dgm:presLayoutVars>
      </dgm:prSet>
      <dgm:spPr/>
      <dgm:t>
        <a:bodyPr/>
        <a:lstStyle/>
        <a:p>
          <a:endParaRPr lang="en-US"/>
        </a:p>
      </dgm:t>
    </dgm:pt>
  </dgm:ptLst>
  <dgm:cxnLst>
    <dgm:cxn modelId="{065E40E9-91AB-4045-8BB3-E5581FBE287C}" type="presOf" srcId="{18641AF7-0084-4804-8A99-CAEAF3168B4C}" destId="{2932F7C5-34B4-4AAA-B661-4649A21D3D8A}" srcOrd="0" destOrd="0" presId="urn:microsoft.com/office/officeart/2005/8/layout/equation1"/>
    <dgm:cxn modelId="{5DFB71D5-78BA-44DB-8E84-B4748EE49208}" srcId="{18641AF7-0084-4804-8A99-CAEAF3168B4C}" destId="{20CD040F-B41C-4D2D-84AC-A9EF6B3824AF}" srcOrd="2" destOrd="0" parTransId="{7E334669-B398-470D-A86B-ECE2747862B7}" sibTransId="{AF303610-077D-472F-9C77-7C93F59181E8}"/>
    <dgm:cxn modelId="{FD57FA91-ADBC-4D3B-B4ED-B0E714478489}" type="presOf" srcId="{20CD040F-B41C-4D2D-84AC-A9EF6B3824AF}" destId="{57B290E7-0DFA-4DC5-818F-4DB5B2AED24F}" srcOrd="0" destOrd="0" presId="urn:microsoft.com/office/officeart/2005/8/layout/equation1"/>
    <dgm:cxn modelId="{36F44B16-514C-4C2D-A5E8-C7FDC562DDF0}" srcId="{18641AF7-0084-4804-8A99-CAEAF3168B4C}" destId="{1F5D339A-99EE-4E50-98AF-008D8D059DCA}" srcOrd="0" destOrd="0" parTransId="{E30FE5EA-7709-4469-AEFB-27E375E24D8E}" sibTransId="{4230D16A-46E4-443A-AFB5-018976BE37CB}"/>
    <dgm:cxn modelId="{C9A357F6-C8C7-48D9-9E55-F5C0185EE15C}" type="presOf" srcId="{4DF9D085-5B97-4F43-8CD9-2AFE9AF9155B}" destId="{6DC68853-2B90-426E-B120-265144190F8A}" srcOrd="0" destOrd="0" presId="urn:microsoft.com/office/officeart/2005/8/layout/equation1"/>
    <dgm:cxn modelId="{90A9E268-E541-4321-BFE4-8BE63065BC69}" type="presOf" srcId="{77356D6D-5584-489C-896B-EC34B9E96464}" destId="{1ADD0F22-F6F2-4DF5-9DE7-20DB88748BA9}" srcOrd="0" destOrd="0" presId="urn:microsoft.com/office/officeart/2005/8/layout/equation1"/>
    <dgm:cxn modelId="{E48B57DE-2601-4866-A89F-BABFA998AB7E}" type="presOf" srcId="{1F5D339A-99EE-4E50-98AF-008D8D059DCA}" destId="{2CFDFECB-6D38-4122-916F-BA6A99A6AFFA}" srcOrd="0" destOrd="0" presId="urn:microsoft.com/office/officeart/2005/8/layout/equation1"/>
    <dgm:cxn modelId="{031F6C11-277E-4F00-B059-9C8419C51EB1}" type="presOf" srcId="{4230D16A-46E4-443A-AFB5-018976BE37CB}" destId="{1F0A5DB5-5128-4E19-AB1A-16F1DB69A5B5}" srcOrd="0" destOrd="0" presId="urn:microsoft.com/office/officeart/2005/8/layout/equation1"/>
    <dgm:cxn modelId="{74BEAC33-9421-4209-819A-E2C607D1B831}" srcId="{18641AF7-0084-4804-8A99-CAEAF3168B4C}" destId="{4DF9D085-5B97-4F43-8CD9-2AFE9AF9155B}" srcOrd="1" destOrd="0" parTransId="{568EF038-CEBE-4594-AB68-72CD5F3D0631}" sibTransId="{77356D6D-5584-489C-896B-EC34B9E96464}"/>
    <dgm:cxn modelId="{D1F2397F-702D-4C25-8B6B-2536E54C7C8F}" type="presParOf" srcId="{2932F7C5-34B4-4AAA-B661-4649A21D3D8A}" destId="{2CFDFECB-6D38-4122-916F-BA6A99A6AFFA}" srcOrd="0" destOrd="0" presId="urn:microsoft.com/office/officeart/2005/8/layout/equation1"/>
    <dgm:cxn modelId="{F7F68F48-027E-467D-AE13-F89D00A48CDB}" type="presParOf" srcId="{2932F7C5-34B4-4AAA-B661-4649A21D3D8A}" destId="{D932A1F7-8F7E-4169-84A1-6C32B06BAD6D}" srcOrd="1" destOrd="0" presId="urn:microsoft.com/office/officeart/2005/8/layout/equation1"/>
    <dgm:cxn modelId="{2ADFA1AC-CC30-47D4-A79E-B9C412A81B57}" type="presParOf" srcId="{2932F7C5-34B4-4AAA-B661-4649A21D3D8A}" destId="{1F0A5DB5-5128-4E19-AB1A-16F1DB69A5B5}" srcOrd="2" destOrd="0" presId="urn:microsoft.com/office/officeart/2005/8/layout/equation1"/>
    <dgm:cxn modelId="{AEABEDD1-A72D-40EB-A24E-DA396E13D2F0}" type="presParOf" srcId="{2932F7C5-34B4-4AAA-B661-4649A21D3D8A}" destId="{7EC208A0-4EB5-47B4-B008-98346BF00720}" srcOrd="3" destOrd="0" presId="urn:microsoft.com/office/officeart/2005/8/layout/equation1"/>
    <dgm:cxn modelId="{9E9DC4DF-F709-4B51-98FA-B0C849FC5E29}" type="presParOf" srcId="{2932F7C5-34B4-4AAA-B661-4649A21D3D8A}" destId="{6DC68853-2B90-426E-B120-265144190F8A}" srcOrd="4" destOrd="0" presId="urn:microsoft.com/office/officeart/2005/8/layout/equation1"/>
    <dgm:cxn modelId="{14EA07BE-37C7-4353-BD26-D3A62522B589}" type="presParOf" srcId="{2932F7C5-34B4-4AAA-B661-4649A21D3D8A}" destId="{A4564E30-93DE-491E-9CAC-177A5C4D3913}" srcOrd="5" destOrd="0" presId="urn:microsoft.com/office/officeart/2005/8/layout/equation1"/>
    <dgm:cxn modelId="{502299A6-E51C-4D97-9970-376066B9CBB1}" type="presParOf" srcId="{2932F7C5-34B4-4AAA-B661-4649A21D3D8A}" destId="{1ADD0F22-F6F2-4DF5-9DE7-20DB88748BA9}" srcOrd="6" destOrd="0" presId="urn:microsoft.com/office/officeart/2005/8/layout/equation1"/>
    <dgm:cxn modelId="{58CE0200-5172-40FE-8796-E48A602871BF}" type="presParOf" srcId="{2932F7C5-34B4-4AAA-B661-4649A21D3D8A}" destId="{F4670623-FF2A-4242-A109-D6BCD2A49AC8}" srcOrd="7" destOrd="0" presId="urn:microsoft.com/office/officeart/2005/8/layout/equation1"/>
    <dgm:cxn modelId="{EE5733F6-3DB4-4327-9234-23858624E82F}" type="presParOf" srcId="{2932F7C5-34B4-4AAA-B661-4649A21D3D8A}" destId="{57B290E7-0DFA-4DC5-818F-4DB5B2AED24F}" srcOrd="8" destOrd="0" presId="urn:microsoft.com/office/officeart/2005/8/layout/equatio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F02F2A10-6920-4947-984E-102117CEC027}" type="doc">
      <dgm:prSet loTypeId="urn:microsoft.com/office/officeart/2005/8/layout/hProcess9" loCatId="process" qsTypeId="urn:microsoft.com/office/officeart/2005/8/quickstyle/simple1" qsCatId="simple" csTypeId="urn:microsoft.com/office/officeart/2005/8/colors/accent2_2" csCatId="accent2" phldr="1"/>
      <dgm:spPr/>
    </dgm:pt>
    <dgm:pt modelId="{6E5828D3-87B7-45A4-82CC-2E5848D07232}">
      <dgm:prSet phldrT="[Text]"/>
      <dgm:spPr/>
      <dgm:t>
        <a:bodyPr/>
        <a:lstStyle/>
        <a:p>
          <a:r>
            <a:rPr lang="en-US" dirty="0" smtClean="0"/>
            <a:t>Reviewed by Central Registry</a:t>
          </a:r>
          <a:endParaRPr lang="en-US" dirty="0"/>
        </a:p>
      </dgm:t>
    </dgm:pt>
    <dgm:pt modelId="{B0E2D2AA-918F-4196-8F29-DEEC289A5EBF}" type="parTrans" cxnId="{E7D2612E-3ECC-4547-90A4-ED934C67262A}">
      <dgm:prSet/>
      <dgm:spPr/>
      <dgm:t>
        <a:bodyPr/>
        <a:lstStyle/>
        <a:p>
          <a:endParaRPr lang="en-US"/>
        </a:p>
      </dgm:t>
    </dgm:pt>
    <dgm:pt modelId="{E6FC57FA-CB33-4437-B407-18195C489D36}" type="sibTrans" cxnId="{E7D2612E-3ECC-4547-90A4-ED934C67262A}">
      <dgm:prSet/>
      <dgm:spPr/>
      <dgm:t>
        <a:bodyPr/>
        <a:lstStyle/>
        <a:p>
          <a:endParaRPr lang="en-US"/>
        </a:p>
      </dgm:t>
    </dgm:pt>
    <dgm:pt modelId="{D9409E8E-C4D1-411E-9E8C-556CB42D4E88}">
      <dgm:prSet phldrT="[Text]"/>
      <dgm:spPr>
        <a:solidFill>
          <a:schemeClr val="accent2">
            <a:lumMod val="50000"/>
          </a:schemeClr>
        </a:solidFill>
      </dgm:spPr>
      <dgm:t>
        <a:bodyPr/>
        <a:lstStyle/>
        <a:p>
          <a:r>
            <a:rPr lang="en-US" dirty="0" smtClean="0"/>
            <a:t>Processed by Local Office</a:t>
          </a:r>
          <a:endParaRPr lang="en-US" dirty="0"/>
        </a:p>
      </dgm:t>
    </dgm:pt>
    <dgm:pt modelId="{59F842A0-5D76-4279-9D4B-31E8E6C1BE44}" type="parTrans" cxnId="{4B8239DA-883F-42A6-B693-E916A889F3C0}">
      <dgm:prSet/>
      <dgm:spPr/>
      <dgm:t>
        <a:bodyPr/>
        <a:lstStyle/>
        <a:p>
          <a:endParaRPr lang="en-US"/>
        </a:p>
      </dgm:t>
    </dgm:pt>
    <dgm:pt modelId="{6F3D2C10-3B18-4F7B-9D79-F4DEE81C2F67}" type="sibTrans" cxnId="{4B8239DA-883F-42A6-B693-E916A889F3C0}">
      <dgm:prSet/>
      <dgm:spPr/>
      <dgm:t>
        <a:bodyPr/>
        <a:lstStyle/>
        <a:p>
          <a:endParaRPr lang="en-US"/>
        </a:p>
      </dgm:t>
    </dgm:pt>
    <dgm:pt modelId="{1F309681-2D2D-4A6D-AD49-6D38971A801B}">
      <dgm:prSet phldrT="[Text]"/>
      <dgm:spPr/>
      <dgm:t>
        <a:bodyPr/>
        <a:lstStyle/>
        <a:p>
          <a:r>
            <a:rPr lang="en-US" dirty="0" smtClean="0"/>
            <a:t>Acted on by Tribunal</a:t>
          </a:r>
          <a:endParaRPr lang="en-US" dirty="0"/>
        </a:p>
      </dgm:t>
    </dgm:pt>
    <dgm:pt modelId="{69065FB0-6303-4323-9380-B015031DA57B}" type="parTrans" cxnId="{228CDBD0-2699-4244-A2DF-E9B4BB4F007A}">
      <dgm:prSet/>
      <dgm:spPr/>
      <dgm:t>
        <a:bodyPr/>
        <a:lstStyle/>
        <a:p>
          <a:endParaRPr lang="en-US"/>
        </a:p>
      </dgm:t>
    </dgm:pt>
    <dgm:pt modelId="{7BCFB29A-57A6-49F3-BFEE-CA73032EA65B}" type="sibTrans" cxnId="{228CDBD0-2699-4244-A2DF-E9B4BB4F007A}">
      <dgm:prSet/>
      <dgm:spPr/>
      <dgm:t>
        <a:bodyPr/>
        <a:lstStyle/>
        <a:p>
          <a:endParaRPr lang="en-US"/>
        </a:p>
      </dgm:t>
    </dgm:pt>
    <dgm:pt modelId="{D3626F67-6DA3-4F17-A644-0781B56F31B4}" type="pres">
      <dgm:prSet presAssocID="{F02F2A10-6920-4947-984E-102117CEC027}" presName="CompostProcess" presStyleCnt="0">
        <dgm:presLayoutVars>
          <dgm:dir/>
          <dgm:resizeHandles val="exact"/>
        </dgm:presLayoutVars>
      </dgm:prSet>
      <dgm:spPr/>
    </dgm:pt>
    <dgm:pt modelId="{D40AA30E-DD1C-40E5-94A9-4A6B186243B4}" type="pres">
      <dgm:prSet presAssocID="{F02F2A10-6920-4947-984E-102117CEC027}" presName="arrow" presStyleLbl="bgShp" presStyleIdx="0" presStyleCnt="1"/>
      <dgm:spPr>
        <a:solidFill>
          <a:schemeClr val="accent2">
            <a:lumMod val="60000"/>
            <a:lumOff val="40000"/>
          </a:schemeClr>
        </a:solidFill>
      </dgm:spPr>
    </dgm:pt>
    <dgm:pt modelId="{EFA68471-DED2-4E11-A0B0-1F4087A7BBEB}" type="pres">
      <dgm:prSet presAssocID="{F02F2A10-6920-4947-984E-102117CEC027}" presName="linearProcess" presStyleCnt="0"/>
      <dgm:spPr/>
    </dgm:pt>
    <dgm:pt modelId="{BD447B5A-6506-456A-9AD8-F29E4B5D48C3}" type="pres">
      <dgm:prSet presAssocID="{6E5828D3-87B7-45A4-82CC-2E5848D07232}" presName="textNode" presStyleLbl="node1" presStyleIdx="0" presStyleCnt="3">
        <dgm:presLayoutVars>
          <dgm:bulletEnabled val="1"/>
        </dgm:presLayoutVars>
      </dgm:prSet>
      <dgm:spPr/>
      <dgm:t>
        <a:bodyPr/>
        <a:lstStyle/>
        <a:p>
          <a:endParaRPr lang="en-US"/>
        </a:p>
      </dgm:t>
    </dgm:pt>
    <dgm:pt modelId="{6DC27AC1-1842-49E4-B518-99331037E621}" type="pres">
      <dgm:prSet presAssocID="{E6FC57FA-CB33-4437-B407-18195C489D36}" presName="sibTrans" presStyleCnt="0"/>
      <dgm:spPr/>
    </dgm:pt>
    <dgm:pt modelId="{E3CD7C33-528D-44DD-AC52-20800801C36B}" type="pres">
      <dgm:prSet presAssocID="{D9409E8E-C4D1-411E-9E8C-556CB42D4E88}" presName="textNode" presStyleLbl="node1" presStyleIdx="1" presStyleCnt="3">
        <dgm:presLayoutVars>
          <dgm:bulletEnabled val="1"/>
        </dgm:presLayoutVars>
      </dgm:prSet>
      <dgm:spPr/>
      <dgm:t>
        <a:bodyPr/>
        <a:lstStyle/>
        <a:p>
          <a:endParaRPr lang="en-US"/>
        </a:p>
      </dgm:t>
    </dgm:pt>
    <dgm:pt modelId="{5C16084E-1E04-436D-BEA6-271C9509942B}" type="pres">
      <dgm:prSet presAssocID="{6F3D2C10-3B18-4F7B-9D79-F4DEE81C2F67}" presName="sibTrans" presStyleCnt="0"/>
      <dgm:spPr/>
    </dgm:pt>
    <dgm:pt modelId="{72169004-F2B7-4ECC-BBF6-74AD4E388884}" type="pres">
      <dgm:prSet presAssocID="{1F309681-2D2D-4A6D-AD49-6D38971A801B}" presName="textNode" presStyleLbl="node1" presStyleIdx="2" presStyleCnt="3">
        <dgm:presLayoutVars>
          <dgm:bulletEnabled val="1"/>
        </dgm:presLayoutVars>
      </dgm:prSet>
      <dgm:spPr/>
      <dgm:t>
        <a:bodyPr/>
        <a:lstStyle/>
        <a:p>
          <a:endParaRPr lang="en-US"/>
        </a:p>
      </dgm:t>
    </dgm:pt>
  </dgm:ptLst>
  <dgm:cxnLst>
    <dgm:cxn modelId="{E7D2612E-3ECC-4547-90A4-ED934C67262A}" srcId="{F02F2A10-6920-4947-984E-102117CEC027}" destId="{6E5828D3-87B7-45A4-82CC-2E5848D07232}" srcOrd="0" destOrd="0" parTransId="{B0E2D2AA-918F-4196-8F29-DEEC289A5EBF}" sibTransId="{E6FC57FA-CB33-4437-B407-18195C489D36}"/>
    <dgm:cxn modelId="{228CDBD0-2699-4244-A2DF-E9B4BB4F007A}" srcId="{F02F2A10-6920-4947-984E-102117CEC027}" destId="{1F309681-2D2D-4A6D-AD49-6D38971A801B}" srcOrd="2" destOrd="0" parTransId="{69065FB0-6303-4323-9380-B015031DA57B}" sibTransId="{7BCFB29A-57A6-49F3-BFEE-CA73032EA65B}"/>
    <dgm:cxn modelId="{4B8239DA-883F-42A6-B693-E916A889F3C0}" srcId="{F02F2A10-6920-4947-984E-102117CEC027}" destId="{D9409E8E-C4D1-411E-9E8C-556CB42D4E88}" srcOrd="1" destOrd="0" parTransId="{59F842A0-5D76-4279-9D4B-31E8E6C1BE44}" sibTransId="{6F3D2C10-3B18-4F7B-9D79-F4DEE81C2F67}"/>
    <dgm:cxn modelId="{60FDB338-82B4-4F18-9B60-CB68CFEE80A8}" type="presOf" srcId="{6E5828D3-87B7-45A4-82CC-2E5848D07232}" destId="{BD447B5A-6506-456A-9AD8-F29E4B5D48C3}" srcOrd="0" destOrd="0" presId="urn:microsoft.com/office/officeart/2005/8/layout/hProcess9"/>
    <dgm:cxn modelId="{77A9965A-1DD0-4A0C-8993-A8AC48B7B487}" type="presOf" srcId="{D9409E8E-C4D1-411E-9E8C-556CB42D4E88}" destId="{E3CD7C33-528D-44DD-AC52-20800801C36B}" srcOrd="0" destOrd="0" presId="urn:microsoft.com/office/officeart/2005/8/layout/hProcess9"/>
    <dgm:cxn modelId="{12B61FD0-3302-47F1-A0EE-259EF74469BC}" type="presOf" srcId="{F02F2A10-6920-4947-984E-102117CEC027}" destId="{D3626F67-6DA3-4F17-A644-0781B56F31B4}" srcOrd="0" destOrd="0" presId="urn:microsoft.com/office/officeart/2005/8/layout/hProcess9"/>
    <dgm:cxn modelId="{BB1E5EE6-15C0-43C1-A5A8-806528041936}" type="presOf" srcId="{1F309681-2D2D-4A6D-AD49-6D38971A801B}" destId="{72169004-F2B7-4ECC-BBF6-74AD4E388884}" srcOrd="0" destOrd="0" presId="urn:microsoft.com/office/officeart/2005/8/layout/hProcess9"/>
    <dgm:cxn modelId="{AB2B5C16-4E5D-4FA9-9439-C7080C4FDBAD}" type="presParOf" srcId="{D3626F67-6DA3-4F17-A644-0781B56F31B4}" destId="{D40AA30E-DD1C-40E5-94A9-4A6B186243B4}" srcOrd="0" destOrd="0" presId="urn:microsoft.com/office/officeart/2005/8/layout/hProcess9"/>
    <dgm:cxn modelId="{600752DF-4717-4F34-94B6-7C9F4CC887A7}" type="presParOf" srcId="{D3626F67-6DA3-4F17-A644-0781B56F31B4}" destId="{EFA68471-DED2-4E11-A0B0-1F4087A7BBEB}" srcOrd="1" destOrd="0" presId="urn:microsoft.com/office/officeart/2005/8/layout/hProcess9"/>
    <dgm:cxn modelId="{B47C895B-8810-4774-B07E-A4F464F7BB10}" type="presParOf" srcId="{EFA68471-DED2-4E11-A0B0-1F4087A7BBEB}" destId="{BD447B5A-6506-456A-9AD8-F29E4B5D48C3}" srcOrd="0" destOrd="0" presId="urn:microsoft.com/office/officeart/2005/8/layout/hProcess9"/>
    <dgm:cxn modelId="{F98238BF-88DC-4579-85AC-02301D9CB35A}" type="presParOf" srcId="{EFA68471-DED2-4E11-A0B0-1F4087A7BBEB}" destId="{6DC27AC1-1842-49E4-B518-99331037E621}" srcOrd="1" destOrd="0" presId="urn:microsoft.com/office/officeart/2005/8/layout/hProcess9"/>
    <dgm:cxn modelId="{B6D1B93A-CD0A-4E1E-AEA1-AC666981B380}" type="presParOf" srcId="{EFA68471-DED2-4E11-A0B0-1F4087A7BBEB}" destId="{E3CD7C33-528D-44DD-AC52-20800801C36B}" srcOrd="2" destOrd="0" presId="urn:microsoft.com/office/officeart/2005/8/layout/hProcess9"/>
    <dgm:cxn modelId="{E441317E-A1F7-431A-A3D5-9FAC7D2CFE31}" type="presParOf" srcId="{EFA68471-DED2-4E11-A0B0-1F4087A7BBEB}" destId="{5C16084E-1E04-436D-BEA6-271C9509942B}" srcOrd="3" destOrd="0" presId="urn:microsoft.com/office/officeart/2005/8/layout/hProcess9"/>
    <dgm:cxn modelId="{90562A08-B145-40C7-8B53-F3E27DF791DF}" type="presParOf" srcId="{EFA68471-DED2-4E11-A0B0-1F4087A7BBEB}" destId="{72169004-F2B7-4ECC-BBF6-74AD4E388884}" srcOrd="4" destOrd="0" presId="urn:microsoft.com/office/officeart/2005/8/layout/hProcess9"/>
  </dgm:cxnLst>
  <dgm:bg/>
  <dgm:whole/>
  <dgm:extLst>
    <a:ext uri="http://schemas.microsoft.com/office/drawing/2008/diagram">
      <dsp:dataModelExt xmlns:dsp="http://schemas.microsoft.com/office/drawing/2008/diagram" relId="rId7" minVer="http://schemas.openxmlformats.org/drawingml/2006/diagram"/>
    </a:ext>
    <a:ext uri="{C62137D5-CB1D-491B-B009-E17868A290BF}">
      <dgm14:recolorImg xmlns:dgm14="http://schemas.microsoft.com/office/drawing/2010/diagram" val="1"/>
    </a:ext>
  </dgm:extLst>
</dgm:dataModel>
</file>

<file path=ppt/diagrams/data4.xml><?xml version="1.0" encoding="utf-8"?>
<dgm:dataModel xmlns:dgm="http://schemas.openxmlformats.org/drawingml/2006/diagram" xmlns:a="http://schemas.openxmlformats.org/drawingml/2006/main">
  <dgm:ptLst>
    <dgm:pt modelId="{F02F2A10-6920-4947-984E-102117CEC027}" type="doc">
      <dgm:prSet loTypeId="urn:microsoft.com/office/officeart/2005/8/layout/hProcess9" loCatId="process" qsTypeId="urn:microsoft.com/office/officeart/2005/8/quickstyle/simple1" qsCatId="simple" csTypeId="urn:microsoft.com/office/officeart/2005/8/colors/accent2_2" csCatId="accent2" phldr="1"/>
      <dgm:spPr/>
    </dgm:pt>
    <dgm:pt modelId="{6E5828D3-87B7-45A4-82CC-2E5848D07232}">
      <dgm:prSet phldrT="[Text]"/>
      <dgm:spPr/>
      <dgm:t>
        <a:bodyPr/>
        <a:lstStyle/>
        <a:p>
          <a:r>
            <a:rPr lang="en-US" dirty="0" smtClean="0"/>
            <a:t>Reviewed by Central Registry</a:t>
          </a:r>
          <a:endParaRPr lang="en-US" dirty="0"/>
        </a:p>
      </dgm:t>
    </dgm:pt>
    <dgm:pt modelId="{B0E2D2AA-918F-4196-8F29-DEEC289A5EBF}" type="parTrans" cxnId="{E7D2612E-3ECC-4547-90A4-ED934C67262A}">
      <dgm:prSet/>
      <dgm:spPr/>
      <dgm:t>
        <a:bodyPr/>
        <a:lstStyle/>
        <a:p>
          <a:endParaRPr lang="en-US"/>
        </a:p>
      </dgm:t>
    </dgm:pt>
    <dgm:pt modelId="{E6FC57FA-CB33-4437-B407-18195C489D36}" type="sibTrans" cxnId="{E7D2612E-3ECC-4547-90A4-ED934C67262A}">
      <dgm:prSet/>
      <dgm:spPr/>
      <dgm:t>
        <a:bodyPr/>
        <a:lstStyle/>
        <a:p>
          <a:endParaRPr lang="en-US"/>
        </a:p>
      </dgm:t>
    </dgm:pt>
    <dgm:pt modelId="{D9409E8E-C4D1-411E-9E8C-556CB42D4E88}">
      <dgm:prSet phldrT="[Text]"/>
      <dgm:spPr>
        <a:solidFill>
          <a:srgbClr val="A4C4C2"/>
        </a:solidFill>
      </dgm:spPr>
      <dgm:t>
        <a:bodyPr/>
        <a:lstStyle/>
        <a:p>
          <a:r>
            <a:rPr lang="en-US" dirty="0" smtClean="0"/>
            <a:t>Processed by Local Office</a:t>
          </a:r>
          <a:endParaRPr lang="en-US" dirty="0"/>
        </a:p>
      </dgm:t>
    </dgm:pt>
    <dgm:pt modelId="{59F842A0-5D76-4279-9D4B-31E8E6C1BE44}" type="parTrans" cxnId="{4B8239DA-883F-42A6-B693-E916A889F3C0}">
      <dgm:prSet/>
      <dgm:spPr/>
      <dgm:t>
        <a:bodyPr/>
        <a:lstStyle/>
        <a:p>
          <a:endParaRPr lang="en-US"/>
        </a:p>
      </dgm:t>
    </dgm:pt>
    <dgm:pt modelId="{6F3D2C10-3B18-4F7B-9D79-F4DEE81C2F67}" type="sibTrans" cxnId="{4B8239DA-883F-42A6-B693-E916A889F3C0}">
      <dgm:prSet/>
      <dgm:spPr/>
      <dgm:t>
        <a:bodyPr/>
        <a:lstStyle/>
        <a:p>
          <a:endParaRPr lang="en-US"/>
        </a:p>
      </dgm:t>
    </dgm:pt>
    <dgm:pt modelId="{1F309681-2D2D-4A6D-AD49-6D38971A801B}">
      <dgm:prSet phldrT="[Text]"/>
      <dgm:spPr>
        <a:solidFill>
          <a:schemeClr val="accent2">
            <a:lumMod val="50000"/>
          </a:schemeClr>
        </a:solidFill>
      </dgm:spPr>
      <dgm:t>
        <a:bodyPr/>
        <a:lstStyle/>
        <a:p>
          <a:r>
            <a:rPr lang="en-US" dirty="0" smtClean="0"/>
            <a:t>Acted on by Tribunal</a:t>
          </a:r>
          <a:endParaRPr lang="en-US" dirty="0"/>
        </a:p>
      </dgm:t>
    </dgm:pt>
    <dgm:pt modelId="{69065FB0-6303-4323-9380-B015031DA57B}" type="parTrans" cxnId="{228CDBD0-2699-4244-A2DF-E9B4BB4F007A}">
      <dgm:prSet/>
      <dgm:spPr/>
      <dgm:t>
        <a:bodyPr/>
        <a:lstStyle/>
        <a:p>
          <a:endParaRPr lang="en-US"/>
        </a:p>
      </dgm:t>
    </dgm:pt>
    <dgm:pt modelId="{7BCFB29A-57A6-49F3-BFEE-CA73032EA65B}" type="sibTrans" cxnId="{228CDBD0-2699-4244-A2DF-E9B4BB4F007A}">
      <dgm:prSet/>
      <dgm:spPr/>
      <dgm:t>
        <a:bodyPr/>
        <a:lstStyle/>
        <a:p>
          <a:endParaRPr lang="en-US"/>
        </a:p>
      </dgm:t>
    </dgm:pt>
    <dgm:pt modelId="{D3626F67-6DA3-4F17-A644-0781B56F31B4}" type="pres">
      <dgm:prSet presAssocID="{F02F2A10-6920-4947-984E-102117CEC027}" presName="CompostProcess" presStyleCnt="0">
        <dgm:presLayoutVars>
          <dgm:dir/>
          <dgm:resizeHandles val="exact"/>
        </dgm:presLayoutVars>
      </dgm:prSet>
      <dgm:spPr/>
    </dgm:pt>
    <dgm:pt modelId="{D40AA30E-DD1C-40E5-94A9-4A6B186243B4}" type="pres">
      <dgm:prSet presAssocID="{F02F2A10-6920-4947-984E-102117CEC027}" presName="arrow" presStyleLbl="bgShp" presStyleIdx="0" presStyleCnt="1"/>
      <dgm:spPr>
        <a:solidFill>
          <a:schemeClr val="accent2">
            <a:lumMod val="60000"/>
            <a:lumOff val="40000"/>
          </a:schemeClr>
        </a:solidFill>
      </dgm:spPr>
    </dgm:pt>
    <dgm:pt modelId="{EFA68471-DED2-4E11-A0B0-1F4087A7BBEB}" type="pres">
      <dgm:prSet presAssocID="{F02F2A10-6920-4947-984E-102117CEC027}" presName="linearProcess" presStyleCnt="0"/>
      <dgm:spPr/>
    </dgm:pt>
    <dgm:pt modelId="{BD447B5A-6506-456A-9AD8-F29E4B5D48C3}" type="pres">
      <dgm:prSet presAssocID="{6E5828D3-87B7-45A4-82CC-2E5848D07232}" presName="textNode" presStyleLbl="node1" presStyleIdx="0" presStyleCnt="3">
        <dgm:presLayoutVars>
          <dgm:bulletEnabled val="1"/>
        </dgm:presLayoutVars>
      </dgm:prSet>
      <dgm:spPr/>
      <dgm:t>
        <a:bodyPr/>
        <a:lstStyle/>
        <a:p>
          <a:endParaRPr lang="en-US"/>
        </a:p>
      </dgm:t>
    </dgm:pt>
    <dgm:pt modelId="{6DC27AC1-1842-49E4-B518-99331037E621}" type="pres">
      <dgm:prSet presAssocID="{E6FC57FA-CB33-4437-B407-18195C489D36}" presName="sibTrans" presStyleCnt="0"/>
      <dgm:spPr/>
    </dgm:pt>
    <dgm:pt modelId="{E3CD7C33-528D-44DD-AC52-20800801C36B}" type="pres">
      <dgm:prSet presAssocID="{D9409E8E-C4D1-411E-9E8C-556CB42D4E88}" presName="textNode" presStyleLbl="node1" presStyleIdx="1" presStyleCnt="3">
        <dgm:presLayoutVars>
          <dgm:bulletEnabled val="1"/>
        </dgm:presLayoutVars>
      </dgm:prSet>
      <dgm:spPr/>
      <dgm:t>
        <a:bodyPr/>
        <a:lstStyle/>
        <a:p>
          <a:endParaRPr lang="en-US"/>
        </a:p>
      </dgm:t>
    </dgm:pt>
    <dgm:pt modelId="{5C16084E-1E04-436D-BEA6-271C9509942B}" type="pres">
      <dgm:prSet presAssocID="{6F3D2C10-3B18-4F7B-9D79-F4DEE81C2F67}" presName="sibTrans" presStyleCnt="0"/>
      <dgm:spPr/>
    </dgm:pt>
    <dgm:pt modelId="{72169004-F2B7-4ECC-BBF6-74AD4E388884}" type="pres">
      <dgm:prSet presAssocID="{1F309681-2D2D-4A6D-AD49-6D38971A801B}" presName="textNode" presStyleLbl="node1" presStyleIdx="2" presStyleCnt="3">
        <dgm:presLayoutVars>
          <dgm:bulletEnabled val="1"/>
        </dgm:presLayoutVars>
      </dgm:prSet>
      <dgm:spPr/>
      <dgm:t>
        <a:bodyPr/>
        <a:lstStyle/>
        <a:p>
          <a:endParaRPr lang="en-US"/>
        </a:p>
      </dgm:t>
    </dgm:pt>
  </dgm:ptLst>
  <dgm:cxnLst>
    <dgm:cxn modelId="{E7D2612E-3ECC-4547-90A4-ED934C67262A}" srcId="{F02F2A10-6920-4947-984E-102117CEC027}" destId="{6E5828D3-87B7-45A4-82CC-2E5848D07232}" srcOrd="0" destOrd="0" parTransId="{B0E2D2AA-918F-4196-8F29-DEEC289A5EBF}" sibTransId="{E6FC57FA-CB33-4437-B407-18195C489D36}"/>
    <dgm:cxn modelId="{53D9C6B1-BC89-41AB-9FAC-01CEE95AFFB8}" type="presOf" srcId="{D9409E8E-C4D1-411E-9E8C-556CB42D4E88}" destId="{E3CD7C33-528D-44DD-AC52-20800801C36B}" srcOrd="0" destOrd="0" presId="urn:microsoft.com/office/officeart/2005/8/layout/hProcess9"/>
    <dgm:cxn modelId="{EA191008-1986-4496-9BBF-73FF6AF6B546}" type="presOf" srcId="{6E5828D3-87B7-45A4-82CC-2E5848D07232}" destId="{BD447B5A-6506-456A-9AD8-F29E4B5D48C3}" srcOrd="0" destOrd="0" presId="urn:microsoft.com/office/officeart/2005/8/layout/hProcess9"/>
    <dgm:cxn modelId="{4B8239DA-883F-42A6-B693-E916A889F3C0}" srcId="{F02F2A10-6920-4947-984E-102117CEC027}" destId="{D9409E8E-C4D1-411E-9E8C-556CB42D4E88}" srcOrd="1" destOrd="0" parTransId="{59F842A0-5D76-4279-9D4B-31E8E6C1BE44}" sibTransId="{6F3D2C10-3B18-4F7B-9D79-F4DEE81C2F67}"/>
    <dgm:cxn modelId="{ACDC8165-12B3-4F3A-A965-CDF6173F2C7A}" type="presOf" srcId="{F02F2A10-6920-4947-984E-102117CEC027}" destId="{D3626F67-6DA3-4F17-A644-0781B56F31B4}" srcOrd="0" destOrd="0" presId="urn:microsoft.com/office/officeart/2005/8/layout/hProcess9"/>
    <dgm:cxn modelId="{228CDBD0-2699-4244-A2DF-E9B4BB4F007A}" srcId="{F02F2A10-6920-4947-984E-102117CEC027}" destId="{1F309681-2D2D-4A6D-AD49-6D38971A801B}" srcOrd="2" destOrd="0" parTransId="{69065FB0-6303-4323-9380-B015031DA57B}" sibTransId="{7BCFB29A-57A6-49F3-BFEE-CA73032EA65B}"/>
    <dgm:cxn modelId="{A220FC16-C0BD-422F-80FF-74F4F87024E7}" type="presOf" srcId="{1F309681-2D2D-4A6D-AD49-6D38971A801B}" destId="{72169004-F2B7-4ECC-BBF6-74AD4E388884}" srcOrd="0" destOrd="0" presId="urn:microsoft.com/office/officeart/2005/8/layout/hProcess9"/>
    <dgm:cxn modelId="{1DE34CA8-F4C1-44D0-8601-F9AADB46C2BC}" type="presParOf" srcId="{D3626F67-6DA3-4F17-A644-0781B56F31B4}" destId="{D40AA30E-DD1C-40E5-94A9-4A6B186243B4}" srcOrd="0" destOrd="0" presId="urn:microsoft.com/office/officeart/2005/8/layout/hProcess9"/>
    <dgm:cxn modelId="{FEBCB13D-9B33-4111-84E5-BBD93AD81711}" type="presParOf" srcId="{D3626F67-6DA3-4F17-A644-0781B56F31B4}" destId="{EFA68471-DED2-4E11-A0B0-1F4087A7BBEB}" srcOrd="1" destOrd="0" presId="urn:microsoft.com/office/officeart/2005/8/layout/hProcess9"/>
    <dgm:cxn modelId="{29F60CF4-FCBB-4559-BF6D-8DAF2A592E3E}" type="presParOf" srcId="{EFA68471-DED2-4E11-A0B0-1F4087A7BBEB}" destId="{BD447B5A-6506-456A-9AD8-F29E4B5D48C3}" srcOrd="0" destOrd="0" presId="urn:microsoft.com/office/officeart/2005/8/layout/hProcess9"/>
    <dgm:cxn modelId="{D9D1EE8B-C08F-4F60-9CB5-BF90057DA4C1}" type="presParOf" srcId="{EFA68471-DED2-4E11-A0B0-1F4087A7BBEB}" destId="{6DC27AC1-1842-49E4-B518-99331037E621}" srcOrd="1" destOrd="0" presId="urn:microsoft.com/office/officeart/2005/8/layout/hProcess9"/>
    <dgm:cxn modelId="{EBD4165C-187B-418A-9D3C-BC80D553A176}" type="presParOf" srcId="{EFA68471-DED2-4E11-A0B0-1F4087A7BBEB}" destId="{E3CD7C33-528D-44DD-AC52-20800801C36B}" srcOrd="2" destOrd="0" presId="urn:microsoft.com/office/officeart/2005/8/layout/hProcess9"/>
    <dgm:cxn modelId="{1076E958-FB2A-44F0-80AF-FFDF4B920317}" type="presParOf" srcId="{EFA68471-DED2-4E11-A0B0-1F4087A7BBEB}" destId="{5C16084E-1E04-436D-BEA6-271C9509942B}" srcOrd="3" destOrd="0" presId="urn:microsoft.com/office/officeart/2005/8/layout/hProcess9"/>
    <dgm:cxn modelId="{825C55C8-5E87-41CE-AE6F-668F15461669}" type="presParOf" srcId="{EFA68471-DED2-4E11-A0B0-1F4087A7BBEB}" destId="{72169004-F2B7-4ECC-BBF6-74AD4E388884}" srcOrd="4" destOrd="0" presId="urn:microsoft.com/office/officeart/2005/8/layout/hProcess9"/>
  </dgm:cxnLst>
  <dgm:bg/>
  <dgm:whole/>
  <dgm:extLst>
    <a:ext uri="http://schemas.microsoft.com/office/drawing/2008/diagram">
      <dsp:dataModelExt xmlns:dsp="http://schemas.microsoft.com/office/drawing/2008/diagram" relId="rId7" minVer="http://schemas.openxmlformats.org/drawingml/2006/diagram"/>
    </a:ext>
    <a:ext uri="{C62137D5-CB1D-491B-B009-E17868A290BF}">
      <dgm14:recolorImg xmlns:dgm14="http://schemas.microsoft.com/office/drawing/2010/diagram" val="1"/>
    </a:ext>
  </dgm:extLst>
</dgm:dataModel>
</file>

<file path=ppt/diagrams/data5.xml><?xml version="1.0" encoding="utf-8"?>
<dgm:dataModel xmlns:dgm="http://schemas.openxmlformats.org/drawingml/2006/diagram" xmlns:a="http://schemas.openxmlformats.org/drawingml/2006/main">
  <dgm:ptLst>
    <dgm:pt modelId="{F02F2A10-6920-4947-984E-102117CEC027}" type="doc">
      <dgm:prSet loTypeId="urn:microsoft.com/office/officeart/2005/8/layout/hProcess9" loCatId="process" qsTypeId="urn:microsoft.com/office/officeart/2005/8/quickstyle/simple1" qsCatId="simple" csTypeId="urn:microsoft.com/office/officeart/2005/8/colors/accent2_4" csCatId="accent2" phldr="1"/>
      <dgm:spPr/>
    </dgm:pt>
    <dgm:pt modelId="{6E5828D3-87B7-45A4-82CC-2E5848D07232}">
      <dgm:prSet phldrT="[Text]"/>
      <dgm:spPr>
        <a:solidFill>
          <a:schemeClr val="accent2">
            <a:lumMod val="50000"/>
          </a:schemeClr>
        </a:solidFill>
      </dgm:spPr>
      <dgm:t>
        <a:bodyPr/>
        <a:lstStyle/>
        <a:p>
          <a:r>
            <a:rPr lang="en-US" dirty="0" smtClean="0"/>
            <a:t>Processed by Local Office</a:t>
          </a:r>
          <a:endParaRPr lang="en-US" dirty="0"/>
        </a:p>
      </dgm:t>
    </dgm:pt>
    <dgm:pt modelId="{B0E2D2AA-918F-4196-8F29-DEEC289A5EBF}" type="parTrans" cxnId="{E7D2612E-3ECC-4547-90A4-ED934C67262A}">
      <dgm:prSet/>
      <dgm:spPr/>
      <dgm:t>
        <a:bodyPr/>
        <a:lstStyle/>
        <a:p>
          <a:endParaRPr lang="en-US"/>
        </a:p>
      </dgm:t>
    </dgm:pt>
    <dgm:pt modelId="{E6FC57FA-CB33-4437-B407-18195C489D36}" type="sibTrans" cxnId="{E7D2612E-3ECC-4547-90A4-ED934C67262A}">
      <dgm:prSet/>
      <dgm:spPr/>
      <dgm:t>
        <a:bodyPr/>
        <a:lstStyle/>
        <a:p>
          <a:endParaRPr lang="en-US"/>
        </a:p>
      </dgm:t>
    </dgm:pt>
    <dgm:pt modelId="{D9409E8E-C4D1-411E-9E8C-556CB42D4E88}">
      <dgm:prSet phldrT="[Text]"/>
      <dgm:spPr/>
      <dgm:t>
        <a:bodyPr/>
        <a:lstStyle/>
        <a:p>
          <a:r>
            <a:rPr lang="en-US" dirty="0" smtClean="0"/>
            <a:t>Reviewed </a:t>
          </a:r>
          <a:endParaRPr lang="en-US" dirty="0"/>
        </a:p>
      </dgm:t>
    </dgm:pt>
    <dgm:pt modelId="{59F842A0-5D76-4279-9D4B-31E8E6C1BE44}" type="parTrans" cxnId="{4B8239DA-883F-42A6-B693-E916A889F3C0}">
      <dgm:prSet/>
      <dgm:spPr/>
      <dgm:t>
        <a:bodyPr/>
        <a:lstStyle/>
        <a:p>
          <a:endParaRPr lang="en-US"/>
        </a:p>
      </dgm:t>
    </dgm:pt>
    <dgm:pt modelId="{6F3D2C10-3B18-4F7B-9D79-F4DEE81C2F67}" type="sibTrans" cxnId="{4B8239DA-883F-42A6-B693-E916A889F3C0}">
      <dgm:prSet/>
      <dgm:spPr/>
      <dgm:t>
        <a:bodyPr/>
        <a:lstStyle/>
        <a:p>
          <a:endParaRPr lang="en-US"/>
        </a:p>
      </dgm:t>
    </dgm:pt>
    <dgm:pt modelId="{1F309681-2D2D-4A6D-AD49-6D38971A801B}">
      <dgm:prSet phldrT="[Text]"/>
      <dgm:spPr/>
      <dgm:t>
        <a:bodyPr/>
        <a:lstStyle/>
        <a:p>
          <a:r>
            <a:rPr lang="en-US" dirty="0" smtClean="0"/>
            <a:t>Transmitted to Requested Central Authority in Convention Country</a:t>
          </a:r>
          <a:endParaRPr lang="en-US" dirty="0"/>
        </a:p>
      </dgm:t>
    </dgm:pt>
    <dgm:pt modelId="{69065FB0-6303-4323-9380-B015031DA57B}" type="parTrans" cxnId="{228CDBD0-2699-4244-A2DF-E9B4BB4F007A}">
      <dgm:prSet/>
      <dgm:spPr/>
      <dgm:t>
        <a:bodyPr/>
        <a:lstStyle/>
        <a:p>
          <a:endParaRPr lang="en-US"/>
        </a:p>
      </dgm:t>
    </dgm:pt>
    <dgm:pt modelId="{7BCFB29A-57A6-49F3-BFEE-CA73032EA65B}" type="sibTrans" cxnId="{228CDBD0-2699-4244-A2DF-E9B4BB4F007A}">
      <dgm:prSet/>
      <dgm:spPr/>
      <dgm:t>
        <a:bodyPr/>
        <a:lstStyle/>
        <a:p>
          <a:endParaRPr lang="en-US"/>
        </a:p>
      </dgm:t>
    </dgm:pt>
    <dgm:pt modelId="{D3626F67-6DA3-4F17-A644-0781B56F31B4}" type="pres">
      <dgm:prSet presAssocID="{F02F2A10-6920-4947-984E-102117CEC027}" presName="CompostProcess" presStyleCnt="0">
        <dgm:presLayoutVars>
          <dgm:dir/>
          <dgm:resizeHandles val="exact"/>
        </dgm:presLayoutVars>
      </dgm:prSet>
      <dgm:spPr/>
    </dgm:pt>
    <dgm:pt modelId="{D40AA30E-DD1C-40E5-94A9-4A6B186243B4}" type="pres">
      <dgm:prSet presAssocID="{F02F2A10-6920-4947-984E-102117CEC027}" presName="arrow" presStyleLbl="bgShp" presStyleIdx="0" presStyleCnt="1"/>
      <dgm:spPr>
        <a:solidFill>
          <a:schemeClr val="accent2">
            <a:lumMod val="60000"/>
            <a:lumOff val="40000"/>
          </a:schemeClr>
        </a:solidFill>
      </dgm:spPr>
    </dgm:pt>
    <dgm:pt modelId="{EFA68471-DED2-4E11-A0B0-1F4087A7BBEB}" type="pres">
      <dgm:prSet presAssocID="{F02F2A10-6920-4947-984E-102117CEC027}" presName="linearProcess" presStyleCnt="0"/>
      <dgm:spPr/>
    </dgm:pt>
    <dgm:pt modelId="{BD447B5A-6506-456A-9AD8-F29E4B5D48C3}" type="pres">
      <dgm:prSet presAssocID="{6E5828D3-87B7-45A4-82CC-2E5848D07232}" presName="textNode" presStyleLbl="node1" presStyleIdx="0" presStyleCnt="3">
        <dgm:presLayoutVars>
          <dgm:bulletEnabled val="1"/>
        </dgm:presLayoutVars>
      </dgm:prSet>
      <dgm:spPr/>
      <dgm:t>
        <a:bodyPr/>
        <a:lstStyle/>
        <a:p>
          <a:endParaRPr lang="en-US"/>
        </a:p>
      </dgm:t>
    </dgm:pt>
    <dgm:pt modelId="{6DC27AC1-1842-49E4-B518-99331037E621}" type="pres">
      <dgm:prSet presAssocID="{E6FC57FA-CB33-4437-B407-18195C489D36}" presName="sibTrans" presStyleCnt="0"/>
      <dgm:spPr/>
    </dgm:pt>
    <dgm:pt modelId="{E3CD7C33-528D-44DD-AC52-20800801C36B}" type="pres">
      <dgm:prSet presAssocID="{D9409E8E-C4D1-411E-9E8C-556CB42D4E88}" presName="textNode" presStyleLbl="node1" presStyleIdx="1" presStyleCnt="3">
        <dgm:presLayoutVars>
          <dgm:bulletEnabled val="1"/>
        </dgm:presLayoutVars>
      </dgm:prSet>
      <dgm:spPr/>
      <dgm:t>
        <a:bodyPr/>
        <a:lstStyle/>
        <a:p>
          <a:endParaRPr lang="en-US"/>
        </a:p>
      </dgm:t>
    </dgm:pt>
    <dgm:pt modelId="{5C16084E-1E04-436D-BEA6-271C9509942B}" type="pres">
      <dgm:prSet presAssocID="{6F3D2C10-3B18-4F7B-9D79-F4DEE81C2F67}" presName="sibTrans" presStyleCnt="0"/>
      <dgm:spPr/>
    </dgm:pt>
    <dgm:pt modelId="{72169004-F2B7-4ECC-BBF6-74AD4E388884}" type="pres">
      <dgm:prSet presAssocID="{1F309681-2D2D-4A6D-AD49-6D38971A801B}" presName="textNode" presStyleLbl="node1" presStyleIdx="2" presStyleCnt="3">
        <dgm:presLayoutVars>
          <dgm:bulletEnabled val="1"/>
        </dgm:presLayoutVars>
      </dgm:prSet>
      <dgm:spPr/>
      <dgm:t>
        <a:bodyPr/>
        <a:lstStyle/>
        <a:p>
          <a:endParaRPr lang="en-US"/>
        </a:p>
      </dgm:t>
    </dgm:pt>
  </dgm:ptLst>
  <dgm:cxnLst>
    <dgm:cxn modelId="{7765CD98-F464-408D-9B92-198CA600CD91}" type="presOf" srcId="{F02F2A10-6920-4947-984E-102117CEC027}" destId="{D3626F67-6DA3-4F17-A644-0781B56F31B4}" srcOrd="0" destOrd="0" presId="urn:microsoft.com/office/officeart/2005/8/layout/hProcess9"/>
    <dgm:cxn modelId="{E7D2612E-3ECC-4547-90A4-ED934C67262A}" srcId="{F02F2A10-6920-4947-984E-102117CEC027}" destId="{6E5828D3-87B7-45A4-82CC-2E5848D07232}" srcOrd="0" destOrd="0" parTransId="{B0E2D2AA-918F-4196-8F29-DEEC289A5EBF}" sibTransId="{E6FC57FA-CB33-4437-B407-18195C489D36}"/>
    <dgm:cxn modelId="{9EDA2D7B-C6A3-4C7F-A755-A1706F7F1C85}" type="presOf" srcId="{1F309681-2D2D-4A6D-AD49-6D38971A801B}" destId="{72169004-F2B7-4ECC-BBF6-74AD4E388884}" srcOrd="0" destOrd="0" presId="urn:microsoft.com/office/officeart/2005/8/layout/hProcess9"/>
    <dgm:cxn modelId="{4B8239DA-883F-42A6-B693-E916A889F3C0}" srcId="{F02F2A10-6920-4947-984E-102117CEC027}" destId="{D9409E8E-C4D1-411E-9E8C-556CB42D4E88}" srcOrd="1" destOrd="0" parTransId="{59F842A0-5D76-4279-9D4B-31E8E6C1BE44}" sibTransId="{6F3D2C10-3B18-4F7B-9D79-F4DEE81C2F67}"/>
    <dgm:cxn modelId="{228CDBD0-2699-4244-A2DF-E9B4BB4F007A}" srcId="{F02F2A10-6920-4947-984E-102117CEC027}" destId="{1F309681-2D2D-4A6D-AD49-6D38971A801B}" srcOrd="2" destOrd="0" parTransId="{69065FB0-6303-4323-9380-B015031DA57B}" sibTransId="{7BCFB29A-57A6-49F3-BFEE-CA73032EA65B}"/>
    <dgm:cxn modelId="{93209648-B38D-4AB8-87C4-60F4D7D93D2A}" type="presOf" srcId="{D9409E8E-C4D1-411E-9E8C-556CB42D4E88}" destId="{E3CD7C33-528D-44DD-AC52-20800801C36B}" srcOrd="0" destOrd="0" presId="urn:microsoft.com/office/officeart/2005/8/layout/hProcess9"/>
    <dgm:cxn modelId="{6FEF810B-3495-487D-AF8B-7D001AE9B095}" type="presOf" srcId="{6E5828D3-87B7-45A4-82CC-2E5848D07232}" destId="{BD447B5A-6506-456A-9AD8-F29E4B5D48C3}" srcOrd="0" destOrd="0" presId="urn:microsoft.com/office/officeart/2005/8/layout/hProcess9"/>
    <dgm:cxn modelId="{15677F9E-6D85-4601-B28E-2E5110348233}" type="presParOf" srcId="{D3626F67-6DA3-4F17-A644-0781B56F31B4}" destId="{D40AA30E-DD1C-40E5-94A9-4A6B186243B4}" srcOrd="0" destOrd="0" presId="urn:microsoft.com/office/officeart/2005/8/layout/hProcess9"/>
    <dgm:cxn modelId="{CAEE1BAE-2113-47CB-A00C-CD77A8263538}" type="presParOf" srcId="{D3626F67-6DA3-4F17-A644-0781B56F31B4}" destId="{EFA68471-DED2-4E11-A0B0-1F4087A7BBEB}" srcOrd="1" destOrd="0" presId="urn:microsoft.com/office/officeart/2005/8/layout/hProcess9"/>
    <dgm:cxn modelId="{1191D9F1-70EC-4601-82CD-50AA7AC55ECA}" type="presParOf" srcId="{EFA68471-DED2-4E11-A0B0-1F4087A7BBEB}" destId="{BD447B5A-6506-456A-9AD8-F29E4B5D48C3}" srcOrd="0" destOrd="0" presId="urn:microsoft.com/office/officeart/2005/8/layout/hProcess9"/>
    <dgm:cxn modelId="{6C0DA0A7-9C47-49E9-A18E-9D6C8B9991D1}" type="presParOf" srcId="{EFA68471-DED2-4E11-A0B0-1F4087A7BBEB}" destId="{6DC27AC1-1842-49E4-B518-99331037E621}" srcOrd="1" destOrd="0" presId="urn:microsoft.com/office/officeart/2005/8/layout/hProcess9"/>
    <dgm:cxn modelId="{4BB336B8-FCF7-4624-B8B6-68C04BEAC9F3}" type="presParOf" srcId="{EFA68471-DED2-4E11-A0B0-1F4087A7BBEB}" destId="{E3CD7C33-528D-44DD-AC52-20800801C36B}" srcOrd="2" destOrd="0" presId="urn:microsoft.com/office/officeart/2005/8/layout/hProcess9"/>
    <dgm:cxn modelId="{C4E3F357-1B97-452C-8E23-1D3446911A8F}" type="presParOf" srcId="{EFA68471-DED2-4E11-A0B0-1F4087A7BBEB}" destId="{5C16084E-1E04-436D-BEA6-271C9509942B}" srcOrd="3" destOrd="0" presId="urn:microsoft.com/office/officeart/2005/8/layout/hProcess9"/>
    <dgm:cxn modelId="{0D87137B-BCA6-4BC7-8AB1-78D771BA6455}" type="presParOf" srcId="{EFA68471-DED2-4E11-A0B0-1F4087A7BBEB}" destId="{72169004-F2B7-4ECC-BBF6-74AD4E388884}" srcOrd="4" destOrd="0" presId="urn:microsoft.com/office/officeart/2005/8/layout/hProcess9"/>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F02F2A10-6920-4947-984E-102117CEC027}" type="doc">
      <dgm:prSet loTypeId="urn:microsoft.com/office/officeart/2005/8/layout/hProcess9" loCatId="process" qsTypeId="urn:microsoft.com/office/officeart/2005/8/quickstyle/simple1" qsCatId="simple" csTypeId="urn:microsoft.com/office/officeart/2005/8/colors/accent2_2" csCatId="accent2" phldr="1"/>
      <dgm:spPr/>
    </dgm:pt>
    <dgm:pt modelId="{6E5828D3-87B7-45A4-82CC-2E5848D07232}">
      <dgm:prSet phldrT="[Text]"/>
      <dgm:spPr/>
      <dgm:t>
        <a:bodyPr/>
        <a:lstStyle/>
        <a:p>
          <a:r>
            <a:rPr lang="en-US" dirty="0" smtClean="0"/>
            <a:t>Processed by Local Office</a:t>
          </a:r>
          <a:endParaRPr lang="en-US" dirty="0"/>
        </a:p>
      </dgm:t>
    </dgm:pt>
    <dgm:pt modelId="{B0E2D2AA-918F-4196-8F29-DEEC289A5EBF}" type="parTrans" cxnId="{E7D2612E-3ECC-4547-90A4-ED934C67262A}">
      <dgm:prSet/>
      <dgm:spPr/>
      <dgm:t>
        <a:bodyPr/>
        <a:lstStyle/>
        <a:p>
          <a:endParaRPr lang="en-US"/>
        </a:p>
      </dgm:t>
    </dgm:pt>
    <dgm:pt modelId="{E6FC57FA-CB33-4437-B407-18195C489D36}" type="sibTrans" cxnId="{E7D2612E-3ECC-4547-90A4-ED934C67262A}">
      <dgm:prSet/>
      <dgm:spPr/>
      <dgm:t>
        <a:bodyPr/>
        <a:lstStyle/>
        <a:p>
          <a:endParaRPr lang="en-US"/>
        </a:p>
      </dgm:t>
    </dgm:pt>
    <dgm:pt modelId="{D9409E8E-C4D1-411E-9E8C-556CB42D4E88}">
      <dgm:prSet phldrT="[Text]"/>
      <dgm:spPr>
        <a:solidFill>
          <a:schemeClr val="accent2">
            <a:lumMod val="50000"/>
          </a:schemeClr>
        </a:solidFill>
      </dgm:spPr>
      <dgm:t>
        <a:bodyPr/>
        <a:lstStyle/>
        <a:p>
          <a:r>
            <a:rPr lang="en-US" dirty="0" smtClean="0"/>
            <a:t>Reviewed</a:t>
          </a:r>
          <a:endParaRPr lang="en-US" dirty="0"/>
        </a:p>
      </dgm:t>
    </dgm:pt>
    <dgm:pt modelId="{59F842A0-5D76-4279-9D4B-31E8E6C1BE44}" type="parTrans" cxnId="{4B8239DA-883F-42A6-B693-E916A889F3C0}">
      <dgm:prSet/>
      <dgm:spPr/>
      <dgm:t>
        <a:bodyPr/>
        <a:lstStyle/>
        <a:p>
          <a:endParaRPr lang="en-US"/>
        </a:p>
      </dgm:t>
    </dgm:pt>
    <dgm:pt modelId="{6F3D2C10-3B18-4F7B-9D79-F4DEE81C2F67}" type="sibTrans" cxnId="{4B8239DA-883F-42A6-B693-E916A889F3C0}">
      <dgm:prSet/>
      <dgm:spPr/>
      <dgm:t>
        <a:bodyPr/>
        <a:lstStyle/>
        <a:p>
          <a:endParaRPr lang="en-US"/>
        </a:p>
      </dgm:t>
    </dgm:pt>
    <dgm:pt modelId="{1F309681-2D2D-4A6D-AD49-6D38971A801B}">
      <dgm:prSet phldrT="[Text]"/>
      <dgm:spPr/>
      <dgm:t>
        <a:bodyPr/>
        <a:lstStyle/>
        <a:p>
          <a:r>
            <a:rPr lang="en-US" dirty="0" smtClean="0"/>
            <a:t>Transmitted to Requested Central Authority in Convention Country</a:t>
          </a:r>
          <a:endParaRPr lang="en-US" dirty="0"/>
        </a:p>
      </dgm:t>
    </dgm:pt>
    <dgm:pt modelId="{69065FB0-6303-4323-9380-B015031DA57B}" type="parTrans" cxnId="{228CDBD0-2699-4244-A2DF-E9B4BB4F007A}">
      <dgm:prSet/>
      <dgm:spPr/>
      <dgm:t>
        <a:bodyPr/>
        <a:lstStyle/>
        <a:p>
          <a:endParaRPr lang="en-US"/>
        </a:p>
      </dgm:t>
    </dgm:pt>
    <dgm:pt modelId="{7BCFB29A-57A6-49F3-BFEE-CA73032EA65B}" type="sibTrans" cxnId="{228CDBD0-2699-4244-A2DF-E9B4BB4F007A}">
      <dgm:prSet/>
      <dgm:spPr/>
      <dgm:t>
        <a:bodyPr/>
        <a:lstStyle/>
        <a:p>
          <a:endParaRPr lang="en-US"/>
        </a:p>
      </dgm:t>
    </dgm:pt>
    <dgm:pt modelId="{D3626F67-6DA3-4F17-A644-0781B56F31B4}" type="pres">
      <dgm:prSet presAssocID="{F02F2A10-6920-4947-984E-102117CEC027}" presName="CompostProcess" presStyleCnt="0">
        <dgm:presLayoutVars>
          <dgm:dir/>
          <dgm:resizeHandles val="exact"/>
        </dgm:presLayoutVars>
      </dgm:prSet>
      <dgm:spPr/>
    </dgm:pt>
    <dgm:pt modelId="{D40AA30E-DD1C-40E5-94A9-4A6B186243B4}" type="pres">
      <dgm:prSet presAssocID="{F02F2A10-6920-4947-984E-102117CEC027}" presName="arrow" presStyleLbl="bgShp" presStyleIdx="0" presStyleCnt="1"/>
      <dgm:spPr>
        <a:solidFill>
          <a:schemeClr val="accent2">
            <a:lumMod val="60000"/>
            <a:lumOff val="40000"/>
          </a:schemeClr>
        </a:solidFill>
      </dgm:spPr>
    </dgm:pt>
    <dgm:pt modelId="{EFA68471-DED2-4E11-A0B0-1F4087A7BBEB}" type="pres">
      <dgm:prSet presAssocID="{F02F2A10-6920-4947-984E-102117CEC027}" presName="linearProcess" presStyleCnt="0"/>
      <dgm:spPr/>
    </dgm:pt>
    <dgm:pt modelId="{BD447B5A-6506-456A-9AD8-F29E4B5D48C3}" type="pres">
      <dgm:prSet presAssocID="{6E5828D3-87B7-45A4-82CC-2E5848D07232}" presName="textNode" presStyleLbl="node1" presStyleIdx="0" presStyleCnt="3">
        <dgm:presLayoutVars>
          <dgm:bulletEnabled val="1"/>
        </dgm:presLayoutVars>
      </dgm:prSet>
      <dgm:spPr/>
      <dgm:t>
        <a:bodyPr/>
        <a:lstStyle/>
        <a:p>
          <a:endParaRPr lang="en-US"/>
        </a:p>
      </dgm:t>
    </dgm:pt>
    <dgm:pt modelId="{6DC27AC1-1842-49E4-B518-99331037E621}" type="pres">
      <dgm:prSet presAssocID="{E6FC57FA-CB33-4437-B407-18195C489D36}" presName="sibTrans" presStyleCnt="0"/>
      <dgm:spPr/>
    </dgm:pt>
    <dgm:pt modelId="{E3CD7C33-528D-44DD-AC52-20800801C36B}" type="pres">
      <dgm:prSet presAssocID="{D9409E8E-C4D1-411E-9E8C-556CB42D4E88}" presName="textNode" presStyleLbl="node1" presStyleIdx="1" presStyleCnt="3">
        <dgm:presLayoutVars>
          <dgm:bulletEnabled val="1"/>
        </dgm:presLayoutVars>
      </dgm:prSet>
      <dgm:spPr/>
      <dgm:t>
        <a:bodyPr/>
        <a:lstStyle/>
        <a:p>
          <a:endParaRPr lang="en-US"/>
        </a:p>
      </dgm:t>
    </dgm:pt>
    <dgm:pt modelId="{5C16084E-1E04-436D-BEA6-271C9509942B}" type="pres">
      <dgm:prSet presAssocID="{6F3D2C10-3B18-4F7B-9D79-F4DEE81C2F67}" presName="sibTrans" presStyleCnt="0"/>
      <dgm:spPr/>
    </dgm:pt>
    <dgm:pt modelId="{72169004-F2B7-4ECC-BBF6-74AD4E388884}" type="pres">
      <dgm:prSet presAssocID="{1F309681-2D2D-4A6D-AD49-6D38971A801B}" presName="textNode" presStyleLbl="node1" presStyleIdx="2" presStyleCnt="3">
        <dgm:presLayoutVars>
          <dgm:bulletEnabled val="1"/>
        </dgm:presLayoutVars>
      </dgm:prSet>
      <dgm:spPr/>
      <dgm:t>
        <a:bodyPr/>
        <a:lstStyle/>
        <a:p>
          <a:endParaRPr lang="en-US"/>
        </a:p>
      </dgm:t>
    </dgm:pt>
  </dgm:ptLst>
  <dgm:cxnLst>
    <dgm:cxn modelId="{E7D2612E-3ECC-4547-90A4-ED934C67262A}" srcId="{F02F2A10-6920-4947-984E-102117CEC027}" destId="{6E5828D3-87B7-45A4-82CC-2E5848D07232}" srcOrd="0" destOrd="0" parTransId="{B0E2D2AA-918F-4196-8F29-DEEC289A5EBF}" sibTransId="{E6FC57FA-CB33-4437-B407-18195C489D36}"/>
    <dgm:cxn modelId="{18140D87-F701-47F4-8790-29FA5789A8CB}" type="presOf" srcId="{D9409E8E-C4D1-411E-9E8C-556CB42D4E88}" destId="{E3CD7C33-528D-44DD-AC52-20800801C36B}" srcOrd="0" destOrd="0" presId="urn:microsoft.com/office/officeart/2005/8/layout/hProcess9"/>
    <dgm:cxn modelId="{49C6E260-E1A1-41C5-B945-8C6C7FE048DE}" type="presOf" srcId="{1F309681-2D2D-4A6D-AD49-6D38971A801B}" destId="{72169004-F2B7-4ECC-BBF6-74AD4E388884}" srcOrd="0" destOrd="0" presId="urn:microsoft.com/office/officeart/2005/8/layout/hProcess9"/>
    <dgm:cxn modelId="{4B8239DA-883F-42A6-B693-E916A889F3C0}" srcId="{F02F2A10-6920-4947-984E-102117CEC027}" destId="{D9409E8E-C4D1-411E-9E8C-556CB42D4E88}" srcOrd="1" destOrd="0" parTransId="{59F842A0-5D76-4279-9D4B-31E8E6C1BE44}" sibTransId="{6F3D2C10-3B18-4F7B-9D79-F4DEE81C2F67}"/>
    <dgm:cxn modelId="{228CDBD0-2699-4244-A2DF-E9B4BB4F007A}" srcId="{F02F2A10-6920-4947-984E-102117CEC027}" destId="{1F309681-2D2D-4A6D-AD49-6D38971A801B}" srcOrd="2" destOrd="0" parTransId="{69065FB0-6303-4323-9380-B015031DA57B}" sibTransId="{7BCFB29A-57A6-49F3-BFEE-CA73032EA65B}"/>
    <dgm:cxn modelId="{783587D9-4BB9-473C-A375-94B203592C14}" type="presOf" srcId="{F02F2A10-6920-4947-984E-102117CEC027}" destId="{D3626F67-6DA3-4F17-A644-0781B56F31B4}" srcOrd="0" destOrd="0" presId="urn:microsoft.com/office/officeart/2005/8/layout/hProcess9"/>
    <dgm:cxn modelId="{52A72347-4C91-4A0E-912F-E179CDB9D0BB}" type="presOf" srcId="{6E5828D3-87B7-45A4-82CC-2E5848D07232}" destId="{BD447B5A-6506-456A-9AD8-F29E4B5D48C3}" srcOrd="0" destOrd="0" presId="urn:microsoft.com/office/officeart/2005/8/layout/hProcess9"/>
    <dgm:cxn modelId="{E02F0CA9-5109-4292-9A2D-AB7E4E96E347}" type="presParOf" srcId="{D3626F67-6DA3-4F17-A644-0781B56F31B4}" destId="{D40AA30E-DD1C-40E5-94A9-4A6B186243B4}" srcOrd="0" destOrd="0" presId="urn:microsoft.com/office/officeart/2005/8/layout/hProcess9"/>
    <dgm:cxn modelId="{1D98DD35-1F7B-4DDD-9B8F-A005BB699E34}" type="presParOf" srcId="{D3626F67-6DA3-4F17-A644-0781B56F31B4}" destId="{EFA68471-DED2-4E11-A0B0-1F4087A7BBEB}" srcOrd="1" destOrd="0" presId="urn:microsoft.com/office/officeart/2005/8/layout/hProcess9"/>
    <dgm:cxn modelId="{245E67BE-C56D-4A40-925B-8689B3894D95}" type="presParOf" srcId="{EFA68471-DED2-4E11-A0B0-1F4087A7BBEB}" destId="{BD447B5A-6506-456A-9AD8-F29E4B5D48C3}" srcOrd="0" destOrd="0" presId="urn:microsoft.com/office/officeart/2005/8/layout/hProcess9"/>
    <dgm:cxn modelId="{63562926-5395-4FFF-9DA7-BDD90A61418D}" type="presParOf" srcId="{EFA68471-DED2-4E11-A0B0-1F4087A7BBEB}" destId="{6DC27AC1-1842-49E4-B518-99331037E621}" srcOrd="1" destOrd="0" presId="urn:microsoft.com/office/officeart/2005/8/layout/hProcess9"/>
    <dgm:cxn modelId="{24227DEB-D5CD-488D-8E38-4B0814CB535F}" type="presParOf" srcId="{EFA68471-DED2-4E11-A0B0-1F4087A7BBEB}" destId="{E3CD7C33-528D-44DD-AC52-20800801C36B}" srcOrd="2" destOrd="0" presId="urn:microsoft.com/office/officeart/2005/8/layout/hProcess9"/>
    <dgm:cxn modelId="{9F34BAA3-ECF6-441B-8A6B-F0707765DFC3}" type="presParOf" srcId="{EFA68471-DED2-4E11-A0B0-1F4087A7BBEB}" destId="{5C16084E-1E04-436D-BEA6-271C9509942B}" srcOrd="3" destOrd="0" presId="urn:microsoft.com/office/officeart/2005/8/layout/hProcess9"/>
    <dgm:cxn modelId="{BDB83D07-428B-482A-B686-BD1AEB3DE2BE}" type="presParOf" srcId="{EFA68471-DED2-4E11-A0B0-1F4087A7BBEB}" destId="{72169004-F2B7-4ECC-BBF6-74AD4E388884}" srcOrd="4" destOrd="0" presId="urn:microsoft.com/office/officeart/2005/8/layout/hProcess9"/>
  </dgm:cxnLst>
  <dgm:bg/>
  <dgm:whole/>
  <dgm:extLst>
    <a:ext uri="http://schemas.microsoft.com/office/drawing/2008/diagram">
      <dsp:dataModelExt xmlns:dsp="http://schemas.microsoft.com/office/drawing/2008/diagram" relId="rId7" minVer="http://schemas.openxmlformats.org/drawingml/2006/diagram"/>
    </a:ext>
    <a:ext uri="{C62137D5-CB1D-491B-B009-E17868A290BF}">
      <dgm14:recolorImg xmlns:dgm14="http://schemas.microsoft.com/office/drawing/2010/diagram" val="1"/>
    </a:ext>
  </dgm:extLst>
</dgm:dataModel>
</file>

<file path=ppt/diagrams/data7.xml><?xml version="1.0" encoding="utf-8"?>
<dgm:dataModel xmlns:dgm="http://schemas.openxmlformats.org/drawingml/2006/diagram" xmlns:a="http://schemas.openxmlformats.org/drawingml/2006/main">
  <dgm:ptLst>
    <dgm:pt modelId="{F02F2A10-6920-4947-984E-102117CEC027}" type="doc">
      <dgm:prSet loTypeId="urn:microsoft.com/office/officeart/2005/8/layout/hProcess9" loCatId="process" qsTypeId="urn:microsoft.com/office/officeart/2005/8/quickstyle/simple1" qsCatId="simple" csTypeId="urn:microsoft.com/office/officeart/2005/8/colors/accent2_2" csCatId="accent2" phldr="1"/>
      <dgm:spPr/>
    </dgm:pt>
    <dgm:pt modelId="{6E5828D3-87B7-45A4-82CC-2E5848D07232}">
      <dgm:prSet phldrT="[Text]"/>
      <dgm:spPr/>
      <dgm:t>
        <a:bodyPr/>
        <a:lstStyle/>
        <a:p>
          <a:r>
            <a:rPr lang="en-US" dirty="0" smtClean="0"/>
            <a:t>Processed by Local Office</a:t>
          </a:r>
          <a:endParaRPr lang="en-US" dirty="0"/>
        </a:p>
      </dgm:t>
    </dgm:pt>
    <dgm:pt modelId="{B0E2D2AA-918F-4196-8F29-DEEC289A5EBF}" type="parTrans" cxnId="{E7D2612E-3ECC-4547-90A4-ED934C67262A}">
      <dgm:prSet/>
      <dgm:spPr/>
      <dgm:t>
        <a:bodyPr/>
        <a:lstStyle/>
        <a:p>
          <a:endParaRPr lang="en-US"/>
        </a:p>
      </dgm:t>
    </dgm:pt>
    <dgm:pt modelId="{E6FC57FA-CB33-4437-B407-18195C489D36}" type="sibTrans" cxnId="{E7D2612E-3ECC-4547-90A4-ED934C67262A}">
      <dgm:prSet/>
      <dgm:spPr/>
      <dgm:t>
        <a:bodyPr/>
        <a:lstStyle/>
        <a:p>
          <a:endParaRPr lang="en-US"/>
        </a:p>
      </dgm:t>
    </dgm:pt>
    <dgm:pt modelId="{D9409E8E-C4D1-411E-9E8C-556CB42D4E88}">
      <dgm:prSet phldrT="[Text]"/>
      <dgm:spPr>
        <a:solidFill>
          <a:srgbClr val="A4C4C2"/>
        </a:solidFill>
      </dgm:spPr>
      <dgm:t>
        <a:bodyPr/>
        <a:lstStyle/>
        <a:p>
          <a:r>
            <a:rPr lang="en-US" dirty="0" smtClean="0"/>
            <a:t>Reviewed</a:t>
          </a:r>
          <a:endParaRPr lang="en-US" dirty="0"/>
        </a:p>
      </dgm:t>
    </dgm:pt>
    <dgm:pt modelId="{59F842A0-5D76-4279-9D4B-31E8E6C1BE44}" type="parTrans" cxnId="{4B8239DA-883F-42A6-B693-E916A889F3C0}">
      <dgm:prSet/>
      <dgm:spPr/>
      <dgm:t>
        <a:bodyPr/>
        <a:lstStyle/>
        <a:p>
          <a:endParaRPr lang="en-US"/>
        </a:p>
      </dgm:t>
    </dgm:pt>
    <dgm:pt modelId="{6F3D2C10-3B18-4F7B-9D79-F4DEE81C2F67}" type="sibTrans" cxnId="{4B8239DA-883F-42A6-B693-E916A889F3C0}">
      <dgm:prSet/>
      <dgm:spPr/>
      <dgm:t>
        <a:bodyPr/>
        <a:lstStyle/>
        <a:p>
          <a:endParaRPr lang="en-US"/>
        </a:p>
      </dgm:t>
    </dgm:pt>
    <dgm:pt modelId="{1F309681-2D2D-4A6D-AD49-6D38971A801B}">
      <dgm:prSet phldrT="[Text]"/>
      <dgm:spPr>
        <a:solidFill>
          <a:schemeClr val="accent2">
            <a:lumMod val="50000"/>
          </a:schemeClr>
        </a:solidFill>
      </dgm:spPr>
      <dgm:t>
        <a:bodyPr/>
        <a:lstStyle/>
        <a:p>
          <a:r>
            <a:rPr lang="en-US" dirty="0" smtClean="0"/>
            <a:t>Transmitted to Requested Central Authority in Convention Country</a:t>
          </a:r>
          <a:endParaRPr lang="en-US" dirty="0"/>
        </a:p>
      </dgm:t>
    </dgm:pt>
    <dgm:pt modelId="{69065FB0-6303-4323-9380-B015031DA57B}" type="parTrans" cxnId="{228CDBD0-2699-4244-A2DF-E9B4BB4F007A}">
      <dgm:prSet/>
      <dgm:spPr/>
      <dgm:t>
        <a:bodyPr/>
        <a:lstStyle/>
        <a:p>
          <a:endParaRPr lang="en-US"/>
        </a:p>
      </dgm:t>
    </dgm:pt>
    <dgm:pt modelId="{7BCFB29A-57A6-49F3-BFEE-CA73032EA65B}" type="sibTrans" cxnId="{228CDBD0-2699-4244-A2DF-E9B4BB4F007A}">
      <dgm:prSet/>
      <dgm:spPr/>
      <dgm:t>
        <a:bodyPr/>
        <a:lstStyle/>
        <a:p>
          <a:endParaRPr lang="en-US"/>
        </a:p>
      </dgm:t>
    </dgm:pt>
    <dgm:pt modelId="{D3626F67-6DA3-4F17-A644-0781B56F31B4}" type="pres">
      <dgm:prSet presAssocID="{F02F2A10-6920-4947-984E-102117CEC027}" presName="CompostProcess" presStyleCnt="0">
        <dgm:presLayoutVars>
          <dgm:dir/>
          <dgm:resizeHandles val="exact"/>
        </dgm:presLayoutVars>
      </dgm:prSet>
      <dgm:spPr/>
    </dgm:pt>
    <dgm:pt modelId="{D40AA30E-DD1C-40E5-94A9-4A6B186243B4}" type="pres">
      <dgm:prSet presAssocID="{F02F2A10-6920-4947-984E-102117CEC027}" presName="arrow" presStyleLbl="bgShp" presStyleIdx="0" presStyleCnt="1"/>
      <dgm:spPr>
        <a:solidFill>
          <a:schemeClr val="accent2">
            <a:lumMod val="60000"/>
            <a:lumOff val="40000"/>
          </a:schemeClr>
        </a:solidFill>
      </dgm:spPr>
    </dgm:pt>
    <dgm:pt modelId="{EFA68471-DED2-4E11-A0B0-1F4087A7BBEB}" type="pres">
      <dgm:prSet presAssocID="{F02F2A10-6920-4947-984E-102117CEC027}" presName="linearProcess" presStyleCnt="0"/>
      <dgm:spPr/>
    </dgm:pt>
    <dgm:pt modelId="{BD447B5A-6506-456A-9AD8-F29E4B5D48C3}" type="pres">
      <dgm:prSet presAssocID="{6E5828D3-87B7-45A4-82CC-2E5848D07232}" presName="textNode" presStyleLbl="node1" presStyleIdx="0" presStyleCnt="3">
        <dgm:presLayoutVars>
          <dgm:bulletEnabled val="1"/>
        </dgm:presLayoutVars>
      </dgm:prSet>
      <dgm:spPr/>
      <dgm:t>
        <a:bodyPr/>
        <a:lstStyle/>
        <a:p>
          <a:endParaRPr lang="en-US"/>
        </a:p>
      </dgm:t>
    </dgm:pt>
    <dgm:pt modelId="{6DC27AC1-1842-49E4-B518-99331037E621}" type="pres">
      <dgm:prSet presAssocID="{E6FC57FA-CB33-4437-B407-18195C489D36}" presName="sibTrans" presStyleCnt="0"/>
      <dgm:spPr/>
    </dgm:pt>
    <dgm:pt modelId="{E3CD7C33-528D-44DD-AC52-20800801C36B}" type="pres">
      <dgm:prSet presAssocID="{D9409E8E-C4D1-411E-9E8C-556CB42D4E88}" presName="textNode" presStyleLbl="node1" presStyleIdx="1" presStyleCnt="3">
        <dgm:presLayoutVars>
          <dgm:bulletEnabled val="1"/>
        </dgm:presLayoutVars>
      </dgm:prSet>
      <dgm:spPr/>
      <dgm:t>
        <a:bodyPr/>
        <a:lstStyle/>
        <a:p>
          <a:endParaRPr lang="en-US"/>
        </a:p>
      </dgm:t>
    </dgm:pt>
    <dgm:pt modelId="{5C16084E-1E04-436D-BEA6-271C9509942B}" type="pres">
      <dgm:prSet presAssocID="{6F3D2C10-3B18-4F7B-9D79-F4DEE81C2F67}" presName="sibTrans" presStyleCnt="0"/>
      <dgm:spPr/>
    </dgm:pt>
    <dgm:pt modelId="{72169004-F2B7-4ECC-BBF6-74AD4E388884}" type="pres">
      <dgm:prSet presAssocID="{1F309681-2D2D-4A6D-AD49-6D38971A801B}" presName="textNode" presStyleLbl="node1" presStyleIdx="2" presStyleCnt="3">
        <dgm:presLayoutVars>
          <dgm:bulletEnabled val="1"/>
        </dgm:presLayoutVars>
      </dgm:prSet>
      <dgm:spPr/>
      <dgm:t>
        <a:bodyPr/>
        <a:lstStyle/>
        <a:p>
          <a:endParaRPr lang="en-US"/>
        </a:p>
      </dgm:t>
    </dgm:pt>
  </dgm:ptLst>
  <dgm:cxnLst>
    <dgm:cxn modelId="{E7D2612E-3ECC-4547-90A4-ED934C67262A}" srcId="{F02F2A10-6920-4947-984E-102117CEC027}" destId="{6E5828D3-87B7-45A4-82CC-2E5848D07232}" srcOrd="0" destOrd="0" parTransId="{B0E2D2AA-918F-4196-8F29-DEEC289A5EBF}" sibTransId="{E6FC57FA-CB33-4437-B407-18195C489D36}"/>
    <dgm:cxn modelId="{E18D3FDA-9891-4C23-8815-03EC38BF35AC}" type="presOf" srcId="{F02F2A10-6920-4947-984E-102117CEC027}" destId="{D3626F67-6DA3-4F17-A644-0781B56F31B4}" srcOrd="0" destOrd="0" presId="urn:microsoft.com/office/officeart/2005/8/layout/hProcess9"/>
    <dgm:cxn modelId="{AB7B0901-E2D6-4659-A0F0-BF964CC8E1A9}" type="presOf" srcId="{6E5828D3-87B7-45A4-82CC-2E5848D07232}" destId="{BD447B5A-6506-456A-9AD8-F29E4B5D48C3}" srcOrd="0" destOrd="0" presId="urn:microsoft.com/office/officeart/2005/8/layout/hProcess9"/>
    <dgm:cxn modelId="{4B8239DA-883F-42A6-B693-E916A889F3C0}" srcId="{F02F2A10-6920-4947-984E-102117CEC027}" destId="{D9409E8E-C4D1-411E-9E8C-556CB42D4E88}" srcOrd="1" destOrd="0" parTransId="{59F842A0-5D76-4279-9D4B-31E8E6C1BE44}" sibTransId="{6F3D2C10-3B18-4F7B-9D79-F4DEE81C2F67}"/>
    <dgm:cxn modelId="{3B1B2C04-23D2-41CB-ADDB-A60BFD8CB0FA}" type="presOf" srcId="{D9409E8E-C4D1-411E-9E8C-556CB42D4E88}" destId="{E3CD7C33-528D-44DD-AC52-20800801C36B}" srcOrd="0" destOrd="0" presId="urn:microsoft.com/office/officeart/2005/8/layout/hProcess9"/>
    <dgm:cxn modelId="{228CDBD0-2699-4244-A2DF-E9B4BB4F007A}" srcId="{F02F2A10-6920-4947-984E-102117CEC027}" destId="{1F309681-2D2D-4A6D-AD49-6D38971A801B}" srcOrd="2" destOrd="0" parTransId="{69065FB0-6303-4323-9380-B015031DA57B}" sibTransId="{7BCFB29A-57A6-49F3-BFEE-CA73032EA65B}"/>
    <dgm:cxn modelId="{5F3A5D9D-4CA3-4436-916F-0905587F17C5}" type="presOf" srcId="{1F309681-2D2D-4A6D-AD49-6D38971A801B}" destId="{72169004-F2B7-4ECC-BBF6-74AD4E388884}" srcOrd="0" destOrd="0" presId="urn:microsoft.com/office/officeart/2005/8/layout/hProcess9"/>
    <dgm:cxn modelId="{EBF9DB36-4732-4E51-91B4-7BB897094BB0}" type="presParOf" srcId="{D3626F67-6DA3-4F17-A644-0781B56F31B4}" destId="{D40AA30E-DD1C-40E5-94A9-4A6B186243B4}" srcOrd="0" destOrd="0" presId="urn:microsoft.com/office/officeart/2005/8/layout/hProcess9"/>
    <dgm:cxn modelId="{DE233B52-D4EF-4EA5-B5B2-CC1A43F1E391}" type="presParOf" srcId="{D3626F67-6DA3-4F17-A644-0781B56F31B4}" destId="{EFA68471-DED2-4E11-A0B0-1F4087A7BBEB}" srcOrd="1" destOrd="0" presId="urn:microsoft.com/office/officeart/2005/8/layout/hProcess9"/>
    <dgm:cxn modelId="{E1F2E836-0226-4E6C-8EFA-A151DB1B683F}" type="presParOf" srcId="{EFA68471-DED2-4E11-A0B0-1F4087A7BBEB}" destId="{BD447B5A-6506-456A-9AD8-F29E4B5D48C3}" srcOrd="0" destOrd="0" presId="urn:microsoft.com/office/officeart/2005/8/layout/hProcess9"/>
    <dgm:cxn modelId="{644D44E2-87F7-4032-8718-A782BEA1EDD7}" type="presParOf" srcId="{EFA68471-DED2-4E11-A0B0-1F4087A7BBEB}" destId="{6DC27AC1-1842-49E4-B518-99331037E621}" srcOrd="1" destOrd="0" presId="urn:microsoft.com/office/officeart/2005/8/layout/hProcess9"/>
    <dgm:cxn modelId="{4ECD562D-71C2-47EF-882F-904E4ED0FEBE}" type="presParOf" srcId="{EFA68471-DED2-4E11-A0B0-1F4087A7BBEB}" destId="{E3CD7C33-528D-44DD-AC52-20800801C36B}" srcOrd="2" destOrd="0" presId="urn:microsoft.com/office/officeart/2005/8/layout/hProcess9"/>
    <dgm:cxn modelId="{5C2E09C2-E95A-4BAB-B8FB-601DF86E2F77}" type="presParOf" srcId="{EFA68471-DED2-4E11-A0B0-1F4087A7BBEB}" destId="{5C16084E-1E04-436D-BEA6-271C9509942B}" srcOrd="3" destOrd="0" presId="urn:microsoft.com/office/officeart/2005/8/layout/hProcess9"/>
    <dgm:cxn modelId="{75B204ED-2793-464B-8E7D-95B0F5CBA2F8}" type="presParOf" srcId="{EFA68471-DED2-4E11-A0B0-1F4087A7BBEB}" destId="{72169004-F2B7-4ECC-BBF6-74AD4E388884}" srcOrd="4" destOrd="0" presId="urn:microsoft.com/office/officeart/2005/8/layout/hProcess9"/>
  </dgm:cxnLst>
  <dgm:bg/>
  <dgm:whole/>
  <dgm:extLst>
    <a:ext uri="http://schemas.microsoft.com/office/drawing/2008/diagram">
      <dsp:dataModelExt xmlns:dsp="http://schemas.microsoft.com/office/drawing/2008/diagram" relId="rId7" minVer="http://schemas.openxmlformats.org/drawingml/2006/diagram"/>
    </a:ext>
    <a:ext uri="{C62137D5-CB1D-491B-B009-E17868A290BF}">
      <dgm14:recolorImg xmlns:dgm14="http://schemas.microsoft.com/office/drawing/2010/diagram" val="1"/>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40AA30E-DD1C-40E5-94A9-4A6B186243B4}">
      <dsp:nvSpPr>
        <dsp:cNvPr id="0" name=""/>
        <dsp:cNvSpPr/>
      </dsp:nvSpPr>
      <dsp:spPr>
        <a:xfrm>
          <a:off x="582929" y="0"/>
          <a:ext cx="6606540" cy="4572000"/>
        </a:xfrm>
        <a:prstGeom prst="rightArrow">
          <a:avLst/>
        </a:prstGeom>
        <a:solidFill>
          <a:schemeClr val="accent2">
            <a:lumMod val="60000"/>
            <a:lumOff val="40000"/>
          </a:schemeClr>
        </a:solidFill>
        <a:ln>
          <a:noFill/>
        </a:ln>
        <a:effectLst/>
      </dsp:spPr>
      <dsp:style>
        <a:lnRef idx="0">
          <a:scrgbClr r="0" g="0" b="0"/>
        </a:lnRef>
        <a:fillRef idx="1">
          <a:scrgbClr r="0" g="0" b="0"/>
        </a:fillRef>
        <a:effectRef idx="0">
          <a:scrgbClr r="0" g="0" b="0"/>
        </a:effectRef>
        <a:fontRef idx="minor"/>
      </dsp:style>
    </dsp:sp>
    <dsp:sp modelId="{BD447B5A-6506-456A-9AD8-F29E4B5D48C3}">
      <dsp:nvSpPr>
        <dsp:cNvPr id="0" name=""/>
        <dsp:cNvSpPr/>
      </dsp:nvSpPr>
      <dsp:spPr>
        <a:xfrm>
          <a:off x="263381" y="1371599"/>
          <a:ext cx="2331720" cy="1828800"/>
        </a:xfrm>
        <a:prstGeom prst="roundRect">
          <a:avLst/>
        </a:prstGeom>
        <a:solidFill>
          <a:schemeClr val="accent2">
            <a:lumMod val="5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9540" tIns="129540" rIns="129540" bIns="129540" numCol="1" spcCol="1270" anchor="ctr" anchorCtr="0">
          <a:noAutofit/>
        </a:bodyPr>
        <a:lstStyle/>
        <a:p>
          <a:pPr lvl="0" algn="ctr" defTabSz="1511300">
            <a:lnSpc>
              <a:spcPct val="90000"/>
            </a:lnSpc>
            <a:spcBef>
              <a:spcPct val="0"/>
            </a:spcBef>
            <a:spcAft>
              <a:spcPct val="35000"/>
            </a:spcAft>
          </a:pPr>
          <a:r>
            <a:rPr lang="en-US" sz="3400" kern="1200" dirty="0" smtClean="0"/>
            <a:t>Reviewed by Central Registry</a:t>
          </a:r>
          <a:endParaRPr lang="en-US" sz="3400" kern="1200" dirty="0"/>
        </a:p>
      </dsp:txBody>
      <dsp:txXfrm>
        <a:off x="352656" y="1460874"/>
        <a:ext cx="2153170" cy="1650250"/>
      </dsp:txXfrm>
    </dsp:sp>
    <dsp:sp modelId="{E3CD7C33-528D-44DD-AC52-20800801C36B}">
      <dsp:nvSpPr>
        <dsp:cNvPr id="0" name=""/>
        <dsp:cNvSpPr/>
      </dsp:nvSpPr>
      <dsp:spPr>
        <a:xfrm>
          <a:off x="2720340" y="1371599"/>
          <a:ext cx="2331720" cy="1828800"/>
        </a:xfrm>
        <a:prstGeom prst="roundRect">
          <a:avLst/>
        </a:prstGeom>
        <a:solidFill>
          <a:schemeClr val="accent2">
            <a:shade val="50000"/>
            <a:hueOff val="-6163"/>
            <a:satOff val="4795"/>
            <a:lumOff val="25409"/>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9540" tIns="129540" rIns="129540" bIns="129540" numCol="1" spcCol="1270" anchor="ctr" anchorCtr="0">
          <a:noAutofit/>
        </a:bodyPr>
        <a:lstStyle/>
        <a:p>
          <a:pPr lvl="0" algn="ctr" defTabSz="1511300">
            <a:lnSpc>
              <a:spcPct val="90000"/>
            </a:lnSpc>
            <a:spcBef>
              <a:spcPct val="0"/>
            </a:spcBef>
            <a:spcAft>
              <a:spcPct val="35000"/>
            </a:spcAft>
          </a:pPr>
          <a:r>
            <a:rPr lang="en-US" sz="3400" kern="1200" dirty="0" smtClean="0"/>
            <a:t>Processed by Local Office</a:t>
          </a:r>
          <a:endParaRPr lang="en-US" sz="3400" kern="1200" dirty="0"/>
        </a:p>
      </dsp:txBody>
      <dsp:txXfrm>
        <a:off x="2809615" y="1460874"/>
        <a:ext cx="2153170" cy="1650250"/>
      </dsp:txXfrm>
    </dsp:sp>
    <dsp:sp modelId="{72169004-F2B7-4ECC-BBF6-74AD4E388884}">
      <dsp:nvSpPr>
        <dsp:cNvPr id="0" name=""/>
        <dsp:cNvSpPr/>
      </dsp:nvSpPr>
      <dsp:spPr>
        <a:xfrm>
          <a:off x="5177298" y="1371599"/>
          <a:ext cx="2331720" cy="1828800"/>
        </a:xfrm>
        <a:prstGeom prst="roundRect">
          <a:avLst/>
        </a:prstGeom>
        <a:solidFill>
          <a:schemeClr val="accent2">
            <a:shade val="50000"/>
            <a:hueOff val="-6163"/>
            <a:satOff val="4795"/>
            <a:lumOff val="25409"/>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9540" tIns="129540" rIns="129540" bIns="129540" numCol="1" spcCol="1270" anchor="ctr" anchorCtr="0">
          <a:noAutofit/>
        </a:bodyPr>
        <a:lstStyle/>
        <a:p>
          <a:pPr lvl="0" algn="ctr" defTabSz="1511300">
            <a:lnSpc>
              <a:spcPct val="90000"/>
            </a:lnSpc>
            <a:spcBef>
              <a:spcPct val="0"/>
            </a:spcBef>
            <a:spcAft>
              <a:spcPct val="35000"/>
            </a:spcAft>
          </a:pPr>
          <a:r>
            <a:rPr lang="en-US" sz="3400" kern="1200" dirty="0" smtClean="0"/>
            <a:t>Acted on by  Tribunal</a:t>
          </a:r>
          <a:endParaRPr lang="en-US" sz="3400" kern="1200" dirty="0"/>
        </a:p>
      </dsp:txBody>
      <dsp:txXfrm>
        <a:off x="5266573" y="1460874"/>
        <a:ext cx="2153170" cy="165025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CFDFECB-6D38-4122-916F-BA6A99A6AFFA}">
      <dsp:nvSpPr>
        <dsp:cNvPr id="0" name=""/>
        <dsp:cNvSpPr/>
      </dsp:nvSpPr>
      <dsp:spPr>
        <a:xfrm>
          <a:off x="170361" y="226"/>
          <a:ext cx="1645466" cy="1645466"/>
        </a:xfrm>
        <a:prstGeom prst="ellipse">
          <a:avLst/>
        </a:prstGeom>
        <a:solidFill>
          <a:srgbClr val="428481"/>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lvl="0" algn="ctr" defTabSz="466725" rtl="0">
            <a:lnSpc>
              <a:spcPct val="90000"/>
            </a:lnSpc>
            <a:spcBef>
              <a:spcPct val="0"/>
            </a:spcBef>
            <a:spcAft>
              <a:spcPct val="35000"/>
            </a:spcAft>
          </a:pPr>
          <a:r>
            <a:rPr lang="en-US" sz="1050" b="1" i="0" kern="1200" dirty="0" smtClean="0"/>
            <a:t>CONTRACTING STATE </a:t>
          </a:r>
          <a:endParaRPr lang="en-US" sz="1050" kern="1200" dirty="0"/>
        </a:p>
      </dsp:txBody>
      <dsp:txXfrm>
        <a:off x="411334" y="241199"/>
        <a:ext cx="1163520" cy="1163520"/>
      </dsp:txXfrm>
    </dsp:sp>
    <dsp:sp modelId="{1F0A5DB5-5128-4E19-AB1A-16F1DB69A5B5}">
      <dsp:nvSpPr>
        <dsp:cNvPr id="0" name=""/>
        <dsp:cNvSpPr/>
      </dsp:nvSpPr>
      <dsp:spPr>
        <a:xfrm>
          <a:off x="1949439" y="345774"/>
          <a:ext cx="954370" cy="954370"/>
        </a:xfrm>
        <a:prstGeom prst="mathPlus">
          <a:avLst/>
        </a:prstGeom>
        <a:solidFill>
          <a:schemeClr val="accent1"/>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400050">
            <a:lnSpc>
              <a:spcPct val="90000"/>
            </a:lnSpc>
            <a:spcBef>
              <a:spcPct val="0"/>
            </a:spcBef>
            <a:spcAft>
              <a:spcPct val="35000"/>
            </a:spcAft>
          </a:pPr>
          <a:endParaRPr lang="en-US" sz="900" kern="1200" dirty="0"/>
        </a:p>
      </dsp:txBody>
      <dsp:txXfrm>
        <a:off x="2075941" y="710725"/>
        <a:ext cx="701366" cy="224468"/>
      </dsp:txXfrm>
    </dsp:sp>
    <dsp:sp modelId="{6DC68853-2B90-426E-B120-265144190F8A}">
      <dsp:nvSpPr>
        <dsp:cNvPr id="0" name=""/>
        <dsp:cNvSpPr/>
      </dsp:nvSpPr>
      <dsp:spPr>
        <a:xfrm>
          <a:off x="3037422" y="226"/>
          <a:ext cx="1645466" cy="1645466"/>
        </a:xfrm>
        <a:prstGeom prst="ellipse">
          <a:avLst/>
        </a:prstGeom>
        <a:solidFill>
          <a:srgbClr val="428481"/>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lvl="0" algn="ctr" defTabSz="488950" rtl="0">
            <a:lnSpc>
              <a:spcPct val="90000"/>
            </a:lnSpc>
            <a:spcBef>
              <a:spcPct val="0"/>
            </a:spcBef>
            <a:spcAft>
              <a:spcPct val="35000"/>
            </a:spcAft>
          </a:pPr>
          <a:r>
            <a:rPr lang="en-US" sz="1100" b="1" i="0" kern="1200" dirty="0" smtClean="0"/>
            <a:t>CENTRAL AUTHORITY </a:t>
          </a:r>
          <a:endParaRPr lang="en-US" sz="1100" kern="1200" dirty="0"/>
        </a:p>
      </dsp:txBody>
      <dsp:txXfrm>
        <a:off x="3278395" y="241199"/>
        <a:ext cx="1163520" cy="1163520"/>
      </dsp:txXfrm>
    </dsp:sp>
    <dsp:sp modelId="{1ADD0F22-F6F2-4DF5-9DE7-20DB88748BA9}">
      <dsp:nvSpPr>
        <dsp:cNvPr id="0" name=""/>
        <dsp:cNvSpPr/>
      </dsp:nvSpPr>
      <dsp:spPr>
        <a:xfrm>
          <a:off x="4816500" y="345774"/>
          <a:ext cx="954370" cy="954370"/>
        </a:xfrm>
        <a:prstGeom prst="mathEqual">
          <a:avLst/>
        </a:prstGeom>
        <a:solidFill>
          <a:schemeClr val="accent1"/>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400050">
            <a:lnSpc>
              <a:spcPct val="90000"/>
            </a:lnSpc>
            <a:spcBef>
              <a:spcPct val="0"/>
            </a:spcBef>
            <a:spcAft>
              <a:spcPct val="35000"/>
            </a:spcAft>
          </a:pPr>
          <a:endParaRPr lang="en-US" sz="900" kern="1200" dirty="0"/>
        </a:p>
      </dsp:txBody>
      <dsp:txXfrm>
        <a:off x="4943002" y="542374"/>
        <a:ext cx="701366" cy="561170"/>
      </dsp:txXfrm>
    </dsp:sp>
    <dsp:sp modelId="{57B290E7-0DFA-4DC5-818F-4DB5B2AED24F}">
      <dsp:nvSpPr>
        <dsp:cNvPr id="0" name=""/>
        <dsp:cNvSpPr/>
      </dsp:nvSpPr>
      <dsp:spPr>
        <a:xfrm>
          <a:off x="5904483" y="226"/>
          <a:ext cx="1645466" cy="1645466"/>
        </a:xfrm>
        <a:prstGeom prst="ellipse">
          <a:avLst/>
        </a:prstGeom>
        <a:solidFill>
          <a:srgbClr val="428481"/>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lvl="0" algn="ctr" defTabSz="488950" rtl="0">
            <a:lnSpc>
              <a:spcPct val="90000"/>
            </a:lnSpc>
            <a:spcBef>
              <a:spcPct val="0"/>
            </a:spcBef>
            <a:spcAft>
              <a:spcPct val="35000"/>
            </a:spcAft>
          </a:pPr>
          <a:r>
            <a:rPr lang="en-US" sz="1100" b="1" i="0" kern="1200" dirty="0" smtClean="0"/>
            <a:t>CONVENTION CASE with IV-D ASSISTANCE</a:t>
          </a:r>
          <a:endParaRPr lang="en-US" sz="1100" kern="1200" dirty="0"/>
        </a:p>
      </dsp:txBody>
      <dsp:txXfrm>
        <a:off x="6145456" y="241199"/>
        <a:ext cx="1163520" cy="116352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40AA30E-DD1C-40E5-94A9-4A6B186243B4}">
      <dsp:nvSpPr>
        <dsp:cNvPr id="0" name=""/>
        <dsp:cNvSpPr/>
      </dsp:nvSpPr>
      <dsp:spPr>
        <a:xfrm>
          <a:off x="582929" y="0"/>
          <a:ext cx="6606540" cy="4572000"/>
        </a:xfrm>
        <a:prstGeom prst="rightArrow">
          <a:avLst/>
        </a:prstGeom>
        <a:solidFill>
          <a:schemeClr val="accent2">
            <a:lumMod val="60000"/>
            <a:lumOff val="40000"/>
          </a:schemeClr>
        </a:solidFill>
        <a:ln>
          <a:noFill/>
        </a:ln>
        <a:effectLst/>
      </dsp:spPr>
      <dsp:style>
        <a:lnRef idx="0">
          <a:scrgbClr r="0" g="0" b="0"/>
        </a:lnRef>
        <a:fillRef idx="1">
          <a:scrgbClr r="0" g="0" b="0"/>
        </a:fillRef>
        <a:effectRef idx="0">
          <a:scrgbClr r="0" g="0" b="0"/>
        </a:effectRef>
        <a:fontRef idx="minor"/>
      </dsp:style>
    </dsp:sp>
    <dsp:sp modelId="{BD447B5A-6506-456A-9AD8-F29E4B5D48C3}">
      <dsp:nvSpPr>
        <dsp:cNvPr id="0" name=""/>
        <dsp:cNvSpPr/>
      </dsp:nvSpPr>
      <dsp:spPr>
        <a:xfrm>
          <a:off x="263381" y="1371599"/>
          <a:ext cx="2331720" cy="1828800"/>
        </a:xfrm>
        <a:prstGeom prst="round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9540" tIns="129540" rIns="129540" bIns="129540" numCol="1" spcCol="1270" anchor="ctr" anchorCtr="0">
          <a:noAutofit/>
        </a:bodyPr>
        <a:lstStyle/>
        <a:p>
          <a:pPr lvl="0" algn="ctr" defTabSz="1511300">
            <a:lnSpc>
              <a:spcPct val="90000"/>
            </a:lnSpc>
            <a:spcBef>
              <a:spcPct val="0"/>
            </a:spcBef>
            <a:spcAft>
              <a:spcPct val="35000"/>
            </a:spcAft>
          </a:pPr>
          <a:r>
            <a:rPr lang="en-US" sz="3400" kern="1200" dirty="0" smtClean="0"/>
            <a:t>Reviewed by Central Registry</a:t>
          </a:r>
          <a:endParaRPr lang="en-US" sz="3400" kern="1200" dirty="0"/>
        </a:p>
      </dsp:txBody>
      <dsp:txXfrm>
        <a:off x="352656" y="1460874"/>
        <a:ext cx="2153170" cy="1650250"/>
      </dsp:txXfrm>
    </dsp:sp>
    <dsp:sp modelId="{E3CD7C33-528D-44DD-AC52-20800801C36B}">
      <dsp:nvSpPr>
        <dsp:cNvPr id="0" name=""/>
        <dsp:cNvSpPr/>
      </dsp:nvSpPr>
      <dsp:spPr>
        <a:xfrm>
          <a:off x="2720340" y="1371599"/>
          <a:ext cx="2331720" cy="1828800"/>
        </a:xfrm>
        <a:prstGeom prst="roundRect">
          <a:avLst/>
        </a:prstGeom>
        <a:solidFill>
          <a:schemeClr val="accent2">
            <a:lumMod val="5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9540" tIns="129540" rIns="129540" bIns="129540" numCol="1" spcCol="1270" anchor="ctr" anchorCtr="0">
          <a:noAutofit/>
        </a:bodyPr>
        <a:lstStyle/>
        <a:p>
          <a:pPr lvl="0" algn="ctr" defTabSz="1511300">
            <a:lnSpc>
              <a:spcPct val="90000"/>
            </a:lnSpc>
            <a:spcBef>
              <a:spcPct val="0"/>
            </a:spcBef>
            <a:spcAft>
              <a:spcPct val="35000"/>
            </a:spcAft>
          </a:pPr>
          <a:r>
            <a:rPr lang="en-US" sz="3400" kern="1200" dirty="0" smtClean="0"/>
            <a:t>Processed by Local Office</a:t>
          </a:r>
          <a:endParaRPr lang="en-US" sz="3400" kern="1200" dirty="0"/>
        </a:p>
      </dsp:txBody>
      <dsp:txXfrm>
        <a:off x="2809615" y="1460874"/>
        <a:ext cx="2153170" cy="1650250"/>
      </dsp:txXfrm>
    </dsp:sp>
    <dsp:sp modelId="{72169004-F2B7-4ECC-BBF6-74AD4E388884}">
      <dsp:nvSpPr>
        <dsp:cNvPr id="0" name=""/>
        <dsp:cNvSpPr/>
      </dsp:nvSpPr>
      <dsp:spPr>
        <a:xfrm>
          <a:off x="5177298" y="1371599"/>
          <a:ext cx="2331720" cy="1828800"/>
        </a:xfrm>
        <a:prstGeom prst="round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9540" tIns="129540" rIns="129540" bIns="129540" numCol="1" spcCol="1270" anchor="ctr" anchorCtr="0">
          <a:noAutofit/>
        </a:bodyPr>
        <a:lstStyle/>
        <a:p>
          <a:pPr lvl="0" algn="ctr" defTabSz="1511300">
            <a:lnSpc>
              <a:spcPct val="90000"/>
            </a:lnSpc>
            <a:spcBef>
              <a:spcPct val="0"/>
            </a:spcBef>
            <a:spcAft>
              <a:spcPct val="35000"/>
            </a:spcAft>
          </a:pPr>
          <a:r>
            <a:rPr lang="en-US" sz="3400" kern="1200" dirty="0" smtClean="0"/>
            <a:t>Acted on by Tribunal</a:t>
          </a:r>
          <a:endParaRPr lang="en-US" sz="3400" kern="1200" dirty="0"/>
        </a:p>
      </dsp:txBody>
      <dsp:txXfrm>
        <a:off x="5266573" y="1460874"/>
        <a:ext cx="2153170" cy="1650250"/>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40AA30E-DD1C-40E5-94A9-4A6B186243B4}">
      <dsp:nvSpPr>
        <dsp:cNvPr id="0" name=""/>
        <dsp:cNvSpPr/>
      </dsp:nvSpPr>
      <dsp:spPr>
        <a:xfrm>
          <a:off x="582929" y="0"/>
          <a:ext cx="6606540" cy="4572000"/>
        </a:xfrm>
        <a:prstGeom prst="rightArrow">
          <a:avLst/>
        </a:prstGeom>
        <a:solidFill>
          <a:schemeClr val="accent2">
            <a:lumMod val="60000"/>
            <a:lumOff val="40000"/>
          </a:schemeClr>
        </a:solidFill>
        <a:ln>
          <a:noFill/>
        </a:ln>
        <a:effectLst/>
      </dsp:spPr>
      <dsp:style>
        <a:lnRef idx="0">
          <a:scrgbClr r="0" g="0" b="0"/>
        </a:lnRef>
        <a:fillRef idx="1">
          <a:scrgbClr r="0" g="0" b="0"/>
        </a:fillRef>
        <a:effectRef idx="0">
          <a:scrgbClr r="0" g="0" b="0"/>
        </a:effectRef>
        <a:fontRef idx="minor"/>
      </dsp:style>
    </dsp:sp>
    <dsp:sp modelId="{BD447B5A-6506-456A-9AD8-F29E4B5D48C3}">
      <dsp:nvSpPr>
        <dsp:cNvPr id="0" name=""/>
        <dsp:cNvSpPr/>
      </dsp:nvSpPr>
      <dsp:spPr>
        <a:xfrm>
          <a:off x="263381" y="1371599"/>
          <a:ext cx="2331720" cy="1828800"/>
        </a:xfrm>
        <a:prstGeom prst="round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9540" tIns="129540" rIns="129540" bIns="129540" numCol="1" spcCol="1270" anchor="ctr" anchorCtr="0">
          <a:noAutofit/>
        </a:bodyPr>
        <a:lstStyle/>
        <a:p>
          <a:pPr lvl="0" algn="ctr" defTabSz="1511300">
            <a:lnSpc>
              <a:spcPct val="90000"/>
            </a:lnSpc>
            <a:spcBef>
              <a:spcPct val="0"/>
            </a:spcBef>
            <a:spcAft>
              <a:spcPct val="35000"/>
            </a:spcAft>
          </a:pPr>
          <a:r>
            <a:rPr lang="en-US" sz="3400" kern="1200" dirty="0" smtClean="0"/>
            <a:t>Reviewed by Central Registry</a:t>
          </a:r>
          <a:endParaRPr lang="en-US" sz="3400" kern="1200" dirty="0"/>
        </a:p>
      </dsp:txBody>
      <dsp:txXfrm>
        <a:off x="352656" y="1460874"/>
        <a:ext cx="2153170" cy="1650250"/>
      </dsp:txXfrm>
    </dsp:sp>
    <dsp:sp modelId="{E3CD7C33-528D-44DD-AC52-20800801C36B}">
      <dsp:nvSpPr>
        <dsp:cNvPr id="0" name=""/>
        <dsp:cNvSpPr/>
      </dsp:nvSpPr>
      <dsp:spPr>
        <a:xfrm>
          <a:off x="2720340" y="1371599"/>
          <a:ext cx="2331720" cy="1828800"/>
        </a:xfrm>
        <a:prstGeom prst="roundRect">
          <a:avLst/>
        </a:prstGeom>
        <a:solidFill>
          <a:srgbClr val="A4C4C2"/>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9540" tIns="129540" rIns="129540" bIns="129540" numCol="1" spcCol="1270" anchor="ctr" anchorCtr="0">
          <a:noAutofit/>
        </a:bodyPr>
        <a:lstStyle/>
        <a:p>
          <a:pPr lvl="0" algn="ctr" defTabSz="1511300">
            <a:lnSpc>
              <a:spcPct val="90000"/>
            </a:lnSpc>
            <a:spcBef>
              <a:spcPct val="0"/>
            </a:spcBef>
            <a:spcAft>
              <a:spcPct val="35000"/>
            </a:spcAft>
          </a:pPr>
          <a:r>
            <a:rPr lang="en-US" sz="3400" kern="1200" dirty="0" smtClean="0"/>
            <a:t>Processed by Local Office</a:t>
          </a:r>
          <a:endParaRPr lang="en-US" sz="3400" kern="1200" dirty="0"/>
        </a:p>
      </dsp:txBody>
      <dsp:txXfrm>
        <a:off x="2809615" y="1460874"/>
        <a:ext cx="2153170" cy="1650250"/>
      </dsp:txXfrm>
    </dsp:sp>
    <dsp:sp modelId="{72169004-F2B7-4ECC-BBF6-74AD4E388884}">
      <dsp:nvSpPr>
        <dsp:cNvPr id="0" name=""/>
        <dsp:cNvSpPr/>
      </dsp:nvSpPr>
      <dsp:spPr>
        <a:xfrm>
          <a:off x="5177298" y="1371599"/>
          <a:ext cx="2331720" cy="1828800"/>
        </a:xfrm>
        <a:prstGeom prst="roundRect">
          <a:avLst/>
        </a:prstGeom>
        <a:solidFill>
          <a:schemeClr val="accent2">
            <a:lumMod val="5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9540" tIns="129540" rIns="129540" bIns="129540" numCol="1" spcCol="1270" anchor="ctr" anchorCtr="0">
          <a:noAutofit/>
        </a:bodyPr>
        <a:lstStyle/>
        <a:p>
          <a:pPr lvl="0" algn="ctr" defTabSz="1511300">
            <a:lnSpc>
              <a:spcPct val="90000"/>
            </a:lnSpc>
            <a:spcBef>
              <a:spcPct val="0"/>
            </a:spcBef>
            <a:spcAft>
              <a:spcPct val="35000"/>
            </a:spcAft>
          </a:pPr>
          <a:r>
            <a:rPr lang="en-US" sz="3400" kern="1200" dirty="0" smtClean="0"/>
            <a:t>Acted on by Tribunal</a:t>
          </a:r>
          <a:endParaRPr lang="en-US" sz="3400" kern="1200" dirty="0"/>
        </a:p>
      </dsp:txBody>
      <dsp:txXfrm>
        <a:off x="5266573" y="1460874"/>
        <a:ext cx="2153170" cy="1650250"/>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40AA30E-DD1C-40E5-94A9-4A6B186243B4}">
      <dsp:nvSpPr>
        <dsp:cNvPr id="0" name=""/>
        <dsp:cNvSpPr/>
      </dsp:nvSpPr>
      <dsp:spPr>
        <a:xfrm>
          <a:off x="582929" y="0"/>
          <a:ext cx="6606540" cy="4572000"/>
        </a:xfrm>
        <a:prstGeom prst="rightArrow">
          <a:avLst/>
        </a:prstGeom>
        <a:solidFill>
          <a:schemeClr val="accent2">
            <a:lumMod val="60000"/>
            <a:lumOff val="40000"/>
          </a:schemeClr>
        </a:solidFill>
        <a:ln>
          <a:noFill/>
        </a:ln>
        <a:effectLst/>
      </dsp:spPr>
      <dsp:style>
        <a:lnRef idx="0">
          <a:scrgbClr r="0" g="0" b="0"/>
        </a:lnRef>
        <a:fillRef idx="1">
          <a:scrgbClr r="0" g="0" b="0"/>
        </a:fillRef>
        <a:effectRef idx="0">
          <a:scrgbClr r="0" g="0" b="0"/>
        </a:effectRef>
        <a:fontRef idx="minor"/>
      </dsp:style>
    </dsp:sp>
    <dsp:sp modelId="{BD447B5A-6506-456A-9AD8-F29E4B5D48C3}">
      <dsp:nvSpPr>
        <dsp:cNvPr id="0" name=""/>
        <dsp:cNvSpPr/>
      </dsp:nvSpPr>
      <dsp:spPr>
        <a:xfrm>
          <a:off x="8349" y="1371599"/>
          <a:ext cx="2501741" cy="1828800"/>
        </a:xfrm>
        <a:prstGeom prst="roundRect">
          <a:avLst/>
        </a:prstGeom>
        <a:solidFill>
          <a:schemeClr val="accent2">
            <a:lumMod val="5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lvl="0" algn="ctr" defTabSz="977900">
            <a:lnSpc>
              <a:spcPct val="90000"/>
            </a:lnSpc>
            <a:spcBef>
              <a:spcPct val="0"/>
            </a:spcBef>
            <a:spcAft>
              <a:spcPct val="35000"/>
            </a:spcAft>
          </a:pPr>
          <a:r>
            <a:rPr lang="en-US" sz="2200" kern="1200" dirty="0" smtClean="0"/>
            <a:t>Processed by Local Office</a:t>
          </a:r>
          <a:endParaRPr lang="en-US" sz="2200" kern="1200" dirty="0"/>
        </a:p>
      </dsp:txBody>
      <dsp:txXfrm>
        <a:off x="97624" y="1460874"/>
        <a:ext cx="2323191" cy="1650250"/>
      </dsp:txXfrm>
    </dsp:sp>
    <dsp:sp modelId="{E3CD7C33-528D-44DD-AC52-20800801C36B}">
      <dsp:nvSpPr>
        <dsp:cNvPr id="0" name=""/>
        <dsp:cNvSpPr/>
      </dsp:nvSpPr>
      <dsp:spPr>
        <a:xfrm>
          <a:off x="2635329" y="1371599"/>
          <a:ext cx="2501741" cy="1828800"/>
        </a:xfrm>
        <a:prstGeom prst="roundRect">
          <a:avLst/>
        </a:prstGeom>
        <a:solidFill>
          <a:schemeClr val="accent2">
            <a:shade val="50000"/>
            <a:hueOff val="-6163"/>
            <a:satOff val="4795"/>
            <a:lumOff val="25409"/>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lvl="0" algn="ctr" defTabSz="977900">
            <a:lnSpc>
              <a:spcPct val="90000"/>
            </a:lnSpc>
            <a:spcBef>
              <a:spcPct val="0"/>
            </a:spcBef>
            <a:spcAft>
              <a:spcPct val="35000"/>
            </a:spcAft>
          </a:pPr>
          <a:r>
            <a:rPr lang="en-US" sz="2200" kern="1200" dirty="0" smtClean="0"/>
            <a:t>Reviewed </a:t>
          </a:r>
          <a:endParaRPr lang="en-US" sz="2200" kern="1200" dirty="0"/>
        </a:p>
      </dsp:txBody>
      <dsp:txXfrm>
        <a:off x="2724604" y="1460874"/>
        <a:ext cx="2323191" cy="1650250"/>
      </dsp:txXfrm>
    </dsp:sp>
    <dsp:sp modelId="{72169004-F2B7-4ECC-BBF6-74AD4E388884}">
      <dsp:nvSpPr>
        <dsp:cNvPr id="0" name=""/>
        <dsp:cNvSpPr/>
      </dsp:nvSpPr>
      <dsp:spPr>
        <a:xfrm>
          <a:off x="5262309" y="1371599"/>
          <a:ext cx="2501741" cy="1828800"/>
        </a:xfrm>
        <a:prstGeom prst="roundRect">
          <a:avLst/>
        </a:prstGeom>
        <a:solidFill>
          <a:schemeClr val="accent2">
            <a:shade val="50000"/>
            <a:hueOff val="-6163"/>
            <a:satOff val="4795"/>
            <a:lumOff val="25409"/>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lvl="0" algn="ctr" defTabSz="977900">
            <a:lnSpc>
              <a:spcPct val="90000"/>
            </a:lnSpc>
            <a:spcBef>
              <a:spcPct val="0"/>
            </a:spcBef>
            <a:spcAft>
              <a:spcPct val="35000"/>
            </a:spcAft>
          </a:pPr>
          <a:r>
            <a:rPr lang="en-US" sz="2200" kern="1200" dirty="0" smtClean="0"/>
            <a:t>Transmitted to Requested Central Authority in Convention Country</a:t>
          </a:r>
          <a:endParaRPr lang="en-US" sz="2200" kern="1200" dirty="0"/>
        </a:p>
      </dsp:txBody>
      <dsp:txXfrm>
        <a:off x="5351584" y="1460874"/>
        <a:ext cx="2323191" cy="1650250"/>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40AA30E-DD1C-40E5-94A9-4A6B186243B4}">
      <dsp:nvSpPr>
        <dsp:cNvPr id="0" name=""/>
        <dsp:cNvSpPr/>
      </dsp:nvSpPr>
      <dsp:spPr>
        <a:xfrm>
          <a:off x="582929" y="0"/>
          <a:ext cx="6606540" cy="4572000"/>
        </a:xfrm>
        <a:prstGeom prst="rightArrow">
          <a:avLst/>
        </a:prstGeom>
        <a:solidFill>
          <a:schemeClr val="accent2">
            <a:lumMod val="60000"/>
            <a:lumOff val="40000"/>
          </a:schemeClr>
        </a:solidFill>
        <a:ln>
          <a:noFill/>
        </a:ln>
        <a:effectLst/>
      </dsp:spPr>
      <dsp:style>
        <a:lnRef idx="0">
          <a:scrgbClr r="0" g="0" b="0"/>
        </a:lnRef>
        <a:fillRef idx="1">
          <a:scrgbClr r="0" g="0" b="0"/>
        </a:fillRef>
        <a:effectRef idx="0">
          <a:scrgbClr r="0" g="0" b="0"/>
        </a:effectRef>
        <a:fontRef idx="minor"/>
      </dsp:style>
    </dsp:sp>
    <dsp:sp modelId="{BD447B5A-6506-456A-9AD8-F29E4B5D48C3}">
      <dsp:nvSpPr>
        <dsp:cNvPr id="0" name=""/>
        <dsp:cNvSpPr/>
      </dsp:nvSpPr>
      <dsp:spPr>
        <a:xfrm>
          <a:off x="8349" y="1371599"/>
          <a:ext cx="2501741" cy="1828800"/>
        </a:xfrm>
        <a:prstGeom prst="round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lvl="0" algn="ctr" defTabSz="977900">
            <a:lnSpc>
              <a:spcPct val="90000"/>
            </a:lnSpc>
            <a:spcBef>
              <a:spcPct val="0"/>
            </a:spcBef>
            <a:spcAft>
              <a:spcPct val="35000"/>
            </a:spcAft>
          </a:pPr>
          <a:r>
            <a:rPr lang="en-US" sz="2200" kern="1200" dirty="0" smtClean="0"/>
            <a:t>Processed by Local Office</a:t>
          </a:r>
          <a:endParaRPr lang="en-US" sz="2200" kern="1200" dirty="0"/>
        </a:p>
      </dsp:txBody>
      <dsp:txXfrm>
        <a:off x="97624" y="1460874"/>
        <a:ext cx="2323191" cy="1650250"/>
      </dsp:txXfrm>
    </dsp:sp>
    <dsp:sp modelId="{E3CD7C33-528D-44DD-AC52-20800801C36B}">
      <dsp:nvSpPr>
        <dsp:cNvPr id="0" name=""/>
        <dsp:cNvSpPr/>
      </dsp:nvSpPr>
      <dsp:spPr>
        <a:xfrm>
          <a:off x="2635329" y="1371599"/>
          <a:ext cx="2501741" cy="1828800"/>
        </a:xfrm>
        <a:prstGeom prst="roundRect">
          <a:avLst/>
        </a:prstGeom>
        <a:solidFill>
          <a:schemeClr val="accent2">
            <a:lumMod val="5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lvl="0" algn="ctr" defTabSz="977900">
            <a:lnSpc>
              <a:spcPct val="90000"/>
            </a:lnSpc>
            <a:spcBef>
              <a:spcPct val="0"/>
            </a:spcBef>
            <a:spcAft>
              <a:spcPct val="35000"/>
            </a:spcAft>
          </a:pPr>
          <a:r>
            <a:rPr lang="en-US" sz="2200" kern="1200" dirty="0" smtClean="0"/>
            <a:t>Reviewed</a:t>
          </a:r>
          <a:endParaRPr lang="en-US" sz="2200" kern="1200" dirty="0"/>
        </a:p>
      </dsp:txBody>
      <dsp:txXfrm>
        <a:off x="2724604" y="1460874"/>
        <a:ext cx="2323191" cy="1650250"/>
      </dsp:txXfrm>
    </dsp:sp>
    <dsp:sp modelId="{72169004-F2B7-4ECC-BBF6-74AD4E388884}">
      <dsp:nvSpPr>
        <dsp:cNvPr id="0" name=""/>
        <dsp:cNvSpPr/>
      </dsp:nvSpPr>
      <dsp:spPr>
        <a:xfrm>
          <a:off x="5262309" y="1371599"/>
          <a:ext cx="2501741" cy="1828800"/>
        </a:xfrm>
        <a:prstGeom prst="round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lvl="0" algn="ctr" defTabSz="977900">
            <a:lnSpc>
              <a:spcPct val="90000"/>
            </a:lnSpc>
            <a:spcBef>
              <a:spcPct val="0"/>
            </a:spcBef>
            <a:spcAft>
              <a:spcPct val="35000"/>
            </a:spcAft>
          </a:pPr>
          <a:r>
            <a:rPr lang="en-US" sz="2200" kern="1200" dirty="0" smtClean="0"/>
            <a:t>Transmitted to Requested Central Authority in Convention Country</a:t>
          </a:r>
          <a:endParaRPr lang="en-US" sz="2200" kern="1200" dirty="0"/>
        </a:p>
      </dsp:txBody>
      <dsp:txXfrm>
        <a:off x="5351584" y="1460874"/>
        <a:ext cx="2323191" cy="1650250"/>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40AA30E-DD1C-40E5-94A9-4A6B186243B4}">
      <dsp:nvSpPr>
        <dsp:cNvPr id="0" name=""/>
        <dsp:cNvSpPr/>
      </dsp:nvSpPr>
      <dsp:spPr>
        <a:xfrm>
          <a:off x="582929" y="0"/>
          <a:ext cx="6606540" cy="4572000"/>
        </a:xfrm>
        <a:prstGeom prst="rightArrow">
          <a:avLst/>
        </a:prstGeom>
        <a:solidFill>
          <a:schemeClr val="accent2">
            <a:lumMod val="60000"/>
            <a:lumOff val="40000"/>
          </a:schemeClr>
        </a:solidFill>
        <a:ln>
          <a:noFill/>
        </a:ln>
        <a:effectLst/>
      </dsp:spPr>
      <dsp:style>
        <a:lnRef idx="0">
          <a:scrgbClr r="0" g="0" b="0"/>
        </a:lnRef>
        <a:fillRef idx="1">
          <a:scrgbClr r="0" g="0" b="0"/>
        </a:fillRef>
        <a:effectRef idx="0">
          <a:scrgbClr r="0" g="0" b="0"/>
        </a:effectRef>
        <a:fontRef idx="minor"/>
      </dsp:style>
    </dsp:sp>
    <dsp:sp modelId="{BD447B5A-6506-456A-9AD8-F29E4B5D48C3}">
      <dsp:nvSpPr>
        <dsp:cNvPr id="0" name=""/>
        <dsp:cNvSpPr/>
      </dsp:nvSpPr>
      <dsp:spPr>
        <a:xfrm>
          <a:off x="8349" y="1371599"/>
          <a:ext cx="2501741" cy="1828800"/>
        </a:xfrm>
        <a:prstGeom prst="round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lvl="0" algn="ctr" defTabSz="977900">
            <a:lnSpc>
              <a:spcPct val="90000"/>
            </a:lnSpc>
            <a:spcBef>
              <a:spcPct val="0"/>
            </a:spcBef>
            <a:spcAft>
              <a:spcPct val="35000"/>
            </a:spcAft>
          </a:pPr>
          <a:r>
            <a:rPr lang="en-US" sz="2200" kern="1200" dirty="0" smtClean="0"/>
            <a:t>Processed by Local Office</a:t>
          </a:r>
          <a:endParaRPr lang="en-US" sz="2200" kern="1200" dirty="0"/>
        </a:p>
      </dsp:txBody>
      <dsp:txXfrm>
        <a:off x="97624" y="1460874"/>
        <a:ext cx="2323191" cy="1650250"/>
      </dsp:txXfrm>
    </dsp:sp>
    <dsp:sp modelId="{E3CD7C33-528D-44DD-AC52-20800801C36B}">
      <dsp:nvSpPr>
        <dsp:cNvPr id="0" name=""/>
        <dsp:cNvSpPr/>
      </dsp:nvSpPr>
      <dsp:spPr>
        <a:xfrm>
          <a:off x="2635329" y="1371599"/>
          <a:ext cx="2501741" cy="1828800"/>
        </a:xfrm>
        <a:prstGeom prst="roundRect">
          <a:avLst/>
        </a:prstGeom>
        <a:solidFill>
          <a:srgbClr val="A4C4C2"/>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lvl="0" algn="ctr" defTabSz="977900">
            <a:lnSpc>
              <a:spcPct val="90000"/>
            </a:lnSpc>
            <a:spcBef>
              <a:spcPct val="0"/>
            </a:spcBef>
            <a:spcAft>
              <a:spcPct val="35000"/>
            </a:spcAft>
          </a:pPr>
          <a:r>
            <a:rPr lang="en-US" sz="2200" kern="1200" dirty="0" smtClean="0"/>
            <a:t>Reviewed</a:t>
          </a:r>
          <a:endParaRPr lang="en-US" sz="2200" kern="1200" dirty="0"/>
        </a:p>
      </dsp:txBody>
      <dsp:txXfrm>
        <a:off x="2724604" y="1460874"/>
        <a:ext cx="2323191" cy="1650250"/>
      </dsp:txXfrm>
    </dsp:sp>
    <dsp:sp modelId="{72169004-F2B7-4ECC-BBF6-74AD4E388884}">
      <dsp:nvSpPr>
        <dsp:cNvPr id="0" name=""/>
        <dsp:cNvSpPr/>
      </dsp:nvSpPr>
      <dsp:spPr>
        <a:xfrm>
          <a:off x="5262309" y="1371599"/>
          <a:ext cx="2501741" cy="1828800"/>
        </a:xfrm>
        <a:prstGeom prst="roundRect">
          <a:avLst/>
        </a:prstGeom>
        <a:solidFill>
          <a:schemeClr val="accent2">
            <a:lumMod val="5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lvl="0" algn="ctr" defTabSz="977900">
            <a:lnSpc>
              <a:spcPct val="90000"/>
            </a:lnSpc>
            <a:spcBef>
              <a:spcPct val="0"/>
            </a:spcBef>
            <a:spcAft>
              <a:spcPct val="35000"/>
            </a:spcAft>
          </a:pPr>
          <a:r>
            <a:rPr lang="en-US" sz="2200" kern="1200" dirty="0" smtClean="0"/>
            <a:t>Transmitted to Requested Central Authority in Convention Country</a:t>
          </a:r>
          <a:endParaRPr lang="en-US" sz="2200" kern="1200" dirty="0"/>
        </a:p>
      </dsp:txBody>
      <dsp:txXfrm>
        <a:off x="5351584" y="1460874"/>
        <a:ext cx="2323191" cy="1650250"/>
      </dsp:txXfrm>
    </dsp:sp>
  </dsp:spTree>
</dsp:drawing>
</file>

<file path=ppt/diagrams/layout1.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equation1">
  <dgm:title val=""/>
  <dgm:desc val=""/>
  <dgm:catLst>
    <dgm:cat type="relationship" pri="17000"/>
    <dgm:cat type="process"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choose name="Name0">
      <dgm:if name="Name1" func="var" arg="dir" op="equ" val="norm">
        <dgm:alg type="lin">
          <dgm:param type="fallback" val="2D"/>
        </dgm:alg>
      </dgm:if>
      <dgm:else name="Name2">
        <dgm:alg type="lin">
          <dgm:param type="linDir" val="fromR"/>
          <dgm:param type="fallback" val="2D"/>
        </dgm:alg>
      </dgm:else>
    </dgm:choose>
    <dgm:shape xmlns:r="http://schemas.openxmlformats.org/officeDocument/2006/relationships" r:blip="">
      <dgm:adjLst/>
    </dgm:shape>
    <dgm:presOf/>
    <dgm:constrLst>
      <dgm:constr type="w" for="ch" ptType="node" refType="w"/>
      <dgm:constr type="w" for="ch" ptType="sibTrans" refType="w" refFor="ch" refPtType="node" fact="0.58"/>
      <dgm:constr type="primFontSz" for="ch" ptType="node" op="equ" val="65"/>
      <dgm:constr type="primFontSz" for="ch" ptType="sibTrans" op="equ" val="55"/>
      <dgm:constr type="primFontSz" for="ch" ptType="sibTrans" refType="primFontSz" refFor="ch" refPtType="node" op="lte" fact="0.8"/>
      <dgm:constr type="w" for="ch" forName="spacerL" refType="w" refFor="ch" refPtType="sibTrans" fact="0.14"/>
      <dgm:constr type="w" for="ch" forName="spacerR" refType="w" refFor="ch" refPtType="sibTrans" fact="0.14"/>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sibTransForEach" axis="followSib" ptType="sibTrans" cnt="1">
        <dgm:layoutNode name="spacerL">
          <dgm:alg type="sp"/>
          <dgm:shape xmlns:r="http://schemas.openxmlformats.org/officeDocument/2006/relationships" r:blip="">
            <dgm:adjLst/>
          </dgm:shape>
          <dgm:presOf/>
          <dgm:constrLst/>
          <dgm:ruleLst/>
        </dgm:layoutNode>
        <dgm:layoutNode name="sibTrans">
          <dgm:alg type="tx"/>
          <dgm:choose name="Name3">
            <dgm:if name="Name4" axis="followSib" ptType="sibTrans" func="cnt" op="equ" val="0">
              <dgm:shape xmlns:r="http://schemas.openxmlformats.org/officeDocument/2006/relationships" type="mathEqual" r:blip="">
                <dgm:adjLst/>
              </dgm:shape>
            </dgm:if>
            <dgm:else name="Name5">
              <dgm:shape xmlns:r="http://schemas.openxmlformats.org/officeDocument/2006/relationships" type="mathPlus" r:blip="">
                <dgm:adjLst/>
              </dgm:shape>
            </dgm:else>
          </dgm:choose>
          <dgm:presOf axis="self"/>
          <dgm:constrLst>
            <dgm:constr type="h" refType="w"/>
            <dgm:constr type="lMarg"/>
            <dgm:constr type="rMarg"/>
            <dgm:constr type="tMarg"/>
            <dgm:constr type="bMarg"/>
          </dgm:constrLst>
          <dgm:ruleLst>
            <dgm:rule type="primFontSz" val="5" fact="NaN" max="NaN"/>
          </dgm:ruleLst>
        </dgm:layoutNode>
        <dgm:layoutNode name="spacerR">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4.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5.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6.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7.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65693"/>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84613" y="0"/>
            <a:ext cx="2971800" cy="465693"/>
          </a:xfrm>
          <a:prstGeom prst="rect">
            <a:avLst/>
          </a:prstGeom>
        </p:spPr>
        <p:txBody>
          <a:bodyPr vert="horz" lIns="91440" tIns="45720" rIns="91440" bIns="45720" rtlCol="0"/>
          <a:lstStyle>
            <a:lvl1pPr algn="r">
              <a:defRPr sz="1200"/>
            </a:lvl1pPr>
          </a:lstStyle>
          <a:p>
            <a:fld id="{C64D9E48-5E7F-D24C-87D5-695B18367D24}" type="datetimeFigureOut">
              <a:rPr lang="en-US" smtClean="0"/>
              <a:t>12/13/2019</a:t>
            </a:fld>
            <a:endParaRPr lang="en-US" dirty="0"/>
          </a:p>
        </p:txBody>
      </p:sp>
      <p:sp>
        <p:nvSpPr>
          <p:cNvPr id="4" name="Footer Placeholder 3"/>
          <p:cNvSpPr>
            <a:spLocks noGrp="1"/>
          </p:cNvSpPr>
          <p:nvPr>
            <p:ph type="ftr" sz="quarter" idx="2"/>
          </p:nvPr>
        </p:nvSpPr>
        <p:spPr>
          <a:xfrm>
            <a:off x="0" y="8846553"/>
            <a:ext cx="2971800" cy="465693"/>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613" y="8846553"/>
            <a:ext cx="2971800" cy="465693"/>
          </a:xfrm>
          <a:prstGeom prst="rect">
            <a:avLst/>
          </a:prstGeom>
        </p:spPr>
        <p:txBody>
          <a:bodyPr vert="horz" lIns="91440" tIns="45720" rIns="91440" bIns="45720" rtlCol="0" anchor="b"/>
          <a:lstStyle>
            <a:lvl1pPr algn="r">
              <a:defRPr sz="1200"/>
            </a:lvl1pPr>
          </a:lstStyle>
          <a:p>
            <a:fld id="{B6CB10C2-C6DD-5A4A-BF1B-B012B8BA4284}" type="slidenum">
              <a:rPr lang="en-US" smtClean="0"/>
              <a:t>‹#›</a:t>
            </a:fld>
            <a:endParaRPr lang="en-US" dirty="0"/>
          </a:p>
        </p:txBody>
      </p:sp>
    </p:spTree>
    <p:extLst>
      <p:ext uri="{BB962C8B-B14F-4D97-AF65-F5344CB8AC3E}">
        <p14:creationId xmlns:p14="http://schemas.microsoft.com/office/powerpoint/2010/main" val="309797590"/>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65693"/>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65693"/>
          </a:xfrm>
          <a:prstGeom prst="rect">
            <a:avLst/>
          </a:prstGeom>
        </p:spPr>
        <p:txBody>
          <a:bodyPr vert="horz" lIns="91440" tIns="45720" rIns="91440" bIns="45720" rtlCol="0"/>
          <a:lstStyle>
            <a:lvl1pPr algn="r">
              <a:defRPr sz="1200"/>
            </a:lvl1pPr>
          </a:lstStyle>
          <a:p>
            <a:fld id="{B86357CE-B3EB-1B4A-84E5-C1E2DF427ABD}" type="datetimeFigureOut">
              <a:rPr lang="en-US" smtClean="0"/>
              <a:t>12/13/2019</a:t>
            </a:fld>
            <a:endParaRPr lang="en-US" dirty="0"/>
          </a:p>
        </p:txBody>
      </p:sp>
      <p:sp>
        <p:nvSpPr>
          <p:cNvPr id="4" name="Slide Image Placeholder 3"/>
          <p:cNvSpPr>
            <a:spLocks noGrp="1" noRot="1" noChangeAspect="1"/>
          </p:cNvSpPr>
          <p:nvPr>
            <p:ph type="sldImg" idx="2"/>
          </p:nvPr>
        </p:nvSpPr>
        <p:spPr>
          <a:xfrm>
            <a:off x="1101725" y="698500"/>
            <a:ext cx="4654550" cy="34925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24085"/>
            <a:ext cx="5486400" cy="4191238"/>
          </a:xfrm>
          <a:prstGeom prst="rect">
            <a:avLst/>
          </a:prstGeom>
        </p:spPr>
        <p:txBody>
          <a:bodyPr vert="horz" lIns="91440" tIns="45720" rIns="91440" bIns="45720" rtlCol="0"/>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0" y="8846553"/>
            <a:ext cx="2971800" cy="465693"/>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846553"/>
            <a:ext cx="2971800" cy="465693"/>
          </a:xfrm>
          <a:prstGeom prst="rect">
            <a:avLst/>
          </a:prstGeom>
        </p:spPr>
        <p:txBody>
          <a:bodyPr vert="horz" lIns="91440" tIns="45720" rIns="91440" bIns="45720" rtlCol="0" anchor="b"/>
          <a:lstStyle>
            <a:lvl1pPr algn="r">
              <a:defRPr sz="1200"/>
            </a:lvl1pPr>
          </a:lstStyle>
          <a:p>
            <a:fld id="{824A558B-E4E9-A94A-B9C1-029E46A76ABA}" type="slidenum">
              <a:rPr lang="en-US" smtClean="0"/>
              <a:t>‹#›</a:t>
            </a:fld>
            <a:endParaRPr lang="en-US" dirty="0"/>
          </a:p>
        </p:txBody>
      </p:sp>
    </p:spTree>
    <p:extLst>
      <p:ext uri="{BB962C8B-B14F-4D97-AF65-F5344CB8AC3E}">
        <p14:creationId xmlns:p14="http://schemas.microsoft.com/office/powerpoint/2010/main" val="3068937988"/>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smtClean="0">
                <a:solidFill>
                  <a:prstClr val="black"/>
                </a:solidFill>
              </a:rPr>
              <a:t>Notes</a:t>
            </a:r>
            <a:r>
              <a:rPr lang="en-US" baseline="0" dirty="0" smtClean="0">
                <a:solidFill>
                  <a:prstClr val="black"/>
                </a:solidFill>
              </a:rPr>
              <a:t>:</a:t>
            </a:r>
          </a:p>
          <a:p>
            <a:pPr lvl="0"/>
            <a:endParaRPr lang="en-US" baseline="0" dirty="0" smtClean="0">
              <a:solidFill>
                <a:prstClr val="black"/>
              </a:solidFill>
            </a:endParaRPr>
          </a:p>
          <a:p>
            <a:pPr lvl="0"/>
            <a:r>
              <a:rPr lang="en-US" dirty="0" smtClean="0">
                <a:solidFill>
                  <a:prstClr val="black"/>
                </a:solidFill>
              </a:rPr>
              <a:t>Welcome </a:t>
            </a:r>
            <a:r>
              <a:rPr lang="en-US" dirty="0">
                <a:solidFill>
                  <a:prstClr val="black"/>
                </a:solidFill>
              </a:rPr>
              <a:t>to the Webinar Series on </a:t>
            </a:r>
            <a:r>
              <a:rPr lang="en-US" dirty="0" smtClean="0">
                <a:solidFill>
                  <a:prstClr val="black"/>
                </a:solidFill>
              </a:rPr>
              <a:t>International Case Processing Under UIFSA 2008.</a:t>
            </a:r>
            <a:endParaRPr lang="en-US" dirty="0">
              <a:solidFill>
                <a:prstClr val="black"/>
              </a:solidFill>
            </a:endParaRPr>
          </a:p>
          <a:p>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1</a:t>
            </a:fld>
            <a:endParaRPr lang="en-US" dirty="0"/>
          </a:p>
        </p:txBody>
      </p:sp>
    </p:spTree>
    <p:extLst>
      <p:ext uri="{BB962C8B-B14F-4D97-AF65-F5344CB8AC3E}">
        <p14:creationId xmlns:p14="http://schemas.microsoft.com/office/powerpoint/2010/main" val="165391836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Notes:</a:t>
            </a:r>
          </a:p>
          <a:p>
            <a:endParaRPr lang="en-US" dirty="0" smtClean="0"/>
          </a:p>
          <a:p>
            <a:r>
              <a:rPr lang="en-US" dirty="0" smtClean="0"/>
              <a:t>Included on the Child Support page of the Hague Conference website is a wonderful resource titled the Practical Handbook for Caseworkers. The handbook contains detailed information about processing each application under the Hague Child Support Convention. Chapters discuss incoming and outgoing applications, and include flow charts, instructions on how to complete Convention forms, and responses to frequently asked questions.</a:t>
            </a:r>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10</a:t>
            </a:fld>
            <a:endParaRPr lang="en-US" dirty="0"/>
          </a:p>
        </p:txBody>
      </p:sp>
    </p:spTree>
    <p:extLst>
      <p:ext uri="{BB962C8B-B14F-4D97-AF65-F5344CB8AC3E}">
        <p14:creationId xmlns:p14="http://schemas.microsoft.com/office/powerpoint/2010/main" val="83068317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Notes:</a:t>
            </a:r>
          </a:p>
          <a:p>
            <a:endParaRPr lang="en-US" dirty="0" smtClean="0"/>
          </a:p>
          <a:p>
            <a:r>
              <a:rPr lang="en-US" dirty="0" smtClean="0"/>
              <a:t>The </a:t>
            </a:r>
            <a:r>
              <a:rPr lang="en-US" dirty="0"/>
              <a:t>Convention </a:t>
            </a:r>
            <a:r>
              <a:rPr lang="en-US" dirty="0" smtClean="0"/>
              <a:t>outlines responsibilities </a:t>
            </a:r>
            <a:r>
              <a:rPr lang="en-US" dirty="0"/>
              <a:t>that the Central Authority has when </a:t>
            </a:r>
            <a:r>
              <a:rPr lang="en-US" dirty="0" smtClean="0"/>
              <a:t>receiving applications from </a:t>
            </a:r>
            <a:r>
              <a:rPr lang="en-US" dirty="0"/>
              <a:t>a Convention </a:t>
            </a:r>
            <a:r>
              <a:rPr lang="en-US" dirty="0" smtClean="0"/>
              <a:t>country. This slide summarizes measures that Article 6 requires a Central Authority to take, as appropriate, upon receipt of an application under Chapter III of the Convention. We discussed these measures during the Module 2 webinar. Remember </a:t>
            </a:r>
            <a:r>
              <a:rPr lang="en-US" dirty="0"/>
              <a:t>– </a:t>
            </a:r>
            <a:r>
              <a:rPr lang="en-US" dirty="0" smtClean="0"/>
              <a:t>because OCSE has designated state IV-D agencies as central authorities for receiving and transmitting Convention applications </a:t>
            </a:r>
            <a:r>
              <a:rPr lang="en-US" dirty="0"/>
              <a:t>– </a:t>
            </a:r>
            <a:r>
              <a:rPr lang="en-US" dirty="0" smtClean="0"/>
              <a:t>you are responsible for performing these Article 6 measures, which </a:t>
            </a:r>
            <a:r>
              <a:rPr lang="en-US" dirty="0"/>
              <a:t>are similar to the services you already provide in intergovernmental cases.</a:t>
            </a:r>
          </a:p>
        </p:txBody>
      </p:sp>
      <p:sp>
        <p:nvSpPr>
          <p:cNvPr id="4" name="Slide Number Placeholder 3"/>
          <p:cNvSpPr>
            <a:spLocks noGrp="1"/>
          </p:cNvSpPr>
          <p:nvPr>
            <p:ph type="sldNum" sz="quarter" idx="10"/>
          </p:nvPr>
        </p:nvSpPr>
        <p:spPr/>
        <p:txBody>
          <a:bodyPr/>
          <a:lstStyle/>
          <a:p>
            <a:fld id="{824A558B-E4E9-A94A-B9C1-029E46A76ABA}" type="slidenum">
              <a:rPr lang="en-US" smtClean="0"/>
              <a:t>11</a:t>
            </a:fld>
            <a:endParaRPr lang="en-US" dirty="0"/>
          </a:p>
        </p:txBody>
      </p:sp>
    </p:spTree>
    <p:extLst>
      <p:ext uri="{BB962C8B-B14F-4D97-AF65-F5344CB8AC3E}">
        <p14:creationId xmlns:p14="http://schemas.microsoft.com/office/powerpoint/2010/main" val="12748769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Notes</a:t>
            </a:r>
            <a:r>
              <a:rPr lang="en-US" dirty="0" smtClean="0"/>
              <a:t>:</a:t>
            </a:r>
          </a:p>
          <a:p>
            <a:endParaRPr lang="en-US" dirty="0"/>
          </a:p>
          <a:p>
            <a:r>
              <a:rPr lang="en-US" dirty="0" smtClean="0"/>
              <a:t>The measures listed in Article 6 of the Convention are also similar to the responsibilities that UIFSA requires of a support enforcement agency.  </a:t>
            </a:r>
          </a:p>
          <a:p>
            <a:endParaRPr lang="en-US" dirty="0"/>
          </a:p>
          <a:p>
            <a:r>
              <a:rPr lang="en-US" dirty="0" smtClean="0"/>
              <a:t>Regardless of whether your state enacted Alternative A or Alternative B of UIFSA Section 307, you are required to provide services to a petitioner who has requested services through a Central Authority of a Convention country. That means you must take all appropriate steps related to the application, including converting an order that is in foreign currency to equivalent U.S. dollars. We will discuss currency conversion in detail during Module 8 of the webinar series.</a:t>
            </a:r>
            <a:endParaRPr lang="en-US" dirty="0"/>
          </a:p>
          <a:p>
            <a:endParaRPr lang="en-US" dirty="0" smtClean="0"/>
          </a:p>
        </p:txBody>
      </p:sp>
      <p:sp>
        <p:nvSpPr>
          <p:cNvPr id="4" name="Slide Number Placeholder 3"/>
          <p:cNvSpPr>
            <a:spLocks noGrp="1"/>
          </p:cNvSpPr>
          <p:nvPr>
            <p:ph type="sldNum" sz="quarter" idx="10"/>
          </p:nvPr>
        </p:nvSpPr>
        <p:spPr/>
        <p:txBody>
          <a:bodyPr/>
          <a:lstStyle/>
          <a:p>
            <a:fld id="{824A558B-E4E9-A94A-B9C1-029E46A76ABA}" type="slidenum">
              <a:rPr lang="en-US" smtClean="0"/>
              <a:t>12</a:t>
            </a:fld>
            <a:endParaRPr lang="en-US" dirty="0"/>
          </a:p>
        </p:txBody>
      </p:sp>
    </p:spTree>
    <p:extLst>
      <p:ext uri="{BB962C8B-B14F-4D97-AF65-F5344CB8AC3E}">
        <p14:creationId xmlns:p14="http://schemas.microsoft.com/office/powerpoint/2010/main" val="281911847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Notes:</a:t>
            </a:r>
          </a:p>
          <a:p>
            <a:endParaRPr lang="en-US" dirty="0"/>
          </a:p>
          <a:p>
            <a:r>
              <a:rPr lang="en-US" dirty="0" smtClean="0"/>
              <a:t>When a Contracting State, also referred to as a Convention country, sends an Application for Establishment to the United States, it should send the application to the Central Registry of the U.S. state where the noncustodial parent lives. </a:t>
            </a:r>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13</a:t>
            </a:fld>
            <a:endParaRPr lang="en-US" dirty="0"/>
          </a:p>
        </p:txBody>
      </p:sp>
    </p:spTree>
    <p:extLst>
      <p:ext uri="{BB962C8B-B14F-4D97-AF65-F5344CB8AC3E}">
        <p14:creationId xmlns:p14="http://schemas.microsoft.com/office/powerpoint/2010/main" val="69024708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267200"/>
            <a:ext cx="5486400" cy="4114800"/>
          </a:xfrm>
        </p:spPr>
        <p:txBody>
          <a:bodyPr/>
          <a:lstStyle/>
          <a:p>
            <a:r>
              <a:rPr lang="en-US" dirty="0"/>
              <a:t>Notes:</a:t>
            </a:r>
          </a:p>
          <a:p>
            <a:endParaRPr lang="en-US" dirty="0" smtClean="0"/>
          </a:p>
          <a:p>
            <a:r>
              <a:rPr lang="en-US" dirty="0" smtClean="0"/>
              <a:t>In its review of an application, there are two important provisions that govern the state Central Registry.</a:t>
            </a:r>
          </a:p>
          <a:p>
            <a:endParaRPr lang="en-US" dirty="0"/>
          </a:p>
          <a:p>
            <a:r>
              <a:rPr lang="en-US" dirty="0" smtClean="0"/>
              <a:t>First, the Central Registry </a:t>
            </a:r>
            <a:r>
              <a:rPr lang="en-US" dirty="0"/>
              <a:t>may refuse to process an application only if it is manifest that Convention requirements are not </a:t>
            </a:r>
            <a:r>
              <a:rPr lang="en-US" dirty="0" smtClean="0"/>
              <a:t>met. Second, the Central Registry may not reject an application solely because additional documents or information are needed. In the rare case where </a:t>
            </a:r>
            <a:r>
              <a:rPr lang="en-US" dirty="0"/>
              <a:t>the </a:t>
            </a:r>
            <a:r>
              <a:rPr lang="en-US" dirty="0" smtClean="0"/>
              <a:t>Central Registry decides </a:t>
            </a:r>
            <a:r>
              <a:rPr lang="en-US" dirty="0"/>
              <a:t>to refuse to process the application, there must be prompt notice to the requesting State. </a:t>
            </a:r>
            <a:endParaRPr lang="en-US" dirty="0" smtClean="0"/>
          </a:p>
          <a:p>
            <a:endParaRPr lang="en-US" dirty="0"/>
          </a:p>
          <a:p>
            <a:r>
              <a:rPr lang="en-US" dirty="0" smtClean="0"/>
              <a:t>Let’s talk more about each of these provisions.</a:t>
            </a:r>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14</a:t>
            </a:fld>
            <a:endParaRPr lang="en-US" dirty="0"/>
          </a:p>
        </p:txBody>
      </p:sp>
    </p:spTree>
    <p:extLst>
      <p:ext uri="{BB962C8B-B14F-4D97-AF65-F5344CB8AC3E}">
        <p14:creationId xmlns:p14="http://schemas.microsoft.com/office/powerpoint/2010/main" val="281749657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267200"/>
            <a:ext cx="5486400" cy="4114800"/>
          </a:xfrm>
        </p:spPr>
        <p:txBody>
          <a:bodyPr/>
          <a:lstStyle/>
          <a:p>
            <a:r>
              <a:rPr lang="en-US" dirty="0"/>
              <a:t>Notes:</a:t>
            </a:r>
          </a:p>
          <a:p>
            <a:endParaRPr lang="en-US" dirty="0" smtClean="0"/>
          </a:p>
          <a:p>
            <a:r>
              <a:rPr lang="en-US" dirty="0" smtClean="0"/>
              <a:t>First, the Central Registry may </a:t>
            </a:r>
            <a:r>
              <a:rPr lang="en-US" dirty="0"/>
              <a:t>refuse to process </a:t>
            </a:r>
            <a:r>
              <a:rPr lang="en-US" dirty="0" smtClean="0"/>
              <a:t>the </a:t>
            </a:r>
            <a:r>
              <a:rPr lang="en-US" dirty="0"/>
              <a:t>application only if it is manifest that Convention requirements are not met. According to the </a:t>
            </a:r>
            <a:r>
              <a:rPr lang="en-US" dirty="0" smtClean="0"/>
              <a:t>Convention’s Explanatory </a:t>
            </a:r>
            <a:r>
              <a:rPr lang="en-US" dirty="0"/>
              <a:t>Report, “manifest” means </a:t>
            </a:r>
            <a:r>
              <a:rPr lang="en-US" dirty="0" smtClean="0"/>
              <a:t>it </a:t>
            </a:r>
            <a:r>
              <a:rPr lang="en-US" dirty="0"/>
              <a:t>must be clear on the face of the documents that the requirements are not fulfilled. </a:t>
            </a:r>
            <a:r>
              <a:rPr lang="en-US" dirty="0" smtClean="0"/>
              <a:t>The </a:t>
            </a:r>
            <a:r>
              <a:rPr lang="en-US" dirty="0"/>
              <a:t>Explanatory </a:t>
            </a:r>
            <a:r>
              <a:rPr lang="en-US" dirty="0" smtClean="0"/>
              <a:t>Report further states that </a:t>
            </a:r>
            <a:r>
              <a:rPr lang="en-US" dirty="0"/>
              <a:t>if it’s unclear whether the application satisfies Convention requirements, it is preferable for the requested Central Authority to go ahead and process it and not make any decision that is more properly left to the competent </a:t>
            </a:r>
            <a:r>
              <a:rPr lang="en-US" dirty="0" smtClean="0"/>
              <a:t>authority acting on the application.</a:t>
            </a:r>
            <a:endParaRPr lang="en-US" dirty="0"/>
          </a:p>
          <a:p>
            <a:endParaRPr lang="en-US" dirty="0" smtClean="0"/>
          </a:p>
          <a:p>
            <a:r>
              <a:rPr lang="en-US" dirty="0" smtClean="0"/>
              <a:t>The </a:t>
            </a:r>
            <a:r>
              <a:rPr lang="en-US" dirty="0"/>
              <a:t>Explanatory Report gives the following example of when it might be manifest that </a:t>
            </a:r>
            <a:r>
              <a:rPr lang="en-US" dirty="0" smtClean="0"/>
              <a:t>Convention </a:t>
            </a:r>
            <a:r>
              <a:rPr lang="en-US" dirty="0"/>
              <a:t>requirements are not met: the party previously submitted an application concerning the same debtor that had failed on a specific ground and now the applicant is submitting the same application with no change of circumstances. </a:t>
            </a:r>
            <a:endParaRPr lang="en-US" dirty="0" smtClean="0"/>
          </a:p>
          <a:p>
            <a:endParaRPr lang="en-US" dirty="0"/>
          </a:p>
          <a:p>
            <a:r>
              <a:rPr lang="en-US" dirty="0"/>
              <a:t>Two other possibilities are when it is manifest on the face of the documents that the application is not within the scope of the Convention or that the applicant does not live in a Contracting State. </a:t>
            </a:r>
            <a:r>
              <a:rPr lang="en-US" dirty="0" smtClean="0"/>
              <a:t>The next slides discuss these Convention requirements. </a:t>
            </a:r>
          </a:p>
          <a:p>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15</a:t>
            </a:fld>
            <a:endParaRPr lang="en-US" dirty="0"/>
          </a:p>
        </p:txBody>
      </p:sp>
    </p:spTree>
    <p:extLst>
      <p:ext uri="{BB962C8B-B14F-4D97-AF65-F5344CB8AC3E}">
        <p14:creationId xmlns:p14="http://schemas.microsoft.com/office/powerpoint/2010/main" val="89464394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050" dirty="0"/>
              <a:t>Notes:</a:t>
            </a:r>
          </a:p>
          <a:p>
            <a:endParaRPr lang="en-US" sz="1050" dirty="0"/>
          </a:p>
          <a:p>
            <a:r>
              <a:rPr lang="en-US" sz="1000" dirty="0"/>
              <a:t>The first </a:t>
            </a:r>
            <a:r>
              <a:rPr lang="en-US" sz="1000" dirty="0" smtClean="0"/>
              <a:t>question </a:t>
            </a:r>
            <a:r>
              <a:rPr lang="en-US" sz="1000" dirty="0"/>
              <a:t>the </a:t>
            </a:r>
            <a:r>
              <a:rPr lang="en-US" sz="1000" dirty="0" smtClean="0"/>
              <a:t>Central </a:t>
            </a:r>
            <a:r>
              <a:rPr lang="en-US" sz="1000" dirty="0"/>
              <a:t>Registry should </a:t>
            </a:r>
            <a:r>
              <a:rPr lang="en-US" sz="1000" dirty="0" smtClean="0"/>
              <a:t>ask </a:t>
            </a:r>
            <a:r>
              <a:rPr lang="en-US" sz="1000" dirty="0"/>
              <a:t>is </a:t>
            </a:r>
            <a:r>
              <a:rPr lang="en-US" sz="1000" dirty="0" smtClean="0"/>
              <a:t>whether </a:t>
            </a:r>
            <a:r>
              <a:rPr lang="en-US" sz="1000" dirty="0"/>
              <a:t>the application request is within the scope of the Convention. </a:t>
            </a:r>
            <a:r>
              <a:rPr lang="en-US" sz="950" dirty="0" smtClean="0"/>
              <a:t>Applications available through a Central Authority are listed in Article 10 of the Convention. In the United States, we implemented this Article in Section 704 of UIFSA (2008).</a:t>
            </a:r>
          </a:p>
          <a:p>
            <a:endParaRPr lang="en-US" sz="950" dirty="0" smtClean="0"/>
          </a:p>
          <a:p>
            <a:r>
              <a:rPr lang="en-US" sz="950" dirty="0" smtClean="0"/>
              <a:t>Under the Convention and Article 7 of UIFSA (2008), the following establishment applications are available through the Central Authority to a creditor:</a:t>
            </a:r>
          </a:p>
          <a:p>
            <a:pPr marL="171450" indent="-171450">
              <a:buFont typeface="Arial" panose="020B0604020202020204" pitchFamily="34" charset="0"/>
              <a:buChar char="•"/>
            </a:pPr>
            <a:r>
              <a:rPr lang="en-US" sz="950" dirty="0" smtClean="0"/>
              <a:t>Establishment of a support order if there is no existing order, including, if necessary, determination of parentage of a child, and</a:t>
            </a:r>
          </a:p>
          <a:p>
            <a:pPr marL="171450" indent="-171450">
              <a:buFont typeface="Arial" panose="020B0604020202020204" pitchFamily="34" charset="0"/>
              <a:buChar char="•"/>
            </a:pPr>
            <a:r>
              <a:rPr lang="en-US" sz="950" dirty="0" smtClean="0"/>
              <a:t>Establishment of a support order if recognition of an existing foreign support order is refused for certain reasons.</a:t>
            </a:r>
          </a:p>
          <a:p>
            <a:pPr marL="628650" lvl="1" indent="-171450">
              <a:buFont typeface="Courier New" panose="02070309020205020404" pitchFamily="49" charset="0"/>
              <a:buChar char="o"/>
            </a:pPr>
            <a:r>
              <a:rPr lang="en-US" sz="950" dirty="0" smtClean="0"/>
              <a:t>Those reasons are listed in Section 708(b)(2), (4) and (9) of UIFSA</a:t>
            </a:r>
          </a:p>
          <a:p>
            <a:pPr marL="1085850" lvl="2" indent="-171450">
              <a:buFont typeface="Arial" panose="020B0604020202020204" pitchFamily="34" charset="0"/>
              <a:buChar char="•"/>
            </a:pPr>
            <a:r>
              <a:rPr lang="en-US" sz="950" dirty="0" smtClean="0"/>
              <a:t>Lack of personal jurisdiction consistent with Section 201 of UIFSA (2008)</a:t>
            </a:r>
          </a:p>
          <a:p>
            <a:pPr marL="1085850" lvl="2" indent="-171450">
              <a:buFont typeface="Arial" panose="020B0604020202020204" pitchFamily="34" charset="0"/>
              <a:buChar char="•"/>
            </a:pPr>
            <a:r>
              <a:rPr lang="en-US" sz="950" dirty="0" smtClean="0"/>
              <a:t>Order obtained by procedural fraud</a:t>
            </a:r>
          </a:p>
          <a:p>
            <a:pPr marL="1085850" lvl="2" indent="-171450">
              <a:buFont typeface="Arial" panose="020B0604020202020204" pitchFamily="34" charset="0"/>
              <a:buChar char="•"/>
            </a:pPr>
            <a:r>
              <a:rPr lang="en-US" sz="950" dirty="0" smtClean="0"/>
              <a:t>In a case where the respondent neither appeared nor was represented in the proceeding in the issuing jurisdiction, lack of proper notice and opportunity to be heard.</a:t>
            </a:r>
          </a:p>
          <a:p>
            <a:pPr marL="171450"/>
            <a:r>
              <a:rPr lang="en-US" sz="950" dirty="0" smtClean="0"/>
              <a:t>If a foreign order cannot be recognized, the legal effect is that the order does not exist for the requested State and a new decision can be established. </a:t>
            </a:r>
          </a:p>
          <a:p>
            <a:pPr marL="171450"/>
            <a:endParaRPr lang="en-US" sz="950" dirty="0"/>
          </a:p>
          <a:p>
            <a:r>
              <a:rPr lang="en-US" sz="950" dirty="0"/>
              <a:t>Be aware that a separate application for the establishment of parentage is not available under the Convention. It can only be requested in connection with a request to establish a support order.</a:t>
            </a:r>
          </a:p>
          <a:p>
            <a:endParaRPr lang="en-US" sz="950" dirty="0"/>
          </a:p>
          <a:p>
            <a:r>
              <a:rPr lang="en-US" sz="950" dirty="0"/>
              <a:t>Also, as noted earlier, </a:t>
            </a:r>
            <a:r>
              <a:rPr lang="en-US" sz="950" dirty="0" smtClean="0"/>
              <a:t>an </a:t>
            </a:r>
            <a:r>
              <a:rPr lang="en-US" sz="950" dirty="0"/>
              <a:t>establishment application is </a:t>
            </a:r>
            <a:r>
              <a:rPr lang="en-US" sz="950" b="1" i="1" dirty="0"/>
              <a:t>not</a:t>
            </a:r>
            <a:r>
              <a:rPr lang="en-US" sz="950" dirty="0"/>
              <a:t> available to a </a:t>
            </a:r>
            <a:r>
              <a:rPr lang="en-US" sz="950" dirty="0" smtClean="0"/>
              <a:t>debtor under the Convention. </a:t>
            </a:r>
            <a:endParaRPr lang="en-US" sz="950" dirty="0">
              <a:solidFill>
                <a:srgbClr val="FF0000"/>
              </a:solidFill>
            </a:endParaRPr>
          </a:p>
          <a:p>
            <a:pPr marL="174625"/>
            <a:endParaRPr lang="en-US" sz="1050" dirty="0"/>
          </a:p>
        </p:txBody>
      </p:sp>
      <p:sp>
        <p:nvSpPr>
          <p:cNvPr id="4" name="Slide Number Placeholder 3"/>
          <p:cNvSpPr>
            <a:spLocks noGrp="1"/>
          </p:cNvSpPr>
          <p:nvPr>
            <p:ph type="sldNum" sz="quarter" idx="10"/>
          </p:nvPr>
        </p:nvSpPr>
        <p:spPr/>
        <p:txBody>
          <a:bodyPr/>
          <a:lstStyle/>
          <a:p>
            <a:fld id="{824A558B-E4E9-A94A-B9C1-029E46A76ABA}" type="slidenum">
              <a:rPr lang="en-US" smtClean="0"/>
              <a:t>16</a:t>
            </a:fld>
            <a:endParaRPr lang="en-US" dirty="0"/>
          </a:p>
        </p:txBody>
      </p:sp>
    </p:spTree>
    <p:extLst>
      <p:ext uri="{BB962C8B-B14F-4D97-AF65-F5344CB8AC3E}">
        <p14:creationId xmlns:p14="http://schemas.microsoft.com/office/powerpoint/2010/main" val="336932444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Notes:</a:t>
            </a:r>
          </a:p>
          <a:p>
            <a:endParaRPr lang="en-US" dirty="0"/>
          </a:p>
          <a:p>
            <a:r>
              <a:rPr lang="en-US" dirty="0" smtClean="0"/>
              <a:t>The second question the Central Registry should ask concerns the origin of the application</a:t>
            </a:r>
            <a:r>
              <a:rPr lang="en-US" dirty="0" smtClean="0">
                <a:solidFill>
                  <a:srgbClr val="FF0000"/>
                </a:solidFill>
              </a:rPr>
              <a:t>. </a:t>
            </a:r>
            <a:r>
              <a:rPr lang="en-US" dirty="0" smtClean="0"/>
              <a:t>In order for a petitioner to receive the assistance of a IV-D agency under Article 7 of UIFSA, the petitioner must reside in a Contracting State and must forward the Hague application through the Central Authority in that Contracting State. </a:t>
            </a:r>
          </a:p>
          <a:p>
            <a:endParaRPr lang="en-US" dirty="0"/>
          </a:p>
          <a:p>
            <a:r>
              <a:rPr lang="en-US" dirty="0" smtClean="0"/>
              <a:t>If your state has enacted Alternative A of UIFSA Section 307 and allows a petitioner to file directly with the IV-D agency, rather than go through a Central Authority, you would handle the establishment case under Articles 1 through 6 of UIFSA. It would not be considered a Convention case.</a:t>
            </a:r>
          </a:p>
          <a:p>
            <a:endParaRPr lang="en-US" dirty="0"/>
          </a:p>
          <a:p>
            <a:r>
              <a:rPr lang="en-US" dirty="0" smtClean="0"/>
              <a:t>The Hague Convention and UIFSA also allow a petitioner to file an application for establishment directly with the tribunal. If the petitioner files a direct request to the tribunal, the IV-D agency is not involved. </a:t>
            </a:r>
          </a:p>
          <a:p>
            <a:endParaRPr lang="en-US" dirty="0"/>
          </a:p>
          <a:p>
            <a:endParaRPr lang="en-US" dirty="0" smtClean="0"/>
          </a:p>
          <a:p>
            <a:endParaRPr lang="en-US" dirty="0"/>
          </a:p>
          <a:p>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17</a:t>
            </a:fld>
            <a:endParaRPr lang="en-US" dirty="0"/>
          </a:p>
        </p:txBody>
      </p:sp>
    </p:spTree>
    <p:extLst>
      <p:ext uri="{BB962C8B-B14F-4D97-AF65-F5344CB8AC3E}">
        <p14:creationId xmlns:p14="http://schemas.microsoft.com/office/powerpoint/2010/main" val="217278799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267200"/>
            <a:ext cx="5486400" cy="4114800"/>
          </a:xfrm>
        </p:spPr>
        <p:txBody>
          <a:bodyPr/>
          <a:lstStyle/>
          <a:p>
            <a:r>
              <a:rPr lang="en-US" dirty="0"/>
              <a:t>Notes:</a:t>
            </a:r>
          </a:p>
          <a:p>
            <a:endParaRPr lang="en-US" dirty="0" smtClean="0"/>
          </a:p>
          <a:p>
            <a:r>
              <a:rPr lang="en-US" dirty="0" smtClean="0"/>
              <a:t>There is a second important provision governing the Central Registry’s review of an incoming application.</a:t>
            </a:r>
          </a:p>
          <a:p>
            <a:endParaRPr lang="en-US" dirty="0"/>
          </a:p>
          <a:p>
            <a:r>
              <a:rPr lang="en-US" dirty="0" smtClean="0"/>
              <a:t>It may not reject the Application for Establishment solely because additional documents or information are needed. If additional information is needed, the Central Registry should ask the requesting Central Authority for the information. If the information or documents are not provided within three months – or whatever longer time period is specified </a:t>
            </a:r>
            <a:r>
              <a:rPr lang="en-US" dirty="0"/>
              <a:t>– </a:t>
            </a:r>
            <a:r>
              <a:rPr lang="en-US" dirty="0" smtClean="0"/>
              <a:t>the Convention allows a country to decide not to process the application. If that is the decision ultimately made by the Central Registry, the Central Registry must inform the requesting State of that decision. Hopefully, with the Convention’s emphasis on administrative cooperation, that outcome will be very rare.</a:t>
            </a:r>
          </a:p>
          <a:p>
            <a:endParaRPr lang="en-US" dirty="0"/>
          </a:p>
          <a:p>
            <a:endParaRPr lang="en-US" sz="1100" dirty="0"/>
          </a:p>
          <a:p>
            <a:endParaRPr lang="en-US" sz="1100" dirty="0"/>
          </a:p>
        </p:txBody>
      </p:sp>
      <p:sp>
        <p:nvSpPr>
          <p:cNvPr id="4" name="Slide Number Placeholder 3"/>
          <p:cNvSpPr>
            <a:spLocks noGrp="1"/>
          </p:cNvSpPr>
          <p:nvPr>
            <p:ph type="sldNum" sz="quarter" idx="10"/>
          </p:nvPr>
        </p:nvSpPr>
        <p:spPr/>
        <p:txBody>
          <a:bodyPr/>
          <a:lstStyle/>
          <a:p>
            <a:fld id="{824A558B-E4E9-A94A-B9C1-029E46A76ABA}" type="slidenum">
              <a:rPr lang="en-US" smtClean="0"/>
              <a:t>18</a:t>
            </a:fld>
            <a:endParaRPr lang="en-US" dirty="0"/>
          </a:p>
        </p:txBody>
      </p:sp>
    </p:spTree>
    <p:extLst>
      <p:ext uri="{BB962C8B-B14F-4D97-AF65-F5344CB8AC3E}">
        <p14:creationId xmlns:p14="http://schemas.microsoft.com/office/powerpoint/2010/main" val="140649504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100" dirty="0"/>
              <a:t>Notes</a:t>
            </a:r>
            <a:r>
              <a:rPr lang="en-US" sz="1100" dirty="0" smtClean="0"/>
              <a:t>:</a:t>
            </a:r>
          </a:p>
          <a:p>
            <a:endParaRPr lang="en-US" sz="1100" dirty="0"/>
          </a:p>
          <a:p>
            <a:r>
              <a:rPr lang="en-US" sz="1100" dirty="0" smtClean="0"/>
              <a:t>In reviewing the application for completeness, the Central Registry should determine whether the required documents have been included.</a:t>
            </a:r>
          </a:p>
          <a:p>
            <a:endParaRPr lang="en-US" sz="1100" dirty="0"/>
          </a:p>
          <a:p>
            <a:r>
              <a:rPr lang="en-US" sz="1100" dirty="0"/>
              <a:t>Every Convention application must include a Transmittal. This is a mandatory Convention </a:t>
            </a:r>
            <a:r>
              <a:rPr lang="en-US" sz="1100" dirty="0" smtClean="0"/>
              <a:t>form. A </a:t>
            </a:r>
            <a:r>
              <a:rPr lang="en-US" sz="1100" dirty="0"/>
              <a:t>country may specify by declaration any </a:t>
            </a:r>
            <a:r>
              <a:rPr lang="en-US" sz="1100" dirty="0" smtClean="0"/>
              <a:t>other documents </a:t>
            </a:r>
            <a:r>
              <a:rPr lang="en-US" sz="1100" dirty="0"/>
              <a:t>that must accompany an application to establish a support order. Such information is noted in the Country Profile as well as the Status Table on the Child Support section of the Hague Conference website. In addition to documents required by declaration, a country may note other documents a requesting State should send with an Application for Establishment</a:t>
            </a:r>
            <a:r>
              <a:rPr lang="en-US" sz="1100" dirty="0" smtClean="0"/>
              <a:t>.</a:t>
            </a:r>
          </a:p>
          <a:p>
            <a:endParaRPr lang="en-US" sz="1100" dirty="0"/>
          </a:p>
          <a:p>
            <a:r>
              <a:rPr lang="en-US" sz="1100" dirty="0"/>
              <a:t>The United States did not make any declaration regarding required documents. However, the Country Profile for the United States informs other Contracting States that we want them to use the Application for Establishment developed by the Convention Forms Working </a:t>
            </a:r>
            <a:r>
              <a:rPr lang="en-US" sz="1100" dirty="0" smtClean="0"/>
              <a:t>Group. The </a:t>
            </a:r>
            <a:r>
              <a:rPr lang="en-US" sz="1100" dirty="0"/>
              <a:t>U.S. Country Profile also states that the applicant should include:</a:t>
            </a:r>
          </a:p>
          <a:p>
            <a:pPr marL="171450" indent="-171450">
              <a:buFont typeface="Arial" panose="020B0604020202020204" pitchFamily="34" charset="0"/>
              <a:buChar char="•"/>
            </a:pPr>
            <a:r>
              <a:rPr lang="en-US" sz="1100" dirty="0" smtClean="0"/>
              <a:t>A birth certificate for each child for whom support is sought</a:t>
            </a:r>
          </a:p>
          <a:p>
            <a:pPr marL="171450" indent="-171450">
              <a:buFont typeface="Arial" panose="020B0604020202020204" pitchFamily="34" charset="0"/>
              <a:buChar char="•"/>
            </a:pPr>
            <a:r>
              <a:rPr lang="en-US" sz="1100" dirty="0" smtClean="0"/>
              <a:t>Financial information about the creditor and debtor</a:t>
            </a:r>
          </a:p>
          <a:p>
            <a:pPr marL="171450" indent="-171450">
              <a:buFont typeface="Arial" panose="020B0604020202020204" pitchFamily="34" charset="0"/>
              <a:buChar char="•"/>
            </a:pPr>
            <a:r>
              <a:rPr lang="en-US" sz="1100" dirty="0" smtClean="0"/>
              <a:t>Evidence supporting the obligation to provide support</a:t>
            </a:r>
          </a:p>
          <a:p>
            <a:r>
              <a:rPr lang="en-US" sz="1100" dirty="0" smtClean="0"/>
              <a:t>The U.S. Country Profile notes that individual states may require additional documents and information based on their state laws, support guidelines, and procedures. It directs countries to the appropriate sections of the Intergovernmental Reference Guide (IRG).</a:t>
            </a:r>
          </a:p>
          <a:p>
            <a:endParaRPr lang="en-US" sz="1100" dirty="0" smtClean="0"/>
          </a:p>
          <a:p>
            <a:r>
              <a:rPr lang="en-US" dirty="0" smtClean="0"/>
              <a:t> </a:t>
            </a:r>
            <a:endParaRPr lang="en-US" dirty="0"/>
          </a:p>
          <a:p>
            <a:endParaRPr lang="en-US" dirty="0" smtClean="0"/>
          </a:p>
        </p:txBody>
      </p:sp>
      <p:sp>
        <p:nvSpPr>
          <p:cNvPr id="4" name="Slide Number Placeholder 3"/>
          <p:cNvSpPr>
            <a:spLocks noGrp="1"/>
          </p:cNvSpPr>
          <p:nvPr>
            <p:ph type="sldNum" sz="quarter" idx="10"/>
          </p:nvPr>
        </p:nvSpPr>
        <p:spPr/>
        <p:txBody>
          <a:bodyPr/>
          <a:lstStyle/>
          <a:p>
            <a:fld id="{824A558B-E4E9-A94A-B9C1-029E46A76ABA}" type="slidenum">
              <a:rPr lang="en-US" smtClean="0"/>
              <a:t>19</a:t>
            </a:fld>
            <a:endParaRPr lang="en-US" dirty="0"/>
          </a:p>
        </p:txBody>
      </p:sp>
    </p:spTree>
    <p:extLst>
      <p:ext uri="{BB962C8B-B14F-4D97-AF65-F5344CB8AC3E}">
        <p14:creationId xmlns:p14="http://schemas.microsoft.com/office/powerpoint/2010/main" val="3162048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09600" y="4424085"/>
            <a:ext cx="5562600" cy="4734547"/>
          </a:xfrm>
        </p:spPr>
        <p:txBody>
          <a:bodyPr/>
          <a:lstStyle/>
          <a:p>
            <a:r>
              <a:rPr lang="en-US" dirty="0"/>
              <a:t>Notes:</a:t>
            </a:r>
          </a:p>
          <a:p>
            <a:endParaRPr lang="en-US" dirty="0" smtClean="0"/>
          </a:p>
          <a:p>
            <a:r>
              <a:rPr lang="en-US" dirty="0" smtClean="0"/>
              <a:t>Some </a:t>
            </a:r>
            <a:r>
              <a:rPr lang="en-US" dirty="0"/>
              <a:t>people in the audience may have attended multiple conference presentations where speakers have explained the background of the Convention or presented an overview of UIFSA (2008). </a:t>
            </a:r>
            <a:r>
              <a:rPr lang="en-US" dirty="0" smtClean="0"/>
              <a:t>For </a:t>
            </a:r>
            <a:r>
              <a:rPr lang="en-US" dirty="0"/>
              <a:t>others, this information will be brand new. The webinar content has been designed to cover both audiences.  </a:t>
            </a:r>
          </a:p>
          <a:p>
            <a:endParaRPr lang="en-US" dirty="0"/>
          </a:p>
          <a:p>
            <a:r>
              <a:rPr lang="en-US" dirty="0"/>
              <a:t>The webinar resources include the PowerPoint presentation with notes for the slides and a set of trainer notes that provide supplemental information. The resources related to a particular module will be available on OCSE’s website.</a:t>
            </a:r>
            <a:endParaRPr lang="en-US" dirty="0">
              <a:solidFill>
                <a:srgbClr val="FF0000"/>
              </a:solidFill>
            </a:endParaRPr>
          </a:p>
          <a:p>
            <a:endParaRPr lang="en-US" dirty="0"/>
          </a:p>
          <a:p>
            <a:endParaRPr lang="en-US" dirty="0"/>
          </a:p>
          <a:p>
            <a:endParaRPr lang="en-US" dirty="0" smtClean="0"/>
          </a:p>
          <a:p>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2</a:t>
            </a:fld>
            <a:endParaRPr lang="en-US" dirty="0"/>
          </a:p>
        </p:txBody>
      </p:sp>
    </p:spTree>
    <p:extLst>
      <p:ext uri="{BB962C8B-B14F-4D97-AF65-F5344CB8AC3E}">
        <p14:creationId xmlns:p14="http://schemas.microsoft.com/office/powerpoint/2010/main" val="162716713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100" dirty="0"/>
              <a:t>Notes</a:t>
            </a:r>
            <a:r>
              <a:rPr lang="en-US" sz="1100" dirty="0" smtClean="0"/>
              <a:t>:</a:t>
            </a:r>
          </a:p>
          <a:p>
            <a:endParaRPr lang="en-US" sz="1100" dirty="0"/>
          </a:p>
          <a:p>
            <a:r>
              <a:rPr lang="en-US" sz="1100" dirty="0" smtClean="0"/>
              <a:t>This slide identifies the documents and information required by the Convention and UIFSA for an establishment application. The first column lists the document or information needed. The second column explains when the document or information is used. And the third column identifies any applicable Convention form. </a:t>
            </a:r>
          </a:p>
          <a:p>
            <a:endParaRPr lang="en-US" sz="1100" dirty="0"/>
          </a:p>
          <a:p>
            <a:r>
              <a:rPr lang="en-US" sz="1100" dirty="0"/>
              <a:t>In an establishment proceeding, the Convention requires countries to send a Transmittal and an </a:t>
            </a:r>
            <a:r>
              <a:rPr lang="en-US" sz="1100" dirty="0" smtClean="0"/>
              <a:t>Application. Article 11 of the Convention requires that, as </a:t>
            </a:r>
            <a:r>
              <a:rPr lang="en-US" sz="1100" dirty="0"/>
              <a:t>appropriate, and to the extent known, the application </a:t>
            </a:r>
            <a:r>
              <a:rPr lang="en-US" sz="1100" dirty="0" smtClean="0"/>
              <a:t>must include:</a:t>
            </a:r>
            <a:endParaRPr lang="en-US" sz="1100" dirty="0"/>
          </a:p>
          <a:p>
            <a:r>
              <a:rPr lang="en-US" sz="1100" dirty="0" smtClean="0"/>
              <a:t>a) the </a:t>
            </a:r>
            <a:r>
              <a:rPr lang="en-US" sz="1100" dirty="0"/>
              <a:t>financial circumstances of the creditor; </a:t>
            </a:r>
            <a:r>
              <a:rPr lang="en-US" sz="1100" dirty="0" smtClean="0"/>
              <a:t>and</a:t>
            </a:r>
            <a:r>
              <a:rPr lang="en-US" sz="1100" dirty="0"/>
              <a:t/>
            </a:r>
            <a:br>
              <a:rPr lang="en-US" sz="1100" dirty="0"/>
            </a:br>
            <a:r>
              <a:rPr lang="en-US" sz="1100" dirty="0"/>
              <a:t>b) the financial circumstances of the </a:t>
            </a:r>
            <a:r>
              <a:rPr lang="en-US" sz="1100" dirty="0" smtClean="0"/>
              <a:t>debtor.</a:t>
            </a:r>
            <a:endParaRPr lang="en-US" sz="1100" dirty="0"/>
          </a:p>
          <a:p>
            <a:endParaRPr lang="en-US" sz="1100" dirty="0" smtClean="0"/>
          </a:p>
          <a:p>
            <a:r>
              <a:rPr lang="en-US" sz="1100" dirty="0" smtClean="0"/>
              <a:t>The Convention form that provides such information is the Financial Circumstances Form. We will go over these forms in just a minute. </a:t>
            </a:r>
          </a:p>
          <a:p>
            <a:endParaRPr lang="en-US" sz="1100" dirty="0"/>
          </a:p>
          <a:p>
            <a:r>
              <a:rPr lang="en-US" sz="1100" dirty="0" smtClean="0"/>
              <a:t>Note that Section 311 of the UIFSA requires the filing of a petition or similar pleading in a proceeding to establish a support order or to determine parentage. OCSE encourages IV-D agencies to work with their tribunals to determine whether the Hague application is a sufficient pleading or whether the tribunal requires the agency to file a separate petition or similar pleading to which the application is attached. If a separate pleading is needed, it appears appropriate for a representative of the IV-D agency to complete and sign the Uniform Support Petition, used in intergovernmental cases.</a:t>
            </a:r>
            <a:endParaRPr lang="en-US" sz="1100" dirty="0">
              <a:solidFill>
                <a:srgbClr val="FF0000"/>
              </a:solidFill>
            </a:endParaRPr>
          </a:p>
          <a:p>
            <a:endParaRPr lang="en-US" dirty="0" smtClean="0"/>
          </a:p>
          <a:p>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20</a:t>
            </a:fld>
            <a:endParaRPr lang="en-US" dirty="0"/>
          </a:p>
        </p:txBody>
      </p:sp>
    </p:spTree>
    <p:extLst>
      <p:ext uri="{BB962C8B-B14F-4D97-AF65-F5344CB8AC3E}">
        <p14:creationId xmlns:p14="http://schemas.microsoft.com/office/powerpoint/2010/main" val="136758253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Notes</a:t>
            </a:r>
            <a:r>
              <a:rPr lang="en-US" dirty="0" smtClean="0"/>
              <a:t>:</a:t>
            </a:r>
          </a:p>
          <a:p>
            <a:endParaRPr lang="en-US" dirty="0"/>
          </a:p>
          <a:p>
            <a:r>
              <a:rPr lang="en-US" dirty="0"/>
              <a:t>Every Application for Establishment must be accompanied by the Convention Transmittal form. The form identifies the parties and the type of application. It also indicates the documents that accompany the application. It is very similar to the Child Support Enforcement Transmittal #1 that we use in the United States in intergovernmental cases</a:t>
            </a:r>
            <a:r>
              <a:rPr lang="en-US" dirty="0" smtClean="0"/>
              <a:t>.</a:t>
            </a:r>
          </a:p>
          <a:p>
            <a:endParaRPr lang="en-US" dirty="0"/>
          </a:p>
          <a:p>
            <a:endParaRPr lang="en-US" dirty="0" smtClean="0"/>
          </a:p>
          <a:p>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21</a:t>
            </a:fld>
            <a:endParaRPr lang="en-US" dirty="0"/>
          </a:p>
        </p:txBody>
      </p:sp>
    </p:spTree>
    <p:extLst>
      <p:ext uri="{BB962C8B-B14F-4D97-AF65-F5344CB8AC3E}">
        <p14:creationId xmlns:p14="http://schemas.microsoft.com/office/powerpoint/2010/main" val="213692625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a:solidFill>
                  <a:prstClr val="black"/>
                </a:solidFill>
              </a:rPr>
              <a:t>Notes:</a:t>
            </a:r>
          </a:p>
          <a:p>
            <a:pPr lvl="0"/>
            <a:endParaRPr lang="en-US" dirty="0">
              <a:solidFill>
                <a:prstClr val="black"/>
              </a:solidFill>
            </a:endParaRPr>
          </a:p>
          <a:p>
            <a:pPr lvl="0"/>
            <a:r>
              <a:rPr lang="en-US" dirty="0">
                <a:solidFill>
                  <a:prstClr val="black"/>
                </a:solidFill>
              </a:rPr>
              <a:t>The U.S. has indicated in its Country Profile that Convention countries must use the Application for Establishment developed by the Hague Convention Forms Working Group. As is true for all applications, the first section of the Application for </a:t>
            </a:r>
            <a:r>
              <a:rPr lang="en-US" dirty="0" smtClean="0">
                <a:solidFill>
                  <a:prstClr val="black"/>
                </a:solidFill>
              </a:rPr>
              <a:t>Establishment </a:t>
            </a:r>
            <a:r>
              <a:rPr lang="en-US" dirty="0">
                <a:solidFill>
                  <a:prstClr val="black"/>
                </a:solidFill>
              </a:rPr>
              <a:t>provides a confidentiality and personal data protection notice.</a:t>
            </a:r>
          </a:p>
          <a:p>
            <a:pPr lvl="0"/>
            <a:endParaRPr lang="en-US" dirty="0">
              <a:solidFill>
                <a:prstClr val="black"/>
              </a:solidFill>
            </a:endParaRPr>
          </a:p>
          <a:p>
            <a:pPr lvl="0"/>
            <a:r>
              <a:rPr lang="en-US" dirty="0">
                <a:solidFill>
                  <a:prstClr val="black"/>
                </a:solidFill>
              </a:rPr>
              <a:t>After listing the requesting Central Authority’s file reference number (similar to our case number), the form provides identifying information about the applicant. The application includes information about the person or child for whom maintenance is sought or payable, including the basis for the support obligation and – in the case of a child – whether parentage is established or presumed. At the end of the form, the applicant can check what documents are attached in support of the application. </a:t>
            </a:r>
            <a:r>
              <a:rPr lang="en-US" dirty="0" smtClean="0">
                <a:solidFill>
                  <a:prstClr val="black"/>
                </a:solidFill>
              </a:rPr>
              <a:t>Note </a:t>
            </a:r>
            <a:r>
              <a:rPr lang="en-US" dirty="0">
                <a:solidFill>
                  <a:prstClr val="black"/>
                </a:solidFill>
              </a:rPr>
              <a:t>there are no Convention forms similar to the U.S. Declaration in Support of Parentage. It is appropriate for the Central Registry in the U.S. state to ask the requesting Central Authority for any additional documents or information its tribunals require to establish a support order, including establishment of parentage if necessary</a:t>
            </a:r>
            <a:r>
              <a:rPr lang="en-US" dirty="0" smtClean="0">
                <a:solidFill>
                  <a:prstClr val="black"/>
                </a:solidFill>
              </a:rPr>
              <a:t>. </a:t>
            </a:r>
            <a:r>
              <a:rPr lang="en-US" dirty="0"/>
              <a:t>We will review this form in detail when we discuss outgoing applications. </a:t>
            </a:r>
            <a:endParaRPr lang="en-US" dirty="0">
              <a:solidFill>
                <a:prstClr val="black"/>
              </a:solidFill>
            </a:endParaRPr>
          </a:p>
          <a:p>
            <a:pPr lvl="0"/>
            <a:endParaRPr lang="en-US" dirty="0">
              <a:solidFill>
                <a:prstClr val="black"/>
              </a:solidFill>
            </a:endParaRPr>
          </a:p>
          <a:p>
            <a:pPr lvl="0"/>
            <a:r>
              <a:rPr lang="en-US" dirty="0">
                <a:solidFill>
                  <a:prstClr val="black"/>
                </a:solidFill>
              </a:rPr>
              <a:t>In keeping with a “medium neutral” approach </a:t>
            </a:r>
            <a:r>
              <a:rPr lang="en-US" dirty="0" smtClean="0">
                <a:solidFill>
                  <a:prstClr val="black"/>
                </a:solidFill>
              </a:rPr>
              <a:t>allowing </a:t>
            </a:r>
            <a:r>
              <a:rPr lang="en-US" dirty="0">
                <a:solidFill>
                  <a:prstClr val="black"/>
                </a:solidFill>
              </a:rPr>
              <a:t>electronic transmission of documents, the application does not need to be signed. Rather the application has an attestation by a representative of the requesting Central Authority</a:t>
            </a:r>
            <a:r>
              <a:rPr lang="en-US" dirty="0" smtClean="0">
                <a:solidFill>
                  <a:prstClr val="black"/>
                </a:solidFill>
              </a:rPr>
              <a:t>. </a:t>
            </a:r>
            <a:endParaRPr lang="en-US" dirty="0">
              <a:solidFill>
                <a:prstClr val="black"/>
              </a:solidFill>
            </a:endParaRPr>
          </a:p>
          <a:p>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22</a:t>
            </a:fld>
            <a:endParaRPr lang="en-US" dirty="0"/>
          </a:p>
        </p:txBody>
      </p:sp>
    </p:spTree>
    <p:extLst>
      <p:ext uri="{BB962C8B-B14F-4D97-AF65-F5344CB8AC3E}">
        <p14:creationId xmlns:p14="http://schemas.microsoft.com/office/powerpoint/2010/main" val="77611008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Notes:</a:t>
            </a:r>
          </a:p>
          <a:p>
            <a:endParaRPr lang="en-US" dirty="0"/>
          </a:p>
          <a:p>
            <a:r>
              <a:rPr lang="en-US" dirty="0"/>
              <a:t>The Financial Circumstances Form is another </a:t>
            </a:r>
            <a:r>
              <a:rPr lang="en-US" dirty="0" smtClean="0"/>
              <a:t>Convention </a:t>
            </a:r>
            <a:r>
              <a:rPr lang="en-US" dirty="0"/>
              <a:t>form that the United States has requested Contracting States to use with establishment applications to the U.S. We will review this form in detail when we discuss outgoing applications. The form includes sections for financial information about the debtor as well as the creditor. In keeping with a “medium neutral” approach that allows for electronic transmission of documents, the form does not need to be signed. Rather the form identifies the person in the Central Authority responsible for either completing the Financial Information form or reviewing it if it was completed by the applicant personally.</a:t>
            </a:r>
          </a:p>
          <a:p>
            <a:endParaRPr lang="en-US" dirty="0" smtClean="0"/>
          </a:p>
          <a:p>
            <a:endParaRPr lang="en-US" dirty="0"/>
          </a:p>
          <a:p>
            <a:endParaRPr lang="en-US" dirty="0"/>
          </a:p>
          <a:p>
            <a:endParaRPr lang="en-US" dirty="0"/>
          </a:p>
          <a:p>
            <a:endParaRPr lang="en-US" dirty="0" smtClean="0"/>
          </a:p>
          <a:p>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23</a:t>
            </a:fld>
            <a:endParaRPr lang="en-US" dirty="0"/>
          </a:p>
        </p:txBody>
      </p:sp>
    </p:spTree>
    <p:extLst>
      <p:ext uri="{BB962C8B-B14F-4D97-AF65-F5344CB8AC3E}">
        <p14:creationId xmlns:p14="http://schemas.microsoft.com/office/powerpoint/2010/main" val="43796865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Notes</a:t>
            </a:r>
            <a:r>
              <a:rPr lang="en-US" dirty="0" smtClean="0"/>
              <a:t>:</a:t>
            </a:r>
          </a:p>
          <a:p>
            <a:endParaRPr lang="en-US" dirty="0"/>
          </a:p>
          <a:p>
            <a:r>
              <a:rPr lang="en-US" dirty="0" smtClean="0"/>
              <a:t>Section 713 of UIFSA (2008) and Article 44 of the Hague Child Support Convention address translation of documents and communications.</a:t>
            </a:r>
          </a:p>
          <a:p>
            <a:endParaRPr lang="en-US" dirty="0"/>
          </a:p>
          <a:p>
            <a:r>
              <a:rPr lang="en-US" dirty="0" smtClean="0"/>
              <a:t>All incoming applications and related documents, such as the child support order, must be in their original language. In the United States, we also require that they be translated into English.</a:t>
            </a:r>
          </a:p>
          <a:p>
            <a:endParaRPr lang="en-US" dirty="0"/>
          </a:p>
          <a:p>
            <a:r>
              <a:rPr lang="en-US" dirty="0" smtClean="0"/>
              <a:t>Additionally, we require that a Convention country use English when communicating with a state child support agency about a Convention application.</a:t>
            </a:r>
          </a:p>
          <a:p>
            <a:endParaRPr lang="en-US" dirty="0"/>
          </a:p>
          <a:p>
            <a:r>
              <a:rPr lang="en-US" dirty="0" smtClean="0"/>
              <a:t>In Module 8, we will discuss translation issues.</a:t>
            </a:r>
            <a:endParaRPr lang="en-US" dirty="0"/>
          </a:p>
          <a:p>
            <a:endParaRPr lang="en-US" dirty="0" smtClean="0"/>
          </a:p>
        </p:txBody>
      </p:sp>
      <p:sp>
        <p:nvSpPr>
          <p:cNvPr id="4" name="Slide Number Placeholder 3"/>
          <p:cNvSpPr>
            <a:spLocks noGrp="1"/>
          </p:cNvSpPr>
          <p:nvPr>
            <p:ph type="sldNum" sz="quarter" idx="10"/>
          </p:nvPr>
        </p:nvSpPr>
        <p:spPr/>
        <p:txBody>
          <a:bodyPr/>
          <a:lstStyle/>
          <a:p>
            <a:fld id="{824A558B-E4E9-A94A-B9C1-029E46A76ABA}" type="slidenum">
              <a:rPr lang="en-US" smtClean="0"/>
              <a:t>24</a:t>
            </a:fld>
            <a:endParaRPr lang="en-US" dirty="0"/>
          </a:p>
        </p:txBody>
      </p:sp>
    </p:spTree>
    <p:extLst>
      <p:ext uri="{BB962C8B-B14F-4D97-AF65-F5344CB8AC3E}">
        <p14:creationId xmlns:p14="http://schemas.microsoft.com/office/powerpoint/2010/main" val="25796366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Notes:</a:t>
            </a:r>
          </a:p>
          <a:p>
            <a:endParaRPr lang="en-US" dirty="0" smtClean="0"/>
          </a:p>
          <a:p>
            <a:r>
              <a:rPr lang="en-US" dirty="0"/>
              <a:t>Once the state Central Registry receives an Application for </a:t>
            </a:r>
            <a:r>
              <a:rPr lang="en-US" dirty="0" smtClean="0"/>
              <a:t>Establishment, it </a:t>
            </a:r>
            <a:r>
              <a:rPr lang="en-US" dirty="0"/>
              <a:t>must acknowledge receipt of that application. Federal regulations governing intergovernmental cases require the Central Registry to acknowledge receipt of the application within 10 working days. Please note that the Convention </a:t>
            </a:r>
            <a:r>
              <a:rPr lang="en-US" dirty="0" smtClean="0"/>
              <a:t>timeframe </a:t>
            </a:r>
            <a:r>
              <a:rPr lang="en-US" dirty="0"/>
              <a:t>for returning the Acknowledgement is within six weeks of receipt of the application. </a:t>
            </a:r>
            <a:r>
              <a:rPr lang="en-US" dirty="0" smtClean="0"/>
              <a:t>This </a:t>
            </a:r>
            <a:r>
              <a:rPr lang="en-US" dirty="0"/>
              <a:t>means that on outgoing cases, you will not likely get a reply within 10 days</a:t>
            </a:r>
            <a:r>
              <a:rPr lang="en-US" dirty="0" smtClean="0"/>
              <a:t>. </a:t>
            </a:r>
            <a:r>
              <a:rPr lang="en-US" dirty="0"/>
              <a:t>The Hague Child Support Convention has a mandatory Acknowledgment form. That is the form the Central Registry should use, not the federal intergovernmental Transmittal #1 Acknowledgment.  </a:t>
            </a:r>
          </a:p>
          <a:p>
            <a:r>
              <a:rPr lang="en-US" dirty="0" smtClean="0"/>
              <a:t> </a:t>
            </a:r>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25</a:t>
            </a:fld>
            <a:endParaRPr lang="en-US" dirty="0"/>
          </a:p>
        </p:txBody>
      </p:sp>
    </p:spTree>
    <p:extLst>
      <p:ext uri="{BB962C8B-B14F-4D97-AF65-F5344CB8AC3E}">
        <p14:creationId xmlns:p14="http://schemas.microsoft.com/office/powerpoint/2010/main" val="198040605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Notes:</a:t>
            </a:r>
          </a:p>
          <a:p>
            <a:endParaRPr lang="en-US" dirty="0"/>
          </a:p>
          <a:p>
            <a:r>
              <a:rPr lang="en-US" dirty="0" smtClean="0"/>
              <a:t>The Acknowledgment form begins with the standard notice of confidentiality and personal data protection. It identifies the requested Central Authority, as well as the contact person for any follow-up questions about the case. The form has a place to list the languages spoken by the contact person.</a:t>
            </a:r>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26</a:t>
            </a:fld>
            <a:endParaRPr lang="en-US" dirty="0"/>
          </a:p>
        </p:txBody>
      </p:sp>
    </p:spTree>
    <p:extLst>
      <p:ext uri="{BB962C8B-B14F-4D97-AF65-F5344CB8AC3E}">
        <p14:creationId xmlns:p14="http://schemas.microsoft.com/office/powerpoint/2010/main" val="180354222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Notes:</a:t>
            </a:r>
          </a:p>
          <a:p>
            <a:endParaRPr lang="en-US" dirty="0"/>
          </a:p>
          <a:p>
            <a:r>
              <a:rPr lang="en-US" dirty="0" smtClean="0"/>
              <a:t>Section 4 of the Acknowledgment is where the state Central Registry would acknowledge receipt of the Application for Establishment. The articles listed are references to articles within the Hague Child Support Convention – not sections of UIFSA. You can look at the Application heading for identification of which Convention article the applicant is using. You can also find the text of the Convention on the Hague Conference website and reference to the applicable subsections in the Practical Handbook for Caseworkers. For purposes of our discussion, the Central Registry would be checking the third or fourth box – Article 10(1)c) or Article 10(1)d) – to acknowledge receipt of an Application for Establishment. Check the box appropriate to the application received.</a:t>
            </a:r>
          </a:p>
          <a:p>
            <a:endParaRPr lang="en-US" strike="sngStrike" dirty="0"/>
          </a:p>
          <a:p>
            <a:endParaRPr lang="en-US" strike="sngStrike" dirty="0" smtClean="0"/>
          </a:p>
        </p:txBody>
      </p:sp>
      <p:sp>
        <p:nvSpPr>
          <p:cNvPr id="4" name="Slide Number Placeholder 3"/>
          <p:cNvSpPr>
            <a:spLocks noGrp="1"/>
          </p:cNvSpPr>
          <p:nvPr>
            <p:ph type="sldNum" sz="quarter" idx="10"/>
          </p:nvPr>
        </p:nvSpPr>
        <p:spPr/>
        <p:txBody>
          <a:bodyPr/>
          <a:lstStyle/>
          <a:p>
            <a:fld id="{824A558B-E4E9-A94A-B9C1-029E46A76ABA}" type="slidenum">
              <a:rPr lang="en-US" smtClean="0"/>
              <a:t>27</a:t>
            </a:fld>
            <a:endParaRPr lang="en-US" dirty="0"/>
          </a:p>
        </p:txBody>
      </p:sp>
    </p:spTree>
    <p:extLst>
      <p:ext uri="{BB962C8B-B14F-4D97-AF65-F5344CB8AC3E}">
        <p14:creationId xmlns:p14="http://schemas.microsoft.com/office/powerpoint/2010/main" val="278781634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Notes:</a:t>
            </a:r>
          </a:p>
          <a:p>
            <a:endParaRPr lang="en-US" dirty="0"/>
          </a:p>
          <a:p>
            <a:r>
              <a:rPr lang="en-US" dirty="0" smtClean="0"/>
              <a:t>The Acknowledgment includes areas to provide the family name of the applicant, the person for whom maintenance or support is sought or payable, and the debtor. </a:t>
            </a:r>
            <a:r>
              <a:rPr lang="en-US" dirty="0"/>
              <a:t>You will find this information on the Transmittal </a:t>
            </a:r>
            <a:r>
              <a:rPr lang="en-US" dirty="0" smtClean="0"/>
              <a:t>that </a:t>
            </a:r>
            <a:r>
              <a:rPr lang="en-US" dirty="0"/>
              <a:t>accompanied the incoming application</a:t>
            </a:r>
            <a:r>
              <a:rPr lang="en-US" dirty="0" smtClean="0"/>
              <a:t>.</a:t>
            </a:r>
          </a:p>
          <a:p>
            <a:endParaRPr lang="en-US" dirty="0"/>
          </a:p>
          <a:p>
            <a:r>
              <a:rPr lang="en-US" dirty="0" smtClean="0"/>
              <a:t>Section 5 of the Acknowledgment is where the state Central Registry notes what initial steps have been taken. There are tick boxes to indicate whether the file is complete, or whether additional information or documentation is needed. There is also a tick box to indicate if the Central Registry (i.e., the requested Central Authority) refuses to process the application because it is manifest that the requirements of the Convention are not fulfilled. As we discussed earlier, if that rare action is taken, the reasons must be provided.</a:t>
            </a:r>
          </a:p>
          <a:p>
            <a:endParaRPr lang="en-US" dirty="0"/>
          </a:p>
          <a:p>
            <a:r>
              <a:rPr lang="en-US" dirty="0" smtClean="0"/>
              <a:t>Finally there is a standard request that the requesting Central Authority keep the requested Central Authority informed of any changes in the status of the application. Note that the </a:t>
            </a:r>
            <a:r>
              <a:rPr lang="en-US" dirty="0"/>
              <a:t>form is not signed; </a:t>
            </a:r>
            <a:r>
              <a:rPr lang="en-US" dirty="0" smtClean="0"/>
              <a:t>however, </a:t>
            </a:r>
            <a:r>
              <a:rPr lang="en-US" dirty="0"/>
              <a:t>the name of the </a:t>
            </a:r>
            <a:r>
              <a:rPr lang="en-US" dirty="0" smtClean="0"/>
              <a:t>authorized representative of the Central Authority should appear on the form. </a:t>
            </a:r>
            <a:r>
              <a:rPr lang="en-US" dirty="0"/>
              <a:t>I</a:t>
            </a:r>
            <a:r>
              <a:rPr lang="en-US" dirty="0" smtClean="0"/>
              <a:t>n </a:t>
            </a:r>
            <a:r>
              <a:rPr lang="en-US" dirty="0"/>
              <a:t>the U.S., that would be the name of the appropriate person in the state Central </a:t>
            </a:r>
            <a:r>
              <a:rPr lang="en-US" dirty="0" smtClean="0"/>
              <a:t>Registry. </a:t>
            </a:r>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28</a:t>
            </a:fld>
            <a:endParaRPr lang="en-US" dirty="0"/>
          </a:p>
        </p:txBody>
      </p:sp>
    </p:spTree>
    <p:extLst>
      <p:ext uri="{BB962C8B-B14F-4D97-AF65-F5344CB8AC3E}">
        <p14:creationId xmlns:p14="http://schemas.microsoft.com/office/powerpoint/2010/main" val="159398557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Notes:</a:t>
            </a:r>
          </a:p>
          <a:p>
            <a:endParaRPr lang="en-US" dirty="0"/>
          </a:p>
          <a:p>
            <a:r>
              <a:rPr lang="en-US" dirty="0" smtClean="0"/>
              <a:t>Now that we’ve discussed the Acknowledgment form, let’s talk about the actual processing of the Application for Establishment at the local level.</a:t>
            </a:r>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29</a:t>
            </a:fld>
            <a:endParaRPr lang="en-US" dirty="0"/>
          </a:p>
        </p:txBody>
      </p:sp>
    </p:spTree>
    <p:extLst>
      <p:ext uri="{BB962C8B-B14F-4D97-AF65-F5344CB8AC3E}">
        <p14:creationId xmlns:p14="http://schemas.microsoft.com/office/powerpoint/2010/main" val="154217287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09600" y="4424085"/>
            <a:ext cx="5562600" cy="4734547"/>
          </a:xfrm>
        </p:spPr>
        <p:txBody>
          <a:bodyPr/>
          <a:lstStyle/>
          <a:p>
            <a:r>
              <a:rPr lang="en-US" dirty="0"/>
              <a:t>Notes:</a:t>
            </a:r>
          </a:p>
          <a:p>
            <a:endParaRPr lang="en-US" dirty="0" smtClean="0"/>
          </a:p>
          <a:p>
            <a:r>
              <a:rPr lang="en-US" dirty="0" smtClean="0"/>
              <a:t>The </a:t>
            </a:r>
            <a:r>
              <a:rPr lang="en-US" dirty="0"/>
              <a:t>first two modules of the webinar series </a:t>
            </a:r>
            <a:r>
              <a:rPr lang="en-US" dirty="0" smtClean="0"/>
              <a:t>are </a:t>
            </a:r>
            <a:r>
              <a:rPr lang="en-US" dirty="0"/>
              <a:t>overview modules. They </a:t>
            </a:r>
            <a:r>
              <a:rPr lang="en-US" dirty="0" smtClean="0"/>
              <a:t>provide </a:t>
            </a:r>
            <a:r>
              <a:rPr lang="en-US" dirty="0"/>
              <a:t>background information about the 2007 Hague Child Support Convention so </a:t>
            </a:r>
            <a:r>
              <a:rPr lang="en-US" dirty="0" smtClean="0"/>
              <a:t>you </a:t>
            </a:r>
            <a:r>
              <a:rPr lang="en-US" dirty="0"/>
              <a:t>will better understand the U.S. goals during treaty negotiations, the process used for negotiating an international treaty, and terminology in the Convention. They also </a:t>
            </a:r>
            <a:r>
              <a:rPr lang="en-US" dirty="0" smtClean="0"/>
              <a:t>discuss </a:t>
            </a:r>
            <a:r>
              <a:rPr lang="en-US" dirty="0"/>
              <a:t>the scope of the Convention and services that a Central Authority must provide so </a:t>
            </a:r>
            <a:r>
              <a:rPr lang="en-US" dirty="0" smtClean="0"/>
              <a:t>you </a:t>
            </a:r>
            <a:r>
              <a:rPr lang="en-US" dirty="0"/>
              <a:t>will have a better idea of what to expect on </a:t>
            </a:r>
            <a:r>
              <a:rPr lang="en-US" b="1" i="1" dirty="0"/>
              <a:t>outgoing </a:t>
            </a:r>
            <a:r>
              <a:rPr lang="en-US" dirty="0"/>
              <a:t>cases to a Convention country.</a:t>
            </a:r>
          </a:p>
          <a:p>
            <a:endParaRPr lang="en-US" dirty="0"/>
          </a:p>
          <a:p>
            <a:r>
              <a:rPr lang="en-US" dirty="0"/>
              <a:t>Beginning with </a:t>
            </a:r>
            <a:r>
              <a:rPr lang="en-US" dirty="0" smtClean="0"/>
              <a:t>Module </a:t>
            </a:r>
            <a:r>
              <a:rPr lang="en-US" dirty="0"/>
              <a:t>3, </a:t>
            </a:r>
            <a:r>
              <a:rPr lang="en-US" dirty="0" smtClean="0"/>
              <a:t>the focus shifts to case </a:t>
            </a:r>
            <a:r>
              <a:rPr lang="en-US" dirty="0"/>
              <a:t>processing. The most likely application under the Convention is an application to recognize and enforce a support order issued by a Convention country. For that reason, there i</a:t>
            </a:r>
            <a:r>
              <a:rPr lang="en-US" dirty="0" smtClean="0"/>
              <a:t>s </a:t>
            </a:r>
            <a:r>
              <a:rPr lang="en-US" dirty="0"/>
              <a:t>one module explaining the process and forms for incoming applications and a separate </a:t>
            </a:r>
            <a:r>
              <a:rPr lang="en-US" dirty="0" smtClean="0"/>
              <a:t>module, Module 4, </a:t>
            </a:r>
            <a:r>
              <a:rPr lang="en-US" dirty="0"/>
              <a:t>explaining the process and forms for outgoing applications</a:t>
            </a:r>
            <a:r>
              <a:rPr lang="en-US" dirty="0" smtClean="0"/>
              <a:t>. </a:t>
            </a:r>
          </a:p>
          <a:p>
            <a:endParaRPr lang="en-US" dirty="0"/>
          </a:p>
          <a:p>
            <a:r>
              <a:rPr lang="en-US" dirty="0"/>
              <a:t>Module 5 examines incoming and outgoing applications for establishment of a support order, including establishment of parentage when necessary to obtain support.</a:t>
            </a:r>
          </a:p>
          <a:p>
            <a:endParaRPr lang="en-US" dirty="0"/>
          </a:p>
          <a:p>
            <a:r>
              <a:rPr lang="en-US" dirty="0" smtClean="0"/>
              <a:t>Modules </a:t>
            </a:r>
            <a:r>
              <a:rPr lang="en-US" dirty="0"/>
              <a:t>6 </a:t>
            </a:r>
            <a:r>
              <a:rPr lang="en-US" dirty="0" smtClean="0"/>
              <a:t>and 7 examine </a:t>
            </a:r>
            <a:r>
              <a:rPr lang="en-US" dirty="0"/>
              <a:t>incoming and outgoing applications for </a:t>
            </a:r>
            <a:r>
              <a:rPr lang="en-US" dirty="0" smtClean="0"/>
              <a:t>modification.</a:t>
            </a:r>
            <a:endParaRPr lang="en-US" dirty="0"/>
          </a:p>
          <a:p>
            <a:endParaRPr lang="en-US" dirty="0"/>
          </a:p>
          <a:p>
            <a:r>
              <a:rPr lang="en-US" dirty="0"/>
              <a:t>Module </a:t>
            </a:r>
            <a:r>
              <a:rPr lang="en-US" dirty="0" smtClean="0"/>
              <a:t>8 </a:t>
            </a:r>
            <a:r>
              <a:rPr lang="en-US" dirty="0"/>
              <a:t>addresses implementation issues and questions that have arisen.</a:t>
            </a:r>
          </a:p>
          <a:p>
            <a:endParaRPr lang="en-US" dirty="0"/>
          </a:p>
          <a:p>
            <a:r>
              <a:rPr lang="en-US" dirty="0"/>
              <a:t>Finally, in Module </a:t>
            </a:r>
            <a:r>
              <a:rPr lang="en-US" dirty="0" smtClean="0"/>
              <a:t>9 </a:t>
            </a:r>
            <a:r>
              <a:rPr lang="en-US" dirty="0"/>
              <a:t>we will discuss processing international support cases from countries with bilateral reciprocity arrangements that are not Convention countries.</a:t>
            </a:r>
          </a:p>
          <a:p>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3</a:t>
            </a:fld>
            <a:endParaRPr lang="en-US" dirty="0"/>
          </a:p>
        </p:txBody>
      </p:sp>
    </p:spTree>
    <p:extLst>
      <p:ext uri="{BB962C8B-B14F-4D97-AF65-F5344CB8AC3E}">
        <p14:creationId xmlns:p14="http://schemas.microsoft.com/office/powerpoint/2010/main" val="548402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Notes:</a:t>
            </a:r>
          </a:p>
          <a:p>
            <a:endParaRPr lang="en-US" dirty="0" smtClean="0"/>
          </a:p>
          <a:p>
            <a:r>
              <a:rPr lang="en-US" dirty="0"/>
              <a:t>When the local child support office receives the application from the state Central Registry, it should review the application and accompanying documents again to ensure that the application is complete. If any additional information is needed, it should notify the requesting Central Authority. It may use the Status of Application form to make the request. It may also try sending the request via </a:t>
            </a:r>
            <a:r>
              <a:rPr lang="en-US" dirty="0" smtClean="0"/>
              <a:t>email</a:t>
            </a:r>
            <a:r>
              <a:rPr lang="en-US" dirty="0"/>
              <a:t>. </a:t>
            </a:r>
          </a:p>
          <a:p>
            <a:endParaRPr lang="en-US" dirty="0"/>
          </a:p>
          <a:p>
            <a:r>
              <a:rPr lang="en-US" dirty="0"/>
              <a:t>Article 7 of UIFSA (2008) does not contain any specific provisions related to establishment of parentage or establishment of a support order in a Convention case. </a:t>
            </a:r>
            <a:r>
              <a:rPr lang="en-US" dirty="0" smtClean="0"/>
              <a:t>As noted in the </a:t>
            </a:r>
            <a:r>
              <a:rPr lang="en-US" dirty="0"/>
              <a:t>road map in Section 105 of UIFSA, that means a tribunal will be following the provisions within Articles 1 through 4 of UIFSA that govern establishment. </a:t>
            </a:r>
          </a:p>
          <a:p>
            <a:endParaRPr lang="en-US" dirty="0"/>
          </a:p>
          <a:p>
            <a:r>
              <a:rPr lang="en-US" dirty="0"/>
              <a:t>The local child support agency should seek establishment of an order using the same procedures it would in other UIFSA cases. Such procedures may include negotiation, </a:t>
            </a:r>
            <a:r>
              <a:rPr lang="en-US" dirty="0" smtClean="0"/>
              <a:t>sending an administrative notice </a:t>
            </a:r>
            <a:r>
              <a:rPr lang="en-US" dirty="0"/>
              <a:t>of a support debt, or </a:t>
            </a:r>
            <a:r>
              <a:rPr lang="en-US" dirty="0" smtClean="0"/>
              <a:t>filing an action with </a:t>
            </a:r>
            <a:r>
              <a:rPr lang="en-US" dirty="0"/>
              <a:t>the </a:t>
            </a:r>
            <a:r>
              <a:rPr lang="en-US" dirty="0" smtClean="0"/>
              <a:t>tribunal </a:t>
            </a:r>
            <a:r>
              <a:rPr lang="en-US" dirty="0"/>
              <a:t>depending upon your state’s laws and procedures. </a:t>
            </a:r>
          </a:p>
          <a:p>
            <a:endParaRPr lang="en-US" dirty="0"/>
          </a:p>
          <a:p>
            <a:r>
              <a:rPr lang="en-US" dirty="0"/>
              <a:t> </a:t>
            </a:r>
          </a:p>
          <a:p>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30</a:t>
            </a:fld>
            <a:endParaRPr lang="en-US" dirty="0"/>
          </a:p>
        </p:txBody>
      </p:sp>
    </p:spTree>
    <p:extLst>
      <p:ext uri="{BB962C8B-B14F-4D97-AF65-F5344CB8AC3E}">
        <p14:creationId xmlns:p14="http://schemas.microsoft.com/office/powerpoint/2010/main" val="375469948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Notes:</a:t>
            </a:r>
          </a:p>
          <a:p>
            <a:endParaRPr lang="en-US" dirty="0" smtClean="0"/>
          </a:p>
          <a:p>
            <a:r>
              <a:rPr lang="en-US" dirty="0" smtClean="0"/>
              <a:t>Within three months of the Acknowledgment, the requested Central Authority must provide a status update to the requesting State</a:t>
            </a:r>
            <a:r>
              <a:rPr lang="en-US" dirty="0"/>
              <a:t>. This timeframe is a Convention </a:t>
            </a:r>
            <a:r>
              <a:rPr lang="en-US" dirty="0" smtClean="0"/>
              <a:t>requirement. In </a:t>
            </a:r>
            <a:r>
              <a:rPr lang="en-US" dirty="0"/>
              <a:t>most </a:t>
            </a:r>
            <a:r>
              <a:rPr lang="en-US" dirty="0" smtClean="0"/>
              <a:t>U.S. states</a:t>
            </a:r>
            <a:r>
              <a:rPr lang="en-US" dirty="0"/>
              <a:t>, it will be the local agency working the case that sends the status form. </a:t>
            </a:r>
            <a:r>
              <a:rPr lang="en-US" dirty="0" smtClean="0"/>
              <a:t>In doing so, you should use the Status of Application Report accessible from OCSE’s website. Because there are four Status of Application forms, make sure you use the one specifically for establishment of a decision.</a:t>
            </a:r>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31</a:t>
            </a:fld>
            <a:endParaRPr lang="en-US" dirty="0"/>
          </a:p>
        </p:txBody>
      </p:sp>
    </p:spTree>
    <p:extLst>
      <p:ext uri="{BB962C8B-B14F-4D97-AF65-F5344CB8AC3E}">
        <p14:creationId xmlns:p14="http://schemas.microsoft.com/office/powerpoint/2010/main" val="420746149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Notes:</a:t>
            </a:r>
          </a:p>
          <a:p>
            <a:endParaRPr lang="en-US" dirty="0"/>
          </a:p>
          <a:p>
            <a:r>
              <a:rPr lang="en-US" dirty="0" smtClean="0"/>
              <a:t>That Status form </a:t>
            </a:r>
            <a:r>
              <a:rPr lang="en-US" dirty="0"/>
              <a:t>begins with the standard notice of confidentiality and personal data protection</a:t>
            </a:r>
            <a:r>
              <a:rPr lang="en-US" dirty="0" smtClean="0"/>
              <a:t>. It provides contact information for the requested Central Authority and identifies the person in the requested State who can provide information about the application. That is the place where you would most likely list the appropriate person in the local child support office. There are tick boxes to indicate whether this is the first status report – the one required three months after the acknowledgment – or a subsequent status report.</a:t>
            </a:r>
          </a:p>
          <a:p>
            <a:endParaRPr lang="en-US" dirty="0"/>
          </a:p>
          <a:p>
            <a:pPr lvl="0"/>
            <a:r>
              <a:rPr lang="en-US" dirty="0">
                <a:solidFill>
                  <a:prstClr val="black"/>
                </a:solidFill>
              </a:rPr>
              <a:t>Section 3 of the </a:t>
            </a:r>
            <a:r>
              <a:rPr lang="en-US" dirty="0" smtClean="0">
                <a:solidFill>
                  <a:prstClr val="black"/>
                </a:solidFill>
              </a:rPr>
              <a:t>form provides </a:t>
            </a:r>
            <a:r>
              <a:rPr lang="en-US" dirty="0">
                <a:solidFill>
                  <a:prstClr val="black"/>
                </a:solidFill>
              </a:rPr>
              <a:t>information that identifies the relevant application.</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32</a:t>
            </a:fld>
            <a:endParaRPr lang="en-US" dirty="0"/>
          </a:p>
        </p:txBody>
      </p:sp>
    </p:spTree>
    <p:extLst>
      <p:ext uri="{BB962C8B-B14F-4D97-AF65-F5344CB8AC3E}">
        <p14:creationId xmlns:p14="http://schemas.microsoft.com/office/powerpoint/2010/main" val="374348781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Notes:</a:t>
            </a:r>
          </a:p>
          <a:p>
            <a:endParaRPr lang="en-US" dirty="0"/>
          </a:p>
          <a:p>
            <a:r>
              <a:rPr lang="en-US" dirty="0" smtClean="0"/>
              <a:t>In Section 4 of the Status form, the local child support agency should identify the status of the application. The tick boxes are self-explanatory. Keep in mind that the “competent authority” in the United States in this context is the tribunal. </a:t>
            </a:r>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33</a:t>
            </a:fld>
            <a:endParaRPr lang="en-US" dirty="0"/>
          </a:p>
        </p:txBody>
      </p:sp>
    </p:spTree>
    <p:extLst>
      <p:ext uri="{BB962C8B-B14F-4D97-AF65-F5344CB8AC3E}">
        <p14:creationId xmlns:p14="http://schemas.microsoft.com/office/powerpoint/2010/main" val="75637655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Notes:</a:t>
            </a:r>
          </a:p>
          <a:p>
            <a:endParaRPr lang="en-US" dirty="0"/>
          </a:p>
          <a:p>
            <a:r>
              <a:rPr lang="en-US" dirty="0" smtClean="0"/>
              <a:t>Section 4.2 addresses the establishment of parentage. It includes tick boxes related to genetic testing.</a:t>
            </a:r>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34</a:t>
            </a:fld>
            <a:endParaRPr lang="en-US" dirty="0"/>
          </a:p>
        </p:txBody>
      </p:sp>
    </p:spTree>
    <p:extLst>
      <p:ext uri="{BB962C8B-B14F-4D97-AF65-F5344CB8AC3E}">
        <p14:creationId xmlns:p14="http://schemas.microsoft.com/office/powerpoint/2010/main" val="292097264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Notes:</a:t>
            </a:r>
          </a:p>
          <a:p>
            <a:endParaRPr lang="en-US" dirty="0"/>
          </a:p>
          <a:p>
            <a:r>
              <a:rPr lang="en-US" dirty="0" smtClean="0"/>
              <a:t>Section 4.2 also includes information about the tribunal’s decision regarding parentage.</a:t>
            </a:r>
          </a:p>
          <a:p>
            <a:endParaRPr lang="en-US" dirty="0"/>
          </a:p>
          <a:p>
            <a:r>
              <a:rPr lang="en-US" dirty="0" smtClean="0"/>
              <a:t>Section 5 identifies past steps that have been taken, and focuses on location of the debtor and the debtor’s assets, as well as enforcement.</a:t>
            </a:r>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35</a:t>
            </a:fld>
            <a:endParaRPr lang="en-US" dirty="0"/>
          </a:p>
        </p:txBody>
      </p:sp>
    </p:spTree>
    <p:extLst>
      <p:ext uri="{BB962C8B-B14F-4D97-AF65-F5344CB8AC3E}">
        <p14:creationId xmlns:p14="http://schemas.microsoft.com/office/powerpoint/2010/main" val="127613289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Notes:</a:t>
            </a:r>
          </a:p>
          <a:p>
            <a:endParaRPr lang="en-US" dirty="0"/>
          </a:p>
          <a:p>
            <a:r>
              <a:rPr lang="en-US" dirty="0" smtClean="0"/>
              <a:t>Section 6 of the Status form is where the local office identifies current steps being taken.</a:t>
            </a:r>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36</a:t>
            </a:fld>
            <a:endParaRPr lang="en-US" dirty="0"/>
          </a:p>
        </p:txBody>
      </p:sp>
    </p:spTree>
    <p:extLst>
      <p:ext uri="{BB962C8B-B14F-4D97-AF65-F5344CB8AC3E}">
        <p14:creationId xmlns:p14="http://schemas.microsoft.com/office/powerpoint/2010/main" val="54780389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Notes:</a:t>
            </a:r>
          </a:p>
          <a:p>
            <a:endParaRPr lang="en-US" dirty="0"/>
          </a:p>
          <a:p>
            <a:r>
              <a:rPr lang="en-US" dirty="0" smtClean="0"/>
              <a:t>In Section 7, please note future steps that will be taken.</a:t>
            </a:r>
          </a:p>
          <a:p>
            <a:endParaRPr lang="en-US" dirty="0"/>
          </a:p>
          <a:p>
            <a:r>
              <a:rPr lang="en-US" dirty="0" smtClean="0"/>
              <a:t>Some of the sections and tick boxes may seem duplicative. OCSE encourages you to complete the form to the best of your ability, realizing that these forms were developed for use by all Contracting States so not every tick box is applicable to every country.</a:t>
            </a:r>
          </a:p>
          <a:p>
            <a:endParaRPr lang="en-US" dirty="0"/>
          </a:p>
          <a:p>
            <a:r>
              <a:rPr lang="en-US" dirty="0" smtClean="0"/>
              <a:t>If additional information or documents are needed, identify those in Section 8.</a:t>
            </a:r>
          </a:p>
          <a:p>
            <a:endParaRPr lang="en-US" dirty="0"/>
          </a:p>
          <a:p>
            <a:r>
              <a:rPr lang="en-US" dirty="0" smtClean="0"/>
              <a:t>In the rare event that your agency has refused to process the application, please identify in Section 9 which limited reason applies. </a:t>
            </a:r>
            <a:r>
              <a:rPr lang="en-US" dirty="0"/>
              <a:t>Because the Convention requires prompt notice of a refusal to process an application, in that situation you may need to send the Status form sooner than the three-month timeframe</a:t>
            </a:r>
            <a:r>
              <a:rPr lang="en-US" dirty="0" smtClean="0"/>
              <a:t>.</a:t>
            </a:r>
          </a:p>
          <a:p>
            <a:endParaRPr lang="en-US" dirty="0"/>
          </a:p>
          <a:p>
            <a:r>
              <a:rPr lang="en-US" dirty="0" smtClean="0"/>
              <a:t>If the tribunal has refused to establish a support order, identify the reason for the refusal in Section 10.</a:t>
            </a:r>
          </a:p>
          <a:p>
            <a:endParaRPr lang="en-US" dirty="0"/>
          </a:p>
          <a:p>
            <a:r>
              <a:rPr lang="en-US" dirty="0" smtClean="0"/>
              <a:t>The form concludes with a field for the name of the child support representative who is completing the Status form.</a:t>
            </a:r>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37</a:t>
            </a:fld>
            <a:endParaRPr lang="en-US" dirty="0"/>
          </a:p>
        </p:txBody>
      </p:sp>
    </p:spTree>
    <p:extLst>
      <p:ext uri="{BB962C8B-B14F-4D97-AF65-F5344CB8AC3E}">
        <p14:creationId xmlns:p14="http://schemas.microsoft.com/office/powerpoint/2010/main" val="309605314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Notes:</a:t>
            </a:r>
          </a:p>
          <a:p>
            <a:endParaRPr lang="en-US" dirty="0"/>
          </a:p>
          <a:p>
            <a:r>
              <a:rPr lang="en-US" dirty="0" smtClean="0"/>
              <a:t>The next slides focus on what happens if an application is forwarded to a tribunal for establishment of a support order.</a:t>
            </a:r>
          </a:p>
        </p:txBody>
      </p:sp>
      <p:sp>
        <p:nvSpPr>
          <p:cNvPr id="4" name="Slide Number Placeholder 3"/>
          <p:cNvSpPr>
            <a:spLocks noGrp="1"/>
          </p:cNvSpPr>
          <p:nvPr>
            <p:ph type="sldNum" sz="quarter" idx="10"/>
          </p:nvPr>
        </p:nvSpPr>
        <p:spPr/>
        <p:txBody>
          <a:bodyPr/>
          <a:lstStyle/>
          <a:p>
            <a:fld id="{824A558B-E4E9-A94A-B9C1-029E46A76ABA}" type="slidenum">
              <a:rPr lang="en-US" smtClean="0"/>
              <a:t>38</a:t>
            </a:fld>
            <a:endParaRPr lang="en-US" dirty="0"/>
          </a:p>
        </p:txBody>
      </p:sp>
    </p:spTree>
    <p:extLst>
      <p:ext uri="{BB962C8B-B14F-4D97-AF65-F5344CB8AC3E}">
        <p14:creationId xmlns:p14="http://schemas.microsoft.com/office/powerpoint/2010/main" val="85490132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Notes</a:t>
            </a:r>
            <a:r>
              <a:rPr lang="en-US" dirty="0" smtClean="0"/>
              <a:t>:</a:t>
            </a:r>
          </a:p>
          <a:p>
            <a:endParaRPr lang="en-US" dirty="0"/>
          </a:p>
          <a:p>
            <a:r>
              <a:rPr lang="en-US" dirty="0"/>
              <a:t>As noted earlier, the </a:t>
            </a:r>
            <a:r>
              <a:rPr lang="en-US" dirty="0" smtClean="0"/>
              <a:t>U.S. tribunal </a:t>
            </a:r>
            <a:r>
              <a:rPr lang="en-US" dirty="0"/>
              <a:t>will apply Articles 1 through 4 of UIFSA, which are the provisions related to establishment of parentage and establishment of support. </a:t>
            </a:r>
            <a:r>
              <a:rPr lang="en-US" dirty="0" smtClean="0"/>
              <a:t>That </a:t>
            </a:r>
            <a:r>
              <a:rPr lang="en-US" dirty="0"/>
              <a:t>means the tribunal will be following the law of the state where it is located with regard to:</a:t>
            </a:r>
          </a:p>
          <a:p>
            <a:pPr marL="171450" indent="-171450">
              <a:buFont typeface="Arial" panose="020B0604020202020204" pitchFamily="34" charset="0"/>
              <a:buChar char="•"/>
            </a:pPr>
            <a:r>
              <a:rPr lang="en-US" dirty="0"/>
              <a:t>Establishment of a support duty,</a:t>
            </a:r>
          </a:p>
          <a:p>
            <a:pPr marL="171450" indent="-171450">
              <a:buFont typeface="Arial" panose="020B0604020202020204" pitchFamily="34" charset="0"/>
              <a:buChar char="•"/>
            </a:pPr>
            <a:r>
              <a:rPr lang="en-US" dirty="0"/>
              <a:t>The duration of support, and</a:t>
            </a:r>
          </a:p>
          <a:p>
            <a:pPr marL="171450" indent="-171450">
              <a:buFont typeface="Arial" panose="020B0604020202020204" pitchFamily="34" charset="0"/>
              <a:buChar char="•"/>
            </a:pPr>
            <a:r>
              <a:rPr lang="en-US" dirty="0"/>
              <a:t>Application of the state child support guidelines.</a:t>
            </a:r>
          </a:p>
          <a:p>
            <a:endParaRPr lang="en-US" dirty="0"/>
          </a:p>
          <a:p>
            <a:r>
              <a:rPr lang="en-US" dirty="0"/>
              <a:t>The </a:t>
            </a:r>
            <a:r>
              <a:rPr lang="en-US" dirty="0" smtClean="0"/>
              <a:t>Convention’s Explanatory </a:t>
            </a:r>
            <a:r>
              <a:rPr lang="en-US" dirty="0"/>
              <a:t>Report notes that a Contracting State is not required to change its law regarding the length of a duty of support. Therefore, once the tribunal issues a support order, it will be the law of </a:t>
            </a:r>
            <a:r>
              <a:rPr lang="en-US" dirty="0" smtClean="0"/>
              <a:t>that forum </a:t>
            </a:r>
            <a:r>
              <a:rPr lang="en-US" dirty="0"/>
              <a:t>that determines how long </a:t>
            </a:r>
            <a:r>
              <a:rPr lang="en-US" dirty="0" smtClean="0"/>
              <a:t>the </a:t>
            </a:r>
            <a:r>
              <a:rPr lang="en-US" dirty="0"/>
              <a:t>support duty runs. </a:t>
            </a:r>
            <a:r>
              <a:rPr lang="en-US" dirty="0" smtClean="0"/>
              <a:t>This </a:t>
            </a:r>
            <a:r>
              <a:rPr lang="en-US" dirty="0"/>
              <a:t>contrasts with the mandatory scope for recognition and enforcement, which requires a Contracting State to enforce a current support obligation to age 21 if that is what the issuing State law requires. </a:t>
            </a:r>
          </a:p>
        </p:txBody>
      </p:sp>
      <p:sp>
        <p:nvSpPr>
          <p:cNvPr id="4" name="Slide Number Placeholder 3"/>
          <p:cNvSpPr>
            <a:spLocks noGrp="1"/>
          </p:cNvSpPr>
          <p:nvPr>
            <p:ph type="sldNum" sz="quarter" idx="10"/>
          </p:nvPr>
        </p:nvSpPr>
        <p:spPr/>
        <p:txBody>
          <a:bodyPr/>
          <a:lstStyle/>
          <a:p>
            <a:fld id="{824A558B-E4E9-A94A-B9C1-029E46A76ABA}" type="slidenum">
              <a:rPr lang="en-US" smtClean="0"/>
              <a:t>39</a:t>
            </a:fld>
            <a:endParaRPr lang="en-US" dirty="0"/>
          </a:p>
        </p:txBody>
      </p:sp>
    </p:spTree>
    <p:extLst>
      <p:ext uri="{BB962C8B-B14F-4D97-AF65-F5344CB8AC3E}">
        <p14:creationId xmlns:p14="http://schemas.microsoft.com/office/powerpoint/2010/main" val="367072679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Notes:</a:t>
            </a:r>
          </a:p>
          <a:p>
            <a:endParaRPr lang="en-US" dirty="0" smtClean="0"/>
          </a:p>
          <a:p>
            <a:r>
              <a:rPr lang="en-US" dirty="0" smtClean="0"/>
              <a:t>Today we are presenting Module 5, which focuses on an application to establish a support order, including where necessary the establishment of parentage. We will discuss your role as the requested Central Authority when receiving an incoming application from a Central Authority in a Convention country. We will also discuss your role as the requesting Central Authority when you are preparing an outgoing application, and will discuss the steps a Convention country will take to process that application. </a:t>
            </a:r>
            <a:r>
              <a:rPr lang="en-US" dirty="0"/>
              <a:t>    </a:t>
            </a:r>
          </a:p>
        </p:txBody>
      </p:sp>
      <p:sp>
        <p:nvSpPr>
          <p:cNvPr id="4" name="Slide Number Placeholder 3"/>
          <p:cNvSpPr>
            <a:spLocks noGrp="1"/>
          </p:cNvSpPr>
          <p:nvPr>
            <p:ph type="sldNum" sz="quarter" idx="10"/>
          </p:nvPr>
        </p:nvSpPr>
        <p:spPr/>
        <p:txBody>
          <a:bodyPr/>
          <a:lstStyle/>
          <a:p>
            <a:fld id="{824A558B-E4E9-A94A-B9C1-029E46A76ABA}" type="slidenum">
              <a:rPr lang="en-US" smtClean="0"/>
              <a:t>4</a:t>
            </a:fld>
            <a:endParaRPr lang="en-US" dirty="0"/>
          </a:p>
        </p:txBody>
      </p:sp>
    </p:spTree>
    <p:extLst>
      <p:ext uri="{BB962C8B-B14F-4D97-AF65-F5344CB8AC3E}">
        <p14:creationId xmlns:p14="http://schemas.microsoft.com/office/powerpoint/2010/main" val="99291825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Notes</a:t>
            </a:r>
            <a:r>
              <a:rPr lang="en-US" dirty="0" smtClean="0"/>
              <a:t>:</a:t>
            </a:r>
          </a:p>
          <a:p>
            <a:endParaRPr lang="en-US" dirty="0" smtClean="0"/>
          </a:p>
          <a:p>
            <a:r>
              <a:rPr lang="en-US" dirty="0"/>
              <a:t>Section 316 of UIFSA (2008) will govern the admissibility of evidence. Under that section, the tribunal cannot require the physical presence of the nonresident applicant. The tribunal must allow the electronic transmission of documents. Additionally, the tribunal must permit a nonresident witness or party to testify by telephone, audiovisual means, or other electronic means. Keep in mind that in international cases, there will be time zone and translation issues, as well as resource issues. We will discuss these in more detail during Module </a:t>
            </a:r>
            <a:r>
              <a:rPr lang="en-US" dirty="0" smtClean="0"/>
              <a:t>8.</a:t>
            </a:r>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40</a:t>
            </a:fld>
            <a:endParaRPr lang="en-US" dirty="0"/>
          </a:p>
        </p:txBody>
      </p:sp>
    </p:spTree>
    <p:extLst>
      <p:ext uri="{BB962C8B-B14F-4D97-AF65-F5344CB8AC3E}">
        <p14:creationId xmlns:p14="http://schemas.microsoft.com/office/powerpoint/2010/main" val="83097694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Notes</a:t>
            </a:r>
            <a:r>
              <a:rPr lang="en-US" dirty="0" smtClean="0"/>
              <a:t>:</a:t>
            </a:r>
          </a:p>
          <a:p>
            <a:endParaRPr lang="en-US" dirty="0" smtClean="0"/>
          </a:p>
          <a:p>
            <a:r>
              <a:rPr lang="en-US" dirty="0" smtClean="0"/>
              <a:t>Sections </a:t>
            </a:r>
            <a:r>
              <a:rPr lang="en-US" dirty="0"/>
              <a:t>317 and 318 of UIFSA (2008) also apply. </a:t>
            </a:r>
          </a:p>
          <a:p>
            <a:endParaRPr lang="en-US" dirty="0"/>
          </a:p>
          <a:p>
            <a:r>
              <a:rPr lang="en-US" dirty="0"/>
              <a:t>Section 317 explicitly authorizes a tribunal to communicate with a tribunal of another state, foreign country, or </a:t>
            </a:r>
            <a:r>
              <a:rPr lang="en-US" dirty="0" smtClean="0"/>
              <a:t>foreign </a:t>
            </a:r>
            <a:r>
              <a:rPr lang="en-US" dirty="0"/>
              <a:t>nation that does not meet UIFSA’s definition of a foreign country.</a:t>
            </a:r>
          </a:p>
          <a:p>
            <a:endParaRPr lang="en-US" dirty="0"/>
          </a:p>
          <a:p>
            <a:r>
              <a:rPr lang="en-US" dirty="0"/>
              <a:t>Section 318 is similarly broad, authorizing a tribunal to help a tribunal of another state, foreign country, or foreign nation with the discovery process. Discovery is a </a:t>
            </a:r>
          </a:p>
          <a:p>
            <a:r>
              <a:rPr lang="en-US" dirty="0"/>
              <a:t>pre-trial procedure in a lawsuit in which each party can obtain evidence from the other party by such means as a request for answers to interrogatories or a request for production of documents.</a:t>
            </a:r>
          </a:p>
        </p:txBody>
      </p:sp>
      <p:sp>
        <p:nvSpPr>
          <p:cNvPr id="4" name="Slide Number Placeholder 3"/>
          <p:cNvSpPr>
            <a:spLocks noGrp="1"/>
          </p:cNvSpPr>
          <p:nvPr>
            <p:ph type="sldNum" sz="quarter" idx="10"/>
          </p:nvPr>
        </p:nvSpPr>
        <p:spPr/>
        <p:txBody>
          <a:bodyPr/>
          <a:lstStyle/>
          <a:p>
            <a:fld id="{824A558B-E4E9-A94A-B9C1-029E46A76ABA}" type="slidenum">
              <a:rPr lang="en-US" smtClean="0"/>
              <a:t>41</a:t>
            </a:fld>
            <a:endParaRPr lang="en-US" dirty="0"/>
          </a:p>
        </p:txBody>
      </p:sp>
    </p:spTree>
    <p:extLst>
      <p:ext uri="{BB962C8B-B14F-4D97-AF65-F5344CB8AC3E}">
        <p14:creationId xmlns:p14="http://schemas.microsoft.com/office/powerpoint/2010/main" val="409763688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Notes</a:t>
            </a:r>
            <a:r>
              <a:rPr lang="en-US" dirty="0" smtClean="0"/>
              <a:t>:</a:t>
            </a:r>
          </a:p>
          <a:p>
            <a:endParaRPr lang="en-US" dirty="0"/>
          </a:p>
          <a:p>
            <a:pPr lvl="0"/>
            <a:r>
              <a:rPr lang="en-US" dirty="0" smtClean="0">
                <a:solidFill>
                  <a:prstClr val="black"/>
                </a:solidFill>
              </a:rPr>
              <a:t>As noted at the outset, in certain circumstances an application may seek establishment even though there is an existing order. Section </a:t>
            </a:r>
            <a:r>
              <a:rPr lang="en-US" dirty="0">
                <a:solidFill>
                  <a:prstClr val="black"/>
                </a:solidFill>
              </a:rPr>
              <a:t>708 </a:t>
            </a:r>
            <a:r>
              <a:rPr lang="en-US" dirty="0" smtClean="0">
                <a:solidFill>
                  <a:prstClr val="black"/>
                </a:solidFill>
              </a:rPr>
              <a:t>of UIFSA addresses </a:t>
            </a:r>
            <a:r>
              <a:rPr lang="en-US" dirty="0">
                <a:solidFill>
                  <a:prstClr val="black"/>
                </a:solidFill>
              </a:rPr>
              <a:t>the recognition and enforcement of a registered Convention support order. We discussed this section extensively in Module 3. Subsection (b) lists the only grounds on which a tribunal may refuse recognition and enforcement. </a:t>
            </a:r>
            <a:r>
              <a:rPr lang="en-US" dirty="0"/>
              <a:t>As a reminder, there must be prompt notice to the requesting Central Authority of a tribunal’s refusal to recognize and enforce a Convention support order and the reason for the </a:t>
            </a:r>
            <a:r>
              <a:rPr lang="en-US" dirty="0" smtClean="0"/>
              <a:t>refusal. </a:t>
            </a:r>
          </a:p>
          <a:p>
            <a:pPr lvl="0"/>
            <a:endParaRPr lang="en-US" dirty="0">
              <a:solidFill>
                <a:prstClr val="black"/>
              </a:solidFill>
            </a:endParaRPr>
          </a:p>
          <a:p>
            <a:pPr lvl="0"/>
            <a:r>
              <a:rPr lang="en-US" dirty="0" smtClean="0">
                <a:solidFill>
                  <a:prstClr val="black"/>
                </a:solidFill>
              </a:rPr>
              <a:t>Section 708(c)</a:t>
            </a:r>
            <a:r>
              <a:rPr lang="en-US" dirty="0">
                <a:solidFill>
                  <a:prstClr val="black"/>
                </a:solidFill>
              </a:rPr>
              <a:t> </a:t>
            </a:r>
            <a:r>
              <a:rPr lang="en-US" dirty="0" smtClean="0">
                <a:solidFill>
                  <a:prstClr val="black"/>
                </a:solidFill>
              </a:rPr>
              <a:t>calls out three of those grounds:</a:t>
            </a:r>
          </a:p>
          <a:p>
            <a:pPr lvl="0"/>
            <a:endParaRPr lang="en-US" dirty="0">
              <a:solidFill>
                <a:prstClr val="black"/>
              </a:solidFill>
            </a:endParaRPr>
          </a:p>
          <a:p>
            <a:pPr marL="171450" lvl="0" indent="-171450">
              <a:buFont typeface="Arial" panose="020B0604020202020204" pitchFamily="34" charset="0"/>
              <a:buChar char="•"/>
            </a:pPr>
            <a:r>
              <a:rPr lang="en-US" dirty="0">
                <a:solidFill>
                  <a:prstClr val="black"/>
                </a:solidFill>
              </a:rPr>
              <a:t>Lack of personal jurisdiction consistent with Section 201 of UIFSA,</a:t>
            </a:r>
          </a:p>
          <a:p>
            <a:pPr marL="171450" lvl="0" indent="-171450">
              <a:buFont typeface="Arial" panose="020B0604020202020204" pitchFamily="34" charset="0"/>
              <a:buChar char="•"/>
            </a:pPr>
            <a:r>
              <a:rPr lang="en-US" dirty="0">
                <a:solidFill>
                  <a:prstClr val="black"/>
                </a:solidFill>
              </a:rPr>
              <a:t>A finding that the order was obtained through procedural fraud, and</a:t>
            </a:r>
          </a:p>
          <a:p>
            <a:pPr marL="171450" lvl="0" indent="-171450">
              <a:buFont typeface="Arial" panose="020B0604020202020204" pitchFamily="34" charset="0"/>
              <a:buChar char="•"/>
            </a:pPr>
            <a:r>
              <a:rPr lang="en-US" dirty="0">
                <a:solidFill>
                  <a:prstClr val="black"/>
                </a:solidFill>
              </a:rPr>
              <a:t>In a case where the respondent neither appeared nor was represented in the proceeding in the issuing country, the respondent did not have proper notice and an opportunity to be heard.</a:t>
            </a:r>
          </a:p>
          <a:p>
            <a:endParaRPr lang="en-US" dirty="0" smtClean="0"/>
          </a:p>
          <a:p>
            <a:r>
              <a:rPr lang="en-US" dirty="0" smtClean="0"/>
              <a:t>If a tribunal refuses to recognize and enforce an order on one these </a:t>
            </a:r>
            <a:r>
              <a:rPr lang="en-US" dirty="0"/>
              <a:t>three </a:t>
            </a:r>
            <a:r>
              <a:rPr lang="en-US" dirty="0" smtClean="0"/>
              <a:t>grounds, </a:t>
            </a:r>
            <a:r>
              <a:rPr lang="en-US" dirty="0" smtClean="0">
                <a:solidFill>
                  <a:prstClr val="black"/>
                </a:solidFill>
              </a:rPr>
              <a:t>Section </a:t>
            </a:r>
            <a:r>
              <a:rPr lang="en-US" dirty="0">
                <a:solidFill>
                  <a:prstClr val="black"/>
                </a:solidFill>
              </a:rPr>
              <a:t>708(c</a:t>
            </a:r>
            <a:r>
              <a:rPr lang="en-US" dirty="0" smtClean="0">
                <a:solidFill>
                  <a:prstClr val="black"/>
                </a:solidFill>
              </a:rPr>
              <a:t>) </a:t>
            </a:r>
            <a:r>
              <a:rPr lang="en-US" dirty="0">
                <a:solidFill>
                  <a:prstClr val="black"/>
                </a:solidFill>
              </a:rPr>
              <a:t>requires the tribunal to take additional steps.</a:t>
            </a:r>
          </a:p>
          <a:p>
            <a:endParaRPr lang="en-US" dirty="0" smtClean="0"/>
          </a:p>
        </p:txBody>
      </p:sp>
      <p:sp>
        <p:nvSpPr>
          <p:cNvPr id="4" name="Slide Number Placeholder 3"/>
          <p:cNvSpPr>
            <a:spLocks noGrp="1"/>
          </p:cNvSpPr>
          <p:nvPr>
            <p:ph type="sldNum" sz="quarter" idx="10"/>
          </p:nvPr>
        </p:nvSpPr>
        <p:spPr/>
        <p:txBody>
          <a:bodyPr/>
          <a:lstStyle/>
          <a:p>
            <a:fld id="{824A558B-E4E9-A94A-B9C1-029E46A76ABA}" type="slidenum">
              <a:rPr lang="en-US" smtClean="0">
                <a:solidFill>
                  <a:prstClr val="black"/>
                </a:solidFill>
              </a:rPr>
              <a:pPr/>
              <a:t>42</a:t>
            </a:fld>
            <a:endParaRPr lang="en-US" dirty="0">
              <a:solidFill>
                <a:prstClr val="black"/>
              </a:solidFill>
            </a:endParaRPr>
          </a:p>
        </p:txBody>
      </p:sp>
    </p:spTree>
    <p:extLst>
      <p:ext uri="{BB962C8B-B14F-4D97-AF65-F5344CB8AC3E}">
        <p14:creationId xmlns:p14="http://schemas.microsoft.com/office/powerpoint/2010/main" val="4209959019"/>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Notes:</a:t>
            </a:r>
          </a:p>
          <a:p>
            <a:endParaRPr lang="en-US" dirty="0"/>
          </a:p>
          <a:p>
            <a:r>
              <a:rPr lang="en-US" dirty="0" smtClean="0"/>
              <a:t>In such a circumstance, the tribunal may not dismiss the proceeding before allowing reasonable time for a party to seek the establishment of a new child support order. And, if the IV-D agency is involved because the application was forwarded by a Central Authority under Section 704 of UIFSA, the IV-D agency must take all appropriate measures to request a child support order. In </a:t>
            </a:r>
            <a:r>
              <a:rPr lang="en-US" dirty="0"/>
              <a:t>determining appropriate measures, the agency should review the facts of the case to determine whether there is a basis under its state laws for establishment of a support order</a:t>
            </a:r>
            <a:r>
              <a:rPr lang="en-US" dirty="0" smtClean="0"/>
              <a:t>. If additional information is needed, such as the creditor’s financial information in order to apply the state’s support guidelines, the representative for the IV-D agency should request a continuance in order to obtain the information from the requesting Central Authority.</a:t>
            </a:r>
            <a:endParaRPr lang="en-US" b="1" dirty="0" smtClean="0">
              <a:solidFill>
                <a:srgbClr val="00B0F0"/>
              </a:solidFill>
            </a:endParaRPr>
          </a:p>
          <a:p>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43</a:t>
            </a:fld>
            <a:endParaRPr lang="en-US" dirty="0"/>
          </a:p>
        </p:txBody>
      </p:sp>
    </p:spTree>
    <p:extLst>
      <p:ext uri="{BB962C8B-B14F-4D97-AF65-F5344CB8AC3E}">
        <p14:creationId xmlns:p14="http://schemas.microsoft.com/office/powerpoint/2010/main" val="3344600067"/>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Notes:</a:t>
            </a:r>
          </a:p>
          <a:p>
            <a:endParaRPr lang="en-US" dirty="0"/>
          </a:p>
          <a:p>
            <a:r>
              <a:rPr lang="en-US" dirty="0" smtClean="0"/>
              <a:t>Let’s use a case scenario to review the information we’ve discussed and to highlight some implementation issues.</a:t>
            </a:r>
          </a:p>
          <a:p>
            <a:endParaRPr lang="en-US" dirty="0"/>
          </a:p>
          <a:p>
            <a:r>
              <a:rPr lang="en-US" dirty="0" smtClean="0"/>
              <a:t>Assume the Central Authority in France has sent a Transmittal and an Application for Establishment to the Central Registry in New York, which is the state where the respondent resides. The application notes that parentage is presumed. Supporting documents include the Convention Financial Circumstances form, as well as the child’s birth certificate from France. The child is four </a:t>
            </a:r>
            <a:r>
              <a:rPr lang="en-US" dirty="0"/>
              <a:t>years old</a:t>
            </a:r>
            <a:r>
              <a:rPr lang="en-US" dirty="0" smtClean="0"/>
              <a:t>. There is no information about the parties’ marriage, although the parties all share the same last name.</a:t>
            </a:r>
          </a:p>
          <a:p>
            <a:endParaRPr lang="en-US" dirty="0"/>
          </a:p>
          <a:p>
            <a:r>
              <a:rPr lang="en-US" dirty="0" smtClean="0"/>
              <a:t>What steps should the Central Registry take?</a:t>
            </a:r>
          </a:p>
          <a:p>
            <a:r>
              <a:rPr lang="en-US" dirty="0"/>
              <a:t>[After allowing time for the participants to think about the appropriate answer, the trainer or moderator should </a:t>
            </a:r>
            <a:r>
              <a:rPr lang="en-US" dirty="0" smtClean="0"/>
              <a:t>identify the questions the </a:t>
            </a:r>
            <a:r>
              <a:rPr lang="en-US" dirty="0"/>
              <a:t>Central Registry </a:t>
            </a:r>
            <a:r>
              <a:rPr lang="en-US" dirty="0" smtClean="0"/>
              <a:t>needs to ask when it reviews the application:</a:t>
            </a:r>
            <a:endParaRPr lang="en-US" dirty="0"/>
          </a:p>
          <a:p>
            <a:pPr marL="171450" indent="-171450">
              <a:buFont typeface="Arial" panose="020B0604020202020204" pitchFamily="34" charset="0"/>
              <a:buChar char="•"/>
            </a:pPr>
            <a:r>
              <a:rPr lang="en-US" dirty="0"/>
              <a:t>Is the application </a:t>
            </a:r>
            <a:r>
              <a:rPr lang="en-US" dirty="0" smtClean="0"/>
              <a:t>within </a:t>
            </a:r>
            <a:r>
              <a:rPr lang="en-US" dirty="0"/>
              <a:t>the Convention scope</a:t>
            </a:r>
            <a:r>
              <a:rPr lang="en-US" dirty="0" smtClean="0"/>
              <a:t>?</a:t>
            </a:r>
          </a:p>
          <a:p>
            <a:pPr marL="171450" indent="-171450">
              <a:buFont typeface="Arial" panose="020B0604020202020204" pitchFamily="34" charset="0"/>
              <a:buChar char="•"/>
            </a:pPr>
            <a:r>
              <a:rPr lang="en-US" dirty="0"/>
              <a:t>Is </a:t>
            </a:r>
            <a:r>
              <a:rPr lang="en-US" dirty="0" smtClean="0"/>
              <a:t>the application </a:t>
            </a:r>
            <a:r>
              <a:rPr lang="en-US" dirty="0"/>
              <a:t>from a Central Authority in a Contracting State?</a:t>
            </a:r>
          </a:p>
          <a:p>
            <a:pPr marL="171450" indent="-171450">
              <a:buFont typeface="Arial" panose="020B0604020202020204" pitchFamily="34" charset="0"/>
              <a:buChar char="•"/>
            </a:pPr>
            <a:r>
              <a:rPr lang="en-US" dirty="0" smtClean="0"/>
              <a:t>Is </a:t>
            </a:r>
            <a:r>
              <a:rPr lang="en-US" dirty="0"/>
              <a:t>the application complete</a:t>
            </a:r>
            <a:r>
              <a:rPr lang="en-US" dirty="0" smtClean="0"/>
              <a:t>?] </a:t>
            </a:r>
          </a:p>
          <a:p>
            <a:endParaRPr lang="en-US" dirty="0"/>
          </a:p>
          <a:p>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solidFill>
                  <a:prstClr val="black"/>
                </a:solidFill>
              </a:rPr>
              <a:pPr/>
              <a:t>44</a:t>
            </a:fld>
            <a:endParaRPr lang="en-US" dirty="0">
              <a:solidFill>
                <a:prstClr val="black"/>
              </a:solidFill>
            </a:endParaRPr>
          </a:p>
        </p:txBody>
      </p:sp>
    </p:spTree>
    <p:extLst>
      <p:ext uri="{BB962C8B-B14F-4D97-AF65-F5344CB8AC3E}">
        <p14:creationId xmlns:p14="http://schemas.microsoft.com/office/powerpoint/2010/main" val="3812670059"/>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Notes:</a:t>
            </a:r>
          </a:p>
          <a:p>
            <a:endParaRPr lang="en-US" dirty="0"/>
          </a:p>
          <a:p>
            <a:r>
              <a:rPr lang="en-US" dirty="0" smtClean="0"/>
              <a:t>After reviewing the application and determining it to be complete, the Central Registry forwarded it to the local child support agency, which filed an establishment proceeding before the appropriate tribunal in New York. </a:t>
            </a:r>
          </a:p>
          <a:p>
            <a:endParaRPr lang="en-US" dirty="0"/>
          </a:p>
          <a:p>
            <a:r>
              <a:rPr lang="en-US" dirty="0" smtClean="0"/>
              <a:t>The alleged obligor is represented by counsel. His attorney objects to the establishment of a support order, arguing that his client is not the father of the child. He objects to the admissibility of the child’s birth certificate, which names his client as the father, on the basis that it is not certified. He also objects to the admissibility of information in the Convention application and the Financial Circumstances form on the basis that the information does not meet the requirements of Section 316 of UIFSA (2008); the information is not given under penalty of perjury.</a:t>
            </a:r>
          </a:p>
          <a:p>
            <a:endParaRPr lang="en-US" dirty="0" smtClean="0"/>
          </a:p>
          <a:p>
            <a:r>
              <a:rPr lang="en-US" dirty="0" smtClean="0"/>
              <a:t>What are the likely next steps by the tribunal?</a:t>
            </a:r>
          </a:p>
          <a:p>
            <a:r>
              <a:rPr lang="en-US" dirty="0" smtClean="0"/>
              <a:t>[See trainer notes for a discussion of Sections 315, 316, 317, and 401 of UIFSA (2008).]</a:t>
            </a:r>
          </a:p>
          <a:p>
            <a:endParaRPr lang="en-US" dirty="0" smtClean="0"/>
          </a:p>
          <a:p>
            <a:r>
              <a:rPr lang="en-US" dirty="0" smtClean="0"/>
              <a:t>What are the likely next steps by the child support agency?</a:t>
            </a:r>
          </a:p>
          <a:p>
            <a:r>
              <a:rPr lang="en-US" dirty="0" smtClean="0"/>
              <a:t>Depending upon the tribunal, the agency representative may need to request a continuance in order to contact the requesting Central Authority for additional information or documents.</a:t>
            </a:r>
            <a:endParaRPr lang="en-US" dirty="0"/>
          </a:p>
          <a:p>
            <a:endParaRPr lang="en-US" dirty="0" smtClean="0"/>
          </a:p>
        </p:txBody>
      </p:sp>
      <p:sp>
        <p:nvSpPr>
          <p:cNvPr id="4" name="Slide Number Placeholder 3"/>
          <p:cNvSpPr>
            <a:spLocks noGrp="1"/>
          </p:cNvSpPr>
          <p:nvPr>
            <p:ph type="sldNum" sz="quarter" idx="10"/>
          </p:nvPr>
        </p:nvSpPr>
        <p:spPr/>
        <p:txBody>
          <a:bodyPr/>
          <a:lstStyle/>
          <a:p>
            <a:fld id="{824A558B-E4E9-A94A-B9C1-029E46A76ABA}" type="slidenum">
              <a:rPr lang="en-US" smtClean="0">
                <a:solidFill>
                  <a:prstClr val="black"/>
                </a:solidFill>
              </a:rPr>
              <a:pPr/>
              <a:t>45</a:t>
            </a:fld>
            <a:endParaRPr lang="en-US" dirty="0">
              <a:solidFill>
                <a:prstClr val="black"/>
              </a:solidFill>
            </a:endParaRPr>
          </a:p>
        </p:txBody>
      </p:sp>
    </p:spTree>
    <p:extLst>
      <p:ext uri="{BB962C8B-B14F-4D97-AF65-F5344CB8AC3E}">
        <p14:creationId xmlns:p14="http://schemas.microsoft.com/office/powerpoint/2010/main" val="407015959"/>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24085"/>
            <a:ext cx="5486400" cy="4346469"/>
          </a:xfrm>
        </p:spPr>
        <p:txBody>
          <a:bodyPr/>
          <a:lstStyle/>
          <a:p>
            <a:r>
              <a:rPr lang="en-US" sz="1000" dirty="0"/>
              <a:t>Notes:</a:t>
            </a:r>
          </a:p>
          <a:p>
            <a:endParaRPr lang="en-US" sz="1000" dirty="0" smtClean="0"/>
          </a:p>
          <a:p>
            <a:r>
              <a:rPr lang="en-US" sz="900" dirty="0" smtClean="0"/>
              <a:t>We will now shift to outgoing applications from the United States. The Convention outlines a number of responsibilities that the requesting Central Authority has when transmitting applications to a Convention country. This slide summarizes them.</a:t>
            </a:r>
          </a:p>
          <a:p>
            <a:endParaRPr lang="en-US" sz="900" dirty="0"/>
          </a:p>
          <a:p>
            <a:r>
              <a:rPr lang="en-US" sz="900" dirty="0"/>
              <a:t>As we discussed during Module 2, in its role in the U.S. as a requesting Central Authority, the IV-D agency may request another Central Authority to take certain specific measures identified in Article 7 of the Convention to assist a potential applicant in making an application or to help determine whether an application should be initiated. </a:t>
            </a:r>
            <a:r>
              <a:rPr lang="en-US" sz="900" dirty="0" smtClean="0"/>
              <a:t>Assuming </a:t>
            </a:r>
            <a:r>
              <a:rPr lang="en-US" sz="900" dirty="0"/>
              <a:t>the decision is to initiate an application, the IV-D agency must help the petitioner complete the </a:t>
            </a:r>
            <a:r>
              <a:rPr lang="en-US" sz="900" dirty="0" smtClean="0"/>
              <a:t>application and </a:t>
            </a:r>
            <a:r>
              <a:rPr lang="en-US" sz="900" dirty="0"/>
              <a:t>ensure </a:t>
            </a:r>
            <a:r>
              <a:rPr lang="en-US" sz="900" dirty="0" smtClean="0"/>
              <a:t>the </a:t>
            </a:r>
            <a:r>
              <a:rPr lang="en-US" sz="900" dirty="0"/>
              <a:t>Convention application includes all the necessary information and </a:t>
            </a:r>
            <a:r>
              <a:rPr lang="en-US" sz="900" dirty="0" smtClean="0"/>
              <a:t>documents. The Country Profile is an excellent resource for identifying forms and information needed by the requested State. The IV-D agency must also review the application to ensure it complies with the Convention. State child support agencies need to decide who will be conducting that review. Will it be at the local level or centralized with a unit that focuses on Convention cases? Note that this review is limited to compliance with the Convention; it is not a determination about the merits of the application.</a:t>
            </a:r>
          </a:p>
          <a:p>
            <a:endParaRPr lang="en-US" sz="900" dirty="0"/>
          </a:p>
          <a:p>
            <a:r>
              <a:rPr lang="en-US" sz="900" dirty="0" smtClean="0"/>
              <a:t>Once it is satisfied that the application complies with the Convention, the requesting Central Authority (the IV-D agency in the U.S.) must transmit the application on behalf of the applicant to the requested Central Authority. The application must include a transmittal form – one of two mandatory forms under the Convention. There is no need to include certified documents unless the requested Contracting State asks for them.</a:t>
            </a:r>
          </a:p>
          <a:p>
            <a:endParaRPr lang="en-US" sz="900" dirty="0"/>
          </a:p>
          <a:p>
            <a:r>
              <a:rPr lang="en-US" sz="900" dirty="0"/>
              <a:t>Under Article 44 of the Convention, any application and related documents must be in the original language and accompanied by a translation into the official language of the requested State or another language that the requested State has declared it will accept. Article 45 of the Convention authorizes the requesting  Central Authority to charge an applicant translation costs unless those costs are covered by the country’s system of legal assistance. That means that IV-D agencies may – but are not required to – charge the </a:t>
            </a:r>
            <a:r>
              <a:rPr lang="en-US" sz="900" b="1" i="1" dirty="0"/>
              <a:t>applicant</a:t>
            </a:r>
            <a:r>
              <a:rPr lang="en-US" sz="900" dirty="0"/>
              <a:t> in the U.S. the cost of translation. Keep in mind that under the Convention you cannot charge translation costs against the respondent in another country. We will briefly discuss translation requirements again later in this presentation but will wait until Module </a:t>
            </a:r>
            <a:r>
              <a:rPr lang="en-US" sz="900" dirty="0" smtClean="0"/>
              <a:t>8 </a:t>
            </a:r>
            <a:r>
              <a:rPr lang="en-US" sz="900" dirty="0"/>
              <a:t>of the webinar for a more in-depth examination of translation issues.</a:t>
            </a:r>
          </a:p>
          <a:p>
            <a:r>
              <a:rPr lang="en-US" sz="1050" dirty="0"/>
              <a:t> </a:t>
            </a:r>
          </a:p>
        </p:txBody>
      </p:sp>
      <p:sp>
        <p:nvSpPr>
          <p:cNvPr id="4" name="Slide Number Placeholder 3"/>
          <p:cNvSpPr>
            <a:spLocks noGrp="1"/>
          </p:cNvSpPr>
          <p:nvPr>
            <p:ph type="sldNum" sz="quarter" idx="10"/>
          </p:nvPr>
        </p:nvSpPr>
        <p:spPr/>
        <p:txBody>
          <a:bodyPr/>
          <a:lstStyle/>
          <a:p>
            <a:fld id="{824A558B-E4E9-A94A-B9C1-029E46A76ABA}" type="slidenum">
              <a:rPr lang="en-US" smtClean="0"/>
              <a:t>46</a:t>
            </a:fld>
            <a:endParaRPr lang="en-US" dirty="0"/>
          </a:p>
        </p:txBody>
      </p:sp>
    </p:spTree>
    <p:extLst>
      <p:ext uri="{BB962C8B-B14F-4D97-AF65-F5344CB8AC3E}">
        <p14:creationId xmlns:p14="http://schemas.microsoft.com/office/powerpoint/2010/main" val="1588812992"/>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Notes:</a:t>
            </a:r>
          </a:p>
          <a:p>
            <a:endParaRPr lang="en-US" dirty="0"/>
          </a:p>
          <a:p>
            <a:r>
              <a:rPr lang="en-US" dirty="0" smtClean="0"/>
              <a:t>In the United States, Convention cases will continue to be processed at the local level. OCSE will not be involved in the transmission of applications.</a:t>
            </a:r>
          </a:p>
          <a:p>
            <a:endParaRPr lang="en-US" dirty="0"/>
          </a:p>
          <a:p>
            <a:r>
              <a:rPr lang="en-US" dirty="0" smtClean="0"/>
              <a:t>States are governed by Section 307 of UIFSA, which outlines the duties of the support enforcement agency. The focus of subsection (a) is on providing services to the petitioner. Regardless of whether your state enacted Alternative A or B, you are required to provide IV-D services to a petitioner residing in a U.S. state who has requested such services.</a:t>
            </a:r>
          </a:p>
          <a:p>
            <a:endParaRPr lang="en-US" dirty="0"/>
          </a:p>
          <a:p>
            <a:r>
              <a:rPr lang="en-US" dirty="0" smtClean="0"/>
              <a:t>If the petitioner seeks support from a respondent living in a Convention country and there is no existing support order, the first step the local office should take is determining whether long-arm jurisdiction to establish an order is available and appropriate under state law. In addition to personal jurisdiction issues, the local agency should consider practical issues such as service of process, availability of income information, and enforcement of any resulting order. If the local agency determines that the most appropriate course of action is a Convention application, it will be transmitting the application under Article 7 of UIFSA (2008). This is the new Article that implements the Convention in the United States.  </a:t>
            </a:r>
            <a:endParaRPr lang="en-US" dirty="0" smtClean="0">
              <a:solidFill>
                <a:srgbClr val="FF0000"/>
              </a:solidFill>
            </a:endParaRPr>
          </a:p>
        </p:txBody>
      </p:sp>
      <p:sp>
        <p:nvSpPr>
          <p:cNvPr id="4" name="Slide Number Placeholder 3"/>
          <p:cNvSpPr>
            <a:spLocks noGrp="1"/>
          </p:cNvSpPr>
          <p:nvPr>
            <p:ph type="sldNum" sz="quarter" idx="10"/>
          </p:nvPr>
        </p:nvSpPr>
        <p:spPr/>
        <p:txBody>
          <a:bodyPr/>
          <a:lstStyle/>
          <a:p>
            <a:fld id="{824A558B-E4E9-A94A-B9C1-029E46A76ABA}" type="slidenum">
              <a:rPr lang="en-US" smtClean="0"/>
              <a:t>47</a:t>
            </a:fld>
            <a:endParaRPr lang="en-US" dirty="0"/>
          </a:p>
        </p:txBody>
      </p:sp>
    </p:spTree>
    <p:extLst>
      <p:ext uri="{BB962C8B-B14F-4D97-AF65-F5344CB8AC3E}">
        <p14:creationId xmlns:p14="http://schemas.microsoft.com/office/powerpoint/2010/main" val="2196707295"/>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100" dirty="0"/>
              <a:t>Notes</a:t>
            </a:r>
            <a:r>
              <a:rPr lang="en-US" sz="1100" dirty="0" smtClean="0"/>
              <a:t>:</a:t>
            </a:r>
          </a:p>
          <a:p>
            <a:endParaRPr lang="en-US" sz="1100" dirty="0"/>
          </a:p>
          <a:p>
            <a:r>
              <a:rPr lang="en-US" sz="1100" dirty="0" smtClean="0"/>
              <a:t>You should also review </a:t>
            </a:r>
            <a:r>
              <a:rPr lang="en-US" sz="1100" dirty="0"/>
              <a:t>the Country </a:t>
            </a:r>
            <a:r>
              <a:rPr lang="en-US" sz="1100" dirty="0" smtClean="0"/>
              <a:t>Profile to determine </a:t>
            </a:r>
            <a:r>
              <a:rPr lang="en-US" sz="1100" dirty="0"/>
              <a:t>whether </a:t>
            </a:r>
            <a:r>
              <a:rPr lang="en-US" sz="1100" dirty="0" smtClean="0"/>
              <a:t>the requested </a:t>
            </a:r>
            <a:r>
              <a:rPr lang="en-US" sz="1100" dirty="0"/>
              <a:t>State has any particular limitations that may affect whether the application </a:t>
            </a:r>
            <a:r>
              <a:rPr lang="en-US" sz="1100" dirty="0" smtClean="0"/>
              <a:t>can proceed</a:t>
            </a:r>
            <a:r>
              <a:rPr lang="en-US" sz="1100" dirty="0"/>
              <a:t>. </a:t>
            </a:r>
            <a:r>
              <a:rPr lang="en-US" sz="1100" dirty="0" smtClean="0"/>
              <a:t>For example, does the law </a:t>
            </a:r>
            <a:r>
              <a:rPr lang="en-US" sz="1100" dirty="0"/>
              <a:t>of the requested </a:t>
            </a:r>
            <a:r>
              <a:rPr lang="en-US" sz="1100" dirty="0" smtClean="0"/>
              <a:t>State limit the establishment of support to children under the age of 18? Does it limit the time period for establishing parentage, for example, within a certain </a:t>
            </a:r>
            <a:r>
              <a:rPr lang="en-US" sz="1100" dirty="0"/>
              <a:t>number of years </a:t>
            </a:r>
            <a:r>
              <a:rPr lang="en-US" sz="1100" dirty="0" smtClean="0"/>
              <a:t>of the child’s birth?</a:t>
            </a:r>
            <a:endParaRPr lang="en-US" sz="1100" dirty="0"/>
          </a:p>
          <a:p>
            <a:endParaRPr lang="en-US" sz="1100" dirty="0" smtClean="0"/>
          </a:p>
          <a:p>
            <a:r>
              <a:rPr lang="en-US" sz="1100" dirty="0" smtClean="0"/>
              <a:t>If the local office determines a Convention application for establishment is appropriate, the next step is to make sure the agency has all the documents that need to be transmitted to the requested State.</a:t>
            </a:r>
          </a:p>
          <a:p>
            <a:endParaRPr lang="en-US" sz="1100" dirty="0"/>
          </a:p>
          <a:p>
            <a:r>
              <a:rPr lang="en-US" sz="1100" dirty="0" smtClean="0"/>
              <a:t>Every Convention application must include a Transmittal form using the required Convention form. Although the Transmittal is a mandatory Convention form that all Convention countries must use, countries can decide what form they want a creditor to use for the other required documents, including the application. In reviewing the Country Profiles listed on the Hague Conference website, it appears that almost all of the countries want applicants to use the Convention Application for Establishment.</a:t>
            </a:r>
          </a:p>
          <a:p>
            <a:endParaRPr lang="en-US" sz="1100" dirty="0"/>
          </a:p>
          <a:p>
            <a:r>
              <a:rPr lang="en-US" sz="1100" dirty="0" smtClean="0"/>
              <a:t>Make sure you check the Country Profile as well as the Status Table on the Child Support page of the Hague website to determine if there are additional documents that must accompany an Application for Establishment. For </a:t>
            </a:r>
            <a:r>
              <a:rPr lang="en-US" sz="1100" dirty="0"/>
              <a:t>example, hospital or other birth records may need </a:t>
            </a:r>
            <a:r>
              <a:rPr lang="en-US" sz="1100" dirty="0" smtClean="0"/>
              <a:t>to be </a:t>
            </a:r>
            <a:r>
              <a:rPr lang="en-US" sz="1100" dirty="0"/>
              <a:t>certified, or proof of the marriage of the parents may be required. </a:t>
            </a:r>
            <a:endParaRPr lang="en-US" sz="1100" dirty="0" smtClean="0"/>
          </a:p>
        </p:txBody>
      </p:sp>
      <p:sp>
        <p:nvSpPr>
          <p:cNvPr id="4" name="Slide Number Placeholder 3"/>
          <p:cNvSpPr>
            <a:spLocks noGrp="1"/>
          </p:cNvSpPr>
          <p:nvPr>
            <p:ph type="sldNum" sz="quarter" idx="10"/>
          </p:nvPr>
        </p:nvSpPr>
        <p:spPr/>
        <p:txBody>
          <a:bodyPr/>
          <a:lstStyle/>
          <a:p>
            <a:fld id="{824A558B-E4E9-A94A-B9C1-029E46A76ABA}" type="slidenum">
              <a:rPr lang="en-US" smtClean="0"/>
              <a:t>48</a:t>
            </a:fld>
            <a:endParaRPr lang="en-US" dirty="0"/>
          </a:p>
        </p:txBody>
      </p:sp>
    </p:spTree>
    <p:extLst>
      <p:ext uri="{BB962C8B-B14F-4D97-AF65-F5344CB8AC3E}">
        <p14:creationId xmlns:p14="http://schemas.microsoft.com/office/powerpoint/2010/main" val="3115550903"/>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000" dirty="0" smtClean="0"/>
              <a:t> </a:t>
            </a:r>
            <a:r>
              <a:rPr lang="en-US" dirty="0" smtClean="0"/>
              <a:t>Notes:</a:t>
            </a:r>
          </a:p>
          <a:p>
            <a:endParaRPr lang="en-US" dirty="0"/>
          </a:p>
          <a:p>
            <a:r>
              <a:rPr lang="en-US" dirty="0"/>
              <a:t>This slide and the next one identify the documents and information required by the Convention. </a:t>
            </a:r>
          </a:p>
          <a:p>
            <a:endParaRPr lang="en-US" dirty="0"/>
          </a:p>
          <a:p>
            <a:r>
              <a:rPr lang="en-US" dirty="0"/>
              <a:t>The first column lists the document or information. The second column explains when the document or information is needed. And the third column identifies the applicable Convention form unless the country has identified an alternative preferred form in its Country Profile. </a:t>
            </a:r>
          </a:p>
          <a:p>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49</a:t>
            </a:fld>
            <a:endParaRPr lang="en-US" dirty="0"/>
          </a:p>
        </p:txBody>
      </p:sp>
    </p:spTree>
    <p:extLst>
      <p:ext uri="{BB962C8B-B14F-4D97-AF65-F5344CB8AC3E}">
        <p14:creationId xmlns:p14="http://schemas.microsoft.com/office/powerpoint/2010/main" val="248316448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Notes:</a:t>
            </a:r>
          </a:p>
          <a:p>
            <a:endParaRPr lang="en-US" dirty="0" smtClean="0"/>
          </a:p>
          <a:p>
            <a:r>
              <a:rPr lang="en-US" dirty="0" smtClean="0"/>
              <a:t>Because </a:t>
            </a:r>
            <a:r>
              <a:rPr lang="en-US" dirty="0"/>
              <a:t>the Convention applies to countries with various legal systems, it includes terminology that differs from the terms we use in the United States. This slide “converts” Convention terms to their equivalent U.S. terms</a:t>
            </a:r>
            <a:r>
              <a:rPr lang="en-US" dirty="0" smtClean="0"/>
              <a:t>. We discussed these terms in prior modules so will not review them again. However, if there are new participants to today’s webinar, please check the Trainer </a:t>
            </a:r>
            <a:r>
              <a:rPr lang="en-US" dirty="0"/>
              <a:t>Notes </a:t>
            </a:r>
            <a:r>
              <a:rPr lang="en-US" dirty="0" smtClean="0"/>
              <a:t>for Module 1 or 2 for </a:t>
            </a:r>
            <a:r>
              <a:rPr lang="en-US" dirty="0"/>
              <a:t>an explanation of each term on the slide</a:t>
            </a:r>
            <a:r>
              <a:rPr lang="en-US" dirty="0" smtClean="0"/>
              <a:t>.</a:t>
            </a:r>
            <a:endParaRPr lang="en-US" dirty="0"/>
          </a:p>
          <a:p>
            <a:endParaRPr lang="en-US" dirty="0"/>
          </a:p>
          <a:p>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5</a:t>
            </a:fld>
            <a:endParaRPr lang="en-US" dirty="0"/>
          </a:p>
        </p:txBody>
      </p:sp>
    </p:spTree>
    <p:extLst>
      <p:ext uri="{BB962C8B-B14F-4D97-AF65-F5344CB8AC3E}">
        <p14:creationId xmlns:p14="http://schemas.microsoft.com/office/powerpoint/2010/main" val="2545548599"/>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Notes:</a:t>
            </a:r>
          </a:p>
          <a:p>
            <a:endParaRPr lang="en-US" dirty="0"/>
          </a:p>
          <a:p>
            <a:r>
              <a:rPr lang="en-US" dirty="0" smtClean="0"/>
              <a:t>The requested State will need information </a:t>
            </a:r>
            <a:r>
              <a:rPr lang="en-US" dirty="0"/>
              <a:t>about the creditor, especially financial information, </a:t>
            </a:r>
            <a:r>
              <a:rPr lang="en-US" dirty="0" smtClean="0"/>
              <a:t>for </a:t>
            </a:r>
            <a:r>
              <a:rPr lang="en-US" dirty="0"/>
              <a:t>determination of the support obligation.</a:t>
            </a:r>
          </a:p>
          <a:p>
            <a:endParaRPr lang="en-US" dirty="0" smtClean="0"/>
          </a:p>
          <a:p>
            <a:r>
              <a:rPr lang="en-US" dirty="0"/>
              <a:t>Information about the debtor, to the extent known, is also important – especially financial information. We will discuss the applicable Convention forms in a minute.</a:t>
            </a:r>
          </a:p>
          <a:p>
            <a:endParaRPr lang="en-US" dirty="0" smtClean="0"/>
          </a:p>
          <a:p>
            <a:r>
              <a:rPr lang="en-US" dirty="0"/>
              <a:t>In addition to Convention required documents, a country may require specific forms, documents, or information under domestic law. As already noted, the best resource is the Country Profile. However, not every country has completed a Country Profile. Another resource is the Status Table on the Child Support page of the Hague Conference website. The Status Table lists all the countries that have ratified or acceded to the Convention, as well as the country’s reservations, declarations, and notifications. Often the notifications include special document requirements.</a:t>
            </a:r>
          </a:p>
          <a:p>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50</a:t>
            </a:fld>
            <a:endParaRPr lang="en-US" dirty="0"/>
          </a:p>
        </p:txBody>
      </p:sp>
    </p:spTree>
    <p:extLst>
      <p:ext uri="{BB962C8B-B14F-4D97-AF65-F5344CB8AC3E}">
        <p14:creationId xmlns:p14="http://schemas.microsoft.com/office/powerpoint/2010/main" val="3222737416"/>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Notes</a:t>
            </a:r>
            <a:r>
              <a:rPr lang="en-US" dirty="0" smtClean="0"/>
              <a:t>:</a:t>
            </a:r>
          </a:p>
          <a:p>
            <a:endParaRPr lang="en-US" dirty="0"/>
          </a:p>
          <a:p>
            <a:r>
              <a:rPr lang="en-US" dirty="0" smtClean="0"/>
              <a:t>Every Application for Establishment must be accompanied by the Convention Transmittal form. The form identifies the parties and the type of application. It also indicates the documents that accompany the application. </a:t>
            </a:r>
            <a:r>
              <a:rPr lang="en-US" dirty="0"/>
              <a:t>I</a:t>
            </a:r>
            <a:r>
              <a:rPr lang="en-US" dirty="0" smtClean="0"/>
              <a:t>t is very similar to the Child Support Enforcement Transmittal #1 that we use in the United States in intergovernmental cases.</a:t>
            </a:r>
          </a:p>
          <a:p>
            <a:endParaRPr lang="en-US" dirty="0"/>
          </a:p>
          <a:p>
            <a:r>
              <a:rPr lang="en-US" dirty="0" smtClean="0"/>
              <a:t>The Preamble </a:t>
            </a:r>
            <a:r>
              <a:rPr lang="en-US" dirty="0"/>
              <a:t>to the </a:t>
            </a:r>
            <a:r>
              <a:rPr lang="en-US" dirty="0" smtClean="0"/>
              <a:t>Transmittal recognizes </a:t>
            </a:r>
            <a:r>
              <a:rPr lang="en-US" dirty="0"/>
              <a:t>that there are situations where the release of </a:t>
            </a:r>
            <a:r>
              <a:rPr lang="en-US" dirty="0" smtClean="0"/>
              <a:t>any personal </a:t>
            </a:r>
            <a:r>
              <a:rPr lang="en-US" dirty="0"/>
              <a:t>information could </a:t>
            </a:r>
            <a:r>
              <a:rPr lang="en-US" dirty="0" smtClean="0"/>
              <a:t>jeopardize </a:t>
            </a:r>
            <a:r>
              <a:rPr lang="en-US" dirty="0"/>
              <a:t>the health, </a:t>
            </a:r>
            <a:r>
              <a:rPr lang="en-US" dirty="0" smtClean="0"/>
              <a:t>safety, </a:t>
            </a:r>
            <a:r>
              <a:rPr lang="en-US" dirty="0"/>
              <a:t>or liberty of a person</a:t>
            </a:r>
            <a:r>
              <a:rPr lang="en-US" dirty="0" smtClean="0"/>
              <a:t>. If your agency, as the requesting Central Authority, has determined that this case presents such a risk, you should check the tick box indicating a determination of non-disclosure has been made.</a:t>
            </a:r>
          </a:p>
          <a:p>
            <a:endParaRPr lang="en-US" dirty="0"/>
          </a:p>
          <a:p>
            <a:r>
              <a:rPr lang="en-US" dirty="0" smtClean="0"/>
              <a:t>Sections 1 and </a:t>
            </a:r>
            <a:r>
              <a:rPr lang="en-US" dirty="0"/>
              <a:t>2 provide information about the requesting </a:t>
            </a:r>
            <a:r>
              <a:rPr lang="en-US" dirty="0" smtClean="0"/>
              <a:t>Central Authority and </a:t>
            </a:r>
            <a:r>
              <a:rPr lang="en-US" dirty="0"/>
              <a:t>the person who should be </a:t>
            </a:r>
            <a:r>
              <a:rPr lang="en-US" dirty="0" smtClean="0"/>
              <a:t>contacted if the requested State has any follow-up questions. For the address of the requesting Central Authority, use the address of the local agency working the case. Presumably that will also be the address of the contact person so there would be no need to add an address in Section 2.</a:t>
            </a:r>
          </a:p>
          <a:p>
            <a:endParaRPr lang="en-US" dirty="0"/>
          </a:p>
          <a:p>
            <a:endParaRPr lang="en-US" dirty="0"/>
          </a:p>
          <a:p>
            <a:endParaRPr lang="en-US" dirty="0" smtClean="0"/>
          </a:p>
          <a:p>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51</a:t>
            </a:fld>
            <a:endParaRPr lang="en-US" dirty="0"/>
          </a:p>
        </p:txBody>
      </p:sp>
    </p:spTree>
    <p:extLst>
      <p:ext uri="{BB962C8B-B14F-4D97-AF65-F5344CB8AC3E}">
        <p14:creationId xmlns:p14="http://schemas.microsoft.com/office/powerpoint/2010/main" val="1988569871"/>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Notes:</a:t>
            </a:r>
          </a:p>
          <a:p>
            <a:endParaRPr lang="en-US" dirty="0"/>
          </a:p>
          <a:p>
            <a:r>
              <a:rPr lang="en-US" dirty="0" smtClean="0"/>
              <a:t>Section 3 is self-explanatory. You can find the address of the requested Central Authority in the country’s Country Profile</a:t>
            </a:r>
            <a:r>
              <a:rPr lang="en-US" dirty="0"/>
              <a:t>. </a:t>
            </a:r>
            <a:r>
              <a:rPr lang="en-US" dirty="0" smtClean="0"/>
              <a:t>Because not all countries have completed a County Profile, you </a:t>
            </a:r>
            <a:r>
              <a:rPr lang="en-US" dirty="0"/>
              <a:t>can also find t</a:t>
            </a:r>
            <a:r>
              <a:rPr lang="en-US" dirty="0" smtClean="0"/>
              <a:t>he </a:t>
            </a:r>
            <a:r>
              <a:rPr lang="en-US" dirty="0"/>
              <a:t>Central </a:t>
            </a:r>
            <a:r>
              <a:rPr lang="en-US" dirty="0" smtClean="0"/>
              <a:t>Authority’s address </a:t>
            </a:r>
            <a:r>
              <a:rPr lang="en-US" dirty="0"/>
              <a:t>by clicking on the word “Authorities” on the right-hand column of the Child Support page of the Hague Conference website</a:t>
            </a:r>
            <a:r>
              <a:rPr lang="en-US" dirty="0" smtClean="0"/>
              <a:t>.</a:t>
            </a:r>
          </a:p>
          <a:p>
            <a:endParaRPr lang="en-US" dirty="0"/>
          </a:p>
          <a:p>
            <a:r>
              <a:rPr lang="en-US" dirty="0" smtClean="0"/>
              <a:t>Section 4 requests the name and date of birth of the applicant. In an application for establishment of a child support order, the individual </a:t>
            </a:r>
            <a:r>
              <a:rPr lang="en-US" dirty="0"/>
              <a:t>applicant may be the person for whom support is sought or payable, such as </a:t>
            </a:r>
            <a:r>
              <a:rPr lang="en-US" dirty="0" smtClean="0"/>
              <a:t>a </a:t>
            </a:r>
            <a:r>
              <a:rPr lang="en-US" dirty="0"/>
              <a:t>parent of a child, or the </a:t>
            </a:r>
            <a:r>
              <a:rPr lang="en-US" dirty="0" smtClean="0"/>
              <a:t>child. </a:t>
            </a:r>
            <a:r>
              <a:rPr lang="en-US" dirty="0"/>
              <a:t>In the United States, we usually refer to that person as the obligee. The applicant may </a:t>
            </a:r>
            <a:r>
              <a:rPr lang="en-US" dirty="0" smtClean="0"/>
              <a:t>also be </a:t>
            </a:r>
            <a:r>
              <a:rPr lang="en-US" dirty="0"/>
              <a:t>the legal representative of the person for whom support is sought or </a:t>
            </a:r>
            <a:r>
              <a:rPr lang="en-US" dirty="0" smtClean="0"/>
              <a:t>payable. </a:t>
            </a:r>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52</a:t>
            </a:fld>
            <a:endParaRPr lang="en-US" dirty="0"/>
          </a:p>
        </p:txBody>
      </p:sp>
    </p:spTree>
    <p:extLst>
      <p:ext uri="{BB962C8B-B14F-4D97-AF65-F5344CB8AC3E}">
        <p14:creationId xmlns:p14="http://schemas.microsoft.com/office/powerpoint/2010/main" val="1005408152"/>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Notes:</a:t>
            </a:r>
          </a:p>
          <a:p>
            <a:endParaRPr lang="en-US" dirty="0"/>
          </a:p>
          <a:p>
            <a:pPr lvl="0"/>
            <a:r>
              <a:rPr lang="en-US" dirty="0">
                <a:solidFill>
                  <a:prstClr val="black"/>
                </a:solidFill>
              </a:rPr>
              <a:t>Section 5 requests information about the person for whom support is sought or payable. This person may be the same individual as the applicant. </a:t>
            </a:r>
            <a:r>
              <a:rPr lang="en-US" dirty="0" smtClean="0">
                <a:solidFill>
                  <a:prstClr val="black"/>
                </a:solidFill>
              </a:rPr>
              <a:t>However</a:t>
            </a:r>
            <a:r>
              <a:rPr lang="en-US" dirty="0">
                <a:solidFill>
                  <a:prstClr val="black"/>
                </a:solidFill>
              </a:rPr>
              <a:t>, if you list the custodial party’s name as the applicant and you want </a:t>
            </a:r>
            <a:r>
              <a:rPr lang="en-US" dirty="0" smtClean="0">
                <a:solidFill>
                  <a:prstClr val="black"/>
                </a:solidFill>
              </a:rPr>
              <a:t>establishment </a:t>
            </a:r>
            <a:r>
              <a:rPr lang="en-US" dirty="0">
                <a:solidFill>
                  <a:prstClr val="black"/>
                </a:solidFill>
              </a:rPr>
              <a:t>of a child support order, in Section 5 you would provide the names and dates of birth of the children who benefit from the support </a:t>
            </a:r>
            <a:r>
              <a:rPr lang="en-US" dirty="0" smtClean="0">
                <a:solidFill>
                  <a:prstClr val="black"/>
                </a:solidFill>
              </a:rPr>
              <a:t>order. </a:t>
            </a:r>
            <a:r>
              <a:rPr lang="en-US" dirty="0" smtClean="0"/>
              <a:t>The Transmittal provides space for the names of three children.</a:t>
            </a:r>
          </a:p>
          <a:p>
            <a:endParaRPr lang="en-US" dirty="0"/>
          </a:p>
          <a:p>
            <a:r>
              <a:rPr lang="en-US" dirty="0" smtClean="0"/>
              <a:t>In Section 6, you should provide details about the debtor. As you can tell, this is basic information. More information </a:t>
            </a:r>
            <a:r>
              <a:rPr lang="en-US" dirty="0"/>
              <a:t>about the debtor will be included in the application form and in the </a:t>
            </a:r>
            <a:r>
              <a:rPr lang="en-US" dirty="0" smtClean="0"/>
              <a:t>Financial Circumstances Form.</a:t>
            </a:r>
          </a:p>
          <a:p>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53</a:t>
            </a:fld>
            <a:endParaRPr lang="en-US" dirty="0"/>
          </a:p>
        </p:txBody>
      </p:sp>
    </p:spTree>
    <p:extLst>
      <p:ext uri="{BB962C8B-B14F-4D97-AF65-F5344CB8AC3E}">
        <p14:creationId xmlns:p14="http://schemas.microsoft.com/office/powerpoint/2010/main" val="4023294077"/>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Notes:</a:t>
            </a:r>
          </a:p>
          <a:p>
            <a:endParaRPr lang="en-US" dirty="0"/>
          </a:p>
          <a:p>
            <a:r>
              <a:rPr lang="en-US" dirty="0"/>
              <a:t>Section 7 contains tick boxes for you to indicate which application the transmittal is accompanying. The Article references are to the Hague Child Support Convention, not UIFSA. Use the </a:t>
            </a:r>
            <a:r>
              <a:rPr lang="en-US" dirty="0" smtClean="0"/>
              <a:t>Practical </a:t>
            </a:r>
            <a:r>
              <a:rPr lang="en-US" dirty="0"/>
              <a:t>Handbook as a quick reference to the correct Article. You may also view the text of the Convention itself. Both are available on the Child Support page of the Hague Conference website. In almost all </a:t>
            </a:r>
            <a:r>
              <a:rPr lang="en-US" dirty="0" smtClean="0"/>
              <a:t>establishment</a:t>
            </a:r>
            <a:r>
              <a:rPr lang="en-US" dirty="0" smtClean="0">
                <a:solidFill>
                  <a:srgbClr val="FF0000"/>
                </a:solidFill>
              </a:rPr>
              <a:t> </a:t>
            </a:r>
            <a:r>
              <a:rPr lang="en-US" dirty="0" smtClean="0"/>
              <a:t>cases</a:t>
            </a:r>
            <a:r>
              <a:rPr lang="en-US" dirty="0" smtClean="0">
                <a:solidFill>
                  <a:srgbClr val="FF0000"/>
                </a:solidFill>
              </a:rPr>
              <a:t>,</a:t>
            </a:r>
            <a:r>
              <a:rPr lang="en-US" dirty="0" smtClean="0"/>
              <a:t> </a:t>
            </a:r>
            <a:r>
              <a:rPr lang="en-US" dirty="0"/>
              <a:t>you will </a:t>
            </a:r>
            <a:r>
              <a:rPr lang="en-US" dirty="0" smtClean="0"/>
              <a:t>check </a:t>
            </a:r>
            <a:r>
              <a:rPr lang="en-US" dirty="0"/>
              <a:t>the third tick box. Article 10(1)c) is an application for establishment of a decision in the requested State where there is no existing decision. Your application may include the establishment of parentage. Check the fourth tick box for Article 10(1)d) if this is an application for establishment of a decision in the requested State where recognition and enforcement of a decision is not possible, or is refused, under Article 20 or 22 of the Convention.</a:t>
            </a:r>
            <a:r>
              <a:rPr lang="en-US" dirty="0" smtClean="0"/>
              <a:t> Such a circumstance would be very unlikely where the existing support order was issued by a U.S. tribunal. </a:t>
            </a:r>
          </a:p>
          <a:p>
            <a:endParaRPr lang="en-US" dirty="0" smtClean="0"/>
          </a:p>
          <a:p>
            <a:r>
              <a:rPr lang="en-US" dirty="0" smtClean="0"/>
              <a:t>Section </a:t>
            </a:r>
            <a:r>
              <a:rPr lang="en-US" dirty="0"/>
              <a:t>8 of the Transmittal </a:t>
            </a:r>
            <a:r>
              <a:rPr lang="en-US" dirty="0" smtClean="0"/>
              <a:t>lists </a:t>
            </a:r>
            <a:r>
              <a:rPr lang="en-US" dirty="0"/>
              <a:t>the documents that must be included with the</a:t>
            </a:r>
          </a:p>
          <a:p>
            <a:r>
              <a:rPr lang="en-US" dirty="0" smtClean="0"/>
              <a:t>application. Section </a:t>
            </a:r>
            <a:r>
              <a:rPr lang="en-US" dirty="0"/>
              <a:t>8(a) </a:t>
            </a:r>
            <a:r>
              <a:rPr lang="en-US" dirty="0" smtClean="0"/>
              <a:t>only applies when the application is for recognition </a:t>
            </a:r>
            <a:r>
              <a:rPr lang="en-US" dirty="0"/>
              <a:t>and </a:t>
            </a:r>
            <a:r>
              <a:rPr lang="en-US" dirty="0" smtClean="0"/>
              <a:t>enforcement of an order. Do not check any boxes for an establishment application. </a:t>
            </a:r>
            <a:endParaRPr lang="en-US" dirty="0"/>
          </a:p>
          <a:p>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54</a:t>
            </a:fld>
            <a:endParaRPr lang="en-US" dirty="0"/>
          </a:p>
        </p:txBody>
      </p:sp>
    </p:spTree>
    <p:extLst>
      <p:ext uri="{BB962C8B-B14F-4D97-AF65-F5344CB8AC3E}">
        <p14:creationId xmlns:p14="http://schemas.microsoft.com/office/powerpoint/2010/main" val="1574173326"/>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Notes:</a:t>
            </a:r>
          </a:p>
          <a:p>
            <a:endParaRPr lang="en-US" dirty="0"/>
          </a:p>
          <a:p>
            <a:pPr lvl="0"/>
            <a:r>
              <a:rPr lang="en-US" dirty="0" smtClean="0">
                <a:solidFill>
                  <a:prstClr val="black"/>
                </a:solidFill>
              </a:rPr>
              <a:t>None of the tick boxes on this page are applicable to an establishment application.</a:t>
            </a:r>
          </a:p>
          <a:p>
            <a:endParaRPr lang="en-US" dirty="0" smtClean="0"/>
          </a:p>
        </p:txBody>
      </p:sp>
      <p:sp>
        <p:nvSpPr>
          <p:cNvPr id="4" name="Slide Number Placeholder 3"/>
          <p:cNvSpPr>
            <a:spLocks noGrp="1"/>
          </p:cNvSpPr>
          <p:nvPr>
            <p:ph type="sldNum" sz="quarter" idx="10"/>
          </p:nvPr>
        </p:nvSpPr>
        <p:spPr/>
        <p:txBody>
          <a:bodyPr/>
          <a:lstStyle/>
          <a:p>
            <a:fld id="{824A558B-E4E9-A94A-B9C1-029E46A76ABA}" type="slidenum">
              <a:rPr lang="en-US" smtClean="0"/>
              <a:t>55</a:t>
            </a:fld>
            <a:endParaRPr lang="en-US" dirty="0"/>
          </a:p>
        </p:txBody>
      </p:sp>
    </p:spTree>
    <p:extLst>
      <p:ext uri="{BB962C8B-B14F-4D97-AF65-F5344CB8AC3E}">
        <p14:creationId xmlns:p14="http://schemas.microsoft.com/office/powerpoint/2010/main" val="2953237863"/>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Notes:</a:t>
            </a:r>
          </a:p>
          <a:p>
            <a:endParaRPr lang="en-US" dirty="0"/>
          </a:p>
          <a:p>
            <a:r>
              <a:rPr lang="en-US" dirty="0"/>
              <a:t>Section 8(b) </a:t>
            </a:r>
            <a:r>
              <a:rPr lang="en-US" b="1" i="1" dirty="0" smtClean="0"/>
              <a:t>does</a:t>
            </a:r>
            <a:r>
              <a:rPr lang="en-US" dirty="0" smtClean="0"/>
              <a:t> apply to an establishment application. Check the box related to Article 10(1)c) or d), depending on which applies. Usually you will check the box associated with Article 10(1)c). </a:t>
            </a:r>
            <a:r>
              <a:rPr lang="en-US" dirty="0"/>
              <a:t>You also need to state the number of supporting documents you are including, not counting the transmittal form and application itself.</a:t>
            </a:r>
            <a:endParaRPr lang="en-US" dirty="0" smtClean="0"/>
          </a:p>
          <a:p>
            <a:endParaRPr lang="en-US" dirty="0"/>
          </a:p>
          <a:p>
            <a:r>
              <a:rPr lang="en-US" dirty="0" smtClean="0"/>
              <a:t>Finally</a:t>
            </a:r>
            <a:r>
              <a:rPr lang="en-US" dirty="0"/>
              <a:t>, note the Transmittal does not require a signature. Rather there is a block for the name of the authorized representative of the requesting Central Authority who is completing the form. In most states, that will be the caseworker handling the case.</a:t>
            </a:r>
          </a:p>
          <a:p>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56</a:t>
            </a:fld>
            <a:endParaRPr lang="en-US" dirty="0"/>
          </a:p>
        </p:txBody>
      </p:sp>
    </p:spTree>
    <p:extLst>
      <p:ext uri="{BB962C8B-B14F-4D97-AF65-F5344CB8AC3E}">
        <p14:creationId xmlns:p14="http://schemas.microsoft.com/office/powerpoint/2010/main" val="2706031212"/>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Notes:</a:t>
            </a:r>
          </a:p>
          <a:p>
            <a:endParaRPr lang="en-US" dirty="0"/>
          </a:p>
          <a:p>
            <a:r>
              <a:rPr lang="en-US" dirty="0"/>
              <a:t>Most Convention countries have indicated in their Country Profiles that they want Contracting States to use the recommended Application form published by the Hague Conference. As is true for all applications, the first section of the Application for </a:t>
            </a:r>
            <a:r>
              <a:rPr lang="en-US" dirty="0" smtClean="0"/>
              <a:t>Establishment </a:t>
            </a:r>
            <a:r>
              <a:rPr lang="en-US" dirty="0"/>
              <a:t>provides a confidentiality and personal data protection notice. If there is concern that disclosure of identifying information would jeopardize the applicant’s health, safety, or liberty, </a:t>
            </a:r>
            <a:r>
              <a:rPr lang="en-US" dirty="0" smtClean="0"/>
              <a:t>check the </a:t>
            </a:r>
            <a:r>
              <a:rPr lang="en-US" dirty="0"/>
              <a:t>appropriate box on the Application form and do not provide the personal information requested in Section 2. Instead, include the applicant’s personal information on the separate Restricted Information Form, which is found at the end of the application form.</a:t>
            </a:r>
          </a:p>
          <a:p>
            <a:endParaRPr lang="en-US" dirty="0"/>
          </a:p>
          <a:p>
            <a:r>
              <a:rPr lang="en-US" dirty="0" smtClean="0"/>
              <a:t>Then list your </a:t>
            </a:r>
            <a:r>
              <a:rPr lang="en-US" dirty="0"/>
              <a:t>file reference </a:t>
            </a:r>
            <a:r>
              <a:rPr lang="en-US" dirty="0" smtClean="0"/>
              <a:t>number; in </a:t>
            </a:r>
            <a:r>
              <a:rPr lang="en-US" dirty="0"/>
              <a:t>the U.S., that </a:t>
            </a:r>
            <a:r>
              <a:rPr lang="en-US" dirty="0" smtClean="0"/>
              <a:t>will </a:t>
            </a:r>
            <a:r>
              <a:rPr lang="en-US" dirty="0"/>
              <a:t>be your </a:t>
            </a:r>
            <a:r>
              <a:rPr lang="en-US" dirty="0" smtClean="0"/>
              <a:t>IV-D case number. </a:t>
            </a:r>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57</a:t>
            </a:fld>
            <a:endParaRPr lang="en-US" dirty="0"/>
          </a:p>
        </p:txBody>
      </p:sp>
    </p:spTree>
    <p:extLst>
      <p:ext uri="{BB962C8B-B14F-4D97-AF65-F5344CB8AC3E}">
        <p14:creationId xmlns:p14="http://schemas.microsoft.com/office/powerpoint/2010/main" val="4110269719"/>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000" dirty="0" smtClean="0"/>
              <a:t>Notes:</a:t>
            </a:r>
          </a:p>
          <a:p>
            <a:endParaRPr lang="en-US" dirty="0"/>
          </a:p>
          <a:p>
            <a:r>
              <a:rPr lang="en-US" sz="1000" dirty="0" smtClean="0"/>
              <a:t>This slide shows the bottom half of page 1 of the Application. In Section 2, you provide information about the individual applicant. The individual applicant is the person for whom support is sought or payable, such as a spouse, a parent of a child, or the child. In the United States, we usually refer to that person as the obligee. </a:t>
            </a:r>
          </a:p>
          <a:p>
            <a:endParaRPr lang="en-US" sz="1000" dirty="0"/>
          </a:p>
          <a:p>
            <a:r>
              <a:rPr lang="en-US" sz="1000" dirty="0" smtClean="0"/>
              <a:t>The family name would be the obligee’s last name. The given name is the obligee’s first name. The </a:t>
            </a:r>
            <a:r>
              <a:rPr lang="en-US" sz="1000" dirty="0"/>
              <a:t>form also asks for the applicant’s address, </a:t>
            </a:r>
            <a:r>
              <a:rPr lang="en-US" sz="1000" dirty="0" smtClean="0"/>
              <a:t>phone </a:t>
            </a:r>
            <a:r>
              <a:rPr lang="en-US" sz="1000" dirty="0"/>
              <a:t>number, fax number, and e-mail address. </a:t>
            </a:r>
            <a:r>
              <a:rPr lang="en-US" sz="1000" b="1" i="1" dirty="0"/>
              <a:t>Pursuant to OCSE </a:t>
            </a:r>
            <a:r>
              <a:rPr lang="en-US" sz="1000" b="1" i="1" dirty="0" smtClean="0"/>
              <a:t>guidance, </a:t>
            </a:r>
            <a:r>
              <a:rPr lang="en-US" sz="1000" b="1" i="1" dirty="0"/>
              <a:t>you should use the agency address as the address for an individual applicant in all IV-D cases, both public assistance and non-public assistance</a:t>
            </a:r>
            <a:r>
              <a:rPr lang="en-US" sz="1000" dirty="0"/>
              <a:t>. That ensures the agency receives notices required by the Convention. The agency will be responsible for </a:t>
            </a:r>
            <a:r>
              <a:rPr lang="en-US" sz="1000" dirty="0" smtClean="0"/>
              <a:t>promptly forwarding </a:t>
            </a:r>
            <a:r>
              <a:rPr lang="en-US" sz="1000" dirty="0"/>
              <a:t>notices to the applicant, as </a:t>
            </a:r>
            <a:r>
              <a:rPr lang="en-US" sz="1000" dirty="0" smtClean="0"/>
              <a:t>appropriate.</a:t>
            </a:r>
          </a:p>
          <a:p>
            <a:endParaRPr lang="en-US" sz="1000" dirty="0">
              <a:solidFill>
                <a:srgbClr val="FF0000"/>
              </a:solidFill>
            </a:endParaRPr>
          </a:p>
          <a:p>
            <a:r>
              <a:rPr lang="en-US" sz="1000" dirty="0" smtClean="0"/>
              <a:t>Section </a:t>
            </a:r>
            <a:r>
              <a:rPr lang="en-US" sz="1000" dirty="0"/>
              <a:t>3 provides information about the individual for whom support is sought or payable.</a:t>
            </a:r>
          </a:p>
          <a:p>
            <a:endParaRPr lang="en-US" sz="1000" dirty="0"/>
          </a:p>
          <a:p>
            <a:r>
              <a:rPr lang="en-US" sz="1000" dirty="0"/>
              <a:t>If the applicant is seeking support for himself or herself, </a:t>
            </a:r>
            <a:r>
              <a:rPr lang="en-US" sz="1000" dirty="0" smtClean="0"/>
              <a:t>the applicant would so indicate in </a:t>
            </a:r>
            <a:r>
              <a:rPr lang="en-US" sz="1000" dirty="0"/>
              <a:t>Section 3.1. For example, if the applicant is a spouse, and the application seeks </a:t>
            </a:r>
            <a:r>
              <a:rPr lang="en-US" sz="1000" dirty="0" smtClean="0"/>
              <a:t>establishment of a spousal support order, </a:t>
            </a:r>
            <a:r>
              <a:rPr lang="en-US" sz="1000" dirty="0"/>
              <a:t>this would be an appropriate box to check. The basis for the support duty must also be </a:t>
            </a:r>
            <a:r>
              <a:rPr lang="en-US" sz="1000" dirty="0" smtClean="0"/>
              <a:t>checked. If </a:t>
            </a:r>
            <a:r>
              <a:rPr lang="en-US" sz="1000" dirty="0"/>
              <a:t>it’s spousal support, the tick box “marriage” should be checked. </a:t>
            </a:r>
            <a:r>
              <a:rPr lang="en-US" sz="1000" dirty="0" smtClean="0"/>
              <a:t>However, requests </a:t>
            </a:r>
            <a:r>
              <a:rPr lang="en-US" sz="1000" dirty="0"/>
              <a:t>for establishment of spousal </a:t>
            </a:r>
            <a:r>
              <a:rPr lang="en-US" sz="1000" dirty="0" smtClean="0"/>
              <a:t>support are </a:t>
            </a:r>
            <a:r>
              <a:rPr lang="en-US" sz="1000" dirty="0"/>
              <a:t>not </a:t>
            </a:r>
            <a:r>
              <a:rPr lang="en-US" sz="1000" dirty="0" smtClean="0"/>
              <a:t>included </a:t>
            </a:r>
            <a:r>
              <a:rPr lang="en-US" sz="1000" dirty="0"/>
              <a:t>in the scope </a:t>
            </a:r>
            <a:r>
              <a:rPr lang="en-US" sz="1000" dirty="0" smtClean="0"/>
              <a:t>of applications </a:t>
            </a:r>
            <a:r>
              <a:rPr lang="en-US" sz="1000" dirty="0"/>
              <a:t>covered by </a:t>
            </a:r>
            <a:r>
              <a:rPr lang="en-US" sz="1000" dirty="0" smtClean="0"/>
              <a:t>Central </a:t>
            </a:r>
            <a:r>
              <a:rPr lang="en-US" sz="1000" dirty="0"/>
              <a:t>Authority </a:t>
            </a:r>
            <a:r>
              <a:rPr lang="en-US" sz="1000" dirty="0" smtClean="0"/>
              <a:t>functions unless </a:t>
            </a:r>
            <a:r>
              <a:rPr lang="en-US" sz="1000" dirty="0"/>
              <a:t>there has been a declaration by both </a:t>
            </a:r>
            <a:r>
              <a:rPr lang="en-US" sz="1000" dirty="0" smtClean="0"/>
              <a:t>the requesting </a:t>
            </a:r>
            <a:r>
              <a:rPr lang="en-US" sz="1000" dirty="0"/>
              <a:t>and requested States extending Chapters II and III of the Convention to </a:t>
            </a:r>
            <a:r>
              <a:rPr lang="en-US" sz="1000" dirty="0" smtClean="0"/>
              <a:t>spousal support. The United States has not made such a declaration. Therefore, a U.S. creditor </a:t>
            </a:r>
            <a:r>
              <a:rPr lang="en-US" sz="1000" dirty="0"/>
              <a:t>who needs to have a spousal </a:t>
            </a:r>
            <a:r>
              <a:rPr lang="en-US" sz="1000" dirty="0" smtClean="0"/>
              <a:t>support order established </a:t>
            </a:r>
            <a:r>
              <a:rPr lang="en-US" sz="1000" dirty="0"/>
              <a:t>must </a:t>
            </a:r>
            <a:r>
              <a:rPr lang="en-US" sz="1000" dirty="0" smtClean="0"/>
              <a:t>usually make </a:t>
            </a:r>
            <a:r>
              <a:rPr lang="en-US" sz="1000" dirty="0"/>
              <a:t>a direct request to the competent authority in the requested State.</a:t>
            </a:r>
          </a:p>
          <a:p>
            <a:endParaRPr lang="en-US" sz="1100" dirty="0" smtClean="0"/>
          </a:p>
          <a:p>
            <a:endParaRPr lang="en-US" sz="1100" dirty="0"/>
          </a:p>
          <a:p>
            <a:endParaRPr lang="en-US" dirty="0"/>
          </a:p>
          <a:p>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58</a:t>
            </a:fld>
            <a:endParaRPr lang="en-US" dirty="0"/>
          </a:p>
        </p:txBody>
      </p:sp>
    </p:spTree>
    <p:extLst>
      <p:ext uri="{BB962C8B-B14F-4D97-AF65-F5344CB8AC3E}">
        <p14:creationId xmlns:p14="http://schemas.microsoft.com/office/powerpoint/2010/main" val="2702765895"/>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Notes:</a:t>
            </a:r>
          </a:p>
          <a:p>
            <a:endParaRPr lang="en-US" dirty="0"/>
          </a:p>
          <a:p>
            <a:r>
              <a:rPr lang="en-US" dirty="0" smtClean="0"/>
              <a:t>The more common scenario will be the applicant who is a parent seeking establishment of a child support order. In that case, Section 3.2 needs to be completed. For each child, provide the full name and date of birth. The Practical Handbook says to use the name that appears on the child’s birth certificate. </a:t>
            </a:r>
          </a:p>
          <a:p>
            <a:endParaRPr lang="en-US" dirty="0"/>
          </a:p>
          <a:p>
            <a:r>
              <a:rPr lang="en-US" dirty="0" smtClean="0"/>
              <a:t>The application must state whether parentage is established or presumed. </a:t>
            </a:r>
            <a:r>
              <a:rPr lang="en-US" dirty="0"/>
              <a:t>You also need to check the basis for the child support duty. </a:t>
            </a:r>
            <a:r>
              <a:rPr lang="en-US" dirty="0" smtClean="0"/>
              <a:t>Usually </a:t>
            </a:r>
            <a:r>
              <a:rPr lang="en-US" dirty="0"/>
              <a:t>parentage will be checked because the respondent is the parent or the alleged parent of the child</a:t>
            </a:r>
            <a:r>
              <a:rPr lang="en-US" dirty="0" smtClean="0"/>
              <a:t>. However, some countries recognize a support obligation on the basis that the respondent has an “in loco parentis” or similar parental relationship with the child. </a:t>
            </a:r>
          </a:p>
          <a:p>
            <a:endParaRPr lang="en-US" dirty="0"/>
          </a:p>
          <a:p>
            <a:r>
              <a:rPr lang="en-US" dirty="0"/>
              <a:t>If the child is the applicant, only </a:t>
            </a:r>
            <a:r>
              <a:rPr lang="en-US" dirty="0" smtClean="0"/>
              <a:t>Section </a:t>
            </a:r>
            <a:r>
              <a:rPr lang="en-US" dirty="0"/>
              <a:t>3.2 needs to be completed. </a:t>
            </a:r>
            <a:endParaRPr lang="en-US" dirty="0" smtClean="0"/>
          </a:p>
        </p:txBody>
      </p:sp>
      <p:sp>
        <p:nvSpPr>
          <p:cNvPr id="4" name="Slide Number Placeholder 3"/>
          <p:cNvSpPr>
            <a:spLocks noGrp="1"/>
          </p:cNvSpPr>
          <p:nvPr>
            <p:ph type="sldNum" sz="quarter" idx="10"/>
          </p:nvPr>
        </p:nvSpPr>
        <p:spPr/>
        <p:txBody>
          <a:bodyPr/>
          <a:lstStyle/>
          <a:p>
            <a:fld id="{824A558B-E4E9-A94A-B9C1-029E46A76ABA}" type="slidenum">
              <a:rPr lang="en-US" smtClean="0"/>
              <a:t>59</a:t>
            </a:fld>
            <a:endParaRPr lang="en-US" dirty="0"/>
          </a:p>
        </p:txBody>
      </p:sp>
    </p:spTree>
    <p:extLst>
      <p:ext uri="{BB962C8B-B14F-4D97-AF65-F5344CB8AC3E}">
        <p14:creationId xmlns:p14="http://schemas.microsoft.com/office/powerpoint/2010/main" val="15731802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09600" y="4424085"/>
            <a:ext cx="5562600" cy="4734547"/>
          </a:xfrm>
        </p:spPr>
        <p:txBody>
          <a:bodyPr/>
          <a:lstStyle/>
          <a:p>
            <a:r>
              <a:rPr lang="en-US" dirty="0"/>
              <a:t>Notes:</a:t>
            </a:r>
          </a:p>
          <a:p>
            <a:endParaRPr lang="en-US" dirty="0" smtClean="0"/>
          </a:p>
          <a:p>
            <a:r>
              <a:rPr lang="en-US" dirty="0" smtClean="0"/>
              <a:t>There is an additional term we will use during this presentation.</a:t>
            </a:r>
          </a:p>
          <a:p>
            <a:endParaRPr lang="en-US" dirty="0"/>
          </a:p>
          <a:p>
            <a:r>
              <a:rPr lang="en-US" dirty="0" smtClean="0"/>
              <a:t>The Convention often refers to the “competent authority.” There is no definition within the Convention because the identity of the competent authority will vary among Convention countries. The competent authority for establishing a support order may or may not be the same authority as the one that declares whether a decision registered for recognition and enforcement is in fact enforceable. Depending upon the country, the competent authority might be the court, an administrative agency, or both. The identity of the competent authority may also depend upon the context. For example, if there is a challenge to the integrity of a document, it will be up to the State of origin to determine the competent authority for certifying the requested document.</a:t>
            </a:r>
          </a:p>
          <a:p>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6</a:t>
            </a:fld>
            <a:endParaRPr lang="en-US" dirty="0"/>
          </a:p>
        </p:txBody>
      </p:sp>
    </p:spTree>
    <p:extLst>
      <p:ext uri="{BB962C8B-B14F-4D97-AF65-F5344CB8AC3E}">
        <p14:creationId xmlns:p14="http://schemas.microsoft.com/office/powerpoint/2010/main" val="2562153205"/>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Notes:</a:t>
            </a:r>
          </a:p>
          <a:p>
            <a:endParaRPr lang="en-US" dirty="0"/>
          </a:p>
          <a:p>
            <a:r>
              <a:rPr lang="en-US" dirty="0"/>
              <a:t>Complete </a:t>
            </a:r>
            <a:r>
              <a:rPr lang="en-US" dirty="0" smtClean="0"/>
              <a:t>Section </a:t>
            </a:r>
            <a:r>
              <a:rPr lang="en-US" dirty="0"/>
              <a:t>3.3 if maintenance is sought or payable for someone other than the</a:t>
            </a:r>
          </a:p>
          <a:p>
            <a:r>
              <a:rPr lang="en-US" dirty="0"/>
              <a:t>applicant or a child</a:t>
            </a:r>
            <a:r>
              <a:rPr lang="en-US" dirty="0" smtClean="0"/>
              <a:t>.</a:t>
            </a:r>
          </a:p>
          <a:p>
            <a:endParaRPr lang="en-US" dirty="0"/>
          </a:p>
          <a:p>
            <a:r>
              <a:rPr lang="en-US" dirty="0" smtClean="0"/>
              <a:t>Check the tick box in Section 3.4 if support is sought for additional children. In that case, you will need to attach information for those children in the same type format as for the three children named in Section 3.2.</a:t>
            </a:r>
          </a:p>
          <a:p>
            <a:endParaRPr lang="en-US" dirty="0"/>
          </a:p>
          <a:p>
            <a:pPr lvl="0"/>
            <a:r>
              <a:rPr lang="en-US" dirty="0" smtClean="0"/>
              <a:t>In Section 4, you should provide identifying and locate information about the debtor/respondent. </a:t>
            </a:r>
            <a:r>
              <a:rPr lang="en-US" dirty="0" smtClean="0">
                <a:solidFill>
                  <a:prstClr val="black"/>
                </a:solidFill>
              </a:rPr>
              <a:t>The </a:t>
            </a:r>
            <a:r>
              <a:rPr lang="en-US" dirty="0">
                <a:solidFill>
                  <a:prstClr val="black"/>
                </a:solidFill>
              </a:rPr>
              <a:t>personal identification number is a government issued number that may help the Central Authority verify the respondent’s identity in government or other databanks. For example, it may be the Social Security number (if the respondent is from the U.S.), National Insurance Number (if the person is from the U.K.), Social Insurance Number (if the person is from Canada), or Tax File Number (if the person is from Australia).</a:t>
            </a:r>
          </a:p>
          <a:p>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60</a:t>
            </a:fld>
            <a:endParaRPr lang="en-US" dirty="0"/>
          </a:p>
        </p:txBody>
      </p:sp>
    </p:spTree>
    <p:extLst>
      <p:ext uri="{BB962C8B-B14F-4D97-AF65-F5344CB8AC3E}">
        <p14:creationId xmlns:p14="http://schemas.microsoft.com/office/powerpoint/2010/main" val="3810562478"/>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Notes:</a:t>
            </a:r>
          </a:p>
          <a:p>
            <a:endParaRPr lang="en-US" dirty="0"/>
          </a:p>
          <a:p>
            <a:r>
              <a:rPr lang="en-US" dirty="0" smtClean="0"/>
              <a:t>Section 5 of the application details payment </a:t>
            </a:r>
            <a:r>
              <a:rPr lang="en-US" dirty="0"/>
              <a:t>information. </a:t>
            </a:r>
            <a:r>
              <a:rPr lang="en-US" dirty="0" smtClean="0"/>
              <a:t>Subsection (a) relates to electronic transfer of payments. </a:t>
            </a:r>
            <a:r>
              <a:rPr lang="en-US" dirty="0"/>
              <a:t>If a state prefers child support payments by check, provide details for the check and the state disbursement unit in subsection (b</a:t>
            </a:r>
            <a:r>
              <a:rPr lang="en-US" dirty="0" smtClean="0"/>
              <a:t>).</a:t>
            </a:r>
            <a:r>
              <a:rPr lang="en-US" dirty="0"/>
              <a:t> </a:t>
            </a:r>
          </a:p>
          <a:p>
            <a:r>
              <a:rPr lang="en-US" dirty="0"/>
              <a:t>In both subsections, make sure you provide the correct file or account reference number so that payments can be properly identified. </a:t>
            </a:r>
            <a:endParaRPr lang="en-US" dirty="0" smtClean="0"/>
          </a:p>
          <a:p>
            <a:endParaRPr lang="en-US" dirty="0"/>
          </a:p>
          <a:p>
            <a:r>
              <a:rPr lang="en-US" dirty="0"/>
              <a:t>Do not complete Section 5 if there is concern that identification of the bank or SDU location would create a risk to the applicant. In that case you would use the Restricted Information Form, which includes an entire section on financial </a:t>
            </a:r>
            <a:r>
              <a:rPr lang="en-US" dirty="0" smtClean="0"/>
              <a:t>circumstances.</a:t>
            </a:r>
            <a:r>
              <a:rPr lang="en-US" dirty="0"/>
              <a:t>   </a:t>
            </a:r>
            <a:endParaRPr lang="en-US" dirty="0" smtClean="0"/>
          </a:p>
          <a:p>
            <a:endParaRPr lang="en-US" dirty="0" smtClean="0"/>
          </a:p>
          <a:p>
            <a:endParaRPr lang="en-US" dirty="0" smtClean="0"/>
          </a:p>
        </p:txBody>
      </p:sp>
      <p:sp>
        <p:nvSpPr>
          <p:cNvPr id="4" name="Slide Number Placeholder 3"/>
          <p:cNvSpPr>
            <a:spLocks noGrp="1"/>
          </p:cNvSpPr>
          <p:nvPr>
            <p:ph type="sldNum" sz="quarter" idx="10"/>
          </p:nvPr>
        </p:nvSpPr>
        <p:spPr/>
        <p:txBody>
          <a:bodyPr/>
          <a:lstStyle/>
          <a:p>
            <a:fld id="{824A558B-E4E9-A94A-B9C1-029E46A76ABA}" type="slidenum">
              <a:rPr lang="en-US" smtClean="0"/>
              <a:t>61</a:t>
            </a:fld>
            <a:endParaRPr lang="en-US" dirty="0"/>
          </a:p>
        </p:txBody>
      </p:sp>
    </p:spTree>
    <p:extLst>
      <p:ext uri="{BB962C8B-B14F-4D97-AF65-F5344CB8AC3E}">
        <p14:creationId xmlns:p14="http://schemas.microsoft.com/office/powerpoint/2010/main" val="15710968"/>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Notes:</a:t>
            </a:r>
          </a:p>
          <a:p>
            <a:endParaRPr lang="en-US" dirty="0"/>
          </a:p>
          <a:p>
            <a:r>
              <a:rPr lang="en-US" dirty="0" smtClean="0"/>
              <a:t>As previously noted, there are two possible applications for a creditor seeking the establishment of a support order in the requested State. In Section 6, check the first tick box if there is no existing support order and you are requesting the establishment of an initial support order, including where necessary the establishment of parentage. Check the second tick box only in the rare circumstance that you are requesting establishment of a support order because an existing decision is not possible or is refused under Article 20 or under the two specified grounds listed in Article 22 of the Convention.</a:t>
            </a:r>
          </a:p>
          <a:p>
            <a:endParaRPr lang="en-US" dirty="0"/>
          </a:p>
          <a:p>
            <a:r>
              <a:rPr lang="en-US" dirty="0" smtClean="0"/>
              <a:t>In Section 7, you can identify the amount of support sought, including retroactive support. Keep in mind that this is not controlling. It will be the law of the requested State that governs the amount of the support, including the availability of retroactive support.</a:t>
            </a:r>
          </a:p>
          <a:p>
            <a:endParaRPr lang="en-US" dirty="0"/>
          </a:p>
          <a:p>
            <a:endParaRPr lang="en-US" dirty="0"/>
          </a:p>
          <a:p>
            <a:endParaRPr lang="en-US" dirty="0"/>
          </a:p>
          <a:p>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62</a:t>
            </a:fld>
            <a:endParaRPr lang="en-US" dirty="0"/>
          </a:p>
        </p:txBody>
      </p:sp>
    </p:spTree>
    <p:extLst>
      <p:ext uri="{BB962C8B-B14F-4D97-AF65-F5344CB8AC3E}">
        <p14:creationId xmlns:p14="http://schemas.microsoft.com/office/powerpoint/2010/main" val="845702781"/>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Notes:</a:t>
            </a:r>
          </a:p>
          <a:p>
            <a:endParaRPr lang="en-US" dirty="0"/>
          </a:p>
          <a:p>
            <a:r>
              <a:rPr lang="en-US" dirty="0" smtClean="0"/>
              <a:t>Section 7 allows the applicant to also request other payments, such as school tuition.</a:t>
            </a:r>
          </a:p>
          <a:p>
            <a:endParaRPr lang="en-US" dirty="0"/>
          </a:p>
          <a:p>
            <a:r>
              <a:rPr lang="en-US" dirty="0" smtClean="0"/>
              <a:t>In Section 8, please check any documents that are attached in support of the application. The Country Profile should be the starting point for you to learn what documents the requested State requires to accompany an establishment application.</a:t>
            </a:r>
          </a:p>
          <a:p>
            <a:endParaRPr lang="en-US" sz="1050" dirty="0"/>
          </a:p>
          <a:p>
            <a:endParaRPr lang="en-US" sz="1000" dirty="0"/>
          </a:p>
          <a:p>
            <a:endParaRPr lang="en-US" dirty="0" smtClean="0"/>
          </a:p>
          <a:p>
            <a:endParaRPr lang="en-US" dirty="0"/>
          </a:p>
          <a:p>
            <a:endParaRPr lang="en-US" dirty="0"/>
          </a:p>
          <a:p>
            <a:endParaRPr lang="en-US" dirty="0"/>
          </a:p>
        </p:txBody>
      </p:sp>
      <p:sp>
        <p:nvSpPr>
          <p:cNvPr id="4" name="Slide Number Placeholder 3"/>
          <p:cNvSpPr>
            <a:spLocks noGrp="1"/>
          </p:cNvSpPr>
          <p:nvPr>
            <p:ph type="sldNum" sz="quarter" idx="10"/>
          </p:nvPr>
        </p:nvSpPr>
        <p:spPr/>
        <p:txBody>
          <a:bodyPr/>
          <a:lstStyle/>
          <a:p>
            <a:r>
              <a:rPr lang="en-US" dirty="0" smtClean="0"/>
              <a:t>32</a:t>
            </a:r>
            <a:endParaRPr lang="en-US" dirty="0"/>
          </a:p>
        </p:txBody>
      </p:sp>
    </p:spTree>
    <p:extLst>
      <p:ext uri="{BB962C8B-B14F-4D97-AF65-F5344CB8AC3E}">
        <p14:creationId xmlns:p14="http://schemas.microsoft.com/office/powerpoint/2010/main" val="3023647313"/>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Notes:</a:t>
            </a:r>
          </a:p>
          <a:p>
            <a:endParaRPr lang="en-US" dirty="0"/>
          </a:p>
          <a:p>
            <a:r>
              <a:rPr lang="en-US" dirty="0" smtClean="0"/>
              <a:t>Presumably you will always check tick box 9 so that enforcement measures are initiated, once a decision is established.</a:t>
            </a:r>
          </a:p>
          <a:p>
            <a:endParaRPr lang="en-US" dirty="0"/>
          </a:p>
          <a:p>
            <a:r>
              <a:rPr lang="en-US" dirty="0" smtClean="0"/>
              <a:t>Use Section 10 to provide additional information.</a:t>
            </a:r>
          </a:p>
          <a:p>
            <a:endParaRPr lang="en-US" dirty="0"/>
          </a:p>
          <a:p>
            <a:r>
              <a:rPr lang="en-US" dirty="0" smtClean="0"/>
              <a:t>Finally, the application ends with the attestation that is on every application. There is a tick box to indicate whether the applicant completed the application. You should always check the final tick box. It indicates that the named authorized representative of the Central Authority attests that the application complies with Convention requirements, the information contained in the application and supporting documents correspond to the information and documents provided by the applicant, and the application is forwarded by the Central Authority on behalf of and with the consent of the applicant. </a:t>
            </a:r>
          </a:p>
          <a:p>
            <a:endParaRPr lang="en-US" dirty="0"/>
          </a:p>
          <a:p>
            <a:endParaRPr lang="en-US" dirty="0" smtClean="0"/>
          </a:p>
          <a:p>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64</a:t>
            </a:fld>
            <a:endParaRPr lang="en-US" dirty="0"/>
          </a:p>
        </p:txBody>
      </p:sp>
    </p:spTree>
    <p:extLst>
      <p:ext uri="{BB962C8B-B14F-4D97-AF65-F5344CB8AC3E}">
        <p14:creationId xmlns:p14="http://schemas.microsoft.com/office/powerpoint/2010/main" val="2052047634"/>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Notes</a:t>
            </a:r>
            <a:r>
              <a:rPr lang="en-US" dirty="0" smtClean="0"/>
              <a:t>:</a:t>
            </a:r>
          </a:p>
          <a:p>
            <a:endParaRPr lang="en-US" dirty="0"/>
          </a:p>
          <a:p>
            <a:r>
              <a:rPr lang="en-US" dirty="0" smtClean="0"/>
              <a:t>If you have determined that certain </a:t>
            </a:r>
            <a:r>
              <a:rPr lang="en-US" dirty="0"/>
              <a:t>identifying information should not be disclosed or confirmed for the protection of the health, safety, or liberty of </a:t>
            </a:r>
            <a:r>
              <a:rPr lang="en-US" dirty="0" smtClean="0"/>
              <a:t>a person, you will include the Restricted Information form with the Application for Establishment of a Decision. Under the Convention, the </a:t>
            </a:r>
            <a:r>
              <a:rPr lang="en-US" dirty="0"/>
              <a:t>determination by the requesting Central Authority has the same purpose as the allegation by a party under Section 312 of </a:t>
            </a:r>
            <a:r>
              <a:rPr lang="en-US" dirty="0" smtClean="0"/>
              <a:t>UIFSA (2008). The Restricted Information on the Applicant form segregates personal and financial information about the applicant, and </a:t>
            </a:r>
            <a:r>
              <a:rPr lang="en-US" dirty="0"/>
              <a:t>is similar to the revised intergovernmental forms we use in interstate UIFSA cases.</a:t>
            </a:r>
          </a:p>
          <a:p>
            <a:r>
              <a:rPr lang="en-US" dirty="0" smtClean="0"/>
              <a:t>.</a:t>
            </a:r>
            <a:endParaRPr lang="en-US" dirty="0"/>
          </a:p>
          <a:p>
            <a:endParaRPr lang="en-US" dirty="0" smtClean="0"/>
          </a:p>
          <a:p>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65</a:t>
            </a:fld>
            <a:endParaRPr lang="en-US" dirty="0"/>
          </a:p>
        </p:txBody>
      </p:sp>
    </p:spTree>
    <p:extLst>
      <p:ext uri="{BB962C8B-B14F-4D97-AF65-F5344CB8AC3E}">
        <p14:creationId xmlns:p14="http://schemas.microsoft.com/office/powerpoint/2010/main" val="4084365729"/>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Notes:</a:t>
            </a:r>
          </a:p>
          <a:p>
            <a:endParaRPr lang="en-US" dirty="0"/>
          </a:p>
          <a:p>
            <a:r>
              <a:rPr lang="en-US" dirty="0" smtClean="0"/>
              <a:t>This is the bottom half of the form. Note that the numbering is not sequential; it conforms with the section numbers on the Application for Establishment where identifying information is provided. Because bank account information may help identify the location of a person, Section 5 segregates that information.</a:t>
            </a:r>
          </a:p>
          <a:p>
            <a:endParaRPr lang="en-US" dirty="0"/>
          </a:p>
          <a:p>
            <a:r>
              <a:rPr lang="en-US" dirty="0" smtClean="0"/>
              <a:t>There is a separate Restricted Information form for the Financial Circumstances form.</a:t>
            </a:r>
          </a:p>
          <a:p>
            <a:endParaRPr lang="en-US" dirty="0"/>
          </a:p>
          <a:p>
            <a:r>
              <a:rPr lang="en-US" dirty="0" smtClean="0"/>
              <a:t>The remaining tick boxes are the attestation ones that are at the bottom of all Convention applications. The name of an authorized representative of the child support agency should appear at the bottom of the page. </a:t>
            </a:r>
          </a:p>
        </p:txBody>
      </p:sp>
      <p:sp>
        <p:nvSpPr>
          <p:cNvPr id="4" name="Slide Number Placeholder 3"/>
          <p:cNvSpPr>
            <a:spLocks noGrp="1"/>
          </p:cNvSpPr>
          <p:nvPr>
            <p:ph type="sldNum" sz="quarter" idx="10"/>
          </p:nvPr>
        </p:nvSpPr>
        <p:spPr/>
        <p:txBody>
          <a:bodyPr/>
          <a:lstStyle/>
          <a:p>
            <a:fld id="{824A558B-E4E9-A94A-B9C1-029E46A76ABA}" type="slidenum">
              <a:rPr lang="en-US" smtClean="0"/>
              <a:t>66</a:t>
            </a:fld>
            <a:endParaRPr lang="en-US" dirty="0"/>
          </a:p>
        </p:txBody>
      </p:sp>
    </p:spTree>
    <p:extLst>
      <p:ext uri="{BB962C8B-B14F-4D97-AF65-F5344CB8AC3E}">
        <p14:creationId xmlns:p14="http://schemas.microsoft.com/office/powerpoint/2010/main" val="4125108359"/>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Notes:</a:t>
            </a:r>
          </a:p>
          <a:p>
            <a:endParaRPr lang="en-US" dirty="0"/>
          </a:p>
          <a:p>
            <a:r>
              <a:rPr lang="en-US" dirty="0" smtClean="0"/>
              <a:t>The Financial Circumstances Form is another recommended form published by the Hague Conference. It should be included with every Application for Establishment unless the requested State has identified a different form in its Country Profile.</a:t>
            </a:r>
          </a:p>
          <a:p>
            <a:endParaRPr lang="en-US" dirty="0"/>
          </a:p>
          <a:p>
            <a:r>
              <a:rPr lang="en-US" dirty="0" smtClean="0"/>
              <a:t>Like the </a:t>
            </a:r>
            <a:r>
              <a:rPr lang="en-US" dirty="0"/>
              <a:t>application, there is a place on the form to indicate </a:t>
            </a:r>
            <a:r>
              <a:rPr lang="en-US" dirty="0" smtClean="0"/>
              <a:t>whether there </a:t>
            </a:r>
            <a:r>
              <a:rPr lang="en-US" dirty="0"/>
              <a:t>is a concern that the disclosure or confirmation of the information would </a:t>
            </a:r>
            <a:r>
              <a:rPr lang="en-US" dirty="0" smtClean="0"/>
              <a:t>jeopardize the health, safety, or liberty </a:t>
            </a:r>
            <a:r>
              <a:rPr lang="en-US" dirty="0"/>
              <a:t>of a person. In such a case, the personal information will then </a:t>
            </a:r>
            <a:r>
              <a:rPr lang="en-US" dirty="0" smtClean="0"/>
              <a:t>only appear </a:t>
            </a:r>
            <a:r>
              <a:rPr lang="en-US" dirty="0"/>
              <a:t>in the Restricted Information Form.</a:t>
            </a:r>
            <a:endParaRPr lang="en-US" dirty="0" smtClean="0"/>
          </a:p>
          <a:p>
            <a:endParaRPr lang="en-US" dirty="0"/>
          </a:p>
          <a:p>
            <a:endParaRPr lang="en-US" dirty="0"/>
          </a:p>
          <a:p>
            <a:endParaRPr lang="en-US" dirty="0"/>
          </a:p>
          <a:p>
            <a:endParaRPr lang="en-US" dirty="0" smtClean="0"/>
          </a:p>
          <a:p>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67</a:t>
            </a:fld>
            <a:endParaRPr lang="en-US" dirty="0"/>
          </a:p>
        </p:txBody>
      </p:sp>
    </p:spTree>
    <p:extLst>
      <p:ext uri="{BB962C8B-B14F-4D97-AF65-F5344CB8AC3E}">
        <p14:creationId xmlns:p14="http://schemas.microsoft.com/office/powerpoint/2010/main" val="125008600"/>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Notes:</a:t>
            </a:r>
          </a:p>
          <a:p>
            <a:endParaRPr lang="en-US" dirty="0"/>
          </a:p>
          <a:p>
            <a:r>
              <a:rPr lang="en-US" dirty="0" smtClean="0"/>
              <a:t>Because the Financial Circumstances Form has been designed for use with all applications, Section </a:t>
            </a:r>
            <a:r>
              <a:rPr lang="en-US" dirty="0"/>
              <a:t>3 </a:t>
            </a:r>
            <a:r>
              <a:rPr lang="en-US" dirty="0" smtClean="0"/>
              <a:t>has tick boxes to indicate whether </a:t>
            </a:r>
            <a:r>
              <a:rPr lang="en-US" dirty="0"/>
              <a:t>the applicant is </a:t>
            </a:r>
            <a:r>
              <a:rPr lang="en-US" dirty="0" smtClean="0"/>
              <a:t>the </a:t>
            </a:r>
            <a:r>
              <a:rPr lang="en-US" dirty="0"/>
              <a:t>creditor, </a:t>
            </a:r>
            <a:r>
              <a:rPr lang="en-US" dirty="0" smtClean="0"/>
              <a:t>a </a:t>
            </a:r>
            <a:r>
              <a:rPr lang="en-US" dirty="0"/>
              <a:t>representative of </a:t>
            </a:r>
            <a:r>
              <a:rPr lang="en-US" dirty="0" smtClean="0"/>
              <a:t>the person </a:t>
            </a:r>
            <a:r>
              <a:rPr lang="en-US" dirty="0"/>
              <a:t>for whom maintenance is sought or </a:t>
            </a:r>
            <a:r>
              <a:rPr lang="en-US" dirty="0" smtClean="0"/>
              <a:t>payable, or the debtor. However, under the Convention, an Application for Establishment of a Decision is not available to the debtor. </a:t>
            </a:r>
            <a:r>
              <a:rPr lang="en-US" dirty="0"/>
              <a:t>So you would never check the debtor tick box in an establishment </a:t>
            </a:r>
            <a:r>
              <a:rPr lang="en-US" dirty="0" smtClean="0"/>
              <a:t>case. </a:t>
            </a:r>
          </a:p>
          <a:p>
            <a:endParaRPr lang="en-US" dirty="0"/>
          </a:p>
          <a:p>
            <a:r>
              <a:rPr lang="en-US" dirty="0"/>
              <a:t>Section 4 </a:t>
            </a:r>
            <a:r>
              <a:rPr lang="en-US" dirty="0" smtClean="0"/>
              <a:t>identifies </a:t>
            </a:r>
            <a:r>
              <a:rPr lang="en-US" dirty="0"/>
              <a:t>the application that is being made. </a:t>
            </a:r>
            <a:r>
              <a:rPr lang="en-US" dirty="0" smtClean="0"/>
              <a:t>You do not need to check the box about applying for legal assistance when a creditor is seeking establishment of a support order for a child up to age 21. Legal assistance is mandatory, if necessary in the requested State. </a:t>
            </a:r>
          </a:p>
          <a:p>
            <a:endParaRPr lang="en-US" dirty="0"/>
          </a:p>
          <a:p>
            <a:r>
              <a:rPr lang="en-US" dirty="0"/>
              <a:t>In </a:t>
            </a:r>
            <a:r>
              <a:rPr lang="en-US" dirty="0" smtClean="0"/>
              <a:t>Section </a:t>
            </a:r>
            <a:r>
              <a:rPr lang="en-US" dirty="0"/>
              <a:t>5 indicate the currency that is used throughout the Financial Circumstances</a:t>
            </a:r>
          </a:p>
          <a:p>
            <a:r>
              <a:rPr lang="en-US" dirty="0"/>
              <a:t>Form. </a:t>
            </a:r>
            <a:r>
              <a:rPr lang="en-US" dirty="0" smtClean="0"/>
              <a:t>Currency conversion is not required. However, if </a:t>
            </a:r>
            <a:r>
              <a:rPr lang="en-US" dirty="0"/>
              <a:t>you have converted all amounts to the currency of the requested State, indicate </a:t>
            </a:r>
            <a:r>
              <a:rPr lang="en-US" dirty="0" smtClean="0"/>
              <a:t>the exchange </a:t>
            </a:r>
            <a:r>
              <a:rPr lang="en-US" dirty="0"/>
              <a:t>rate </a:t>
            </a:r>
            <a:r>
              <a:rPr lang="en-US" dirty="0" smtClean="0"/>
              <a:t>used </a:t>
            </a:r>
            <a:r>
              <a:rPr lang="en-US" dirty="0"/>
              <a:t>and the date of the conversion.</a:t>
            </a:r>
            <a:endParaRPr lang="en-US" dirty="0" smtClean="0"/>
          </a:p>
          <a:p>
            <a:endParaRPr lang="en-US" dirty="0"/>
          </a:p>
          <a:p>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68</a:t>
            </a:fld>
            <a:endParaRPr lang="en-US" dirty="0"/>
          </a:p>
        </p:txBody>
      </p:sp>
    </p:spTree>
    <p:extLst>
      <p:ext uri="{BB962C8B-B14F-4D97-AF65-F5344CB8AC3E}">
        <p14:creationId xmlns:p14="http://schemas.microsoft.com/office/powerpoint/2010/main" val="1128793670"/>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Notes:</a:t>
            </a:r>
          </a:p>
          <a:p>
            <a:endParaRPr lang="en-US" dirty="0"/>
          </a:p>
          <a:p>
            <a:r>
              <a:rPr lang="en-US" dirty="0" smtClean="0"/>
              <a:t>In conjunction with the Application for Establishment, you should complete </a:t>
            </a:r>
            <a:r>
              <a:rPr lang="en-US" dirty="0"/>
              <a:t>the creditor portion of the </a:t>
            </a:r>
            <a:r>
              <a:rPr lang="en-US" dirty="0" smtClean="0"/>
              <a:t>form. It provides general financial information about the creditor as well as information about the creditor’s dependents. </a:t>
            </a:r>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69</a:t>
            </a:fld>
            <a:endParaRPr lang="en-US" dirty="0"/>
          </a:p>
        </p:txBody>
      </p:sp>
    </p:spTree>
    <p:extLst>
      <p:ext uri="{BB962C8B-B14F-4D97-AF65-F5344CB8AC3E}">
        <p14:creationId xmlns:p14="http://schemas.microsoft.com/office/powerpoint/2010/main" val="123277307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Notes:</a:t>
            </a:r>
          </a:p>
          <a:p>
            <a:endParaRPr lang="en-US" dirty="0" smtClean="0"/>
          </a:p>
          <a:p>
            <a:r>
              <a:rPr lang="en-US" sz="1050" dirty="0" smtClean="0"/>
              <a:t>Each Administrative Cooperation Convention negotiated by the Hague Conference on Private International Law requires a Contracting State to designate a Central Authority. The Central </a:t>
            </a:r>
            <a:r>
              <a:rPr lang="en-US" sz="1050" dirty="0"/>
              <a:t>Authority is an agency or organization that is designated to play a key </a:t>
            </a:r>
            <a:r>
              <a:rPr lang="en-US" sz="1050" dirty="0" smtClean="0"/>
              <a:t>role </a:t>
            </a:r>
            <a:r>
              <a:rPr lang="en-US" sz="1050" dirty="0"/>
              <a:t>in the implementation and operation of </a:t>
            </a:r>
            <a:r>
              <a:rPr lang="en-US" sz="1050" dirty="0" smtClean="0"/>
              <a:t>the </a:t>
            </a:r>
            <a:r>
              <a:rPr lang="en-US" sz="1050" dirty="0"/>
              <a:t>international </a:t>
            </a:r>
            <a:r>
              <a:rPr lang="en-US" sz="1050" dirty="0" smtClean="0"/>
              <a:t>treaty. </a:t>
            </a:r>
          </a:p>
          <a:p>
            <a:endParaRPr lang="en-US" sz="1050" dirty="0"/>
          </a:p>
          <a:p>
            <a:r>
              <a:rPr lang="en-US" sz="1050" dirty="0" smtClean="0"/>
              <a:t>Article 5 of the Hague Child Support Convention lays out general functions of Central Authorities: they must cooperate with each other to achieve the Convention’s purposes and they must try to resolve as much as possible any difficulties that arise in the implementation of the Convention. Article 6 of the Convention lists specific functions of a Central Authority. For example, the Central Authority must both transmit and receive applications. Other Convention provisions place additional mandatory obligations on the Central Authority. These obligations emphasize the need for international cooperation among Contracting States (countries that are parties to the Convention).</a:t>
            </a:r>
          </a:p>
          <a:p>
            <a:endParaRPr lang="en-US" sz="1050" dirty="0"/>
          </a:p>
          <a:p>
            <a:r>
              <a:rPr lang="en-US" sz="1050" dirty="0" smtClean="0"/>
              <a:t>The functions of the Central Authority may be </a:t>
            </a:r>
            <a:r>
              <a:rPr lang="en-US" sz="1050" dirty="0"/>
              <a:t>performed by public bodies, or other bodies subject to the supervision of the competent authorities of </a:t>
            </a:r>
            <a:r>
              <a:rPr lang="en-US" sz="1050" dirty="0" smtClean="0"/>
              <a:t>the Contracting State. That means that countries will vary regarding what entity serves as the Central Authority. However, each country is required to keep the Permanent Bureau informed of the identity of its Central Authority. That information is listed on the Hague website, as well as in the Country Profile that we discussed in Module 1. The </a:t>
            </a:r>
            <a:r>
              <a:rPr lang="en-US" sz="1050" dirty="0"/>
              <a:t>Country Profile is </a:t>
            </a:r>
            <a:r>
              <a:rPr lang="en-US" sz="1050" dirty="0" smtClean="0"/>
              <a:t>maintained on </a:t>
            </a:r>
            <a:r>
              <a:rPr lang="en-US" sz="1050" dirty="0"/>
              <a:t>the Child Support section of the Hague Conference website. </a:t>
            </a:r>
            <a:r>
              <a:rPr lang="en-US" sz="1050" dirty="0" smtClean="0"/>
              <a:t>It is </a:t>
            </a:r>
            <a:r>
              <a:rPr lang="en-US" sz="1050" dirty="0"/>
              <a:t>the resource that most Contracting States use to inform the Permanent Bureau and other Convention countries of their child support laws and </a:t>
            </a:r>
            <a:r>
              <a:rPr lang="en-US" sz="1050" dirty="0" smtClean="0"/>
              <a:t>procedures.</a:t>
            </a:r>
          </a:p>
          <a:p>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7</a:t>
            </a:fld>
            <a:endParaRPr lang="en-US" dirty="0"/>
          </a:p>
        </p:txBody>
      </p:sp>
    </p:spTree>
    <p:extLst>
      <p:ext uri="{BB962C8B-B14F-4D97-AF65-F5344CB8AC3E}">
        <p14:creationId xmlns:p14="http://schemas.microsoft.com/office/powerpoint/2010/main" val="3868074010"/>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Notes:</a:t>
            </a:r>
          </a:p>
          <a:p>
            <a:endParaRPr lang="en-US" dirty="0"/>
          </a:p>
          <a:p>
            <a:r>
              <a:rPr lang="en-US" dirty="0" smtClean="0"/>
              <a:t>Part III of the form provides information about the debtor. It should also be completed to the extent information is known. Section A identifies the debtor’s employment, earnings, and present marital status.</a:t>
            </a:r>
          </a:p>
          <a:p>
            <a:endParaRPr lang="en-US" dirty="0"/>
          </a:p>
          <a:p>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70</a:t>
            </a:fld>
            <a:endParaRPr lang="en-US" dirty="0"/>
          </a:p>
        </p:txBody>
      </p:sp>
    </p:spTree>
    <p:extLst>
      <p:ext uri="{BB962C8B-B14F-4D97-AF65-F5344CB8AC3E}">
        <p14:creationId xmlns:p14="http://schemas.microsoft.com/office/powerpoint/2010/main" val="1093115981"/>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Notes:</a:t>
            </a:r>
          </a:p>
          <a:p>
            <a:endParaRPr lang="en-US" dirty="0"/>
          </a:p>
          <a:p>
            <a:r>
              <a:rPr lang="en-US" dirty="0" smtClean="0"/>
              <a:t>Section B identifies all of the debtor’s dependents, including dependents in the debtor’s current household.</a:t>
            </a:r>
          </a:p>
          <a:p>
            <a:endParaRPr lang="en-US" dirty="0"/>
          </a:p>
          <a:p>
            <a:r>
              <a:rPr lang="en-US" dirty="0" smtClean="0"/>
              <a:t>Section C provides income information about the debtor’s current spouse, partner, or other household member who is contributing to the debtor’s household expenses. Depending upon the laws of the requested State, the availability of such income may impact establishment of the support amount.</a:t>
            </a:r>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71</a:t>
            </a:fld>
            <a:endParaRPr lang="en-US" dirty="0"/>
          </a:p>
        </p:txBody>
      </p:sp>
    </p:spTree>
    <p:extLst>
      <p:ext uri="{BB962C8B-B14F-4D97-AF65-F5344CB8AC3E}">
        <p14:creationId xmlns:p14="http://schemas.microsoft.com/office/powerpoint/2010/main" val="2896706042"/>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Notes:</a:t>
            </a:r>
          </a:p>
          <a:p>
            <a:endParaRPr lang="en-US" dirty="0"/>
          </a:p>
          <a:p>
            <a:r>
              <a:rPr lang="en-US" dirty="0" smtClean="0"/>
              <a:t>Part IV should also be completed for all applications. Section A lists the debtor’s assets. Complete it to the extent information is known.</a:t>
            </a:r>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72</a:t>
            </a:fld>
            <a:endParaRPr lang="en-US" dirty="0"/>
          </a:p>
        </p:txBody>
      </p:sp>
    </p:spTree>
    <p:extLst>
      <p:ext uri="{BB962C8B-B14F-4D97-AF65-F5344CB8AC3E}">
        <p14:creationId xmlns:p14="http://schemas.microsoft.com/office/powerpoint/2010/main" val="1782816294"/>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Notes:</a:t>
            </a:r>
          </a:p>
          <a:p>
            <a:endParaRPr lang="en-US" dirty="0"/>
          </a:p>
          <a:p>
            <a:r>
              <a:rPr lang="en-US" dirty="0" smtClean="0"/>
              <a:t>Section B of Part IV lists any known debts of the debtor.</a:t>
            </a:r>
          </a:p>
          <a:p>
            <a:endParaRPr lang="en-US" dirty="0"/>
          </a:p>
          <a:p>
            <a:r>
              <a:rPr lang="en-US" dirty="0" smtClean="0"/>
              <a:t>Section V provides more detailed information about the financial circumstances of the applicant. You need to complete this section for the Application to Establish a Decision. </a:t>
            </a:r>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73</a:t>
            </a:fld>
            <a:endParaRPr lang="en-US" dirty="0"/>
          </a:p>
        </p:txBody>
      </p:sp>
    </p:spTree>
    <p:extLst>
      <p:ext uri="{BB962C8B-B14F-4D97-AF65-F5344CB8AC3E}">
        <p14:creationId xmlns:p14="http://schemas.microsoft.com/office/powerpoint/2010/main" val="4143706236"/>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Notes:</a:t>
            </a:r>
          </a:p>
          <a:p>
            <a:endParaRPr lang="en-US" dirty="0"/>
          </a:p>
          <a:p>
            <a:r>
              <a:rPr lang="en-US" dirty="0" smtClean="0"/>
              <a:t>Part VI of the Financial Circumstances Form addresses medical insurance.</a:t>
            </a:r>
          </a:p>
          <a:p>
            <a:endParaRPr lang="en-US" dirty="0"/>
          </a:p>
          <a:p>
            <a:r>
              <a:rPr lang="en-US" dirty="0" smtClean="0"/>
              <a:t>Finally, the form concludes with the attestation language that is common to all Convention forms.</a:t>
            </a:r>
          </a:p>
          <a:p>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74</a:t>
            </a:fld>
            <a:endParaRPr lang="en-US" dirty="0"/>
          </a:p>
        </p:txBody>
      </p:sp>
    </p:spTree>
    <p:extLst>
      <p:ext uri="{BB962C8B-B14F-4D97-AF65-F5344CB8AC3E}">
        <p14:creationId xmlns:p14="http://schemas.microsoft.com/office/powerpoint/2010/main" val="1614305120"/>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Notes:</a:t>
            </a:r>
          </a:p>
          <a:p>
            <a:endParaRPr lang="en-US" dirty="0"/>
          </a:p>
          <a:p>
            <a:r>
              <a:rPr lang="en-US" dirty="0" smtClean="0"/>
              <a:t>OCSE issued DCL-16-21, which provides guidance and information about the mandatory and recommended Convention forms. It has also formatted the forms into a fillable PDF format, which you can access from the OCSE website.</a:t>
            </a:r>
            <a:endParaRPr lang="en-US" dirty="0"/>
          </a:p>
          <a:p>
            <a:pPr lvl="0" defTabSz="914400">
              <a:defRPr/>
            </a:pPr>
            <a:endParaRPr lang="en-US" dirty="0">
              <a:solidFill>
                <a:srgbClr val="FF0000"/>
              </a:solidFill>
            </a:endParaRPr>
          </a:p>
          <a:p>
            <a:endParaRPr lang="en-US" dirty="0"/>
          </a:p>
          <a:p>
            <a:endParaRPr lang="en-US" dirty="0"/>
          </a:p>
          <a:p>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75</a:t>
            </a:fld>
            <a:endParaRPr lang="en-US" dirty="0"/>
          </a:p>
        </p:txBody>
      </p:sp>
    </p:spTree>
    <p:extLst>
      <p:ext uri="{BB962C8B-B14F-4D97-AF65-F5344CB8AC3E}">
        <p14:creationId xmlns:p14="http://schemas.microsoft.com/office/powerpoint/2010/main" val="1461144484"/>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Notes:</a:t>
            </a:r>
          </a:p>
          <a:p>
            <a:endParaRPr lang="en-US" dirty="0"/>
          </a:p>
          <a:p>
            <a:r>
              <a:rPr lang="en-US" dirty="0" smtClean="0"/>
              <a:t>This slide depicts OCSE’s International page and shows where you would click to access the Hague Convention forms.</a:t>
            </a:r>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76</a:t>
            </a:fld>
            <a:endParaRPr lang="en-US" dirty="0"/>
          </a:p>
        </p:txBody>
      </p:sp>
    </p:spTree>
    <p:extLst>
      <p:ext uri="{BB962C8B-B14F-4D97-AF65-F5344CB8AC3E}">
        <p14:creationId xmlns:p14="http://schemas.microsoft.com/office/powerpoint/2010/main" val="4180396220"/>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Notes</a:t>
            </a:r>
            <a:r>
              <a:rPr lang="en-US" dirty="0" smtClean="0"/>
              <a:t>:</a:t>
            </a:r>
          </a:p>
          <a:p>
            <a:endParaRPr lang="en-US" dirty="0"/>
          </a:p>
          <a:p>
            <a:r>
              <a:rPr lang="en-US" dirty="0" smtClean="0"/>
              <a:t>Article 44 of the Hague Child Support Convention addresses translation of documents and communications.</a:t>
            </a:r>
          </a:p>
          <a:p>
            <a:endParaRPr lang="en-US" dirty="0"/>
          </a:p>
          <a:p>
            <a:r>
              <a:rPr lang="en-US" dirty="0" smtClean="0"/>
              <a:t>Any </a:t>
            </a:r>
            <a:r>
              <a:rPr lang="en-US" dirty="0"/>
              <a:t>application and related documents </a:t>
            </a:r>
            <a:r>
              <a:rPr lang="en-US" dirty="0" smtClean="0"/>
              <a:t>must </a:t>
            </a:r>
            <a:r>
              <a:rPr lang="en-US" dirty="0"/>
              <a:t>be in the original language, and </a:t>
            </a:r>
            <a:r>
              <a:rPr lang="en-US" dirty="0" smtClean="0"/>
              <a:t>must </a:t>
            </a:r>
            <a:r>
              <a:rPr lang="en-US" dirty="0"/>
              <a:t>be accompanied by a translation into an official language of the requested State or another language </a:t>
            </a:r>
            <a:r>
              <a:rPr lang="en-US" dirty="0" smtClean="0"/>
              <a:t>that </a:t>
            </a:r>
            <a:r>
              <a:rPr lang="en-US" dirty="0"/>
              <a:t>the requested State has </a:t>
            </a:r>
            <a:r>
              <a:rPr lang="en-US" dirty="0" smtClean="0"/>
              <a:t>declared it will accept, unless </a:t>
            </a:r>
            <a:r>
              <a:rPr lang="en-US" dirty="0"/>
              <a:t>the competent authority of that State dispenses with translation. </a:t>
            </a:r>
            <a:endParaRPr lang="en-US" dirty="0" smtClean="0"/>
          </a:p>
          <a:p>
            <a:endParaRPr lang="en-US" dirty="0"/>
          </a:p>
          <a:p>
            <a:r>
              <a:rPr lang="en-US" dirty="0"/>
              <a:t>Unless otherwise agreed by the Central Authorities, any other communications between such Authorities </a:t>
            </a:r>
            <a:r>
              <a:rPr lang="en-US" dirty="0" smtClean="0"/>
              <a:t>must </a:t>
            </a:r>
            <a:r>
              <a:rPr lang="en-US" dirty="0"/>
              <a:t>be in an official language of the requested State or in either English or French. </a:t>
            </a:r>
            <a:r>
              <a:rPr lang="en-US" dirty="0" smtClean="0"/>
              <a:t>However</a:t>
            </a:r>
            <a:r>
              <a:rPr lang="en-US" dirty="0"/>
              <a:t>, a Contracting State </a:t>
            </a:r>
            <a:r>
              <a:rPr lang="en-US" dirty="0" smtClean="0"/>
              <a:t>may make a reservation objecting to the use of </a:t>
            </a:r>
            <a:r>
              <a:rPr lang="en-US" dirty="0"/>
              <a:t>either English or French</a:t>
            </a:r>
            <a:r>
              <a:rPr lang="en-US" dirty="0" smtClean="0"/>
              <a:t>. For example, the U.S. has objected to the use of French when a Central Authority communicates with us. Such a reservation will be noted in the Status Table on the Child Support page of the Hague Conference website. You can also learn about a country’s language requirements by checking its Country Profile.</a:t>
            </a:r>
          </a:p>
        </p:txBody>
      </p:sp>
      <p:sp>
        <p:nvSpPr>
          <p:cNvPr id="4" name="Slide Number Placeholder 3"/>
          <p:cNvSpPr>
            <a:spLocks noGrp="1"/>
          </p:cNvSpPr>
          <p:nvPr>
            <p:ph type="sldNum" sz="quarter" idx="10"/>
          </p:nvPr>
        </p:nvSpPr>
        <p:spPr/>
        <p:txBody>
          <a:bodyPr/>
          <a:lstStyle/>
          <a:p>
            <a:fld id="{824A558B-E4E9-A94A-B9C1-029E46A76ABA}" type="slidenum">
              <a:rPr lang="en-US" smtClean="0"/>
              <a:t>77</a:t>
            </a:fld>
            <a:endParaRPr lang="en-US" dirty="0"/>
          </a:p>
        </p:txBody>
      </p:sp>
    </p:spTree>
    <p:extLst>
      <p:ext uri="{BB962C8B-B14F-4D97-AF65-F5344CB8AC3E}">
        <p14:creationId xmlns:p14="http://schemas.microsoft.com/office/powerpoint/2010/main" val="1686426556"/>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Notes</a:t>
            </a:r>
            <a:r>
              <a:rPr lang="en-US" dirty="0" smtClean="0"/>
              <a:t>:</a:t>
            </a:r>
          </a:p>
          <a:p>
            <a:endParaRPr lang="en-US" dirty="0"/>
          </a:p>
          <a:p>
            <a:r>
              <a:rPr lang="en-US" dirty="0" smtClean="0"/>
              <a:t>Article 44 of the Hague Child Support Convention addresses translation of documents and communications.</a:t>
            </a:r>
          </a:p>
          <a:p>
            <a:endParaRPr lang="en-US" dirty="0"/>
          </a:p>
          <a:p>
            <a:r>
              <a:rPr lang="en-US" dirty="0" smtClean="0"/>
              <a:t>Any </a:t>
            </a:r>
            <a:r>
              <a:rPr lang="en-US" dirty="0"/>
              <a:t>application and related documents </a:t>
            </a:r>
            <a:r>
              <a:rPr lang="en-US" dirty="0" smtClean="0"/>
              <a:t>must </a:t>
            </a:r>
            <a:r>
              <a:rPr lang="en-US" dirty="0"/>
              <a:t>be in the original language, and </a:t>
            </a:r>
            <a:r>
              <a:rPr lang="en-US" dirty="0" smtClean="0"/>
              <a:t>must </a:t>
            </a:r>
            <a:r>
              <a:rPr lang="en-US" dirty="0"/>
              <a:t>be accompanied by a translation into an official language of the requested State or another language </a:t>
            </a:r>
            <a:r>
              <a:rPr lang="en-US" dirty="0" smtClean="0"/>
              <a:t>that </a:t>
            </a:r>
            <a:r>
              <a:rPr lang="en-US" dirty="0"/>
              <a:t>the requested State has </a:t>
            </a:r>
            <a:r>
              <a:rPr lang="en-US" dirty="0" smtClean="0"/>
              <a:t>declared it will accept, unless </a:t>
            </a:r>
            <a:r>
              <a:rPr lang="en-US" dirty="0"/>
              <a:t>the competent authority of that State dispenses with translation. </a:t>
            </a:r>
            <a:endParaRPr lang="en-US" dirty="0" smtClean="0"/>
          </a:p>
          <a:p>
            <a:endParaRPr lang="en-US" dirty="0"/>
          </a:p>
          <a:p>
            <a:r>
              <a:rPr lang="en-US" dirty="0"/>
              <a:t>Unless otherwise agreed by the Central Authorities, any other communications between such Authorities </a:t>
            </a:r>
            <a:r>
              <a:rPr lang="en-US" dirty="0" smtClean="0"/>
              <a:t>must </a:t>
            </a:r>
            <a:r>
              <a:rPr lang="en-US" dirty="0"/>
              <a:t>be in an official language of the requested State or in either English or French. </a:t>
            </a:r>
            <a:r>
              <a:rPr lang="en-US" dirty="0" smtClean="0"/>
              <a:t>However</a:t>
            </a:r>
            <a:r>
              <a:rPr lang="en-US" dirty="0"/>
              <a:t>, a Contracting State </a:t>
            </a:r>
            <a:r>
              <a:rPr lang="en-US" dirty="0" smtClean="0"/>
              <a:t>may make a reservation objecting to the use of </a:t>
            </a:r>
            <a:r>
              <a:rPr lang="en-US" dirty="0"/>
              <a:t>either English or French</a:t>
            </a:r>
            <a:r>
              <a:rPr lang="en-US" dirty="0" smtClean="0"/>
              <a:t>. For example, the U.S. has objected to the use of French when a Central Authority communicates with us. Such a reservation will be noted in the Status Table on the Child Support page of the Hague Conference website. You can also learn about a country’s language requirements by checking its Country Profile.</a:t>
            </a:r>
          </a:p>
        </p:txBody>
      </p:sp>
      <p:sp>
        <p:nvSpPr>
          <p:cNvPr id="4" name="Slide Number Placeholder 3"/>
          <p:cNvSpPr>
            <a:spLocks noGrp="1"/>
          </p:cNvSpPr>
          <p:nvPr>
            <p:ph type="sldNum" sz="quarter" idx="10"/>
          </p:nvPr>
        </p:nvSpPr>
        <p:spPr/>
        <p:txBody>
          <a:bodyPr/>
          <a:lstStyle/>
          <a:p>
            <a:fld id="{824A558B-E4E9-A94A-B9C1-029E46A76ABA}" type="slidenum">
              <a:rPr lang="en-US" smtClean="0"/>
              <a:t>78</a:t>
            </a:fld>
            <a:endParaRPr lang="en-US" dirty="0"/>
          </a:p>
        </p:txBody>
      </p:sp>
    </p:spTree>
    <p:extLst>
      <p:ext uri="{BB962C8B-B14F-4D97-AF65-F5344CB8AC3E}">
        <p14:creationId xmlns:p14="http://schemas.microsoft.com/office/powerpoint/2010/main" val="2988833364"/>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Notes:</a:t>
            </a:r>
          </a:p>
          <a:p>
            <a:endParaRPr lang="en-US" dirty="0"/>
          </a:p>
          <a:p>
            <a:pPr lvl="0"/>
            <a:r>
              <a:rPr lang="en-US" dirty="0"/>
              <a:t>Before transmitting the application, Article 12 of the Convention requires the requesting Central Authority to review the application to ensure that it complies with the Convention.  </a:t>
            </a:r>
          </a:p>
          <a:p>
            <a:pPr lvl="0"/>
            <a:endParaRPr lang="en-US" dirty="0"/>
          </a:p>
          <a:p>
            <a:pPr lvl="0"/>
            <a:r>
              <a:rPr lang="en-US" dirty="0"/>
              <a:t>One implementation question a state IV-D agency needs to answer is whether applications will go directly from the local IV-D office to the requested Central Authority – as currently done in </a:t>
            </a:r>
            <a:r>
              <a:rPr lang="en-US" dirty="0" smtClean="0"/>
              <a:t>most states in international </a:t>
            </a:r>
            <a:r>
              <a:rPr lang="en-US" dirty="0"/>
              <a:t>cases </a:t>
            </a:r>
            <a:r>
              <a:rPr lang="en-US" dirty="0" smtClean="0"/>
              <a:t>– </a:t>
            </a:r>
            <a:r>
              <a:rPr lang="en-US" dirty="0"/>
              <a:t>or whether the agency wants to centralize a final review of all outgoing Convention applications. </a:t>
            </a:r>
            <a:r>
              <a:rPr lang="en-US" dirty="0" smtClean="0"/>
              <a:t>Currently </a:t>
            </a:r>
            <a:r>
              <a:rPr lang="en-US" dirty="0"/>
              <a:t>there is no federal requirement to centralize the review or transmission of </a:t>
            </a:r>
            <a:r>
              <a:rPr lang="en-US" dirty="0" smtClean="0"/>
              <a:t>an application. </a:t>
            </a:r>
            <a:r>
              <a:rPr lang="en-US" dirty="0"/>
              <a:t>However, some states are considering centralization in order to establish expertise in Convention provisions. </a:t>
            </a:r>
            <a:r>
              <a:rPr lang="en-US" dirty="0" smtClean="0"/>
              <a:t>OCSE </a:t>
            </a:r>
            <a:r>
              <a:rPr lang="en-US" dirty="0"/>
              <a:t>encourages specialization in international case processing and would like to work with states to share best practices.  </a:t>
            </a:r>
          </a:p>
          <a:p>
            <a:r>
              <a:rPr lang="en-US" dirty="0" smtClean="0">
                <a:solidFill>
                  <a:srgbClr val="FF0000"/>
                </a:solidFill>
              </a:rPr>
              <a:t> </a:t>
            </a:r>
            <a:endParaRPr lang="en-US" dirty="0">
              <a:solidFill>
                <a:srgbClr val="FF0000"/>
              </a:solidFill>
            </a:endParaRPr>
          </a:p>
        </p:txBody>
      </p:sp>
      <p:sp>
        <p:nvSpPr>
          <p:cNvPr id="4" name="Slide Number Placeholder 3"/>
          <p:cNvSpPr>
            <a:spLocks noGrp="1"/>
          </p:cNvSpPr>
          <p:nvPr>
            <p:ph type="sldNum" sz="quarter" idx="10"/>
          </p:nvPr>
        </p:nvSpPr>
        <p:spPr/>
        <p:txBody>
          <a:bodyPr/>
          <a:lstStyle/>
          <a:p>
            <a:fld id="{824A558B-E4E9-A94A-B9C1-029E46A76ABA}" type="slidenum">
              <a:rPr lang="en-US" smtClean="0"/>
              <a:t>79</a:t>
            </a:fld>
            <a:endParaRPr lang="en-US" dirty="0"/>
          </a:p>
        </p:txBody>
      </p:sp>
    </p:spTree>
    <p:extLst>
      <p:ext uri="{BB962C8B-B14F-4D97-AF65-F5344CB8AC3E}">
        <p14:creationId xmlns:p14="http://schemas.microsoft.com/office/powerpoint/2010/main" val="132882745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24085"/>
            <a:ext cx="5486400" cy="4346469"/>
          </a:xfrm>
        </p:spPr>
        <p:txBody>
          <a:bodyPr/>
          <a:lstStyle/>
          <a:p>
            <a:r>
              <a:rPr lang="en-US" sz="1100" dirty="0"/>
              <a:t>Notes:</a:t>
            </a:r>
          </a:p>
          <a:p>
            <a:endParaRPr lang="en-US" sz="1100" dirty="0" smtClean="0"/>
          </a:p>
          <a:p>
            <a:r>
              <a:rPr lang="en-US" sz="1100" dirty="0"/>
              <a:t>In the </a:t>
            </a:r>
            <a:r>
              <a:rPr lang="en-US" sz="1100" dirty="0" smtClean="0"/>
              <a:t>United States, </a:t>
            </a:r>
            <a:r>
              <a:rPr lang="en-US" sz="1100" dirty="0"/>
              <a:t>the Central Authority is the </a:t>
            </a:r>
            <a:r>
              <a:rPr lang="en-US" sz="1100" dirty="0" smtClean="0"/>
              <a:t>Department </a:t>
            </a:r>
            <a:r>
              <a:rPr lang="en-US" sz="1100" dirty="0"/>
              <a:t>of Health and Human Services. The Secretary </a:t>
            </a:r>
            <a:r>
              <a:rPr lang="en-US" sz="1100" dirty="0" smtClean="0"/>
              <a:t>of HHS has delegated the responsibilities of the Central Authority to OCSE.</a:t>
            </a:r>
          </a:p>
          <a:p>
            <a:endParaRPr lang="en-US" sz="1100" dirty="0"/>
          </a:p>
          <a:p>
            <a:r>
              <a:rPr lang="en-US" sz="1100" dirty="0" smtClean="0"/>
              <a:t>Article 6 of the Hague Convention lists two specific </a:t>
            </a:r>
            <a:r>
              <a:rPr lang="en-US" sz="1100" dirty="0"/>
              <a:t>functions of Central </a:t>
            </a:r>
            <a:r>
              <a:rPr lang="en-US" sz="1100" dirty="0" smtClean="0"/>
              <a:t>Authorities:</a:t>
            </a:r>
          </a:p>
          <a:p>
            <a:pPr marL="228600" indent="-228600">
              <a:buAutoNum type="arabicParenBoth"/>
            </a:pPr>
            <a:r>
              <a:rPr lang="en-US" sz="1100" dirty="0" smtClean="0"/>
              <a:t>They must transmit and receive applications </a:t>
            </a:r>
            <a:r>
              <a:rPr lang="en-US" sz="1100" dirty="0"/>
              <a:t>under Chapter III. </a:t>
            </a:r>
            <a:r>
              <a:rPr lang="en-US" sz="1100" dirty="0" smtClean="0"/>
              <a:t> We will discuss those applications in a bit.</a:t>
            </a:r>
          </a:p>
          <a:p>
            <a:pPr marL="228600" indent="-228600">
              <a:buAutoNum type="arabicParenBoth"/>
            </a:pPr>
            <a:r>
              <a:rPr lang="en-US" sz="1100" dirty="0" smtClean="0"/>
              <a:t>They must initiate </a:t>
            </a:r>
            <a:r>
              <a:rPr lang="en-US" sz="1100" dirty="0"/>
              <a:t>or facilitate the institution of proceedings in respect of such applications.</a:t>
            </a:r>
          </a:p>
          <a:p>
            <a:endParaRPr lang="en-US" sz="1100" dirty="0"/>
          </a:p>
          <a:p>
            <a:r>
              <a:rPr lang="en-US" sz="1100" dirty="0" smtClean="0"/>
              <a:t>Article 6 also requires the Central Authority to take </a:t>
            </a:r>
            <a:r>
              <a:rPr lang="en-US" sz="1100" dirty="0"/>
              <a:t>all appropriate </a:t>
            </a:r>
            <a:r>
              <a:rPr lang="en-US" sz="1100" dirty="0" smtClean="0"/>
              <a:t>measures with regard to those applications. One of the specific measures is helping to locate the debtor or creditor. As it does now, OCSE will use the FPLS to assist Convention countries when they do not know the U.S. state in which the creditor or debtor resides. However, the information OCSE returns to the Convention country is the state of residence. It will not provide residential or employment address information.</a:t>
            </a:r>
          </a:p>
          <a:p>
            <a:endParaRPr lang="en-US" sz="1100" dirty="0" smtClean="0"/>
          </a:p>
          <a:p>
            <a:r>
              <a:rPr lang="en-US" sz="1100" dirty="0"/>
              <a:t>HHS </a:t>
            </a:r>
            <a:r>
              <a:rPr lang="en-US" sz="1100" dirty="0" smtClean="0"/>
              <a:t>has formally </a:t>
            </a:r>
            <a:r>
              <a:rPr lang="en-US" sz="1100" dirty="0"/>
              <a:t>designated state IV-D agencies as public bodies to perform </a:t>
            </a:r>
            <a:r>
              <a:rPr lang="en-US" sz="1100" dirty="0" smtClean="0"/>
              <a:t>the functions </a:t>
            </a:r>
            <a:r>
              <a:rPr lang="en-US" sz="1100" dirty="0"/>
              <a:t>related to applications under the </a:t>
            </a:r>
            <a:r>
              <a:rPr lang="en-US" sz="1100" dirty="0" smtClean="0"/>
              <a:t>Convention. That </a:t>
            </a:r>
            <a:r>
              <a:rPr lang="en-US" sz="1100" dirty="0"/>
              <a:t>means that applications for Convention cases will continue to be received and transmitted at the state level.  And state child support agencies will be responsible for initiating the appropriate proceedings </a:t>
            </a:r>
            <a:r>
              <a:rPr lang="en-US" sz="1100" dirty="0" smtClean="0"/>
              <a:t>related to </a:t>
            </a:r>
            <a:r>
              <a:rPr lang="en-US" sz="1100" dirty="0"/>
              <a:t>those </a:t>
            </a:r>
            <a:r>
              <a:rPr lang="en-US" sz="1100" dirty="0" smtClean="0"/>
              <a:t>applications, subject </a:t>
            </a:r>
            <a:r>
              <a:rPr lang="en-US" sz="1100" dirty="0"/>
              <a:t>to </a:t>
            </a:r>
            <a:r>
              <a:rPr lang="en-US" sz="1100" dirty="0" smtClean="0"/>
              <a:t>OCSE supervision.</a:t>
            </a:r>
            <a:endParaRPr lang="en-US" sz="1100" dirty="0"/>
          </a:p>
          <a:p>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8</a:t>
            </a:fld>
            <a:endParaRPr lang="en-US" dirty="0"/>
          </a:p>
        </p:txBody>
      </p:sp>
    </p:spTree>
    <p:extLst>
      <p:ext uri="{BB962C8B-B14F-4D97-AF65-F5344CB8AC3E}">
        <p14:creationId xmlns:p14="http://schemas.microsoft.com/office/powerpoint/2010/main" val="4225485986"/>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Notes:</a:t>
            </a:r>
          </a:p>
          <a:p>
            <a:endParaRPr lang="en-US" dirty="0"/>
          </a:p>
          <a:p>
            <a:r>
              <a:rPr lang="en-US" dirty="0" smtClean="0"/>
              <a:t>The next slides focus on what happens once a IV-D agency has transmitted an Application for Establishment to the requested Central Authority in the Convention country.</a:t>
            </a:r>
          </a:p>
          <a:p>
            <a:endParaRPr lang="en-US" dirty="0"/>
          </a:p>
          <a:p>
            <a:r>
              <a:rPr lang="en-US" dirty="0" smtClean="0"/>
              <a:t>How will you know the address of the country’s Central Authority? You should check the country’s Country Profile. As noted earlier, you can also find information about the Central Authority by clicking on the word “Authorities” on the right-hand column of the Child Support page of the Hague Conference website.</a:t>
            </a:r>
          </a:p>
        </p:txBody>
      </p:sp>
      <p:sp>
        <p:nvSpPr>
          <p:cNvPr id="4" name="Slide Number Placeholder 3"/>
          <p:cNvSpPr>
            <a:spLocks noGrp="1"/>
          </p:cNvSpPr>
          <p:nvPr>
            <p:ph type="sldNum" sz="quarter" idx="10"/>
          </p:nvPr>
        </p:nvSpPr>
        <p:spPr/>
        <p:txBody>
          <a:bodyPr/>
          <a:lstStyle/>
          <a:p>
            <a:fld id="{824A558B-E4E9-A94A-B9C1-029E46A76ABA}" type="slidenum">
              <a:rPr lang="en-US" smtClean="0"/>
              <a:t>80</a:t>
            </a:fld>
            <a:endParaRPr lang="en-US" dirty="0"/>
          </a:p>
        </p:txBody>
      </p:sp>
    </p:spTree>
    <p:extLst>
      <p:ext uri="{BB962C8B-B14F-4D97-AF65-F5344CB8AC3E}">
        <p14:creationId xmlns:p14="http://schemas.microsoft.com/office/powerpoint/2010/main" val="3693052071"/>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6470"/>
            <a:ext cx="5486400" cy="4191238"/>
          </a:xfrm>
        </p:spPr>
        <p:txBody>
          <a:bodyPr/>
          <a:lstStyle/>
          <a:p>
            <a:r>
              <a:rPr lang="en-US" dirty="0"/>
              <a:t>Notes:</a:t>
            </a:r>
          </a:p>
          <a:p>
            <a:endParaRPr lang="en-US" dirty="0" smtClean="0"/>
          </a:p>
          <a:p>
            <a:r>
              <a:rPr lang="en-US" dirty="0" smtClean="0"/>
              <a:t>In its review of an incoming application from a state child support agency in the United States, there are two important provisions that govern the requested Central Authority.</a:t>
            </a:r>
          </a:p>
          <a:p>
            <a:endParaRPr lang="en-US" dirty="0"/>
          </a:p>
          <a:p>
            <a:r>
              <a:rPr lang="en-US" dirty="0" smtClean="0"/>
              <a:t>First, it </a:t>
            </a:r>
            <a:r>
              <a:rPr lang="en-US" dirty="0"/>
              <a:t>may refuse to process </a:t>
            </a:r>
            <a:r>
              <a:rPr lang="en-US" dirty="0" smtClean="0"/>
              <a:t>the </a:t>
            </a:r>
            <a:r>
              <a:rPr lang="en-US" dirty="0"/>
              <a:t>application only if it is manifest that Convention requirements are not </a:t>
            </a:r>
            <a:r>
              <a:rPr lang="en-US" dirty="0" smtClean="0"/>
              <a:t>met. Second, the Central Authority may not reject the application solely because additional documents or information are needed. In the rare case where </a:t>
            </a:r>
            <a:r>
              <a:rPr lang="en-US" dirty="0"/>
              <a:t>the </a:t>
            </a:r>
            <a:r>
              <a:rPr lang="en-US" dirty="0" smtClean="0"/>
              <a:t>requested Central Authority decides </a:t>
            </a:r>
            <a:r>
              <a:rPr lang="en-US" dirty="0"/>
              <a:t>to refuse to process the application, there must be prompt notice to the requesting </a:t>
            </a:r>
            <a:r>
              <a:rPr lang="en-US" dirty="0" smtClean="0"/>
              <a:t>Central Authority. </a:t>
            </a:r>
          </a:p>
          <a:p>
            <a:endParaRPr lang="en-US" dirty="0" smtClean="0"/>
          </a:p>
          <a:p>
            <a:r>
              <a:rPr lang="en-US" dirty="0" smtClean="0"/>
              <a:t>We earlier talked about each of these provisions in the context of an incoming application to the U.S. and the role of the state Central Registry. </a:t>
            </a:r>
            <a:endParaRPr lang="en-US" strike="sngStrike" dirty="0"/>
          </a:p>
        </p:txBody>
      </p:sp>
      <p:sp>
        <p:nvSpPr>
          <p:cNvPr id="4" name="Slide Number Placeholder 3"/>
          <p:cNvSpPr>
            <a:spLocks noGrp="1"/>
          </p:cNvSpPr>
          <p:nvPr>
            <p:ph type="sldNum" sz="quarter" idx="10"/>
          </p:nvPr>
        </p:nvSpPr>
        <p:spPr/>
        <p:txBody>
          <a:bodyPr/>
          <a:lstStyle/>
          <a:p>
            <a:fld id="{824A558B-E4E9-A94A-B9C1-029E46A76ABA}" type="slidenum">
              <a:rPr lang="en-US" smtClean="0"/>
              <a:t>81</a:t>
            </a:fld>
            <a:endParaRPr lang="en-US" dirty="0"/>
          </a:p>
        </p:txBody>
      </p:sp>
    </p:spTree>
    <p:extLst>
      <p:ext uri="{BB962C8B-B14F-4D97-AF65-F5344CB8AC3E}">
        <p14:creationId xmlns:p14="http://schemas.microsoft.com/office/powerpoint/2010/main" val="1690660389"/>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100" dirty="0"/>
              <a:t>Notes:</a:t>
            </a:r>
          </a:p>
          <a:p>
            <a:endParaRPr lang="en-US" sz="1100" dirty="0" smtClean="0"/>
          </a:p>
          <a:p>
            <a:r>
              <a:rPr lang="en-US" dirty="0" smtClean="0"/>
              <a:t>In addition to reviewing the application, what responsibilities does the </a:t>
            </a:r>
            <a:r>
              <a:rPr lang="en-US" dirty="0"/>
              <a:t>requested Central Authority in the Contracting </a:t>
            </a:r>
            <a:r>
              <a:rPr lang="en-US" dirty="0" smtClean="0"/>
              <a:t>State have when it receives an application from a U.S. child support agency? Article 12 of the Convention sets out several requirements, including timeframes for taking action. </a:t>
            </a:r>
          </a:p>
          <a:p>
            <a:endParaRPr lang="en-US" dirty="0"/>
          </a:p>
          <a:p>
            <a:r>
              <a:rPr lang="en-US" dirty="0" smtClean="0"/>
              <a:t>The Convention requires the requested Central Authority to acknowledge receipt of the application within six weeks. As previously discussed, there is a mandatory Acknowledgment form that must be used. The acknowledgment will also inform you about what initial steps have been taken, identify any needed additional documents, and provide contact information. </a:t>
            </a:r>
          </a:p>
          <a:p>
            <a:endParaRPr lang="en-US" dirty="0"/>
          </a:p>
          <a:p>
            <a:r>
              <a:rPr lang="en-US" dirty="0" smtClean="0"/>
              <a:t>Within three months of the Acknowledgment, the Central Authority in the requested State is also required by the Convention to provide a status update. You don’t have to request that initial status update.</a:t>
            </a:r>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82</a:t>
            </a:fld>
            <a:endParaRPr lang="en-US" dirty="0"/>
          </a:p>
        </p:txBody>
      </p:sp>
    </p:spTree>
    <p:extLst>
      <p:ext uri="{BB962C8B-B14F-4D97-AF65-F5344CB8AC3E}">
        <p14:creationId xmlns:p14="http://schemas.microsoft.com/office/powerpoint/2010/main" val="3226954003"/>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100" dirty="0"/>
              <a:t>Notes:</a:t>
            </a:r>
          </a:p>
          <a:p>
            <a:endParaRPr lang="en-US" sz="1100" dirty="0" smtClean="0"/>
          </a:p>
          <a:p>
            <a:r>
              <a:rPr lang="en-US" sz="1100" dirty="0" smtClean="0"/>
              <a:t>The </a:t>
            </a:r>
            <a:r>
              <a:rPr lang="en-US" sz="1100" dirty="0"/>
              <a:t>Convention </a:t>
            </a:r>
            <a:r>
              <a:rPr lang="en-US" sz="1100" dirty="0" smtClean="0"/>
              <a:t>also outlines general case processing responsibilities the </a:t>
            </a:r>
            <a:r>
              <a:rPr lang="en-US" sz="1100" dirty="0"/>
              <a:t>Central Authority has when </a:t>
            </a:r>
            <a:r>
              <a:rPr lang="en-US" sz="1100" dirty="0" smtClean="0"/>
              <a:t>it receives an application from </a:t>
            </a:r>
            <a:r>
              <a:rPr lang="en-US" sz="1100" dirty="0"/>
              <a:t>a Convention </a:t>
            </a:r>
            <a:r>
              <a:rPr lang="en-US" sz="1100" dirty="0" smtClean="0"/>
              <a:t>country. This slide summarizes measures that Article 6 requires, if appropriate. We discussed these measures earlier. If you recall, the required role of the requested Central Authority is usually to facilitate or help with these measures. In particular, note the requirement that the requested Central Authority assist in establishing parentage where necessary for the recovery of support. According to the Explanatory Report, “providing assistance</a:t>
            </a:r>
            <a:r>
              <a:rPr lang="en-US" sz="1100" dirty="0"/>
              <a:t>” could mean, at a minimum, providing </a:t>
            </a:r>
            <a:r>
              <a:rPr lang="en-US" sz="1100" dirty="0" smtClean="0"/>
              <a:t>contact details </a:t>
            </a:r>
            <a:r>
              <a:rPr lang="en-US" sz="1100" dirty="0"/>
              <a:t>of the laboratories qualified to </a:t>
            </a:r>
            <a:r>
              <a:rPr lang="en-US" sz="1100" dirty="0" smtClean="0"/>
              <a:t>conduct genetic testing </a:t>
            </a:r>
            <a:r>
              <a:rPr lang="en-US" sz="1100" dirty="0"/>
              <a:t>in the requested </a:t>
            </a:r>
            <a:r>
              <a:rPr lang="en-US" sz="1100" dirty="0" smtClean="0"/>
              <a:t>State </a:t>
            </a:r>
            <a:r>
              <a:rPr lang="en-US" sz="1100" dirty="0"/>
              <a:t>or providing advice to </a:t>
            </a:r>
            <a:r>
              <a:rPr lang="en-US" sz="1100" dirty="0" smtClean="0"/>
              <a:t>the creditor </a:t>
            </a:r>
            <a:r>
              <a:rPr lang="en-US" sz="1100" dirty="0"/>
              <a:t>or the requesting Central Authority about </a:t>
            </a:r>
            <a:r>
              <a:rPr lang="en-US" sz="1100" dirty="0" smtClean="0"/>
              <a:t>domestic laws. At a </a:t>
            </a:r>
            <a:r>
              <a:rPr lang="en-US" sz="1100" dirty="0"/>
              <a:t>higher level of service, it could mean </a:t>
            </a:r>
            <a:r>
              <a:rPr lang="en-US" sz="1100" dirty="0" smtClean="0"/>
              <a:t>providing assistance </a:t>
            </a:r>
            <a:r>
              <a:rPr lang="en-US" sz="1100" dirty="0"/>
              <a:t>in obtaining relevant documents in relation </a:t>
            </a:r>
            <a:r>
              <a:rPr lang="en-US" sz="1100" dirty="0" smtClean="0"/>
              <a:t>to the </a:t>
            </a:r>
            <a:r>
              <a:rPr lang="en-US" sz="1100" dirty="0"/>
              <a:t>establishment of parentage by presumption, acting </a:t>
            </a:r>
            <a:r>
              <a:rPr lang="en-US" sz="1100" dirty="0" smtClean="0"/>
              <a:t>on a </a:t>
            </a:r>
            <a:r>
              <a:rPr lang="en-US" sz="1100" dirty="0"/>
              <a:t>request to contact the putative father to obtain </a:t>
            </a:r>
            <a:r>
              <a:rPr lang="en-US" sz="1100" dirty="0" smtClean="0"/>
              <a:t>a voluntary acknowledgment </a:t>
            </a:r>
            <a:r>
              <a:rPr lang="en-US" sz="1100" dirty="0"/>
              <a:t>of paternity, </a:t>
            </a:r>
            <a:r>
              <a:rPr lang="en-US" sz="1100" dirty="0" smtClean="0"/>
              <a:t>initiating judicial </a:t>
            </a:r>
            <a:r>
              <a:rPr lang="en-US" sz="1100" dirty="0"/>
              <a:t>proceedings for the establishment of parentage, </a:t>
            </a:r>
            <a:r>
              <a:rPr lang="en-US" sz="1100" dirty="0" smtClean="0"/>
              <a:t>or assisting </a:t>
            </a:r>
            <a:r>
              <a:rPr lang="en-US" sz="1100" dirty="0"/>
              <a:t>with arrangements for a voluntary </a:t>
            </a:r>
            <a:r>
              <a:rPr lang="en-US" sz="1100" dirty="0" smtClean="0"/>
              <a:t>genetic </a:t>
            </a:r>
            <a:r>
              <a:rPr lang="en-US" sz="1100" dirty="0"/>
              <a:t>test </a:t>
            </a:r>
            <a:r>
              <a:rPr lang="en-US" sz="1100" dirty="0" smtClean="0"/>
              <a:t>of the </a:t>
            </a:r>
            <a:r>
              <a:rPr lang="en-US" sz="1100" dirty="0"/>
              <a:t>presumed </a:t>
            </a:r>
            <a:r>
              <a:rPr lang="en-US" sz="1100" dirty="0" smtClean="0"/>
              <a:t>parent.</a:t>
            </a:r>
            <a:r>
              <a:rPr lang="en-US" sz="1100" dirty="0"/>
              <a:t> </a:t>
            </a:r>
            <a:r>
              <a:rPr lang="en-US" sz="1100" dirty="0" smtClean="0"/>
              <a:t>It will depend upon the laws and procedures of the requested State. </a:t>
            </a:r>
          </a:p>
          <a:p>
            <a:endParaRPr lang="en-US" sz="1100" dirty="0" smtClean="0"/>
          </a:p>
          <a:p>
            <a:r>
              <a:rPr lang="en-US" sz="1100" dirty="0"/>
              <a:t>The costs of parentage testing come within the cost-free services that must be provided to </a:t>
            </a:r>
            <a:r>
              <a:rPr lang="en-US" sz="1100" dirty="0" smtClean="0"/>
              <a:t>an applicant </a:t>
            </a:r>
            <a:r>
              <a:rPr lang="en-US" sz="1100" dirty="0"/>
              <a:t>in a matter concerning child support. Therefore the </a:t>
            </a:r>
            <a:r>
              <a:rPr lang="en-US" sz="1100" dirty="0" smtClean="0"/>
              <a:t>U.S. applicant </a:t>
            </a:r>
            <a:r>
              <a:rPr lang="en-US" sz="1100" dirty="0"/>
              <a:t>cannot be </a:t>
            </a:r>
            <a:r>
              <a:rPr lang="en-US" sz="1100" dirty="0" smtClean="0"/>
              <a:t>required to </a:t>
            </a:r>
            <a:r>
              <a:rPr lang="en-US" sz="1100" dirty="0"/>
              <a:t>pay for the parentage </a:t>
            </a:r>
            <a:r>
              <a:rPr lang="en-US" sz="1100" dirty="0" smtClean="0"/>
              <a:t>testing.</a:t>
            </a:r>
          </a:p>
          <a:p>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83</a:t>
            </a:fld>
            <a:endParaRPr lang="en-US" dirty="0"/>
          </a:p>
        </p:txBody>
      </p:sp>
    </p:spTree>
    <p:extLst>
      <p:ext uri="{BB962C8B-B14F-4D97-AF65-F5344CB8AC3E}">
        <p14:creationId xmlns:p14="http://schemas.microsoft.com/office/powerpoint/2010/main" val="363919137"/>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Notes:</a:t>
            </a:r>
          </a:p>
          <a:p>
            <a:endParaRPr lang="en-US" dirty="0" smtClean="0"/>
          </a:p>
          <a:p>
            <a:r>
              <a:rPr lang="en-US" dirty="0" smtClean="0"/>
              <a:t>Ordinarily, a requested Central Authority will process applications quickly without the need for any additional formal documents requesting assistance. However, under certain countries’ domestic law, such as Sweden, there must be a power of attorney in order for the Central Authority to act on behalf of the applicant. In that limited circumstance, Article 42 permits a Central </a:t>
            </a:r>
            <a:r>
              <a:rPr lang="en-US" dirty="0"/>
              <a:t>Authority of the requested State </a:t>
            </a:r>
            <a:r>
              <a:rPr lang="en-US" dirty="0" smtClean="0"/>
              <a:t>to require </a:t>
            </a:r>
            <a:r>
              <a:rPr lang="en-US" dirty="0"/>
              <a:t>a power of attorney from the </a:t>
            </a:r>
            <a:r>
              <a:rPr lang="en-US" dirty="0" smtClean="0"/>
              <a:t>applicant in order to represent the applicant before authorities. The Country Profile will let you know whether a power of attorney form is required.</a:t>
            </a:r>
          </a:p>
          <a:p>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84</a:t>
            </a:fld>
            <a:endParaRPr lang="en-US" dirty="0"/>
          </a:p>
        </p:txBody>
      </p:sp>
    </p:spTree>
    <p:extLst>
      <p:ext uri="{BB962C8B-B14F-4D97-AF65-F5344CB8AC3E}">
        <p14:creationId xmlns:p14="http://schemas.microsoft.com/office/powerpoint/2010/main" val="3450685978"/>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Notes</a:t>
            </a:r>
            <a:r>
              <a:rPr lang="en-US" dirty="0" smtClean="0"/>
              <a:t>:</a:t>
            </a:r>
          </a:p>
          <a:p>
            <a:endParaRPr lang="en-US" dirty="0"/>
          </a:p>
          <a:p>
            <a:r>
              <a:rPr lang="en-US" dirty="0" smtClean="0"/>
              <a:t>Article 6 requires the requested Central Authority to initiate or help initiate any necessary proceedings in the requested State related to the Application for Establishment. If there is a proceeding, Article 29 prohibits any requirement that the child or applicant be physically present in the proceeding. </a:t>
            </a:r>
          </a:p>
          <a:p>
            <a:endParaRPr lang="en-US" dirty="0"/>
          </a:p>
          <a:p>
            <a:r>
              <a:rPr lang="en-US" dirty="0" smtClean="0"/>
              <a:t>Article 10 provides that the application for establishment is subject to the jurisdictional rules in the requested State. It also directs that the application shall be determined under the law of the requested State. That means the determination of a support duty, the support amount, and the duration of support is based on the law of the requested State.</a:t>
            </a:r>
          </a:p>
          <a:p>
            <a:endParaRPr lang="en-US" dirty="0"/>
          </a:p>
          <a:p>
            <a:endParaRPr lang="en-US" dirty="0"/>
          </a:p>
          <a:p>
            <a:endParaRPr lang="en-US" dirty="0"/>
          </a:p>
          <a:p>
            <a:endParaRPr lang="en-US" dirty="0"/>
          </a:p>
          <a:p>
            <a:endParaRPr lang="en-US" dirty="0" smtClean="0"/>
          </a:p>
        </p:txBody>
      </p:sp>
      <p:sp>
        <p:nvSpPr>
          <p:cNvPr id="4" name="Slide Number Placeholder 3"/>
          <p:cNvSpPr>
            <a:spLocks noGrp="1"/>
          </p:cNvSpPr>
          <p:nvPr>
            <p:ph type="sldNum" sz="quarter" idx="10"/>
          </p:nvPr>
        </p:nvSpPr>
        <p:spPr/>
        <p:txBody>
          <a:bodyPr/>
          <a:lstStyle/>
          <a:p>
            <a:fld id="{824A558B-E4E9-A94A-B9C1-029E46A76ABA}" type="slidenum">
              <a:rPr lang="en-US" smtClean="0"/>
              <a:t>85</a:t>
            </a:fld>
            <a:endParaRPr lang="en-US" dirty="0"/>
          </a:p>
        </p:txBody>
      </p:sp>
    </p:spTree>
    <p:extLst>
      <p:ext uri="{BB962C8B-B14F-4D97-AF65-F5344CB8AC3E}">
        <p14:creationId xmlns:p14="http://schemas.microsoft.com/office/powerpoint/2010/main" val="1151574584"/>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09600" y="4424085"/>
            <a:ext cx="5562600" cy="4734547"/>
          </a:xfrm>
        </p:spPr>
        <p:txBody>
          <a:bodyPr/>
          <a:lstStyle/>
          <a:p>
            <a:r>
              <a:rPr lang="en-US" dirty="0"/>
              <a:t>Notes</a:t>
            </a:r>
            <a:r>
              <a:rPr lang="en-US" dirty="0" smtClean="0"/>
              <a:t>:</a:t>
            </a:r>
          </a:p>
          <a:p>
            <a:endParaRPr lang="en-US" dirty="0"/>
          </a:p>
          <a:p>
            <a:r>
              <a:rPr lang="en-US" dirty="0" smtClean="0"/>
              <a:t>This slide and the next present a case scenario.</a:t>
            </a:r>
          </a:p>
          <a:p>
            <a:endParaRPr lang="en-US" dirty="0"/>
          </a:p>
          <a:p>
            <a:r>
              <a:rPr lang="en-US" dirty="0" smtClean="0"/>
              <a:t>In this case, the custodial parent and child live in Florida. The noncustodial parent lives in Germany. The parents are married but not living together. The custodial parent has applied for IV-D services and wants establishment of a support order for the child born during the marriage. </a:t>
            </a:r>
          </a:p>
          <a:p>
            <a:endParaRPr lang="en-US" dirty="0"/>
          </a:p>
          <a:p>
            <a:r>
              <a:rPr lang="en-US" dirty="0" smtClean="0"/>
              <a:t>What steps should the local Florida child support office take?</a:t>
            </a:r>
          </a:p>
          <a:p>
            <a:r>
              <a:rPr lang="en-US" dirty="0" smtClean="0"/>
              <a:t>[After allowing time for the participants to think about the appropriate answer, you should go over the steps identified on the slide. For example, in completing the application, the caseworker should make sure that:</a:t>
            </a:r>
          </a:p>
          <a:p>
            <a:pPr marL="171450" indent="-171450">
              <a:buFont typeface="Arial" panose="020B0604020202020204" pitchFamily="34" charset="0"/>
              <a:buChar char="•"/>
            </a:pPr>
            <a:r>
              <a:rPr lang="en-US" dirty="0" smtClean="0"/>
              <a:t>Long-arm jurisdiction is not available or appropriate </a:t>
            </a:r>
            <a:endParaRPr lang="en-US" dirty="0" smtClean="0">
              <a:solidFill>
                <a:srgbClr val="FF0000"/>
              </a:solidFill>
            </a:endParaRPr>
          </a:p>
          <a:p>
            <a:pPr marL="171450" indent="-171450">
              <a:buFont typeface="Arial" panose="020B0604020202020204" pitchFamily="34" charset="0"/>
              <a:buChar char="•"/>
            </a:pPr>
            <a:r>
              <a:rPr lang="en-US" dirty="0" smtClean="0"/>
              <a:t>The application is one that is available to the particular parent, i.e., the applicant is the creditor</a:t>
            </a:r>
          </a:p>
          <a:p>
            <a:pPr marL="171450" indent="-171450">
              <a:buFont typeface="Arial" panose="020B0604020202020204" pitchFamily="34" charset="0"/>
              <a:buChar char="•"/>
            </a:pPr>
            <a:r>
              <a:rPr lang="en-US" dirty="0"/>
              <a:t>T</a:t>
            </a:r>
            <a:r>
              <a:rPr lang="en-US" dirty="0" smtClean="0"/>
              <a:t>he application is within the mandatory Convention scope, i.e., it relates to child support for a child under the age of 21</a:t>
            </a:r>
          </a:p>
          <a:p>
            <a:pPr marL="171450" indent="-171450">
              <a:buFont typeface="Arial" panose="020B0604020202020204" pitchFamily="34" charset="0"/>
              <a:buChar char="•"/>
            </a:pPr>
            <a:r>
              <a:rPr lang="en-US" dirty="0" smtClean="0"/>
              <a:t>The worker has all the required additional documents, including translated documents where necessary.]</a:t>
            </a:r>
          </a:p>
        </p:txBody>
      </p:sp>
      <p:sp>
        <p:nvSpPr>
          <p:cNvPr id="4" name="Slide Number Placeholder 3"/>
          <p:cNvSpPr>
            <a:spLocks noGrp="1"/>
          </p:cNvSpPr>
          <p:nvPr>
            <p:ph type="sldNum" sz="quarter" idx="10"/>
          </p:nvPr>
        </p:nvSpPr>
        <p:spPr/>
        <p:txBody>
          <a:bodyPr/>
          <a:lstStyle/>
          <a:p>
            <a:fld id="{824A558B-E4E9-A94A-B9C1-029E46A76ABA}" type="slidenum">
              <a:rPr lang="en-US" smtClean="0"/>
              <a:t>86</a:t>
            </a:fld>
            <a:endParaRPr lang="en-US" dirty="0"/>
          </a:p>
        </p:txBody>
      </p:sp>
    </p:spTree>
    <p:extLst>
      <p:ext uri="{BB962C8B-B14F-4D97-AF65-F5344CB8AC3E}">
        <p14:creationId xmlns:p14="http://schemas.microsoft.com/office/powerpoint/2010/main" val="1263695202"/>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09600" y="4424085"/>
            <a:ext cx="5562600" cy="4734547"/>
          </a:xfrm>
        </p:spPr>
        <p:txBody>
          <a:bodyPr/>
          <a:lstStyle/>
          <a:p>
            <a:r>
              <a:rPr lang="en-US" dirty="0"/>
              <a:t>Notes</a:t>
            </a:r>
            <a:r>
              <a:rPr lang="en-US" dirty="0" smtClean="0"/>
              <a:t>:</a:t>
            </a:r>
          </a:p>
          <a:p>
            <a:endParaRPr lang="en-US" dirty="0"/>
          </a:p>
          <a:p>
            <a:r>
              <a:rPr lang="en-US" dirty="0" smtClean="0"/>
              <a:t>We will assume that Florida has completed the application, rounded up all the required additional documents, and transmitted everything to the Central Authority in Germany. </a:t>
            </a:r>
          </a:p>
          <a:p>
            <a:endParaRPr lang="en-US" dirty="0"/>
          </a:p>
          <a:p>
            <a:r>
              <a:rPr lang="en-US" dirty="0" smtClean="0"/>
              <a:t>What steps should the German Federal Office of Justice take?</a:t>
            </a:r>
          </a:p>
          <a:p>
            <a:r>
              <a:rPr lang="en-US" dirty="0" smtClean="0"/>
              <a:t>It should timely acknowledge the application and promptly forward the application and documents to the competent authority in Germany with authority to establish a court or administrative support order. Within three months of the acknowledgment, it should send Florida a status update.</a:t>
            </a:r>
          </a:p>
          <a:p>
            <a:endParaRPr lang="en-US" dirty="0"/>
          </a:p>
          <a:p>
            <a:r>
              <a:rPr lang="en-US" dirty="0" smtClean="0"/>
              <a:t>What steps should the competent authority in Germany take?</a:t>
            </a:r>
          </a:p>
          <a:p>
            <a:r>
              <a:rPr lang="en-US" dirty="0" smtClean="0"/>
              <a:t>It should establish the obligor’s support obligation. German law will govern the establishment of the support amount and the duration of the support obligation. </a:t>
            </a:r>
            <a:endParaRPr lang="en-US" dirty="0"/>
          </a:p>
          <a:p>
            <a:endParaRPr lang="en-US" dirty="0" smtClean="0"/>
          </a:p>
        </p:txBody>
      </p:sp>
      <p:sp>
        <p:nvSpPr>
          <p:cNvPr id="4" name="Slide Number Placeholder 3"/>
          <p:cNvSpPr>
            <a:spLocks noGrp="1"/>
          </p:cNvSpPr>
          <p:nvPr>
            <p:ph type="sldNum" sz="quarter" idx="10"/>
          </p:nvPr>
        </p:nvSpPr>
        <p:spPr/>
        <p:txBody>
          <a:bodyPr/>
          <a:lstStyle/>
          <a:p>
            <a:fld id="{824A558B-E4E9-A94A-B9C1-029E46A76ABA}" type="slidenum">
              <a:rPr lang="en-US" smtClean="0"/>
              <a:t>87</a:t>
            </a:fld>
            <a:endParaRPr lang="en-US" dirty="0"/>
          </a:p>
        </p:txBody>
      </p:sp>
    </p:spTree>
    <p:extLst>
      <p:ext uri="{BB962C8B-B14F-4D97-AF65-F5344CB8AC3E}">
        <p14:creationId xmlns:p14="http://schemas.microsoft.com/office/powerpoint/2010/main" val="3336387732"/>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Notes:</a:t>
            </a:r>
          </a:p>
          <a:p>
            <a:endParaRPr lang="en-US" dirty="0" smtClean="0"/>
          </a:p>
          <a:p>
            <a:r>
              <a:rPr lang="en-US" dirty="0" smtClean="0"/>
              <a:t>You probably have lots of questions about implementing the Convention in the United States. OCSE’s Division of Policy and Training will continue to issue guidance on these implementation issues.</a:t>
            </a:r>
          </a:p>
          <a:p>
            <a:endParaRPr lang="en-US" dirty="0" smtClean="0"/>
          </a:p>
          <a:p>
            <a:r>
              <a:rPr lang="en-US" dirty="0" smtClean="0"/>
              <a:t>To address immediate needs, the Division is hosting this webinar training series. This module discussed an Application to Establish a Support Decision, including where necessary the establishment of parentage. We covered both incoming and outgoing applications. The next module will discuss incoming applications for modification.</a:t>
            </a:r>
          </a:p>
          <a:p>
            <a:endParaRPr lang="en-US" dirty="0" smtClean="0"/>
          </a:p>
          <a:p>
            <a:r>
              <a:rPr lang="en-US" dirty="0" smtClean="0"/>
              <a:t>At any point, please do not hesitate to contact OCSE at the address on the slide with questions you may have or feedback on the webinar content.</a:t>
            </a:r>
          </a:p>
          <a:p>
            <a:endParaRPr lang="en-US" dirty="0" smtClean="0"/>
          </a:p>
          <a:p>
            <a:r>
              <a:rPr lang="en-US" dirty="0" smtClean="0"/>
              <a:t>Thank </a:t>
            </a:r>
            <a:r>
              <a:rPr lang="en-US" dirty="0"/>
              <a:t>you for attending this webinar.</a:t>
            </a:r>
          </a:p>
          <a:p>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88</a:t>
            </a:fld>
            <a:endParaRPr lang="en-US" dirty="0"/>
          </a:p>
        </p:txBody>
      </p:sp>
    </p:spTree>
    <p:extLst>
      <p:ext uri="{BB962C8B-B14F-4D97-AF65-F5344CB8AC3E}">
        <p14:creationId xmlns:p14="http://schemas.microsoft.com/office/powerpoint/2010/main" val="375571432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Notes</a:t>
            </a:r>
            <a:r>
              <a:rPr lang="en-US" dirty="0" smtClean="0"/>
              <a:t>:</a:t>
            </a:r>
          </a:p>
          <a:p>
            <a:endParaRPr lang="en-US" dirty="0"/>
          </a:p>
          <a:p>
            <a:r>
              <a:rPr lang="en-US" dirty="0" smtClean="0"/>
              <a:t>An application for establishment of a child support order is appropriate when there is no existing support order. It may also be used when recognition and enforcement of an existing support order is not possible in the requested State or is refused. We discussed those situations during Modules 3 and 4.</a:t>
            </a:r>
          </a:p>
          <a:p>
            <a:endParaRPr lang="en-US" dirty="0"/>
          </a:p>
          <a:p>
            <a:r>
              <a:rPr lang="en-US" dirty="0" smtClean="0"/>
              <a:t>Under the Convention, an application to establish a child support order including, where necessary, the establishment of parentage is only available to a creditor. If </a:t>
            </a:r>
            <a:r>
              <a:rPr lang="en-US" dirty="0"/>
              <a:t>a U.S. noncustodial parent has applied for IV-D services and seeks parentage and support establishment in a case where the custodial parent lives in a Contracting State, the Convention cannot be used. You may be able to proceed as a non-Convention case (for example, using long-arm jurisdiction over the custodial parent). We will be discussing non-Convention cases in Module </a:t>
            </a:r>
            <a:r>
              <a:rPr lang="en-US" dirty="0" smtClean="0"/>
              <a:t>9. </a:t>
            </a:r>
            <a:r>
              <a:rPr lang="en-US" dirty="0"/>
              <a:t>However, the Convention does not permit an application by a debtor to establish an </a:t>
            </a:r>
            <a:r>
              <a:rPr lang="en-US" dirty="0" smtClean="0"/>
              <a:t>order.</a:t>
            </a:r>
            <a:endParaRPr lang="en-US" dirty="0"/>
          </a:p>
          <a:p>
            <a:endParaRPr lang="en-US" dirty="0" smtClean="0"/>
          </a:p>
          <a:p>
            <a:endParaRPr lang="en-US" dirty="0" smtClean="0"/>
          </a:p>
          <a:p>
            <a:endParaRPr lang="en-US" dirty="0"/>
          </a:p>
          <a:p>
            <a:endParaRPr lang="en-US" dirty="0"/>
          </a:p>
          <a:p>
            <a:endParaRPr lang="en-US" dirty="0" smtClean="0"/>
          </a:p>
        </p:txBody>
      </p:sp>
      <p:sp>
        <p:nvSpPr>
          <p:cNvPr id="4" name="Slide Number Placeholder 3"/>
          <p:cNvSpPr>
            <a:spLocks noGrp="1"/>
          </p:cNvSpPr>
          <p:nvPr>
            <p:ph type="sldNum" sz="quarter" idx="10"/>
          </p:nvPr>
        </p:nvSpPr>
        <p:spPr/>
        <p:txBody>
          <a:bodyPr/>
          <a:lstStyle/>
          <a:p>
            <a:fld id="{824A558B-E4E9-A94A-B9C1-029E46A76ABA}" type="slidenum">
              <a:rPr lang="en-US" smtClean="0"/>
              <a:t>9</a:t>
            </a:fld>
            <a:endParaRPr lang="en-US" dirty="0"/>
          </a:p>
        </p:txBody>
      </p:sp>
    </p:spTree>
    <p:extLst>
      <p:ext uri="{BB962C8B-B14F-4D97-AF65-F5344CB8AC3E}">
        <p14:creationId xmlns:p14="http://schemas.microsoft.com/office/powerpoint/2010/main" val="333584452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r - Green">
    <p:bg>
      <p:bgPr>
        <a:solidFill>
          <a:srgbClr val="1CA087"/>
        </a:solidFill>
        <a:effectLst/>
      </p:bgPr>
    </p:bg>
    <p:spTree>
      <p:nvGrpSpPr>
        <p:cNvPr id="1" name=""/>
        <p:cNvGrpSpPr/>
        <p:nvPr/>
      </p:nvGrpSpPr>
      <p:grpSpPr>
        <a:xfrm>
          <a:off x="0" y="0"/>
          <a:ext cx="0" cy="0"/>
          <a:chOff x="0" y="0"/>
          <a:chExt cx="0" cy="0"/>
        </a:xfrm>
      </p:grpSpPr>
      <p:sp>
        <p:nvSpPr>
          <p:cNvPr id="8" name="Date Placeholder 3"/>
          <p:cNvSpPr>
            <a:spLocks noGrp="1"/>
          </p:cNvSpPr>
          <p:nvPr>
            <p:ph type="dt" sz="half" idx="2"/>
          </p:nvPr>
        </p:nvSpPr>
        <p:spPr>
          <a:xfrm>
            <a:off x="152400" y="6520934"/>
            <a:ext cx="2133600" cy="184666"/>
          </a:xfrm>
          <a:prstGeom prst="rect">
            <a:avLst/>
          </a:prstGeom>
        </p:spPr>
        <p:txBody>
          <a:bodyPr vert="horz" lIns="91440" tIns="45720" rIns="91440" bIns="45720" rtlCol="0" anchor="ctr">
            <a:spAutoFit/>
          </a:bodyPr>
          <a:lstStyle>
            <a:lvl1pPr algn="l">
              <a:defRPr sz="600" b="0" i="0">
                <a:solidFill>
                  <a:srgbClr val="FFFFFF"/>
                </a:solidFill>
                <a:latin typeface="Gill Sans MT"/>
                <a:cs typeface="Gill Sans MT"/>
              </a:defRPr>
            </a:lvl1pPr>
          </a:lstStyle>
          <a:p>
            <a:endParaRPr lang="en-US" dirty="0"/>
          </a:p>
        </p:txBody>
      </p:sp>
      <p:sp>
        <p:nvSpPr>
          <p:cNvPr id="9" name="Footer Placeholder 4"/>
          <p:cNvSpPr>
            <a:spLocks noGrp="1"/>
          </p:cNvSpPr>
          <p:nvPr>
            <p:ph type="ftr" sz="quarter" idx="3"/>
          </p:nvPr>
        </p:nvSpPr>
        <p:spPr>
          <a:xfrm>
            <a:off x="3124200" y="6520934"/>
            <a:ext cx="2895600" cy="184666"/>
          </a:xfrm>
          <a:prstGeom prst="rect">
            <a:avLst/>
          </a:prstGeom>
        </p:spPr>
        <p:txBody>
          <a:bodyPr vert="horz" lIns="91440" tIns="45720" rIns="91440" bIns="45720" rtlCol="0" anchor="ctr">
            <a:spAutoFit/>
          </a:bodyPr>
          <a:lstStyle>
            <a:lvl1pPr algn="ctr">
              <a:defRPr sz="600" b="0" i="0">
                <a:solidFill>
                  <a:srgbClr val="FFFFFF"/>
                </a:solidFill>
                <a:latin typeface="Gill Sans MT"/>
                <a:cs typeface="Gill Sans MT"/>
              </a:defRPr>
            </a:lvl1pPr>
          </a:lstStyle>
          <a:p>
            <a:r>
              <a:rPr lang="en-US" dirty="0" smtClean="0"/>
              <a:t>Module 5</a:t>
            </a:r>
            <a:endParaRPr lang="en-US" dirty="0"/>
          </a:p>
        </p:txBody>
      </p:sp>
      <p:sp>
        <p:nvSpPr>
          <p:cNvPr id="10"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fld id="{42782948-4DBE-204D-AB9E-B65E067054AE}" type="slidenum">
              <a:rPr lang="en-US" smtClean="0"/>
              <a:pPr/>
              <a:t>‹#›</a:t>
            </a:fld>
            <a:endParaRPr lang="en-US" dirty="0"/>
          </a:p>
        </p:txBody>
      </p:sp>
      <p:cxnSp>
        <p:nvCxnSpPr>
          <p:cNvPr id="16" name="Straight Connector 15"/>
          <p:cNvCxnSpPr/>
          <p:nvPr userDrawn="1"/>
        </p:nvCxnSpPr>
        <p:spPr>
          <a:xfrm>
            <a:off x="762000" y="3429000"/>
            <a:ext cx="4343400" cy="0"/>
          </a:xfrm>
          <a:prstGeom prst="line">
            <a:avLst/>
          </a:prstGeom>
          <a:ln w="19050">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1" name="TextBox 10"/>
          <p:cNvSpPr txBox="1"/>
          <p:nvPr userDrawn="1"/>
        </p:nvSpPr>
        <p:spPr>
          <a:xfrm>
            <a:off x="685800" y="5638800"/>
            <a:ext cx="4572000" cy="584775"/>
          </a:xfrm>
          <a:prstGeom prst="rect">
            <a:avLst/>
          </a:prstGeom>
          <a:noFill/>
        </p:spPr>
        <p:txBody>
          <a:bodyPr wrap="square" rtlCol="0">
            <a:spAutoFit/>
          </a:bodyPr>
          <a:lstStyle/>
          <a:p>
            <a:r>
              <a:rPr lang="en-US" sz="1600" dirty="0" smtClean="0">
                <a:solidFill>
                  <a:schemeClr val="bg1"/>
                </a:solidFill>
                <a:latin typeface="+mn-lt"/>
              </a:rPr>
              <a:t>Office of Child Support Enforcement</a:t>
            </a:r>
          </a:p>
          <a:p>
            <a:r>
              <a:rPr lang="en-US" sz="1600" dirty="0" smtClean="0">
                <a:solidFill>
                  <a:schemeClr val="bg1"/>
                </a:solidFill>
                <a:latin typeface="+mn-lt"/>
              </a:rPr>
              <a:t>Division of Policy and Training</a:t>
            </a:r>
            <a:endParaRPr lang="en-US" sz="1600" dirty="0">
              <a:solidFill>
                <a:schemeClr val="bg1"/>
              </a:solidFill>
              <a:latin typeface="+mn-lt"/>
            </a:endParaRPr>
          </a:p>
        </p:txBody>
      </p:sp>
      <p:sp>
        <p:nvSpPr>
          <p:cNvPr id="12" name="Subtitle 2"/>
          <p:cNvSpPr>
            <a:spLocks noGrp="1"/>
          </p:cNvSpPr>
          <p:nvPr>
            <p:ph type="subTitle" idx="1" hasCustomPrompt="1"/>
          </p:nvPr>
        </p:nvSpPr>
        <p:spPr>
          <a:xfrm>
            <a:off x="685800" y="3657600"/>
            <a:ext cx="3429000" cy="1600200"/>
          </a:xfrm>
          <a:effectLst>
            <a:outerShdw blurRad="254000" dir="5400000" algn="tl" rotWithShape="0">
              <a:srgbClr val="000000">
                <a:alpha val="40000"/>
              </a:srgbClr>
            </a:outerShdw>
          </a:effectLst>
        </p:spPr>
        <p:txBody>
          <a:bodyPr>
            <a:normAutofit/>
          </a:bodyPr>
          <a:lstStyle>
            <a:lvl1pPr marL="0" indent="0" algn="l">
              <a:buNone/>
              <a:defRPr sz="18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
        <p:nvSpPr>
          <p:cNvPr id="13" name="Title 1"/>
          <p:cNvSpPr>
            <a:spLocks noGrp="1"/>
          </p:cNvSpPr>
          <p:nvPr>
            <p:ph type="ctrTitle" hasCustomPrompt="1"/>
          </p:nvPr>
        </p:nvSpPr>
        <p:spPr>
          <a:xfrm>
            <a:off x="685800" y="1676400"/>
            <a:ext cx="5486400" cy="1600200"/>
          </a:xfrm>
          <a:effectLst>
            <a:outerShdw blurRad="254000" dir="2700000" algn="tl" rotWithShape="0">
              <a:srgbClr val="000000">
                <a:alpha val="20000"/>
              </a:srgbClr>
            </a:outerShdw>
          </a:effectLst>
        </p:spPr>
        <p:txBody>
          <a:bodyPr anchor="b" anchorCtr="0">
            <a:normAutofit/>
          </a:bodyPr>
          <a:lstStyle>
            <a:lvl1pPr>
              <a:defRPr sz="3200">
                <a:solidFill>
                  <a:schemeClr val="bg1"/>
                </a:solidFill>
              </a:defRPr>
            </a:lvl1pPr>
          </a:lstStyle>
          <a:p>
            <a:r>
              <a:rPr lang="en-US" dirty="0" smtClean="0"/>
              <a:t>CLICK TO EDIT MASTER TITLE STYLE</a:t>
            </a:r>
            <a:endParaRPr lang="en-US" dirty="0"/>
          </a:p>
        </p:txBody>
      </p:sp>
    </p:spTree>
    <p:extLst>
      <p:ext uri="{BB962C8B-B14F-4D97-AF65-F5344CB8AC3E}">
        <p14:creationId xmlns:p14="http://schemas.microsoft.com/office/powerpoint/2010/main" val="48945278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Only" preserve="1">
  <p:cSld name="Divider - Green">
    <p:bg>
      <p:bgPr>
        <a:solidFill>
          <a:srgbClr val="1CA087"/>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85800" y="1600200"/>
            <a:ext cx="5486400" cy="1077218"/>
          </a:xfrm>
        </p:spPr>
        <p:txBody>
          <a:bodyPr wrap="square" anchor="t" anchorCtr="0">
            <a:spAutoFit/>
          </a:bodyPr>
          <a:lstStyle>
            <a:lvl1pPr>
              <a:defRPr sz="3200">
                <a:solidFill>
                  <a:srgbClr val="FFFFFF"/>
                </a:solidFill>
              </a:defRPr>
            </a:lvl1pPr>
          </a:lstStyle>
          <a:p>
            <a:r>
              <a:rPr lang="en-US" dirty="0" smtClean="0"/>
              <a:t>CLICK TO EDIT MASTER TITLE STYLE</a:t>
            </a:r>
            <a:endParaRPr lang="en-US" dirty="0"/>
          </a:p>
        </p:txBody>
      </p:sp>
      <p:sp>
        <p:nvSpPr>
          <p:cNvPr id="3" name="Date Placeholder 2"/>
          <p:cNvSpPr>
            <a:spLocks noGrp="1"/>
          </p:cNvSpPr>
          <p:nvPr>
            <p:ph type="dt" sz="half" idx="10"/>
          </p:nvPr>
        </p:nvSpPr>
        <p:spPr/>
        <p:txBody>
          <a:bodyPr/>
          <a:lstStyle>
            <a:lvl1pPr>
              <a:defRPr>
                <a:solidFill>
                  <a:srgbClr val="FFFFFF"/>
                </a:solidFill>
              </a:defRPr>
            </a:lvl1pPr>
          </a:lstStyle>
          <a:p>
            <a:endParaRPr lang="en-US" dirty="0"/>
          </a:p>
        </p:txBody>
      </p:sp>
      <p:sp>
        <p:nvSpPr>
          <p:cNvPr id="4" name="Footer Placeholder 3"/>
          <p:cNvSpPr>
            <a:spLocks noGrp="1"/>
          </p:cNvSpPr>
          <p:nvPr>
            <p:ph type="ftr" sz="quarter" idx="11"/>
          </p:nvPr>
        </p:nvSpPr>
        <p:spPr/>
        <p:txBody>
          <a:bodyPr/>
          <a:lstStyle>
            <a:lvl1pPr>
              <a:defRPr>
                <a:solidFill>
                  <a:srgbClr val="FFFFFF"/>
                </a:solidFill>
              </a:defRPr>
            </a:lvl1pPr>
          </a:lstStyle>
          <a:p>
            <a:r>
              <a:rPr lang="en-US" dirty="0" smtClean="0"/>
              <a:t>Module 5</a:t>
            </a:r>
            <a:endParaRPr lang="en-US" dirty="0"/>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42782948-4DBE-204D-AB9E-B65E067054AE}" type="slidenum">
              <a:rPr lang="en-US" smtClean="0"/>
              <a:pPr/>
              <a:t>‹#›</a:t>
            </a:fld>
            <a:endParaRPr lang="en-US" dirty="0"/>
          </a:p>
        </p:txBody>
      </p:sp>
    </p:spTree>
    <p:extLst>
      <p:ext uri="{BB962C8B-B14F-4D97-AF65-F5344CB8AC3E}">
        <p14:creationId xmlns:p14="http://schemas.microsoft.com/office/powerpoint/2010/main" val="2262938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Green/Gray 1 Content">
    <p:bg>
      <p:bgPr>
        <a:solidFill>
          <a:srgbClr val="E7E7E5"/>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685800" y="1600200"/>
            <a:ext cx="7772400" cy="4572000"/>
          </a:xfrm>
        </p:spPr>
        <p:txBody>
          <a:bodyPr/>
          <a:lstStyle/>
          <a:p>
            <a:pPr lvl="0"/>
            <a:r>
              <a:rPr lang="en-US" dirty="0" smtClean="0"/>
              <a:t>Click to edit Master text styles</a:t>
            </a:r>
          </a:p>
          <a:p>
            <a:pPr lvl="1"/>
            <a:r>
              <a:rPr lang="en-US" dirty="0" smtClean="0"/>
              <a:t>Second level</a:t>
            </a:r>
          </a:p>
        </p:txBody>
      </p:sp>
      <p:sp>
        <p:nvSpPr>
          <p:cNvPr id="9" name="Footer Placeholder 4"/>
          <p:cNvSpPr>
            <a:spLocks noGrp="1"/>
          </p:cNvSpPr>
          <p:nvPr>
            <p:ph type="ftr" sz="quarter" idx="3"/>
          </p:nvPr>
        </p:nvSpPr>
        <p:spPr>
          <a:xfrm>
            <a:off x="3124200" y="6520934"/>
            <a:ext cx="2895600" cy="184666"/>
          </a:xfrm>
          <a:prstGeom prst="rect">
            <a:avLst/>
          </a:prstGeom>
        </p:spPr>
        <p:txBody>
          <a:bodyPr vert="horz" lIns="91440" tIns="45720" rIns="91440" bIns="45720" rtlCol="0" anchor="ctr">
            <a:spAutoFit/>
          </a:bodyPr>
          <a:lstStyle>
            <a:lvl1pPr algn="ctr">
              <a:defRPr sz="600" b="0" i="0">
                <a:solidFill>
                  <a:srgbClr val="6C6463"/>
                </a:solidFill>
                <a:latin typeface="Gill Sans MT"/>
                <a:cs typeface="Gill Sans MT"/>
              </a:defRPr>
            </a:lvl1pPr>
          </a:lstStyle>
          <a:p>
            <a:r>
              <a:rPr lang="en-US" dirty="0" smtClean="0"/>
              <a:t>Module 5</a:t>
            </a:r>
            <a:endParaRPr lang="en-US" dirty="0"/>
          </a:p>
        </p:txBody>
      </p:sp>
      <p:sp>
        <p:nvSpPr>
          <p:cNvPr id="10"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6C6463"/>
                </a:solidFill>
                <a:latin typeface="Gill Sans MT"/>
                <a:cs typeface="Gill Sans MT"/>
              </a:defRPr>
            </a:lvl1pPr>
          </a:lstStyle>
          <a:p>
            <a:fld id="{42782948-4DBE-204D-AB9E-B65E067054AE}" type="slidenum">
              <a:rPr lang="en-US" smtClean="0"/>
              <a:pPr/>
              <a:t>‹#›</a:t>
            </a:fld>
            <a:endParaRPr lang="en-US" dirty="0"/>
          </a:p>
        </p:txBody>
      </p:sp>
      <p:sp>
        <p:nvSpPr>
          <p:cNvPr id="11" name="Title 1"/>
          <p:cNvSpPr>
            <a:spLocks noGrp="1"/>
          </p:cNvSpPr>
          <p:nvPr>
            <p:ph type="title" hasCustomPrompt="1"/>
          </p:nvPr>
        </p:nvSpPr>
        <p:spPr>
          <a:xfrm>
            <a:off x="686104" y="848380"/>
            <a:ext cx="7772400" cy="523220"/>
          </a:xfrm>
        </p:spPr>
        <p:txBody>
          <a:bodyPr anchor="b" anchorCtr="0">
            <a:spAutoFit/>
          </a:bodyPr>
          <a:lstStyle>
            <a:lvl1pPr>
              <a:defRPr baseline="0">
                <a:solidFill>
                  <a:srgbClr val="1CA087"/>
                </a:solidFill>
              </a:defRPr>
            </a:lvl1pPr>
          </a:lstStyle>
          <a:p>
            <a:r>
              <a:rPr lang="en-US" dirty="0" smtClean="0"/>
              <a:t>CLICK TO EDIT MASTER TITLE STYLE</a:t>
            </a:r>
            <a:endParaRPr lang="en-US" dirty="0"/>
          </a:p>
        </p:txBody>
      </p:sp>
    </p:spTree>
    <p:extLst>
      <p:ext uri="{BB962C8B-B14F-4D97-AF65-F5344CB8AC3E}">
        <p14:creationId xmlns:p14="http://schemas.microsoft.com/office/powerpoint/2010/main" val="72989954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Green/Gray 2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86104" y="1600200"/>
            <a:ext cx="3809696"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6C6463"/>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
        <p:nvSpPr>
          <p:cNvPr id="4" name="Content Placeholder 3"/>
          <p:cNvSpPr>
            <a:spLocks noGrp="1"/>
          </p:cNvSpPr>
          <p:nvPr>
            <p:ph sz="half" idx="2"/>
          </p:nvPr>
        </p:nvSpPr>
        <p:spPr>
          <a:xfrm>
            <a:off x="4648200" y="1600200"/>
            <a:ext cx="3810304" cy="4572000"/>
          </a:xfrm>
        </p:spPr>
        <p:txBody>
          <a:bodyPr>
            <a:normAutofit/>
          </a:bodyPr>
          <a:lstStyle>
            <a:lvl1pPr>
              <a:defRPr sz="2000">
                <a:solidFill>
                  <a:srgbClr val="6C6463"/>
                </a:solidFill>
              </a:defRPr>
            </a:lvl1pPr>
            <a:lvl2pPr>
              <a:defRPr sz="1800">
                <a:solidFill>
                  <a:srgbClr val="6C6463"/>
                </a:solidFill>
              </a:defRPr>
            </a:lvl2pPr>
            <a:lvl3pPr>
              <a:defRPr sz="1600">
                <a:solidFill>
                  <a:srgbClr val="6C6463"/>
                </a:solidFill>
              </a:defRPr>
            </a:lvl3pPr>
            <a:lvl4pPr>
              <a:defRPr sz="1400">
                <a:solidFill>
                  <a:srgbClr val="6C6463"/>
                </a:solidFill>
              </a:defRPr>
            </a:lvl4pPr>
            <a:lvl5pPr>
              <a:defRPr sz="1600">
                <a:solidFill>
                  <a:srgbClr val="6C6463"/>
                </a:solidFill>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sp>
        <p:nvSpPr>
          <p:cNvPr id="6" name="Footer Placeholder 5"/>
          <p:cNvSpPr>
            <a:spLocks noGrp="1"/>
          </p:cNvSpPr>
          <p:nvPr>
            <p:ph type="ftr" sz="quarter" idx="11"/>
          </p:nvPr>
        </p:nvSpPr>
        <p:spPr/>
        <p:txBody>
          <a:bodyPr/>
          <a:lstStyle>
            <a:lvl1pPr>
              <a:defRPr>
                <a:solidFill>
                  <a:srgbClr val="6C6463"/>
                </a:solidFill>
              </a:defRPr>
            </a:lvl1pPr>
          </a:lstStyle>
          <a:p>
            <a:r>
              <a:rPr lang="en-US" dirty="0" smtClean="0"/>
              <a:t>Module 5</a:t>
            </a:r>
            <a:endParaRPr lang="en-US" dirty="0"/>
          </a:p>
        </p:txBody>
      </p:sp>
      <p:sp>
        <p:nvSpPr>
          <p:cNvPr id="7" name="Slide Number Placeholder 6"/>
          <p:cNvSpPr>
            <a:spLocks noGrp="1"/>
          </p:cNvSpPr>
          <p:nvPr>
            <p:ph type="sldNum" sz="quarter" idx="12"/>
          </p:nvPr>
        </p:nvSpPr>
        <p:spPr/>
        <p:txBody>
          <a:bodyPr/>
          <a:lstStyle>
            <a:lvl1pPr>
              <a:defRPr>
                <a:solidFill>
                  <a:srgbClr val="6C6463"/>
                </a:solidFill>
              </a:defRPr>
            </a:lvl1pPr>
          </a:lstStyle>
          <a:p>
            <a:fld id="{42782948-4DBE-204D-AB9E-B65E067054AE}" type="slidenum">
              <a:rPr lang="en-US" smtClean="0"/>
              <a:pPr/>
              <a:t>‹#›</a:t>
            </a:fld>
            <a:endParaRPr lang="en-US" dirty="0"/>
          </a:p>
        </p:txBody>
      </p:sp>
      <p:sp>
        <p:nvSpPr>
          <p:cNvPr id="10" name="Title 1"/>
          <p:cNvSpPr>
            <a:spLocks noGrp="1"/>
          </p:cNvSpPr>
          <p:nvPr>
            <p:ph type="title" hasCustomPrompt="1"/>
          </p:nvPr>
        </p:nvSpPr>
        <p:spPr>
          <a:xfrm>
            <a:off x="686104" y="848380"/>
            <a:ext cx="7772400" cy="523220"/>
          </a:xfrm>
        </p:spPr>
        <p:txBody>
          <a:bodyPr anchor="b" anchorCtr="0">
            <a:spAutoFit/>
          </a:bodyPr>
          <a:lstStyle>
            <a:lvl1pPr>
              <a:defRPr baseline="0">
                <a:solidFill>
                  <a:srgbClr val="1CA087"/>
                </a:solidFill>
              </a:defRPr>
            </a:lvl1pPr>
          </a:lstStyle>
          <a:p>
            <a:r>
              <a:rPr lang="en-US" dirty="0" smtClean="0"/>
              <a:t>CLICK TO EDIT MASTER TITLE STYLE</a:t>
            </a:r>
            <a:endParaRPr lang="en-US" dirty="0"/>
          </a:p>
        </p:txBody>
      </p:sp>
    </p:spTree>
    <p:extLst>
      <p:ext uri="{BB962C8B-B14F-4D97-AF65-F5344CB8AC3E}">
        <p14:creationId xmlns:p14="http://schemas.microsoft.com/office/powerpoint/2010/main" val="412102026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Green/White 1 Content">
    <p:bg>
      <p:bgPr>
        <a:solidFill>
          <a:schemeClr val="bg1"/>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685800" y="1600200"/>
            <a:ext cx="7772400" cy="4572000"/>
          </a:xfrm>
        </p:spPr>
        <p:txBody>
          <a:bodyPr/>
          <a:lstStyle/>
          <a:p>
            <a:pPr lvl="0"/>
            <a:r>
              <a:rPr lang="en-US" dirty="0" smtClean="0"/>
              <a:t>Click to edit Master text styles</a:t>
            </a:r>
          </a:p>
          <a:p>
            <a:pPr lvl="1"/>
            <a:r>
              <a:rPr lang="en-US" dirty="0" smtClean="0"/>
              <a:t>Second level</a:t>
            </a:r>
          </a:p>
        </p:txBody>
      </p:sp>
      <p:sp>
        <p:nvSpPr>
          <p:cNvPr id="9" name="Footer Placeholder 4"/>
          <p:cNvSpPr>
            <a:spLocks noGrp="1"/>
          </p:cNvSpPr>
          <p:nvPr>
            <p:ph type="ftr" sz="quarter" idx="3"/>
          </p:nvPr>
        </p:nvSpPr>
        <p:spPr>
          <a:xfrm>
            <a:off x="3124200" y="6520934"/>
            <a:ext cx="2895600" cy="184666"/>
          </a:xfrm>
          <a:prstGeom prst="rect">
            <a:avLst/>
          </a:prstGeom>
        </p:spPr>
        <p:txBody>
          <a:bodyPr vert="horz" lIns="91440" tIns="45720" rIns="91440" bIns="45720" rtlCol="0" anchor="ctr">
            <a:spAutoFit/>
          </a:bodyPr>
          <a:lstStyle>
            <a:lvl1pPr algn="ctr">
              <a:defRPr sz="600" b="0" i="0">
                <a:solidFill>
                  <a:srgbClr val="6C6463"/>
                </a:solidFill>
                <a:latin typeface="Gill Sans MT"/>
                <a:cs typeface="Gill Sans MT"/>
              </a:defRPr>
            </a:lvl1pPr>
          </a:lstStyle>
          <a:p>
            <a:r>
              <a:rPr lang="en-US" dirty="0" smtClean="0"/>
              <a:t>Module 5</a:t>
            </a:r>
            <a:endParaRPr lang="en-US" dirty="0"/>
          </a:p>
        </p:txBody>
      </p:sp>
      <p:sp>
        <p:nvSpPr>
          <p:cNvPr id="10"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6C6463"/>
                </a:solidFill>
                <a:latin typeface="Gill Sans MT"/>
                <a:cs typeface="Gill Sans MT"/>
              </a:defRPr>
            </a:lvl1pPr>
          </a:lstStyle>
          <a:p>
            <a:fld id="{42782948-4DBE-204D-AB9E-B65E067054AE}" type="slidenum">
              <a:rPr lang="en-US" smtClean="0"/>
              <a:pPr/>
              <a:t>‹#›</a:t>
            </a:fld>
            <a:endParaRPr lang="en-US" dirty="0"/>
          </a:p>
        </p:txBody>
      </p:sp>
      <p:sp>
        <p:nvSpPr>
          <p:cNvPr id="11" name="Title 1"/>
          <p:cNvSpPr>
            <a:spLocks noGrp="1"/>
          </p:cNvSpPr>
          <p:nvPr>
            <p:ph type="title" hasCustomPrompt="1"/>
          </p:nvPr>
        </p:nvSpPr>
        <p:spPr>
          <a:xfrm>
            <a:off x="686104" y="848380"/>
            <a:ext cx="7772400" cy="523220"/>
          </a:xfrm>
        </p:spPr>
        <p:txBody>
          <a:bodyPr anchor="b" anchorCtr="0">
            <a:spAutoFit/>
          </a:bodyPr>
          <a:lstStyle>
            <a:lvl1pPr>
              <a:defRPr>
                <a:solidFill>
                  <a:srgbClr val="1CA087"/>
                </a:solidFill>
              </a:defRPr>
            </a:lvl1pPr>
          </a:lstStyle>
          <a:p>
            <a:r>
              <a:rPr lang="en-US" dirty="0" smtClean="0"/>
              <a:t>CLICK TO EDIT MASTER TITLE STYLE</a:t>
            </a:r>
            <a:endParaRPr lang="en-US" dirty="0"/>
          </a:p>
        </p:txBody>
      </p:sp>
    </p:spTree>
    <p:extLst>
      <p:ext uri="{BB962C8B-B14F-4D97-AF65-F5344CB8AC3E}">
        <p14:creationId xmlns:p14="http://schemas.microsoft.com/office/powerpoint/2010/main" val="130423190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Green Contact Info">
    <p:bg>
      <p:bgPr>
        <a:solidFill>
          <a:srgbClr val="1CA087"/>
        </a:solidFill>
        <a:effectLst/>
      </p:bgPr>
    </p:bg>
    <p:spTree>
      <p:nvGrpSpPr>
        <p:cNvPr id="1" name=""/>
        <p:cNvGrpSpPr/>
        <p:nvPr/>
      </p:nvGrpSpPr>
      <p:grpSpPr>
        <a:xfrm>
          <a:off x="0" y="0"/>
          <a:ext cx="0" cy="0"/>
          <a:chOff x="0" y="0"/>
          <a:chExt cx="0" cy="0"/>
        </a:xfrm>
      </p:grpSpPr>
      <p:sp>
        <p:nvSpPr>
          <p:cNvPr id="8" name="Slide Number Placeholder 5"/>
          <p:cNvSpPr>
            <a:spLocks noGrp="1"/>
          </p:cNvSpPr>
          <p:nvPr>
            <p:ph type="sldNum" sz="quarter" idx="4"/>
          </p:nvPr>
        </p:nvSpPr>
        <p:spPr>
          <a:xfrm>
            <a:off x="6858000" y="6520934"/>
            <a:ext cx="2133600" cy="184666"/>
          </a:xfrm>
          <a:prstGeom prst="rect">
            <a:avLst/>
          </a:prstGeom>
        </p:spPr>
        <p:txBody>
          <a:bodyPr vert="horz" lIns="91440" tIns="45720" rIns="91440" bIns="45720" rtlCol="0" anchor="ctr">
            <a:spAutoFit/>
          </a:bodyPr>
          <a:lstStyle>
            <a:lvl1pPr algn="r">
              <a:defRPr sz="600" b="0" i="0">
                <a:solidFill>
                  <a:srgbClr val="FFFFFF"/>
                </a:solidFill>
                <a:latin typeface="Gill Sans MT"/>
                <a:cs typeface="Gill Sans MT"/>
              </a:defRPr>
            </a:lvl1pPr>
          </a:lstStyle>
          <a:p>
            <a:fld id="{42782948-4DBE-204D-AB9E-B65E067054AE}" type="slidenum">
              <a:rPr lang="en-US" smtClean="0"/>
              <a:pPr/>
              <a:t>‹#›</a:t>
            </a:fld>
            <a:endParaRPr lang="en-US" dirty="0"/>
          </a:p>
        </p:txBody>
      </p:sp>
      <p:sp>
        <p:nvSpPr>
          <p:cNvPr id="16" name="Subtitle 2"/>
          <p:cNvSpPr>
            <a:spLocks noGrp="1"/>
          </p:cNvSpPr>
          <p:nvPr>
            <p:ph type="subTitle" idx="1" hasCustomPrompt="1"/>
          </p:nvPr>
        </p:nvSpPr>
        <p:spPr>
          <a:xfrm>
            <a:off x="685800" y="4114800"/>
            <a:ext cx="3429000" cy="1600200"/>
          </a:xfrm>
          <a:effectLst>
            <a:outerShdw blurRad="254000" dir="5400000" algn="tl" rotWithShape="0">
              <a:srgbClr val="000000">
                <a:alpha val="40000"/>
              </a:srgbClr>
            </a:outerShdw>
          </a:effectLst>
        </p:spPr>
        <p:txBody>
          <a:bodyPr>
            <a:normAutofit/>
          </a:bodyPr>
          <a:lstStyle>
            <a:lvl1pPr marL="0" indent="0" algn="l">
              <a:buNone/>
              <a:defRPr sz="18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cxnSp>
        <p:nvCxnSpPr>
          <p:cNvPr id="17" name="Straight Connector 16"/>
          <p:cNvCxnSpPr/>
          <p:nvPr userDrawn="1"/>
        </p:nvCxnSpPr>
        <p:spPr>
          <a:xfrm>
            <a:off x="762000" y="3886200"/>
            <a:ext cx="3810000" cy="0"/>
          </a:xfrm>
          <a:prstGeom prst="line">
            <a:avLst/>
          </a:prstGeom>
          <a:ln w="19050">
            <a:solidFill>
              <a:srgbClr val="FFFFFF"/>
            </a:solidFill>
          </a:ln>
          <a:effectLst>
            <a:outerShdw blurRad="254000" dir="2700000" algn="tl" rotWithShape="0">
              <a:srgbClr val="000000">
                <a:alpha val="40000"/>
              </a:srgbClr>
            </a:outerShdw>
          </a:effectLst>
        </p:spPr>
        <p:style>
          <a:lnRef idx="2">
            <a:schemeClr val="accent1"/>
          </a:lnRef>
          <a:fillRef idx="0">
            <a:schemeClr val="accent1"/>
          </a:fillRef>
          <a:effectRef idx="1">
            <a:schemeClr val="accent1"/>
          </a:effectRef>
          <a:fontRef idx="minor">
            <a:schemeClr val="tx1"/>
          </a:fontRef>
        </p:style>
      </p:cxnSp>
      <p:sp>
        <p:nvSpPr>
          <p:cNvPr id="11" name="Title 1"/>
          <p:cNvSpPr>
            <a:spLocks noGrp="1"/>
          </p:cNvSpPr>
          <p:nvPr>
            <p:ph type="ctrTitle" hasCustomPrompt="1"/>
          </p:nvPr>
        </p:nvSpPr>
        <p:spPr>
          <a:xfrm>
            <a:off x="685800" y="2133600"/>
            <a:ext cx="5486400" cy="1600200"/>
          </a:xfrm>
          <a:effectLst>
            <a:outerShdw blurRad="254000" dir="2700000" algn="tl" rotWithShape="0">
              <a:srgbClr val="000000">
                <a:alpha val="20000"/>
              </a:srgbClr>
            </a:outerShdw>
          </a:effectLst>
        </p:spPr>
        <p:txBody>
          <a:bodyPr anchor="b" anchorCtr="0">
            <a:normAutofit/>
          </a:bodyPr>
          <a:lstStyle>
            <a:lvl1pPr>
              <a:defRPr sz="3200">
                <a:solidFill>
                  <a:schemeClr val="bg1"/>
                </a:solidFill>
              </a:defRPr>
            </a:lvl1pPr>
          </a:lstStyle>
          <a:p>
            <a:r>
              <a:rPr lang="en-US" dirty="0" smtClean="0"/>
              <a:t>CLICK TO EDIT MASTER TITLE STYLE</a:t>
            </a:r>
            <a:endParaRPr lang="en-US" dirty="0"/>
          </a:p>
        </p:txBody>
      </p:sp>
    </p:spTree>
    <p:extLst>
      <p:ext uri="{BB962C8B-B14F-4D97-AF65-F5344CB8AC3E}">
        <p14:creationId xmlns:p14="http://schemas.microsoft.com/office/powerpoint/2010/main" val="132058493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E4E2E0"/>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86104" y="457200"/>
            <a:ext cx="7772400" cy="914400"/>
          </a:xfrm>
          <a:prstGeom prst="rect">
            <a:avLst/>
          </a:prstGeom>
        </p:spPr>
        <p:txBody>
          <a:bodyPr vert="horz" lIns="91440" tIns="45720" rIns="91440" bIns="45720" rtlCol="0" anchor="b" anchorCtr="0">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685800" y="1600200"/>
            <a:ext cx="7772400" cy="41148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p:txBody>
      </p:sp>
      <p:sp>
        <p:nvSpPr>
          <p:cNvPr id="4" name="Date Placeholder 3"/>
          <p:cNvSpPr>
            <a:spLocks noGrp="1"/>
          </p:cNvSpPr>
          <p:nvPr>
            <p:ph type="dt" sz="half" idx="2"/>
          </p:nvPr>
        </p:nvSpPr>
        <p:spPr>
          <a:xfrm>
            <a:off x="152400" y="6530079"/>
            <a:ext cx="2133600" cy="184666"/>
          </a:xfrm>
          <a:prstGeom prst="rect">
            <a:avLst/>
          </a:prstGeom>
        </p:spPr>
        <p:txBody>
          <a:bodyPr vert="horz" lIns="91440" tIns="45720" rIns="91440" bIns="45720" rtlCol="0" anchor="ctr">
            <a:spAutoFit/>
          </a:bodyPr>
          <a:lstStyle>
            <a:lvl1pPr algn="l">
              <a:defRPr sz="600" b="0" i="0">
                <a:solidFill>
                  <a:srgbClr val="635C5B"/>
                </a:solidFill>
                <a:latin typeface="Gill Sans MT"/>
                <a:cs typeface="Gill Sans MT"/>
              </a:defRPr>
            </a:lvl1pPr>
          </a:lstStyle>
          <a:p>
            <a:endParaRPr lang="en-US" dirty="0"/>
          </a:p>
        </p:txBody>
      </p:sp>
      <p:sp>
        <p:nvSpPr>
          <p:cNvPr id="5" name="Footer Placeholder 4"/>
          <p:cNvSpPr>
            <a:spLocks noGrp="1"/>
          </p:cNvSpPr>
          <p:nvPr>
            <p:ph type="ftr" sz="quarter" idx="3"/>
          </p:nvPr>
        </p:nvSpPr>
        <p:spPr>
          <a:xfrm>
            <a:off x="3124200" y="6530079"/>
            <a:ext cx="2895600" cy="184666"/>
          </a:xfrm>
          <a:prstGeom prst="rect">
            <a:avLst/>
          </a:prstGeom>
        </p:spPr>
        <p:txBody>
          <a:bodyPr vert="horz" lIns="91440" tIns="45720" rIns="91440" bIns="45720" rtlCol="0" anchor="ctr">
            <a:spAutoFit/>
          </a:bodyPr>
          <a:lstStyle>
            <a:lvl1pPr algn="ctr">
              <a:defRPr sz="600" b="0" i="0">
                <a:solidFill>
                  <a:srgbClr val="635C5B"/>
                </a:solidFill>
                <a:latin typeface="Gill Sans MT"/>
                <a:cs typeface="Gill Sans MT"/>
              </a:defRPr>
            </a:lvl1pPr>
          </a:lstStyle>
          <a:p>
            <a:r>
              <a:rPr lang="en-US" dirty="0" smtClean="0"/>
              <a:t>Module 5</a:t>
            </a:r>
            <a:endParaRPr lang="en-US" dirty="0"/>
          </a:p>
        </p:txBody>
      </p:sp>
      <p:sp>
        <p:nvSpPr>
          <p:cNvPr id="6" name="Slide Number Placeholder 5"/>
          <p:cNvSpPr>
            <a:spLocks noGrp="1"/>
          </p:cNvSpPr>
          <p:nvPr>
            <p:ph type="sldNum" sz="quarter" idx="4"/>
          </p:nvPr>
        </p:nvSpPr>
        <p:spPr>
          <a:xfrm>
            <a:off x="6858000" y="6530079"/>
            <a:ext cx="2133600" cy="184666"/>
          </a:xfrm>
          <a:prstGeom prst="rect">
            <a:avLst/>
          </a:prstGeom>
        </p:spPr>
        <p:txBody>
          <a:bodyPr vert="horz" lIns="91440" tIns="45720" rIns="91440" bIns="45720" rtlCol="0" anchor="ctr">
            <a:spAutoFit/>
          </a:bodyPr>
          <a:lstStyle>
            <a:lvl1pPr algn="r">
              <a:defRPr sz="600" b="0" i="0">
                <a:solidFill>
                  <a:srgbClr val="635C5B"/>
                </a:solidFill>
                <a:latin typeface="Gill Sans MT"/>
                <a:cs typeface="Gill Sans MT"/>
              </a:defRPr>
            </a:lvl1pPr>
          </a:lstStyle>
          <a:p>
            <a:fld id="{42782948-4DBE-204D-AB9E-B65E067054AE}" type="slidenum">
              <a:rPr lang="en-US" smtClean="0"/>
              <a:pPr/>
              <a:t>‹#›</a:t>
            </a:fld>
            <a:endParaRPr lang="en-US" dirty="0"/>
          </a:p>
        </p:txBody>
      </p:sp>
      <p:sp>
        <p:nvSpPr>
          <p:cNvPr id="7" name="Frame 6"/>
          <p:cNvSpPr/>
          <p:nvPr/>
        </p:nvSpPr>
        <p:spPr>
          <a:xfrm>
            <a:off x="0" y="0"/>
            <a:ext cx="9144000" cy="6858000"/>
          </a:xfrm>
          <a:prstGeom prst="frame">
            <a:avLst>
              <a:gd name="adj1" fmla="val 2222"/>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b="0" i="0" dirty="0">
              <a:solidFill>
                <a:srgbClr val="FFFFFF"/>
              </a:solidFill>
              <a:latin typeface="Gill Sans MT"/>
              <a:cs typeface="Gill Sans MT"/>
            </a:endParaRPr>
          </a:p>
        </p:txBody>
      </p:sp>
    </p:spTree>
    <p:extLst>
      <p:ext uri="{BB962C8B-B14F-4D97-AF65-F5344CB8AC3E}">
        <p14:creationId xmlns:p14="http://schemas.microsoft.com/office/powerpoint/2010/main" val="881333492"/>
      </p:ext>
    </p:extLst>
  </p:cSld>
  <p:clrMap bg1="lt1" tx1="dk1" bg2="lt2" tx2="dk2" accent1="accent1" accent2="accent2" accent3="accent3" accent4="accent4" accent5="accent5" accent6="accent6" hlink="hlink" folHlink="folHlink"/>
  <p:sldLayoutIdLst>
    <p:sldLayoutId id="2147483716" r:id="rId1"/>
    <p:sldLayoutId id="2147483717" r:id="rId2"/>
    <p:sldLayoutId id="2147483718" r:id="rId3"/>
    <p:sldLayoutId id="2147483686" r:id="rId4"/>
    <p:sldLayoutId id="2147483732" r:id="rId5"/>
    <p:sldLayoutId id="2147483752" r:id="rId6"/>
  </p:sldLayoutIdLst>
  <p:hf hdr="0" dt="0"/>
  <p:txStyles>
    <p:titleStyle>
      <a:lvl1pPr algn="l" defTabSz="457200" rtl="0" eaLnBrk="1" latinLnBrk="0" hangingPunct="1">
        <a:spcBef>
          <a:spcPct val="0"/>
        </a:spcBef>
        <a:buNone/>
        <a:defRPr sz="2800" b="0" i="0" kern="1200" baseline="0">
          <a:solidFill>
            <a:srgbClr val="0071BC"/>
          </a:solidFill>
          <a:latin typeface="Gill Sans MT"/>
          <a:ea typeface="+mj-ea"/>
          <a:cs typeface="Gill Sans MT"/>
        </a:defRPr>
      </a:lvl1pPr>
    </p:titleStyle>
    <p:bodyStyle>
      <a:lvl1pPr marL="230188" indent="-230188" algn="l" defTabSz="457200" rtl="0" eaLnBrk="1" latinLnBrk="0" hangingPunct="1">
        <a:spcBef>
          <a:spcPts val="0"/>
        </a:spcBef>
        <a:spcAft>
          <a:spcPts val="1200"/>
        </a:spcAft>
        <a:buFont typeface="Arial"/>
        <a:buChar char="•"/>
        <a:defRPr sz="2000" b="0" i="0" kern="1200">
          <a:solidFill>
            <a:srgbClr val="5B616B"/>
          </a:solidFill>
          <a:latin typeface="Gill Sans MT"/>
          <a:ea typeface="+mn-ea"/>
          <a:cs typeface="Gill Sans MT"/>
        </a:defRPr>
      </a:lvl1pPr>
      <a:lvl2pPr marL="684213" indent="-230188" algn="l" defTabSz="457200" rtl="0" eaLnBrk="1" latinLnBrk="0" hangingPunct="1">
        <a:spcBef>
          <a:spcPts val="0"/>
        </a:spcBef>
        <a:spcAft>
          <a:spcPts val="1200"/>
        </a:spcAft>
        <a:buFont typeface="Arial"/>
        <a:buChar char="–"/>
        <a:defRPr sz="2000" b="0" i="0" kern="1200">
          <a:solidFill>
            <a:srgbClr val="5B616B"/>
          </a:solidFill>
          <a:latin typeface="Gill Sans MT"/>
          <a:ea typeface="+mn-ea"/>
          <a:cs typeface="Gill Sans MT"/>
        </a:defRPr>
      </a:lvl2pPr>
      <a:lvl3pPr marL="914400" indent="-230188" algn="l" defTabSz="457200" rtl="0" eaLnBrk="1" latinLnBrk="0" hangingPunct="1">
        <a:spcBef>
          <a:spcPct val="20000"/>
        </a:spcBef>
        <a:buFont typeface="Arial"/>
        <a:buChar char="•"/>
        <a:defRPr sz="1800" b="0" i="0" kern="1200">
          <a:solidFill>
            <a:srgbClr val="6C6463"/>
          </a:solidFill>
          <a:latin typeface="Gill Sans MT"/>
          <a:ea typeface="+mn-ea"/>
          <a:cs typeface="Gill Sans MT"/>
        </a:defRPr>
      </a:lvl3pPr>
      <a:lvl4pPr marL="1146175" indent="-231775" algn="l" defTabSz="457200" rtl="0" eaLnBrk="1" latinLnBrk="0" hangingPunct="1">
        <a:spcBef>
          <a:spcPct val="20000"/>
        </a:spcBef>
        <a:buFont typeface="Arial"/>
        <a:buChar char="–"/>
        <a:defRPr sz="1600" b="0" i="0" kern="1200">
          <a:solidFill>
            <a:srgbClr val="6C6463"/>
          </a:solidFill>
          <a:latin typeface="Gill Sans MT"/>
          <a:ea typeface="+mn-ea"/>
          <a:cs typeface="Gill Sans MT"/>
        </a:defRPr>
      </a:lvl4pPr>
      <a:lvl5pPr marL="1255713" indent="-230188" algn="l" defTabSz="457200" rtl="0" eaLnBrk="1" latinLnBrk="0" hangingPunct="1">
        <a:spcBef>
          <a:spcPct val="20000"/>
        </a:spcBef>
        <a:buFont typeface="Arial"/>
        <a:buChar char="»"/>
        <a:defRPr sz="1400" b="0" i="0" kern="1200">
          <a:solidFill>
            <a:srgbClr val="6C6463"/>
          </a:solidFill>
          <a:latin typeface="Gill Sans MT"/>
          <a:ea typeface="+mn-ea"/>
          <a:cs typeface="Gill Sans MT"/>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3.xml"/><Relationship Id="rId1" Type="http://schemas.openxmlformats.org/officeDocument/2006/relationships/slideLayout" Target="../slideLayouts/slideLayout3.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7.xml"/><Relationship Id="rId1" Type="http://schemas.openxmlformats.org/officeDocument/2006/relationships/slideLayout" Target="../slideLayouts/slideLayout3.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29.xml"/><Relationship Id="rId1" Type="http://schemas.openxmlformats.org/officeDocument/2006/relationships/slideLayout" Target="../slideLayouts/slideLayout3.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34.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35.xm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36.xml"/><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37.xml"/><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38.xml"/><Relationship Id="rId1" Type="http://schemas.openxmlformats.org/officeDocument/2006/relationships/slideLayout" Target="../slideLayouts/slideLayout3.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40.xml"/><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notesSlide" Target="../notesSlides/notesSlide42.xml"/><Relationship Id="rId1" Type="http://schemas.openxmlformats.org/officeDocument/2006/relationships/slideLayout" Target="../slideLayouts/slideLayout3.xml"/><Relationship Id="rId4" Type="http://schemas.openxmlformats.org/officeDocument/2006/relationships/image" Target="../media/image21.png"/></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44.xml"/><Relationship Id="rId1" Type="http://schemas.openxmlformats.org/officeDocument/2006/relationships/slideLayout" Target="../slideLayouts/slideLayout3.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6.xml"/><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47.xml"/><Relationship Id="rId1" Type="http://schemas.openxmlformats.org/officeDocument/2006/relationships/slideLayout" Target="../slideLayouts/slideLayout3.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1.xml"/><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52.xml"/><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53.xml"/><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54.xml"/><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55.xml"/><Relationship Id="rId1" Type="http://schemas.openxmlformats.org/officeDocument/2006/relationships/slideLayout" Target="../slideLayouts/slideLayout3.xml"/></Relationships>
</file>

<file path=ppt/slides/_rels/slide56.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56.xml"/><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57.xml"/><Relationship Id="rId1" Type="http://schemas.openxmlformats.org/officeDocument/2006/relationships/slideLayout" Target="../slideLayouts/slideLayout3.xml"/></Relationships>
</file>

<file path=ppt/slides/_rels/slide58.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notesSlide" Target="../notesSlides/notesSlide58.xml"/><Relationship Id="rId1" Type="http://schemas.openxmlformats.org/officeDocument/2006/relationships/slideLayout" Target="../slideLayouts/slideLayout3.xml"/></Relationships>
</file>

<file path=ppt/slides/_rels/slide59.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notesSlide" Target="../notesSlides/notesSlide59.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notesSlide" Target="../notesSlides/notesSlide60.xml"/><Relationship Id="rId1" Type="http://schemas.openxmlformats.org/officeDocument/2006/relationships/slideLayout" Target="../slideLayouts/slideLayout3.xml"/></Relationships>
</file>

<file path=ppt/slides/_rels/slide61.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notesSlide" Target="../notesSlides/notesSlide61.xml"/><Relationship Id="rId1" Type="http://schemas.openxmlformats.org/officeDocument/2006/relationships/slideLayout" Target="../slideLayouts/slideLayout3.xml"/></Relationships>
</file>

<file path=ppt/slides/_rels/slide62.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notesSlide" Target="../notesSlides/notesSlide62.xml"/><Relationship Id="rId1" Type="http://schemas.openxmlformats.org/officeDocument/2006/relationships/slideLayout" Target="../slideLayouts/slideLayout3.xml"/></Relationships>
</file>

<file path=ppt/slides/_rels/slide63.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notesSlide" Target="../notesSlides/notesSlide63.xml"/><Relationship Id="rId1" Type="http://schemas.openxmlformats.org/officeDocument/2006/relationships/slideLayout" Target="../slideLayouts/slideLayout3.xml"/></Relationships>
</file>

<file path=ppt/slides/_rels/slide64.xml.rels><?xml version="1.0" encoding="UTF-8" standalone="yes"?>
<Relationships xmlns="http://schemas.openxmlformats.org/package/2006/relationships"><Relationship Id="rId3" Type="http://schemas.openxmlformats.org/officeDocument/2006/relationships/image" Target="../media/image38.jpg"/><Relationship Id="rId2" Type="http://schemas.openxmlformats.org/officeDocument/2006/relationships/notesSlide" Target="../notesSlides/notesSlide64.xml"/><Relationship Id="rId1" Type="http://schemas.openxmlformats.org/officeDocument/2006/relationships/slideLayout" Target="../slideLayouts/slideLayout3.xml"/></Relationships>
</file>

<file path=ppt/slides/_rels/slide65.xml.rels><?xml version="1.0" encoding="UTF-8" standalone="yes"?>
<Relationships xmlns="http://schemas.openxmlformats.org/package/2006/relationships"><Relationship Id="rId3" Type="http://schemas.openxmlformats.org/officeDocument/2006/relationships/image" Target="../media/image39.jpg"/><Relationship Id="rId2" Type="http://schemas.openxmlformats.org/officeDocument/2006/relationships/notesSlide" Target="../notesSlides/notesSlide65.xml"/><Relationship Id="rId1" Type="http://schemas.openxmlformats.org/officeDocument/2006/relationships/slideLayout" Target="../slideLayouts/slideLayout3.xml"/></Relationships>
</file>

<file path=ppt/slides/_rels/slide66.xml.rels><?xml version="1.0" encoding="UTF-8" standalone="yes"?>
<Relationships xmlns="http://schemas.openxmlformats.org/package/2006/relationships"><Relationship Id="rId3" Type="http://schemas.openxmlformats.org/officeDocument/2006/relationships/image" Target="../media/image40.jpg"/><Relationship Id="rId2" Type="http://schemas.openxmlformats.org/officeDocument/2006/relationships/notesSlide" Target="../notesSlides/notesSlide66.xml"/><Relationship Id="rId1" Type="http://schemas.openxmlformats.org/officeDocument/2006/relationships/slideLayout" Target="../slideLayouts/slideLayout3.xml"/></Relationships>
</file>

<file path=ppt/slides/_rels/slide6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7.xml"/><Relationship Id="rId1" Type="http://schemas.openxmlformats.org/officeDocument/2006/relationships/slideLayout" Target="../slideLayouts/slideLayout3.xml"/></Relationships>
</file>

<file path=ppt/slides/_rels/slide68.xml.rels><?xml version="1.0" encoding="UTF-8" standalone="yes"?>
<Relationships xmlns="http://schemas.openxmlformats.org/package/2006/relationships"><Relationship Id="rId3" Type="http://schemas.openxmlformats.org/officeDocument/2006/relationships/image" Target="../media/image41.jpg"/><Relationship Id="rId2" Type="http://schemas.openxmlformats.org/officeDocument/2006/relationships/notesSlide" Target="../notesSlides/notesSlide68.xml"/><Relationship Id="rId1" Type="http://schemas.openxmlformats.org/officeDocument/2006/relationships/slideLayout" Target="../slideLayouts/slideLayout3.xml"/></Relationships>
</file>

<file path=ppt/slides/_rels/slide69.xml.rels><?xml version="1.0" encoding="UTF-8" standalone="yes"?>
<Relationships xmlns="http://schemas.openxmlformats.org/package/2006/relationships"><Relationship Id="rId3" Type="http://schemas.openxmlformats.org/officeDocument/2006/relationships/image" Target="../media/image42.jpg"/><Relationship Id="rId2" Type="http://schemas.openxmlformats.org/officeDocument/2006/relationships/notesSlide" Target="../notesSlides/notesSlide69.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70.xml.rels><?xml version="1.0" encoding="UTF-8" standalone="yes"?>
<Relationships xmlns="http://schemas.openxmlformats.org/package/2006/relationships"><Relationship Id="rId3" Type="http://schemas.openxmlformats.org/officeDocument/2006/relationships/image" Target="../media/image43.jpg"/><Relationship Id="rId2" Type="http://schemas.openxmlformats.org/officeDocument/2006/relationships/notesSlide" Target="../notesSlides/notesSlide70.xml"/><Relationship Id="rId1" Type="http://schemas.openxmlformats.org/officeDocument/2006/relationships/slideLayout" Target="../slideLayouts/slideLayout3.xml"/></Relationships>
</file>

<file path=ppt/slides/_rels/slide71.xml.rels><?xml version="1.0" encoding="UTF-8" standalone="yes"?>
<Relationships xmlns="http://schemas.openxmlformats.org/package/2006/relationships"><Relationship Id="rId3" Type="http://schemas.openxmlformats.org/officeDocument/2006/relationships/image" Target="../media/image44.jpg"/><Relationship Id="rId2" Type="http://schemas.openxmlformats.org/officeDocument/2006/relationships/notesSlide" Target="../notesSlides/notesSlide71.xml"/><Relationship Id="rId1" Type="http://schemas.openxmlformats.org/officeDocument/2006/relationships/slideLayout" Target="../slideLayouts/slideLayout3.xml"/></Relationships>
</file>

<file path=ppt/slides/_rels/slide72.xml.rels><?xml version="1.0" encoding="UTF-8" standalone="yes"?>
<Relationships xmlns="http://schemas.openxmlformats.org/package/2006/relationships"><Relationship Id="rId3" Type="http://schemas.openxmlformats.org/officeDocument/2006/relationships/image" Target="../media/image45.jpg"/><Relationship Id="rId2" Type="http://schemas.openxmlformats.org/officeDocument/2006/relationships/notesSlide" Target="../notesSlides/notesSlide72.xml"/><Relationship Id="rId1" Type="http://schemas.openxmlformats.org/officeDocument/2006/relationships/slideLayout" Target="../slideLayouts/slideLayout3.xml"/></Relationships>
</file>

<file path=ppt/slides/_rels/slide73.xml.rels><?xml version="1.0" encoding="UTF-8" standalone="yes"?>
<Relationships xmlns="http://schemas.openxmlformats.org/package/2006/relationships"><Relationship Id="rId3" Type="http://schemas.openxmlformats.org/officeDocument/2006/relationships/image" Target="../media/image46.jpg"/><Relationship Id="rId2" Type="http://schemas.openxmlformats.org/officeDocument/2006/relationships/notesSlide" Target="../notesSlides/notesSlide73.xml"/><Relationship Id="rId1" Type="http://schemas.openxmlformats.org/officeDocument/2006/relationships/slideLayout" Target="../slideLayouts/slideLayout3.xml"/></Relationships>
</file>

<file path=ppt/slides/_rels/slide74.xml.rels><?xml version="1.0" encoding="UTF-8" standalone="yes"?>
<Relationships xmlns="http://schemas.openxmlformats.org/package/2006/relationships"><Relationship Id="rId3" Type="http://schemas.openxmlformats.org/officeDocument/2006/relationships/image" Target="../media/image47.jpg"/><Relationship Id="rId2" Type="http://schemas.openxmlformats.org/officeDocument/2006/relationships/notesSlide" Target="../notesSlides/notesSlide74.xml"/><Relationship Id="rId1" Type="http://schemas.openxmlformats.org/officeDocument/2006/relationships/slideLayout" Target="../slideLayouts/slideLayout3.xml"/></Relationships>
</file>

<file path=ppt/slides/_rels/slide75.xml.rels><?xml version="1.0" encoding="UTF-8" standalone="yes"?>
<Relationships xmlns="http://schemas.openxmlformats.org/package/2006/relationships"><Relationship Id="rId3" Type="http://schemas.openxmlformats.org/officeDocument/2006/relationships/hyperlink" Target="http://www.acf.hhs.gov/css/partners/international" TargetMode="External"/><Relationship Id="rId2" Type="http://schemas.openxmlformats.org/officeDocument/2006/relationships/notesSlide" Target="../notesSlides/notesSlide75.xml"/><Relationship Id="rId1" Type="http://schemas.openxmlformats.org/officeDocument/2006/relationships/slideLayout" Target="../slideLayouts/slideLayout3.xml"/></Relationships>
</file>

<file path=ppt/slides/_rels/slide76.xml.rels><?xml version="1.0" encoding="UTF-8" standalone="yes"?>
<Relationships xmlns="http://schemas.openxmlformats.org/package/2006/relationships"><Relationship Id="rId3" Type="http://schemas.openxmlformats.org/officeDocument/2006/relationships/hyperlink" Target="http://www.acf.hhs.gov/css/partners/international" TargetMode="External"/><Relationship Id="rId2" Type="http://schemas.openxmlformats.org/officeDocument/2006/relationships/notesSlide" Target="../notesSlides/notesSlide76.xml"/><Relationship Id="rId1" Type="http://schemas.openxmlformats.org/officeDocument/2006/relationships/slideLayout" Target="../slideLayouts/slideLayout3.xml"/><Relationship Id="rId4" Type="http://schemas.openxmlformats.org/officeDocument/2006/relationships/image" Target="../media/image48.png"/></Relationships>
</file>

<file path=ppt/slides/_rels/slide77.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77.xml"/><Relationship Id="rId1" Type="http://schemas.openxmlformats.org/officeDocument/2006/relationships/slideLayout" Target="../slideLayouts/slideLayout3.xml"/></Relationships>
</file>

<file path=ppt/slides/_rels/slide78.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78.xml"/><Relationship Id="rId1" Type="http://schemas.openxmlformats.org/officeDocument/2006/relationships/slideLayout" Target="../slideLayouts/slideLayout3.xml"/></Relationships>
</file>

<file path=ppt/slides/_rels/slide79.xml.rels><?xml version="1.0" encoding="UTF-8" standalone="yes"?>
<Relationships xmlns="http://schemas.openxmlformats.org/package/2006/relationships"><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79.xml"/><Relationship Id="rId1" Type="http://schemas.openxmlformats.org/officeDocument/2006/relationships/slideLayout" Target="../slideLayouts/slideLayout3.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80.xml.rels><?xml version="1.0" encoding="UTF-8" standalone="yes"?>
<Relationships xmlns="http://schemas.openxmlformats.org/package/2006/relationships"><Relationship Id="rId3" Type="http://schemas.openxmlformats.org/officeDocument/2006/relationships/diagramData" Target="../diagrams/data7.xml"/><Relationship Id="rId7" Type="http://schemas.microsoft.com/office/2007/relationships/diagramDrawing" Target="../diagrams/drawing7.xml"/><Relationship Id="rId2" Type="http://schemas.openxmlformats.org/officeDocument/2006/relationships/notesSlide" Target="../notesSlides/notesSlide80.xml"/><Relationship Id="rId1" Type="http://schemas.openxmlformats.org/officeDocument/2006/relationships/slideLayout" Target="../slideLayouts/slideLayout3.xml"/><Relationship Id="rId6" Type="http://schemas.openxmlformats.org/officeDocument/2006/relationships/diagramColors" Target="../diagrams/colors7.xml"/><Relationship Id="rId5" Type="http://schemas.openxmlformats.org/officeDocument/2006/relationships/diagramQuickStyle" Target="../diagrams/quickStyle7.xml"/><Relationship Id="rId4" Type="http://schemas.openxmlformats.org/officeDocument/2006/relationships/diagramLayout" Target="../diagrams/layout7.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3.xml"/></Relationships>
</file>

<file path=ppt/slides/_rels/slide82.xml.rels><?xml version="1.0" encoding="UTF-8" standalone="yes"?>
<Relationships xmlns="http://schemas.openxmlformats.org/package/2006/relationships"><Relationship Id="rId3" Type="http://schemas.openxmlformats.org/officeDocument/2006/relationships/image" Target="../media/image50.jpg"/><Relationship Id="rId2" Type="http://schemas.openxmlformats.org/officeDocument/2006/relationships/notesSlide" Target="../notesSlides/notesSlide82.xml"/><Relationship Id="rId1" Type="http://schemas.openxmlformats.org/officeDocument/2006/relationships/slideLayout" Target="../slideLayouts/slideLayout3.xml"/></Relationships>
</file>

<file path=ppt/slides/_rels/slide8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3.xml"/><Relationship Id="rId1" Type="http://schemas.openxmlformats.org/officeDocument/2006/relationships/slideLayout" Target="../slideLayouts/slideLayout3.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3.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3.xml"/></Relationships>
</file>

<file path=ppt/slides/_rels/slide8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86.xml"/><Relationship Id="rId1" Type="http://schemas.openxmlformats.org/officeDocument/2006/relationships/slideLayout" Target="../slideLayouts/slideLayout3.xml"/><Relationship Id="rId5" Type="http://schemas.openxmlformats.org/officeDocument/2006/relationships/image" Target="../media/image51.png"/><Relationship Id="rId4" Type="http://schemas.openxmlformats.org/officeDocument/2006/relationships/image" Target="../media/image24.png"/></Relationships>
</file>

<file path=ppt/slides/_rels/slide87.xml.rels><?xml version="1.0" encoding="UTF-8" standalone="yes"?>
<Relationships xmlns="http://schemas.openxmlformats.org/package/2006/relationships"><Relationship Id="rId3" Type="http://schemas.openxmlformats.org/officeDocument/2006/relationships/image" Target="../media/image52.gif"/><Relationship Id="rId2" Type="http://schemas.openxmlformats.org/officeDocument/2006/relationships/notesSlide" Target="../notesSlides/notesSlide87.xml"/><Relationship Id="rId1" Type="http://schemas.openxmlformats.org/officeDocument/2006/relationships/slideLayout" Target="../slideLayouts/slideLayout3.xml"/></Relationships>
</file>

<file path=ppt/slides/_rels/slide88.xml.rels><?xml version="1.0" encoding="UTF-8" standalone="yes"?>
<Relationships xmlns="http://schemas.openxmlformats.org/package/2006/relationships"><Relationship Id="rId3" Type="http://schemas.openxmlformats.org/officeDocument/2006/relationships/image" Target="../media/image53.jpg"/><Relationship Id="rId2" Type="http://schemas.openxmlformats.org/officeDocument/2006/relationships/notesSlide" Target="../notesSlides/notesSlide88.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Subtitle 12"/>
          <p:cNvSpPr>
            <a:spLocks noGrp="1"/>
          </p:cNvSpPr>
          <p:nvPr>
            <p:ph type="subTitle" idx="1"/>
          </p:nvPr>
        </p:nvSpPr>
        <p:spPr/>
        <p:txBody>
          <a:bodyPr>
            <a:normAutofit/>
          </a:bodyPr>
          <a:lstStyle/>
          <a:p>
            <a:r>
              <a:rPr lang="en-US" dirty="0" smtClean="0"/>
              <a:t>Module 5:  Establishment of a Convention Order, Including </a:t>
            </a:r>
            <a:r>
              <a:rPr lang="en-US" dirty="0"/>
              <a:t>W</a:t>
            </a:r>
            <a:r>
              <a:rPr lang="en-US" dirty="0" smtClean="0"/>
              <a:t>here </a:t>
            </a:r>
            <a:r>
              <a:rPr lang="en-US" dirty="0"/>
              <a:t>N</a:t>
            </a:r>
            <a:r>
              <a:rPr lang="en-US" dirty="0" smtClean="0"/>
              <a:t>ecessary the Establishment of Parentage</a:t>
            </a:r>
          </a:p>
        </p:txBody>
      </p:sp>
      <p:sp>
        <p:nvSpPr>
          <p:cNvPr id="12" name="Title 11"/>
          <p:cNvSpPr>
            <a:spLocks noGrp="1"/>
          </p:cNvSpPr>
          <p:nvPr>
            <p:ph type="ctrTitle"/>
          </p:nvPr>
        </p:nvSpPr>
        <p:spPr/>
        <p:txBody>
          <a:bodyPr>
            <a:normAutofit/>
          </a:bodyPr>
          <a:lstStyle/>
          <a:p>
            <a:r>
              <a:rPr lang="en-US" dirty="0" smtClean="0"/>
              <a:t>INTERNATIONAL CASE PROCESSING UNDER </a:t>
            </a:r>
            <a:br>
              <a:rPr lang="en-US" dirty="0" smtClean="0"/>
            </a:br>
            <a:r>
              <a:rPr lang="en-US" dirty="0" smtClean="0"/>
              <a:t>UIFSA 2008</a:t>
            </a:r>
            <a:endParaRPr lang="en-US"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46787" y="2514600"/>
            <a:ext cx="1901825" cy="1901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0258506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p:txBody>
          <a:bodyPr>
            <a:normAutofit lnSpcReduction="10000"/>
          </a:bodyPr>
          <a:lstStyle/>
          <a:p>
            <a:pPr marL="0" indent="0">
              <a:buNone/>
            </a:pPr>
            <a:endParaRPr lang="en-US" dirty="0" smtClean="0"/>
          </a:p>
          <a:p>
            <a:r>
              <a:rPr lang="en-US" sz="2400" dirty="0" smtClean="0"/>
              <a:t>Handbook for Caseworkers</a:t>
            </a:r>
          </a:p>
          <a:p>
            <a:pPr lvl="1"/>
            <a:r>
              <a:rPr lang="en-US" sz="2400" dirty="0" smtClean="0"/>
              <a:t>Checklists</a:t>
            </a:r>
          </a:p>
          <a:p>
            <a:pPr lvl="1"/>
            <a:r>
              <a:rPr lang="en-US" sz="2400" dirty="0" smtClean="0"/>
              <a:t>Flow charts</a:t>
            </a:r>
          </a:p>
          <a:p>
            <a:pPr lvl="1"/>
            <a:r>
              <a:rPr lang="en-US" sz="2400" dirty="0" smtClean="0"/>
              <a:t>Step by step instructions</a:t>
            </a:r>
          </a:p>
          <a:p>
            <a:pPr lvl="1"/>
            <a:r>
              <a:rPr lang="en-US" sz="2400" dirty="0" smtClean="0"/>
              <a:t>FAQs</a:t>
            </a:r>
            <a:endParaRPr lang="en-US" sz="2400" dirty="0"/>
          </a:p>
          <a:p>
            <a:pPr lvl="1"/>
            <a:endParaRPr lang="en-US" dirty="0"/>
          </a:p>
          <a:p>
            <a:pPr lvl="1"/>
            <a:endParaRPr lang="en-US" dirty="0"/>
          </a:p>
          <a:p>
            <a:pPr lvl="1"/>
            <a:endParaRPr lang="en-US" dirty="0"/>
          </a:p>
          <a:p>
            <a:pPr marL="0" indent="0">
              <a:buNone/>
            </a:pPr>
            <a:r>
              <a:rPr lang="en-US" dirty="0" smtClean="0"/>
              <a:t>.</a:t>
            </a:r>
            <a:endParaRPr lang="en-US" dirty="0"/>
          </a:p>
        </p:txBody>
      </p:sp>
      <p:sp>
        <p:nvSpPr>
          <p:cNvPr id="5" name="Footer Placeholder 4"/>
          <p:cNvSpPr>
            <a:spLocks noGrp="1"/>
          </p:cNvSpPr>
          <p:nvPr>
            <p:ph type="ftr" sz="quarter" idx="3"/>
          </p:nvPr>
        </p:nvSpPr>
        <p:spPr/>
        <p:txBody>
          <a:bodyPr/>
          <a:lstStyle/>
          <a:p>
            <a:r>
              <a:rPr lang="en-US" dirty="0" smtClean="0">
                <a:solidFill>
                  <a:srgbClr val="5B616B"/>
                </a:solidFill>
              </a:rPr>
              <a:t>Module 5</a:t>
            </a:r>
            <a:endParaRPr lang="en-US" dirty="0">
              <a:solidFill>
                <a:srgbClr val="5B616B"/>
              </a:solidFill>
            </a:endParaRPr>
          </a:p>
        </p:txBody>
      </p:sp>
      <p:sp>
        <p:nvSpPr>
          <p:cNvPr id="8" name="Title 7"/>
          <p:cNvSpPr>
            <a:spLocks noGrp="1"/>
          </p:cNvSpPr>
          <p:nvPr>
            <p:ph type="title"/>
          </p:nvPr>
        </p:nvSpPr>
        <p:spPr>
          <a:xfrm>
            <a:off x="686104" y="848380"/>
            <a:ext cx="7772400" cy="523220"/>
          </a:xfrm>
        </p:spPr>
        <p:txBody>
          <a:bodyPr/>
          <a:lstStyle/>
          <a:p>
            <a:r>
              <a:rPr lang="en-US" dirty="0" smtClean="0"/>
              <a:t>Your New Best Friend! </a:t>
            </a:r>
            <a:endParaRPr lang="en-US" dirty="0"/>
          </a:p>
        </p:txBody>
      </p:sp>
      <p:sp>
        <p:nvSpPr>
          <p:cNvPr id="3" name="Slide Number Placeholder 2"/>
          <p:cNvSpPr>
            <a:spLocks noGrp="1"/>
          </p:cNvSpPr>
          <p:nvPr>
            <p:ph type="sldNum" sz="quarter" idx="4"/>
          </p:nvPr>
        </p:nvSpPr>
        <p:spPr/>
        <p:txBody>
          <a:bodyPr/>
          <a:lstStyle/>
          <a:p>
            <a:r>
              <a:rPr lang="en-US" dirty="0" smtClean="0">
                <a:solidFill>
                  <a:srgbClr val="5B616B"/>
                </a:solidFill>
              </a:rPr>
              <a:t>5-10</a:t>
            </a:r>
            <a:endParaRPr lang="en-US" dirty="0">
              <a:solidFill>
                <a:srgbClr val="5B616B"/>
              </a:solidFill>
            </a:endParaRPr>
          </a:p>
        </p:txBody>
      </p:sp>
      <p:pic>
        <p:nvPicPr>
          <p:cNvPr id="7" name="Picture 6"/>
          <p:cNvPicPr>
            <a:picLocks noChangeAspect="1"/>
          </p:cNvPicPr>
          <p:nvPr/>
        </p:nvPicPr>
        <p:blipFill>
          <a:blip r:embed="rId3"/>
          <a:stretch>
            <a:fillRect/>
          </a:stretch>
        </p:blipFill>
        <p:spPr>
          <a:xfrm>
            <a:off x="5029200" y="1605887"/>
            <a:ext cx="3279909" cy="4572000"/>
          </a:xfrm>
          <a:prstGeom prst="rect">
            <a:avLst/>
          </a:prstGeom>
        </p:spPr>
      </p:pic>
    </p:spTree>
    <p:extLst>
      <p:ext uri="{BB962C8B-B14F-4D97-AF65-F5344CB8AC3E}">
        <p14:creationId xmlns:p14="http://schemas.microsoft.com/office/powerpoint/2010/main" val="43387654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a:xfrm>
            <a:off x="686104" y="1600200"/>
            <a:ext cx="7772096" cy="4800600"/>
          </a:xfrm>
        </p:spPr>
        <p:txBody>
          <a:bodyPr>
            <a:normAutofit fontScale="92500" lnSpcReduction="10000"/>
          </a:bodyPr>
          <a:lstStyle/>
          <a:p>
            <a:r>
              <a:rPr lang="en-US" sz="2200" dirty="0" smtClean="0"/>
              <a:t>Mandatory Functions – Article 6 of Convention</a:t>
            </a:r>
          </a:p>
          <a:p>
            <a:pPr lvl="1"/>
            <a:r>
              <a:rPr lang="en-US" sz="1900" dirty="0"/>
              <a:t>L</a:t>
            </a:r>
            <a:r>
              <a:rPr lang="en-US" sz="1900" dirty="0" smtClean="0"/>
              <a:t>egal assistance, where needed</a:t>
            </a:r>
          </a:p>
          <a:p>
            <a:pPr lvl="1"/>
            <a:r>
              <a:rPr lang="en-US" sz="1900" dirty="0" smtClean="0"/>
              <a:t>Location of </a:t>
            </a:r>
            <a:r>
              <a:rPr lang="en-US" sz="1900" dirty="0"/>
              <a:t>debtor or </a:t>
            </a:r>
            <a:r>
              <a:rPr lang="en-US" sz="1900" dirty="0" smtClean="0"/>
              <a:t>creditor</a:t>
            </a:r>
            <a:endParaRPr lang="en-US" sz="1900" dirty="0"/>
          </a:p>
          <a:p>
            <a:pPr lvl="1"/>
            <a:r>
              <a:rPr lang="en-US" sz="1900" dirty="0" smtClean="0"/>
              <a:t>Financial </a:t>
            </a:r>
            <a:r>
              <a:rPr lang="en-US" sz="1900" dirty="0"/>
              <a:t>information about debtor or </a:t>
            </a:r>
            <a:r>
              <a:rPr lang="en-US" sz="1900" dirty="0" smtClean="0"/>
              <a:t>creditor</a:t>
            </a:r>
            <a:endParaRPr lang="en-US" sz="1900" dirty="0"/>
          </a:p>
          <a:p>
            <a:pPr lvl="1"/>
            <a:r>
              <a:rPr lang="en-US" sz="1900" dirty="0" smtClean="0"/>
              <a:t>Amicable solutions</a:t>
            </a:r>
            <a:endParaRPr lang="en-US" sz="1900" dirty="0"/>
          </a:p>
          <a:p>
            <a:pPr lvl="1"/>
            <a:r>
              <a:rPr lang="en-US" sz="1900" dirty="0" smtClean="0"/>
              <a:t>Ongoing enforcement, </a:t>
            </a:r>
            <a:r>
              <a:rPr lang="en-US" sz="1900" dirty="0"/>
              <a:t>including any </a:t>
            </a:r>
            <a:r>
              <a:rPr lang="en-US" sz="1900" dirty="0" smtClean="0"/>
              <a:t>arrears</a:t>
            </a:r>
            <a:endParaRPr lang="en-US" sz="1900" dirty="0"/>
          </a:p>
          <a:p>
            <a:pPr lvl="1"/>
            <a:r>
              <a:rPr lang="en-US" sz="1900" dirty="0" smtClean="0"/>
              <a:t>Collection </a:t>
            </a:r>
            <a:r>
              <a:rPr lang="en-US" sz="1900" dirty="0"/>
              <a:t>and expeditious transfer </a:t>
            </a:r>
            <a:r>
              <a:rPr lang="en-US" sz="1900" dirty="0" smtClean="0"/>
              <a:t>of payments</a:t>
            </a:r>
            <a:endParaRPr lang="en-US" sz="1900" dirty="0"/>
          </a:p>
          <a:p>
            <a:pPr lvl="1"/>
            <a:r>
              <a:rPr lang="en-US" sz="1900" dirty="0" smtClean="0"/>
              <a:t>Obtaining </a:t>
            </a:r>
            <a:r>
              <a:rPr lang="en-US" sz="1900" dirty="0"/>
              <a:t>of documentary or other </a:t>
            </a:r>
            <a:r>
              <a:rPr lang="en-US" sz="1900" dirty="0" smtClean="0"/>
              <a:t>evidence</a:t>
            </a:r>
            <a:endParaRPr lang="en-US" sz="1900" dirty="0"/>
          </a:p>
          <a:p>
            <a:pPr lvl="1"/>
            <a:r>
              <a:rPr lang="en-US" sz="1900" dirty="0" smtClean="0"/>
              <a:t>Assistance </a:t>
            </a:r>
            <a:r>
              <a:rPr lang="en-US" sz="1900" dirty="0"/>
              <a:t>in establishing </a:t>
            </a:r>
            <a:r>
              <a:rPr lang="en-US" sz="1900" dirty="0" smtClean="0"/>
              <a:t>parentage</a:t>
            </a:r>
            <a:endParaRPr lang="en-US" sz="1900" dirty="0"/>
          </a:p>
          <a:p>
            <a:pPr lvl="1"/>
            <a:r>
              <a:rPr lang="en-US" sz="1900" dirty="0" smtClean="0"/>
              <a:t>Proceedings </a:t>
            </a:r>
            <a:r>
              <a:rPr lang="en-US" sz="1900" dirty="0"/>
              <a:t>to obtain any necessary provisional measures that are territorial in </a:t>
            </a:r>
            <a:r>
              <a:rPr lang="en-US" sz="1900" dirty="0" smtClean="0"/>
              <a:t>nature, in order </a:t>
            </a:r>
            <a:r>
              <a:rPr lang="en-US" sz="1900" dirty="0"/>
              <a:t>to secure </a:t>
            </a:r>
            <a:r>
              <a:rPr lang="en-US" sz="1900" dirty="0" smtClean="0"/>
              <a:t>outcome </a:t>
            </a:r>
            <a:r>
              <a:rPr lang="en-US" sz="1900" dirty="0"/>
              <a:t>of </a:t>
            </a:r>
            <a:r>
              <a:rPr lang="en-US" sz="1900" dirty="0" smtClean="0"/>
              <a:t>pending application</a:t>
            </a:r>
            <a:endParaRPr lang="en-US" sz="1900" dirty="0"/>
          </a:p>
          <a:p>
            <a:pPr lvl="1"/>
            <a:r>
              <a:rPr lang="en-US" sz="1900" dirty="0"/>
              <a:t>S</a:t>
            </a:r>
            <a:r>
              <a:rPr lang="en-US" sz="1900" dirty="0" smtClean="0"/>
              <a:t>ervice </a:t>
            </a:r>
            <a:r>
              <a:rPr lang="en-US" sz="1900" dirty="0"/>
              <a:t>of </a:t>
            </a:r>
            <a:r>
              <a:rPr lang="en-US" sz="1900" dirty="0" smtClean="0"/>
              <a:t>documents</a:t>
            </a:r>
            <a:endParaRPr lang="en-US" sz="1900" dirty="0"/>
          </a:p>
        </p:txBody>
      </p:sp>
      <p:sp>
        <p:nvSpPr>
          <p:cNvPr id="5" name="Footer Placeholder 4"/>
          <p:cNvSpPr>
            <a:spLocks noGrp="1"/>
          </p:cNvSpPr>
          <p:nvPr>
            <p:ph type="ftr" sz="quarter" idx="3"/>
          </p:nvPr>
        </p:nvSpPr>
        <p:spPr/>
        <p:txBody>
          <a:bodyPr/>
          <a:lstStyle/>
          <a:p>
            <a:r>
              <a:rPr lang="en-US" dirty="0" smtClean="0">
                <a:solidFill>
                  <a:srgbClr val="5B616B"/>
                </a:solidFill>
              </a:rPr>
              <a:t>Module 5</a:t>
            </a:r>
            <a:endParaRPr lang="en-US" dirty="0">
              <a:solidFill>
                <a:srgbClr val="5B616B"/>
              </a:solidFill>
            </a:endParaRPr>
          </a:p>
        </p:txBody>
      </p:sp>
      <p:sp>
        <p:nvSpPr>
          <p:cNvPr id="6" name="Slide Number Placeholder 5"/>
          <p:cNvSpPr>
            <a:spLocks noGrp="1"/>
          </p:cNvSpPr>
          <p:nvPr>
            <p:ph type="sldNum" sz="quarter" idx="4"/>
          </p:nvPr>
        </p:nvSpPr>
        <p:spPr/>
        <p:txBody>
          <a:bodyPr/>
          <a:lstStyle/>
          <a:p>
            <a:r>
              <a:rPr lang="en-US" dirty="0" smtClean="0">
                <a:solidFill>
                  <a:srgbClr val="5B616B"/>
                </a:solidFill>
              </a:rPr>
              <a:t>5-11</a:t>
            </a:r>
            <a:endParaRPr lang="en-US" dirty="0">
              <a:solidFill>
                <a:srgbClr val="5B616B"/>
              </a:solidFill>
            </a:endParaRPr>
          </a:p>
        </p:txBody>
      </p:sp>
      <p:sp>
        <p:nvSpPr>
          <p:cNvPr id="8" name="Title 7"/>
          <p:cNvSpPr>
            <a:spLocks noGrp="1"/>
          </p:cNvSpPr>
          <p:nvPr>
            <p:ph type="title"/>
          </p:nvPr>
        </p:nvSpPr>
        <p:spPr>
          <a:xfrm>
            <a:off x="686104" y="848380"/>
            <a:ext cx="7772400" cy="523220"/>
          </a:xfrm>
        </p:spPr>
        <p:txBody>
          <a:bodyPr/>
          <a:lstStyle/>
          <a:p>
            <a:r>
              <a:rPr lang="en-US" dirty="0" smtClean="0"/>
              <a:t>Role of Requested Central Authority</a:t>
            </a:r>
            <a:endParaRPr lang="en-US" dirty="0"/>
          </a:p>
        </p:txBody>
      </p:sp>
      <p:pic>
        <p:nvPicPr>
          <p:cNvPr id="7" name="Picture 6"/>
          <p:cNvPicPr>
            <a:picLocks noChangeAspect="1"/>
          </p:cNvPicPr>
          <p:nvPr/>
        </p:nvPicPr>
        <p:blipFill>
          <a:blip r:embed="rId3">
            <a:duotone>
              <a:prstClr val="black"/>
              <a:schemeClr val="accent2">
                <a:tint val="45000"/>
                <a:satMod val="400000"/>
              </a:schemeClr>
            </a:duotone>
            <a:extLst>
              <a:ext uri="{28A0092B-C50C-407E-A947-70E740481C1C}">
                <a14:useLocalDpi xmlns:a14="http://schemas.microsoft.com/office/drawing/2010/main" val="0"/>
              </a:ext>
            </a:extLst>
          </a:blip>
          <a:stretch>
            <a:fillRect/>
          </a:stretch>
        </p:blipFill>
        <p:spPr>
          <a:xfrm>
            <a:off x="6248400" y="1083096"/>
            <a:ext cx="2560320" cy="1284161"/>
          </a:xfrm>
          <a:prstGeom prst="rect">
            <a:avLst/>
          </a:prstGeom>
          <a:scene3d>
            <a:camera prst="orthographicFront">
              <a:rot lat="0" lon="0" rev="11400000"/>
            </a:camera>
            <a:lightRig rig="threePt" dir="t"/>
          </a:scene3d>
        </p:spPr>
      </p:pic>
    </p:spTree>
    <p:extLst>
      <p:ext uri="{BB962C8B-B14F-4D97-AF65-F5344CB8AC3E}">
        <p14:creationId xmlns:p14="http://schemas.microsoft.com/office/powerpoint/2010/main" val="232693034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a:xfrm>
            <a:off x="685800" y="1600200"/>
            <a:ext cx="7772400" cy="4920734"/>
          </a:xfrm>
        </p:spPr>
        <p:txBody>
          <a:bodyPr>
            <a:normAutofit/>
          </a:bodyPr>
          <a:lstStyle/>
          <a:p>
            <a:r>
              <a:rPr lang="en-US" sz="2400" dirty="0" smtClean="0"/>
              <a:t>Must provide services to a petitioner requesting services through a Central </a:t>
            </a:r>
            <a:r>
              <a:rPr lang="en-US" sz="2400" dirty="0"/>
              <a:t>A</a:t>
            </a:r>
            <a:r>
              <a:rPr lang="en-US" sz="2400" dirty="0" smtClean="0"/>
              <a:t>uthority of a Convention country</a:t>
            </a:r>
          </a:p>
          <a:p>
            <a:r>
              <a:rPr lang="en-US" sz="2400" dirty="0" smtClean="0"/>
              <a:t>Must take all appropriate steps related to the application</a:t>
            </a:r>
          </a:p>
          <a:p>
            <a:pPr lvl="1"/>
            <a:r>
              <a:rPr lang="en-US" sz="2400" dirty="0" smtClean="0"/>
              <a:t>Request a hearing, if needed</a:t>
            </a:r>
          </a:p>
          <a:p>
            <a:pPr lvl="1"/>
            <a:r>
              <a:rPr lang="en-US" sz="2400" dirty="0" smtClean="0"/>
              <a:t>Obtain information, including financial, about parties</a:t>
            </a:r>
          </a:p>
          <a:p>
            <a:pPr lvl="1"/>
            <a:r>
              <a:rPr lang="en-US" sz="2400" dirty="0" smtClean="0"/>
              <a:t>Send notices</a:t>
            </a:r>
          </a:p>
          <a:p>
            <a:pPr lvl="1"/>
            <a:r>
              <a:rPr lang="en-US" sz="2400" dirty="0" smtClean="0"/>
              <a:t>Convert an order that is in foreign currency to equivalent U.S. dollars</a:t>
            </a:r>
          </a:p>
          <a:p>
            <a:pPr marL="0" indent="0">
              <a:buNone/>
            </a:pPr>
            <a:endParaRPr lang="en-US" sz="2400" dirty="0" smtClean="0"/>
          </a:p>
          <a:p>
            <a:pPr lvl="1"/>
            <a:endParaRPr lang="en-US" dirty="0"/>
          </a:p>
        </p:txBody>
      </p:sp>
      <p:sp>
        <p:nvSpPr>
          <p:cNvPr id="5" name="Footer Placeholder 4"/>
          <p:cNvSpPr>
            <a:spLocks noGrp="1"/>
          </p:cNvSpPr>
          <p:nvPr>
            <p:ph type="ftr" sz="quarter" idx="3"/>
          </p:nvPr>
        </p:nvSpPr>
        <p:spPr/>
        <p:txBody>
          <a:bodyPr/>
          <a:lstStyle/>
          <a:p>
            <a:r>
              <a:rPr lang="en-US" dirty="0" smtClean="0">
                <a:solidFill>
                  <a:srgbClr val="5B616B"/>
                </a:solidFill>
              </a:rPr>
              <a:t>Module 5</a:t>
            </a:r>
            <a:endParaRPr lang="en-US" dirty="0">
              <a:solidFill>
                <a:srgbClr val="5B616B"/>
              </a:solidFill>
            </a:endParaRPr>
          </a:p>
        </p:txBody>
      </p:sp>
      <p:sp>
        <p:nvSpPr>
          <p:cNvPr id="6" name="Slide Number Placeholder 5"/>
          <p:cNvSpPr>
            <a:spLocks noGrp="1"/>
          </p:cNvSpPr>
          <p:nvPr>
            <p:ph type="sldNum" sz="quarter" idx="4"/>
          </p:nvPr>
        </p:nvSpPr>
        <p:spPr/>
        <p:txBody>
          <a:bodyPr/>
          <a:lstStyle/>
          <a:p>
            <a:r>
              <a:rPr lang="en-US" dirty="0" smtClean="0">
                <a:solidFill>
                  <a:srgbClr val="5B616B"/>
                </a:solidFill>
              </a:rPr>
              <a:t>5-12</a:t>
            </a:r>
            <a:endParaRPr lang="en-US" dirty="0">
              <a:solidFill>
                <a:srgbClr val="5B616B"/>
              </a:solidFill>
            </a:endParaRPr>
          </a:p>
        </p:txBody>
      </p:sp>
      <p:sp>
        <p:nvSpPr>
          <p:cNvPr id="8" name="Title 7"/>
          <p:cNvSpPr>
            <a:spLocks noGrp="1"/>
          </p:cNvSpPr>
          <p:nvPr>
            <p:ph type="title"/>
          </p:nvPr>
        </p:nvSpPr>
        <p:spPr>
          <a:xfrm>
            <a:off x="686104" y="417493"/>
            <a:ext cx="7772400" cy="954107"/>
          </a:xfrm>
        </p:spPr>
        <p:txBody>
          <a:bodyPr/>
          <a:lstStyle/>
          <a:p>
            <a:r>
              <a:rPr lang="en-US" dirty="0" smtClean="0"/>
              <a:t>Duties of Support Enforcement Agency – Section 307, UIFSA (2008)</a:t>
            </a:r>
            <a:endParaRPr lang="en-US" dirty="0"/>
          </a:p>
        </p:txBody>
      </p:sp>
    </p:spTree>
    <p:extLst>
      <p:ext uri="{BB962C8B-B14F-4D97-AF65-F5344CB8AC3E}">
        <p14:creationId xmlns:p14="http://schemas.microsoft.com/office/powerpoint/2010/main" val="426193169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ontent Placeholder 5"/>
          <p:cNvGraphicFramePr>
            <a:graphicFrameLocks noGrp="1"/>
          </p:cNvGraphicFramePr>
          <p:nvPr>
            <p:ph idx="1"/>
            <p:extLst>
              <p:ext uri="{D42A27DB-BD31-4B8C-83A1-F6EECF244321}">
                <p14:modId xmlns:p14="http://schemas.microsoft.com/office/powerpoint/2010/main" val="3036978440"/>
              </p:ext>
            </p:extLst>
          </p:nvPr>
        </p:nvGraphicFramePr>
        <p:xfrm>
          <a:off x="685800" y="1600200"/>
          <a:ext cx="7772400" cy="4572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Footer Placeholder 2"/>
          <p:cNvSpPr>
            <a:spLocks noGrp="1"/>
          </p:cNvSpPr>
          <p:nvPr>
            <p:ph type="ftr" sz="quarter" idx="3"/>
          </p:nvPr>
        </p:nvSpPr>
        <p:spPr/>
        <p:txBody>
          <a:bodyPr/>
          <a:lstStyle/>
          <a:p>
            <a:r>
              <a:rPr lang="en-US" dirty="0" smtClean="0">
                <a:solidFill>
                  <a:srgbClr val="5B616B"/>
                </a:solidFill>
              </a:rPr>
              <a:t>Module 5</a:t>
            </a:r>
            <a:endParaRPr lang="en-US" dirty="0">
              <a:solidFill>
                <a:srgbClr val="5B616B"/>
              </a:solidFill>
            </a:endParaRPr>
          </a:p>
        </p:txBody>
      </p:sp>
      <p:sp>
        <p:nvSpPr>
          <p:cNvPr id="4" name="Slide Number Placeholder 3"/>
          <p:cNvSpPr>
            <a:spLocks noGrp="1"/>
          </p:cNvSpPr>
          <p:nvPr>
            <p:ph type="sldNum" sz="quarter" idx="4"/>
          </p:nvPr>
        </p:nvSpPr>
        <p:spPr/>
        <p:txBody>
          <a:bodyPr/>
          <a:lstStyle/>
          <a:p>
            <a:r>
              <a:rPr lang="en-US" dirty="0" smtClean="0">
                <a:solidFill>
                  <a:srgbClr val="5B616B"/>
                </a:solidFill>
              </a:rPr>
              <a:t>5-13</a:t>
            </a:r>
            <a:endParaRPr lang="en-US" dirty="0">
              <a:solidFill>
                <a:srgbClr val="5B616B"/>
              </a:solidFill>
            </a:endParaRPr>
          </a:p>
        </p:txBody>
      </p:sp>
      <p:sp>
        <p:nvSpPr>
          <p:cNvPr id="5" name="Title 4"/>
          <p:cNvSpPr>
            <a:spLocks noGrp="1"/>
          </p:cNvSpPr>
          <p:nvPr>
            <p:ph type="title"/>
          </p:nvPr>
        </p:nvSpPr>
        <p:spPr/>
        <p:txBody>
          <a:bodyPr/>
          <a:lstStyle/>
          <a:p>
            <a:r>
              <a:rPr lang="en-US" dirty="0" smtClean="0"/>
              <a:t>Flow Chart in U.S. for Incoming Application – Step 1</a:t>
            </a:r>
            <a:endParaRPr lang="en-US" dirty="0"/>
          </a:p>
        </p:txBody>
      </p:sp>
    </p:spTree>
    <p:extLst>
      <p:ext uri="{BB962C8B-B14F-4D97-AF65-F5344CB8AC3E}">
        <p14:creationId xmlns:p14="http://schemas.microsoft.com/office/powerpoint/2010/main" val="60515865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a:xfrm>
            <a:off x="685800" y="1600200"/>
            <a:ext cx="7772400" cy="4920734"/>
          </a:xfrm>
        </p:spPr>
        <p:txBody>
          <a:bodyPr>
            <a:normAutofit/>
          </a:bodyPr>
          <a:lstStyle/>
          <a:p>
            <a:r>
              <a:rPr lang="en-US" sz="2600" dirty="0"/>
              <a:t>May refuse to process application only if “manifest” that Convention requirements are not met (Art. 12 of Convention) </a:t>
            </a:r>
          </a:p>
          <a:p>
            <a:r>
              <a:rPr lang="en-US" sz="2600" dirty="0" smtClean="0"/>
              <a:t>May </a:t>
            </a:r>
            <a:r>
              <a:rPr lang="en-US" sz="2600" dirty="0"/>
              <a:t>not reject </a:t>
            </a:r>
            <a:r>
              <a:rPr lang="en-US" sz="2600" dirty="0" smtClean="0"/>
              <a:t>application </a:t>
            </a:r>
            <a:r>
              <a:rPr lang="en-US" sz="2600" dirty="0"/>
              <a:t>solely on </a:t>
            </a:r>
            <a:r>
              <a:rPr lang="en-US" sz="2600" dirty="0" smtClean="0"/>
              <a:t>basis </a:t>
            </a:r>
            <a:r>
              <a:rPr lang="en-US" sz="2600" dirty="0"/>
              <a:t>that additional documents or information are </a:t>
            </a:r>
            <a:r>
              <a:rPr lang="en-US" sz="2600" dirty="0" smtClean="0"/>
              <a:t>needed (Art. 12 of Convention)</a:t>
            </a:r>
          </a:p>
          <a:p>
            <a:r>
              <a:rPr lang="en-US" sz="2600" dirty="0" smtClean="0"/>
              <a:t>Must </a:t>
            </a:r>
            <a:r>
              <a:rPr lang="en-US" sz="2600" dirty="0"/>
              <a:t>promptly inform requesting Central Authority of </a:t>
            </a:r>
            <a:r>
              <a:rPr lang="en-US" sz="2600" dirty="0" smtClean="0"/>
              <a:t>reasons </a:t>
            </a:r>
            <a:r>
              <a:rPr lang="en-US" sz="2600" dirty="0"/>
              <a:t>for </a:t>
            </a:r>
            <a:r>
              <a:rPr lang="en-US" sz="2600" dirty="0" smtClean="0"/>
              <a:t>any refusal to process application</a:t>
            </a:r>
            <a:endParaRPr lang="en-US" sz="2600" dirty="0"/>
          </a:p>
          <a:p>
            <a:endParaRPr lang="en-US" sz="2600" dirty="0"/>
          </a:p>
          <a:p>
            <a:pPr lvl="1"/>
            <a:endParaRPr lang="en-US" dirty="0"/>
          </a:p>
          <a:p>
            <a:pPr lvl="1"/>
            <a:endParaRPr lang="en-US" dirty="0"/>
          </a:p>
        </p:txBody>
      </p:sp>
      <p:sp>
        <p:nvSpPr>
          <p:cNvPr id="5" name="Footer Placeholder 4"/>
          <p:cNvSpPr>
            <a:spLocks noGrp="1"/>
          </p:cNvSpPr>
          <p:nvPr>
            <p:ph type="ftr" sz="quarter" idx="3"/>
          </p:nvPr>
        </p:nvSpPr>
        <p:spPr/>
        <p:txBody>
          <a:bodyPr/>
          <a:lstStyle/>
          <a:p>
            <a:r>
              <a:rPr lang="en-US" dirty="0" smtClean="0">
                <a:solidFill>
                  <a:srgbClr val="5B616B"/>
                </a:solidFill>
              </a:rPr>
              <a:t>Module 5</a:t>
            </a:r>
            <a:endParaRPr lang="en-US" dirty="0">
              <a:solidFill>
                <a:srgbClr val="5B616B"/>
              </a:solidFill>
            </a:endParaRPr>
          </a:p>
        </p:txBody>
      </p:sp>
      <p:sp>
        <p:nvSpPr>
          <p:cNvPr id="6" name="Slide Number Placeholder 5"/>
          <p:cNvSpPr>
            <a:spLocks noGrp="1"/>
          </p:cNvSpPr>
          <p:nvPr>
            <p:ph type="sldNum" sz="quarter" idx="4"/>
          </p:nvPr>
        </p:nvSpPr>
        <p:spPr/>
        <p:txBody>
          <a:bodyPr/>
          <a:lstStyle/>
          <a:p>
            <a:r>
              <a:rPr lang="en-US" dirty="0" smtClean="0">
                <a:solidFill>
                  <a:srgbClr val="5B616B"/>
                </a:solidFill>
              </a:rPr>
              <a:t>5-14</a:t>
            </a:r>
            <a:endParaRPr lang="en-US" dirty="0">
              <a:solidFill>
                <a:srgbClr val="5B616B"/>
              </a:solidFill>
            </a:endParaRPr>
          </a:p>
        </p:txBody>
      </p:sp>
      <p:sp>
        <p:nvSpPr>
          <p:cNvPr id="8" name="Title 7"/>
          <p:cNvSpPr>
            <a:spLocks noGrp="1"/>
          </p:cNvSpPr>
          <p:nvPr>
            <p:ph type="title"/>
          </p:nvPr>
        </p:nvSpPr>
        <p:spPr>
          <a:xfrm>
            <a:off x="686104" y="848380"/>
            <a:ext cx="7772400" cy="523220"/>
          </a:xfrm>
        </p:spPr>
        <p:txBody>
          <a:bodyPr/>
          <a:lstStyle/>
          <a:p>
            <a:r>
              <a:rPr lang="en-US" dirty="0" smtClean="0"/>
              <a:t>Review of Incoming Convention Application </a:t>
            </a:r>
            <a:endParaRPr lang="en-US" dirty="0"/>
          </a:p>
        </p:txBody>
      </p:sp>
    </p:spTree>
    <p:extLst>
      <p:ext uri="{BB962C8B-B14F-4D97-AF65-F5344CB8AC3E}">
        <p14:creationId xmlns:p14="http://schemas.microsoft.com/office/powerpoint/2010/main" val="340928923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a:xfrm>
            <a:off x="685800" y="1600200"/>
            <a:ext cx="7772400" cy="4920734"/>
          </a:xfrm>
        </p:spPr>
        <p:txBody>
          <a:bodyPr>
            <a:normAutofit/>
          </a:bodyPr>
          <a:lstStyle/>
          <a:p>
            <a:r>
              <a:rPr lang="en-US" sz="2600" dirty="0" smtClean="0"/>
              <a:t>May refuse to process application only if “manifest” that Convention requirements are not met (Art. 12 of Convention) </a:t>
            </a:r>
          </a:p>
          <a:p>
            <a:pPr lvl="1"/>
            <a:r>
              <a:rPr lang="en-US" sz="2600" dirty="0" smtClean="0"/>
              <a:t>Reason for rejection must be clear on face of documents</a:t>
            </a:r>
            <a:endParaRPr lang="en-US" sz="2400" dirty="0" smtClean="0"/>
          </a:p>
          <a:p>
            <a:pPr marL="0" indent="0">
              <a:buNone/>
            </a:pPr>
            <a:endParaRPr lang="en-US" sz="2600" dirty="0"/>
          </a:p>
          <a:p>
            <a:pPr lvl="1"/>
            <a:endParaRPr lang="en-US" dirty="0"/>
          </a:p>
          <a:p>
            <a:pPr lvl="1"/>
            <a:endParaRPr lang="en-US" dirty="0"/>
          </a:p>
        </p:txBody>
      </p:sp>
      <p:sp>
        <p:nvSpPr>
          <p:cNvPr id="5" name="Footer Placeholder 4"/>
          <p:cNvSpPr>
            <a:spLocks noGrp="1"/>
          </p:cNvSpPr>
          <p:nvPr>
            <p:ph type="ftr" sz="quarter" idx="3"/>
          </p:nvPr>
        </p:nvSpPr>
        <p:spPr/>
        <p:txBody>
          <a:bodyPr/>
          <a:lstStyle/>
          <a:p>
            <a:r>
              <a:rPr lang="en-US" dirty="0" smtClean="0">
                <a:solidFill>
                  <a:srgbClr val="5B616B"/>
                </a:solidFill>
              </a:rPr>
              <a:t>Module 5</a:t>
            </a:r>
            <a:endParaRPr lang="en-US" dirty="0">
              <a:solidFill>
                <a:srgbClr val="5B616B"/>
              </a:solidFill>
            </a:endParaRPr>
          </a:p>
        </p:txBody>
      </p:sp>
      <p:sp>
        <p:nvSpPr>
          <p:cNvPr id="6" name="Slide Number Placeholder 5"/>
          <p:cNvSpPr>
            <a:spLocks noGrp="1"/>
          </p:cNvSpPr>
          <p:nvPr>
            <p:ph type="sldNum" sz="quarter" idx="4"/>
          </p:nvPr>
        </p:nvSpPr>
        <p:spPr/>
        <p:txBody>
          <a:bodyPr/>
          <a:lstStyle/>
          <a:p>
            <a:r>
              <a:rPr lang="en-US" dirty="0" smtClean="0">
                <a:solidFill>
                  <a:srgbClr val="5B616B"/>
                </a:solidFill>
              </a:rPr>
              <a:t>5-15</a:t>
            </a:r>
            <a:endParaRPr lang="en-US" dirty="0">
              <a:solidFill>
                <a:srgbClr val="5B616B"/>
              </a:solidFill>
            </a:endParaRPr>
          </a:p>
        </p:txBody>
      </p:sp>
      <p:sp>
        <p:nvSpPr>
          <p:cNvPr id="8" name="Title 7"/>
          <p:cNvSpPr>
            <a:spLocks noGrp="1"/>
          </p:cNvSpPr>
          <p:nvPr>
            <p:ph type="title"/>
          </p:nvPr>
        </p:nvSpPr>
        <p:spPr>
          <a:xfrm>
            <a:off x="686104" y="417493"/>
            <a:ext cx="7772400" cy="954107"/>
          </a:xfrm>
        </p:spPr>
        <p:txBody>
          <a:bodyPr/>
          <a:lstStyle/>
          <a:p>
            <a:r>
              <a:rPr lang="en-US" dirty="0" smtClean="0"/>
              <a:t>Review of Incoming Application – Convention Requirements </a:t>
            </a:r>
            <a:endParaRPr lang="en-US" dirty="0"/>
          </a:p>
        </p:txBody>
      </p:sp>
    </p:spTree>
    <p:extLst>
      <p:ext uri="{BB962C8B-B14F-4D97-AF65-F5344CB8AC3E}">
        <p14:creationId xmlns:p14="http://schemas.microsoft.com/office/powerpoint/2010/main" val="104798426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Content Placeholder 12"/>
          <p:cNvSpPr>
            <a:spLocks noGrp="1"/>
          </p:cNvSpPr>
          <p:nvPr>
            <p:ph sz="half" idx="1"/>
          </p:nvPr>
        </p:nvSpPr>
        <p:spPr>
          <a:xfrm>
            <a:off x="685800" y="1600199"/>
            <a:ext cx="3810000" cy="4929879"/>
          </a:xfrm>
        </p:spPr>
        <p:txBody>
          <a:bodyPr>
            <a:normAutofit/>
          </a:bodyPr>
          <a:lstStyle/>
          <a:p>
            <a:pPr marL="0" indent="0">
              <a:buNone/>
            </a:pPr>
            <a:r>
              <a:rPr lang="en-CA" sz="2400" dirty="0" smtClean="0">
                <a:solidFill>
                  <a:srgbClr val="5B616B"/>
                </a:solidFill>
              </a:rPr>
              <a:t>CREDITOR</a:t>
            </a:r>
            <a:endParaRPr lang="en-CA" sz="2400" dirty="0">
              <a:solidFill>
                <a:srgbClr val="5B616B"/>
              </a:solidFill>
            </a:endParaRPr>
          </a:p>
          <a:p>
            <a:r>
              <a:rPr lang="en-US" dirty="0" smtClean="0">
                <a:solidFill>
                  <a:srgbClr val="5B616B"/>
                </a:solidFill>
              </a:rPr>
              <a:t>Establishment of support order where there is no existing order, including where necessary the establishment of parentage</a:t>
            </a:r>
          </a:p>
        </p:txBody>
      </p:sp>
      <p:sp>
        <p:nvSpPr>
          <p:cNvPr id="2" name="Content Placeholder 1"/>
          <p:cNvSpPr>
            <a:spLocks noGrp="1"/>
          </p:cNvSpPr>
          <p:nvPr>
            <p:ph sz="half" idx="2"/>
          </p:nvPr>
        </p:nvSpPr>
        <p:spPr>
          <a:xfrm>
            <a:off x="4670612" y="1470389"/>
            <a:ext cx="3810304" cy="4930412"/>
          </a:xfrm>
        </p:spPr>
        <p:txBody>
          <a:bodyPr>
            <a:normAutofit fontScale="70000" lnSpcReduction="20000"/>
          </a:bodyPr>
          <a:lstStyle/>
          <a:p>
            <a:pPr marL="0" indent="0">
              <a:buNone/>
            </a:pPr>
            <a:endParaRPr lang="en-US" sz="1900" dirty="0" smtClean="0">
              <a:solidFill>
                <a:srgbClr val="5B616B"/>
              </a:solidFill>
            </a:endParaRPr>
          </a:p>
          <a:p>
            <a:endParaRPr lang="en-US" sz="2300" dirty="0" smtClean="0">
              <a:solidFill>
                <a:srgbClr val="5B616B"/>
              </a:solidFill>
            </a:endParaRPr>
          </a:p>
          <a:p>
            <a:r>
              <a:rPr lang="en-US" sz="2900" dirty="0" smtClean="0">
                <a:solidFill>
                  <a:srgbClr val="5B616B"/>
                </a:solidFill>
              </a:rPr>
              <a:t>Establishment </a:t>
            </a:r>
            <a:r>
              <a:rPr lang="en-US" sz="2900" dirty="0">
                <a:solidFill>
                  <a:srgbClr val="5B616B"/>
                </a:solidFill>
              </a:rPr>
              <a:t>of </a:t>
            </a:r>
            <a:r>
              <a:rPr lang="en-US" sz="2900" dirty="0" smtClean="0">
                <a:solidFill>
                  <a:srgbClr val="5B616B"/>
                </a:solidFill>
              </a:rPr>
              <a:t>support </a:t>
            </a:r>
            <a:r>
              <a:rPr lang="en-US" sz="2900" dirty="0">
                <a:solidFill>
                  <a:srgbClr val="5B616B"/>
                </a:solidFill>
              </a:rPr>
              <a:t>order </a:t>
            </a:r>
            <a:r>
              <a:rPr lang="en-US" sz="2900" dirty="0" smtClean="0">
                <a:solidFill>
                  <a:srgbClr val="5B616B"/>
                </a:solidFill>
              </a:rPr>
              <a:t>where </a:t>
            </a:r>
            <a:r>
              <a:rPr lang="en-US" sz="2900" dirty="0">
                <a:solidFill>
                  <a:srgbClr val="5B616B"/>
                </a:solidFill>
              </a:rPr>
              <a:t>recognition and enforcement of existing order </a:t>
            </a:r>
            <a:r>
              <a:rPr lang="en-US" sz="2900" dirty="0" smtClean="0">
                <a:solidFill>
                  <a:srgbClr val="5B616B"/>
                </a:solidFill>
              </a:rPr>
              <a:t>in requested State is </a:t>
            </a:r>
            <a:r>
              <a:rPr lang="en-US" sz="2900" dirty="0">
                <a:solidFill>
                  <a:srgbClr val="5B616B"/>
                </a:solidFill>
              </a:rPr>
              <a:t>not possible, or is refused</a:t>
            </a:r>
          </a:p>
          <a:p>
            <a:pPr lvl="1"/>
            <a:r>
              <a:rPr lang="en-US" sz="2600" dirty="0">
                <a:solidFill>
                  <a:srgbClr val="5B616B"/>
                </a:solidFill>
              </a:rPr>
              <a:t>In U.S. , Section 708 of UIFSA </a:t>
            </a:r>
            <a:r>
              <a:rPr lang="en-US" sz="2600" dirty="0" smtClean="0">
                <a:solidFill>
                  <a:srgbClr val="5B616B"/>
                </a:solidFill>
              </a:rPr>
              <a:t>governs</a:t>
            </a:r>
            <a:endParaRPr lang="en-US" sz="2600" dirty="0">
              <a:solidFill>
                <a:srgbClr val="5B616B"/>
              </a:solidFill>
            </a:endParaRPr>
          </a:p>
          <a:p>
            <a:pPr lvl="2"/>
            <a:r>
              <a:rPr lang="en-US" sz="2100" dirty="0">
                <a:solidFill>
                  <a:srgbClr val="5B616B"/>
                </a:solidFill>
              </a:rPr>
              <a:t>Issuing tribunal lacked personal jurisdiction consistent with Section 201, UIFSA; or</a:t>
            </a:r>
          </a:p>
          <a:p>
            <a:pPr lvl="2"/>
            <a:r>
              <a:rPr lang="en-US" sz="2100" dirty="0">
                <a:solidFill>
                  <a:srgbClr val="5B616B"/>
                </a:solidFill>
              </a:rPr>
              <a:t>Order was obtained by procedural fraud; or</a:t>
            </a:r>
          </a:p>
          <a:p>
            <a:pPr lvl="2"/>
            <a:r>
              <a:rPr lang="en-US" sz="2100" dirty="0">
                <a:solidFill>
                  <a:srgbClr val="5B616B"/>
                </a:solidFill>
              </a:rPr>
              <a:t>In case where respondent did not appear and was not represented in the issuing foreign country, respondent </a:t>
            </a:r>
            <a:r>
              <a:rPr lang="en-US" sz="2100" dirty="0" smtClean="0">
                <a:solidFill>
                  <a:srgbClr val="5B616B"/>
                </a:solidFill>
              </a:rPr>
              <a:t>did </a:t>
            </a:r>
            <a:r>
              <a:rPr lang="en-US" sz="2100" dirty="0">
                <a:solidFill>
                  <a:srgbClr val="5B616B"/>
                </a:solidFill>
              </a:rPr>
              <a:t>not have proper notice and opportunity to be </a:t>
            </a:r>
            <a:r>
              <a:rPr lang="en-US" sz="2100" dirty="0" smtClean="0">
                <a:solidFill>
                  <a:srgbClr val="5B616B"/>
                </a:solidFill>
              </a:rPr>
              <a:t>heard</a:t>
            </a:r>
            <a:endParaRPr lang="en-US" sz="2100" dirty="0">
              <a:solidFill>
                <a:srgbClr val="5B616B"/>
              </a:solidFill>
            </a:endParaRPr>
          </a:p>
        </p:txBody>
      </p:sp>
      <p:sp>
        <p:nvSpPr>
          <p:cNvPr id="4" name="Footer Placeholder 3"/>
          <p:cNvSpPr>
            <a:spLocks noGrp="1"/>
          </p:cNvSpPr>
          <p:nvPr>
            <p:ph type="ftr" sz="quarter" idx="11"/>
          </p:nvPr>
        </p:nvSpPr>
        <p:spPr/>
        <p:txBody>
          <a:bodyPr/>
          <a:lstStyle/>
          <a:p>
            <a:r>
              <a:rPr lang="en-US" dirty="0" smtClean="0">
                <a:solidFill>
                  <a:srgbClr val="5B616B"/>
                </a:solidFill>
              </a:rPr>
              <a:t>Module 5</a:t>
            </a:r>
            <a:endParaRPr lang="en-US" dirty="0">
              <a:solidFill>
                <a:srgbClr val="5B616B"/>
              </a:solidFill>
            </a:endParaRPr>
          </a:p>
        </p:txBody>
      </p:sp>
      <p:sp>
        <p:nvSpPr>
          <p:cNvPr id="5" name="Slide Number Placeholder 4"/>
          <p:cNvSpPr>
            <a:spLocks noGrp="1"/>
          </p:cNvSpPr>
          <p:nvPr>
            <p:ph type="sldNum" sz="quarter" idx="12"/>
          </p:nvPr>
        </p:nvSpPr>
        <p:spPr/>
        <p:txBody>
          <a:bodyPr/>
          <a:lstStyle/>
          <a:p>
            <a:r>
              <a:rPr lang="en-US" dirty="0" smtClean="0">
                <a:solidFill>
                  <a:srgbClr val="5B616B"/>
                </a:solidFill>
              </a:rPr>
              <a:t>5-16</a:t>
            </a:r>
            <a:endParaRPr lang="en-US" dirty="0">
              <a:solidFill>
                <a:srgbClr val="5B616B"/>
              </a:solidFill>
            </a:endParaRPr>
          </a:p>
        </p:txBody>
      </p:sp>
      <p:sp>
        <p:nvSpPr>
          <p:cNvPr id="11" name="Title 10"/>
          <p:cNvSpPr>
            <a:spLocks noGrp="1"/>
          </p:cNvSpPr>
          <p:nvPr>
            <p:ph type="title"/>
          </p:nvPr>
        </p:nvSpPr>
        <p:spPr>
          <a:xfrm>
            <a:off x="685800" y="440258"/>
            <a:ext cx="7772400" cy="954107"/>
          </a:xfrm>
        </p:spPr>
        <p:txBody>
          <a:bodyPr/>
          <a:lstStyle/>
          <a:p>
            <a:r>
              <a:rPr lang="en-US" dirty="0"/>
              <a:t>Is </a:t>
            </a:r>
            <a:r>
              <a:rPr lang="en-US" dirty="0" smtClean="0"/>
              <a:t>the application </a:t>
            </a:r>
            <a:r>
              <a:rPr lang="en-US" dirty="0"/>
              <a:t>within </a:t>
            </a:r>
            <a:r>
              <a:rPr lang="en-US" dirty="0" smtClean="0"/>
              <a:t>the scope </a:t>
            </a:r>
            <a:r>
              <a:rPr lang="en-US" dirty="0"/>
              <a:t>of </a:t>
            </a:r>
            <a:r>
              <a:rPr lang="en-US" dirty="0" smtClean="0"/>
              <a:t>the Convention </a:t>
            </a:r>
            <a:r>
              <a:rPr lang="en-US" dirty="0"/>
              <a:t>and Section 704 of UIFSA (2008)?</a:t>
            </a:r>
          </a:p>
        </p:txBody>
      </p:sp>
    </p:spTree>
    <p:extLst>
      <p:ext uri="{BB962C8B-B14F-4D97-AF65-F5344CB8AC3E}">
        <p14:creationId xmlns:p14="http://schemas.microsoft.com/office/powerpoint/2010/main" val="393556167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ontent Placeholder 5"/>
          <p:cNvGraphicFramePr>
            <a:graphicFrameLocks noGrp="1"/>
          </p:cNvGraphicFramePr>
          <p:nvPr>
            <p:ph idx="1"/>
          </p:nvPr>
        </p:nvGraphicFramePr>
        <p:xfrm>
          <a:off x="686104" y="4360991"/>
          <a:ext cx="7720311" cy="164592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Footer Placeholder 2"/>
          <p:cNvSpPr>
            <a:spLocks noGrp="1"/>
          </p:cNvSpPr>
          <p:nvPr>
            <p:ph type="ftr" sz="quarter" idx="3"/>
          </p:nvPr>
        </p:nvSpPr>
        <p:spPr/>
        <p:txBody>
          <a:bodyPr/>
          <a:lstStyle/>
          <a:p>
            <a:r>
              <a:rPr lang="en-US" dirty="0" smtClean="0">
                <a:solidFill>
                  <a:srgbClr val="5B616B"/>
                </a:solidFill>
              </a:rPr>
              <a:t>Module 5</a:t>
            </a:r>
            <a:endParaRPr lang="en-US" dirty="0">
              <a:solidFill>
                <a:srgbClr val="5B616B"/>
              </a:solidFill>
            </a:endParaRPr>
          </a:p>
        </p:txBody>
      </p:sp>
      <p:sp>
        <p:nvSpPr>
          <p:cNvPr id="4" name="Slide Number Placeholder 3"/>
          <p:cNvSpPr>
            <a:spLocks noGrp="1"/>
          </p:cNvSpPr>
          <p:nvPr>
            <p:ph type="sldNum" sz="quarter" idx="4"/>
          </p:nvPr>
        </p:nvSpPr>
        <p:spPr/>
        <p:txBody>
          <a:bodyPr/>
          <a:lstStyle/>
          <a:p>
            <a:r>
              <a:rPr lang="en-US" dirty="0" smtClean="0">
                <a:solidFill>
                  <a:srgbClr val="5B616B"/>
                </a:solidFill>
              </a:rPr>
              <a:t>5-</a:t>
            </a:r>
            <a:fld id="{42782948-4DBE-204D-AB9E-B65E067054AE}" type="slidenum">
              <a:rPr lang="en-US" smtClean="0">
                <a:solidFill>
                  <a:srgbClr val="5B616B"/>
                </a:solidFill>
              </a:rPr>
              <a:pPr/>
              <a:t>17</a:t>
            </a:fld>
            <a:endParaRPr lang="en-US" dirty="0">
              <a:solidFill>
                <a:srgbClr val="5B616B"/>
              </a:solidFill>
            </a:endParaRPr>
          </a:p>
        </p:txBody>
      </p:sp>
      <p:sp>
        <p:nvSpPr>
          <p:cNvPr id="5" name="Title 4"/>
          <p:cNvSpPr>
            <a:spLocks noGrp="1"/>
          </p:cNvSpPr>
          <p:nvPr>
            <p:ph type="title"/>
          </p:nvPr>
        </p:nvSpPr>
        <p:spPr>
          <a:xfrm>
            <a:off x="686104" y="417493"/>
            <a:ext cx="7772400" cy="954107"/>
          </a:xfrm>
        </p:spPr>
        <p:txBody>
          <a:bodyPr/>
          <a:lstStyle/>
          <a:p>
            <a:r>
              <a:rPr lang="en-US" dirty="0" smtClean="0"/>
              <a:t>Is the application from a Central Authority in a Contracting State?</a:t>
            </a:r>
            <a:endParaRPr lang="en-US" dirty="0"/>
          </a:p>
        </p:txBody>
      </p:sp>
      <p:sp>
        <p:nvSpPr>
          <p:cNvPr id="7" name="TextBox 6"/>
          <p:cNvSpPr txBox="1"/>
          <p:nvPr/>
        </p:nvSpPr>
        <p:spPr>
          <a:xfrm>
            <a:off x="868680" y="1600200"/>
            <a:ext cx="7284720" cy="2246769"/>
          </a:xfrm>
          <a:prstGeom prst="rect">
            <a:avLst/>
          </a:prstGeom>
          <a:noFill/>
        </p:spPr>
        <p:txBody>
          <a:bodyPr wrap="square" rtlCol="0">
            <a:spAutoFit/>
          </a:bodyPr>
          <a:lstStyle/>
          <a:p>
            <a:pPr marL="230188" lvl="0" indent="-230188">
              <a:spcAft>
                <a:spcPts val="1200"/>
              </a:spcAft>
              <a:buFont typeface="Arial"/>
              <a:buChar char="•"/>
            </a:pPr>
            <a:r>
              <a:rPr lang="en-US" sz="2000" dirty="0" smtClean="0">
                <a:solidFill>
                  <a:srgbClr val="5B616B"/>
                </a:solidFill>
              </a:rPr>
              <a:t>To receive IV-D services </a:t>
            </a:r>
            <a:r>
              <a:rPr lang="en-US" sz="2000" dirty="0">
                <a:solidFill>
                  <a:srgbClr val="5B616B"/>
                </a:solidFill>
              </a:rPr>
              <a:t>under Article 7 of UIFSA (2008), </a:t>
            </a:r>
            <a:r>
              <a:rPr lang="en-US" sz="2000" dirty="0" smtClean="0">
                <a:solidFill>
                  <a:srgbClr val="5B616B"/>
                </a:solidFill>
              </a:rPr>
              <a:t>petitioner </a:t>
            </a:r>
            <a:r>
              <a:rPr lang="en-US" sz="2000" dirty="0">
                <a:solidFill>
                  <a:srgbClr val="5B616B"/>
                </a:solidFill>
              </a:rPr>
              <a:t>must reside in </a:t>
            </a:r>
            <a:r>
              <a:rPr lang="en-US" sz="2000" dirty="0" smtClean="0">
                <a:solidFill>
                  <a:srgbClr val="5B616B"/>
                </a:solidFill>
              </a:rPr>
              <a:t>Contracting </a:t>
            </a:r>
            <a:r>
              <a:rPr lang="en-US" sz="2000" dirty="0">
                <a:solidFill>
                  <a:srgbClr val="5B616B"/>
                </a:solidFill>
              </a:rPr>
              <a:t>State and must forward </a:t>
            </a:r>
            <a:r>
              <a:rPr lang="en-US" sz="2000" dirty="0" smtClean="0">
                <a:solidFill>
                  <a:srgbClr val="5B616B"/>
                </a:solidFill>
              </a:rPr>
              <a:t>Hague </a:t>
            </a:r>
            <a:r>
              <a:rPr lang="en-US" sz="2000" dirty="0">
                <a:solidFill>
                  <a:srgbClr val="5B616B"/>
                </a:solidFill>
              </a:rPr>
              <a:t>application through </a:t>
            </a:r>
            <a:r>
              <a:rPr lang="en-US" sz="2000" dirty="0" smtClean="0">
                <a:solidFill>
                  <a:srgbClr val="5B616B"/>
                </a:solidFill>
              </a:rPr>
              <a:t>Central </a:t>
            </a:r>
            <a:r>
              <a:rPr lang="en-US" sz="2000" dirty="0">
                <a:solidFill>
                  <a:srgbClr val="5B616B"/>
                </a:solidFill>
              </a:rPr>
              <a:t>Authority in that </a:t>
            </a:r>
            <a:r>
              <a:rPr lang="en-US" sz="2000" dirty="0" smtClean="0">
                <a:solidFill>
                  <a:srgbClr val="5B616B"/>
                </a:solidFill>
              </a:rPr>
              <a:t>country</a:t>
            </a:r>
          </a:p>
          <a:p>
            <a:pPr marL="230188" lvl="0" indent="-230188">
              <a:spcAft>
                <a:spcPts val="1200"/>
              </a:spcAft>
              <a:buFont typeface="Arial"/>
              <a:buChar char="•"/>
            </a:pPr>
            <a:r>
              <a:rPr lang="en-US" sz="2000" dirty="0" smtClean="0">
                <a:solidFill>
                  <a:srgbClr val="5B616B"/>
                </a:solidFill>
              </a:rPr>
              <a:t>If direct application for IV-D </a:t>
            </a:r>
            <a:r>
              <a:rPr lang="en-US" sz="2000" dirty="0">
                <a:solidFill>
                  <a:srgbClr val="5B616B"/>
                </a:solidFill>
              </a:rPr>
              <a:t>services, </a:t>
            </a:r>
            <a:r>
              <a:rPr lang="en-US" sz="2000" dirty="0" smtClean="0">
                <a:solidFill>
                  <a:srgbClr val="5B616B"/>
                </a:solidFill>
              </a:rPr>
              <a:t>not </a:t>
            </a:r>
            <a:r>
              <a:rPr lang="en-US" sz="2000" dirty="0">
                <a:solidFill>
                  <a:srgbClr val="5B616B"/>
                </a:solidFill>
              </a:rPr>
              <a:t>a Convention </a:t>
            </a:r>
            <a:r>
              <a:rPr lang="en-US" sz="2000" dirty="0" smtClean="0">
                <a:solidFill>
                  <a:srgbClr val="5B616B"/>
                </a:solidFill>
              </a:rPr>
              <a:t>case</a:t>
            </a:r>
            <a:endParaRPr lang="en-US" sz="2000" dirty="0">
              <a:solidFill>
                <a:srgbClr val="5B616B"/>
              </a:solidFill>
            </a:endParaRPr>
          </a:p>
          <a:p>
            <a:pPr marL="230188" lvl="0" indent="-230188">
              <a:spcAft>
                <a:spcPts val="1200"/>
              </a:spcAft>
              <a:buFont typeface="Arial"/>
              <a:buChar char="•"/>
            </a:pPr>
            <a:r>
              <a:rPr lang="en-US" sz="2000" dirty="0">
                <a:solidFill>
                  <a:srgbClr val="5B616B"/>
                </a:solidFill>
              </a:rPr>
              <a:t>If </a:t>
            </a:r>
            <a:r>
              <a:rPr lang="en-US" sz="2000" dirty="0" smtClean="0">
                <a:solidFill>
                  <a:srgbClr val="5B616B"/>
                </a:solidFill>
              </a:rPr>
              <a:t>direct request to tribunal </a:t>
            </a:r>
            <a:r>
              <a:rPr lang="en-US" sz="2000" dirty="0">
                <a:solidFill>
                  <a:srgbClr val="5B616B"/>
                </a:solidFill>
              </a:rPr>
              <a:t>under Section 705 of UIFSA, </a:t>
            </a:r>
            <a:r>
              <a:rPr lang="en-US" sz="2000" dirty="0" smtClean="0">
                <a:solidFill>
                  <a:srgbClr val="5B616B"/>
                </a:solidFill>
              </a:rPr>
              <a:t>IV-D </a:t>
            </a:r>
            <a:r>
              <a:rPr lang="en-US" sz="2000" dirty="0">
                <a:solidFill>
                  <a:srgbClr val="5B616B"/>
                </a:solidFill>
              </a:rPr>
              <a:t>child support agency </a:t>
            </a:r>
            <a:r>
              <a:rPr lang="en-US" sz="2000" dirty="0" smtClean="0">
                <a:solidFill>
                  <a:srgbClr val="5B616B"/>
                </a:solidFill>
              </a:rPr>
              <a:t>not </a:t>
            </a:r>
            <a:r>
              <a:rPr lang="en-US" sz="2000" dirty="0">
                <a:solidFill>
                  <a:srgbClr val="5B616B"/>
                </a:solidFill>
              </a:rPr>
              <a:t>required to provide </a:t>
            </a:r>
            <a:r>
              <a:rPr lang="en-US" sz="2000" dirty="0" smtClean="0">
                <a:solidFill>
                  <a:srgbClr val="5B616B"/>
                </a:solidFill>
              </a:rPr>
              <a:t>assistance</a:t>
            </a:r>
            <a:endParaRPr lang="en-US" sz="2000" dirty="0">
              <a:solidFill>
                <a:srgbClr val="5B616B"/>
              </a:solidFill>
            </a:endParaRPr>
          </a:p>
        </p:txBody>
      </p:sp>
    </p:spTree>
    <p:extLst>
      <p:ext uri="{BB962C8B-B14F-4D97-AF65-F5344CB8AC3E}">
        <p14:creationId xmlns:p14="http://schemas.microsoft.com/office/powerpoint/2010/main" val="241119699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a:xfrm>
            <a:off x="685800" y="1600200"/>
            <a:ext cx="7772400" cy="4920734"/>
          </a:xfrm>
        </p:spPr>
        <p:txBody>
          <a:bodyPr>
            <a:normAutofit/>
          </a:bodyPr>
          <a:lstStyle/>
          <a:p>
            <a:r>
              <a:rPr lang="en-US" sz="2600" dirty="0" smtClean="0"/>
              <a:t>May </a:t>
            </a:r>
            <a:r>
              <a:rPr lang="en-US" sz="2600" dirty="0"/>
              <a:t>not reject </a:t>
            </a:r>
            <a:r>
              <a:rPr lang="en-US" sz="2600" dirty="0" smtClean="0"/>
              <a:t>application </a:t>
            </a:r>
            <a:r>
              <a:rPr lang="en-US" sz="2600" dirty="0"/>
              <a:t>solely on </a:t>
            </a:r>
            <a:r>
              <a:rPr lang="en-US" sz="2600" dirty="0" smtClean="0"/>
              <a:t>basis </a:t>
            </a:r>
            <a:r>
              <a:rPr lang="en-US" sz="2600" dirty="0"/>
              <a:t>that additional documents or information are </a:t>
            </a:r>
            <a:r>
              <a:rPr lang="en-US" sz="2600" dirty="0" smtClean="0"/>
              <a:t>needed (Art. 12 of Convention)</a:t>
            </a:r>
          </a:p>
          <a:p>
            <a:pPr lvl="1"/>
            <a:r>
              <a:rPr lang="en-US" sz="2600" dirty="0" smtClean="0"/>
              <a:t>May </a:t>
            </a:r>
            <a:r>
              <a:rPr lang="en-US" sz="2600" dirty="0"/>
              <a:t>ask </a:t>
            </a:r>
            <a:r>
              <a:rPr lang="en-US" sz="2600" dirty="0" smtClean="0"/>
              <a:t>requesting </a:t>
            </a:r>
            <a:r>
              <a:rPr lang="en-US" sz="2600" dirty="0"/>
              <a:t>Central Authority </a:t>
            </a:r>
            <a:r>
              <a:rPr lang="en-US" sz="2600" dirty="0" smtClean="0"/>
              <a:t>for additional </a:t>
            </a:r>
            <a:r>
              <a:rPr lang="en-US" sz="2600" dirty="0"/>
              <a:t>documents or </a:t>
            </a:r>
            <a:r>
              <a:rPr lang="en-US" sz="2600" dirty="0" smtClean="0"/>
              <a:t>information </a:t>
            </a:r>
          </a:p>
          <a:p>
            <a:pPr lvl="1"/>
            <a:r>
              <a:rPr lang="en-US" sz="2600" dirty="0" smtClean="0"/>
              <a:t>If not provided within 3 </a:t>
            </a:r>
            <a:r>
              <a:rPr lang="en-US" sz="2600" dirty="0"/>
              <a:t>months </a:t>
            </a:r>
            <a:r>
              <a:rPr lang="en-US" sz="2600" dirty="0" smtClean="0"/>
              <a:t>(or longer specified period), may </a:t>
            </a:r>
            <a:r>
              <a:rPr lang="en-US" sz="2600" dirty="0"/>
              <a:t>decide </a:t>
            </a:r>
            <a:r>
              <a:rPr lang="en-US" sz="2600" dirty="0" smtClean="0"/>
              <a:t>not to process application; but must inform requesting </a:t>
            </a:r>
            <a:r>
              <a:rPr lang="en-US" sz="2600" dirty="0"/>
              <a:t>Central </a:t>
            </a:r>
            <a:r>
              <a:rPr lang="en-US" sz="2600" dirty="0" smtClean="0"/>
              <a:t>Authority of that decision </a:t>
            </a:r>
          </a:p>
          <a:p>
            <a:endParaRPr lang="en-US" sz="2600" dirty="0"/>
          </a:p>
          <a:p>
            <a:pPr lvl="1"/>
            <a:endParaRPr lang="en-US" dirty="0"/>
          </a:p>
          <a:p>
            <a:pPr lvl="1"/>
            <a:endParaRPr lang="en-US" dirty="0"/>
          </a:p>
        </p:txBody>
      </p:sp>
      <p:sp>
        <p:nvSpPr>
          <p:cNvPr id="5" name="Footer Placeholder 4"/>
          <p:cNvSpPr>
            <a:spLocks noGrp="1"/>
          </p:cNvSpPr>
          <p:nvPr>
            <p:ph type="ftr" sz="quarter" idx="3"/>
          </p:nvPr>
        </p:nvSpPr>
        <p:spPr/>
        <p:txBody>
          <a:bodyPr/>
          <a:lstStyle/>
          <a:p>
            <a:r>
              <a:rPr lang="en-US" dirty="0" smtClean="0">
                <a:solidFill>
                  <a:srgbClr val="5B616B"/>
                </a:solidFill>
              </a:rPr>
              <a:t>Module 5</a:t>
            </a:r>
            <a:endParaRPr lang="en-US" dirty="0">
              <a:solidFill>
                <a:srgbClr val="5B616B"/>
              </a:solidFill>
            </a:endParaRPr>
          </a:p>
        </p:txBody>
      </p:sp>
      <p:sp>
        <p:nvSpPr>
          <p:cNvPr id="6" name="Slide Number Placeholder 5"/>
          <p:cNvSpPr>
            <a:spLocks noGrp="1"/>
          </p:cNvSpPr>
          <p:nvPr>
            <p:ph type="sldNum" sz="quarter" idx="4"/>
          </p:nvPr>
        </p:nvSpPr>
        <p:spPr/>
        <p:txBody>
          <a:bodyPr/>
          <a:lstStyle/>
          <a:p>
            <a:r>
              <a:rPr lang="en-US" dirty="0" smtClean="0">
                <a:solidFill>
                  <a:srgbClr val="5B616B"/>
                </a:solidFill>
              </a:rPr>
              <a:t>5-18</a:t>
            </a:r>
            <a:endParaRPr lang="en-US" dirty="0">
              <a:solidFill>
                <a:srgbClr val="5B616B"/>
              </a:solidFill>
            </a:endParaRPr>
          </a:p>
        </p:txBody>
      </p:sp>
      <p:sp>
        <p:nvSpPr>
          <p:cNvPr id="8" name="Title 7"/>
          <p:cNvSpPr>
            <a:spLocks noGrp="1"/>
          </p:cNvSpPr>
          <p:nvPr>
            <p:ph type="title"/>
          </p:nvPr>
        </p:nvSpPr>
        <p:spPr>
          <a:xfrm>
            <a:off x="686104" y="848380"/>
            <a:ext cx="7772400" cy="523220"/>
          </a:xfrm>
        </p:spPr>
        <p:txBody>
          <a:bodyPr/>
          <a:lstStyle/>
          <a:p>
            <a:r>
              <a:rPr lang="en-US" dirty="0" smtClean="0"/>
              <a:t>Review of Incoming Application </a:t>
            </a:r>
            <a:r>
              <a:rPr lang="en-US" dirty="0"/>
              <a:t>– </a:t>
            </a:r>
            <a:r>
              <a:rPr lang="en-US" dirty="0" smtClean="0"/>
              <a:t>Completeness </a:t>
            </a:r>
            <a:endParaRPr lang="en-US" dirty="0"/>
          </a:p>
        </p:txBody>
      </p:sp>
    </p:spTree>
    <p:extLst>
      <p:ext uri="{BB962C8B-B14F-4D97-AF65-F5344CB8AC3E}">
        <p14:creationId xmlns:p14="http://schemas.microsoft.com/office/powerpoint/2010/main" val="176783974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p:txBody>
          <a:bodyPr>
            <a:normAutofit/>
          </a:bodyPr>
          <a:lstStyle/>
          <a:p>
            <a:r>
              <a:rPr lang="en-US" sz="2600" dirty="0"/>
              <a:t>Application must include </a:t>
            </a:r>
            <a:r>
              <a:rPr lang="en-US" sz="2600" dirty="0" smtClean="0"/>
              <a:t>transmittal</a:t>
            </a:r>
          </a:p>
          <a:p>
            <a:r>
              <a:rPr lang="en-US" sz="2400" dirty="0" smtClean="0"/>
              <a:t>U.S</a:t>
            </a:r>
            <a:r>
              <a:rPr lang="en-US" sz="2400" dirty="0"/>
              <a:t>. Country </a:t>
            </a:r>
            <a:r>
              <a:rPr lang="en-US" sz="2400" dirty="0" smtClean="0"/>
              <a:t>Profile</a:t>
            </a:r>
          </a:p>
          <a:p>
            <a:pPr lvl="1"/>
            <a:r>
              <a:rPr lang="en-US" sz="2200" dirty="0" smtClean="0"/>
              <a:t>Requires use of </a:t>
            </a:r>
            <a:r>
              <a:rPr lang="en-US" sz="2200" dirty="0"/>
              <a:t>Hague </a:t>
            </a:r>
            <a:r>
              <a:rPr lang="en-US" sz="2200" dirty="0" smtClean="0"/>
              <a:t>application form</a:t>
            </a:r>
          </a:p>
          <a:p>
            <a:pPr lvl="1"/>
            <a:r>
              <a:rPr lang="en-US" sz="2200" dirty="0" smtClean="0"/>
              <a:t>Requires birth certificate</a:t>
            </a:r>
          </a:p>
          <a:p>
            <a:pPr lvl="1"/>
            <a:r>
              <a:rPr lang="en-US" sz="2200" dirty="0" smtClean="0"/>
              <a:t>Requires financial information about creditor and debtor</a:t>
            </a:r>
          </a:p>
          <a:p>
            <a:pPr lvl="1"/>
            <a:r>
              <a:rPr lang="en-US" sz="2200" dirty="0" smtClean="0"/>
              <a:t>Requires evidence supporting obligation to provide support</a:t>
            </a:r>
          </a:p>
          <a:p>
            <a:pPr lvl="1"/>
            <a:r>
              <a:rPr lang="en-US" sz="2200" dirty="0" smtClean="0"/>
              <a:t>Advises that additional documents/information may be required based on facts of case and law of requested U.S. state </a:t>
            </a:r>
            <a:endParaRPr lang="en-US" sz="2200" dirty="0"/>
          </a:p>
        </p:txBody>
      </p:sp>
      <p:sp>
        <p:nvSpPr>
          <p:cNvPr id="5" name="Footer Placeholder 4"/>
          <p:cNvSpPr>
            <a:spLocks noGrp="1"/>
          </p:cNvSpPr>
          <p:nvPr>
            <p:ph type="ftr" sz="quarter" idx="3"/>
          </p:nvPr>
        </p:nvSpPr>
        <p:spPr/>
        <p:txBody>
          <a:bodyPr/>
          <a:lstStyle/>
          <a:p>
            <a:r>
              <a:rPr lang="en-US" dirty="0" smtClean="0">
                <a:solidFill>
                  <a:srgbClr val="5B616B"/>
                </a:solidFill>
              </a:rPr>
              <a:t>Module 5</a:t>
            </a:r>
            <a:endParaRPr lang="en-US" dirty="0">
              <a:solidFill>
                <a:srgbClr val="5B616B"/>
              </a:solidFill>
            </a:endParaRPr>
          </a:p>
        </p:txBody>
      </p:sp>
      <p:sp>
        <p:nvSpPr>
          <p:cNvPr id="6" name="Slide Number Placeholder 5"/>
          <p:cNvSpPr>
            <a:spLocks noGrp="1"/>
          </p:cNvSpPr>
          <p:nvPr>
            <p:ph type="sldNum" sz="quarter" idx="4"/>
          </p:nvPr>
        </p:nvSpPr>
        <p:spPr/>
        <p:txBody>
          <a:bodyPr/>
          <a:lstStyle/>
          <a:p>
            <a:r>
              <a:rPr lang="en-US" dirty="0" smtClean="0">
                <a:solidFill>
                  <a:srgbClr val="5B616B"/>
                </a:solidFill>
              </a:rPr>
              <a:t>5-19</a:t>
            </a:r>
            <a:endParaRPr lang="en-US" dirty="0">
              <a:solidFill>
                <a:srgbClr val="5B616B"/>
              </a:solidFill>
            </a:endParaRPr>
          </a:p>
        </p:txBody>
      </p:sp>
      <p:sp>
        <p:nvSpPr>
          <p:cNvPr id="3" name="Title 2"/>
          <p:cNvSpPr>
            <a:spLocks noGrp="1"/>
          </p:cNvSpPr>
          <p:nvPr>
            <p:ph type="title"/>
          </p:nvPr>
        </p:nvSpPr>
        <p:spPr>
          <a:xfrm>
            <a:off x="699247" y="471726"/>
            <a:ext cx="7772400" cy="954107"/>
          </a:xfrm>
        </p:spPr>
        <p:txBody>
          <a:bodyPr/>
          <a:lstStyle/>
          <a:p>
            <a:r>
              <a:rPr lang="en-US" dirty="0" smtClean="0"/>
              <a:t>Are required documents included with the application?</a:t>
            </a:r>
            <a:endParaRPr lang="en-US" dirty="0"/>
          </a:p>
        </p:txBody>
      </p:sp>
    </p:spTree>
    <p:extLst>
      <p:ext uri="{BB962C8B-B14F-4D97-AF65-F5344CB8AC3E}">
        <p14:creationId xmlns:p14="http://schemas.microsoft.com/office/powerpoint/2010/main" val="366712198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p:txBody>
          <a:bodyPr>
            <a:normAutofit/>
          </a:bodyPr>
          <a:lstStyle/>
          <a:p>
            <a:r>
              <a:rPr lang="en-US" dirty="0"/>
              <a:t>Targeted Audiences</a:t>
            </a:r>
          </a:p>
          <a:p>
            <a:pPr lvl="1"/>
            <a:r>
              <a:rPr lang="en-US" dirty="0"/>
              <a:t>Caseworkers and central registry staff</a:t>
            </a:r>
          </a:p>
          <a:p>
            <a:pPr lvl="1"/>
            <a:r>
              <a:rPr lang="en-US" dirty="0" smtClean="0"/>
              <a:t>Experienced </a:t>
            </a:r>
            <a:r>
              <a:rPr lang="en-US" dirty="0"/>
              <a:t>as well as </a:t>
            </a:r>
            <a:r>
              <a:rPr lang="en-US" dirty="0" smtClean="0"/>
              <a:t>novice</a:t>
            </a:r>
          </a:p>
          <a:p>
            <a:r>
              <a:rPr lang="en-US" dirty="0" smtClean="0"/>
              <a:t>Content</a:t>
            </a:r>
          </a:p>
          <a:p>
            <a:pPr lvl="1"/>
            <a:r>
              <a:rPr lang="en-US" dirty="0" smtClean="0"/>
              <a:t>Background information</a:t>
            </a:r>
          </a:p>
          <a:p>
            <a:pPr lvl="1"/>
            <a:r>
              <a:rPr lang="en-US" dirty="0" smtClean="0"/>
              <a:t>Case processing </a:t>
            </a:r>
            <a:r>
              <a:rPr lang="en-US" dirty="0"/>
              <a:t>i</a:t>
            </a:r>
            <a:r>
              <a:rPr lang="en-US" dirty="0" smtClean="0"/>
              <a:t>nformation</a:t>
            </a:r>
          </a:p>
          <a:p>
            <a:r>
              <a:rPr lang="en-US" dirty="0" smtClean="0"/>
              <a:t>Resources</a:t>
            </a:r>
          </a:p>
          <a:p>
            <a:pPr lvl="1"/>
            <a:r>
              <a:rPr lang="en-US" dirty="0" smtClean="0"/>
              <a:t>PowerPoint with notes</a:t>
            </a:r>
          </a:p>
          <a:p>
            <a:pPr lvl="1"/>
            <a:r>
              <a:rPr lang="en-US" dirty="0" smtClean="0"/>
              <a:t>Trainer notes</a:t>
            </a:r>
          </a:p>
        </p:txBody>
      </p:sp>
      <p:sp>
        <p:nvSpPr>
          <p:cNvPr id="5" name="Footer Placeholder 4"/>
          <p:cNvSpPr>
            <a:spLocks noGrp="1"/>
          </p:cNvSpPr>
          <p:nvPr>
            <p:ph type="ftr" sz="quarter" idx="3"/>
          </p:nvPr>
        </p:nvSpPr>
        <p:spPr>
          <a:xfrm>
            <a:off x="3107267" y="6520934"/>
            <a:ext cx="2895600" cy="184666"/>
          </a:xfrm>
        </p:spPr>
        <p:txBody>
          <a:bodyPr/>
          <a:lstStyle/>
          <a:p>
            <a:r>
              <a:rPr lang="en-US" dirty="0" smtClean="0">
                <a:solidFill>
                  <a:srgbClr val="5B616B"/>
                </a:solidFill>
              </a:rPr>
              <a:t>Module 5</a:t>
            </a:r>
            <a:endParaRPr lang="en-US" dirty="0">
              <a:solidFill>
                <a:srgbClr val="5B616B"/>
              </a:solidFill>
            </a:endParaRPr>
          </a:p>
        </p:txBody>
      </p:sp>
      <p:sp>
        <p:nvSpPr>
          <p:cNvPr id="8" name="Title 7"/>
          <p:cNvSpPr>
            <a:spLocks noGrp="1"/>
          </p:cNvSpPr>
          <p:nvPr>
            <p:ph type="title"/>
          </p:nvPr>
        </p:nvSpPr>
        <p:spPr>
          <a:xfrm>
            <a:off x="686104" y="848380"/>
            <a:ext cx="7772400" cy="523220"/>
          </a:xfrm>
        </p:spPr>
        <p:txBody>
          <a:bodyPr/>
          <a:lstStyle/>
          <a:p>
            <a:r>
              <a:rPr lang="en-US" dirty="0" smtClean="0"/>
              <a:t>Webinar Series</a:t>
            </a:r>
            <a:endParaRPr lang="en-US" dirty="0"/>
          </a:p>
        </p:txBody>
      </p:sp>
      <p:sp>
        <p:nvSpPr>
          <p:cNvPr id="3" name="Slide Number Placeholder 2"/>
          <p:cNvSpPr>
            <a:spLocks noGrp="1"/>
          </p:cNvSpPr>
          <p:nvPr>
            <p:ph type="sldNum" sz="quarter" idx="4"/>
          </p:nvPr>
        </p:nvSpPr>
        <p:spPr/>
        <p:txBody>
          <a:bodyPr/>
          <a:lstStyle/>
          <a:p>
            <a:r>
              <a:rPr lang="en-US" dirty="0">
                <a:solidFill>
                  <a:srgbClr val="5B616B"/>
                </a:solidFill>
              </a:rPr>
              <a:t>5</a:t>
            </a:r>
            <a:r>
              <a:rPr lang="en-US" dirty="0" smtClean="0">
                <a:solidFill>
                  <a:srgbClr val="5B616B"/>
                </a:solidFill>
              </a:rPr>
              <a:t>-</a:t>
            </a:r>
            <a:fld id="{42782948-4DBE-204D-AB9E-B65E067054AE}" type="slidenum">
              <a:rPr lang="en-US" smtClean="0">
                <a:solidFill>
                  <a:srgbClr val="5B616B"/>
                </a:solidFill>
              </a:rPr>
              <a:pPr/>
              <a:t>2</a:t>
            </a:fld>
            <a:endParaRPr lang="en-US" dirty="0">
              <a:solidFill>
                <a:srgbClr val="5B616B"/>
              </a:solidFill>
            </a:endParaRP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19750" y="2667000"/>
            <a:ext cx="2476500" cy="1950244"/>
          </a:xfrm>
          <a:prstGeom prst="rect">
            <a:avLst/>
          </a:prstGeom>
        </p:spPr>
      </p:pic>
    </p:spTree>
    <p:extLst>
      <p:ext uri="{BB962C8B-B14F-4D97-AF65-F5344CB8AC3E}">
        <p14:creationId xmlns:p14="http://schemas.microsoft.com/office/powerpoint/2010/main" val="194146673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p:txBody>
          <a:bodyPr/>
          <a:lstStyle/>
          <a:p>
            <a:r>
              <a:rPr lang="en-US" dirty="0" smtClean="0">
                <a:solidFill>
                  <a:srgbClr val="5B616B"/>
                </a:solidFill>
              </a:rPr>
              <a:t>Module 5</a:t>
            </a:r>
            <a:endParaRPr lang="en-US" dirty="0">
              <a:solidFill>
                <a:srgbClr val="5B616B"/>
              </a:solidFill>
            </a:endParaRPr>
          </a:p>
        </p:txBody>
      </p:sp>
      <p:sp>
        <p:nvSpPr>
          <p:cNvPr id="6" name="Slide Number Placeholder 5"/>
          <p:cNvSpPr>
            <a:spLocks noGrp="1"/>
          </p:cNvSpPr>
          <p:nvPr>
            <p:ph type="sldNum" sz="quarter" idx="4"/>
          </p:nvPr>
        </p:nvSpPr>
        <p:spPr/>
        <p:txBody>
          <a:bodyPr/>
          <a:lstStyle/>
          <a:p>
            <a:r>
              <a:rPr lang="en-US" dirty="0" smtClean="0">
                <a:solidFill>
                  <a:srgbClr val="5B616B"/>
                </a:solidFill>
              </a:rPr>
              <a:t>5-20</a:t>
            </a:r>
            <a:endParaRPr lang="en-US" dirty="0">
              <a:solidFill>
                <a:srgbClr val="5B616B"/>
              </a:solidFill>
            </a:endParaRPr>
          </a:p>
        </p:txBody>
      </p:sp>
      <p:sp>
        <p:nvSpPr>
          <p:cNvPr id="3" name="Title 2"/>
          <p:cNvSpPr>
            <a:spLocks noGrp="1"/>
          </p:cNvSpPr>
          <p:nvPr>
            <p:ph type="title"/>
          </p:nvPr>
        </p:nvSpPr>
        <p:spPr>
          <a:xfrm>
            <a:off x="699247" y="285145"/>
            <a:ext cx="7772400" cy="892552"/>
          </a:xfrm>
        </p:spPr>
        <p:txBody>
          <a:bodyPr/>
          <a:lstStyle/>
          <a:p>
            <a:r>
              <a:rPr lang="en-US" sz="2600" dirty="0" smtClean="0"/>
              <a:t>Incoming Application for Establishment of a Convention Support Order – Documents/Information</a:t>
            </a:r>
            <a:endParaRPr lang="en-US" sz="2600" dirty="0"/>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2058504362"/>
              </p:ext>
            </p:extLst>
          </p:nvPr>
        </p:nvGraphicFramePr>
        <p:xfrm>
          <a:off x="702659" y="1295400"/>
          <a:ext cx="7772400" cy="5029200"/>
        </p:xfrm>
        <a:graphic>
          <a:graphicData uri="http://schemas.openxmlformats.org/drawingml/2006/table">
            <a:tbl>
              <a:tblPr firstRow="1" bandRow="1">
                <a:tableStyleId>{5C22544A-7EE6-4342-B048-85BDC9FD1C3A}</a:tableStyleId>
              </a:tblPr>
              <a:tblGrid>
                <a:gridCol w="2590800"/>
                <a:gridCol w="2590800"/>
                <a:gridCol w="2590800"/>
              </a:tblGrid>
              <a:tr h="370840">
                <a:tc>
                  <a:txBody>
                    <a:bodyPr/>
                    <a:lstStyle/>
                    <a:p>
                      <a:r>
                        <a:rPr lang="en-US" sz="2000" dirty="0" smtClean="0">
                          <a:solidFill>
                            <a:schemeClr val="bg1"/>
                          </a:solidFill>
                        </a:rPr>
                        <a:t>Required</a:t>
                      </a:r>
                      <a:r>
                        <a:rPr lang="en-US" sz="2000" baseline="0" dirty="0" smtClean="0">
                          <a:solidFill>
                            <a:schemeClr val="bg1"/>
                          </a:solidFill>
                        </a:rPr>
                        <a:t> by Convention and UIFSA</a:t>
                      </a:r>
                      <a:endParaRPr lang="en-US" sz="2000" dirty="0">
                        <a:solidFill>
                          <a:schemeClr val="bg1"/>
                        </a:solidFill>
                      </a:endParaRPr>
                    </a:p>
                  </a:txBody>
                  <a:tcPr>
                    <a:solidFill>
                      <a:srgbClr val="428481"/>
                    </a:solidFill>
                  </a:tcPr>
                </a:tc>
                <a:tc>
                  <a:txBody>
                    <a:bodyPr/>
                    <a:lstStyle/>
                    <a:p>
                      <a:r>
                        <a:rPr lang="en-US" sz="2000" dirty="0" smtClean="0"/>
                        <a:t>When Used</a:t>
                      </a:r>
                      <a:endParaRPr lang="en-US" sz="2000" dirty="0"/>
                    </a:p>
                  </a:txBody>
                  <a:tcPr>
                    <a:solidFill>
                      <a:srgbClr val="428481"/>
                    </a:solidFill>
                  </a:tcPr>
                </a:tc>
                <a:tc>
                  <a:txBody>
                    <a:bodyPr/>
                    <a:lstStyle/>
                    <a:p>
                      <a:r>
                        <a:rPr lang="en-US" sz="2000" dirty="0" smtClean="0"/>
                        <a:t>Form/Document</a:t>
                      </a:r>
                      <a:r>
                        <a:rPr lang="en-US" sz="2000" baseline="0" dirty="0" smtClean="0"/>
                        <a:t> Used</a:t>
                      </a:r>
                      <a:endParaRPr lang="en-US" sz="2000" dirty="0"/>
                    </a:p>
                  </a:txBody>
                  <a:tcPr>
                    <a:solidFill>
                      <a:srgbClr val="428481"/>
                    </a:solidFill>
                  </a:tcPr>
                </a:tc>
              </a:tr>
              <a:tr h="594360">
                <a:tc>
                  <a:txBody>
                    <a:bodyPr/>
                    <a:lstStyle/>
                    <a:p>
                      <a:r>
                        <a:rPr lang="en-US" sz="2000" dirty="0" smtClean="0">
                          <a:solidFill>
                            <a:srgbClr val="5B616B"/>
                          </a:solidFill>
                        </a:rPr>
                        <a:t>Transmittal</a:t>
                      </a:r>
                      <a:endParaRPr lang="en-US" sz="2000" dirty="0">
                        <a:solidFill>
                          <a:srgbClr val="5B616B"/>
                        </a:solidFill>
                      </a:endParaRPr>
                    </a:p>
                  </a:txBody>
                  <a:tcPr/>
                </a:tc>
                <a:tc>
                  <a:txBody>
                    <a:bodyPr/>
                    <a:lstStyle/>
                    <a:p>
                      <a:r>
                        <a:rPr lang="en-US" sz="2000" dirty="0" smtClean="0">
                          <a:solidFill>
                            <a:srgbClr val="5B616B"/>
                          </a:solidFill>
                        </a:rPr>
                        <a:t>Always</a:t>
                      </a:r>
                    </a:p>
                    <a:p>
                      <a:endParaRPr lang="en-US" sz="2000" dirty="0">
                        <a:solidFill>
                          <a:srgbClr val="5B616B"/>
                        </a:solidFill>
                      </a:endParaRPr>
                    </a:p>
                  </a:txBody>
                  <a:tcPr/>
                </a:tc>
                <a:tc>
                  <a:txBody>
                    <a:bodyPr/>
                    <a:lstStyle/>
                    <a:p>
                      <a:r>
                        <a:rPr lang="en-US" sz="2000" dirty="0" smtClean="0">
                          <a:solidFill>
                            <a:srgbClr val="5B616B"/>
                          </a:solidFill>
                        </a:rPr>
                        <a:t>Convention Transmittal</a:t>
                      </a:r>
                      <a:endParaRPr lang="en-US" sz="2000" dirty="0">
                        <a:solidFill>
                          <a:srgbClr val="5B616B"/>
                        </a:solidFill>
                      </a:endParaRPr>
                    </a:p>
                  </a:txBody>
                  <a:tcPr/>
                </a:tc>
              </a:tr>
              <a:tr h="370840">
                <a:tc>
                  <a:txBody>
                    <a:bodyPr/>
                    <a:lstStyle/>
                    <a:p>
                      <a:r>
                        <a:rPr lang="en-US" sz="2000" dirty="0" smtClean="0">
                          <a:solidFill>
                            <a:srgbClr val="5B616B"/>
                          </a:solidFill>
                        </a:rPr>
                        <a:t>Application</a:t>
                      </a:r>
                      <a:endParaRPr lang="en-US" sz="2000" dirty="0">
                        <a:solidFill>
                          <a:srgbClr val="5B616B"/>
                        </a:solidFill>
                      </a:endParaRPr>
                    </a:p>
                  </a:txBody>
                  <a:tcPr/>
                </a:tc>
                <a:tc>
                  <a:txBody>
                    <a:bodyPr/>
                    <a:lstStyle/>
                    <a:p>
                      <a:pPr marL="0" indent="0">
                        <a:buFont typeface="Arial" panose="020B0604020202020204" pitchFamily="34" charset="0"/>
                        <a:buNone/>
                      </a:pPr>
                      <a:r>
                        <a:rPr lang="en-US" sz="2000" dirty="0" smtClean="0">
                          <a:solidFill>
                            <a:srgbClr val="5B616B"/>
                          </a:solidFill>
                        </a:rPr>
                        <a:t>Always</a:t>
                      </a:r>
                    </a:p>
                    <a:p>
                      <a:pPr marL="346075" marR="0" lvl="0" indent="-342900" algn="l" defTabSz="457200" rtl="0" eaLnBrk="1" fontAlgn="auto" latinLnBrk="0" hangingPunct="1">
                        <a:lnSpc>
                          <a:spcPct val="100000"/>
                        </a:lnSpc>
                        <a:spcBef>
                          <a:spcPts val="2400"/>
                        </a:spcBef>
                        <a:spcAft>
                          <a:spcPts val="0"/>
                        </a:spcAft>
                        <a:buClrTx/>
                        <a:buSzTx/>
                        <a:buFont typeface="Arial" panose="020B0604020202020204" pitchFamily="34" charset="0"/>
                        <a:buChar char="•"/>
                        <a:tabLst/>
                        <a:defRPr/>
                      </a:pPr>
                      <a:r>
                        <a:rPr lang="en-US" sz="2000" dirty="0" smtClean="0">
                          <a:solidFill>
                            <a:srgbClr val="5B616B"/>
                          </a:solidFill>
                        </a:rPr>
                        <a:t>If risk</a:t>
                      </a:r>
                      <a:r>
                        <a:rPr lang="en-US" sz="2000" baseline="0" dirty="0" smtClean="0">
                          <a:solidFill>
                            <a:srgbClr val="5B616B"/>
                          </a:solidFill>
                        </a:rPr>
                        <a:t> of harm</a:t>
                      </a:r>
                      <a:endParaRPr lang="en-US" sz="2000" dirty="0" smtClean="0">
                        <a:solidFill>
                          <a:srgbClr val="5B616B"/>
                        </a:solidFill>
                      </a:endParaRPr>
                    </a:p>
                  </a:txBody>
                  <a:tcPr/>
                </a:tc>
                <a:tc>
                  <a:txBody>
                    <a:bodyPr/>
                    <a:lstStyle/>
                    <a:p>
                      <a:pPr marL="0" indent="0">
                        <a:buFont typeface="Arial" panose="020B0604020202020204" pitchFamily="34" charset="0"/>
                        <a:buNone/>
                      </a:pPr>
                      <a:r>
                        <a:rPr lang="en-US" sz="2000" dirty="0" smtClean="0">
                          <a:solidFill>
                            <a:srgbClr val="5B616B"/>
                          </a:solidFill>
                        </a:rPr>
                        <a:t>Convention Application </a:t>
                      </a:r>
                    </a:p>
                    <a:p>
                      <a:pPr marL="342900" marR="0" lvl="0" indent="-3429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2000" dirty="0" smtClean="0">
                          <a:solidFill>
                            <a:srgbClr val="5B616B"/>
                          </a:solidFill>
                        </a:rPr>
                        <a:t>Convention</a:t>
                      </a:r>
                      <a:r>
                        <a:rPr lang="en-US" sz="2000" baseline="0" dirty="0" smtClean="0">
                          <a:solidFill>
                            <a:srgbClr val="5B616B"/>
                          </a:solidFill>
                        </a:rPr>
                        <a:t> Restricted Information on the Applicant</a:t>
                      </a:r>
                      <a:endParaRPr lang="en-US" sz="2000" dirty="0" smtClean="0">
                        <a:solidFill>
                          <a:srgbClr val="5B616B"/>
                        </a:solidFill>
                      </a:endParaRPr>
                    </a:p>
                  </a:txBody>
                  <a:tcPr/>
                </a:tc>
              </a:tr>
              <a:tr h="37084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2000" dirty="0" smtClean="0">
                          <a:solidFill>
                            <a:srgbClr val="5B616B"/>
                          </a:solidFill>
                        </a:rPr>
                        <a:t>Information about </a:t>
                      </a:r>
                      <a:r>
                        <a:rPr lang="en-US" sz="2000" dirty="0" err="1" smtClean="0">
                          <a:solidFill>
                            <a:srgbClr val="5B616B"/>
                          </a:solidFill>
                        </a:rPr>
                        <a:t>obligee</a:t>
                      </a:r>
                      <a:endParaRPr lang="en-US" sz="2000" dirty="0" smtClean="0">
                        <a:solidFill>
                          <a:srgbClr val="5B616B"/>
                        </a:solidFill>
                      </a:endParaRP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2000" dirty="0" smtClean="0">
                          <a:solidFill>
                            <a:srgbClr val="5B616B"/>
                          </a:solidFill>
                        </a:rPr>
                        <a:t>Always</a:t>
                      </a: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2000" dirty="0" smtClean="0">
                          <a:solidFill>
                            <a:srgbClr val="5B616B"/>
                          </a:solidFill>
                        </a:rPr>
                        <a:t>Convention Financial Circumstances</a:t>
                      </a:r>
                      <a:r>
                        <a:rPr lang="en-US" sz="2000" baseline="0" dirty="0" smtClean="0">
                          <a:solidFill>
                            <a:srgbClr val="5B616B"/>
                          </a:solidFill>
                        </a:rPr>
                        <a:t> form</a:t>
                      </a:r>
                      <a:endParaRPr lang="en-US" sz="2000" dirty="0" smtClean="0">
                        <a:solidFill>
                          <a:srgbClr val="5B616B"/>
                        </a:solidFill>
                      </a:endParaRPr>
                    </a:p>
                  </a:txBody>
                  <a:tcPr/>
                </a:tc>
              </a:tr>
              <a:tr h="37084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2000" dirty="0" smtClean="0">
                          <a:solidFill>
                            <a:srgbClr val="5B616B"/>
                          </a:solidFill>
                        </a:rPr>
                        <a:t>Information about obligor</a:t>
                      </a: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2000" dirty="0" smtClean="0">
                          <a:solidFill>
                            <a:srgbClr val="5B616B"/>
                          </a:solidFill>
                        </a:rPr>
                        <a:t>Always</a:t>
                      </a: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2000" dirty="0" smtClean="0">
                          <a:solidFill>
                            <a:srgbClr val="5B616B"/>
                          </a:solidFill>
                        </a:rPr>
                        <a:t>Convention Financial Circumstances</a:t>
                      </a:r>
                      <a:r>
                        <a:rPr lang="en-US" sz="2000" baseline="0" dirty="0" smtClean="0">
                          <a:solidFill>
                            <a:srgbClr val="5B616B"/>
                          </a:solidFill>
                        </a:rPr>
                        <a:t> form</a:t>
                      </a:r>
                      <a:endParaRPr lang="en-US" sz="2000" dirty="0" smtClean="0">
                        <a:solidFill>
                          <a:srgbClr val="5B616B"/>
                        </a:solidFill>
                      </a:endParaRPr>
                    </a:p>
                  </a:txBody>
                  <a:tcPr/>
                </a:tc>
              </a:tr>
            </a:tbl>
          </a:graphicData>
        </a:graphic>
      </p:graphicFrame>
    </p:spTree>
    <p:extLst>
      <p:ext uri="{BB962C8B-B14F-4D97-AF65-F5344CB8AC3E}">
        <p14:creationId xmlns:p14="http://schemas.microsoft.com/office/powerpoint/2010/main" val="257960908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p:txBody>
          <a:bodyPr/>
          <a:lstStyle/>
          <a:p>
            <a:r>
              <a:rPr lang="en-US" dirty="0" smtClean="0">
                <a:solidFill>
                  <a:srgbClr val="5B616B"/>
                </a:solidFill>
              </a:rPr>
              <a:t>Module 5</a:t>
            </a:r>
            <a:endParaRPr lang="en-US" dirty="0">
              <a:solidFill>
                <a:srgbClr val="5B616B"/>
              </a:solidFill>
            </a:endParaRPr>
          </a:p>
        </p:txBody>
      </p:sp>
      <p:sp>
        <p:nvSpPr>
          <p:cNvPr id="6" name="Slide Number Placeholder 5"/>
          <p:cNvSpPr>
            <a:spLocks noGrp="1"/>
          </p:cNvSpPr>
          <p:nvPr>
            <p:ph type="sldNum" sz="quarter" idx="4"/>
          </p:nvPr>
        </p:nvSpPr>
        <p:spPr/>
        <p:txBody>
          <a:bodyPr/>
          <a:lstStyle/>
          <a:p>
            <a:r>
              <a:rPr lang="en-US" dirty="0" smtClean="0">
                <a:solidFill>
                  <a:srgbClr val="5B616B"/>
                </a:solidFill>
              </a:rPr>
              <a:t>5-21</a:t>
            </a:r>
            <a:endParaRPr lang="en-US" dirty="0">
              <a:solidFill>
                <a:srgbClr val="5B616B"/>
              </a:solidFill>
            </a:endParaRPr>
          </a:p>
        </p:txBody>
      </p:sp>
      <p:sp>
        <p:nvSpPr>
          <p:cNvPr id="3" name="Title 2"/>
          <p:cNvSpPr>
            <a:spLocks noGrp="1"/>
          </p:cNvSpPr>
          <p:nvPr>
            <p:ph type="title"/>
          </p:nvPr>
        </p:nvSpPr>
        <p:spPr>
          <a:xfrm>
            <a:off x="699247" y="654477"/>
            <a:ext cx="7772400" cy="523220"/>
          </a:xfrm>
        </p:spPr>
        <p:txBody>
          <a:bodyPr/>
          <a:lstStyle/>
          <a:p>
            <a:r>
              <a:rPr lang="en-US" dirty="0" smtClean="0"/>
              <a:t>Transmittal – Required Form</a:t>
            </a:r>
            <a:endParaRPr lang="en-US" dirty="0"/>
          </a:p>
        </p:txBody>
      </p:sp>
      <p:pic>
        <p:nvPicPr>
          <p:cNvPr id="8" name="Picture 3"/>
          <p:cNvPicPr>
            <a:picLocks noGrp="1" noChangeAspect="1" noChangeArrowheads="1"/>
          </p:cNvPicPr>
          <p:nvPr>
            <p:ph idx="1"/>
          </p:nvPr>
        </p:nvPicPr>
        <p:blipFill rotWithShape="1">
          <a:blip r:embed="rId3">
            <a:extLst>
              <a:ext uri="{28A0092B-C50C-407E-A947-70E740481C1C}">
                <a14:useLocalDpi xmlns:a14="http://schemas.microsoft.com/office/drawing/2010/main" val="0"/>
              </a:ext>
            </a:extLst>
          </a:blip>
          <a:srcRect b="16324"/>
          <a:stretch/>
        </p:blipFill>
        <p:spPr bwMode="auto">
          <a:xfrm>
            <a:off x="1600200" y="1334715"/>
            <a:ext cx="5619071" cy="5029200"/>
          </a:xfrm>
          <a:prstGeom prst="rect">
            <a:avLst/>
          </a:prstGeom>
          <a:noFill/>
          <a:ln w="9525">
            <a:solidFill>
              <a:schemeClr val="bg2">
                <a:lumMod val="10000"/>
              </a:schemeClr>
            </a:solidFill>
            <a:miter lim="800000"/>
            <a:headEnd/>
            <a:tailEnd/>
          </a:ln>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168304906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3"/>
          </p:nvPr>
        </p:nvSpPr>
        <p:spPr/>
        <p:txBody>
          <a:bodyPr/>
          <a:lstStyle/>
          <a:p>
            <a:r>
              <a:rPr lang="en-US" dirty="0" smtClean="0">
                <a:solidFill>
                  <a:srgbClr val="5B616B"/>
                </a:solidFill>
              </a:rPr>
              <a:t>Module 5</a:t>
            </a:r>
            <a:endParaRPr lang="en-US" dirty="0">
              <a:solidFill>
                <a:srgbClr val="5B616B"/>
              </a:solidFill>
            </a:endParaRPr>
          </a:p>
        </p:txBody>
      </p:sp>
      <p:sp>
        <p:nvSpPr>
          <p:cNvPr id="4" name="Slide Number Placeholder 3"/>
          <p:cNvSpPr>
            <a:spLocks noGrp="1"/>
          </p:cNvSpPr>
          <p:nvPr>
            <p:ph type="sldNum" sz="quarter" idx="4"/>
          </p:nvPr>
        </p:nvSpPr>
        <p:spPr/>
        <p:txBody>
          <a:bodyPr/>
          <a:lstStyle/>
          <a:p>
            <a:r>
              <a:rPr lang="en-US" dirty="0" smtClean="0">
                <a:solidFill>
                  <a:srgbClr val="5B616B"/>
                </a:solidFill>
              </a:rPr>
              <a:t>5-</a:t>
            </a:r>
            <a:fld id="{42782948-4DBE-204D-AB9E-B65E067054AE}" type="slidenum">
              <a:rPr lang="en-US" smtClean="0">
                <a:solidFill>
                  <a:srgbClr val="5B616B"/>
                </a:solidFill>
              </a:rPr>
              <a:pPr/>
              <a:t>22</a:t>
            </a:fld>
            <a:endParaRPr lang="en-US" dirty="0">
              <a:solidFill>
                <a:srgbClr val="5B616B"/>
              </a:solidFill>
            </a:endParaRPr>
          </a:p>
        </p:txBody>
      </p:sp>
      <p:sp>
        <p:nvSpPr>
          <p:cNvPr id="5" name="Title 4"/>
          <p:cNvSpPr>
            <a:spLocks noGrp="1"/>
          </p:cNvSpPr>
          <p:nvPr>
            <p:ph type="title"/>
          </p:nvPr>
        </p:nvSpPr>
        <p:spPr>
          <a:xfrm>
            <a:off x="533400" y="286436"/>
            <a:ext cx="7772400" cy="523220"/>
          </a:xfrm>
        </p:spPr>
        <p:txBody>
          <a:bodyPr/>
          <a:lstStyle/>
          <a:p>
            <a:r>
              <a:rPr lang="en-US" dirty="0" smtClean="0"/>
              <a:t>Application </a:t>
            </a:r>
            <a:endParaRPr lang="en-US" dirty="0"/>
          </a:p>
        </p:txBody>
      </p:sp>
      <p:pic>
        <p:nvPicPr>
          <p:cNvPr id="6" name="Content Placeholder 5"/>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760238" y="1085868"/>
            <a:ext cx="5623523" cy="5029200"/>
          </a:xfrm>
        </p:spPr>
      </p:pic>
    </p:spTree>
    <p:extLst>
      <p:ext uri="{BB962C8B-B14F-4D97-AF65-F5344CB8AC3E}">
        <p14:creationId xmlns:p14="http://schemas.microsoft.com/office/powerpoint/2010/main" val="169628061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p:txBody>
          <a:bodyPr/>
          <a:lstStyle/>
          <a:p>
            <a:r>
              <a:rPr lang="en-US" dirty="0" smtClean="0">
                <a:solidFill>
                  <a:srgbClr val="5B616B"/>
                </a:solidFill>
              </a:rPr>
              <a:t>Module 5</a:t>
            </a:r>
            <a:endParaRPr lang="en-US" dirty="0">
              <a:solidFill>
                <a:srgbClr val="5B616B"/>
              </a:solidFill>
            </a:endParaRPr>
          </a:p>
        </p:txBody>
      </p:sp>
      <p:sp>
        <p:nvSpPr>
          <p:cNvPr id="6" name="Slide Number Placeholder 5"/>
          <p:cNvSpPr>
            <a:spLocks noGrp="1"/>
          </p:cNvSpPr>
          <p:nvPr>
            <p:ph type="sldNum" sz="quarter" idx="4"/>
          </p:nvPr>
        </p:nvSpPr>
        <p:spPr/>
        <p:txBody>
          <a:bodyPr/>
          <a:lstStyle/>
          <a:p>
            <a:r>
              <a:rPr lang="en-US" dirty="0" smtClean="0">
                <a:solidFill>
                  <a:srgbClr val="5B616B"/>
                </a:solidFill>
              </a:rPr>
              <a:t>5-23</a:t>
            </a:r>
            <a:endParaRPr lang="en-US" dirty="0">
              <a:solidFill>
                <a:srgbClr val="5B616B"/>
              </a:solidFill>
            </a:endParaRPr>
          </a:p>
        </p:txBody>
      </p:sp>
      <p:sp>
        <p:nvSpPr>
          <p:cNvPr id="3" name="Title 2"/>
          <p:cNvSpPr>
            <a:spLocks noGrp="1"/>
          </p:cNvSpPr>
          <p:nvPr>
            <p:ph type="title"/>
          </p:nvPr>
        </p:nvSpPr>
        <p:spPr>
          <a:xfrm>
            <a:off x="699247" y="654477"/>
            <a:ext cx="7772400" cy="523220"/>
          </a:xfrm>
        </p:spPr>
        <p:txBody>
          <a:bodyPr/>
          <a:lstStyle/>
          <a:p>
            <a:r>
              <a:rPr lang="en-US" dirty="0" smtClean="0"/>
              <a:t>Financial Circumstances Form</a:t>
            </a:r>
            <a:endParaRPr lang="en-US" dirty="0"/>
          </a:p>
        </p:txBody>
      </p:sp>
      <p:pic>
        <p:nvPicPr>
          <p:cNvPr id="7" name="Picture 2"/>
          <p:cNvPicPr>
            <a:picLocks noGrp="1" noChangeAspect="1" noChangeArrowheads="1"/>
          </p:cNvPicPr>
          <p:nvPr>
            <p:ph idx="1"/>
          </p:nvPr>
        </p:nvPicPr>
        <p:blipFill rotWithShape="1">
          <a:blip r:embed="rId3">
            <a:extLst>
              <a:ext uri="{28A0092B-C50C-407E-A947-70E740481C1C}">
                <a14:useLocalDpi xmlns:a14="http://schemas.microsoft.com/office/drawing/2010/main" val="0"/>
              </a:ext>
            </a:extLst>
          </a:blip>
          <a:srcRect b="10805"/>
          <a:stretch/>
        </p:blipFill>
        <p:spPr bwMode="auto">
          <a:xfrm>
            <a:off x="1817951" y="1301960"/>
            <a:ext cx="5508097" cy="4937760"/>
          </a:xfrm>
          <a:prstGeom prst="rect">
            <a:avLst/>
          </a:prstGeom>
          <a:noFill/>
          <a:ln w="9525">
            <a:solidFill>
              <a:schemeClr val="bg2">
                <a:lumMod val="10000"/>
              </a:schemeClr>
            </a:solidFill>
            <a:miter lim="800000"/>
            <a:headEnd/>
            <a:tailEnd/>
          </a:ln>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1615483728"/>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p:txBody>
          <a:bodyPr>
            <a:normAutofit/>
          </a:bodyPr>
          <a:lstStyle/>
          <a:p>
            <a:r>
              <a:rPr lang="en-US" sz="2400" dirty="0" smtClean="0"/>
              <a:t>Incoming Application and                                          related documents</a:t>
            </a:r>
          </a:p>
          <a:p>
            <a:pPr lvl="1"/>
            <a:r>
              <a:rPr lang="en-US" sz="2200" dirty="0" smtClean="0"/>
              <a:t>Original language</a:t>
            </a:r>
          </a:p>
          <a:p>
            <a:pPr lvl="1"/>
            <a:r>
              <a:rPr lang="en-US" sz="2200" dirty="0" smtClean="0"/>
              <a:t>Translation into English</a:t>
            </a:r>
          </a:p>
          <a:p>
            <a:r>
              <a:rPr lang="en-US" sz="2400" dirty="0" smtClean="0"/>
              <a:t>Communication from Central Authority</a:t>
            </a:r>
          </a:p>
          <a:p>
            <a:pPr lvl="1"/>
            <a:r>
              <a:rPr lang="en-US" sz="2200" dirty="0" smtClean="0"/>
              <a:t>English</a:t>
            </a:r>
          </a:p>
          <a:p>
            <a:r>
              <a:rPr lang="en-US" sz="2400" dirty="0" smtClean="0"/>
              <a:t>Source</a:t>
            </a:r>
            <a:endParaRPr lang="en-US" sz="2400" dirty="0"/>
          </a:p>
          <a:p>
            <a:pPr lvl="1"/>
            <a:r>
              <a:rPr lang="en-US" sz="2200" dirty="0" smtClean="0"/>
              <a:t>Section 713, UIFSA (2008)</a:t>
            </a:r>
            <a:endParaRPr lang="en-US" sz="2200" dirty="0"/>
          </a:p>
          <a:p>
            <a:pPr lvl="1"/>
            <a:r>
              <a:rPr lang="en-US" sz="2200" dirty="0" smtClean="0"/>
              <a:t>Article 44 of Hague Child Support Convention</a:t>
            </a:r>
            <a:endParaRPr lang="en-US" sz="2200" dirty="0"/>
          </a:p>
          <a:p>
            <a:pPr marL="454025" lvl="1" indent="0">
              <a:buNone/>
            </a:pPr>
            <a:endParaRPr lang="en-US" sz="2200" dirty="0" smtClean="0"/>
          </a:p>
        </p:txBody>
      </p:sp>
      <p:sp>
        <p:nvSpPr>
          <p:cNvPr id="5" name="Footer Placeholder 4"/>
          <p:cNvSpPr>
            <a:spLocks noGrp="1"/>
          </p:cNvSpPr>
          <p:nvPr>
            <p:ph type="ftr" sz="quarter" idx="3"/>
          </p:nvPr>
        </p:nvSpPr>
        <p:spPr/>
        <p:txBody>
          <a:bodyPr/>
          <a:lstStyle/>
          <a:p>
            <a:r>
              <a:rPr lang="en-US" dirty="0" smtClean="0">
                <a:solidFill>
                  <a:srgbClr val="5B616B"/>
                </a:solidFill>
              </a:rPr>
              <a:t>Module 5</a:t>
            </a:r>
            <a:endParaRPr lang="en-US" dirty="0">
              <a:solidFill>
                <a:srgbClr val="5B616B"/>
              </a:solidFill>
            </a:endParaRPr>
          </a:p>
        </p:txBody>
      </p:sp>
      <p:sp>
        <p:nvSpPr>
          <p:cNvPr id="6" name="Slide Number Placeholder 5"/>
          <p:cNvSpPr>
            <a:spLocks noGrp="1"/>
          </p:cNvSpPr>
          <p:nvPr>
            <p:ph type="sldNum" sz="quarter" idx="4"/>
          </p:nvPr>
        </p:nvSpPr>
        <p:spPr/>
        <p:txBody>
          <a:bodyPr/>
          <a:lstStyle/>
          <a:p>
            <a:r>
              <a:rPr lang="en-US" dirty="0" smtClean="0">
                <a:solidFill>
                  <a:srgbClr val="5B616B"/>
                </a:solidFill>
              </a:rPr>
              <a:t>5-24</a:t>
            </a:r>
            <a:endParaRPr lang="en-US" dirty="0">
              <a:solidFill>
                <a:srgbClr val="5B616B"/>
              </a:solidFill>
            </a:endParaRPr>
          </a:p>
        </p:txBody>
      </p:sp>
      <p:sp>
        <p:nvSpPr>
          <p:cNvPr id="3" name="Title 2"/>
          <p:cNvSpPr>
            <a:spLocks noGrp="1"/>
          </p:cNvSpPr>
          <p:nvPr>
            <p:ph type="title"/>
          </p:nvPr>
        </p:nvSpPr>
        <p:spPr>
          <a:xfrm>
            <a:off x="699247" y="654477"/>
            <a:ext cx="7772400" cy="523220"/>
          </a:xfrm>
        </p:spPr>
        <p:txBody>
          <a:bodyPr/>
          <a:lstStyle/>
          <a:p>
            <a:r>
              <a:rPr lang="en-US" dirty="0" smtClean="0"/>
              <a:t>Translation of Incoming Documents to U.S.</a:t>
            </a:r>
            <a:endParaRPr lang="en-US" dirty="0"/>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00600" y="1251466"/>
            <a:ext cx="3810000" cy="2019300"/>
          </a:xfrm>
          <a:prstGeom prst="rect">
            <a:avLst/>
          </a:prstGeom>
        </p:spPr>
      </p:pic>
    </p:spTree>
    <p:extLst>
      <p:ext uri="{BB962C8B-B14F-4D97-AF65-F5344CB8AC3E}">
        <p14:creationId xmlns:p14="http://schemas.microsoft.com/office/powerpoint/2010/main" val="2288870508"/>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a:xfrm>
            <a:off x="648269" y="1355095"/>
            <a:ext cx="7772400" cy="4920734"/>
          </a:xfrm>
        </p:spPr>
        <p:txBody>
          <a:bodyPr>
            <a:normAutofit/>
          </a:bodyPr>
          <a:lstStyle/>
          <a:p>
            <a:r>
              <a:rPr lang="en-US" sz="2400" dirty="0" smtClean="0"/>
              <a:t>45 CFR 303.7 </a:t>
            </a:r>
          </a:p>
          <a:p>
            <a:pPr lvl="1"/>
            <a:r>
              <a:rPr lang="en-US" sz="2200" dirty="0" smtClean="0"/>
              <a:t>Within 10 working days of receipt of application</a:t>
            </a:r>
          </a:p>
          <a:p>
            <a:pPr lvl="2"/>
            <a:r>
              <a:rPr lang="en-US" sz="2000" dirty="0" smtClean="0">
                <a:solidFill>
                  <a:srgbClr val="5B616B"/>
                </a:solidFill>
              </a:rPr>
              <a:t>Send acknowledgment</a:t>
            </a:r>
          </a:p>
          <a:p>
            <a:pPr lvl="3"/>
            <a:r>
              <a:rPr lang="en-US" sz="1800" dirty="0" smtClean="0">
                <a:solidFill>
                  <a:srgbClr val="5B616B"/>
                </a:solidFill>
              </a:rPr>
              <a:t>Use required Convention form</a:t>
            </a:r>
          </a:p>
          <a:p>
            <a:pPr lvl="2"/>
            <a:r>
              <a:rPr lang="en-US" sz="2000" dirty="0" smtClean="0">
                <a:solidFill>
                  <a:srgbClr val="5B616B"/>
                </a:solidFill>
              </a:rPr>
              <a:t>Inform requesting Central </a:t>
            </a:r>
            <a:r>
              <a:rPr lang="en-US" sz="2000" dirty="0">
                <a:solidFill>
                  <a:srgbClr val="5B616B"/>
                </a:solidFill>
              </a:rPr>
              <a:t>Authority </a:t>
            </a:r>
            <a:r>
              <a:rPr lang="en-US" sz="2000" dirty="0" smtClean="0">
                <a:solidFill>
                  <a:srgbClr val="5B616B"/>
                </a:solidFill>
              </a:rPr>
              <a:t>of action</a:t>
            </a:r>
          </a:p>
          <a:p>
            <a:pPr lvl="2"/>
            <a:r>
              <a:rPr lang="en-US" sz="2000" dirty="0" smtClean="0">
                <a:solidFill>
                  <a:srgbClr val="5B616B"/>
                </a:solidFill>
              </a:rPr>
              <a:t>Request </a:t>
            </a:r>
            <a:r>
              <a:rPr lang="en-US" sz="2000" dirty="0">
                <a:solidFill>
                  <a:srgbClr val="5B616B"/>
                </a:solidFill>
              </a:rPr>
              <a:t>any </a:t>
            </a:r>
            <a:r>
              <a:rPr lang="en-US" sz="2000" dirty="0" smtClean="0">
                <a:solidFill>
                  <a:srgbClr val="5B616B"/>
                </a:solidFill>
              </a:rPr>
              <a:t>needed documents/information</a:t>
            </a:r>
            <a:endParaRPr lang="en-US" sz="2000" dirty="0">
              <a:solidFill>
                <a:srgbClr val="5B616B"/>
              </a:solidFill>
            </a:endParaRPr>
          </a:p>
          <a:p>
            <a:pPr lvl="2"/>
            <a:r>
              <a:rPr lang="en-US" sz="2000" dirty="0" smtClean="0">
                <a:solidFill>
                  <a:srgbClr val="5B616B"/>
                </a:solidFill>
              </a:rPr>
              <a:t>Provide requesting </a:t>
            </a:r>
            <a:r>
              <a:rPr lang="en-US" sz="2000" dirty="0">
                <a:solidFill>
                  <a:srgbClr val="5B616B"/>
                </a:solidFill>
              </a:rPr>
              <a:t>Central Authority </a:t>
            </a:r>
            <a:r>
              <a:rPr lang="en-US" sz="2000" dirty="0" smtClean="0">
                <a:solidFill>
                  <a:srgbClr val="5B616B"/>
                </a:solidFill>
              </a:rPr>
              <a:t>with contact </a:t>
            </a:r>
            <a:r>
              <a:rPr lang="en-US" sz="2000" dirty="0">
                <a:solidFill>
                  <a:srgbClr val="5B616B"/>
                </a:solidFill>
              </a:rPr>
              <a:t>details of </a:t>
            </a:r>
            <a:r>
              <a:rPr lang="en-US" sz="2000" dirty="0" smtClean="0">
                <a:solidFill>
                  <a:srgbClr val="5B616B"/>
                </a:solidFill>
              </a:rPr>
              <a:t>person/unit </a:t>
            </a:r>
            <a:r>
              <a:rPr lang="en-US" sz="2000" dirty="0">
                <a:solidFill>
                  <a:srgbClr val="5B616B"/>
                </a:solidFill>
              </a:rPr>
              <a:t>responsible for </a:t>
            </a:r>
            <a:r>
              <a:rPr lang="en-US" sz="2000" dirty="0" smtClean="0">
                <a:solidFill>
                  <a:srgbClr val="5B616B"/>
                </a:solidFill>
              </a:rPr>
              <a:t>processing application</a:t>
            </a:r>
          </a:p>
          <a:p>
            <a:pPr lvl="1"/>
            <a:endParaRPr lang="en-US" dirty="0"/>
          </a:p>
          <a:p>
            <a:pPr lvl="1"/>
            <a:endParaRPr lang="en-US" dirty="0"/>
          </a:p>
        </p:txBody>
      </p:sp>
      <p:sp>
        <p:nvSpPr>
          <p:cNvPr id="5" name="Footer Placeholder 4"/>
          <p:cNvSpPr>
            <a:spLocks noGrp="1"/>
          </p:cNvSpPr>
          <p:nvPr>
            <p:ph type="ftr" sz="quarter" idx="3"/>
          </p:nvPr>
        </p:nvSpPr>
        <p:spPr/>
        <p:txBody>
          <a:bodyPr/>
          <a:lstStyle/>
          <a:p>
            <a:r>
              <a:rPr lang="en-US" dirty="0" smtClean="0">
                <a:solidFill>
                  <a:srgbClr val="5B616B"/>
                </a:solidFill>
              </a:rPr>
              <a:t>Module 5</a:t>
            </a:r>
            <a:endParaRPr lang="en-US" dirty="0">
              <a:solidFill>
                <a:srgbClr val="5B616B"/>
              </a:solidFill>
            </a:endParaRPr>
          </a:p>
        </p:txBody>
      </p:sp>
      <p:sp>
        <p:nvSpPr>
          <p:cNvPr id="6" name="Slide Number Placeholder 5"/>
          <p:cNvSpPr>
            <a:spLocks noGrp="1"/>
          </p:cNvSpPr>
          <p:nvPr>
            <p:ph type="sldNum" sz="quarter" idx="4"/>
          </p:nvPr>
        </p:nvSpPr>
        <p:spPr/>
        <p:txBody>
          <a:bodyPr/>
          <a:lstStyle/>
          <a:p>
            <a:r>
              <a:rPr lang="en-US" dirty="0" smtClean="0">
                <a:solidFill>
                  <a:srgbClr val="5B616B"/>
                </a:solidFill>
              </a:rPr>
              <a:t>5-25</a:t>
            </a:r>
            <a:endParaRPr lang="en-US" dirty="0">
              <a:solidFill>
                <a:srgbClr val="5B616B"/>
              </a:solidFill>
            </a:endParaRPr>
          </a:p>
        </p:txBody>
      </p:sp>
      <p:sp>
        <p:nvSpPr>
          <p:cNvPr id="8" name="Title 7"/>
          <p:cNvSpPr>
            <a:spLocks noGrp="1"/>
          </p:cNvSpPr>
          <p:nvPr>
            <p:ph type="title"/>
          </p:nvPr>
        </p:nvSpPr>
        <p:spPr>
          <a:xfrm>
            <a:off x="662524" y="586770"/>
            <a:ext cx="7772400" cy="523220"/>
          </a:xfrm>
        </p:spPr>
        <p:txBody>
          <a:bodyPr/>
          <a:lstStyle/>
          <a:p>
            <a:r>
              <a:rPr lang="en-US" dirty="0" smtClean="0"/>
              <a:t>Acknowledgment by Central Registry</a:t>
            </a:r>
            <a:endParaRPr lang="en-US" dirty="0"/>
          </a:p>
        </p:txBody>
      </p:sp>
    </p:spTree>
    <p:extLst>
      <p:ext uri="{BB962C8B-B14F-4D97-AF65-F5344CB8AC3E}">
        <p14:creationId xmlns:p14="http://schemas.microsoft.com/office/powerpoint/2010/main" val="408157899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3"/>
          </p:nvPr>
        </p:nvSpPr>
        <p:spPr/>
        <p:txBody>
          <a:bodyPr/>
          <a:lstStyle/>
          <a:p>
            <a:r>
              <a:rPr lang="en-US" dirty="0" smtClean="0">
                <a:solidFill>
                  <a:srgbClr val="5B616B"/>
                </a:solidFill>
              </a:rPr>
              <a:t>Module 5</a:t>
            </a:r>
            <a:endParaRPr lang="en-US" dirty="0">
              <a:solidFill>
                <a:srgbClr val="5B616B"/>
              </a:solidFill>
            </a:endParaRPr>
          </a:p>
        </p:txBody>
      </p:sp>
      <p:sp>
        <p:nvSpPr>
          <p:cNvPr id="4" name="Slide Number Placeholder 3"/>
          <p:cNvSpPr>
            <a:spLocks noGrp="1"/>
          </p:cNvSpPr>
          <p:nvPr>
            <p:ph type="sldNum" sz="quarter" idx="4"/>
          </p:nvPr>
        </p:nvSpPr>
        <p:spPr/>
        <p:txBody>
          <a:bodyPr/>
          <a:lstStyle/>
          <a:p>
            <a:r>
              <a:rPr lang="en-US" dirty="0" smtClean="0">
                <a:solidFill>
                  <a:srgbClr val="5B616B"/>
                </a:solidFill>
              </a:rPr>
              <a:t>5-</a:t>
            </a:r>
            <a:fld id="{42782948-4DBE-204D-AB9E-B65E067054AE}" type="slidenum">
              <a:rPr lang="en-US" smtClean="0">
                <a:solidFill>
                  <a:srgbClr val="5B616B"/>
                </a:solidFill>
              </a:rPr>
              <a:pPr/>
              <a:t>26</a:t>
            </a:fld>
            <a:endParaRPr lang="en-US" dirty="0">
              <a:solidFill>
                <a:srgbClr val="5B616B"/>
              </a:solidFill>
            </a:endParaRPr>
          </a:p>
        </p:txBody>
      </p:sp>
      <p:sp>
        <p:nvSpPr>
          <p:cNvPr id="5" name="Title 4"/>
          <p:cNvSpPr>
            <a:spLocks noGrp="1"/>
          </p:cNvSpPr>
          <p:nvPr>
            <p:ph type="title"/>
          </p:nvPr>
        </p:nvSpPr>
        <p:spPr/>
        <p:txBody>
          <a:bodyPr/>
          <a:lstStyle/>
          <a:p>
            <a:r>
              <a:rPr lang="en-US" dirty="0" smtClean="0"/>
              <a:t>Acknowledgment – Page 1</a:t>
            </a:r>
            <a:endParaRPr lang="en-US" dirty="0"/>
          </a:p>
        </p:txBody>
      </p:sp>
      <p:pic>
        <p:nvPicPr>
          <p:cNvPr id="13" name="Content Placeholder 12"/>
          <p:cNvPicPr>
            <a:picLocks noGrp="1" noChangeAspect="1"/>
          </p:cNvPicPr>
          <p:nvPr>
            <p:ph idx="1"/>
          </p:nvPr>
        </p:nvPicPr>
        <p:blipFill rotWithShape="1">
          <a:blip r:embed="rId3">
            <a:extLst>
              <a:ext uri="{28A0092B-C50C-407E-A947-70E740481C1C}">
                <a14:useLocalDpi xmlns:a14="http://schemas.microsoft.com/office/drawing/2010/main" val="0"/>
              </a:ext>
            </a:extLst>
          </a:blip>
          <a:srcRect b="1077"/>
          <a:stretch/>
        </p:blipFill>
        <p:spPr>
          <a:xfrm>
            <a:off x="1556425" y="1725640"/>
            <a:ext cx="6031149" cy="4522760"/>
          </a:xfrm>
        </p:spPr>
      </p:pic>
    </p:spTree>
    <p:extLst>
      <p:ext uri="{BB962C8B-B14F-4D97-AF65-F5344CB8AC3E}">
        <p14:creationId xmlns:p14="http://schemas.microsoft.com/office/powerpoint/2010/main" val="319890203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845442" y="1600200"/>
            <a:ext cx="7453115" cy="4572000"/>
          </a:xfrm>
        </p:spPr>
      </p:pic>
      <p:sp>
        <p:nvSpPr>
          <p:cNvPr id="3" name="Footer Placeholder 2"/>
          <p:cNvSpPr>
            <a:spLocks noGrp="1"/>
          </p:cNvSpPr>
          <p:nvPr>
            <p:ph type="ftr" sz="quarter" idx="3"/>
          </p:nvPr>
        </p:nvSpPr>
        <p:spPr/>
        <p:txBody>
          <a:bodyPr/>
          <a:lstStyle/>
          <a:p>
            <a:r>
              <a:rPr lang="en-US" dirty="0" smtClean="0">
                <a:solidFill>
                  <a:srgbClr val="5B616B"/>
                </a:solidFill>
              </a:rPr>
              <a:t>Module 5</a:t>
            </a:r>
            <a:endParaRPr lang="en-US" dirty="0">
              <a:solidFill>
                <a:srgbClr val="5B616B"/>
              </a:solidFill>
            </a:endParaRPr>
          </a:p>
        </p:txBody>
      </p:sp>
      <p:sp>
        <p:nvSpPr>
          <p:cNvPr id="4" name="Slide Number Placeholder 3"/>
          <p:cNvSpPr>
            <a:spLocks noGrp="1"/>
          </p:cNvSpPr>
          <p:nvPr>
            <p:ph type="sldNum" sz="quarter" idx="4"/>
          </p:nvPr>
        </p:nvSpPr>
        <p:spPr/>
        <p:txBody>
          <a:bodyPr/>
          <a:lstStyle/>
          <a:p>
            <a:r>
              <a:rPr lang="en-US" dirty="0" smtClean="0">
                <a:solidFill>
                  <a:srgbClr val="5B616B"/>
                </a:solidFill>
              </a:rPr>
              <a:t>5-</a:t>
            </a:r>
            <a:fld id="{42782948-4DBE-204D-AB9E-B65E067054AE}" type="slidenum">
              <a:rPr lang="en-US" smtClean="0">
                <a:solidFill>
                  <a:srgbClr val="5B616B"/>
                </a:solidFill>
              </a:rPr>
              <a:pPr/>
              <a:t>27</a:t>
            </a:fld>
            <a:endParaRPr lang="en-US" dirty="0">
              <a:solidFill>
                <a:srgbClr val="5B616B"/>
              </a:solidFill>
            </a:endParaRPr>
          </a:p>
        </p:txBody>
      </p:sp>
      <p:sp>
        <p:nvSpPr>
          <p:cNvPr id="5" name="Title 4"/>
          <p:cNvSpPr>
            <a:spLocks noGrp="1"/>
          </p:cNvSpPr>
          <p:nvPr>
            <p:ph type="title"/>
          </p:nvPr>
        </p:nvSpPr>
        <p:spPr/>
        <p:txBody>
          <a:bodyPr/>
          <a:lstStyle/>
          <a:p>
            <a:r>
              <a:rPr lang="en-US" dirty="0" smtClean="0"/>
              <a:t>Acknowledgment – Page 1 (cont’d)</a:t>
            </a:r>
            <a:endParaRPr lang="en-US" dirty="0"/>
          </a:p>
        </p:txBody>
      </p:sp>
    </p:spTree>
    <p:extLst>
      <p:ext uri="{BB962C8B-B14F-4D97-AF65-F5344CB8AC3E}">
        <p14:creationId xmlns:p14="http://schemas.microsoft.com/office/powerpoint/2010/main" val="1694616898"/>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656146" y="1600200"/>
            <a:ext cx="5831708" cy="4572000"/>
          </a:xfrm>
        </p:spPr>
      </p:pic>
      <p:sp>
        <p:nvSpPr>
          <p:cNvPr id="3" name="Footer Placeholder 2"/>
          <p:cNvSpPr>
            <a:spLocks noGrp="1"/>
          </p:cNvSpPr>
          <p:nvPr>
            <p:ph type="ftr" sz="quarter" idx="3"/>
          </p:nvPr>
        </p:nvSpPr>
        <p:spPr/>
        <p:txBody>
          <a:bodyPr/>
          <a:lstStyle/>
          <a:p>
            <a:r>
              <a:rPr lang="en-US" dirty="0" smtClean="0">
                <a:solidFill>
                  <a:srgbClr val="5B616B"/>
                </a:solidFill>
              </a:rPr>
              <a:t>Module 5</a:t>
            </a:r>
            <a:endParaRPr lang="en-US" dirty="0">
              <a:solidFill>
                <a:srgbClr val="5B616B"/>
              </a:solidFill>
            </a:endParaRPr>
          </a:p>
        </p:txBody>
      </p:sp>
      <p:sp>
        <p:nvSpPr>
          <p:cNvPr id="4" name="Slide Number Placeholder 3"/>
          <p:cNvSpPr>
            <a:spLocks noGrp="1"/>
          </p:cNvSpPr>
          <p:nvPr>
            <p:ph type="sldNum" sz="quarter" idx="4"/>
          </p:nvPr>
        </p:nvSpPr>
        <p:spPr/>
        <p:txBody>
          <a:bodyPr/>
          <a:lstStyle/>
          <a:p>
            <a:r>
              <a:rPr lang="en-US" dirty="0" smtClean="0">
                <a:solidFill>
                  <a:srgbClr val="5B616B"/>
                </a:solidFill>
              </a:rPr>
              <a:t>5-</a:t>
            </a:r>
            <a:fld id="{42782948-4DBE-204D-AB9E-B65E067054AE}" type="slidenum">
              <a:rPr lang="en-US" smtClean="0">
                <a:solidFill>
                  <a:srgbClr val="5B616B"/>
                </a:solidFill>
              </a:rPr>
              <a:pPr/>
              <a:t>28</a:t>
            </a:fld>
            <a:endParaRPr lang="en-US" dirty="0">
              <a:solidFill>
                <a:srgbClr val="5B616B"/>
              </a:solidFill>
            </a:endParaRPr>
          </a:p>
        </p:txBody>
      </p:sp>
      <p:sp>
        <p:nvSpPr>
          <p:cNvPr id="5" name="Title 4"/>
          <p:cNvSpPr>
            <a:spLocks noGrp="1"/>
          </p:cNvSpPr>
          <p:nvPr>
            <p:ph type="title"/>
          </p:nvPr>
        </p:nvSpPr>
        <p:spPr/>
        <p:txBody>
          <a:bodyPr/>
          <a:lstStyle/>
          <a:p>
            <a:r>
              <a:rPr lang="en-US" dirty="0" smtClean="0"/>
              <a:t>Acknowledgment – Page 2</a:t>
            </a:r>
            <a:endParaRPr lang="en-US" dirty="0"/>
          </a:p>
        </p:txBody>
      </p:sp>
    </p:spTree>
    <p:extLst>
      <p:ext uri="{BB962C8B-B14F-4D97-AF65-F5344CB8AC3E}">
        <p14:creationId xmlns:p14="http://schemas.microsoft.com/office/powerpoint/2010/main" val="2369681663"/>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ontent Placeholder 5"/>
          <p:cNvGraphicFramePr>
            <a:graphicFrameLocks noGrp="1"/>
          </p:cNvGraphicFramePr>
          <p:nvPr>
            <p:ph idx="1"/>
            <p:extLst>
              <p:ext uri="{D42A27DB-BD31-4B8C-83A1-F6EECF244321}">
                <p14:modId xmlns:p14="http://schemas.microsoft.com/office/powerpoint/2010/main" val="709715145"/>
              </p:ext>
            </p:extLst>
          </p:nvPr>
        </p:nvGraphicFramePr>
        <p:xfrm>
          <a:off x="685800" y="1600200"/>
          <a:ext cx="7772400" cy="4572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Footer Placeholder 2"/>
          <p:cNvSpPr>
            <a:spLocks noGrp="1"/>
          </p:cNvSpPr>
          <p:nvPr>
            <p:ph type="ftr" sz="quarter" idx="3"/>
          </p:nvPr>
        </p:nvSpPr>
        <p:spPr/>
        <p:txBody>
          <a:bodyPr/>
          <a:lstStyle/>
          <a:p>
            <a:r>
              <a:rPr lang="en-US" dirty="0" smtClean="0">
                <a:solidFill>
                  <a:srgbClr val="5B616B"/>
                </a:solidFill>
              </a:rPr>
              <a:t>Module 5</a:t>
            </a:r>
            <a:endParaRPr lang="en-US" dirty="0">
              <a:solidFill>
                <a:srgbClr val="5B616B"/>
              </a:solidFill>
            </a:endParaRPr>
          </a:p>
        </p:txBody>
      </p:sp>
      <p:sp>
        <p:nvSpPr>
          <p:cNvPr id="4" name="Slide Number Placeholder 3"/>
          <p:cNvSpPr>
            <a:spLocks noGrp="1"/>
          </p:cNvSpPr>
          <p:nvPr>
            <p:ph type="sldNum" sz="quarter" idx="4"/>
          </p:nvPr>
        </p:nvSpPr>
        <p:spPr/>
        <p:txBody>
          <a:bodyPr/>
          <a:lstStyle/>
          <a:p>
            <a:r>
              <a:rPr lang="en-US" dirty="0" smtClean="0">
                <a:solidFill>
                  <a:srgbClr val="5B616B"/>
                </a:solidFill>
              </a:rPr>
              <a:t>5-</a:t>
            </a:r>
            <a:fld id="{42782948-4DBE-204D-AB9E-B65E067054AE}" type="slidenum">
              <a:rPr lang="en-US" smtClean="0">
                <a:solidFill>
                  <a:srgbClr val="5B616B"/>
                </a:solidFill>
              </a:rPr>
              <a:pPr/>
              <a:t>29</a:t>
            </a:fld>
            <a:endParaRPr lang="en-US" dirty="0">
              <a:solidFill>
                <a:srgbClr val="5B616B"/>
              </a:solidFill>
            </a:endParaRPr>
          </a:p>
        </p:txBody>
      </p:sp>
      <p:sp>
        <p:nvSpPr>
          <p:cNvPr id="5" name="Title 4"/>
          <p:cNvSpPr>
            <a:spLocks noGrp="1"/>
          </p:cNvSpPr>
          <p:nvPr>
            <p:ph type="title"/>
          </p:nvPr>
        </p:nvSpPr>
        <p:spPr/>
        <p:txBody>
          <a:bodyPr/>
          <a:lstStyle/>
          <a:p>
            <a:r>
              <a:rPr lang="en-US" dirty="0" smtClean="0"/>
              <a:t>Flow Chart in U.S. for Incoming Application – Step 2</a:t>
            </a:r>
            <a:endParaRPr lang="en-US" dirty="0"/>
          </a:p>
        </p:txBody>
      </p:sp>
    </p:spTree>
    <p:extLst>
      <p:ext uri="{BB962C8B-B14F-4D97-AF65-F5344CB8AC3E}">
        <p14:creationId xmlns:p14="http://schemas.microsoft.com/office/powerpoint/2010/main" val="256122655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p:txBody>
          <a:bodyPr>
            <a:normAutofit fontScale="92500" lnSpcReduction="20000"/>
          </a:bodyPr>
          <a:lstStyle/>
          <a:p>
            <a:r>
              <a:rPr lang="en-US" dirty="0" smtClean="0"/>
              <a:t>Overview of 2007 Hague Child Support Convention</a:t>
            </a:r>
          </a:p>
          <a:p>
            <a:r>
              <a:rPr lang="en-US" dirty="0" smtClean="0"/>
              <a:t>Central Authorities and Applications under the Hague Child Support Convention</a:t>
            </a:r>
          </a:p>
          <a:p>
            <a:r>
              <a:rPr lang="en-US" dirty="0"/>
              <a:t>Recognition and Enforcement of a Convention Order under UIFSA </a:t>
            </a:r>
            <a:r>
              <a:rPr lang="en-US" dirty="0" smtClean="0"/>
              <a:t>(2008) </a:t>
            </a:r>
            <a:r>
              <a:rPr lang="en-US" dirty="0"/>
              <a:t>– Incoming </a:t>
            </a:r>
            <a:r>
              <a:rPr lang="en-US" dirty="0" smtClean="0"/>
              <a:t>Application</a:t>
            </a:r>
          </a:p>
          <a:p>
            <a:r>
              <a:rPr lang="en-US" dirty="0"/>
              <a:t>Recognition and Enforcement of a Convention Order under UIFSA </a:t>
            </a:r>
            <a:r>
              <a:rPr lang="en-US" dirty="0" smtClean="0"/>
              <a:t>(2008) </a:t>
            </a:r>
            <a:r>
              <a:rPr lang="en-US" dirty="0"/>
              <a:t>– </a:t>
            </a:r>
            <a:r>
              <a:rPr lang="en-US" dirty="0" smtClean="0"/>
              <a:t>Outgoing Application</a:t>
            </a:r>
          </a:p>
          <a:p>
            <a:r>
              <a:rPr lang="en-US" dirty="0"/>
              <a:t>Establishment of a Convention Order, </a:t>
            </a:r>
            <a:r>
              <a:rPr lang="en-US" dirty="0" smtClean="0"/>
              <a:t>Including </a:t>
            </a:r>
            <a:r>
              <a:rPr lang="en-US" dirty="0"/>
              <a:t>W</a:t>
            </a:r>
            <a:r>
              <a:rPr lang="en-US" dirty="0" smtClean="0"/>
              <a:t>here </a:t>
            </a:r>
            <a:r>
              <a:rPr lang="en-US" dirty="0"/>
              <a:t>N</a:t>
            </a:r>
            <a:r>
              <a:rPr lang="en-US" dirty="0" smtClean="0"/>
              <a:t>ecessary </a:t>
            </a:r>
            <a:r>
              <a:rPr lang="en-US" dirty="0"/>
              <a:t>the </a:t>
            </a:r>
            <a:r>
              <a:rPr lang="en-US" dirty="0" smtClean="0"/>
              <a:t>Establishment </a:t>
            </a:r>
            <a:r>
              <a:rPr lang="en-US" dirty="0"/>
              <a:t>of </a:t>
            </a:r>
            <a:r>
              <a:rPr lang="en-US" dirty="0" smtClean="0"/>
              <a:t>Parentage </a:t>
            </a:r>
          </a:p>
          <a:p>
            <a:r>
              <a:rPr lang="en-US" dirty="0" smtClean="0"/>
              <a:t>Modification of an Order under the </a:t>
            </a:r>
            <a:r>
              <a:rPr lang="en-US" dirty="0"/>
              <a:t>Convention </a:t>
            </a:r>
            <a:r>
              <a:rPr lang="en-US" dirty="0" smtClean="0"/>
              <a:t>– Incoming </a:t>
            </a:r>
            <a:r>
              <a:rPr lang="en-US" dirty="0">
                <a:solidFill>
                  <a:srgbClr val="FF0000"/>
                </a:solidFill>
              </a:rPr>
              <a:t> </a:t>
            </a:r>
            <a:r>
              <a:rPr lang="en-US" dirty="0" smtClean="0"/>
              <a:t>Application</a:t>
            </a:r>
          </a:p>
          <a:p>
            <a:r>
              <a:rPr lang="en-US" dirty="0" smtClean="0"/>
              <a:t>Modification of an Order under </a:t>
            </a:r>
            <a:r>
              <a:rPr lang="en-US" dirty="0"/>
              <a:t>the Convention </a:t>
            </a:r>
            <a:r>
              <a:rPr lang="en-US" dirty="0" smtClean="0"/>
              <a:t>– Outgoing Application</a:t>
            </a:r>
          </a:p>
          <a:p>
            <a:r>
              <a:rPr lang="en-US" dirty="0" smtClean="0"/>
              <a:t>Implementation Issues/Topics</a:t>
            </a:r>
          </a:p>
          <a:p>
            <a:r>
              <a:rPr lang="en-US" dirty="0" smtClean="0"/>
              <a:t>Processing of a Non-Convention Case</a:t>
            </a:r>
          </a:p>
        </p:txBody>
      </p:sp>
      <p:sp>
        <p:nvSpPr>
          <p:cNvPr id="5" name="Footer Placeholder 4"/>
          <p:cNvSpPr>
            <a:spLocks noGrp="1"/>
          </p:cNvSpPr>
          <p:nvPr>
            <p:ph type="ftr" sz="quarter" idx="3"/>
          </p:nvPr>
        </p:nvSpPr>
        <p:spPr>
          <a:xfrm>
            <a:off x="3107267" y="6520934"/>
            <a:ext cx="2895600" cy="184666"/>
          </a:xfrm>
        </p:spPr>
        <p:txBody>
          <a:bodyPr/>
          <a:lstStyle/>
          <a:p>
            <a:r>
              <a:rPr lang="en-US" dirty="0" smtClean="0">
                <a:solidFill>
                  <a:srgbClr val="5B616B"/>
                </a:solidFill>
              </a:rPr>
              <a:t>Module 5</a:t>
            </a:r>
            <a:endParaRPr lang="en-US" dirty="0">
              <a:solidFill>
                <a:srgbClr val="5B616B"/>
              </a:solidFill>
            </a:endParaRPr>
          </a:p>
        </p:txBody>
      </p:sp>
      <p:sp>
        <p:nvSpPr>
          <p:cNvPr id="8" name="Title 7"/>
          <p:cNvSpPr>
            <a:spLocks noGrp="1"/>
          </p:cNvSpPr>
          <p:nvPr>
            <p:ph type="title"/>
          </p:nvPr>
        </p:nvSpPr>
        <p:spPr>
          <a:xfrm>
            <a:off x="686104" y="848380"/>
            <a:ext cx="7772400" cy="523220"/>
          </a:xfrm>
        </p:spPr>
        <p:txBody>
          <a:bodyPr/>
          <a:lstStyle/>
          <a:p>
            <a:r>
              <a:rPr lang="en-US" dirty="0" smtClean="0"/>
              <a:t>Webinar Modules</a:t>
            </a:r>
            <a:endParaRPr lang="en-US" dirty="0"/>
          </a:p>
        </p:txBody>
      </p:sp>
      <p:sp>
        <p:nvSpPr>
          <p:cNvPr id="3" name="Slide Number Placeholder 2"/>
          <p:cNvSpPr>
            <a:spLocks noGrp="1"/>
          </p:cNvSpPr>
          <p:nvPr>
            <p:ph type="sldNum" sz="quarter" idx="4"/>
          </p:nvPr>
        </p:nvSpPr>
        <p:spPr/>
        <p:txBody>
          <a:bodyPr/>
          <a:lstStyle/>
          <a:p>
            <a:r>
              <a:rPr lang="en-US" dirty="0">
                <a:solidFill>
                  <a:srgbClr val="5B616B"/>
                </a:solidFill>
              </a:rPr>
              <a:t>5</a:t>
            </a:r>
            <a:r>
              <a:rPr lang="en-US" dirty="0" smtClean="0">
                <a:solidFill>
                  <a:srgbClr val="5B616B"/>
                </a:solidFill>
              </a:rPr>
              <a:t>-</a:t>
            </a:r>
            <a:fld id="{42782948-4DBE-204D-AB9E-B65E067054AE}" type="slidenum">
              <a:rPr lang="en-US" smtClean="0">
                <a:solidFill>
                  <a:srgbClr val="5B616B"/>
                </a:solidFill>
              </a:rPr>
              <a:pPr/>
              <a:t>3</a:t>
            </a:fld>
            <a:endParaRPr lang="en-US" dirty="0">
              <a:solidFill>
                <a:srgbClr val="5B616B"/>
              </a:solidFill>
            </a:endParaRPr>
          </a:p>
        </p:txBody>
      </p:sp>
    </p:spTree>
    <p:extLst>
      <p:ext uri="{BB962C8B-B14F-4D97-AF65-F5344CB8AC3E}">
        <p14:creationId xmlns:p14="http://schemas.microsoft.com/office/powerpoint/2010/main" val="1810546906"/>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a:xfrm>
            <a:off x="660400" y="1692533"/>
            <a:ext cx="7772400" cy="3793867"/>
          </a:xfrm>
        </p:spPr>
        <p:txBody>
          <a:bodyPr>
            <a:normAutofit/>
          </a:bodyPr>
          <a:lstStyle/>
          <a:p>
            <a:r>
              <a:rPr lang="en-US" sz="2400" dirty="0" smtClean="0"/>
              <a:t>Follow Articles 1 through 4 </a:t>
            </a:r>
            <a:r>
              <a:rPr lang="en-US" sz="2400" dirty="0"/>
              <a:t>of UIFSA if no conflict with new Article 7</a:t>
            </a:r>
          </a:p>
          <a:p>
            <a:r>
              <a:rPr lang="en-US" sz="2400" dirty="0" smtClean="0"/>
              <a:t>If necessary, file pleading with tribunal for establishment of parentage and/or support</a:t>
            </a:r>
            <a:endParaRPr lang="en-US" sz="2400" dirty="0"/>
          </a:p>
          <a:p>
            <a:pPr lvl="2"/>
            <a:endParaRPr lang="en-US" sz="2200" dirty="0"/>
          </a:p>
          <a:p>
            <a:pPr lvl="1"/>
            <a:endParaRPr lang="en-US" dirty="0"/>
          </a:p>
        </p:txBody>
      </p:sp>
      <p:sp>
        <p:nvSpPr>
          <p:cNvPr id="5" name="Footer Placeholder 4"/>
          <p:cNvSpPr>
            <a:spLocks noGrp="1"/>
          </p:cNvSpPr>
          <p:nvPr>
            <p:ph type="ftr" sz="quarter" idx="3"/>
          </p:nvPr>
        </p:nvSpPr>
        <p:spPr/>
        <p:txBody>
          <a:bodyPr/>
          <a:lstStyle/>
          <a:p>
            <a:r>
              <a:rPr lang="en-US" dirty="0" smtClean="0">
                <a:solidFill>
                  <a:srgbClr val="5B616B"/>
                </a:solidFill>
              </a:rPr>
              <a:t>Module 5</a:t>
            </a:r>
            <a:endParaRPr lang="en-US" dirty="0">
              <a:solidFill>
                <a:srgbClr val="5B616B"/>
              </a:solidFill>
            </a:endParaRPr>
          </a:p>
        </p:txBody>
      </p:sp>
      <p:sp>
        <p:nvSpPr>
          <p:cNvPr id="6" name="Slide Number Placeholder 5"/>
          <p:cNvSpPr>
            <a:spLocks noGrp="1"/>
          </p:cNvSpPr>
          <p:nvPr>
            <p:ph type="sldNum" sz="quarter" idx="4"/>
          </p:nvPr>
        </p:nvSpPr>
        <p:spPr/>
        <p:txBody>
          <a:bodyPr/>
          <a:lstStyle/>
          <a:p>
            <a:r>
              <a:rPr lang="en-US" dirty="0" smtClean="0">
                <a:solidFill>
                  <a:srgbClr val="5B616B"/>
                </a:solidFill>
              </a:rPr>
              <a:t>5-30</a:t>
            </a:r>
            <a:endParaRPr lang="en-US" dirty="0">
              <a:solidFill>
                <a:srgbClr val="5B616B"/>
              </a:solidFill>
            </a:endParaRPr>
          </a:p>
        </p:txBody>
      </p:sp>
      <p:sp>
        <p:nvSpPr>
          <p:cNvPr id="8" name="Title 7"/>
          <p:cNvSpPr>
            <a:spLocks noGrp="1"/>
          </p:cNvSpPr>
          <p:nvPr>
            <p:ph type="title"/>
          </p:nvPr>
        </p:nvSpPr>
        <p:spPr>
          <a:xfrm>
            <a:off x="480476" y="395645"/>
            <a:ext cx="7977724" cy="954107"/>
          </a:xfrm>
        </p:spPr>
        <p:txBody>
          <a:bodyPr/>
          <a:lstStyle/>
          <a:p>
            <a:r>
              <a:rPr lang="en-US" dirty="0" smtClean="0"/>
              <a:t>Establishment of a Support Order, Including </a:t>
            </a:r>
            <a:r>
              <a:rPr lang="en-US" dirty="0"/>
              <a:t>W</a:t>
            </a:r>
            <a:r>
              <a:rPr lang="en-US" dirty="0" smtClean="0"/>
              <a:t>here </a:t>
            </a:r>
            <a:r>
              <a:rPr lang="en-US" dirty="0"/>
              <a:t>N</a:t>
            </a:r>
            <a:r>
              <a:rPr lang="en-US" dirty="0" smtClean="0"/>
              <a:t>ecessary Establishment of Parentage </a:t>
            </a:r>
            <a:r>
              <a:rPr lang="en-US" dirty="0"/>
              <a:t>– </a:t>
            </a:r>
            <a:r>
              <a:rPr lang="en-US" dirty="0" smtClean="0"/>
              <a:t>Agency</a:t>
            </a:r>
            <a:endParaRPr lang="en-US" dirty="0"/>
          </a:p>
        </p:txBody>
      </p:sp>
    </p:spTree>
    <p:extLst>
      <p:ext uri="{BB962C8B-B14F-4D97-AF65-F5344CB8AC3E}">
        <p14:creationId xmlns:p14="http://schemas.microsoft.com/office/powerpoint/2010/main" val="1167880701"/>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a:xfrm>
            <a:off x="648269" y="1355095"/>
            <a:ext cx="7772400" cy="4920734"/>
          </a:xfrm>
        </p:spPr>
        <p:txBody>
          <a:bodyPr>
            <a:normAutofit/>
          </a:bodyPr>
          <a:lstStyle/>
          <a:p>
            <a:pPr marL="231775" lvl="2" indent="-231775">
              <a:buFont typeface="Arial" panose="020B0604020202020204" pitchFamily="34" charset="0"/>
              <a:buChar char="•"/>
            </a:pPr>
            <a:r>
              <a:rPr lang="en-US" sz="2400" dirty="0" smtClean="0">
                <a:solidFill>
                  <a:srgbClr val="5B616B"/>
                </a:solidFill>
              </a:rPr>
              <a:t>Article 12 of Convention</a:t>
            </a:r>
          </a:p>
          <a:p>
            <a:pPr lvl="1"/>
            <a:r>
              <a:rPr lang="en-US" sz="2200" dirty="0" smtClean="0"/>
              <a:t>Within 3 </a:t>
            </a:r>
            <a:r>
              <a:rPr lang="en-US" sz="2200" dirty="0"/>
              <a:t>months </a:t>
            </a:r>
            <a:r>
              <a:rPr lang="en-US" sz="2200" dirty="0" smtClean="0"/>
              <a:t>of acknowledgment</a:t>
            </a:r>
          </a:p>
          <a:p>
            <a:pPr lvl="1"/>
            <a:r>
              <a:rPr lang="en-US" sz="2200" dirty="0" smtClean="0"/>
              <a:t>Inform requesting </a:t>
            </a:r>
            <a:r>
              <a:rPr lang="en-US" sz="2200" dirty="0"/>
              <a:t>Central Authority of </a:t>
            </a:r>
            <a:r>
              <a:rPr lang="en-US" sz="2200" dirty="0" smtClean="0"/>
              <a:t>application status</a:t>
            </a:r>
          </a:p>
          <a:p>
            <a:pPr lvl="1"/>
            <a:r>
              <a:rPr lang="en-US" sz="2200" dirty="0" smtClean="0"/>
              <a:t>Use Convention Status form related to Application for Establishment </a:t>
            </a:r>
          </a:p>
          <a:p>
            <a:pPr lvl="1"/>
            <a:endParaRPr lang="en-US" dirty="0"/>
          </a:p>
          <a:p>
            <a:pPr lvl="1"/>
            <a:endParaRPr lang="en-US" dirty="0"/>
          </a:p>
        </p:txBody>
      </p:sp>
      <p:sp>
        <p:nvSpPr>
          <p:cNvPr id="5" name="Footer Placeholder 4"/>
          <p:cNvSpPr>
            <a:spLocks noGrp="1"/>
          </p:cNvSpPr>
          <p:nvPr>
            <p:ph type="ftr" sz="quarter" idx="3"/>
          </p:nvPr>
        </p:nvSpPr>
        <p:spPr/>
        <p:txBody>
          <a:bodyPr/>
          <a:lstStyle/>
          <a:p>
            <a:r>
              <a:rPr lang="en-US" dirty="0" smtClean="0">
                <a:solidFill>
                  <a:srgbClr val="5B616B"/>
                </a:solidFill>
              </a:rPr>
              <a:t>Module 5</a:t>
            </a:r>
            <a:endParaRPr lang="en-US" dirty="0">
              <a:solidFill>
                <a:srgbClr val="5B616B"/>
              </a:solidFill>
            </a:endParaRPr>
          </a:p>
        </p:txBody>
      </p:sp>
      <p:sp>
        <p:nvSpPr>
          <p:cNvPr id="6" name="Slide Number Placeholder 5"/>
          <p:cNvSpPr>
            <a:spLocks noGrp="1"/>
          </p:cNvSpPr>
          <p:nvPr>
            <p:ph type="sldNum" sz="quarter" idx="4"/>
          </p:nvPr>
        </p:nvSpPr>
        <p:spPr/>
        <p:txBody>
          <a:bodyPr/>
          <a:lstStyle/>
          <a:p>
            <a:r>
              <a:rPr lang="en-US" dirty="0" smtClean="0">
                <a:solidFill>
                  <a:srgbClr val="5B616B"/>
                </a:solidFill>
              </a:rPr>
              <a:t>5-31</a:t>
            </a:r>
            <a:endParaRPr lang="en-US" dirty="0">
              <a:solidFill>
                <a:srgbClr val="5B616B"/>
              </a:solidFill>
            </a:endParaRPr>
          </a:p>
        </p:txBody>
      </p:sp>
      <p:sp>
        <p:nvSpPr>
          <p:cNvPr id="8" name="Title 7"/>
          <p:cNvSpPr>
            <a:spLocks noGrp="1"/>
          </p:cNvSpPr>
          <p:nvPr>
            <p:ph type="title"/>
          </p:nvPr>
        </p:nvSpPr>
        <p:spPr>
          <a:xfrm>
            <a:off x="662524" y="586770"/>
            <a:ext cx="7772400" cy="523220"/>
          </a:xfrm>
        </p:spPr>
        <p:txBody>
          <a:bodyPr/>
          <a:lstStyle/>
          <a:p>
            <a:r>
              <a:rPr lang="en-US" dirty="0" smtClean="0"/>
              <a:t>Information about Application Status</a:t>
            </a:r>
            <a:endParaRPr lang="en-US" dirty="0"/>
          </a:p>
        </p:txBody>
      </p:sp>
    </p:spTree>
    <p:extLst>
      <p:ext uri="{BB962C8B-B14F-4D97-AF65-F5344CB8AC3E}">
        <p14:creationId xmlns:p14="http://schemas.microsoft.com/office/powerpoint/2010/main" val="3595335192"/>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3"/>
          </p:nvPr>
        </p:nvSpPr>
        <p:spPr/>
        <p:txBody>
          <a:bodyPr/>
          <a:lstStyle/>
          <a:p>
            <a:r>
              <a:rPr lang="en-US" dirty="0" smtClean="0">
                <a:solidFill>
                  <a:srgbClr val="5B616B"/>
                </a:solidFill>
              </a:rPr>
              <a:t>Module 5</a:t>
            </a:r>
            <a:endParaRPr lang="en-US" dirty="0">
              <a:solidFill>
                <a:srgbClr val="5B616B"/>
              </a:solidFill>
            </a:endParaRPr>
          </a:p>
        </p:txBody>
      </p:sp>
      <p:sp>
        <p:nvSpPr>
          <p:cNvPr id="4" name="Slide Number Placeholder 3"/>
          <p:cNvSpPr>
            <a:spLocks noGrp="1"/>
          </p:cNvSpPr>
          <p:nvPr>
            <p:ph type="sldNum" sz="quarter" idx="4"/>
          </p:nvPr>
        </p:nvSpPr>
        <p:spPr/>
        <p:txBody>
          <a:bodyPr/>
          <a:lstStyle/>
          <a:p>
            <a:r>
              <a:rPr lang="en-US" dirty="0" smtClean="0">
                <a:solidFill>
                  <a:srgbClr val="5B616B"/>
                </a:solidFill>
              </a:rPr>
              <a:t>5-32</a:t>
            </a:r>
            <a:endParaRPr lang="en-US" dirty="0">
              <a:solidFill>
                <a:srgbClr val="5B616B"/>
              </a:solidFill>
            </a:endParaRPr>
          </a:p>
        </p:txBody>
      </p:sp>
      <p:sp>
        <p:nvSpPr>
          <p:cNvPr id="5" name="Title 4"/>
          <p:cNvSpPr>
            <a:spLocks noGrp="1"/>
          </p:cNvSpPr>
          <p:nvPr>
            <p:ph type="title"/>
          </p:nvPr>
        </p:nvSpPr>
        <p:spPr/>
        <p:txBody>
          <a:bodyPr/>
          <a:lstStyle/>
          <a:p>
            <a:r>
              <a:rPr lang="en-US" dirty="0" smtClean="0"/>
              <a:t>Status of Application – Page 1</a:t>
            </a:r>
            <a:endParaRPr lang="en-US" dirty="0"/>
          </a:p>
        </p:txBody>
      </p:sp>
      <p:pic>
        <p:nvPicPr>
          <p:cNvPr id="6" name="Content Placeholder 5"/>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2467858" y="1523107"/>
            <a:ext cx="4460782" cy="4846320"/>
          </a:xfrm>
        </p:spPr>
      </p:pic>
    </p:spTree>
    <p:extLst>
      <p:ext uri="{BB962C8B-B14F-4D97-AF65-F5344CB8AC3E}">
        <p14:creationId xmlns:p14="http://schemas.microsoft.com/office/powerpoint/2010/main" val="3671174503"/>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186497" y="1524000"/>
            <a:ext cx="6771006" cy="4572000"/>
          </a:xfrm>
        </p:spPr>
      </p:pic>
      <p:sp>
        <p:nvSpPr>
          <p:cNvPr id="3" name="Footer Placeholder 2"/>
          <p:cNvSpPr>
            <a:spLocks noGrp="1"/>
          </p:cNvSpPr>
          <p:nvPr>
            <p:ph type="ftr" sz="quarter" idx="3"/>
          </p:nvPr>
        </p:nvSpPr>
        <p:spPr/>
        <p:txBody>
          <a:bodyPr/>
          <a:lstStyle/>
          <a:p>
            <a:r>
              <a:rPr lang="en-US" dirty="0" smtClean="0">
                <a:solidFill>
                  <a:srgbClr val="5B616B"/>
                </a:solidFill>
              </a:rPr>
              <a:t>Module 5</a:t>
            </a:r>
            <a:endParaRPr lang="en-US" dirty="0">
              <a:solidFill>
                <a:srgbClr val="5B616B"/>
              </a:solidFill>
            </a:endParaRPr>
          </a:p>
        </p:txBody>
      </p:sp>
      <p:sp>
        <p:nvSpPr>
          <p:cNvPr id="4" name="Slide Number Placeholder 3"/>
          <p:cNvSpPr>
            <a:spLocks noGrp="1"/>
          </p:cNvSpPr>
          <p:nvPr>
            <p:ph type="sldNum" sz="quarter" idx="4"/>
          </p:nvPr>
        </p:nvSpPr>
        <p:spPr/>
        <p:txBody>
          <a:bodyPr/>
          <a:lstStyle/>
          <a:p>
            <a:r>
              <a:rPr lang="en-US" dirty="0" smtClean="0">
                <a:solidFill>
                  <a:srgbClr val="5B616B"/>
                </a:solidFill>
              </a:rPr>
              <a:t>5-33</a:t>
            </a:r>
            <a:endParaRPr lang="en-US" dirty="0">
              <a:solidFill>
                <a:srgbClr val="5B616B"/>
              </a:solidFill>
            </a:endParaRPr>
          </a:p>
        </p:txBody>
      </p:sp>
      <p:sp>
        <p:nvSpPr>
          <p:cNvPr id="5" name="Title 4"/>
          <p:cNvSpPr>
            <a:spLocks noGrp="1"/>
          </p:cNvSpPr>
          <p:nvPr>
            <p:ph type="title"/>
          </p:nvPr>
        </p:nvSpPr>
        <p:spPr/>
        <p:txBody>
          <a:bodyPr/>
          <a:lstStyle/>
          <a:p>
            <a:r>
              <a:rPr lang="en-US" dirty="0" smtClean="0"/>
              <a:t>Status of Application – Page 2</a:t>
            </a:r>
            <a:endParaRPr lang="en-US" dirty="0"/>
          </a:p>
        </p:txBody>
      </p:sp>
    </p:spTree>
    <p:extLst>
      <p:ext uri="{BB962C8B-B14F-4D97-AF65-F5344CB8AC3E}">
        <p14:creationId xmlns:p14="http://schemas.microsoft.com/office/powerpoint/2010/main" val="872675688"/>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878954" y="1752600"/>
            <a:ext cx="7386091" cy="4114800"/>
          </a:xfrm>
        </p:spPr>
      </p:pic>
      <p:sp>
        <p:nvSpPr>
          <p:cNvPr id="3" name="Footer Placeholder 2"/>
          <p:cNvSpPr>
            <a:spLocks noGrp="1"/>
          </p:cNvSpPr>
          <p:nvPr>
            <p:ph type="ftr" sz="quarter" idx="3"/>
          </p:nvPr>
        </p:nvSpPr>
        <p:spPr/>
        <p:txBody>
          <a:bodyPr/>
          <a:lstStyle/>
          <a:p>
            <a:r>
              <a:rPr lang="en-US" dirty="0" smtClean="0">
                <a:solidFill>
                  <a:srgbClr val="5B616B"/>
                </a:solidFill>
              </a:rPr>
              <a:t>Module 5</a:t>
            </a:r>
            <a:endParaRPr lang="en-US" dirty="0">
              <a:solidFill>
                <a:srgbClr val="5B616B"/>
              </a:solidFill>
            </a:endParaRPr>
          </a:p>
        </p:txBody>
      </p:sp>
      <p:sp>
        <p:nvSpPr>
          <p:cNvPr id="4" name="Slide Number Placeholder 3"/>
          <p:cNvSpPr>
            <a:spLocks noGrp="1"/>
          </p:cNvSpPr>
          <p:nvPr>
            <p:ph type="sldNum" sz="quarter" idx="4"/>
          </p:nvPr>
        </p:nvSpPr>
        <p:spPr/>
        <p:txBody>
          <a:bodyPr/>
          <a:lstStyle/>
          <a:p>
            <a:r>
              <a:rPr lang="en-US" dirty="0" smtClean="0">
                <a:solidFill>
                  <a:srgbClr val="5B616B"/>
                </a:solidFill>
              </a:rPr>
              <a:t>5-</a:t>
            </a:r>
            <a:fld id="{42782948-4DBE-204D-AB9E-B65E067054AE}" type="slidenum">
              <a:rPr lang="en-US" smtClean="0">
                <a:solidFill>
                  <a:srgbClr val="5B616B"/>
                </a:solidFill>
              </a:rPr>
              <a:pPr/>
              <a:t>34</a:t>
            </a:fld>
            <a:endParaRPr lang="en-US" dirty="0">
              <a:solidFill>
                <a:srgbClr val="5B616B"/>
              </a:solidFill>
            </a:endParaRPr>
          </a:p>
        </p:txBody>
      </p:sp>
      <p:sp>
        <p:nvSpPr>
          <p:cNvPr id="5" name="Title 4"/>
          <p:cNvSpPr>
            <a:spLocks noGrp="1"/>
          </p:cNvSpPr>
          <p:nvPr>
            <p:ph type="title"/>
          </p:nvPr>
        </p:nvSpPr>
        <p:spPr/>
        <p:txBody>
          <a:bodyPr/>
          <a:lstStyle/>
          <a:p>
            <a:r>
              <a:rPr lang="en-US" dirty="0" smtClean="0"/>
              <a:t>Status of Application – Page 2 (cont’d)</a:t>
            </a:r>
            <a:endParaRPr lang="en-US" dirty="0"/>
          </a:p>
        </p:txBody>
      </p:sp>
    </p:spTree>
    <p:extLst>
      <p:ext uri="{BB962C8B-B14F-4D97-AF65-F5344CB8AC3E}">
        <p14:creationId xmlns:p14="http://schemas.microsoft.com/office/powerpoint/2010/main" val="4260769874"/>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2404377" y="1600200"/>
            <a:ext cx="4595356" cy="4846320"/>
          </a:xfrm>
        </p:spPr>
      </p:pic>
      <p:sp>
        <p:nvSpPr>
          <p:cNvPr id="3" name="Footer Placeholder 2"/>
          <p:cNvSpPr>
            <a:spLocks noGrp="1"/>
          </p:cNvSpPr>
          <p:nvPr>
            <p:ph type="ftr" sz="quarter" idx="3"/>
          </p:nvPr>
        </p:nvSpPr>
        <p:spPr/>
        <p:txBody>
          <a:bodyPr/>
          <a:lstStyle/>
          <a:p>
            <a:r>
              <a:rPr lang="en-US" dirty="0" smtClean="0">
                <a:solidFill>
                  <a:srgbClr val="5B616B"/>
                </a:solidFill>
              </a:rPr>
              <a:t>Module 5</a:t>
            </a:r>
            <a:endParaRPr lang="en-US" dirty="0">
              <a:solidFill>
                <a:srgbClr val="5B616B"/>
              </a:solidFill>
            </a:endParaRPr>
          </a:p>
        </p:txBody>
      </p:sp>
      <p:sp>
        <p:nvSpPr>
          <p:cNvPr id="4" name="Slide Number Placeholder 3"/>
          <p:cNvSpPr>
            <a:spLocks noGrp="1"/>
          </p:cNvSpPr>
          <p:nvPr>
            <p:ph type="sldNum" sz="quarter" idx="4"/>
          </p:nvPr>
        </p:nvSpPr>
        <p:spPr/>
        <p:txBody>
          <a:bodyPr/>
          <a:lstStyle/>
          <a:p>
            <a:r>
              <a:rPr lang="en-US" dirty="0" smtClean="0">
                <a:solidFill>
                  <a:srgbClr val="5B616B"/>
                </a:solidFill>
              </a:rPr>
              <a:t>5-</a:t>
            </a:r>
            <a:fld id="{42782948-4DBE-204D-AB9E-B65E067054AE}" type="slidenum">
              <a:rPr lang="en-US" smtClean="0">
                <a:solidFill>
                  <a:srgbClr val="5B616B"/>
                </a:solidFill>
              </a:rPr>
              <a:pPr/>
              <a:t>35</a:t>
            </a:fld>
            <a:endParaRPr lang="en-US" dirty="0">
              <a:solidFill>
                <a:srgbClr val="5B616B"/>
              </a:solidFill>
            </a:endParaRPr>
          </a:p>
        </p:txBody>
      </p:sp>
      <p:sp>
        <p:nvSpPr>
          <p:cNvPr id="5" name="Title 4"/>
          <p:cNvSpPr>
            <a:spLocks noGrp="1"/>
          </p:cNvSpPr>
          <p:nvPr>
            <p:ph type="title"/>
          </p:nvPr>
        </p:nvSpPr>
        <p:spPr/>
        <p:txBody>
          <a:bodyPr/>
          <a:lstStyle/>
          <a:p>
            <a:r>
              <a:rPr lang="en-US" dirty="0" smtClean="0"/>
              <a:t>Status of Application – Page 3</a:t>
            </a:r>
            <a:endParaRPr lang="en-US" dirty="0"/>
          </a:p>
        </p:txBody>
      </p:sp>
    </p:spTree>
    <p:extLst>
      <p:ext uri="{BB962C8B-B14F-4D97-AF65-F5344CB8AC3E}">
        <p14:creationId xmlns:p14="http://schemas.microsoft.com/office/powerpoint/2010/main" val="4059581468"/>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6"/>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460247" y="2057400"/>
            <a:ext cx="8223505" cy="2743200"/>
          </a:xfrm>
        </p:spPr>
      </p:pic>
      <p:sp>
        <p:nvSpPr>
          <p:cNvPr id="3" name="Footer Placeholder 2"/>
          <p:cNvSpPr>
            <a:spLocks noGrp="1"/>
          </p:cNvSpPr>
          <p:nvPr>
            <p:ph type="ftr" sz="quarter" idx="3"/>
          </p:nvPr>
        </p:nvSpPr>
        <p:spPr/>
        <p:txBody>
          <a:bodyPr/>
          <a:lstStyle/>
          <a:p>
            <a:r>
              <a:rPr lang="en-US" dirty="0" smtClean="0"/>
              <a:t>Module 5</a:t>
            </a:r>
            <a:endParaRPr lang="en-US" dirty="0"/>
          </a:p>
        </p:txBody>
      </p:sp>
      <p:sp>
        <p:nvSpPr>
          <p:cNvPr id="4" name="Slide Number Placeholder 3"/>
          <p:cNvSpPr>
            <a:spLocks noGrp="1"/>
          </p:cNvSpPr>
          <p:nvPr>
            <p:ph type="sldNum" sz="quarter" idx="4"/>
          </p:nvPr>
        </p:nvSpPr>
        <p:spPr/>
        <p:txBody>
          <a:bodyPr/>
          <a:lstStyle/>
          <a:p>
            <a:r>
              <a:rPr lang="en-US" dirty="0" smtClean="0"/>
              <a:t>5-</a:t>
            </a:r>
            <a:fld id="{42782948-4DBE-204D-AB9E-B65E067054AE}" type="slidenum">
              <a:rPr lang="en-US" smtClean="0"/>
              <a:pPr/>
              <a:t>36</a:t>
            </a:fld>
            <a:endParaRPr lang="en-US" dirty="0"/>
          </a:p>
        </p:txBody>
      </p:sp>
      <p:sp>
        <p:nvSpPr>
          <p:cNvPr id="5" name="Title 4"/>
          <p:cNvSpPr>
            <a:spLocks noGrp="1"/>
          </p:cNvSpPr>
          <p:nvPr>
            <p:ph type="title"/>
          </p:nvPr>
        </p:nvSpPr>
        <p:spPr/>
        <p:txBody>
          <a:bodyPr/>
          <a:lstStyle/>
          <a:p>
            <a:r>
              <a:rPr lang="en-US" dirty="0" smtClean="0"/>
              <a:t>Status of Application – Page 3 (cont’d)</a:t>
            </a:r>
            <a:endParaRPr lang="en-US" dirty="0"/>
          </a:p>
        </p:txBody>
      </p:sp>
    </p:spTree>
    <p:extLst>
      <p:ext uri="{BB962C8B-B14F-4D97-AF65-F5344CB8AC3E}">
        <p14:creationId xmlns:p14="http://schemas.microsoft.com/office/powerpoint/2010/main" val="1575681086"/>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825082" y="1523107"/>
            <a:ext cx="5493835" cy="4846320"/>
          </a:xfrm>
        </p:spPr>
      </p:pic>
      <p:sp>
        <p:nvSpPr>
          <p:cNvPr id="3" name="Footer Placeholder 2"/>
          <p:cNvSpPr>
            <a:spLocks noGrp="1"/>
          </p:cNvSpPr>
          <p:nvPr>
            <p:ph type="ftr" sz="quarter" idx="3"/>
          </p:nvPr>
        </p:nvSpPr>
        <p:spPr/>
        <p:txBody>
          <a:bodyPr/>
          <a:lstStyle/>
          <a:p>
            <a:r>
              <a:rPr lang="en-US" dirty="0" smtClean="0">
                <a:solidFill>
                  <a:srgbClr val="5B616B"/>
                </a:solidFill>
              </a:rPr>
              <a:t>Module 5</a:t>
            </a:r>
            <a:endParaRPr lang="en-US" dirty="0">
              <a:solidFill>
                <a:srgbClr val="5B616B"/>
              </a:solidFill>
            </a:endParaRPr>
          </a:p>
        </p:txBody>
      </p:sp>
      <p:sp>
        <p:nvSpPr>
          <p:cNvPr id="4" name="Slide Number Placeholder 3"/>
          <p:cNvSpPr>
            <a:spLocks noGrp="1"/>
          </p:cNvSpPr>
          <p:nvPr>
            <p:ph type="sldNum" sz="quarter" idx="4"/>
          </p:nvPr>
        </p:nvSpPr>
        <p:spPr/>
        <p:txBody>
          <a:bodyPr/>
          <a:lstStyle/>
          <a:p>
            <a:r>
              <a:rPr lang="en-US" dirty="0" smtClean="0">
                <a:solidFill>
                  <a:srgbClr val="5B616B"/>
                </a:solidFill>
              </a:rPr>
              <a:t>5-</a:t>
            </a:r>
            <a:fld id="{42782948-4DBE-204D-AB9E-B65E067054AE}" type="slidenum">
              <a:rPr lang="en-US" smtClean="0">
                <a:solidFill>
                  <a:srgbClr val="5B616B"/>
                </a:solidFill>
              </a:rPr>
              <a:pPr/>
              <a:t>37</a:t>
            </a:fld>
            <a:endParaRPr lang="en-US" dirty="0">
              <a:solidFill>
                <a:srgbClr val="5B616B"/>
              </a:solidFill>
            </a:endParaRPr>
          </a:p>
        </p:txBody>
      </p:sp>
      <p:sp>
        <p:nvSpPr>
          <p:cNvPr id="5" name="Title 4"/>
          <p:cNvSpPr>
            <a:spLocks noGrp="1"/>
          </p:cNvSpPr>
          <p:nvPr>
            <p:ph type="title"/>
          </p:nvPr>
        </p:nvSpPr>
        <p:spPr/>
        <p:txBody>
          <a:bodyPr/>
          <a:lstStyle/>
          <a:p>
            <a:r>
              <a:rPr lang="en-US" dirty="0" smtClean="0"/>
              <a:t>Status of Application – Page 4</a:t>
            </a:r>
            <a:endParaRPr lang="en-US" dirty="0"/>
          </a:p>
        </p:txBody>
      </p:sp>
    </p:spTree>
    <p:extLst>
      <p:ext uri="{BB962C8B-B14F-4D97-AF65-F5344CB8AC3E}">
        <p14:creationId xmlns:p14="http://schemas.microsoft.com/office/powerpoint/2010/main" val="3756195972"/>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ontent Placeholder 5"/>
          <p:cNvGraphicFramePr>
            <a:graphicFrameLocks noGrp="1"/>
          </p:cNvGraphicFramePr>
          <p:nvPr>
            <p:ph idx="1"/>
            <p:extLst>
              <p:ext uri="{D42A27DB-BD31-4B8C-83A1-F6EECF244321}">
                <p14:modId xmlns:p14="http://schemas.microsoft.com/office/powerpoint/2010/main" val="114426400"/>
              </p:ext>
            </p:extLst>
          </p:nvPr>
        </p:nvGraphicFramePr>
        <p:xfrm>
          <a:off x="685800" y="1600200"/>
          <a:ext cx="7772400" cy="4572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Footer Placeholder 2"/>
          <p:cNvSpPr>
            <a:spLocks noGrp="1"/>
          </p:cNvSpPr>
          <p:nvPr>
            <p:ph type="ftr" sz="quarter" idx="3"/>
          </p:nvPr>
        </p:nvSpPr>
        <p:spPr/>
        <p:txBody>
          <a:bodyPr/>
          <a:lstStyle/>
          <a:p>
            <a:r>
              <a:rPr lang="en-US" dirty="0" smtClean="0">
                <a:solidFill>
                  <a:srgbClr val="5B616B"/>
                </a:solidFill>
              </a:rPr>
              <a:t>Module 5</a:t>
            </a:r>
            <a:endParaRPr lang="en-US" dirty="0">
              <a:solidFill>
                <a:srgbClr val="5B616B"/>
              </a:solidFill>
            </a:endParaRPr>
          </a:p>
        </p:txBody>
      </p:sp>
      <p:sp>
        <p:nvSpPr>
          <p:cNvPr id="4" name="Slide Number Placeholder 3"/>
          <p:cNvSpPr>
            <a:spLocks noGrp="1"/>
          </p:cNvSpPr>
          <p:nvPr>
            <p:ph type="sldNum" sz="quarter" idx="4"/>
          </p:nvPr>
        </p:nvSpPr>
        <p:spPr/>
        <p:txBody>
          <a:bodyPr/>
          <a:lstStyle/>
          <a:p>
            <a:r>
              <a:rPr lang="en-US" dirty="0" smtClean="0">
                <a:solidFill>
                  <a:srgbClr val="5B616B"/>
                </a:solidFill>
              </a:rPr>
              <a:t>5-38</a:t>
            </a:r>
            <a:endParaRPr lang="en-US" dirty="0">
              <a:solidFill>
                <a:srgbClr val="5B616B"/>
              </a:solidFill>
            </a:endParaRPr>
          </a:p>
        </p:txBody>
      </p:sp>
      <p:sp>
        <p:nvSpPr>
          <p:cNvPr id="5" name="Title 4"/>
          <p:cNvSpPr>
            <a:spLocks noGrp="1"/>
          </p:cNvSpPr>
          <p:nvPr>
            <p:ph type="title"/>
          </p:nvPr>
        </p:nvSpPr>
        <p:spPr/>
        <p:txBody>
          <a:bodyPr/>
          <a:lstStyle/>
          <a:p>
            <a:r>
              <a:rPr lang="en-US" dirty="0" smtClean="0"/>
              <a:t>Flow Chart in U.S. for Incoming Application – Step 3</a:t>
            </a:r>
            <a:endParaRPr lang="en-US" dirty="0"/>
          </a:p>
        </p:txBody>
      </p:sp>
    </p:spTree>
    <p:extLst>
      <p:ext uri="{BB962C8B-B14F-4D97-AF65-F5344CB8AC3E}">
        <p14:creationId xmlns:p14="http://schemas.microsoft.com/office/powerpoint/2010/main" val="1799812888"/>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p:txBody>
          <a:bodyPr>
            <a:normAutofit/>
          </a:bodyPr>
          <a:lstStyle/>
          <a:p>
            <a:r>
              <a:rPr lang="en-US" sz="2600" dirty="0" smtClean="0"/>
              <a:t>Apply Articles 1 through </a:t>
            </a:r>
            <a:r>
              <a:rPr lang="en-US" sz="2600" dirty="0"/>
              <a:t>4</a:t>
            </a:r>
            <a:r>
              <a:rPr lang="en-US" sz="2600" dirty="0" smtClean="0"/>
              <a:t> </a:t>
            </a:r>
            <a:r>
              <a:rPr lang="en-US" sz="2600" dirty="0"/>
              <a:t>of </a:t>
            </a:r>
            <a:r>
              <a:rPr lang="en-US" sz="2600" dirty="0" smtClean="0"/>
              <a:t>UIFSA (2008) if </a:t>
            </a:r>
            <a:r>
              <a:rPr lang="en-US" sz="2600" dirty="0"/>
              <a:t>no conflict with new Article </a:t>
            </a:r>
            <a:r>
              <a:rPr lang="en-US" sz="2600" dirty="0" smtClean="0"/>
              <a:t>7</a:t>
            </a:r>
          </a:p>
          <a:p>
            <a:r>
              <a:rPr lang="en-US" sz="2600" dirty="0" smtClean="0"/>
              <a:t>Law of requested U.S. state applies</a:t>
            </a:r>
          </a:p>
          <a:p>
            <a:pPr lvl="1"/>
            <a:r>
              <a:rPr lang="en-US" sz="2400" dirty="0" smtClean="0"/>
              <a:t>Establishment of support duty</a:t>
            </a:r>
          </a:p>
          <a:p>
            <a:pPr lvl="1"/>
            <a:r>
              <a:rPr lang="en-US" sz="2400" dirty="0" smtClean="0"/>
              <a:t>Duration of support</a:t>
            </a:r>
          </a:p>
          <a:p>
            <a:pPr lvl="1"/>
            <a:r>
              <a:rPr lang="en-US" sz="2400" dirty="0" smtClean="0"/>
              <a:t>Application of child support guidelines</a:t>
            </a:r>
          </a:p>
          <a:p>
            <a:pPr marL="684212" lvl="2" indent="0">
              <a:buNone/>
            </a:pPr>
            <a:endParaRPr lang="en-US" sz="2400" dirty="0"/>
          </a:p>
          <a:p>
            <a:pPr marL="454025" lvl="1" indent="0">
              <a:buNone/>
            </a:pPr>
            <a:endParaRPr lang="en-US" dirty="0" smtClean="0"/>
          </a:p>
          <a:p>
            <a:endParaRPr lang="en-US" dirty="0" smtClean="0"/>
          </a:p>
        </p:txBody>
      </p:sp>
      <p:sp>
        <p:nvSpPr>
          <p:cNvPr id="5" name="Footer Placeholder 4"/>
          <p:cNvSpPr>
            <a:spLocks noGrp="1"/>
          </p:cNvSpPr>
          <p:nvPr>
            <p:ph type="ftr" sz="quarter" idx="3"/>
          </p:nvPr>
        </p:nvSpPr>
        <p:spPr/>
        <p:txBody>
          <a:bodyPr/>
          <a:lstStyle/>
          <a:p>
            <a:r>
              <a:rPr lang="en-US" dirty="0" smtClean="0">
                <a:solidFill>
                  <a:srgbClr val="5B616B"/>
                </a:solidFill>
              </a:rPr>
              <a:t>Module 5</a:t>
            </a:r>
            <a:endParaRPr lang="en-US" dirty="0">
              <a:solidFill>
                <a:srgbClr val="5B616B"/>
              </a:solidFill>
            </a:endParaRPr>
          </a:p>
        </p:txBody>
      </p:sp>
      <p:sp>
        <p:nvSpPr>
          <p:cNvPr id="6" name="Slide Number Placeholder 5"/>
          <p:cNvSpPr>
            <a:spLocks noGrp="1"/>
          </p:cNvSpPr>
          <p:nvPr>
            <p:ph type="sldNum" sz="quarter" idx="4"/>
          </p:nvPr>
        </p:nvSpPr>
        <p:spPr/>
        <p:txBody>
          <a:bodyPr/>
          <a:lstStyle/>
          <a:p>
            <a:r>
              <a:rPr lang="en-US" dirty="0" smtClean="0">
                <a:solidFill>
                  <a:srgbClr val="5B616B"/>
                </a:solidFill>
              </a:rPr>
              <a:t>5-39</a:t>
            </a:r>
            <a:endParaRPr lang="en-US" dirty="0">
              <a:solidFill>
                <a:srgbClr val="5B616B"/>
              </a:solidFill>
            </a:endParaRPr>
          </a:p>
        </p:txBody>
      </p:sp>
      <p:sp>
        <p:nvSpPr>
          <p:cNvPr id="3" name="Title 2"/>
          <p:cNvSpPr>
            <a:spLocks noGrp="1"/>
          </p:cNvSpPr>
          <p:nvPr>
            <p:ph type="title"/>
          </p:nvPr>
        </p:nvSpPr>
        <p:spPr>
          <a:xfrm>
            <a:off x="699247" y="471726"/>
            <a:ext cx="7772400" cy="954107"/>
          </a:xfrm>
        </p:spPr>
        <p:txBody>
          <a:bodyPr/>
          <a:lstStyle/>
          <a:p>
            <a:r>
              <a:rPr lang="en-US" dirty="0" smtClean="0"/>
              <a:t>Establishment of Convention Support Order where No Prior Order </a:t>
            </a:r>
            <a:r>
              <a:rPr lang="en-US" dirty="0"/>
              <a:t>– </a:t>
            </a:r>
            <a:r>
              <a:rPr lang="en-US" dirty="0" smtClean="0"/>
              <a:t>Tribunal</a:t>
            </a:r>
            <a:endParaRPr lang="en-US" dirty="0"/>
          </a:p>
        </p:txBody>
      </p:sp>
    </p:spTree>
    <p:extLst>
      <p:ext uri="{BB962C8B-B14F-4D97-AF65-F5344CB8AC3E}">
        <p14:creationId xmlns:p14="http://schemas.microsoft.com/office/powerpoint/2010/main" val="124494676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685800" y="1600200"/>
            <a:ext cx="5486400" cy="2554545"/>
          </a:xfrm>
        </p:spPr>
        <p:txBody>
          <a:bodyPr/>
          <a:lstStyle/>
          <a:p>
            <a:r>
              <a:rPr lang="en-US" dirty="0" smtClean="0"/>
              <a:t>MODULE 5</a:t>
            </a:r>
            <a:br>
              <a:rPr lang="en-US" dirty="0" smtClean="0"/>
            </a:br>
            <a:r>
              <a:rPr lang="en-US" dirty="0" smtClean="0"/>
              <a:t>Establishment of a Convention Order, Including Where </a:t>
            </a:r>
            <a:r>
              <a:rPr lang="en-US" dirty="0"/>
              <a:t>N</a:t>
            </a:r>
            <a:r>
              <a:rPr lang="en-US" dirty="0" smtClean="0"/>
              <a:t>ecessary the Establishment of Parentage</a:t>
            </a:r>
            <a:endParaRPr lang="en-US" dirty="0"/>
          </a:p>
        </p:txBody>
      </p:sp>
      <p:sp>
        <p:nvSpPr>
          <p:cNvPr id="4" name="Footer Placeholder 3"/>
          <p:cNvSpPr>
            <a:spLocks noGrp="1"/>
          </p:cNvSpPr>
          <p:nvPr>
            <p:ph type="ftr" sz="quarter" idx="11"/>
          </p:nvPr>
        </p:nvSpPr>
        <p:spPr/>
        <p:txBody>
          <a:bodyPr/>
          <a:lstStyle/>
          <a:p>
            <a:r>
              <a:rPr lang="en-US" dirty="0" smtClean="0"/>
              <a:t>Module 5</a:t>
            </a:r>
            <a:endParaRPr lang="en-US" dirty="0"/>
          </a:p>
        </p:txBody>
      </p:sp>
      <p:sp>
        <p:nvSpPr>
          <p:cNvPr id="5" name="Slide Number Placeholder 4"/>
          <p:cNvSpPr>
            <a:spLocks noGrp="1"/>
          </p:cNvSpPr>
          <p:nvPr>
            <p:ph type="sldNum" sz="quarter" idx="12"/>
          </p:nvPr>
        </p:nvSpPr>
        <p:spPr/>
        <p:txBody>
          <a:bodyPr/>
          <a:lstStyle/>
          <a:p>
            <a:r>
              <a:rPr lang="en-US" dirty="0"/>
              <a:t>5</a:t>
            </a:r>
            <a:r>
              <a:rPr lang="en-US" dirty="0" smtClean="0"/>
              <a:t>-4</a:t>
            </a:r>
            <a:endParaRPr lang="en-US" dirty="0"/>
          </a:p>
        </p:txBody>
      </p:sp>
    </p:spTree>
    <p:extLst>
      <p:ext uri="{BB962C8B-B14F-4D97-AF65-F5344CB8AC3E}">
        <p14:creationId xmlns:p14="http://schemas.microsoft.com/office/powerpoint/2010/main" val="1943162979"/>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a:xfrm>
            <a:off x="685800" y="1687383"/>
            <a:ext cx="7772400" cy="4572000"/>
          </a:xfrm>
        </p:spPr>
        <p:txBody>
          <a:bodyPr>
            <a:normAutofit/>
          </a:bodyPr>
          <a:lstStyle/>
          <a:p>
            <a:r>
              <a:rPr lang="en-US" sz="2400" dirty="0" smtClean="0"/>
              <a:t>Section 316, UIFSA (2008) </a:t>
            </a:r>
          </a:p>
          <a:p>
            <a:pPr lvl="1"/>
            <a:r>
              <a:rPr lang="en-US" sz="2200" dirty="0" smtClean="0"/>
              <a:t>Physical presence of a nonresident party may not be required</a:t>
            </a:r>
          </a:p>
          <a:p>
            <a:pPr lvl="1"/>
            <a:r>
              <a:rPr lang="en-US" sz="2200" dirty="0" smtClean="0"/>
              <a:t>Electronic transmission of documents permitted</a:t>
            </a:r>
            <a:endParaRPr lang="en-US" sz="2200" dirty="0"/>
          </a:p>
          <a:p>
            <a:pPr lvl="1"/>
            <a:r>
              <a:rPr lang="en-US" sz="2200" dirty="0"/>
              <a:t>T</a:t>
            </a:r>
            <a:r>
              <a:rPr lang="en-US" sz="2200" dirty="0" smtClean="0"/>
              <a:t>ribunal </a:t>
            </a:r>
            <a:r>
              <a:rPr lang="en-US" sz="2200" b="1" i="1" dirty="0" smtClean="0"/>
              <a:t>must</a:t>
            </a:r>
            <a:r>
              <a:rPr lang="en-US" sz="2200" dirty="0" smtClean="0"/>
              <a:t> permit a nonresident witness or party to testify by telephone, audiovisual means, or other electronic means</a:t>
            </a:r>
          </a:p>
          <a:p>
            <a:pPr lvl="1"/>
            <a:endParaRPr lang="en-US" sz="2400" dirty="0"/>
          </a:p>
          <a:p>
            <a:pPr lvl="1"/>
            <a:endParaRPr lang="en-US" sz="2400" dirty="0" smtClean="0"/>
          </a:p>
          <a:p>
            <a:endParaRPr lang="en-US" sz="2400" dirty="0" smtClean="0"/>
          </a:p>
        </p:txBody>
      </p:sp>
      <p:sp>
        <p:nvSpPr>
          <p:cNvPr id="5" name="Footer Placeholder 4"/>
          <p:cNvSpPr>
            <a:spLocks noGrp="1"/>
          </p:cNvSpPr>
          <p:nvPr>
            <p:ph type="ftr" sz="quarter" idx="3"/>
          </p:nvPr>
        </p:nvSpPr>
        <p:spPr/>
        <p:txBody>
          <a:bodyPr/>
          <a:lstStyle/>
          <a:p>
            <a:r>
              <a:rPr lang="en-US" dirty="0" smtClean="0">
                <a:solidFill>
                  <a:srgbClr val="5B616B"/>
                </a:solidFill>
              </a:rPr>
              <a:t>Module 5</a:t>
            </a:r>
            <a:endParaRPr lang="en-US" dirty="0">
              <a:solidFill>
                <a:srgbClr val="5B616B"/>
              </a:solidFill>
            </a:endParaRPr>
          </a:p>
        </p:txBody>
      </p:sp>
      <p:sp>
        <p:nvSpPr>
          <p:cNvPr id="6" name="Slide Number Placeholder 5"/>
          <p:cNvSpPr>
            <a:spLocks noGrp="1"/>
          </p:cNvSpPr>
          <p:nvPr>
            <p:ph type="sldNum" sz="quarter" idx="4"/>
          </p:nvPr>
        </p:nvSpPr>
        <p:spPr/>
        <p:txBody>
          <a:bodyPr/>
          <a:lstStyle/>
          <a:p>
            <a:r>
              <a:rPr lang="en-US" dirty="0" smtClean="0">
                <a:solidFill>
                  <a:srgbClr val="5B616B"/>
                </a:solidFill>
              </a:rPr>
              <a:t>5-40</a:t>
            </a:r>
            <a:endParaRPr lang="en-US" dirty="0">
              <a:solidFill>
                <a:srgbClr val="5B616B"/>
              </a:solidFill>
            </a:endParaRPr>
          </a:p>
        </p:txBody>
      </p:sp>
      <p:sp>
        <p:nvSpPr>
          <p:cNvPr id="3" name="Title 2"/>
          <p:cNvSpPr>
            <a:spLocks noGrp="1"/>
          </p:cNvSpPr>
          <p:nvPr>
            <p:ph type="title"/>
          </p:nvPr>
        </p:nvSpPr>
        <p:spPr>
          <a:xfrm>
            <a:off x="699247" y="902613"/>
            <a:ext cx="7772400" cy="523220"/>
          </a:xfrm>
        </p:spPr>
        <p:txBody>
          <a:bodyPr/>
          <a:lstStyle/>
          <a:p>
            <a:r>
              <a:rPr lang="en-US" dirty="0" smtClean="0"/>
              <a:t>Admissibility of Evidence </a:t>
            </a:r>
            <a:r>
              <a:rPr lang="en-US" dirty="0"/>
              <a:t>–</a:t>
            </a:r>
            <a:r>
              <a:rPr lang="en-US" dirty="0" smtClean="0"/>
              <a:t> </a:t>
            </a:r>
            <a:r>
              <a:rPr lang="en-US" dirty="0"/>
              <a:t>Tribunal</a:t>
            </a: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05400" y="4291212"/>
            <a:ext cx="3096000" cy="1968171"/>
          </a:xfrm>
          <a:prstGeom prst="rect">
            <a:avLst/>
          </a:prstGeom>
        </p:spPr>
      </p:pic>
    </p:spTree>
    <p:extLst>
      <p:ext uri="{BB962C8B-B14F-4D97-AF65-F5344CB8AC3E}">
        <p14:creationId xmlns:p14="http://schemas.microsoft.com/office/powerpoint/2010/main" val="833843261"/>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a:xfrm>
            <a:off x="457200" y="1589795"/>
            <a:ext cx="7772400" cy="4572000"/>
          </a:xfrm>
        </p:spPr>
        <p:txBody>
          <a:bodyPr>
            <a:normAutofit lnSpcReduction="10000"/>
          </a:bodyPr>
          <a:lstStyle/>
          <a:p>
            <a:pPr>
              <a:spcAft>
                <a:spcPts val="0"/>
              </a:spcAft>
            </a:pPr>
            <a:r>
              <a:rPr lang="en-US" sz="2400" dirty="0" smtClean="0"/>
              <a:t>Section 317, UIFSA (2008)</a:t>
            </a:r>
          </a:p>
          <a:p>
            <a:pPr lvl="1">
              <a:spcAft>
                <a:spcPts val="0"/>
              </a:spcAft>
            </a:pPr>
            <a:r>
              <a:rPr lang="en-US" sz="2200" dirty="0" smtClean="0"/>
              <a:t>Tribunal </a:t>
            </a:r>
            <a:r>
              <a:rPr lang="en-US" sz="2200" dirty="0"/>
              <a:t>may communicate with a tribunal </a:t>
            </a:r>
            <a:r>
              <a:rPr lang="en-US" sz="2200" b="1" i="1" dirty="0"/>
              <a:t>outside </a:t>
            </a:r>
            <a:r>
              <a:rPr lang="en-US" sz="2200" b="1" i="1" dirty="0" smtClean="0"/>
              <a:t>the </a:t>
            </a:r>
            <a:r>
              <a:rPr lang="en-US" sz="2200" b="1" i="1" dirty="0"/>
              <a:t>state</a:t>
            </a:r>
            <a:r>
              <a:rPr lang="en-US" sz="2200" b="1" dirty="0"/>
              <a:t> </a:t>
            </a:r>
            <a:r>
              <a:rPr lang="en-US" sz="2200" dirty="0"/>
              <a:t>to obtain information about </a:t>
            </a:r>
            <a:endParaRPr lang="en-US" sz="2200" dirty="0" smtClean="0"/>
          </a:p>
          <a:p>
            <a:pPr lvl="2"/>
            <a:r>
              <a:rPr lang="en-US" sz="2000" dirty="0" smtClean="0">
                <a:solidFill>
                  <a:srgbClr val="5B616B"/>
                </a:solidFill>
              </a:rPr>
              <a:t>Laws</a:t>
            </a:r>
            <a:endParaRPr lang="en-US" sz="2000" dirty="0">
              <a:solidFill>
                <a:srgbClr val="5B616B"/>
              </a:solidFill>
            </a:endParaRPr>
          </a:p>
          <a:p>
            <a:pPr lvl="2"/>
            <a:r>
              <a:rPr lang="en-US" sz="2000" dirty="0" smtClean="0">
                <a:solidFill>
                  <a:srgbClr val="5B616B"/>
                </a:solidFill>
              </a:rPr>
              <a:t>Legal </a:t>
            </a:r>
            <a:r>
              <a:rPr lang="en-US" sz="2000" dirty="0">
                <a:solidFill>
                  <a:srgbClr val="5B616B"/>
                </a:solidFill>
              </a:rPr>
              <a:t>effect of tribunal’s </a:t>
            </a:r>
            <a:r>
              <a:rPr lang="en-US" sz="2000" dirty="0" smtClean="0">
                <a:solidFill>
                  <a:srgbClr val="5B616B"/>
                </a:solidFill>
              </a:rPr>
              <a:t>order</a:t>
            </a:r>
          </a:p>
          <a:p>
            <a:pPr lvl="2"/>
            <a:r>
              <a:rPr lang="en-US" sz="2000" dirty="0" smtClean="0">
                <a:solidFill>
                  <a:srgbClr val="5B616B"/>
                </a:solidFill>
              </a:rPr>
              <a:t>Status </a:t>
            </a:r>
            <a:r>
              <a:rPr lang="en-US" sz="2000" dirty="0">
                <a:solidFill>
                  <a:srgbClr val="5B616B"/>
                </a:solidFill>
              </a:rPr>
              <a:t>of a proceeding</a:t>
            </a:r>
          </a:p>
          <a:p>
            <a:pPr marL="0" indent="0">
              <a:spcAft>
                <a:spcPts val="0"/>
              </a:spcAft>
              <a:buNone/>
            </a:pPr>
            <a:endParaRPr lang="en-US" sz="2400" dirty="0"/>
          </a:p>
          <a:p>
            <a:pPr>
              <a:spcAft>
                <a:spcPts val="0"/>
              </a:spcAft>
            </a:pPr>
            <a:r>
              <a:rPr lang="en-US" sz="2400" dirty="0" smtClean="0"/>
              <a:t>Section 318, UIFSA (2008)</a:t>
            </a:r>
            <a:endParaRPr lang="en-US" sz="2400" dirty="0"/>
          </a:p>
          <a:p>
            <a:pPr lvl="1">
              <a:spcAft>
                <a:spcPts val="0"/>
              </a:spcAft>
            </a:pPr>
            <a:r>
              <a:rPr lang="en-US" sz="2200" dirty="0" smtClean="0"/>
              <a:t>Tribunal may request </a:t>
            </a:r>
            <a:r>
              <a:rPr lang="en-US" sz="2200" dirty="0"/>
              <a:t>tribunal </a:t>
            </a:r>
            <a:r>
              <a:rPr lang="en-US" sz="2200" b="1" i="1" dirty="0"/>
              <a:t>outside </a:t>
            </a:r>
            <a:r>
              <a:rPr lang="en-US" sz="2200" b="1" i="1" dirty="0" smtClean="0"/>
              <a:t>the </a:t>
            </a:r>
            <a:r>
              <a:rPr lang="en-US" sz="2200" b="1" i="1" dirty="0"/>
              <a:t>state </a:t>
            </a:r>
            <a:r>
              <a:rPr lang="en-US" sz="2200" dirty="0"/>
              <a:t>to assist with </a:t>
            </a:r>
            <a:r>
              <a:rPr lang="en-US" sz="2200" dirty="0" smtClean="0"/>
              <a:t>discovery</a:t>
            </a:r>
            <a:endParaRPr lang="en-US" sz="2200" dirty="0"/>
          </a:p>
          <a:p>
            <a:pPr lvl="1">
              <a:spcAft>
                <a:spcPts val="0"/>
              </a:spcAft>
            </a:pPr>
            <a:r>
              <a:rPr lang="en-US" sz="2200" dirty="0"/>
              <a:t>Upon request, </a:t>
            </a:r>
            <a:r>
              <a:rPr lang="en-US" sz="2200" dirty="0" smtClean="0"/>
              <a:t>tribunal may compel </a:t>
            </a:r>
            <a:r>
              <a:rPr lang="en-US" sz="2200" dirty="0"/>
              <a:t>a person over which it has jurisdiction to respond to a discovery order issued by </a:t>
            </a:r>
            <a:r>
              <a:rPr lang="en-US" sz="2200" dirty="0" smtClean="0"/>
              <a:t>a tribunal </a:t>
            </a:r>
            <a:r>
              <a:rPr lang="en-US" sz="2200" b="1" i="1" dirty="0"/>
              <a:t>outside </a:t>
            </a:r>
            <a:r>
              <a:rPr lang="en-US" sz="2200" b="1" i="1" dirty="0" smtClean="0"/>
              <a:t>the state</a:t>
            </a:r>
            <a:endParaRPr lang="en-US" sz="2400" dirty="0" smtClean="0"/>
          </a:p>
          <a:p>
            <a:endParaRPr lang="en-US" sz="2400" dirty="0" smtClean="0"/>
          </a:p>
        </p:txBody>
      </p:sp>
      <p:sp>
        <p:nvSpPr>
          <p:cNvPr id="5" name="Footer Placeholder 4"/>
          <p:cNvSpPr>
            <a:spLocks noGrp="1"/>
          </p:cNvSpPr>
          <p:nvPr>
            <p:ph type="ftr" sz="quarter" idx="3"/>
          </p:nvPr>
        </p:nvSpPr>
        <p:spPr/>
        <p:txBody>
          <a:bodyPr/>
          <a:lstStyle/>
          <a:p>
            <a:r>
              <a:rPr lang="en-US" dirty="0" smtClean="0">
                <a:solidFill>
                  <a:srgbClr val="5B616B"/>
                </a:solidFill>
              </a:rPr>
              <a:t>Module 5</a:t>
            </a:r>
            <a:endParaRPr lang="en-US" dirty="0">
              <a:solidFill>
                <a:srgbClr val="5B616B"/>
              </a:solidFill>
            </a:endParaRPr>
          </a:p>
        </p:txBody>
      </p:sp>
      <p:sp>
        <p:nvSpPr>
          <p:cNvPr id="6" name="Slide Number Placeholder 5"/>
          <p:cNvSpPr>
            <a:spLocks noGrp="1"/>
          </p:cNvSpPr>
          <p:nvPr>
            <p:ph type="sldNum" sz="quarter" idx="4"/>
          </p:nvPr>
        </p:nvSpPr>
        <p:spPr/>
        <p:txBody>
          <a:bodyPr/>
          <a:lstStyle/>
          <a:p>
            <a:r>
              <a:rPr lang="en-US" dirty="0" smtClean="0">
                <a:solidFill>
                  <a:srgbClr val="5B616B"/>
                </a:solidFill>
              </a:rPr>
              <a:t>5-</a:t>
            </a:r>
            <a:fld id="{BF08A3DF-980D-43F6-8E01-7621C29C4B8D}" type="slidenum">
              <a:rPr lang="en-US" smtClean="0">
                <a:solidFill>
                  <a:srgbClr val="5B616B"/>
                </a:solidFill>
              </a:rPr>
              <a:t>41</a:t>
            </a:fld>
            <a:endParaRPr lang="en-US" dirty="0">
              <a:solidFill>
                <a:srgbClr val="5B616B"/>
              </a:solidFill>
            </a:endParaRPr>
          </a:p>
        </p:txBody>
      </p:sp>
      <p:sp>
        <p:nvSpPr>
          <p:cNvPr id="3" name="Title 2"/>
          <p:cNvSpPr>
            <a:spLocks noGrp="1"/>
          </p:cNvSpPr>
          <p:nvPr>
            <p:ph type="title"/>
          </p:nvPr>
        </p:nvSpPr>
        <p:spPr>
          <a:xfrm>
            <a:off x="685800" y="718810"/>
            <a:ext cx="7772400" cy="523220"/>
          </a:xfrm>
        </p:spPr>
        <p:txBody>
          <a:bodyPr/>
          <a:lstStyle/>
          <a:p>
            <a:r>
              <a:rPr lang="en-US" dirty="0" smtClean="0"/>
              <a:t>Admissibility of Evidence – Tribunal (cont’d)</a:t>
            </a:r>
            <a:endParaRPr lang="en-US" dirty="0"/>
          </a:p>
        </p:txBody>
      </p:sp>
    </p:spTree>
    <p:extLst>
      <p:ext uri="{BB962C8B-B14F-4D97-AF65-F5344CB8AC3E}">
        <p14:creationId xmlns:p14="http://schemas.microsoft.com/office/powerpoint/2010/main" val="336308505"/>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p:txBody>
          <a:bodyPr>
            <a:normAutofit fontScale="77500" lnSpcReduction="20000"/>
          </a:bodyPr>
          <a:lstStyle/>
          <a:p>
            <a:r>
              <a:rPr lang="en-US" sz="2600" dirty="0" smtClean="0"/>
              <a:t>Section 708(c) of UIFSA (2008) applies</a:t>
            </a:r>
          </a:p>
          <a:p>
            <a:r>
              <a:rPr lang="en-US" sz="2600" dirty="0" smtClean="0"/>
              <a:t>If tribunal does not recognize Convention order because</a:t>
            </a:r>
          </a:p>
          <a:p>
            <a:pPr lvl="1"/>
            <a:r>
              <a:rPr lang="en-US" sz="2600" dirty="0" smtClean="0"/>
              <a:t>Lack of personal jurisdiction consistent with Section 201 of UIFSA (2008);</a:t>
            </a:r>
          </a:p>
          <a:p>
            <a:pPr lvl="1"/>
            <a:r>
              <a:rPr lang="en-US" sz="2600" dirty="0" smtClean="0"/>
              <a:t>Order was obtained by procedural fraud; or</a:t>
            </a:r>
          </a:p>
          <a:p>
            <a:pPr lvl="1"/>
            <a:r>
              <a:rPr lang="en-US" sz="2600" dirty="0" smtClean="0"/>
              <a:t>In case where respondent neither appeared nor was represented in the proceeding in the issuing foreign country, respondent did not have proper notice and opportunity to be heard</a:t>
            </a:r>
          </a:p>
          <a:p>
            <a:pPr lvl="1"/>
            <a:endParaRPr lang="en-US" sz="2600" dirty="0"/>
          </a:p>
          <a:p>
            <a:pPr lvl="1"/>
            <a:endParaRPr lang="en-US" sz="2600" dirty="0" smtClean="0"/>
          </a:p>
          <a:p>
            <a:pPr lvl="1"/>
            <a:endParaRPr lang="en-US" sz="2400" dirty="0"/>
          </a:p>
          <a:p>
            <a:r>
              <a:rPr lang="en-US" sz="2600" dirty="0" smtClean="0"/>
              <a:t>Then . . . </a:t>
            </a:r>
            <a:endParaRPr lang="en-US" dirty="0" smtClean="0"/>
          </a:p>
          <a:p>
            <a:endParaRPr lang="en-US" dirty="0" smtClean="0"/>
          </a:p>
        </p:txBody>
      </p:sp>
      <p:sp>
        <p:nvSpPr>
          <p:cNvPr id="5" name="Footer Placeholder 4"/>
          <p:cNvSpPr>
            <a:spLocks noGrp="1"/>
          </p:cNvSpPr>
          <p:nvPr>
            <p:ph type="ftr" sz="quarter" idx="3"/>
          </p:nvPr>
        </p:nvSpPr>
        <p:spPr/>
        <p:txBody>
          <a:bodyPr/>
          <a:lstStyle/>
          <a:p>
            <a:r>
              <a:rPr lang="en-US" dirty="0" smtClean="0">
                <a:solidFill>
                  <a:srgbClr val="5B616B"/>
                </a:solidFill>
              </a:rPr>
              <a:t>Module 5</a:t>
            </a:r>
            <a:endParaRPr lang="en-US" dirty="0">
              <a:solidFill>
                <a:srgbClr val="5B616B"/>
              </a:solidFill>
            </a:endParaRPr>
          </a:p>
        </p:txBody>
      </p:sp>
      <p:sp>
        <p:nvSpPr>
          <p:cNvPr id="6" name="Slide Number Placeholder 5"/>
          <p:cNvSpPr>
            <a:spLocks noGrp="1"/>
          </p:cNvSpPr>
          <p:nvPr>
            <p:ph type="sldNum" sz="quarter" idx="4"/>
          </p:nvPr>
        </p:nvSpPr>
        <p:spPr/>
        <p:txBody>
          <a:bodyPr/>
          <a:lstStyle/>
          <a:p>
            <a:r>
              <a:rPr lang="en-US" dirty="0" smtClean="0">
                <a:solidFill>
                  <a:srgbClr val="5B616B"/>
                </a:solidFill>
              </a:rPr>
              <a:t>5-42</a:t>
            </a:r>
            <a:endParaRPr lang="en-US" dirty="0">
              <a:solidFill>
                <a:srgbClr val="5B616B"/>
              </a:solidFill>
            </a:endParaRPr>
          </a:p>
        </p:txBody>
      </p:sp>
      <p:sp>
        <p:nvSpPr>
          <p:cNvPr id="3" name="Title 2"/>
          <p:cNvSpPr>
            <a:spLocks noGrp="1"/>
          </p:cNvSpPr>
          <p:nvPr>
            <p:ph type="title"/>
          </p:nvPr>
        </p:nvSpPr>
        <p:spPr>
          <a:xfrm>
            <a:off x="699247" y="471726"/>
            <a:ext cx="7772400" cy="954107"/>
          </a:xfrm>
        </p:spPr>
        <p:txBody>
          <a:bodyPr/>
          <a:lstStyle/>
          <a:p>
            <a:r>
              <a:rPr lang="en-US" dirty="0" smtClean="0"/>
              <a:t>Establishment of Convention Support Order where Existing Order Not Recognized </a:t>
            </a:r>
            <a:r>
              <a:rPr lang="en-US" dirty="0"/>
              <a:t>–</a:t>
            </a:r>
            <a:r>
              <a:rPr lang="en-US" dirty="0" smtClean="0"/>
              <a:t> Tribunal</a:t>
            </a:r>
            <a:endParaRPr lang="en-US" dirty="0"/>
          </a:p>
        </p:txBody>
      </p:sp>
      <p:pic>
        <p:nvPicPr>
          <p:cNvPr id="7" name="Picture 6"/>
          <p:cNvPicPr>
            <a:picLocks noChangeAspect="1" noChangeArrowheads="1"/>
          </p:cNvPicPr>
          <p:nvPr/>
        </p:nvPicPr>
        <p:blipFill>
          <a:blip r:embed="rId3" cstate="print"/>
          <a:srcRect/>
          <a:stretch>
            <a:fillRect/>
          </a:stretch>
        </p:blipFill>
        <p:spPr bwMode="auto">
          <a:xfrm>
            <a:off x="3195111" y="4403915"/>
            <a:ext cx="1092194" cy="1280160"/>
          </a:xfrm>
          <a:prstGeom prst="rect">
            <a:avLst/>
          </a:prstGeom>
          <a:noFill/>
          <a:ln w="12700">
            <a:noFill/>
            <a:miter lim="800000"/>
            <a:headEnd/>
            <a:tailEnd/>
          </a:ln>
        </p:spPr>
      </p:pic>
      <p:sp>
        <p:nvSpPr>
          <p:cNvPr id="8" name="TextBox 7"/>
          <p:cNvSpPr txBox="1"/>
          <p:nvPr/>
        </p:nvSpPr>
        <p:spPr>
          <a:xfrm>
            <a:off x="2458743" y="4613558"/>
            <a:ext cx="936166" cy="584775"/>
          </a:xfrm>
          <a:prstGeom prst="rect">
            <a:avLst/>
          </a:prstGeom>
          <a:noFill/>
        </p:spPr>
        <p:txBody>
          <a:bodyPr wrap="square" rtlCol="0">
            <a:spAutoFit/>
          </a:bodyPr>
          <a:lstStyle/>
          <a:p>
            <a:r>
              <a:rPr lang="en-US" sz="1600" dirty="0" smtClean="0">
                <a:solidFill>
                  <a:srgbClr val="2F2B20"/>
                </a:solidFill>
              </a:rPr>
              <a:t>Foreign</a:t>
            </a:r>
          </a:p>
          <a:p>
            <a:r>
              <a:rPr lang="en-US" sz="1600" dirty="0" smtClean="0">
                <a:solidFill>
                  <a:srgbClr val="2F2B20"/>
                </a:solidFill>
              </a:rPr>
              <a:t>  Order</a:t>
            </a:r>
            <a:endParaRPr lang="en-US" sz="1600" dirty="0">
              <a:solidFill>
                <a:srgbClr val="2F2B20"/>
              </a:solidFill>
            </a:endParaRPr>
          </a:p>
        </p:txBody>
      </p:sp>
      <p:pic>
        <p:nvPicPr>
          <p:cNvPr id="11" name="Picture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889130" y="4137356"/>
            <a:ext cx="1828800" cy="1828800"/>
          </a:xfrm>
          <a:prstGeom prst="rect">
            <a:avLst/>
          </a:prstGeom>
        </p:spPr>
      </p:pic>
    </p:spTree>
    <p:extLst>
      <p:ext uri="{BB962C8B-B14F-4D97-AF65-F5344CB8AC3E}">
        <p14:creationId xmlns:p14="http://schemas.microsoft.com/office/powerpoint/2010/main" val="2187632230"/>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a:t>T</a:t>
            </a:r>
            <a:r>
              <a:rPr lang="en-US" dirty="0" smtClean="0"/>
              <a:t>ribunal </a:t>
            </a:r>
            <a:r>
              <a:rPr lang="en-US" dirty="0"/>
              <a:t>may not dismiss proceeding without allowing reasonable time for party to request establishment of new Convention support order; and</a:t>
            </a:r>
          </a:p>
          <a:p>
            <a:r>
              <a:rPr lang="en-US" dirty="0"/>
              <a:t>State IV-D agency must take all appropriate measures to request child support order for obligee if application for recognition and enforcement came through Central Authority</a:t>
            </a:r>
          </a:p>
          <a:p>
            <a:endParaRPr lang="en-US" dirty="0"/>
          </a:p>
        </p:txBody>
      </p:sp>
      <p:sp>
        <p:nvSpPr>
          <p:cNvPr id="3" name="Footer Placeholder 2"/>
          <p:cNvSpPr>
            <a:spLocks noGrp="1"/>
          </p:cNvSpPr>
          <p:nvPr>
            <p:ph type="ftr" sz="quarter" idx="3"/>
          </p:nvPr>
        </p:nvSpPr>
        <p:spPr/>
        <p:txBody>
          <a:bodyPr/>
          <a:lstStyle/>
          <a:p>
            <a:r>
              <a:rPr lang="en-US" dirty="0" smtClean="0">
                <a:solidFill>
                  <a:srgbClr val="5B616B"/>
                </a:solidFill>
              </a:rPr>
              <a:t>Module 5</a:t>
            </a:r>
            <a:endParaRPr lang="en-US" dirty="0">
              <a:solidFill>
                <a:srgbClr val="5B616B"/>
              </a:solidFill>
            </a:endParaRPr>
          </a:p>
        </p:txBody>
      </p:sp>
      <p:sp>
        <p:nvSpPr>
          <p:cNvPr id="4" name="Slide Number Placeholder 3"/>
          <p:cNvSpPr>
            <a:spLocks noGrp="1"/>
          </p:cNvSpPr>
          <p:nvPr>
            <p:ph type="sldNum" sz="quarter" idx="4"/>
          </p:nvPr>
        </p:nvSpPr>
        <p:spPr/>
        <p:txBody>
          <a:bodyPr/>
          <a:lstStyle/>
          <a:p>
            <a:r>
              <a:rPr lang="en-US" dirty="0" smtClean="0">
                <a:solidFill>
                  <a:srgbClr val="5B616B"/>
                </a:solidFill>
              </a:rPr>
              <a:t>5-43</a:t>
            </a:r>
            <a:endParaRPr lang="en-US" dirty="0">
              <a:solidFill>
                <a:srgbClr val="5B616B"/>
              </a:solidFill>
            </a:endParaRPr>
          </a:p>
        </p:txBody>
      </p:sp>
      <p:sp>
        <p:nvSpPr>
          <p:cNvPr id="5" name="Title 4"/>
          <p:cNvSpPr>
            <a:spLocks noGrp="1"/>
          </p:cNvSpPr>
          <p:nvPr>
            <p:ph type="title"/>
          </p:nvPr>
        </p:nvSpPr>
        <p:spPr>
          <a:xfrm>
            <a:off x="686104" y="417493"/>
            <a:ext cx="7772400" cy="954107"/>
          </a:xfrm>
        </p:spPr>
        <p:txBody>
          <a:bodyPr/>
          <a:lstStyle/>
          <a:p>
            <a:r>
              <a:rPr lang="en-US" dirty="0"/>
              <a:t>Establishment of Convention Support Order where Existing Order </a:t>
            </a:r>
            <a:r>
              <a:rPr lang="en-US" dirty="0" smtClean="0"/>
              <a:t>Not </a:t>
            </a:r>
            <a:r>
              <a:rPr lang="en-US" dirty="0"/>
              <a:t>Recognized </a:t>
            </a:r>
            <a:r>
              <a:rPr lang="en-US" dirty="0" smtClean="0"/>
              <a:t>(cont’d)</a:t>
            </a:r>
            <a:endParaRPr lang="en-US" dirty="0"/>
          </a:p>
        </p:txBody>
      </p:sp>
    </p:spTree>
    <p:extLst>
      <p:ext uri="{BB962C8B-B14F-4D97-AF65-F5344CB8AC3E}">
        <p14:creationId xmlns:p14="http://schemas.microsoft.com/office/powerpoint/2010/main" val="2070304514"/>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685800" y="1600200"/>
            <a:ext cx="7772400" cy="4480560"/>
          </a:xfrm>
        </p:spPr>
        <p:txBody>
          <a:bodyPr/>
          <a:lstStyle/>
          <a:p>
            <a:pPr marL="0" indent="0">
              <a:buNone/>
            </a:pPr>
            <a:r>
              <a:rPr lang="en-US" dirty="0" smtClean="0"/>
              <a:t>The Central Authority in France sends a Transmittal and an Application for Establishment to New York, where the alleged obligor resides.  The application notes that parentage is presumed.  The application includes the Financial Circumstances form, and a French birth certificate listing the alleged obligor as the father of the child who is 4.  The child has the same last name of the alleged father.</a:t>
            </a:r>
          </a:p>
          <a:p>
            <a:pPr marL="0" indent="0">
              <a:buNone/>
            </a:pPr>
            <a:endParaRPr lang="en-US" dirty="0"/>
          </a:p>
          <a:p>
            <a:pPr marL="0" indent="0">
              <a:buNone/>
            </a:pPr>
            <a:endParaRPr lang="en-US" dirty="0" smtClean="0"/>
          </a:p>
          <a:p>
            <a:pPr marL="0" indent="0">
              <a:buNone/>
            </a:pPr>
            <a:endParaRPr lang="en-US" dirty="0"/>
          </a:p>
          <a:p>
            <a:pPr marL="0" indent="0">
              <a:buNone/>
            </a:pPr>
            <a:endParaRPr lang="en-US" dirty="0" smtClean="0"/>
          </a:p>
          <a:p>
            <a:r>
              <a:rPr lang="en-US" dirty="0" smtClean="0"/>
              <a:t>What steps should the New York Central Registry take?</a:t>
            </a:r>
          </a:p>
          <a:p>
            <a:endParaRPr lang="en-US" dirty="0"/>
          </a:p>
          <a:p>
            <a:endParaRPr lang="en-US" dirty="0"/>
          </a:p>
        </p:txBody>
      </p:sp>
      <p:sp>
        <p:nvSpPr>
          <p:cNvPr id="3" name="Footer Placeholder 2"/>
          <p:cNvSpPr>
            <a:spLocks noGrp="1"/>
          </p:cNvSpPr>
          <p:nvPr>
            <p:ph type="ftr" sz="quarter" idx="3"/>
          </p:nvPr>
        </p:nvSpPr>
        <p:spPr/>
        <p:txBody>
          <a:bodyPr/>
          <a:lstStyle/>
          <a:p>
            <a:r>
              <a:rPr lang="en-US" dirty="0" smtClean="0">
                <a:solidFill>
                  <a:srgbClr val="5B616B"/>
                </a:solidFill>
              </a:rPr>
              <a:t>Module 5</a:t>
            </a:r>
            <a:endParaRPr lang="en-US" dirty="0">
              <a:solidFill>
                <a:srgbClr val="5B616B"/>
              </a:solidFill>
            </a:endParaRPr>
          </a:p>
        </p:txBody>
      </p:sp>
      <p:sp>
        <p:nvSpPr>
          <p:cNvPr id="4" name="Slide Number Placeholder 3"/>
          <p:cNvSpPr>
            <a:spLocks noGrp="1"/>
          </p:cNvSpPr>
          <p:nvPr>
            <p:ph type="sldNum" sz="quarter" idx="4"/>
          </p:nvPr>
        </p:nvSpPr>
        <p:spPr/>
        <p:txBody>
          <a:bodyPr/>
          <a:lstStyle/>
          <a:p>
            <a:r>
              <a:rPr lang="en-US" dirty="0" smtClean="0">
                <a:solidFill>
                  <a:srgbClr val="5B616B"/>
                </a:solidFill>
              </a:rPr>
              <a:t>5-</a:t>
            </a:r>
            <a:fld id="{42782948-4DBE-204D-AB9E-B65E067054AE}" type="slidenum">
              <a:rPr lang="en-US" smtClean="0">
                <a:solidFill>
                  <a:srgbClr val="5B616B"/>
                </a:solidFill>
              </a:rPr>
              <a:pPr/>
              <a:t>44</a:t>
            </a:fld>
            <a:endParaRPr lang="en-US" dirty="0">
              <a:solidFill>
                <a:srgbClr val="5B616B"/>
              </a:solidFill>
            </a:endParaRPr>
          </a:p>
        </p:txBody>
      </p:sp>
      <p:sp>
        <p:nvSpPr>
          <p:cNvPr id="5" name="Title 4"/>
          <p:cNvSpPr>
            <a:spLocks noGrp="1"/>
          </p:cNvSpPr>
          <p:nvPr>
            <p:ph type="title"/>
          </p:nvPr>
        </p:nvSpPr>
        <p:spPr>
          <a:xfrm>
            <a:off x="686104" y="768712"/>
            <a:ext cx="7772400" cy="523220"/>
          </a:xfrm>
        </p:spPr>
        <p:txBody>
          <a:bodyPr/>
          <a:lstStyle/>
          <a:p>
            <a:r>
              <a:rPr lang="en-US" dirty="0" smtClean="0"/>
              <a:t>Case Scenario – Incoming Application</a:t>
            </a:r>
            <a:endParaRPr lang="en-US" dirty="0"/>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29196" y="3730377"/>
            <a:ext cx="1571752" cy="1188720"/>
          </a:xfrm>
          <a:prstGeom prst="rect">
            <a:avLst/>
          </a:prstGeom>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562352" y="3867537"/>
            <a:ext cx="464820" cy="914400"/>
          </a:xfrm>
          <a:prstGeom prst="rect">
            <a:avLst/>
          </a:prstGeom>
        </p:spPr>
      </p:pic>
      <p:pic>
        <p:nvPicPr>
          <p:cNvPr id="8" name="Picture 7"/>
          <p:cNvPicPr>
            <a:picLocks noChangeAspect="1"/>
          </p:cNvPicPr>
          <p:nvPr/>
        </p:nvPicPr>
        <p:blipFill>
          <a:blip r:embed="rId5">
            <a:grayscl/>
            <a:extLst>
              <a:ext uri="{28A0092B-C50C-407E-A947-70E740481C1C}">
                <a14:useLocalDpi xmlns:a14="http://schemas.microsoft.com/office/drawing/2010/main" val="0"/>
              </a:ext>
            </a:extLst>
          </a:blip>
          <a:stretch>
            <a:fillRect/>
          </a:stretch>
        </p:blipFill>
        <p:spPr>
          <a:xfrm>
            <a:off x="3064793" y="4303773"/>
            <a:ext cx="229558" cy="457200"/>
          </a:xfrm>
          <a:prstGeom prst="rect">
            <a:avLst/>
          </a:prstGeom>
          <a:solidFill>
            <a:srgbClr val="E7E7E5"/>
          </a:solidFill>
        </p:spPr>
      </p:pic>
      <p:pic>
        <p:nvPicPr>
          <p:cNvPr id="9" name="Picture 8"/>
          <p:cNvPicPr>
            <a:picLocks noChangeAspect="1"/>
          </p:cNvPicPr>
          <p:nvPr/>
        </p:nvPicPr>
        <p:blipFill>
          <a:blip r:embed="rId5">
            <a:grayscl/>
            <a:extLst>
              <a:ext uri="{28A0092B-C50C-407E-A947-70E740481C1C}">
                <a14:useLocalDpi xmlns:a14="http://schemas.microsoft.com/office/drawing/2010/main" val="0"/>
              </a:ext>
            </a:extLst>
          </a:blip>
          <a:stretch>
            <a:fillRect/>
          </a:stretch>
        </p:blipFill>
        <p:spPr>
          <a:xfrm>
            <a:off x="7564799" y="3859792"/>
            <a:ext cx="459112" cy="914400"/>
          </a:xfrm>
          <a:prstGeom prst="rect">
            <a:avLst/>
          </a:prstGeom>
          <a:solidFill>
            <a:srgbClr val="E7E7E5"/>
          </a:solidFill>
        </p:spPr>
      </p:pic>
      <p:pic>
        <p:nvPicPr>
          <p:cNvPr id="10" name="Picture 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358340" y="3373995"/>
            <a:ext cx="2436015" cy="1828800"/>
          </a:xfrm>
          <a:prstGeom prst="rect">
            <a:avLst/>
          </a:prstGeom>
        </p:spPr>
      </p:pic>
    </p:spTree>
    <p:extLst>
      <p:ext uri="{BB962C8B-B14F-4D97-AF65-F5344CB8AC3E}">
        <p14:creationId xmlns:p14="http://schemas.microsoft.com/office/powerpoint/2010/main" val="514247309"/>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marL="0" indent="0">
              <a:buNone/>
            </a:pPr>
            <a:r>
              <a:rPr lang="en-US" dirty="0" smtClean="0"/>
              <a:t>New York child support agency files proceeding with New York tribunal, seeking establishment of support order.  Attorney for respondent argues he is not the father of the child. </a:t>
            </a:r>
            <a:r>
              <a:rPr lang="en-US" dirty="0"/>
              <a:t> </a:t>
            </a:r>
            <a:r>
              <a:rPr lang="en-US" dirty="0" smtClean="0"/>
              <a:t>Attorney objects to admissibility of the birth certificate because it is not certified and information within the application and Financial Circumstances form because it is not submitted under penalty of perjury, as required by UIFSA Section 316.</a:t>
            </a:r>
          </a:p>
          <a:p>
            <a:pPr>
              <a:buFont typeface="Arial" panose="020B0604020202020204" pitchFamily="34" charset="0"/>
              <a:buChar char="•"/>
            </a:pPr>
            <a:r>
              <a:rPr lang="en-US" dirty="0" smtClean="0"/>
              <a:t>What are the likely next steps by the tribunal and the child support agency?</a:t>
            </a:r>
          </a:p>
          <a:p>
            <a:endParaRPr lang="en-US" dirty="0"/>
          </a:p>
        </p:txBody>
      </p:sp>
      <p:sp>
        <p:nvSpPr>
          <p:cNvPr id="3" name="Footer Placeholder 2"/>
          <p:cNvSpPr>
            <a:spLocks noGrp="1"/>
          </p:cNvSpPr>
          <p:nvPr>
            <p:ph type="ftr" sz="quarter" idx="3"/>
          </p:nvPr>
        </p:nvSpPr>
        <p:spPr/>
        <p:txBody>
          <a:bodyPr/>
          <a:lstStyle/>
          <a:p>
            <a:r>
              <a:rPr lang="en-US" dirty="0" smtClean="0">
                <a:solidFill>
                  <a:srgbClr val="5B616B"/>
                </a:solidFill>
              </a:rPr>
              <a:t>Module 5</a:t>
            </a:r>
            <a:endParaRPr lang="en-US" dirty="0">
              <a:solidFill>
                <a:srgbClr val="5B616B"/>
              </a:solidFill>
            </a:endParaRPr>
          </a:p>
        </p:txBody>
      </p:sp>
      <p:sp>
        <p:nvSpPr>
          <p:cNvPr id="4" name="Slide Number Placeholder 3"/>
          <p:cNvSpPr>
            <a:spLocks noGrp="1"/>
          </p:cNvSpPr>
          <p:nvPr>
            <p:ph type="sldNum" sz="quarter" idx="4"/>
          </p:nvPr>
        </p:nvSpPr>
        <p:spPr/>
        <p:txBody>
          <a:bodyPr/>
          <a:lstStyle/>
          <a:p>
            <a:r>
              <a:rPr lang="en-US" dirty="0" smtClean="0">
                <a:solidFill>
                  <a:srgbClr val="5B616B"/>
                </a:solidFill>
              </a:rPr>
              <a:t>5-</a:t>
            </a:r>
            <a:fld id="{42782948-4DBE-204D-AB9E-B65E067054AE}" type="slidenum">
              <a:rPr lang="en-US" smtClean="0">
                <a:solidFill>
                  <a:srgbClr val="5B616B"/>
                </a:solidFill>
              </a:rPr>
              <a:pPr/>
              <a:t>45</a:t>
            </a:fld>
            <a:endParaRPr lang="en-US" dirty="0">
              <a:solidFill>
                <a:srgbClr val="5B616B"/>
              </a:solidFill>
            </a:endParaRPr>
          </a:p>
        </p:txBody>
      </p:sp>
      <p:sp>
        <p:nvSpPr>
          <p:cNvPr id="5" name="Title 4"/>
          <p:cNvSpPr>
            <a:spLocks noGrp="1"/>
          </p:cNvSpPr>
          <p:nvPr>
            <p:ph type="title"/>
          </p:nvPr>
        </p:nvSpPr>
        <p:spPr>
          <a:xfrm>
            <a:off x="686104" y="768712"/>
            <a:ext cx="7772400" cy="523220"/>
          </a:xfrm>
        </p:spPr>
        <p:txBody>
          <a:bodyPr/>
          <a:lstStyle/>
          <a:p>
            <a:r>
              <a:rPr lang="en-US" dirty="0" smtClean="0"/>
              <a:t>Case Scenario – Incoming Application (cont’d)</a:t>
            </a:r>
            <a:endParaRPr lang="en-US" dirty="0"/>
          </a:p>
        </p:txBody>
      </p:sp>
    </p:spTree>
    <p:extLst>
      <p:ext uri="{BB962C8B-B14F-4D97-AF65-F5344CB8AC3E}">
        <p14:creationId xmlns:p14="http://schemas.microsoft.com/office/powerpoint/2010/main" val="3550519596"/>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a:xfrm>
            <a:off x="685800" y="1600200"/>
            <a:ext cx="7772400" cy="4920734"/>
          </a:xfrm>
        </p:spPr>
        <p:txBody>
          <a:bodyPr>
            <a:normAutofit fontScale="92500" lnSpcReduction="20000"/>
          </a:bodyPr>
          <a:lstStyle/>
          <a:p>
            <a:r>
              <a:rPr lang="en-US" sz="2200" dirty="0" smtClean="0"/>
              <a:t>Specific Measures – Article 7 of Convention</a:t>
            </a:r>
          </a:p>
          <a:p>
            <a:r>
              <a:rPr lang="en-US" sz="2200" dirty="0" smtClean="0"/>
              <a:t>Responsibilities </a:t>
            </a:r>
            <a:r>
              <a:rPr lang="en-US" sz="2200" dirty="0"/>
              <a:t>– Article 12 of </a:t>
            </a:r>
            <a:r>
              <a:rPr lang="en-US" sz="2200" dirty="0" smtClean="0"/>
              <a:t>Convention</a:t>
            </a:r>
          </a:p>
          <a:p>
            <a:pPr lvl="1"/>
            <a:r>
              <a:rPr lang="en-US" dirty="0"/>
              <a:t>A</a:t>
            </a:r>
            <a:r>
              <a:rPr lang="en-US" dirty="0" smtClean="0"/>
              <a:t>ssist applicant in ensuring that application </a:t>
            </a:r>
            <a:r>
              <a:rPr lang="en-US" dirty="0"/>
              <a:t>is accompanied by all necessary information and documents </a:t>
            </a:r>
          </a:p>
          <a:p>
            <a:pPr lvl="1"/>
            <a:r>
              <a:rPr lang="en-US" dirty="0"/>
              <a:t>Review application to ensure it complies with </a:t>
            </a:r>
            <a:r>
              <a:rPr lang="en-US" dirty="0" smtClean="0"/>
              <a:t>Convention</a:t>
            </a:r>
          </a:p>
          <a:p>
            <a:r>
              <a:rPr lang="en-US" sz="2200" dirty="0" smtClean="0"/>
              <a:t>Mandatory functions – Article 6 of Convention</a:t>
            </a:r>
          </a:p>
          <a:p>
            <a:pPr lvl="1">
              <a:spcAft>
                <a:spcPts val="0"/>
              </a:spcAft>
            </a:pPr>
            <a:r>
              <a:rPr lang="en-US" sz="2100" dirty="0"/>
              <a:t>Transmit application </a:t>
            </a:r>
            <a:r>
              <a:rPr lang="en-US" sz="2100" dirty="0" smtClean="0"/>
              <a:t>on behalf of </a:t>
            </a:r>
            <a:r>
              <a:rPr lang="en-US" sz="2100" dirty="0"/>
              <a:t>applicant to Central Authority of requested </a:t>
            </a:r>
            <a:r>
              <a:rPr lang="en-US" sz="2100" dirty="0" smtClean="0"/>
              <a:t>State</a:t>
            </a:r>
          </a:p>
          <a:p>
            <a:pPr lvl="2">
              <a:spcBef>
                <a:spcPts val="0"/>
              </a:spcBef>
            </a:pPr>
            <a:r>
              <a:rPr lang="en-US" sz="1900" dirty="0" smtClean="0">
                <a:solidFill>
                  <a:srgbClr val="5B616B"/>
                </a:solidFill>
              </a:rPr>
              <a:t>Art. 12 requires Requesting Central Authority to:</a:t>
            </a:r>
          </a:p>
          <a:p>
            <a:pPr lvl="3">
              <a:spcBef>
                <a:spcPts val="0"/>
              </a:spcBef>
            </a:pPr>
            <a:r>
              <a:rPr lang="en-US" sz="1700" dirty="0" smtClean="0">
                <a:solidFill>
                  <a:srgbClr val="5B616B"/>
                </a:solidFill>
              </a:rPr>
              <a:t>Include Transmittal</a:t>
            </a:r>
          </a:p>
          <a:p>
            <a:pPr lvl="3">
              <a:spcBef>
                <a:spcPts val="0"/>
              </a:spcBef>
            </a:pPr>
            <a:r>
              <a:rPr lang="en-US" sz="1700" dirty="0" smtClean="0">
                <a:solidFill>
                  <a:srgbClr val="5B616B"/>
                </a:solidFill>
              </a:rPr>
              <a:t>Upon request, send certified documents under Articles 16, 25, and 30</a:t>
            </a:r>
          </a:p>
          <a:p>
            <a:pPr marL="684212" lvl="2" indent="0">
              <a:spcBef>
                <a:spcPts val="0"/>
              </a:spcBef>
              <a:buNone/>
            </a:pPr>
            <a:endParaRPr lang="en-US" sz="1500" dirty="0" smtClean="0">
              <a:solidFill>
                <a:srgbClr val="5B616B"/>
              </a:solidFill>
            </a:endParaRPr>
          </a:p>
          <a:p>
            <a:pPr marL="228600" lvl="2" indent="-228600"/>
            <a:r>
              <a:rPr lang="en-US" sz="2200" dirty="0" smtClean="0">
                <a:solidFill>
                  <a:srgbClr val="5B616B"/>
                </a:solidFill>
              </a:rPr>
              <a:t>Translations – Article 45 of Convention</a:t>
            </a:r>
          </a:p>
          <a:p>
            <a:pPr marL="685800" lvl="3" indent="-228600"/>
            <a:r>
              <a:rPr lang="en-US" sz="2000" dirty="0">
                <a:solidFill>
                  <a:srgbClr val="5B616B"/>
                </a:solidFill>
              </a:rPr>
              <a:t>M</a:t>
            </a:r>
            <a:r>
              <a:rPr lang="en-US" sz="2000" dirty="0" smtClean="0">
                <a:solidFill>
                  <a:srgbClr val="5B616B"/>
                </a:solidFill>
              </a:rPr>
              <a:t>ay </a:t>
            </a:r>
            <a:r>
              <a:rPr lang="en-US" sz="2000" dirty="0">
                <a:solidFill>
                  <a:srgbClr val="5B616B"/>
                </a:solidFill>
              </a:rPr>
              <a:t>charge </a:t>
            </a:r>
            <a:r>
              <a:rPr lang="en-US" sz="2000" dirty="0" smtClean="0">
                <a:solidFill>
                  <a:srgbClr val="5B616B"/>
                </a:solidFill>
              </a:rPr>
              <a:t>applicant </a:t>
            </a:r>
            <a:r>
              <a:rPr lang="en-US" sz="2000" dirty="0">
                <a:solidFill>
                  <a:srgbClr val="5B616B"/>
                </a:solidFill>
              </a:rPr>
              <a:t>for </a:t>
            </a:r>
            <a:r>
              <a:rPr lang="en-US" sz="2000" dirty="0" smtClean="0">
                <a:solidFill>
                  <a:srgbClr val="5B616B"/>
                </a:solidFill>
              </a:rPr>
              <a:t>translation costs of application </a:t>
            </a:r>
            <a:r>
              <a:rPr lang="en-US" sz="2000" dirty="0">
                <a:solidFill>
                  <a:srgbClr val="5B616B"/>
                </a:solidFill>
              </a:rPr>
              <a:t>and related documents, </a:t>
            </a:r>
            <a:r>
              <a:rPr lang="en-US" sz="2000" dirty="0" smtClean="0">
                <a:solidFill>
                  <a:srgbClr val="5B616B"/>
                </a:solidFill>
              </a:rPr>
              <a:t>unless those costs </a:t>
            </a:r>
            <a:r>
              <a:rPr lang="en-US" sz="2000" dirty="0">
                <a:solidFill>
                  <a:srgbClr val="5B616B"/>
                </a:solidFill>
              </a:rPr>
              <a:t>may be covered by its system of legal </a:t>
            </a:r>
            <a:r>
              <a:rPr lang="en-US" sz="2000" dirty="0" smtClean="0">
                <a:solidFill>
                  <a:srgbClr val="5B616B"/>
                </a:solidFill>
              </a:rPr>
              <a:t>assistance</a:t>
            </a:r>
            <a:endParaRPr lang="en-US" sz="2000" dirty="0">
              <a:solidFill>
                <a:srgbClr val="5B616B"/>
              </a:solidFill>
            </a:endParaRPr>
          </a:p>
          <a:p>
            <a:pPr marL="454025" lvl="1" indent="0">
              <a:buNone/>
            </a:pPr>
            <a:r>
              <a:rPr lang="en-US" dirty="0" smtClean="0"/>
              <a:t> </a:t>
            </a:r>
          </a:p>
        </p:txBody>
      </p:sp>
      <p:sp>
        <p:nvSpPr>
          <p:cNvPr id="5" name="Footer Placeholder 4"/>
          <p:cNvSpPr>
            <a:spLocks noGrp="1"/>
          </p:cNvSpPr>
          <p:nvPr>
            <p:ph type="ftr" sz="quarter" idx="3"/>
          </p:nvPr>
        </p:nvSpPr>
        <p:spPr/>
        <p:txBody>
          <a:bodyPr/>
          <a:lstStyle/>
          <a:p>
            <a:r>
              <a:rPr lang="en-US" dirty="0" smtClean="0">
                <a:solidFill>
                  <a:srgbClr val="5B616B"/>
                </a:solidFill>
              </a:rPr>
              <a:t>Module 5</a:t>
            </a:r>
            <a:endParaRPr lang="en-US" dirty="0">
              <a:solidFill>
                <a:srgbClr val="5B616B"/>
              </a:solidFill>
            </a:endParaRPr>
          </a:p>
        </p:txBody>
      </p:sp>
      <p:sp>
        <p:nvSpPr>
          <p:cNvPr id="6" name="Slide Number Placeholder 5"/>
          <p:cNvSpPr>
            <a:spLocks noGrp="1"/>
          </p:cNvSpPr>
          <p:nvPr>
            <p:ph type="sldNum" sz="quarter" idx="4"/>
          </p:nvPr>
        </p:nvSpPr>
        <p:spPr/>
        <p:txBody>
          <a:bodyPr/>
          <a:lstStyle/>
          <a:p>
            <a:r>
              <a:rPr lang="en-US" dirty="0" smtClean="0">
                <a:solidFill>
                  <a:srgbClr val="5B616B"/>
                </a:solidFill>
              </a:rPr>
              <a:t>5-46</a:t>
            </a:r>
            <a:endParaRPr lang="en-US" dirty="0">
              <a:solidFill>
                <a:srgbClr val="5B616B"/>
              </a:solidFill>
            </a:endParaRPr>
          </a:p>
        </p:txBody>
      </p:sp>
      <p:sp>
        <p:nvSpPr>
          <p:cNvPr id="8" name="Title 7"/>
          <p:cNvSpPr>
            <a:spLocks noGrp="1"/>
          </p:cNvSpPr>
          <p:nvPr>
            <p:ph type="title"/>
          </p:nvPr>
        </p:nvSpPr>
        <p:spPr>
          <a:xfrm>
            <a:off x="686104" y="848380"/>
            <a:ext cx="7772400" cy="523220"/>
          </a:xfrm>
        </p:spPr>
        <p:txBody>
          <a:bodyPr/>
          <a:lstStyle/>
          <a:p>
            <a:r>
              <a:rPr lang="en-US" dirty="0" smtClean="0"/>
              <a:t>Role of Requesting Central Authority</a:t>
            </a:r>
            <a:endParaRPr lang="en-US" dirty="0"/>
          </a:p>
        </p:txBody>
      </p:sp>
      <p:pic>
        <p:nvPicPr>
          <p:cNvPr id="3" name="Picture 2"/>
          <p:cNvPicPr>
            <a:picLocks noChangeAspect="1"/>
          </p:cNvPicPr>
          <p:nvPr/>
        </p:nvPicPr>
        <p:blipFill>
          <a:blip r:embed="rId3">
            <a:duotone>
              <a:prstClr val="black"/>
              <a:schemeClr val="accent2">
                <a:tint val="45000"/>
                <a:satMod val="400000"/>
              </a:schemeClr>
            </a:duotone>
            <a:extLst>
              <a:ext uri="{28A0092B-C50C-407E-A947-70E740481C1C}">
                <a14:useLocalDpi xmlns:a14="http://schemas.microsoft.com/office/drawing/2010/main" val="0"/>
              </a:ext>
            </a:extLst>
          </a:blip>
          <a:stretch>
            <a:fillRect/>
          </a:stretch>
        </p:blipFill>
        <p:spPr>
          <a:xfrm>
            <a:off x="6248400" y="729519"/>
            <a:ext cx="2560320" cy="1284161"/>
          </a:xfrm>
          <a:prstGeom prst="rect">
            <a:avLst/>
          </a:prstGeom>
        </p:spPr>
      </p:pic>
    </p:spTree>
    <p:extLst>
      <p:ext uri="{BB962C8B-B14F-4D97-AF65-F5344CB8AC3E}">
        <p14:creationId xmlns:p14="http://schemas.microsoft.com/office/powerpoint/2010/main" val="3618802489"/>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ontent Placeholder 5"/>
          <p:cNvGraphicFramePr>
            <a:graphicFrameLocks noGrp="1"/>
          </p:cNvGraphicFramePr>
          <p:nvPr>
            <p:ph idx="1"/>
            <p:extLst>
              <p:ext uri="{D42A27DB-BD31-4B8C-83A1-F6EECF244321}">
                <p14:modId xmlns:p14="http://schemas.microsoft.com/office/powerpoint/2010/main" val="2026298609"/>
              </p:ext>
            </p:extLst>
          </p:nvPr>
        </p:nvGraphicFramePr>
        <p:xfrm>
          <a:off x="685800" y="1600200"/>
          <a:ext cx="7772400" cy="4572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Footer Placeholder 2"/>
          <p:cNvSpPr>
            <a:spLocks noGrp="1"/>
          </p:cNvSpPr>
          <p:nvPr>
            <p:ph type="ftr" sz="quarter" idx="3"/>
          </p:nvPr>
        </p:nvSpPr>
        <p:spPr/>
        <p:txBody>
          <a:bodyPr/>
          <a:lstStyle/>
          <a:p>
            <a:r>
              <a:rPr lang="en-US" dirty="0" smtClean="0">
                <a:solidFill>
                  <a:srgbClr val="5B616B"/>
                </a:solidFill>
              </a:rPr>
              <a:t>Module 5</a:t>
            </a:r>
            <a:endParaRPr lang="en-US" dirty="0">
              <a:solidFill>
                <a:srgbClr val="5B616B"/>
              </a:solidFill>
            </a:endParaRPr>
          </a:p>
        </p:txBody>
      </p:sp>
      <p:sp>
        <p:nvSpPr>
          <p:cNvPr id="4" name="Slide Number Placeholder 3"/>
          <p:cNvSpPr>
            <a:spLocks noGrp="1"/>
          </p:cNvSpPr>
          <p:nvPr>
            <p:ph type="sldNum" sz="quarter" idx="4"/>
          </p:nvPr>
        </p:nvSpPr>
        <p:spPr/>
        <p:txBody>
          <a:bodyPr/>
          <a:lstStyle/>
          <a:p>
            <a:r>
              <a:rPr lang="en-US" dirty="0" smtClean="0">
                <a:solidFill>
                  <a:srgbClr val="5B616B"/>
                </a:solidFill>
              </a:rPr>
              <a:t>5-47</a:t>
            </a:r>
            <a:endParaRPr lang="en-US" dirty="0">
              <a:solidFill>
                <a:srgbClr val="5B616B"/>
              </a:solidFill>
            </a:endParaRPr>
          </a:p>
        </p:txBody>
      </p:sp>
      <p:sp>
        <p:nvSpPr>
          <p:cNvPr id="5" name="Title 4"/>
          <p:cNvSpPr>
            <a:spLocks noGrp="1"/>
          </p:cNvSpPr>
          <p:nvPr>
            <p:ph type="title"/>
          </p:nvPr>
        </p:nvSpPr>
        <p:spPr>
          <a:xfrm>
            <a:off x="686104" y="848380"/>
            <a:ext cx="7772400" cy="523220"/>
          </a:xfrm>
        </p:spPr>
        <p:txBody>
          <a:bodyPr/>
          <a:lstStyle/>
          <a:p>
            <a:r>
              <a:rPr lang="en-US" dirty="0" smtClean="0"/>
              <a:t>Flow Chart in U.S. for Outgoing Application – Step 1</a:t>
            </a:r>
            <a:endParaRPr lang="en-US" dirty="0"/>
          </a:p>
        </p:txBody>
      </p:sp>
    </p:spTree>
    <p:extLst>
      <p:ext uri="{BB962C8B-B14F-4D97-AF65-F5344CB8AC3E}">
        <p14:creationId xmlns:p14="http://schemas.microsoft.com/office/powerpoint/2010/main" val="2600285929"/>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a:xfrm>
            <a:off x="685800" y="1761753"/>
            <a:ext cx="7772400" cy="4572000"/>
          </a:xfrm>
        </p:spPr>
        <p:txBody>
          <a:bodyPr>
            <a:normAutofit/>
          </a:bodyPr>
          <a:lstStyle/>
          <a:p>
            <a:r>
              <a:rPr lang="en-US" sz="2600" dirty="0"/>
              <a:t>Application must include </a:t>
            </a:r>
            <a:r>
              <a:rPr lang="en-US" sz="2600" dirty="0" smtClean="0"/>
              <a:t>certain identifying and financial information</a:t>
            </a:r>
          </a:p>
          <a:p>
            <a:pPr lvl="1"/>
            <a:r>
              <a:rPr lang="en-US" sz="2600" dirty="0" smtClean="0"/>
              <a:t>Check Country Profile to determine if country requests use of Hague application</a:t>
            </a:r>
          </a:p>
          <a:p>
            <a:pPr marL="228600" lvl="1" indent="-228600">
              <a:buFont typeface="Arial" panose="020B0604020202020204" pitchFamily="34" charset="0"/>
              <a:buChar char="•"/>
            </a:pPr>
            <a:r>
              <a:rPr lang="en-US" sz="2600" dirty="0" smtClean="0"/>
              <a:t>Transmittal form must accompany application</a:t>
            </a:r>
          </a:p>
          <a:p>
            <a:r>
              <a:rPr lang="en-US" sz="2600" dirty="0" smtClean="0"/>
              <a:t>Additional documents depend upon facts of case and law of requested Contracting State</a:t>
            </a:r>
            <a:endParaRPr lang="en-US" sz="2600" dirty="0"/>
          </a:p>
        </p:txBody>
      </p:sp>
      <p:sp>
        <p:nvSpPr>
          <p:cNvPr id="5" name="Footer Placeholder 4"/>
          <p:cNvSpPr>
            <a:spLocks noGrp="1"/>
          </p:cNvSpPr>
          <p:nvPr>
            <p:ph type="ftr" sz="quarter" idx="3"/>
          </p:nvPr>
        </p:nvSpPr>
        <p:spPr/>
        <p:txBody>
          <a:bodyPr/>
          <a:lstStyle/>
          <a:p>
            <a:r>
              <a:rPr lang="en-US" dirty="0" smtClean="0">
                <a:solidFill>
                  <a:srgbClr val="5B616B"/>
                </a:solidFill>
              </a:rPr>
              <a:t>Module 5</a:t>
            </a:r>
            <a:endParaRPr lang="en-US" dirty="0">
              <a:solidFill>
                <a:srgbClr val="5B616B"/>
              </a:solidFill>
            </a:endParaRPr>
          </a:p>
        </p:txBody>
      </p:sp>
      <p:sp>
        <p:nvSpPr>
          <p:cNvPr id="6" name="Slide Number Placeholder 5"/>
          <p:cNvSpPr>
            <a:spLocks noGrp="1"/>
          </p:cNvSpPr>
          <p:nvPr>
            <p:ph type="sldNum" sz="quarter" idx="4"/>
          </p:nvPr>
        </p:nvSpPr>
        <p:spPr/>
        <p:txBody>
          <a:bodyPr/>
          <a:lstStyle/>
          <a:p>
            <a:r>
              <a:rPr lang="en-US" dirty="0" smtClean="0">
                <a:solidFill>
                  <a:srgbClr val="5B616B"/>
                </a:solidFill>
              </a:rPr>
              <a:t>5-</a:t>
            </a:r>
            <a:fld id="{5D83ED77-F648-458D-8AF6-D8CB3BD9AB41}" type="slidenum">
              <a:rPr lang="en-US" smtClean="0">
                <a:solidFill>
                  <a:srgbClr val="5B616B"/>
                </a:solidFill>
              </a:rPr>
              <a:t>48</a:t>
            </a:fld>
            <a:endParaRPr lang="en-US" dirty="0">
              <a:solidFill>
                <a:srgbClr val="5B616B"/>
              </a:solidFill>
            </a:endParaRPr>
          </a:p>
        </p:txBody>
      </p:sp>
      <p:sp>
        <p:nvSpPr>
          <p:cNvPr id="3" name="Title 2"/>
          <p:cNvSpPr>
            <a:spLocks noGrp="1"/>
          </p:cNvSpPr>
          <p:nvPr>
            <p:ph type="title"/>
          </p:nvPr>
        </p:nvSpPr>
        <p:spPr>
          <a:xfrm>
            <a:off x="685800" y="818392"/>
            <a:ext cx="7772400" cy="523220"/>
          </a:xfrm>
        </p:spPr>
        <p:txBody>
          <a:bodyPr/>
          <a:lstStyle/>
          <a:p>
            <a:r>
              <a:rPr lang="en-US" dirty="0" smtClean="0"/>
              <a:t>Required Documents </a:t>
            </a:r>
            <a:endParaRPr lang="en-US" dirty="0"/>
          </a:p>
        </p:txBody>
      </p:sp>
    </p:spTree>
    <p:extLst>
      <p:ext uri="{BB962C8B-B14F-4D97-AF65-F5344CB8AC3E}">
        <p14:creationId xmlns:p14="http://schemas.microsoft.com/office/powerpoint/2010/main" val="1258617119"/>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p:txBody>
          <a:bodyPr/>
          <a:lstStyle/>
          <a:p>
            <a:r>
              <a:rPr lang="en-US" dirty="0" smtClean="0">
                <a:solidFill>
                  <a:srgbClr val="5B616B"/>
                </a:solidFill>
              </a:rPr>
              <a:t>Module 5</a:t>
            </a:r>
            <a:endParaRPr lang="en-US" dirty="0">
              <a:solidFill>
                <a:srgbClr val="5B616B"/>
              </a:solidFill>
            </a:endParaRPr>
          </a:p>
        </p:txBody>
      </p:sp>
      <p:sp>
        <p:nvSpPr>
          <p:cNvPr id="6" name="Slide Number Placeholder 5"/>
          <p:cNvSpPr>
            <a:spLocks noGrp="1"/>
          </p:cNvSpPr>
          <p:nvPr>
            <p:ph type="sldNum" sz="quarter" idx="4"/>
          </p:nvPr>
        </p:nvSpPr>
        <p:spPr/>
        <p:txBody>
          <a:bodyPr/>
          <a:lstStyle/>
          <a:p>
            <a:r>
              <a:rPr lang="en-US" dirty="0" smtClean="0">
                <a:solidFill>
                  <a:srgbClr val="5B616B"/>
                </a:solidFill>
              </a:rPr>
              <a:t>5-</a:t>
            </a:r>
            <a:fld id="{A92DE5BD-15B8-4BA5-91C1-30DBBF4234DE}" type="slidenum">
              <a:rPr lang="en-US" smtClean="0">
                <a:solidFill>
                  <a:srgbClr val="5B616B"/>
                </a:solidFill>
              </a:rPr>
              <a:t>49</a:t>
            </a:fld>
            <a:endParaRPr lang="en-US" dirty="0">
              <a:solidFill>
                <a:srgbClr val="5B616B"/>
              </a:solidFill>
            </a:endParaRPr>
          </a:p>
        </p:txBody>
      </p:sp>
      <p:sp>
        <p:nvSpPr>
          <p:cNvPr id="3" name="Title 2"/>
          <p:cNvSpPr>
            <a:spLocks noGrp="1"/>
          </p:cNvSpPr>
          <p:nvPr>
            <p:ph type="title"/>
          </p:nvPr>
        </p:nvSpPr>
        <p:spPr>
          <a:xfrm>
            <a:off x="699247" y="285145"/>
            <a:ext cx="7772400" cy="892552"/>
          </a:xfrm>
        </p:spPr>
        <p:txBody>
          <a:bodyPr/>
          <a:lstStyle/>
          <a:p>
            <a:r>
              <a:rPr lang="en-US" sz="2600" dirty="0" smtClean="0"/>
              <a:t>Outgoing Application for Establishment of a Convention Order – Documents/Information</a:t>
            </a:r>
            <a:endParaRPr lang="en-US" sz="2600" dirty="0"/>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3866530361"/>
              </p:ext>
            </p:extLst>
          </p:nvPr>
        </p:nvGraphicFramePr>
        <p:xfrm>
          <a:off x="762000" y="1295400"/>
          <a:ext cx="7907941" cy="4084320"/>
        </p:xfrm>
        <a:graphic>
          <a:graphicData uri="http://schemas.openxmlformats.org/drawingml/2006/table">
            <a:tbl>
              <a:tblPr firstRow="1" bandRow="1">
                <a:tableStyleId>{5C22544A-7EE6-4342-B048-85BDC9FD1C3A}</a:tableStyleId>
              </a:tblPr>
              <a:tblGrid>
                <a:gridCol w="2590800"/>
                <a:gridCol w="2590800"/>
                <a:gridCol w="2726341"/>
              </a:tblGrid>
              <a:tr h="370840">
                <a:tc>
                  <a:txBody>
                    <a:bodyPr/>
                    <a:lstStyle/>
                    <a:p>
                      <a:r>
                        <a:rPr lang="en-US" sz="2000" dirty="0" smtClean="0">
                          <a:solidFill>
                            <a:schemeClr val="bg1"/>
                          </a:solidFill>
                        </a:rPr>
                        <a:t>Required</a:t>
                      </a:r>
                      <a:r>
                        <a:rPr lang="en-US" sz="2000" baseline="0" dirty="0" smtClean="0">
                          <a:solidFill>
                            <a:schemeClr val="bg1"/>
                          </a:solidFill>
                        </a:rPr>
                        <a:t> by Convention</a:t>
                      </a:r>
                    </a:p>
                    <a:p>
                      <a:endParaRPr lang="en-US" sz="2000" dirty="0">
                        <a:solidFill>
                          <a:schemeClr val="bg1"/>
                        </a:solidFill>
                      </a:endParaRPr>
                    </a:p>
                  </a:txBody>
                  <a:tcPr>
                    <a:solidFill>
                      <a:srgbClr val="428481"/>
                    </a:solidFill>
                  </a:tcPr>
                </a:tc>
                <a:tc>
                  <a:txBody>
                    <a:bodyPr/>
                    <a:lstStyle/>
                    <a:p>
                      <a:r>
                        <a:rPr lang="en-US" sz="2000" dirty="0" smtClean="0"/>
                        <a:t>When Used</a:t>
                      </a:r>
                      <a:endParaRPr lang="en-US" sz="2000" dirty="0"/>
                    </a:p>
                  </a:txBody>
                  <a:tcPr>
                    <a:solidFill>
                      <a:srgbClr val="428481"/>
                    </a:solidFill>
                  </a:tcPr>
                </a:tc>
                <a:tc>
                  <a:txBody>
                    <a:bodyPr/>
                    <a:lstStyle/>
                    <a:p>
                      <a:r>
                        <a:rPr lang="en-US" sz="2000" dirty="0" smtClean="0"/>
                        <a:t>Form/Document</a:t>
                      </a:r>
                      <a:r>
                        <a:rPr lang="en-US" sz="2000" baseline="0" dirty="0" smtClean="0"/>
                        <a:t> Used unless Requested State Requests Different Form</a:t>
                      </a:r>
                      <a:endParaRPr lang="en-US" sz="2000" dirty="0"/>
                    </a:p>
                  </a:txBody>
                  <a:tcPr>
                    <a:solidFill>
                      <a:srgbClr val="428481"/>
                    </a:solidFill>
                  </a:tcPr>
                </a:tc>
              </a:tr>
              <a:tr h="370840">
                <a:tc>
                  <a:txBody>
                    <a:bodyPr/>
                    <a:lstStyle/>
                    <a:p>
                      <a:r>
                        <a:rPr lang="en-US" sz="2000" dirty="0" smtClean="0">
                          <a:solidFill>
                            <a:srgbClr val="5B616B"/>
                          </a:solidFill>
                        </a:rPr>
                        <a:t>Transmittal</a:t>
                      </a:r>
                      <a:endParaRPr lang="en-US" sz="2000" dirty="0">
                        <a:solidFill>
                          <a:srgbClr val="5B616B"/>
                        </a:solidFill>
                      </a:endParaRPr>
                    </a:p>
                  </a:txBody>
                  <a:tcPr/>
                </a:tc>
                <a:tc>
                  <a:txBody>
                    <a:bodyPr/>
                    <a:lstStyle/>
                    <a:p>
                      <a:r>
                        <a:rPr lang="en-US" sz="2000" dirty="0" smtClean="0">
                          <a:solidFill>
                            <a:srgbClr val="5B616B"/>
                          </a:solidFill>
                        </a:rPr>
                        <a:t>Always</a:t>
                      </a:r>
                    </a:p>
                    <a:p>
                      <a:endParaRPr lang="en-US" sz="2000" dirty="0">
                        <a:solidFill>
                          <a:srgbClr val="5B616B"/>
                        </a:solidFill>
                      </a:endParaRPr>
                    </a:p>
                  </a:txBody>
                  <a:tcPr/>
                </a:tc>
                <a:tc>
                  <a:txBody>
                    <a:bodyPr/>
                    <a:lstStyle/>
                    <a:p>
                      <a:r>
                        <a:rPr lang="en-US" sz="2000" dirty="0" smtClean="0">
                          <a:solidFill>
                            <a:srgbClr val="5B616B"/>
                          </a:solidFill>
                        </a:rPr>
                        <a:t>Convention Transmittal (required</a:t>
                      </a:r>
                      <a:r>
                        <a:rPr lang="en-US" sz="2000" baseline="0" dirty="0" smtClean="0">
                          <a:solidFill>
                            <a:srgbClr val="5B616B"/>
                          </a:solidFill>
                        </a:rPr>
                        <a:t> form)</a:t>
                      </a:r>
                      <a:endParaRPr lang="en-US" sz="2000" dirty="0">
                        <a:solidFill>
                          <a:srgbClr val="5B616B"/>
                        </a:solidFill>
                      </a:endParaRPr>
                    </a:p>
                  </a:txBody>
                  <a:tcPr/>
                </a:tc>
              </a:tr>
              <a:tr h="370840">
                <a:tc>
                  <a:txBody>
                    <a:bodyPr/>
                    <a:lstStyle/>
                    <a:p>
                      <a:r>
                        <a:rPr lang="en-US" sz="2000" dirty="0" smtClean="0">
                          <a:solidFill>
                            <a:srgbClr val="5B616B"/>
                          </a:solidFill>
                        </a:rPr>
                        <a:t>Application</a:t>
                      </a:r>
                      <a:endParaRPr lang="en-US" sz="2000" dirty="0">
                        <a:solidFill>
                          <a:srgbClr val="5B616B"/>
                        </a:solidFill>
                      </a:endParaRPr>
                    </a:p>
                  </a:txBody>
                  <a:tcPr/>
                </a:tc>
                <a:tc>
                  <a:txBody>
                    <a:bodyPr/>
                    <a:lstStyle/>
                    <a:p>
                      <a:pPr marL="0" indent="0">
                        <a:buFont typeface="Arial" panose="020B0604020202020204" pitchFamily="34" charset="0"/>
                        <a:buNone/>
                      </a:pPr>
                      <a:r>
                        <a:rPr lang="en-US" sz="2000" dirty="0" smtClean="0">
                          <a:solidFill>
                            <a:srgbClr val="5B616B"/>
                          </a:solidFill>
                        </a:rPr>
                        <a:t>Always</a:t>
                      </a:r>
                    </a:p>
                    <a:p>
                      <a:pPr marL="346075" marR="0" lvl="0" indent="-342900" algn="l" defTabSz="457200" rtl="0" eaLnBrk="1" fontAlgn="auto" latinLnBrk="0" hangingPunct="1">
                        <a:lnSpc>
                          <a:spcPct val="100000"/>
                        </a:lnSpc>
                        <a:spcBef>
                          <a:spcPts val="3600"/>
                        </a:spcBef>
                        <a:spcAft>
                          <a:spcPts val="0"/>
                        </a:spcAft>
                        <a:buClrTx/>
                        <a:buSzTx/>
                        <a:buFont typeface="Arial" panose="020B0604020202020204" pitchFamily="34" charset="0"/>
                        <a:buChar char="•"/>
                        <a:tabLst/>
                        <a:defRPr/>
                      </a:pPr>
                      <a:r>
                        <a:rPr lang="en-US" sz="2000" dirty="0" smtClean="0">
                          <a:solidFill>
                            <a:srgbClr val="5B616B"/>
                          </a:solidFill>
                        </a:rPr>
                        <a:t>If risk</a:t>
                      </a:r>
                      <a:r>
                        <a:rPr lang="en-US" sz="2000" baseline="0" dirty="0" smtClean="0">
                          <a:solidFill>
                            <a:srgbClr val="5B616B"/>
                          </a:solidFill>
                        </a:rPr>
                        <a:t> of harm</a:t>
                      </a:r>
                      <a:endParaRPr lang="en-US" sz="2000" dirty="0" smtClean="0">
                        <a:solidFill>
                          <a:srgbClr val="5B616B"/>
                        </a:solidFill>
                      </a:endParaRPr>
                    </a:p>
                  </a:txBody>
                  <a:tcPr/>
                </a:tc>
                <a:tc>
                  <a:txBody>
                    <a:bodyPr/>
                    <a:lstStyle/>
                    <a:p>
                      <a:pPr marL="0" indent="0">
                        <a:buFont typeface="Arial" panose="020B0604020202020204" pitchFamily="34" charset="0"/>
                        <a:buNone/>
                      </a:pPr>
                      <a:r>
                        <a:rPr lang="en-US" sz="2000" dirty="0" smtClean="0">
                          <a:solidFill>
                            <a:srgbClr val="5B616B"/>
                          </a:solidFill>
                        </a:rPr>
                        <a:t>Convention Application</a:t>
                      </a:r>
                    </a:p>
                    <a:p>
                      <a:pPr marL="342900" marR="0" lvl="0" indent="-342900" algn="l" defTabSz="457200" rtl="0" eaLnBrk="1" fontAlgn="auto" latinLnBrk="0" hangingPunct="1">
                        <a:lnSpc>
                          <a:spcPct val="100000"/>
                        </a:lnSpc>
                        <a:spcBef>
                          <a:spcPts val="1200"/>
                        </a:spcBef>
                        <a:spcAft>
                          <a:spcPts val="0"/>
                        </a:spcAft>
                        <a:buClrTx/>
                        <a:buSzTx/>
                        <a:buFont typeface="Arial" panose="020B0604020202020204" pitchFamily="34" charset="0"/>
                        <a:buChar char="•"/>
                        <a:tabLst/>
                        <a:defRPr/>
                      </a:pPr>
                      <a:r>
                        <a:rPr lang="en-US" sz="2000" dirty="0" smtClean="0">
                          <a:solidFill>
                            <a:srgbClr val="5B616B"/>
                          </a:solidFill>
                        </a:rPr>
                        <a:t>Convention</a:t>
                      </a:r>
                      <a:r>
                        <a:rPr lang="en-US" sz="2000" baseline="0" dirty="0" smtClean="0">
                          <a:solidFill>
                            <a:srgbClr val="5B616B"/>
                          </a:solidFill>
                        </a:rPr>
                        <a:t> Restricted Information on the Applicant</a:t>
                      </a:r>
                      <a:endParaRPr lang="en-US" sz="2000" dirty="0" smtClean="0">
                        <a:solidFill>
                          <a:srgbClr val="5B616B"/>
                        </a:solidFill>
                      </a:endParaRPr>
                    </a:p>
                  </a:txBody>
                  <a:tcPr/>
                </a:tc>
              </a:tr>
            </a:tbl>
          </a:graphicData>
        </a:graphic>
      </p:graphicFrame>
    </p:spTree>
    <p:extLst>
      <p:ext uri="{BB962C8B-B14F-4D97-AF65-F5344CB8AC3E}">
        <p14:creationId xmlns:p14="http://schemas.microsoft.com/office/powerpoint/2010/main" val="328190737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half" idx="1"/>
          </p:nvPr>
        </p:nvSpPr>
        <p:spPr/>
        <p:txBody>
          <a:bodyPr/>
          <a:lstStyle/>
          <a:p>
            <a:pPr marL="0" indent="0">
              <a:buNone/>
            </a:pPr>
            <a:r>
              <a:rPr lang="en-US" b="1" dirty="0" smtClean="0">
                <a:solidFill>
                  <a:srgbClr val="5B616B"/>
                </a:solidFill>
              </a:rPr>
              <a:t>Convention Terms</a:t>
            </a:r>
          </a:p>
          <a:p>
            <a:r>
              <a:rPr lang="en-US" dirty="0" smtClean="0">
                <a:solidFill>
                  <a:srgbClr val="5B616B"/>
                </a:solidFill>
              </a:rPr>
              <a:t>Creditor</a:t>
            </a:r>
          </a:p>
          <a:p>
            <a:r>
              <a:rPr lang="en-US" dirty="0" smtClean="0">
                <a:solidFill>
                  <a:srgbClr val="5B616B"/>
                </a:solidFill>
              </a:rPr>
              <a:t>Debtor</a:t>
            </a:r>
          </a:p>
          <a:p>
            <a:r>
              <a:rPr lang="en-US" dirty="0" smtClean="0">
                <a:solidFill>
                  <a:srgbClr val="5B616B"/>
                </a:solidFill>
              </a:rPr>
              <a:t>State</a:t>
            </a:r>
          </a:p>
          <a:p>
            <a:r>
              <a:rPr lang="en-US" dirty="0" smtClean="0">
                <a:solidFill>
                  <a:srgbClr val="5B616B"/>
                </a:solidFill>
              </a:rPr>
              <a:t>Maintenance</a:t>
            </a:r>
          </a:p>
          <a:p>
            <a:r>
              <a:rPr lang="en-US" dirty="0" smtClean="0">
                <a:solidFill>
                  <a:srgbClr val="5B616B"/>
                </a:solidFill>
              </a:rPr>
              <a:t>Requesting State</a:t>
            </a:r>
          </a:p>
          <a:p>
            <a:r>
              <a:rPr lang="en-US" dirty="0" smtClean="0">
                <a:solidFill>
                  <a:srgbClr val="5B616B"/>
                </a:solidFill>
              </a:rPr>
              <a:t>Requested State</a:t>
            </a:r>
          </a:p>
          <a:p>
            <a:r>
              <a:rPr lang="en-US" dirty="0" smtClean="0">
                <a:solidFill>
                  <a:srgbClr val="5B616B"/>
                </a:solidFill>
              </a:rPr>
              <a:t>Recognition and Enforcement of a Decision</a:t>
            </a:r>
          </a:p>
          <a:p>
            <a:r>
              <a:rPr lang="en-US" dirty="0" smtClean="0">
                <a:solidFill>
                  <a:srgbClr val="5B616B"/>
                </a:solidFill>
              </a:rPr>
              <a:t>Maintenance Arrangement</a:t>
            </a:r>
            <a:endParaRPr lang="en-US" dirty="0">
              <a:solidFill>
                <a:srgbClr val="5B616B"/>
              </a:solidFill>
            </a:endParaRPr>
          </a:p>
        </p:txBody>
      </p:sp>
      <p:sp>
        <p:nvSpPr>
          <p:cNvPr id="3" name="Content Placeholder 2"/>
          <p:cNvSpPr>
            <a:spLocks noGrp="1"/>
          </p:cNvSpPr>
          <p:nvPr>
            <p:ph sz="half" idx="2"/>
          </p:nvPr>
        </p:nvSpPr>
        <p:spPr/>
        <p:txBody>
          <a:bodyPr/>
          <a:lstStyle/>
          <a:p>
            <a:pPr marL="0" indent="0">
              <a:buNone/>
            </a:pPr>
            <a:r>
              <a:rPr lang="en-US" b="1" dirty="0" smtClean="0">
                <a:solidFill>
                  <a:srgbClr val="5B616B"/>
                </a:solidFill>
              </a:rPr>
              <a:t>U.S. Equivalent</a:t>
            </a:r>
          </a:p>
          <a:p>
            <a:r>
              <a:rPr lang="en-US" dirty="0" smtClean="0">
                <a:solidFill>
                  <a:srgbClr val="5B616B"/>
                </a:solidFill>
              </a:rPr>
              <a:t>Obligee</a:t>
            </a:r>
          </a:p>
          <a:p>
            <a:r>
              <a:rPr lang="en-US" dirty="0" smtClean="0">
                <a:solidFill>
                  <a:srgbClr val="5B616B"/>
                </a:solidFill>
              </a:rPr>
              <a:t>Obligor</a:t>
            </a:r>
          </a:p>
          <a:p>
            <a:r>
              <a:rPr lang="en-US" dirty="0" smtClean="0">
                <a:solidFill>
                  <a:srgbClr val="5B616B"/>
                </a:solidFill>
              </a:rPr>
              <a:t>Country</a:t>
            </a:r>
          </a:p>
          <a:p>
            <a:r>
              <a:rPr lang="en-US" dirty="0" smtClean="0">
                <a:solidFill>
                  <a:srgbClr val="5B616B"/>
                </a:solidFill>
              </a:rPr>
              <a:t>Support</a:t>
            </a:r>
          </a:p>
          <a:p>
            <a:r>
              <a:rPr lang="en-US" dirty="0" smtClean="0">
                <a:solidFill>
                  <a:srgbClr val="5B616B"/>
                </a:solidFill>
              </a:rPr>
              <a:t>Initiating state</a:t>
            </a:r>
          </a:p>
          <a:p>
            <a:r>
              <a:rPr lang="en-US" dirty="0" smtClean="0">
                <a:solidFill>
                  <a:srgbClr val="5B616B"/>
                </a:solidFill>
              </a:rPr>
              <a:t>Responding state</a:t>
            </a:r>
          </a:p>
          <a:p>
            <a:r>
              <a:rPr lang="en-US" dirty="0" smtClean="0">
                <a:solidFill>
                  <a:srgbClr val="5B616B"/>
                </a:solidFill>
              </a:rPr>
              <a:t>Recognition and Enforcement of Registered Order</a:t>
            </a:r>
          </a:p>
          <a:p>
            <a:r>
              <a:rPr lang="en-US" dirty="0" smtClean="0">
                <a:solidFill>
                  <a:srgbClr val="5B616B"/>
                </a:solidFill>
              </a:rPr>
              <a:t>Foreign Support Agreement</a:t>
            </a:r>
            <a:endParaRPr lang="en-US" dirty="0">
              <a:solidFill>
                <a:srgbClr val="5B616B"/>
              </a:solidFill>
            </a:endParaRPr>
          </a:p>
        </p:txBody>
      </p:sp>
      <p:sp>
        <p:nvSpPr>
          <p:cNvPr id="4" name="Footer Placeholder 3"/>
          <p:cNvSpPr>
            <a:spLocks noGrp="1"/>
          </p:cNvSpPr>
          <p:nvPr>
            <p:ph type="ftr" sz="quarter" idx="11"/>
          </p:nvPr>
        </p:nvSpPr>
        <p:spPr/>
        <p:txBody>
          <a:bodyPr/>
          <a:lstStyle/>
          <a:p>
            <a:r>
              <a:rPr lang="en-US" dirty="0" smtClean="0">
                <a:solidFill>
                  <a:srgbClr val="5B616B"/>
                </a:solidFill>
              </a:rPr>
              <a:t>Module 5</a:t>
            </a:r>
            <a:endParaRPr lang="en-US" dirty="0">
              <a:solidFill>
                <a:srgbClr val="5B616B"/>
              </a:solidFill>
            </a:endParaRPr>
          </a:p>
        </p:txBody>
      </p:sp>
      <p:sp>
        <p:nvSpPr>
          <p:cNvPr id="5" name="Slide Number Placeholder 4"/>
          <p:cNvSpPr>
            <a:spLocks noGrp="1"/>
          </p:cNvSpPr>
          <p:nvPr>
            <p:ph type="sldNum" sz="quarter" idx="12"/>
          </p:nvPr>
        </p:nvSpPr>
        <p:spPr/>
        <p:txBody>
          <a:bodyPr/>
          <a:lstStyle/>
          <a:p>
            <a:r>
              <a:rPr lang="en-US" dirty="0" smtClean="0">
                <a:solidFill>
                  <a:srgbClr val="5B616B"/>
                </a:solidFill>
              </a:rPr>
              <a:t>5-</a:t>
            </a:r>
            <a:fld id="{42782948-4DBE-204D-AB9E-B65E067054AE}" type="slidenum">
              <a:rPr lang="en-US" smtClean="0">
                <a:solidFill>
                  <a:srgbClr val="5B616B"/>
                </a:solidFill>
              </a:rPr>
              <a:pPr/>
              <a:t>5</a:t>
            </a:fld>
            <a:endParaRPr lang="en-US" dirty="0">
              <a:solidFill>
                <a:srgbClr val="5B616B"/>
              </a:solidFill>
            </a:endParaRPr>
          </a:p>
        </p:txBody>
      </p:sp>
      <p:sp>
        <p:nvSpPr>
          <p:cNvPr id="6" name="Title 5"/>
          <p:cNvSpPr>
            <a:spLocks noGrp="1"/>
          </p:cNvSpPr>
          <p:nvPr>
            <p:ph type="title"/>
          </p:nvPr>
        </p:nvSpPr>
        <p:spPr>
          <a:xfrm>
            <a:off x="686104" y="417493"/>
            <a:ext cx="7772400" cy="954107"/>
          </a:xfrm>
        </p:spPr>
        <p:txBody>
          <a:bodyPr/>
          <a:lstStyle/>
          <a:p>
            <a:pPr algn="ctr"/>
            <a:r>
              <a:rPr lang="en-US" dirty="0" smtClean="0"/>
              <a:t>Terms within Hague Child Support Convention</a:t>
            </a:r>
            <a:br>
              <a:rPr lang="en-US" dirty="0" smtClean="0"/>
            </a:br>
            <a:endParaRPr lang="en-US" dirty="0"/>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23263" y="1421260"/>
            <a:ext cx="711111" cy="709333"/>
          </a:xfrm>
          <a:prstGeom prst="rect">
            <a:avLst/>
          </a:prstGeom>
        </p:spPr>
      </p:pic>
    </p:spTree>
    <p:extLst>
      <p:ext uri="{BB962C8B-B14F-4D97-AF65-F5344CB8AC3E}">
        <p14:creationId xmlns:p14="http://schemas.microsoft.com/office/powerpoint/2010/main" val="2284986233"/>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p:txBody>
          <a:bodyPr/>
          <a:lstStyle/>
          <a:p>
            <a:r>
              <a:rPr lang="en-US" dirty="0" smtClean="0">
                <a:solidFill>
                  <a:srgbClr val="5B616B"/>
                </a:solidFill>
              </a:rPr>
              <a:t>Module 5</a:t>
            </a:r>
            <a:endParaRPr lang="en-US" dirty="0">
              <a:solidFill>
                <a:srgbClr val="5B616B"/>
              </a:solidFill>
            </a:endParaRPr>
          </a:p>
        </p:txBody>
      </p:sp>
      <p:sp>
        <p:nvSpPr>
          <p:cNvPr id="6" name="Slide Number Placeholder 5"/>
          <p:cNvSpPr>
            <a:spLocks noGrp="1"/>
          </p:cNvSpPr>
          <p:nvPr>
            <p:ph type="sldNum" sz="quarter" idx="4"/>
          </p:nvPr>
        </p:nvSpPr>
        <p:spPr/>
        <p:txBody>
          <a:bodyPr/>
          <a:lstStyle/>
          <a:p>
            <a:r>
              <a:rPr lang="en-US" dirty="0" smtClean="0">
                <a:solidFill>
                  <a:srgbClr val="5B616B"/>
                </a:solidFill>
              </a:rPr>
              <a:t>5-50</a:t>
            </a:r>
            <a:endParaRPr lang="en-US" dirty="0">
              <a:solidFill>
                <a:srgbClr val="5B616B"/>
              </a:solidFill>
            </a:endParaRPr>
          </a:p>
        </p:txBody>
      </p:sp>
      <p:sp>
        <p:nvSpPr>
          <p:cNvPr id="3" name="Title 2"/>
          <p:cNvSpPr>
            <a:spLocks noGrp="1"/>
          </p:cNvSpPr>
          <p:nvPr>
            <p:ph type="title"/>
          </p:nvPr>
        </p:nvSpPr>
        <p:spPr>
          <a:xfrm>
            <a:off x="699247" y="285145"/>
            <a:ext cx="7772400" cy="892552"/>
          </a:xfrm>
        </p:spPr>
        <p:txBody>
          <a:bodyPr/>
          <a:lstStyle/>
          <a:p>
            <a:r>
              <a:rPr lang="en-US" sz="2600" dirty="0" smtClean="0"/>
              <a:t>Outgoing Application for Establishment of Convention Order </a:t>
            </a:r>
            <a:r>
              <a:rPr lang="en-US" sz="2600" dirty="0"/>
              <a:t>– </a:t>
            </a:r>
            <a:r>
              <a:rPr lang="en-US" sz="2600" dirty="0" smtClean="0"/>
              <a:t>Documents/Information </a:t>
            </a:r>
            <a:r>
              <a:rPr lang="en-US" sz="2600" dirty="0"/>
              <a:t>(cont’d)</a:t>
            </a:r>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2893480154"/>
              </p:ext>
            </p:extLst>
          </p:nvPr>
        </p:nvGraphicFramePr>
        <p:xfrm>
          <a:off x="702659" y="1524000"/>
          <a:ext cx="7772400" cy="3017520"/>
        </p:xfrm>
        <a:graphic>
          <a:graphicData uri="http://schemas.openxmlformats.org/drawingml/2006/table">
            <a:tbl>
              <a:tblPr firstRow="1" bandRow="1">
                <a:tableStyleId>{5C22544A-7EE6-4342-B048-85BDC9FD1C3A}</a:tableStyleId>
              </a:tblPr>
              <a:tblGrid>
                <a:gridCol w="2590800"/>
                <a:gridCol w="2590800"/>
                <a:gridCol w="2590800"/>
              </a:tblGrid>
              <a:tr h="370840">
                <a:tc>
                  <a:txBody>
                    <a:bodyPr/>
                    <a:lstStyle/>
                    <a:p>
                      <a:r>
                        <a:rPr lang="en-US" sz="2000" dirty="0" smtClean="0">
                          <a:solidFill>
                            <a:schemeClr val="bg1"/>
                          </a:solidFill>
                        </a:rPr>
                        <a:t>Required</a:t>
                      </a:r>
                      <a:r>
                        <a:rPr lang="en-US" sz="2000" baseline="0" dirty="0" smtClean="0">
                          <a:solidFill>
                            <a:schemeClr val="bg1"/>
                          </a:solidFill>
                        </a:rPr>
                        <a:t> by Convention</a:t>
                      </a:r>
                    </a:p>
                  </a:txBody>
                  <a:tcPr>
                    <a:solidFill>
                      <a:srgbClr val="428481"/>
                    </a:solidFill>
                  </a:tcPr>
                </a:tc>
                <a:tc>
                  <a:txBody>
                    <a:bodyPr/>
                    <a:lstStyle/>
                    <a:p>
                      <a:r>
                        <a:rPr lang="en-US" sz="2000" dirty="0" smtClean="0"/>
                        <a:t>When Used</a:t>
                      </a:r>
                      <a:endParaRPr lang="en-US" sz="2000" dirty="0"/>
                    </a:p>
                  </a:txBody>
                  <a:tcPr>
                    <a:solidFill>
                      <a:srgbClr val="428481"/>
                    </a:solidFill>
                  </a:tcPr>
                </a:tc>
                <a:tc>
                  <a:txBody>
                    <a:bodyPr/>
                    <a:lstStyle/>
                    <a:p>
                      <a:r>
                        <a:rPr lang="en-US" sz="2000" dirty="0" smtClean="0"/>
                        <a:t>Form/Document</a:t>
                      </a:r>
                      <a:r>
                        <a:rPr lang="en-US" sz="2000" baseline="0" dirty="0" smtClean="0"/>
                        <a:t> Used unless Requested State Requests Different Form</a:t>
                      </a:r>
                      <a:endParaRPr lang="en-US" sz="2000" dirty="0"/>
                    </a:p>
                  </a:txBody>
                  <a:tcPr>
                    <a:solidFill>
                      <a:srgbClr val="428481"/>
                    </a:solidFill>
                  </a:tcPr>
                </a:tc>
              </a:tr>
              <a:tr h="370840">
                <a:tc>
                  <a:txBody>
                    <a:bodyPr/>
                    <a:lstStyle/>
                    <a:p>
                      <a:r>
                        <a:rPr lang="en-US" sz="2000" dirty="0" smtClean="0">
                          <a:solidFill>
                            <a:srgbClr val="5B616B"/>
                          </a:solidFill>
                        </a:rPr>
                        <a:t>Information about creditor</a:t>
                      </a:r>
                      <a:endParaRPr lang="en-US" sz="2000" dirty="0">
                        <a:solidFill>
                          <a:srgbClr val="5B616B"/>
                        </a:solidFill>
                      </a:endParaRPr>
                    </a:p>
                  </a:txBody>
                  <a:tcPr/>
                </a:tc>
                <a:tc>
                  <a:txBody>
                    <a:bodyPr/>
                    <a:lstStyle/>
                    <a:p>
                      <a:r>
                        <a:rPr lang="en-US" sz="2000" dirty="0" smtClean="0">
                          <a:solidFill>
                            <a:srgbClr val="5B616B"/>
                          </a:solidFill>
                        </a:rPr>
                        <a:t>Always</a:t>
                      </a:r>
                      <a:endParaRPr lang="en-US" sz="2000" dirty="0">
                        <a:solidFill>
                          <a:srgbClr val="5B616B"/>
                        </a:solidFill>
                      </a:endParaRPr>
                    </a:p>
                  </a:txBody>
                  <a:tcPr/>
                </a:tc>
                <a:tc>
                  <a:txBody>
                    <a:bodyPr/>
                    <a:lstStyle/>
                    <a:p>
                      <a:r>
                        <a:rPr lang="en-US" sz="2000" dirty="0" smtClean="0">
                          <a:solidFill>
                            <a:srgbClr val="5B616B"/>
                          </a:solidFill>
                        </a:rPr>
                        <a:t>Convention Financial Circumstances</a:t>
                      </a:r>
                      <a:r>
                        <a:rPr lang="en-US" sz="2000" baseline="0" dirty="0" smtClean="0">
                          <a:solidFill>
                            <a:srgbClr val="5B616B"/>
                          </a:solidFill>
                        </a:rPr>
                        <a:t> form </a:t>
                      </a:r>
                      <a:endParaRPr lang="en-US" sz="2000" dirty="0">
                        <a:solidFill>
                          <a:srgbClr val="5B616B"/>
                        </a:solidFill>
                      </a:endParaRPr>
                    </a:p>
                  </a:txBody>
                  <a:tcPr/>
                </a:tc>
              </a:tr>
              <a:tr h="370840">
                <a:tc>
                  <a:txBody>
                    <a:bodyPr/>
                    <a:lstStyle/>
                    <a:p>
                      <a:r>
                        <a:rPr lang="en-US" sz="2000" dirty="0" smtClean="0">
                          <a:solidFill>
                            <a:srgbClr val="5B616B"/>
                          </a:solidFill>
                        </a:rPr>
                        <a:t>Information about debtor</a:t>
                      </a:r>
                      <a:endParaRPr lang="en-US" sz="2000" dirty="0">
                        <a:solidFill>
                          <a:srgbClr val="5B616B"/>
                        </a:solidFill>
                      </a:endParaRPr>
                    </a:p>
                  </a:txBody>
                  <a:tcPr/>
                </a:tc>
                <a:tc>
                  <a:txBody>
                    <a:bodyPr/>
                    <a:lstStyle/>
                    <a:p>
                      <a:r>
                        <a:rPr lang="en-US" sz="2000" dirty="0" smtClean="0">
                          <a:solidFill>
                            <a:srgbClr val="5B616B"/>
                          </a:solidFill>
                        </a:rPr>
                        <a:t>Always</a:t>
                      </a:r>
                      <a:endParaRPr lang="en-US" sz="2000" dirty="0">
                        <a:solidFill>
                          <a:srgbClr val="5B616B"/>
                        </a:solidFill>
                      </a:endParaRPr>
                    </a:p>
                  </a:txBody>
                  <a:tcPr/>
                </a:tc>
                <a:tc>
                  <a:txBody>
                    <a:bodyPr/>
                    <a:lstStyle/>
                    <a:p>
                      <a:r>
                        <a:rPr lang="en-US" sz="2000" dirty="0" smtClean="0">
                          <a:solidFill>
                            <a:srgbClr val="5B616B"/>
                          </a:solidFill>
                        </a:rPr>
                        <a:t>Convention Financial Circumstances</a:t>
                      </a:r>
                      <a:r>
                        <a:rPr lang="en-US" sz="2000" baseline="0" dirty="0" smtClean="0">
                          <a:solidFill>
                            <a:srgbClr val="5B616B"/>
                          </a:solidFill>
                        </a:rPr>
                        <a:t> form</a:t>
                      </a:r>
                      <a:endParaRPr lang="en-US" sz="2000" dirty="0">
                        <a:solidFill>
                          <a:srgbClr val="5B616B"/>
                        </a:solidFill>
                      </a:endParaRPr>
                    </a:p>
                  </a:txBody>
                  <a:tcPr/>
                </a:tc>
              </a:tr>
            </a:tbl>
          </a:graphicData>
        </a:graphic>
      </p:graphicFrame>
    </p:spTree>
    <p:extLst>
      <p:ext uri="{BB962C8B-B14F-4D97-AF65-F5344CB8AC3E}">
        <p14:creationId xmlns:p14="http://schemas.microsoft.com/office/powerpoint/2010/main" val="144669025"/>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p:txBody>
          <a:bodyPr/>
          <a:lstStyle/>
          <a:p>
            <a:r>
              <a:rPr lang="en-US" dirty="0" smtClean="0">
                <a:solidFill>
                  <a:srgbClr val="5B616B"/>
                </a:solidFill>
              </a:rPr>
              <a:t>Module 5</a:t>
            </a:r>
            <a:endParaRPr lang="en-US" dirty="0">
              <a:solidFill>
                <a:srgbClr val="5B616B"/>
              </a:solidFill>
            </a:endParaRPr>
          </a:p>
        </p:txBody>
      </p:sp>
      <p:sp>
        <p:nvSpPr>
          <p:cNvPr id="6" name="Slide Number Placeholder 5"/>
          <p:cNvSpPr>
            <a:spLocks noGrp="1"/>
          </p:cNvSpPr>
          <p:nvPr>
            <p:ph type="sldNum" sz="quarter" idx="4"/>
          </p:nvPr>
        </p:nvSpPr>
        <p:spPr/>
        <p:txBody>
          <a:bodyPr/>
          <a:lstStyle/>
          <a:p>
            <a:r>
              <a:rPr lang="en-US" dirty="0">
                <a:solidFill>
                  <a:srgbClr val="5B616B"/>
                </a:solidFill>
              </a:rPr>
              <a:t>5</a:t>
            </a:r>
            <a:r>
              <a:rPr lang="en-US" dirty="0" smtClean="0">
                <a:solidFill>
                  <a:srgbClr val="5B616B"/>
                </a:solidFill>
              </a:rPr>
              <a:t>-</a:t>
            </a:r>
            <a:fld id="{C4341C2B-5957-4685-A02A-92497B1F2BE3}" type="slidenum">
              <a:rPr lang="en-US" smtClean="0">
                <a:solidFill>
                  <a:srgbClr val="5B616B"/>
                </a:solidFill>
              </a:rPr>
              <a:t>51</a:t>
            </a:fld>
            <a:endParaRPr lang="en-US" dirty="0">
              <a:solidFill>
                <a:srgbClr val="5B616B"/>
              </a:solidFill>
            </a:endParaRPr>
          </a:p>
        </p:txBody>
      </p:sp>
      <p:sp>
        <p:nvSpPr>
          <p:cNvPr id="3" name="Title 2"/>
          <p:cNvSpPr>
            <a:spLocks noGrp="1"/>
          </p:cNvSpPr>
          <p:nvPr>
            <p:ph type="title"/>
          </p:nvPr>
        </p:nvSpPr>
        <p:spPr>
          <a:xfrm>
            <a:off x="699247" y="654477"/>
            <a:ext cx="7772400" cy="523220"/>
          </a:xfrm>
        </p:spPr>
        <p:txBody>
          <a:bodyPr/>
          <a:lstStyle/>
          <a:p>
            <a:r>
              <a:rPr lang="en-US" dirty="0" smtClean="0"/>
              <a:t>Transmittal – Required </a:t>
            </a:r>
            <a:r>
              <a:rPr lang="en-US" dirty="0"/>
              <a:t>Form – </a:t>
            </a:r>
            <a:r>
              <a:rPr lang="en-US" dirty="0" smtClean="0"/>
              <a:t>Page </a:t>
            </a:r>
            <a:r>
              <a:rPr lang="en-US" dirty="0"/>
              <a:t>1 </a:t>
            </a:r>
          </a:p>
        </p:txBody>
      </p:sp>
      <p:pic>
        <p:nvPicPr>
          <p:cNvPr id="8" name="Picture 3"/>
          <p:cNvPicPr>
            <a:picLocks noGrp="1" noChangeAspect="1" noChangeArrowheads="1"/>
          </p:cNvPicPr>
          <p:nvPr>
            <p:ph idx="1"/>
          </p:nvPr>
        </p:nvPicPr>
        <p:blipFill rotWithShape="1">
          <a:blip r:embed="rId3">
            <a:extLst>
              <a:ext uri="{28A0092B-C50C-407E-A947-70E740481C1C}">
                <a14:useLocalDpi xmlns:a14="http://schemas.microsoft.com/office/drawing/2010/main" val="0"/>
              </a:ext>
            </a:extLst>
          </a:blip>
          <a:srcRect b="16324"/>
          <a:stretch/>
        </p:blipFill>
        <p:spPr bwMode="auto">
          <a:xfrm>
            <a:off x="1600200" y="1334715"/>
            <a:ext cx="5619071" cy="5029200"/>
          </a:xfrm>
          <a:prstGeom prst="rect">
            <a:avLst/>
          </a:prstGeom>
          <a:noFill/>
          <a:ln w="9525">
            <a:solidFill>
              <a:schemeClr val="bg2">
                <a:lumMod val="10000"/>
              </a:schemeClr>
            </a:solidFill>
            <a:miter lim="800000"/>
            <a:headEnd/>
            <a:tailEnd/>
          </a:ln>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1995528981"/>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3"/>
          </p:nvPr>
        </p:nvSpPr>
        <p:spPr/>
        <p:txBody>
          <a:bodyPr/>
          <a:lstStyle/>
          <a:p>
            <a:r>
              <a:rPr lang="en-US" dirty="0" smtClean="0">
                <a:solidFill>
                  <a:srgbClr val="5B616B"/>
                </a:solidFill>
              </a:rPr>
              <a:t>Module 5</a:t>
            </a:r>
            <a:endParaRPr lang="en-US" dirty="0">
              <a:solidFill>
                <a:srgbClr val="5B616B"/>
              </a:solidFill>
            </a:endParaRPr>
          </a:p>
        </p:txBody>
      </p:sp>
      <p:sp>
        <p:nvSpPr>
          <p:cNvPr id="4" name="Slide Number Placeholder 3"/>
          <p:cNvSpPr>
            <a:spLocks noGrp="1"/>
          </p:cNvSpPr>
          <p:nvPr>
            <p:ph type="sldNum" sz="quarter" idx="4"/>
          </p:nvPr>
        </p:nvSpPr>
        <p:spPr/>
        <p:txBody>
          <a:bodyPr/>
          <a:lstStyle/>
          <a:p>
            <a:r>
              <a:rPr lang="en-US" dirty="0" smtClean="0">
                <a:solidFill>
                  <a:srgbClr val="5B616B"/>
                </a:solidFill>
              </a:rPr>
              <a:t>5-52</a:t>
            </a:r>
            <a:endParaRPr lang="en-US" dirty="0">
              <a:solidFill>
                <a:srgbClr val="5B616B"/>
              </a:solidFill>
            </a:endParaRPr>
          </a:p>
        </p:txBody>
      </p:sp>
      <p:sp>
        <p:nvSpPr>
          <p:cNvPr id="5" name="Title 4"/>
          <p:cNvSpPr>
            <a:spLocks noGrp="1"/>
          </p:cNvSpPr>
          <p:nvPr>
            <p:ph type="title"/>
          </p:nvPr>
        </p:nvSpPr>
        <p:spPr/>
        <p:txBody>
          <a:bodyPr/>
          <a:lstStyle/>
          <a:p>
            <a:r>
              <a:rPr lang="en-US" dirty="0" smtClean="0"/>
              <a:t>Transmittal – Page 1 (cont’d)</a:t>
            </a:r>
            <a:endParaRPr lang="en-US" dirty="0"/>
          </a:p>
        </p:txBody>
      </p:sp>
      <p:pic>
        <p:nvPicPr>
          <p:cNvPr id="7" name="Content Placeholder 6"/>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838200" y="1600200"/>
            <a:ext cx="7573965" cy="4191000"/>
          </a:xfrm>
        </p:spPr>
      </p:pic>
    </p:spTree>
    <p:extLst>
      <p:ext uri="{BB962C8B-B14F-4D97-AF65-F5344CB8AC3E}">
        <p14:creationId xmlns:p14="http://schemas.microsoft.com/office/powerpoint/2010/main" val="167275641"/>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3"/>
          </p:nvPr>
        </p:nvSpPr>
        <p:spPr/>
        <p:txBody>
          <a:bodyPr/>
          <a:lstStyle/>
          <a:p>
            <a:r>
              <a:rPr lang="en-US" dirty="0" smtClean="0">
                <a:solidFill>
                  <a:srgbClr val="5B616B"/>
                </a:solidFill>
              </a:rPr>
              <a:t>Module 5</a:t>
            </a:r>
            <a:endParaRPr lang="en-US" dirty="0">
              <a:solidFill>
                <a:srgbClr val="5B616B"/>
              </a:solidFill>
            </a:endParaRPr>
          </a:p>
        </p:txBody>
      </p:sp>
      <p:sp>
        <p:nvSpPr>
          <p:cNvPr id="4" name="Slide Number Placeholder 3"/>
          <p:cNvSpPr>
            <a:spLocks noGrp="1"/>
          </p:cNvSpPr>
          <p:nvPr>
            <p:ph type="sldNum" sz="quarter" idx="4"/>
          </p:nvPr>
        </p:nvSpPr>
        <p:spPr/>
        <p:txBody>
          <a:bodyPr/>
          <a:lstStyle/>
          <a:p>
            <a:r>
              <a:rPr lang="en-US" dirty="0" smtClean="0">
                <a:solidFill>
                  <a:srgbClr val="5B616B"/>
                </a:solidFill>
              </a:rPr>
              <a:t>5-</a:t>
            </a:r>
            <a:fld id="{42782948-4DBE-204D-AB9E-B65E067054AE}" type="slidenum">
              <a:rPr lang="en-US" smtClean="0">
                <a:solidFill>
                  <a:srgbClr val="5B616B"/>
                </a:solidFill>
              </a:rPr>
              <a:pPr/>
              <a:t>53</a:t>
            </a:fld>
            <a:endParaRPr lang="en-US" dirty="0">
              <a:solidFill>
                <a:srgbClr val="5B616B"/>
              </a:solidFill>
            </a:endParaRPr>
          </a:p>
        </p:txBody>
      </p:sp>
      <p:sp>
        <p:nvSpPr>
          <p:cNvPr id="5" name="Title 4"/>
          <p:cNvSpPr>
            <a:spLocks noGrp="1"/>
          </p:cNvSpPr>
          <p:nvPr>
            <p:ph type="title"/>
          </p:nvPr>
        </p:nvSpPr>
        <p:spPr/>
        <p:txBody>
          <a:bodyPr/>
          <a:lstStyle/>
          <a:p>
            <a:r>
              <a:rPr lang="en-US" dirty="0" smtClean="0"/>
              <a:t>Transmittal – Page 2</a:t>
            </a:r>
            <a:endParaRPr lang="en-US" dirty="0"/>
          </a:p>
        </p:txBody>
      </p:sp>
      <p:pic>
        <p:nvPicPr>
          <p:cNvPr id="7" name="Content Placeholder 6"/>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423906" y="1576316"/>
            <a:ext cx="5967494" cy="4593317"/>
          </a:xfrm>
        </p:spPr>
      </p:pic>
    </p:spTree>
    <p:extLst>
      <p:ext uri="{BB962C8B-B14F-4D97-AF65-F5344CB8AC3E}">
        <p14:creationId xmlns:p14="http://schemas.microsoft.com/office/powerpoint/2010/main" val="1686740225"/>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3"/>
          </p:nvPr>
        </p:nvSpPr>
        <p:spPr/>
        <p:txBody>
          <a:bodyPr/>
          <a:lstStyle/>
          <a:p>
            <a:r>
              <a:rPr lang="en-US" dirty="0" smtClean="0">
                <a:solidFill>
                  <a:srgbClr val="5B616B"/>
                </a:solidFill>
              </a:rPr>
              <a:t>Module 5</a:t>
            </a:r>
            <a:endParaRPr lang="en-US" dirty="0">
              <a:solidFill>
                <a:srgbClr val="5B616B"/>
              </a:solidFill>
            </a:endParaRPr>
          </a:p>
        </p:txBody>
      </p:sp>
      <p:sp>
        <p:nvSpPr>
          <p:cNvPr id="4" name="Slide Number Placeholder 3"/>
          <p:cNvSpPr>
            <a:spLocks noGrp="1"/>
          </p:cNvSpPr>
          <p:nvPr>
            <p:ph type="sldNum" sz="quarter" idx="4"/>
          </p:nvPr>
        </p:nvSpPr>
        <p:spPr/>
        <p:txBody>
          <a:bodyPr/>
          <a:lstStyle/>
          <a:p>
            <a:r>
              <a:rPr lang="en-US" dirty="0" smtClean="0">
                <a:solidFill>
                  <a:srgbClr val="5B616B"/>
                </a:solidFill>
              </a:rPr>
              <a:t>5-54</a:t>
            </a:r>
            <a:endParaRPr lang="en-US" dirty="0">
              <a:solidFill>
                <a:srgbClr val="5B616B"/>
              </a:solidFill>
            </a:endParaRPr>
          </a:p>
        </p:txBody>
      </p:sp>
      <p:sp>
        <p:nvSpPr>
          <p:cNvPr id="5" name="Title 4"/>
          <p:cNvSpPr>
            <a:spLocks noGrp="1"/>
          </p:cNvSpPr>
          <p:nvPr>
            <p:ph type="title"/>
          </p:nvPr>
        </p:nvSpPr>
        <p:spPr/>
        <p:txBody>
          <a:bodyPr/>
          <a:lstStyle/>
          <a:p>
            <a:r>
              <a:rPr lang="en-US" dirty="0" smtClean="0"/>
              <a:t>Transmittal – Page 2 (cont’d) </a:t>
            </a:r>
            <a:endParaRPr lang="en-US" dirty="0"/>
          </a:p>
        </p:txBody>
      </p:sp>
      <p:pic>
        <p:nvPicPr>
          <p:cNvPr id="7" name="Content Placeholder 6"/>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933986" y="1676400"/>
            <a:ext cx="7276027" cy="4389120"/>
          </a:xfrm>
        </p:spPr>
      </p:pic>
    </p:spTree>
    <p:extLst>
      <p:ext uri="{BB962C8B-B14F-4D97-AF65-F5344CB8AC3E}">
        <p14:creationId xmlns:p14="http://schemas.microsoft.com/office/powerpoint/2010/main" val="1445407398"/>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3"/>
          </p:nvPr>
        </p:nvSpPr>
        <p:spPr/>
        <p:txBody>
          <a:bodyPr/>
          <a:lstStyle/>
          <a:p>
            <a:r>
              <a:rPr lang="en-US" dirty="0" smtClean="0">
                <a:solidFill>
                  <a:srgbClr val="5B616B"/>
                </a:solidFill>
              </a:rPr>
              <a:t>Module 5</a:t>
            </a:r>
            <a:endParaRPr lang="en-US" dirty="0">
              <a:solidFill>
                <a:srgbClr val="5B616B"/>
              </a:solidFill>
            </a:endParaRPr>
          </a:p>
        </p:txBody>
      </p:sp>
      <p:sp>
        <p:nvSpPr>
          <p:cNvPr id="4" name="Slide Number Placeholder 3"/>
          <p:cNvSpPr>
            <a:spLocks noGrp="1"/>
          </p:cNvSpPr>
          <p:nvPr>
            <p:ph type="sldNum" sz="quarter" idx="4"/>
          </p:nvPr>
        </p:nvSpPr>
        <p:spPr/>
        <p:txBody>
          <a:bodyPr/>
          <a:lstStyle/>
          <a:p>
            <a:r>
              <a:rPr lang="en-US" dirty="0" smtClean="0">
                <a:solidFill>
                  <a:srgbClr val="5B616B"/>
                </a:solidFill>
              </a:rPr>
              <a:t>5-55</a:t>
            </a:r>
            <a:endParaRPr lang="en-US" dirty="0">
              <a:solidFill>
                <a:srgbClr val="5B616B"/>
              </a:solidFill>
            </a:endParaRPr>
          </a:p>
        </p:txBody>
      </p:sp>
      <p:sp>
        <p:nvSpPr>
          <p:cNvPr id="5" name="Title 4"/>
          <p:cNvSpPr>
            <a:spLocks noGrp="1"/>
          </p:cNvSpPr>
          <p:nvPr>
            <p:ph type="title"/>
          </p:nvPr>
        </p:nvSpPr>
        <p:spPr/>
        <p:txBody>
          <a:bodyPr/>
          <a:lstStyle/>
          <a:p>
            <a:r>
              <a:rPr lang="en-US" dirty="0" smtClean="0"/>
              <a:t>Transmittal – Page 3</a:t>
            </a:r>
            <a:endParaRPr lang="en-US" dirty="0"/>
          </a:p>
        </p:txBody>
      </p:sp>
      <p:pic>
        <p:nvPicPr>
          <p:cNvPr id="7" name="Content Placeholder 6"/>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939990" y="1431667"/>
            <a:ext cx="5790420" cy="5029200"/>
          </a:xfrm>
        </p:spPr>
      </p:pic>
    </p:spTree>
    <p:extLst>
      <p:ext uri="{BB962C8B-B14F-4D97-AF65-F5344CB8AC3E}">
        <p14:creationId xmlns:p14="http://schemas.microsoft.com/office/powerpoint/2010/main" val="1122576574"/>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6"/>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048058" y="1571249"/>
            <a:ext cx="7047884" cy="4572000"/>
          </a:xfrm>
        </p:spPr>
      </p:pic>
      <p:sp>
        <p:nvSpPr>
          <p:cNvPr id="3" name="Footer Placeholder 2"/>
          <p:cNvSpPr>
            <a:spLocks noGrp="1"/>
          </p:cNvSpPr>
          <p:nvPr>
            <p:ph type="ftr" sz="quarter" idx="3"/>
          </p:nvPr>
        </p:nvSpPr>
        <p:spPr/>
        <p:txBody>
          <a:bodyPr/>
          <a:lstStyle/>
          <a:p>
            <a:r>
              <a:rPr lang="en-US" dirty="0" smtClean="0">
                <a:solidFill>
                  <a:srgbClr val="5B616B"/>
                </a:solidFill>
              </a:rPr>
              <a:t>Module 5</a:t>
            </a:r>
            <a:endParaRPr lang="en-US" dirty="0">
              <a:solidFill>
                <a:srgbClr val="5B616B"/>
              </a:solidFill>
            </a:endParaRPr>
          </a:p>
        </p:txBody>
      </p:sp>
      <p:sp>
        <p:nvSpPr>
          <p:cNvPr id="4" name="Slide Number Placeholder 3"/>
          <p:cNvSpPr>
            <a:spLocks noGrp="1"/>
          </p:cNvSpPr>
          <p:nvPr>
            <p:ph type="sldNum" sz="quarter" idx="4"/>
          </p:nvPr>
        </p:nvSpPr>
        <p:spPr/>
        <p:txBody>
          <a:bodyPr/>
          <a:lstStyle/>
          <a:p>
            <a:r>
              <a:rPr lang="en-US" dirty="0" smtClean="0">
                <a:solidFill>
                  <a:srgbClr val="5B616B"/>
                </a:solidFill>
              </a:rPr>
              <a:t>5-</a:t>
            </a:r>
            <a:fld id="{42782948-4DBE-204D-AB9E-B65E067054AE}" type="slidenum">
              <a:rPr lang="en-US" smtClean="0">
                <a:solidFill>
                  <a:srgbClr val="5B616B"/>
                </a:solidFill>
              </a:rPr>
              <a:pPr/>
              <a:t>56</a:t>
            </a:fld>
            <a:endParaRPr lang="en-US" dirty="0">
              <a:solidFill>
                <a:srgbClr val="5B616B"/>
              </a:solidFill>
            </a:endParaRPr>
          </a:p>
        </p:txBody>
      </p:sp>
      <p:sp>
        <p:nvSpPr>
          <p:cNvPr id="5" name="Title 4"/>
          <p:cNvSpPr>
            <a:spLocks noGrp="1"/>
          </p:cNvSpPr>
          <p:nvPr>
            <p:ph type="title"/>
          </p:nvPr>
        </p:nvSpPr>
        <p:spPr/>
        <p:txBody>
          <a:bodyPr/>
          <a:lstStyle/>
          <a:p>
            <a:r>
              <a:rPr lang="en-US" dirty="0" smtClean="0"/>
              <a:t>Transmittal – Page 3 (cont’d)</a:t>
            </a:r>
            <a:endParaRPr lang="en-US" dirty="0"/>
          </a:p>
        </p:txBody>
      </p:sp>
    </p:spTree>
    <p:extLst>
      <p:ext uri="{BB962C8B-B14F-4D97-AF65-F5344CB8AC3E}">
        <p14:creationId xmlns:p14="http://schemas.microsoft.com/office/powerpoint/2010/main" val="1270643022"/>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3"/>
          </p:nvPr>
        </p:nvSpPr>
        <p:spPr/>
        <p:txBody>
          <a:bodyPr/>
          <a:lstStyle/>
          <a:p>
            <a:r>
              <a:rPr lang="en-US" dirty="0" smtClean="0">
                <a:solidFill>
                  <a:srgbClr val="5B616B"/>
                </a:solidFill>
              </a:rPr>
              <a:t>Module 5</a:t>
            </a:r>
            <a:endParaRPr lang="en-US" dirty="0">
              <a:solidFill>
                <a:srgbClr val="5B616B"/>
              </a:solidFill>
            </a:endParaRPr>
          </a:p>
        </p:txBody>
      </p:sp>
      <p:sp>
        <p:nvSpPr>
          <p:cNvPr id="4" name="Slide Number Placeholder 3"/>
          <p:cNvSpPr>
            <a:spLocks noGrp="1"/>
          </p:cNvSpPr>
          <p:nvPr>
            <p:ph type="sldNum" sz="quarter" idx="4"/>
          </p:nvPr>
        </p:nvSpPr>
        <p:spPr/>
        <p:txBody>
          <a:bodyPr/>
          <a:lstStyle/>
          <a:p>
            <a:r>
              <a:rPr lang="en-US" dirty="0" smtClean="0">
                <a:solidFill>
                  <a:srgbClr val="5B616B"/>
                </a:solidFill>
              </a:rPr>
              <a:t>5-57</a:t>
            </a:r>
            <a:endParaRPr lang="en-US" dirty="0">
              <a:solidFill>
                <a:srgbClr val="5B616B"/>
              </a:solidFill>
            </a:endParaRPr>
          </a:p>
        </p:txBody>
      </p:sp>
      <p:sp>
        <p:nvSpPr>
          <p:cNvPr id="5" name="Title 4"/>
          <p:cNvSpPr>
            <a:spLocks noGrp="1"/>
          </p:cNvSpPr>
          <p:nvPr>
            <p:ph type="title"/>
          </p:nvPr>
        </p:nvSpPr>
        <p:spPr>
          <a:xfrm>
            <a:off x="533400" y="286436"/>
            <a:ext cx="7772400" cy="523220"/>
          </a:xfrm>
        </p:spPr>
        <p:txBody>
          <a:bodyPr/>
          <a:lstStyle/>
          <a:p>
            <a:r>
              <a:rPr lang="en-US" dirty="0" smtClean="0"/>
              <a:t>Application – Page 1 </a:t>
            </a:r>
            <a:endParaRPr lang="en-US" dirty="0"/>
          </a:p>
        </p:txBody>
      </p:sp>
      <p:pic>
        <p:nvPicPr>
          <p:cNvPr id="6" name="Content Placeholder 5"/>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604155" y="1066800"/>
            <a:ext cx="7935690" cy="4114800"/>
          </a:xfrm>
        </p:spPr>
      </p:pic>
    </p:spTree>
    <p:extLst>
      <p:ext uri="{BB962C8B-B14F-4D97-AF65-F5344CB8AC3E}">
        <p14:creationId xmlns:p14="http://schemas.microsoft.com/office/powerpoint/2010/main" val="347364953"/>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3"/>
          </p:nvPr>
        </p:nvSpPr>
        <p:spPr/>
        <p:txBody>
          <a:bodyPr/>
          <a:lstStyle/>
          <a:p>
            <a:r>
              <a:rPr lang="en-US" dirty="0" smtClean="0">
                <a:solidFill>
                  <a:srgbClr val="5B616B"/>
                </a:solidFill>
              </a:rPr>
              <a:t>Module 5</a:t>
            </a:r>
            <a:endParaRPr lang="en-US" dirty="0">
              <a:solidFill>
                <a:srgbClr val="5B616B"/>
              </a:solidFill>
            </a:endParaRPr>
          </a:p>
        </p:txBody>
      </p:sp>
      <p:sp>
        <p:nvSpPr>
          <p:cNvPr id="4" name="Slide Number Placeholder 3"/>
          <p:cNvSpPr>
            <a:spLocks noGrp="1"/>
          </p:cNvSpPr>
          <p:nvPr>
            <p:ph type="sldNum" sz="quarter" idx="4"/>
          </p:nvPr>
        </p:nvSpPr>
        <p:spPr/>
        <p:txBody>
          <a:bodyPr/>
          <a:lstStyle/>
          <a:p>
            <a:r>
              <a:rPr lang="en-US" dirty="0" smtClean="0">
                <a:solidFill>
                  <a:srgbClr val="5B616B"/>
                </a:solidFill>
              </a:rPr>
              <a:t>5-58</a:t>
            </a:r>
            <a:endParaRPr lang="en-US" dirty="0">
              <a:solidFill>
                <a:srgbClr val="5B616B"/>
              </a:solidFill>
            </a:endParaRPr>
          </a:p>
        </p:txBody>
      </p:sp>
      <p:sp>
        <p:nvSpPr>
          <p:cNvPr id="5" name="Title 4"/>
          <p:cNvSpPr>
            <a:spLocks noGrp="1"/>
          </p:cNvSpPr>
          <p:nvPr>
            <p:ph type="title"/>
          </p:nvPr>
        </p:nvSpPr>
        <p:spPr>
          <a:xfrm>
            <a:off x="533400" y="286436"/>
            <a:ext cx="7772400" cy="523220"/>
          </a:xfrm>
        </p:spPr>
        <p:txBody>
          <a:bodyPr/>
          <a:lstStyle/>
          <a:p>
            <a:r>
              <a:rPr lang="en-US" dirty="0" smtClean="0"/>
              <a:t>Application – Page 1 (cont’d)</a:t>
            </a:r>
            <a:endParaRPr lang="en-US" dirty="0"/>
          </a:p>
        </p:txBody>
      </p:sp>
      <p:pic>
        <p:nvPicPr>
          <p:cNvPr id="6" name="Content Placeholder 5"/>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147706" y="990600"/>
            <a:ext cx="6848588" cy="5029200"/>
          </a:xfrm>
        </p:spPr>
      </p:pic>
    </p:spTree>
    <p:extLst>
      <p:ext uri="{BB962C8B-B14F-4D97-AF65-F5344CB8AC3E}">
        <p14:creationId xmlns:p14="http://schemas.microsoft.com/office/powerpoint/2010/main" val="698121075"/>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3"/>
          </p:nvPr>
        </p:nvSpPr>
        <p:spPr/>
        <p:txBody>
          <a:bodyPr/>
          <a:lstStyle/>
          <a:p>
            <a:r>
              <a:rPr lang="en-US" dirty="0" smtClean="0">
                <a:solidFill>
                  <a:srgbClr val="5B616B"/>
                </a:solidFill>
              </a:rPr>
              <a:t>Module 5</a:t>
            </a:r>
            <a:endParaRPr lang="en-US" dirty="0">
              <a:solidFill>
                <a:srgbClr val="5B616B"/>
              </a:solidFill>
            </a:endParaRPr>
          </a:p>
        </p:txBody>
      </p:sp>
      <p:sp>
        <p:nvSpPr>
          <p:cNvPr id="4" name="Slide Number Placeholder 3"/>
          <p:cNvSpPr>
            <a:spLocks noGrp="1"/>
          </p:cNvSpPr>
          <p:nvPr>
            <p:ph type="sldNum" sz="quarter" idx="4"/>
          </p:nvPr>
        </p:nvSpPr>
        <p:spPr/>
        <p:txBody>
          <a:bodyPr/>
          <a:lstStyle/>
          <a:p>
            <a:r>
              <a:rPr lang="en-US" dirty="0" smtClean="0">
                <a:solidFill>
                  <a:srgbClr val="5B616B"/>
                </a:solidFill>
              </a:rPr>
              <a:t>5-</a:t>
            </a:r>
            <a:fld id="{42782948-4DBE-204D-AB9E-B65E067054AE}" type="slidenum">
              <a:rPr lang="en-US" smtClean="0">
                <a:solidFill>
                  <a:srgbClr val="5B616B"/>
                </a:solidFill>
              </a:rPr>
              <a:pPr/>
              <a:t>59</a:t>
            </a:fld>
            <a:endParaRPr lang="en-US" dirty="0">
              <a:solidFill>
                <a:srgbClr val="5B616B"/>
              </a:solidFill>
            </a:endParaRPr>
          </a:p>
        </p:txBody>
      </p:sp>
      <p:sp>
        <p:nvSpPr>
          <p:cNvPr id="5" name="Title 4"/>
          <p:cNvSpPr>
            <a:spLocks noGrp="1"/>
          </p:cNvSpPr>
          <p:nvPr>
            <p:ph type="title"/>
          </p:nvPr>
        </p:nvSpPr>
        <p:spPr>
          <a:xfrm>
            <a:off x="659514" y="457200"/>
            <a:ext cx="7772400" cy="523220"/>
          </a:xfrm>
        </p:spPr>
        <p:txBody>
          <a:bodyPr/>
          <a:lstStyle/>
          <a:p>
            <a:r>
              <a:rPr lang="en-US" dirty="0" smtClean="0"/>
              <a:t>Application – Page 2</a:t>
            </a:r>
            <a:endParaRPr lang="en-US" dirty="0"/>
          </a:p>
        </p:txBody>
      </p:sp>
      <p:pic>
        <p:nvPicPr>
          <p:cNvPr id="6" name="Content Placeholder 5"/>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183950" y="1327517"/>
            <a:ext cx="6776099" cy="4846320"/>
          </a:xfrm>
        </p:spPr>
      </p:pic>
    </p:spTree>
    <p:extLst>
      <p:ext uri="{BB962C8B-B14F-4D97-AF65-F5344CB8AC3E}">
        <p14:creationId xmlns:p14="http://schemas.microsoft.com/office/powerpoint/2010/main" val="252917112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p:txBody>
          <a:bodyPr>
            <a:normAutofit/>
          </a:bodyPr>
          <a:lstStyle/>
          <a:p>
            <a:r>
              <a:rPr lang="en-US" dirty="0" smtClean="0"/>
              <a:t>Competent Authority</a:t>
            </a:r>
          </a:p>
          <a:p>
            <a:pPr lvl="1"/>
            <a:r>
              <a:rPr lang="en-US" dirty="0" smtClean="0"/>
              <a:t>Depends on context and country. </a:t>
            </a:r>
            <a:r>
              <a:rPr lang="en-US" dirty="0"/>
              <a:t> </a:t>
            </a:r>
            <a:r>
              <a:rPr lang="en-US" dirty="0" smtClean="0"/>
              <a:t>For example,</a:t>
            </a:r>
          </a:p>
          <a:p>
            <a:pPr lvl="2"/>
            <a:r>
              <a:rPr lang="en-US" dirty="0" smtClean="0">
                <a:solidFill>
                  <a:srgbClr val="5B616B"/>
                </a:solidFill>
              </a:rPr>
              <a:t>Competent authority for establishment of an order may be limited to the court in some countries</a:t>
            </a:r>
          </a:p>
          <a:p>
            <a:pPr lvl="2"/>
            <a:r>
              <a:rPr lang="en-US" dirty="0" smtClean="0">
                <a:solidFill>
                  <a:srgbClr val="5B616B"/>
                </a:solidFill>
              </a:rPr>
              <a:t>Competent authority for certifying a document may vary based on the document</a:t>
            </a:r>
          </a:p>
          <a:p>
            <a:pPr marL="684212" lvl="2" indent="0">
              <a:buNone/>
            </a:pPr>
            <a:endParaRPr lang="en-US" dirty="0" smtClean="0"/>
          </a:p>
        </p:txBody>
      </p:sp>
      <p:sp>
        <p:nvSpPr>
          <p:cNvPr id="5" name="Footer Placeholder 4"/>
          <p:cNvSpPr>
            <a:spLocks noGrp="1"/>
          </p:cNvSpPr>
          <p:nvPr>
            <p:ph type="ftr" sz="quarter" idx="3"/>
          </p:nvPr>
        </p:nvSpPr>
        <p:spPr>
          <a:xfrm>
            <a:off x="3107267" y="6520934"/>
            <a:ext cx="2895600" cy="184666"/>
          </a:xfrm>
        </p:spPr>
        <p:txBody>
          <a:bodyPr/>
          <a:lstStyle/>
          <a:p>
            <a:r>
              <a:rPr lang="en-US" dirty="0" smtClean="0">
                <a:solidFill>
                  <a:srgbClr val="5B616B"/>
                </a:solidFill>
              </a:rPr>
              <a:t>Module 5</a:t>
            </a:r>
            <a:endParaRPr lang="en-US" dirty="0">
              <a:solidFill>
                <a:srgbClr val="5B616B"/>
              </a:solidFill>
            </a:endParaRPr>
          </a:p>
        </p:txBody>
      </p:sp>
      <p:sp>
        <p:nvSpPr>
          <p:cNvPr id="8" name="Title 7"/>
          <p:cNvSpPr>
            <a:spLocks noGrp="1"/>
          </p:cNvSpPr>
          <p:nvPr>
            <p:ph type="title"/>
          </p:nvPr>
        </p:nvSpPr>
        <p:spPr>
          <a:xfrm>
            <a:off x="686104" y="848380"/>
            <a:ext cx="7772400" cy="523220"/>
          </a:xfrm>
        </p:spPr>
        <p:txBody>
          <a:bodyPr/>
          <a:lstStyle/>
          <a:p>
            <a:r>
              <a:rPr lang="en-US" dirty="0" smtClean="0"/>
              <a:t>Additional Term within Convention</a:t>
            </a:r>
            <a:endParaRPr lang="en-US" dirty="0"/>
          </a:p>
        </p:txBody>
      </p:sp>
      <p:sp>
        <p:nvSpPr>
          <p:cNvPr id="3" name="Slide Number Placeholder 2"/>
          <p:cNvSpPr>
            <a:spLocks noGrp="1"/>
          </p:cNvSpPr>
          <p:nvPr>
            <p:ph type="sldNum" sz="quarter" idx="4"/>
          </p:nvPr>
        </p:nvSpPr>
        <p:spPr/>
        <p:txBody>
          <a:bodyPr/>
          <a:lstStyle/>
          <a:p>
            <a:r>
              <a:rPr lang="en-US" dirty="0">
                <a:solidFill>
                  <a:srgbClr val="5B616B"/>
                </a:solidFill>
              </a:rPr>
              <a:t>5</a:t>
            </a:r>
            <a:r>
              <a:rPr lang="en-US" dirty="0" smtClean="0">
                <a:solidFill>
                  <a:srgbClr val="5B616B"/>
                </a:solidFill>
              </a:rPr>
              <a:t>-</a:t>
            </a:r>
            <a:fld id="{42782948-4DBE-204D-AB9E-B65E067054AE}" type="slidenum">
              <a:rPr lang="en-US" smtClean="0">
                <a:solidFill>
                  <a:srgbClr val="5B616B"/>
                </a:solidFill>
              </a:rPr>
              <a:pPr/>
              <a:t>6</a:t>
            </a:fld>
            <a:endParaRPr lang="en-US" dirty="0">
              <a:solidFill>
                <a:srgbClr val="5B616B"/>
              </a:solidFill>
            </a:endParaRPr>
          </a:p>
        </p:txBody>
      </p:sp>
    </p:spTree>
    <p:extLst>
      <p:ext uri="{BB962C8B-B14F-4D97-AF65-F5344CB8AC3E}">
        <p14:creationId xmlns:p14="http://schemas.microsoft.com/office/powerpoint/2010/main" val="492757266"/>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3"/>
          </p:nvPr>
        </p:nvSpPr>
        <p:spPr/>
        <p:txBody>
          <a:bodyPr/>
          <a:lstStyle/>
          <a:p>
            <a:r>
              <a:rPr lang="en-US" dirty="0" smtClean="0">
                <a:solidFill>
                  <a:srgbClr val="5B616B"/>
                </a:solidFill>
              </a:rPr>
              <a:t>Module 5</a:t>
            </a:r>
            <a:endParaRPr lang="en-US" dirty="0">
              <a:solidFill>
                <a:srgbClr val="5B616B"/>
              </a:solidFill>
            </a:endParaRPr>
          </a:p>
        </p:txBody>
      </p:sp>
      <p:sp>
        <p:nvSpPr>
          <p:cNvPr id="4" name="Slide Number Placeholder 3"/>
          <p:cNvSpPr>
            <a:spLocks noGrp="1"/>
          </p:cNvSpPr>
          <p:nvPr>
            <p:ph type="sldNum" sz="quarter" idx="4"/>
          </p:nvPr>
        </p:nvSpPr>
        <p:spPr/>
        <p:txBody>
          <a:bodyPr/>
          <a:lstStyle/>
          <a:p>
            <a:r>
              <a:rPr lang="en-US" dirty="0" smtClean="0">
                <a:solidFill>
                  <a:srgbClr val="5B616B"/>
                </a:solidFill>
              </a:rPr>
              <a:t>5-60</a:t>
            </a:r>
            <a:endParaRPr lang="en-US" dirty="0">
              <a:solidFill>
                <a:srgbClr val="5B616B"/>
              </a:solidFill>
            </a:endParaRPr>
          </a:p>
        </p:txBody>
      </p:sp>
      <p:sp>
        <p:nvSpPr>
          <p:cNvPr id="5" name="Title 4"/>
          <p:cNvSpPr>
            <a:spLocks noGrp="1"/>
          </p:cNvSpPr>
          <p:nvPr>
            <p:ph type="title"/>
          </p:nvPr>
        </p:nvSpPr>
        <p:spPr>
          <a:xfrm>
            <a:off x="672961" y="457200"/>
            <a:ext cx="7772400" cy="523220"/>
          </a:xfrm>
        </p:spPr>
        <p:txBody>
          <a:bodyPr/>
          <a:lstStyle/>
          <a:p>
            <a:r>
              <a:rPr lang="en-US" dirty="0" smtClean="0"/>
              <a:t>Application – Page 2 (cont’d)</a:t>
            </a:r>
            <a:endParaRPr lang="en-US" dirty="0"/>
          </a:p>
        </p:txBody>
      </p:sp>
      <p:pic>
        <p:nvPicPr>
          <p:cNvPr id="6" name="Content Placeholder 5"/>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431763" y="1216970"/>
            <a:ext cx="6254795" cy="4937760"/>
          </a:xfrm>
        </p:spPr>
      </p:pic>
    </p:spTree>
    <p:extLst>
      <p:ext uri="{BB962C8B-B14F-4D97-AF65-F5344CB8AC3E}">
        <p14:creationId xmlns:p14="http://schemas.microsoft.com/office/powerpoint/2010/main" val="2450107301"/>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3"/>
          </p:nvPr>
        </p:nvSpPr>
        <p:spPr/>
        <p:txBody>
          <a:bodyPr/>
          <a:lstStyle/>
          <a:p>
            <a:r>
              <a:rPr lang="en-US" dirty="0" smtClean="0"/>
              <a:t>Module 5</a:t>
            </a:r>
            <a:endParaRPr lang="en-US" dirty="0"/>
          </a:p>
        </p:txBody>
      </p:sp>
      <p:sp>
        <p:nvSpPr>
          <p:cNvPr id="4" name="Slide Number Placeholder 3"/>
          <p:cNvSpPr>
            <a:spLocks noGrp="1"/>
          </p:cNvSpPr>
          <p:nvPr>
            <p:ph type="sldNum" sz="quarter" idx="4"/>
          </p:nvPr>
        </p:nvSpPr>
        <p:spPr/>
        <p:txBody>
          <a:bodyPr/>
          <a:lstStyle/>
          <a:p>
            <a:r>
              <a:rPr lang="en-US" dirty="0" smtClean="0">
                <a:solidFill>
                  <a:srgbClr val="5B616B"/>
                </a:solidFill>
              </a:rPr>
              <a:t>5-</a:t>
            </a:r>
            <a:fld id="{42782948-4DBE-204D-AB9E-B65E067054AE}" type="slidenum">
              <a:rPr lang="en-US" smtClean="0">
                <a:solidFill>
                  <a:srgbClr val="5B616B"/>
                </a:solidFill>
              </a:rPr>
              <a:pPr/>
              <a:t>61</a:t>
            </a:fld>
            <a:endParaRPr lang="en-US" dirty="0">
              <a:solidFill>
                <a:srgbClr val="5B616B"/>
              </a:solidFill>
            </a:endParaRPr>
          </a:p>
        </p:txBody>
      </p:sp>
      <p:sp>
        <p:nvSpPr>
          <p:cNvPr id="5" name="Title 4"/>
          <p:cNvSpPr>
            <a:spLocks noGrp="1"/>
          </p:cNvSpPr>
          <p:nvPr>
            <p:ph type="title"/>
          </p:nvPr>
        </p:nvSpPr>
        <p:spPr>
          <a:xfrm>
            <a:off x="686104" y="457200"/>
            <a:ext cx="7772400" cy="523220"/>
          </a:xfrm>
        </p:spPr>
        <p:txBody>
          <a:bodyPr/>
          <a:lstStyle/>
          <a:p>
            <a:r>
              <a:rPr lang="en-US" dirty="0" smtClean="0"/>
              <a:t>Application – Page 3</a:t>
            </a:r>
            <a:endParaRPr lang="en-US" dirty="0"/>
          </a:p>
        </p:txBody>
      </p:sp>
      <p:pic>
        <p:nvPicPr>
          <p:cNvPr id="6" name="Content Placeholder 5"/>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253539" y="1219200"/>
            <a:ext cx="6636921" cy="4754880"/>
          </a:xfrm>
        </p:spPr>
      </p:pic>
    </p:spTree>
    <p:extLst>
      <p:ext uri="{BB962C8B-B14F-4D97-AF65-F5344CB8AC3E}">
        <p14:creationId xmlns:p14="http://schemas.microsoft.com/office/powerpoint/2010/main" val="1431959195"/>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3"/>
          </p:nvPr>
        </p:nvSpPr>
        <p:spPr/>
        <p:txBody>
          <a:bodyPr/>
          <a:lstStyle/>
          <a:p>
            <a:r>
              <a:rPr lang="en-US" dirty="0" smtClean="0">
                <a:solidFill>
                  <a:srgbClr val="5B616B"/>
                </a:solidFill>
              </a:rPr>
              <a:t>Module 5</a:t>
            </a:r>
            <a:endParaRPr lang="en-US" dirty="0">
              <a:solidFill>
                <a:srgbClr val="5B616B"/>
              </a:solidFill>
            </a:endParaRPr>
          </a:p>
        </p:txBody>
      </p:sp>
      <p:sp>
        <p:nvSpPr>
          <p:cNvPr id="4" name="Slide Number Placeholder 3"/>
          <p:cNvSpPr>
            <a:spLocks noGrp="1"/>
          </p:cNvSpPr>
          <p:nvPr>
            <p:ph type="sldNum" sz="quarter" idx="4"/>
          </p:nvPr>
        </p:nvSpPr>
        <p:spPr/>
        <p:txBody>
          <a:bodyPr/>
          <a:lstStyle/>
          <a:p>
            <a:r>
              <a:rPr lang="en-US" dirty="0" smtClean="0">
                <a:solidFill>
                  <a:srgbClr val="5B616B"/>
                </a:solidFill>
              </a:rPr>
              <a:t>5-</a:t>
            </a:r>
            <a:fld id="{42782948-4DBE-204D-AB9E-B65E067054AE}" type="slidenum">
              <a:rPr lang="en-US" smtClean="0">
                <a:solidFill>
                  <a:srgbClr val="5B616B"/>
                </a:solidFill>
              </a:rPr>
              <a:pPr/>
              <a:t>62</a:t>
            </a:fld>
            <a:endParaRPr lang="en-US" dirty="0">
              <a:solidFill>
                <a:srgbClr val="5B616B"/>
              </a:solidFill>
            </a:endParaRPr>
          </a:p>
        </p:txBody>
      </p:sp>
      <p:sp>
        <p:nvSpPr>
          <p:cNvPr id="5" name="Title 4"/>
          <p:cNvSpPr>
            <a:spLocks noGrp="1"/>
          </p:cNvSpPr>
          <p:nvPr>
            <p:ph type="title"/>
          </p:nvPr>
        </p:nvSpPr>
        <p:spPr>
          <a:xfrm>
            <a:off x="685800" y="586770"/>
            <a:ext cx="7772400" cy="523220"/>
          </a:xfrm>
        </p:spPr>
        <p:txBody>
          <a:bodyPr/>
          <a:lstStyle/>
          <a:p>
            <a:r>
              <a:rPr lang="en-US" dirty="0" smtClean="0"/>
              <a:t>Application – Page 3 (cont’d)</a:t>
            </a:r>
            <a:endParaRPr lang="en-US" dirty="0"/>
          </a:p>
        </p:txBody>
      </p:sp>
      <p:pic>
        <p:nvPicPr>
          <p:cNvPr id="6" name="Content Placeholder 5"/>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471651" y="1346582"/>
            <a:ext cx="6200697" cy="4937760"/>
          </a:xfrm>
        </p:spPr>
      </p:pic>
    </p:spTree>
    <p:extLst>
      <p:ext uri="{BB962C8B-B14F-4D97-AF65-F5344CB8AC3E}">
        <p14:creationId xmlns:p14="http://schemas.microsoft.com/office/powerpoint/2010/main" val="503489191"/>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3"/>
          </p:nvPr>
        </p:nvSpPr>
        <p:spPr/>
        <p:txBody>
          <a:bodyPr/>
          <a:lstStyle/>
          <a:p>
            <a:r>
              <a:rPr lang="en-US" dirty="0" smtClean="0">
                <a:solidFill>
                  <a:srgbClr val="5B616B"/>
                </a:solidFill>
              </a:rPr>
              <a:t>Module 5</a:t>
            </a:r>
            <a:endParaRPr lang="en-US" dirty="0">
              <a:solidFill>
                <a:srgbClr val="5B616B"/>
              </a:solidFill>
            </a:endParaRPr>
          </a:p>
        </p:txBody>
      </p:sp>
      <p:sp>
        <p:nvSpPr>
          <p:cNvPr id="4" name="Slide Number Placeholder 3"/>
          <p:cNvSpPr>
            <a:spLocks noGrp="1"/>
          </p:cNvSpPr>
          <p:nvPr>
            <p:ph type="sldNum" sz="quarter" idx="4"/>
          </p:nvPr>
        </p:nvSpPr>
        <p:spPr/>
        <p:txBody>
          <a:bodyPr/>
          <a:lstStyle/>
          <a:p>
            <a:r>
              <a:rPr lang="en-US" dirty="0" smtClean="0">
                <a:solidFill>
                  <a:srgbClr val="5B616B"/>
                </a:solidFill>
              </a:rPr>
              <a:t>5-</a:t>
            </a:r>
            <a:fld id="{42782948-4DBE-204D-AB9E-B65E067054AE}" type="slidenum">
              <a:rPr lang="en-US" smtClean="0">
                <a:solidFill>
                  <a:srgbClr val="5B616B"/>
                </a:solidFill>
              </a:rPr>
              <a:pPr/>
              <a:t>63</a:t>
            </a:fld>
            <a:endParaRPr lang="en-US" dirty="0">
              <a:solidFill>
                <a:srgbClr val="5B616B"/>
              </a:solidFill>
            </a:endParaRPr>
          </a:p>
        </p:txBody>
      </p:sp>
      <p:sp>
        <p:nvSpPr>
          <p:cNvPr id="5" name="Title 4"/>
          <p:cNvSpPr>
            <a:spLocks noGrp="1"/>
          </p:cNvSpPr>
          <p:nvPr>
            <p:ph type="title"/>
          </p:nvPr>
        </p:nvSpPr>
        <p:spPr>
          <a:xfrm>
            <a:off x="646067" y="586770"/>
            <a:ext cx="7772400" cy="523220"/>
          </a:xfrm>
        </p:spPr>
        <p:txBody>
          <a:bodyPr/>
          <a:lstStyle/>
          <a:p>
            <a:r>
              <a:rPr lang="en-US" dirty="0" smtClean="0"/>
              <a:t>Application – Page 4</a:t>
            </a:r>
            <a:endParaRPr lang="en-US" dirty="0"/>
          </a:p>
        </p:txBody>
      </p:sp>
      <p:pic>
        <p:nvPicPr>
          <p:cNvPr id="6" name="Content Placeholder 5"/>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188572" y="1386615"/>
            <a:ext cx="6766935" cy="4846320"/>
          </a:xfrm>
        </p:spPr>
      </p:pic>
    </p:spTree>
    <p:extLst>
      <p:ext uri="{BB962C8B-B14F-4D97-AF65-F5344CB8AC3E}">
        <p14:creationId xmlns:p14="http://schemas.microsoft.com/office/powerpoint/2010/main" val="1922476300"/>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3"/>
          </p:nvPr>
        </p:nvSpPr>
        <p:spPr/>
        <p:txBody>
          <a:bodyPr/>
          <a:lstStyle/>
          <a:p>
            <a:r>
              <a:rPr lang="en-US" dirty="0" smtClean="0">
                <a:solidFill>
                  <a:srgbClr val="5B616B"/>
                </a:solidFill>
              </a:rPr>
              <a:t>Module 5</a:t>
            </a:r>
            <a:endParaRPr lang="en-US" dirty="0">
              <a:solidFill>
                <a:srgbClr val="5B616B"/>
              </a:solidFill>
            </a:endParaRPr>
          </a:p>
        </p:txBody>
      </p:sp>
      <p:sp>
        <p:nvSpPr>
          <p:cNvPr id="4" name="Slide Number Placeholder 3"/>
          <p:cNvSpPr>
            <a:spLocks noGrp="1"/>
          </p:cNvSpPr>
          <p:nvPr>
            <p:ph type="sldNum" sz="quarter" idx="4"/>
          </p:nvPr>
        </p:nvSpPr>
        <p:spPr/>
        <p:txBody>
          <a:bodyPr/>
          <a:lstStyle/>
          <a:p>
            <a:r>
              <a:rPr lang="en-US" dirty="0" smtClean="0">
                <a:solidFill>
                  <a:srgbClr val="5B616B"/>
                </a:solidFill>
              </a:rPr>
              <a:t>5-</a:t>
            </a:r>
            <a:fld id="{42782948-4DBE-204D-AB9E-B65E067054AE}" type="slidenum">
              <a:rPr lang="en-US" smtClean="0">
                <a:solidFill>
                  <a:srgbClr val="5B616B"/>
                </a:solidFill>
              </a:rPr>
              <a:pPr/>
              <a:t>64</a:t>
            </a:fld>
            <a:endParaRPr lang="en-US" dirty="0">
              <a:solidFill>
                <a:srgbClr val="5B616B"/>
              </a:solidFill>
            </a:endParaRPr>
          </a:p>
        </p:txBody>
      </p:sp>
      <p:sp>
        <p:nvSpPr>
          <p:cNvPr id="5" name="Title 4"/>
          <p:cNvSpPr>
            <a:spLocks noGrp="1"/>
          </p:cNvSpPr>
          <p:nvPr>
            <p:ph type="title"/>
          </p:nvPr>
        </p:nvSpPr>
        <p:spPr>
          <a:xfrm>
            <a:off x="686104" y="370321"/>
            <a:ext cx="7772400" cy="523220"/>
          </a:xfrm>
        </p:spPr>
        <p:txBody>
          <a:bodyPr/>
          <a:lstStyle/>
          <a:p>
            <a:r>
              <a:rPr lang="en-US" dirty="0" smtClean="0"/>
              <a:t>Application – Page 4 (cont’d)</a:t>
            </a:r>
            <a:endParaRPr lang="en-US" dirty="0"/>
          </a:p>
        </p:txBody>
      </p:sp>
      <p:pic>
        <p:nvPicPr>
          <p:cNvPr id="6" name="Content Placeholder 5"/>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774479" y="1371600"/>
            <a:ext cx="7595041" cy="4297680"/>
          </a:xfrm>
        </p:spPr>
      </p:pic>
    </p:spTree>
    <p:extLst>
      <p:ext uri="{BB962C8B-B14F-4D97-AF65-F5344CB8AC3E}">
        <p14:creationId xmlns:p14="http://schemas.microsoft.com/office/powerpoint/2010/main" val="2917066102"/>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p:txBody>
          <a:bodyPr/>
          <a:lstStyle/>
          <a:p>
            <a:r>
              <a:rPr lang="en-US" dirty="0" smtClean="0">
                <a:solidFill>
                  <a:srgbClr val="5B616B"/>
                </a:solidFill>
              </a:rPr>
              <a:t>Module 5</a:t>
            </a:r>
            <a:endParaRPr lang="en-US" dirty="0">
              <a:solidFill>
                <a:srgbClr val="5B616B"/>
              </a:solidFill>
            </a:endParaRPr>
          </a:p>
        </p:txBody>
      </p:sp>
      <p:sp>
        <p:nvSpPr>
          <p:cNvPr id="6" name="Slide Number Placeholder 5"/>
          <p:cNvSpPr>
            <a:spLocks noGrp="1"/>
          </p:cNvSpPr>
          <p:nvPr>
            <p:ph type="sldNum" sz="quarter" idx="4"/>
          </p:nvPr>
        </p:nvSpPr>
        <p:spPr/>
        <p:txBody>
          <a:bodyPr/>
          <a:lstStyle/>
          <a:p>
            <a:r>
              <a:rPr lang="en-US" dirty="0" smtClean="0">
                <a:solidFill>
                  <a:srgbClr val="5B616B"/>
                </a:solidFill>
              </a:rPr>
              <a:t>5-</a:t>
            </a:r>
            <a:fld id="{DBB974C6-229D-4805-913A-72158D1B131E}" type="slidenum">
              <a:rPr lang="en-US" smtClean="0">
                <a:solidFill>
                  <a:srgbClr val="5B616B"/>
                </a:solidFill>
              </a:rPr>
              <a:t>65</a:t>
            </a:fld>
            <a:endParaRPr lang="en-US" dirty="0">
              <a:solidFill>
                <a:srgbClr val="5B616B"/>
              </a:solidFill>
            </a:endParaRPr>
          </a:p>
        </p:txBody>
      </p:sp>
      <p:sp>
        <p:nvSpPr>
          <p:cNvPr id="3" name="Title 2"/>
          <p:cNvSpPr>
            <a:spLocks noGrp="1"/>
          </p:cNvSpPr>
          <p:nvPr>
            <p:ph type="title"/>
          </p:nvPr>
        </p:nvSpPr>
        <p:spPr>
          <a:xfrm>
            <a:off x="699247" y="654477"/>
            <a:ext cx="7772400" cy="523220"/>
          </a:xfrm>
        </p:spPr>
        <p:txBody>
          <a:bodyPr/>
          <a:lstStyle/>
          <a:p>
            <a:r>
              <a:rPr lang="en-US" dirty="0" smtClean="0"/>
              <a:t>Restricted Information if </a:t>
            </a:r>
            <a:r>
              <a:rPr lang="en-US" dirty="0"/>
              <a:t>Applicable – Page 1 </a:t>
            </a:r>
          </a:p>
        </p:txBody>
      </p:sp>
      <p:pic>
        <p:nvPicPr>
          <p:cNvPr id="4"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873025" y="1532608"/>
            <a:ext cx="7424844" cy="4572000"/>
          </a:xfrm>
        </p:spPr>
      </p:pic>
    </p:spTree>
    <p:extLst>
      <p:ext uri="{BB962C8B-B14F-4D97-AF65-F5344CB8AC3E}">
        <p14:creationId xmlns:p14="http://schemas.microsoft.com/office/powerpoint/2010/main" val="31521752"/>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3"/>
          </p:nvPr>
        </p:nvSpPr>
        <p:spPr/>
        <p:txBody>
          <a:bodyPr/>
          <a:lstStyle/>
          <a:p>
            <a:r>
              <a:rPr lang="en-US" dirty="0" smtClean="0">
                <a:solidFill>
                  <a:srgbClr val="5B616B"/>
                </a:solidFill>
              </a:rPr>
              <a:t>Module 5</a:t>
            </a:r>
            <a:endParaRPr lang="en-US" dirty="0">
              <a:solidFill>
                <a:srgbClr val="5B616B"/>
              </a:solidFill>
            </a:endParaRPr>
          </a:p>
        </p:txBody>
      </p:sp>
      <p:sp>
        <p:nvSpPr>
          <p:cNvPr id="4" name="Slide Number Placeholder 3"/>
          <p:cNvSpPr>
            <a:spLocks noGrp="1"/>
          </p:cNvSpPr>
          <p:nvPr>
            <p:ph type="sldNum" sz="quarter" idx="4"/>
          </p:nvPr>
        </p:nvSpPr>
        <p:spPr/>
        <p:txBody>
          <a:bodyPr/>
          <a:lstStyle/>
          <a:p>
            <a:r>
              <a:rPr lang="en-US" dirty="0">
                <a:solidFill>
                  <a:srgbClr val="5B616B"/>
                </a:solidFill>
              </a:rPr>
              <a:t>5</a:t>
            </a:r>
            <a:r>
              <a:rPr lang="en-US" dirty="0" smtClean="0">
                <a:solidFill>
                  <a:srgbClr val="5B616B"/>
                </a:solidFill>
              </a:rPr>
              <a:t>-</a:t>
            </a:r>
            <a:fld id="{42782948-4DBE-204D-AB9E-B65E067054AE}" type="slidenum">
              <a:rPr lang="en-US" smtClean="0">
                <a:solidFill>
                  <a:srgbClr val="5B616B"/>
                </a:solidFill>
              </a:rPr>
              <a:pPr/>
              <a:t>66</a:t>
            </a:fld>
            <a:endParaRPr lang="en-US" dirty="0">
              <a:solidFill>
                <a:srgbClr val="5B616B"/>
              </a:solidFill>
            </a:endParaRPr>
          </a:p>
        </p:txBody>
      </p:sp>
      <p:sp>
        <p:nvSpPr>
          <p:cNvPr id="5" name="Title 4"/>
          <p:cNvSpPr>
            <a:spLocks noGrp="1"/>
          </p:cNvSpPr>
          <p:nvPr>
            <p:ph type="title"/>
          </p:nvPr>
        </p:nvSpPr>
        <p:spPr>
          <a:xfrm>
            <a:off x="645763" y="586770"/>
            <a:ext cx="7772400" cy="523220"/>
          </a:xfrm>
        </p:spPr>
        <p:txBody>
          <a:bodyPr/>
          <a:lstStyle/>
          <a:p>
            <a:r>
              <a:rPr lang="en-US" dirty="0" smtClean="0"/>
              <a:t>Restricted Information – Page 1 (cont’d)</a:t>
            </a:r>
            <a:endParaRPr lang="en-US" dirty="0"/>
          </a:p>
        </p:txBody>
      </p:sp>
      <p:pic>
        <p:nvPicPr>
          <p:cNvPr id="6" name="Content Placeholder 5"/>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713251" y="1255142"/>
            <a:ext cx="5717497" cy="5120640"/>
          </a:xfrm>
        </p:spPr>
      </p:pic>
    </p:spTree>
    <p:extLst>
      <p:ext uri="{BB962C8B-B14F-4D97-AF65-F5344CB8AC3E}">
        <p14:creationId xmlns:p14="http://schemas.microsoft.com/office/powerpoint/2010/main" val="3108522635"/>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p:txBody>
          <a:bodyPr/>
          <a:lstStyle/>
          <a:p>
            <a:r>
              <a:rPr lang="en-US" dirty="0" smtClean="0">
                <a:solidFill>
                  <a:srgbClr val="5B616B"/>
                </a:solidFill>
              </a:rPr>
              <a:t>Module 5</a:t>
            </a:r>
            <a:endParaRPr lang="en-US" dirty="0">
              <a:solidFill>
                <a:srgbClr val="5B616B"/>
              </a:solidFill>
            </a:endParaRPr>
          </a:p>
        </p:txBody>
      </p:sp>
      <p:sp>
        <p:nvSpPr>
          <p:cNvPr id="6" name="Slide Number Placeholder 5"/>
          <p:cNvSpPr>
            <a:spLocks noGrp="1"/>
          </p:cNvSpPr>
          <p:nvPr>
            <p:ph type="sldNum" sz="quarter" idx="4"/>
          </p:nvPr>
        </p:nvSpPr>
        <p:spPr/>
        <p:txBody>
          <a:bodyPr/>
          <a:lstStyle/>
          <a:p>
            <a:r>
              <a:rPr lang="en-US" dirty="0" smtClean="0">
                <a:solidFill>
                  <a:srgbClr val="5B616B"/>
                </a:solidFill>
              </a:rPr>
              <a:t>5-</a:t>
            </a:r>
            <a:fld id="{D9FDC97A-0611-4748-AB20-415E5DEB8EB5}" type="slidenum">
              <a:rPr lang="en-US" smtClean="0">
                <a:solidFill>
                  <a:srgbClr val="5B616B"/>
                </a:solidFill>
              </a:rPr>
              <a:t>67</a:t>
            </a:fld>
            <a:endParaRPr lang="en-US" dirty="0">
              <a:solidFill>
                <a:srgbClr val="5B616B"/>
              </a:solidFill>
            </a:endParaRPr>
          </a:p>
        </p:txBody>
      </p:sp>
      <p:sp>
        <p:nvSpPr>
          <p:cNvPr id="3" name="Title 2"/>
          <p:cNvSpPr>
            <a:spLocks noGrp="1"/>
          </p:cNvSpPr>
          <p:nvPr>
            <p:ph type="title"/>
          </p:nvPr>
        </p:nvSpPr>
        <p:spPr>
          <a:xfrm>
            <a:off x="699247" y="654477"/>
            <a:ext cx="7772400" cy="523220"/>
          </a:xfrm>
        </p:spPr>
        <p:txBody>
          <a:bodyPr/>
          <a:lstStyle/>
          <a:p>
            <a:r>
              <a:rPr lang="en-US" dirty="0" smtClean="0"/>
              <a:t>Financial Circumstances </a:t>
            </a:r>
            <a:r>
              <a:rPr lang="en-US" dirty="0"/>
              <a:t>Form – Page 1 </a:t>
            </a:r>
          </a:p>
        </p:txBody>
      </p:sp>
      <p:pic>
        <p:nvPicPr>
          <p:cNvPr id="7" name="Picture 2"/>
          <p:cNvPicPr>
            <a:picLocks noGrp="1" noChangeAspect="1" noChangeArrowheads="1"/>
          </p:cNvPicPr>
          <p:nvPr>
            <p:ph idx="1"/>
          </p:nvPr>
        </p:nvPicPr>
        <p:blipFill rotWithShape="1">
          <a:blip r:embed="rId3">
            <a:extLst>
              <a:ext uri="{28A0092B-C50C-407E-A947-70E740481C1C}">
                <a14:useLocalDpi xmlns:a14="http://schemas.microsoft.com/office/drawing/2010/main" val="0"/>
              </a:ext>
            </a:extLst>
          </a:blip>
          <a:srcRect b="10805"/>
          <a:stretch/>
        </p:blipFill>
        <p:spPr bwMode="auto">
          <a:xfrm>
            <a:off x="1817951" y="1301960"/>
            <a:ext cx="5508097" cy="4937760"/>
          </a:xfrm>
          <a:prstGeom prst="rect">
            <a:avLst/>
          </a:prstGeom>
          <a:noFill/>
          <a:ln w="9525">
            <a:solidFill>
              <a:schemeClr val="bg2">
                <a:lumMod val="10000"/>
              </a:schemeClr>
            </a:solidFill>
            <a:miter lim="800000"/>
            <a:headEnd/>
            <a:tailEnd/>
          </a:ln>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1152809913"/>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324017" y="1524000"/>
            <a:ext cx="6428232" cy="3346704"/>
          </a:xfrm>
        </p:spPr>
      </p:pic>
      <p:sp>
        <p:nvSpPr>
          <p:cNvPr id="3" name="Footer Placeholder 2"/>
          <p:cNvSpPr>
            <a:spLocks noGrp="1"/>
          </p:cNvSpPr>
          <p:nvPr>
            <p:ph type="ftr" sz="quarter" idx="3"/>
          </p:nvPr>
        </p:nvSpPr>
        <p:spPr/>
        <p:txBody>
          <a:bodyPr/>
          <a:lstStyle/>
          <a:p>
            <a:r>
              <a:rPr lang="en-US" dirty="0" smtClean="0">
                <a:solidFill>
                  <a:srgbClr val="5B616B"/>
                </a:solidFill>
              </a:rPr>
              <a:t>Module 5</a:t>
            </a:r>
            <a:endParaRPr lang="en-US" dirty="0">
              <a:solidFill>
                <a:srgbClr val="5B616B"/>
              </a:solidFill>
            </a:endParaRPr>
          </a:p>
        </p:txBody>
      </p:sp>
      <p:sp>
        <p:nvSpPr>
          <p:cNvPr id="4" name="Slide Number Placeholder 3"/>
          <p:cNvSpPr>
            <a:spLocks noGrp="1"/>
          </p:cNvSpPr>
          <p:nvPr>
            <p:ph type="sldNum" sz="quarter" idx="4"/>
          </p:nvPr>
        </p:nvSpPr>
        <p:spPr/>
        <p:txBody>
          <a:bodyPr/>
          <a:lstStyle/>
          <a:p>
            <a:r>
              <a:rPr lang="en-US" dirty="0" smtClean="0">
                <a:solidFill>
                  <a:srgbClr val="5B616B"/>
                </a:solidFill>
              </a:rPr>
              <a:t>5-</a:t>
            </a:r>
            <a:fld id="{42782948-4DBE-204D-AB9E-B65E067054AE}" type="slidenum">
              <a:rPr lang="en-US" smtClean="0">
                <a:solidFill>
                  <a:srgbClr val="5B616B"/>
                </a:solidFill>
              </a:rPr>
              <a:pPr/>
              <a:t>68</a:t>
            </a:fld>
            <a:endParaRPr lang="en-US" dirty="0">
              <a:solidFill>
                <a:srgbClr val="5B616B"/>
              </a:solidFill>
            </a:endParaRPr>
          </a:p>
        </p:txBody>
      </p:sp>
      <p:sp>
        <p:nvSpPr>
          <p:cNvPr id="5" name="Title 4"/>
          <p:cNvSpPr>
            <a:spLocks noGrp="1"/>
          </p:cNvSpPr>
          <p:nvPr>
            <p:ph type="title"/>
          </p:nvPr>
        </p:nvSpPr>
        <p:spPr>
          <a:xfrm>
            <a:off x="672657" y="586770"/>
            <a:ext cx="7772400" cy="523220"/>
          </a:xfrm>
        </p:spPr>
        <p:txBody>
          <a:bodyPr/>
          <a:lstStyle/>
          <a:p>
            <a:r>
              <a:rPr lang="en-US" dirty="0" smtClean="0"/>
              <a:t>Financial Circumstances Form – Page 1 (cont’d)</a:t>
            </a:r>
            <a:endParaRPr lang="en-US" dirty="0"/>
          </a:p>
        </p:txBody>
      </p:sp>
    </p:spTree>
    <p:extLst>
      <p:ext uri="{BB962C8B-B14F-4D97-AF65-F5344CB8AC3E}">
        <p14:creationId xmlns:p14="http://schemas.microsoft.com/office/powerpoint/2010/main" val="2684388636"/>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444329" y="1371600"/>
            <a:ext cx="6323076" cy="4558284"/>
          </a:xfrm>
        </p:spPr>
      </p:pic>
      <p:sp>
        <p:nvSpPr>
          <p:cNvPr id="3" name="Footer Placeholder 2"/>
          <p:cNvSpPr>
            <a:spLocks noGrp="1"/>
          </p:cNvSpPr>
          <p:nvPr>
            <p:ph type="ftr" sz="quarter" idx="3"/>
          </p:nvPr>
        </p:nvSpPr>
        <p:spPr/>
        <p:txBody>
          <a:bodyPr/>
          <a:lstStyle/>
          <a:p>
            <a:r>
              <a:rPr lang="en-US" dirty="0" smtClean="0">
                <a:solidFill>
                  <a:srgbClr val="5B616B"/>
                </a:solidFill>
              </a:rPr>
              <a:t>Module 5</a:t>
            </a:r>
            <a:endParaRPr lang="en-US" dirty="0">
              <a:solidFill>
                <a:srgbClr val="5B616B"/>
              </a:solidFill>
            </a:endParaRPr>
          </a:p>
        </p:txBody>
      </p:sp>
      <p:sp>
        <p:nvSpPr>
          <p:cNvPr id="4" name="Slide Number Placeholder 3"/>
          <p:cNvSpPr>
            <a:spLocks noGrp="1"/>
          </p:cNvSpPr>
          <p:nvPr>
            <p:ph type="sldNum" sz="quarter" idx="4"/>
          </p:nvPr>
        </p:nvSpPr>
        <p:spPr/>
        <p:txBody>
          <a:bodyPr/>
          <a:lstStyle/>
          <a:p>
            <a:r>
              <a:rPr lang="en-US" dirty="0" smtClean="0">
                <a:solidFill>
                  <a:srgbClr val="5B616B"/>
                </a:solidFill>
              </a:rPr>
              <a:t>5-</a:t>
            </a:r>
            <a:fld id="{42782948-4DBE-204D-AB9E-B65E067054AE}" type="slidenum">
              <a:rPr lang="en-US" smtClean="0">
                <a:solidFill>
                  <a:srgbClr val="5B616B"/>
                </a:solidFill>
              </a:rPr>
              <a:pPr/>
              <a:t>69</a:t>
            </a:fld>
            <a:endParaRPr lang="en-US" dirty="0">
              <a:solidFill>
                <a:srgbClr val="5B616B"/>
              </a:solidFill>
            </a:endParaRPr>
          </a:p>
        </p:txBody>
      </p:sp>
      <p:sp>
        <p:nvSpPr>
          <p:cNvPr id="5" name="Title 4"/>
          <p:cNvSpPr>
            <a:spLocks noGrp="1"/>
          </p:cNvSpPr>
          <p:nvPr>
            <p:ph type="title"/>
          </p:nvPr>
        </p:nvSpPr>
        <p:spPr>
          <a:xfrm>
            <a:off x="672657" y="586770"/>
            <a:ext cx="7772400" cy="523220"/>
          </a:xfrm>
        </p:spPr>
        <p:txBody>
          <a:bodyPr/>
          <a:lstStyle/>
          <a:p>
            <a:r>
              <a:rPr lang="en-US" dirty="0" smtClean="0"/>
              <a:t>Financial Circumstances Form – Page 2</a:t>
            </a:r>
            <a:endParaRPr lang="en-US" dirty="0"/>
          </a:p>
        </p:txBody>
      </p:sp>
    </p:spTree>
    <p:extLst>
      <p:ext uri="{BB962C8B-B14F-4D97-AF65-F5344CB8AC3E}">
        <p14:creationId xmlns:p14="http://schemas.microsoft.com/office/powerpoint/2010/main" val="8069254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p:txBody>
          <a:bodyPr>
            <a:normAutofit fontScale="92500" lnSpcReduction="10000"/>
          </a:bodyPr>
          <a:lstStyle/>
          <a:p>
            <a:r>
              <a:rPr lang="en-US" dirty="0" smtClean="0"/>
              <a:t>Entity designated by a State to perform certain functions specified under an Administrative Cooperation Convention</a:t>
            </a:r>
          </a:p>
          <a:p>
            <a:r>
              <a:rPr lang="en-US" dirty="0"/>
              <a:t>Central Authorities </a:t>
            </a:r>
            <a:r>
              <a:rPr lang="en-US" dirty="0" smtClean="0"/>
              <a:t>under the Hague Child Support Convention</a:t>
            </a:r>
          </a:p>
          <a:p>
            <a:pPr lvl="1"/>
            <a:r>
              <a:rPr lang="en-US" dirty="0" smtClean="0"/>
              <a:t>Cooperate </a:t>
            </a:r>
            <a:r>
              <a:rPr lang="en-US" dirty="0"/>
              <a:t>with each other </a:t>
            </a:r>
            <a:r>
              <a:rPr lang="en-US" dirty="0" smtClean="0"/>
              <a:t>to </a:t>
            </a:r>
            <a:r>
              <a:rPr lang="en-US" dirty="0"/>
              <a:t>achieve the purposes of the </a:t>
            </a:r>
            <a:r>
              <a:rPr lang="en-US" dirty="0" smtClean="0"/>
              <a:t>Convention</a:t>
            </a:r>
            <a:endParaRPr lang="en-US" dirty="0"/>
          </a:p>
          <a:p>
            <a:pPr lvl="1"/>
            <a:r>
              <a:rPr lang="en-US" dirty="0" smtClean="0"/>
              <a:t>Seek </a:t>
            </a:r>
            <a:r>
              <a:rPr lang="en-US" dirty="0"/>
              <a:t>as far as possible solutions to difficulties </a:t>
            </a:r>
            <a:r>
              <a:rPr lang="en-US" dirty="0" smtClean="0"/>
              <a:t>that arise </a:t>
            </a:r>
            <a:r>
              <a:rPr lang="en-US" dirty="0"/>
              <a:t>in the application of the </a:t>
            </a:r>
            <a:r>
              <a:rPr lang="en-US" dirty="0" smtClean="0"/>
              <a:t>Convention</a:t>
            </a:r>
            <a:endParaRPr lang="en-US" dirty="0"/>
          </a:p>
          <a:p>
            <a:pPr lvl="1"/>
            <a:r>
              <a:rPr lang="en-US" dirty="0" smtClean="0"/>
              <a:t>Serve </a:t>
            </a:r>
            <a:r>
              <a:rPr lang="en-US" dirty="0"/>
              <a:t>as </a:t>
            </a:r>
            <a:r>
              <a:rPr lang="en-US" dirty="0" smtClean="0"/>
              <a:t>point </a:t>
            </a:r>
            <a:r>
              <a:rPr lang="en-US" dirty="0"/>
              <a:t>of contact between Contracting States to transmit </a:t>
            </a:r>
            <a:r>
              <a:rPr lang="en-US" dirty="0" smtClean="0"/>
              <a:t>and receive </a:t>
            </a:r>
            <a:r>
              <a:rPr lang="en-US" dirty="0"/>
              <a:t>applications made under </a:t>
            </a:r>
            <a:r>
              <a:rPr lang="en-US" dirty="0" smtClean="0"/>
              <a:t>the Convention</a:t>
            </a:r>
          </a:p>
          <a:p>
            <a:pPr lvl="1"/>
            <a:r>
              <a:rPr lang="en-US" dirty="0" smtClean="0"/>
              <a:t>Provide </a:t>
            </a:r>
            <a:r>
              <a:rPr lang="en-US" dirty="0"/>
              <a:t>and facilitate a number </a:t>
            </a:r>
            <a:r>
              <a:rPr lang="en-US" dirty="0" smtClean="0"/>
              <a:t>of services</a:t>
            </a:r>
          </a:p>
          <a:p>
            <a:r>
              <a:rPr lang="en-US" dirty="0" smtClean="0"/>
              <a:t>Most </a:t>
            </a:r>
            <a:r>
              <a:rPr lang="en-US" dirty="0"/>
              <a:t>functions of the Central Authority may be performed by public bodies, or other </a:t>
            </a:r>
            <a:r>
              <a:rPr lang="en-US" dirty="0" smtClean="0"/>
              <a:t>bodies </a:t>
            </a:r>
            <a:r>
              <a:rPr lang="en-US" dirty="0"/>
              <a:t>subject to the supervision of the competent authorities of that </a:t>
            </a:r>
            <a:r>
              <a:rPr lang="en-US" dirty="0" smtClean="0"/>
              <a:t>State</a:t>
            </a:r>
            <a:endParaRPr lang="en-US" dirty="0"/>
          </a:p>
        </p:txBody>
      </p:sp>
      <p:sp>
        <p:nvSpPr>
          <p:cNvPr id="5" name="Footer Placeholder 4"/>
          <p:cNvSpPr>
            <a:spLocks noGrp="1"/>
          </p:cNvSpPr>
          <p:nvPr>
            <p:ph type="ftr" sz="quarter" idx="3"/>
          </p:nvPr>
        </p:nvSpPr>
        <p:spPr/>
        <p:txBody>
          <a:bodyPr/>
          <a:lstStyle/>
          <a:p>
            <a:r>
              <a:rPr lang="en-US" dirty="0" smtClean="0">
                <a:solidFill>
                  <a:srgbClr val="5B616B"/>
                </a:solidFill>
              </a:rPr>
              <a:t>Module 5</a:t>
            </a:r>
            <a:endParaRPr lang="en-US" dirty="0">
              <a:solidFill>
                <a:srgbClr val="5B616B"/>
              </a:solidFill>
            </a:endParaRPr>
          </a:p>
        </p:txBody>
      </p:sp>
      <p:sp>
        <p:nvSpPr>
          <p:cNvPr id="6" name="Slide Number Placeholder 5"/>
          <p:cNvSpPr>
            <a:spLocks noGrp="1"/>
          </p:cNvSpPr>
          <p:nvPr>
            <p:ph type="sldNum" sz="quarter" idx="4"/>
          </p:nvPr>
        </p:nvSpPr>
        <p:spPr/>
        <p:txBody>
          <a:bodyPr/>
          <a:lstStyle/>
          <a:p>
            <a:r>
              <a:rPr lang="en-US" dirty="0">
                <a:solidFill>
                  <a:srgbClr val="5B616B"/>
                </a:solidFill>
              </a:rPr>
              <a:t>5</a:t>
            </a:r>
            <a:r>
              <a:rPr lang="en-US" dirty="0" smtClean="0">
                <a:solidFill>
                  <a:srgbClr val="5B616B"/>
                </a:solidFill>
              </a:rPr>
              <a:t>-7</a:t>
            </a:r>
            <a:endParaRPr lang="en-US" dirty="0">
              <a:solidFill>
                <a:srgbClr val="5B616B"/>
              </a:solidFill>
            </a:endParaRPr>
          </a:p>
        </p:txBody>
      </p:sp>
      <p:sp>
        <p:nvSpPr>
          <p:cNvPr id="8" name="Title 7"/>
          <p:cNvSpPr>
            <a:spLocks noGrp="1"/>
          </p:cNvSpPr>
          <p:nvPr>
            <p:ph type="title"/>
          </p:nvPr>
        </p:nvSpPr>
        <p:spPr>
          <a:xfrm>
            <a:off x="686104" y="848380"/>
            <a:ext cx="7772400" cy="523220"/>
          </a:xfrm>
        </p:spPr>
        <p:txBody>
          <a:bodyPr/>
          <a:lstStyle/>
          <a:p>
            <a:r>
              <a:rPr lang="en-US" dirty="0" smtClean="0"/>
              <a:t>Definition of Central Authority</a:t>
            </a:r>
            <a:endParaRPr lang="en-US" dirty="0"/>
          </a:p>
        </p:txBody>
      </p:sp>
    </p:spTree>
    <p:extLst>
      <p:ext uri="{BB962C8B-B14F-4D97-AF65-F5344CB8AC3E}">
        <p14:creationId xmlns:p14="http://schemas.microsoft.com/office/powerpoint/2010/main" val="619148549"/>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654775" y="1371600"/>
            <a:ext cx="5834450" cy="4572000"/>
          </a:xfrm>
        </p:spPr>
      </p:pic>
      <p:sp>
        <p:nvSpPr>
          <p:cNvPr id="3" name="Footer Placeholder 2"/>
          <p:cNvSpPr>
            <a:spLocks noGrp="1"/>
          </p:cNvSpPr>
          <p:nvPr>
            <p:ph type="ftr" sz="quarter" idx="3"/>
          </p:nvPr>
        </p:nvSpPr>
        <p:spPr/>
        <p:txBody>
          <a:bodyPr/>
          <a:lstStyle/>
          <a:p>
            <a:r>
              <a:rPr lang="en-US" dirty="0" smtClean="0">
                <a:solidFill>
                  <a:srgbClr val="5B616B"/>
                </a:solidFill>
              </a:rPr>
              <a:t>Module 5</a:t>
            </a:r>
            <a:endParaRPr lang="en-US" dirty="0">
              <a:solidFill>
                <a:srgbClr val="5B616B"/>
              </a:solidFill>
            </a:endParaRPr>
          </a:p>
        </p:txBody>
      </p:sp>
      <p:sp>
        <p:nvSpPr>
          <p:cNvPr id="4" name="Slide Number Placeholder 3"/>
          <p:cNvSpPr>
            <a:spLocks noGrp="1"/>
          </p:cNvSpPr>
          <p:nvPr>
            <p:ph type="sldNum" sz="quarter" idx="4"/>
          </p:nvPr>
        </p:nvSpPr>
        <p:spPr/>
        <p:txBody>
          <a:bodyPr/>
          <a:lstStyle/>
          <a:p>
            <a:r>
              <a:rPr lang="en-US" dirty="0" smtClean="0">
                <a:solidFill>
                  <a:srgbClr val="5B616B"/>
                </a:solidFill>
              </a:rPr>
              <a:t>5-</a:t>
            </a:r>
            <a:fld id="{42782948-4DBE-204D-AB9E-B65E067054AE}" type="slidenum">
              <a:rPr lang="en-US" smtClean="0">
                <a:solidFill>
                  <a:srgbClr val="5B616B"/>
                </a:solidFill>
              </a:rPr>
              <a:pPr/>
              <a:t>70</a:t>
            </a:fld>
            <a:endParaRPr lang="en-US" dirty="0">
              <a:solidFill>
                <a:srgbClr val="5B616B"/>
              </a:solidFill>
            </a:endParaRPr>
          </a:p>
        </p:txBody>
      </p:sp>
      <p:sp>
        <p:nvSpPr>
          <p:cNvPr id="5" name="Title 4"/>
          <p:cNvSpPr>
            <a:spLocks noGrp="1"/>
          </p:cNvSpPr>
          <p:nvPr>
            <p:ph type="title"/>
          </p:nvPr>
        </p:nvSpPr>
        <p:spPr>
          <a:xfrm>
            <a:off x="672657" y="586770"/>
            <a:ext cx="7772400" cy="523220"/>
          </a:xfrm>
        </p:spPr>
        <p:txBody>
          <a:bodyPr/>
          <a:lstStyle/>
          <a:p>
            <a:r>
              <a:rPr lang="en-US" dirty="0" smtClean="0"/>
              <a:t>Financial Circumstances Form – Page 2 (cont’d)</a:t>
            </a:r>
            <a:endParaRPr lang="en-US" dirty="0"/>
          </a:p>
        </p:txBody>
      </p:sp>
    </p:spTree>
    <p:extLst>
      <p:ext uri="{BB962C8B-B14F-4D97-AF65-F5344CB8AC3E}">
        <p14:creationId xmlns:p14="http://schemas.microsoft.com/office/powerpoint/2010/main" val="527997415"/>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277874" y="1524000"/>
            <a:ext cx="6588252" cy="3767328"/>
          </a:xfrm>
        </p:spPr>
      </p:pic>
      <p:sp>
        <p:nvSpPr>
          <p:cNvPr id="3" name="Footer Placeholder 2"/>
          <p:cNvSpPr>
            <a:spLocks noGrp="1"/>
          </p:cNvSpPr>
          <p:nvPr>
            <p:ph type="ftr" sz="quarter" idx="3"/>
          </p:nvPr>
        </p:nvSpPr>
        <p:spPr/>
        <p:txBody>
          <a:bodyPr/>
          <a:lstStyle/>
          <a:p>
            <a:r>
              <a:rPr lang="en-US" dirty="0" smtClean="0">
                <a:solidFill>
                  <a:srgbClr val="5B616B"/>
                </a:solidFill>
              </a:rPr>
              <a:t>Module 5</a:t>
            </a:r>
            <a:endParaRPr lang="en-US" dirty="0">
              <a:solidFill>
                <a:srgbClr val="5B616B"/>
              </a:solidFill>
            </a:endParaRPr>
          </a:p>
        </p:txBody>
      </p:sp>
      <p:sp>
        <p:nvSpPr>
          <p:cNvPr id="4" name="Slide Number Placeholder 3"/>
          <p:cNvSpPr>
            <a:spLocks noGrp="1"/>
          </p:cNvSpPr>
          <p:nvPr>
            <p:ph type="sldNum" sz="quarter" idx="4"/>
          </p:nvPr>
        </p:nvSpPr>
        <p:spPr/>
        <p:txBody>
          <a:bodyPr/>
          <a:lstStyle/>
          <a:p>
            <a:r>
              <a:rPr lang="en-US" dirty="0">
                <a:solidFill>
                  <a:srgbClr val="5B616B"/>
                </a:solidFill>
              </a:rPr>
              <a:t>5</a:t>
            </a:r>
            <a:r>
              <a:rPr lang="en-US" dirty="0" smtClean="0">
                <a:solidFill>
                  <a:srgbClr val="5B616B"/>
                </a:solidFill>
              </a:rPr>
              <a:t>-</a:t>
            </a:r>
            <a:fld id="{42782948-4DBE-204D-AB9E-B65E067054AE}" type="slidenum">
              <a:rPr lang="en-US" smtClean="0">
                <a:solidFill>
                  <a:srgbClr val="5B616B"/>
                </a:solidFill>
              </a:rPr>
              <a:pPr/>
              <a:t>71</a:t>
            </a:fld>
            <a:endParaRPr lang="en-US" dirty="0">
              <a:solidFill>
                <a:srgbClr val="5B616B"/>
              </a:solidFill>
            </a:endParaRPr>
          </a:p>
        </p:txBody>
      </p:sp>
      <p:sp>
        <p:nvSpPr>
          <p:cNvPr id="5" name="Title 4"/>
          <p:cNvSpPr>
            <a:spLocks noGrp="1"/>
          </p:cNvSpPr>
          <p:nvPr>
            <p:ph type="title"/>
          </p:nvPr>
        </p:nvSpPr>
        <p:spPr>
          <a:xfrm>
            <a:off x="672657" y="586770"/>
            <a:ext cx="7772400" cy="523220"/>
          </a:xfrm>
        </p:spPr>
        <p:txBody>
          <a:bodyPr/>
          <a:lstStyle/>
          <a:p>
            <a:r>
              <a:rPr lang="en-US" dirty="0" smtClean="0"/>
              <a:t>Financial Circumstances Form – Page 3</a:t>
            </a:r>
            <a:endParaRPr lang="en-US" dirty="0"/>
          </a:p>
        </p:txBody>
      </p:sp>
    </p:spTree>
    <p:extLst>
      <p:ext uri="{BB962C8B-B14F-4D97-AF65-F5344CB8AC3E}">
        <p14:creationId xmlns:p14="http://schemas.microsoft.com/office/powerpoint/2010/main" val="545596870"/>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262656" y="1600200"/>
            <a:ext cx="6618687" cy="4572000"/>
          </a:xfrm>
        </p:spPr>
      </p:pic>
      <p:sp>
        <p:nvSpPr>
          <p:cNvPr id="3" name="Footer Placeholder 2"/>
          <p:cNvSpPr>
            <a:spLocks noGrp="1"/>
          </p:cNvSpPr>
          <p:nvPr>
            <p:ph type="ftr" sz="quarter" idx="3"/>
          </p:nvPr>
        </p:nvSpPr>
        <p:spPr/>
        <p:txBody>
          <a:bodyPr/>
          <a:lstStyle/>
          <a:p>
            <a:r>
              <a:rPr lang="en-US" dirty="0" smtClean="0">
                <a:solidFill>
                  <a:srgbClr val="5B616B"/>
                </a:solidFill>
              </a:rPr>
              <a:t>Module 5</a:t>
            </a:r>
            <a:endParaRPr lang="en-US" dirty="0">
              <a:solidFill>
                <a:srgbClr val="5B616B"/>
              </a:solidFill>
            </a:endParaRPr>
          </a:p>
        </p:txBody>
      </p:sp>
      <p:sp>
        <p:nvSpPr>
          <p:cNvPr id="4" name="Slide Number Placeholder 3"/>
          <p:cNvSpPr>
            <a:spLocks noGrp="1"/>
          </p:cNvSpPr>
          <p:nvPr>
            <p:ph type="sldNum" sz="quarter" idx="4"/>
          </p:nvPr>
        </p:nvSpPr>
        <p:spPr/>
        <p:txBody>
          <a:bodyPr/>
          <a:lstStyle/>
          <a:p>
            <a:r>
              <a:rPr lang="en-US" dirty="0">
                <a:solidFill>
                  <a:srgbClr val="5B616B"/>
                </a:solidFill>
              </a:rPr>
              <a:t>5</a:t>
            </a:r>
            <a:r>
              <a:rPr lang="en-US" dirty="0" smtClean="0">
                <a:solidFill>
                  <a:srgbClr val="5B616B"/>
                </a:solidFill>
              </a:rPr>
              <a:t>-</a:t>
            </a:r>
            <a:fld id="{42782948-4DBE-204D-AB9E-B65E067054AE}" type="slidenum">
              <a:rPr lang="en-US" smtClean="0">
                <a:solidFill>
                  <a:srgbClr val="5B616B"/>
                </a:solidFill>
              </a:rPr>
              <a:pPr/>
              <a:t>72</a:t>
            </a:fld>
            <a:endParaRPr lang="en-US" dirty="0">
              <a:solidFill>
                <a:srgbClr val="5B616B"/>
              </a:solidFill>
            </a:endParaRPr>
          </a:p>
        </p:txBody>
      </p:sp>
      <p:sp>
        <p:nvSpPr>
          <p:cNvPr id="5" name="Title 4"/>
          <p:cNvSpPr>
            <a:spLocks noGrp="1"/>
          </p:cNvSpPr>
          <p:nvPr>
            <p:ph type="title"/>
          </p:nvPr>
        </p:nvSpPr>
        <p:spPr>
          <a:xfrm>
            <a:off x="672657" y="586770"/>
            <a:ext cx="7772400" cy="523220"/>
          </a:xfrm>
        </p:spPr>
        <p:txBody>
          <a:bodyPr/>
          <a:lstStyle/>
          <a:p>
            <a:r>
              <a:rPr lang="en-US" dirty="0" smtClean="0"/>
              <a:t>Financial Circumstances Form – Page 3 (cont’d)</a:t>
            </a:r>
            <a:endParaRPr lang="en-US" dirty="0"/>
          </a:p>
        </p:txBody>
      </p:sp>
    </p:spTree>
    <p:extLst>
      <p:ext uri="{BB962C8B-B14F-4D97-AF65-F5344CB8AC3E}">
        <p14:creationId xmlns:p14="http://schemas.microsoft.com/office/powerpoint/2010/main" val="2099934609"/>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902787" y="1600200"/>
            <a:ext cx="5338426" cy="4572000"/>
          </a:xfrm>
        </p:spPr>
      </p:pic>
      <p:sp>
        <p:nvSpPr>
          <p:cNvPr id="3" name="Footer Placeholder 2"/>
          <p:cNvSpPr>
            <a:spLocks noGrp="1"/>
          </p:cNvSpPr>
          <p:nvPr>
            <p:ph type="ftr" sz="quarter" idx="3"/>
          </p:nvPr>
        </p:nvSpPr>
        <p:spPr/>
        <p:txBody>
          <a:bodyPr/>
          <a:lstStyle/>
          <a:p>
            <a:r>
              <a:rPr lang="en-US" dirty="0" smtClean="0">
                <a:solidFill>
                  <a:srgbClr val="5B616B"/>
                </a:solidFill>
              </a:rPr>
              <a:t>Module 5</a:t>
            </a:r>
            <a:endParaRPr lang="en-US" dirty="0">
              <a:solidFill>
                <a:srgbClr val="5B616B"/>
              </a:solidFill>
            </a:endParaRPr>
          </a:p>
        </p:txBody>
      </p:sp>
      <p:sp>
        <p:nvSpPr>
          <p:cNvPr id="4" name="Slide Number Placeholder 3"/>
          <p:cNvSpPr>
            <a:spLocks noGrp="1"/>
          </p:cNvSpPr>
          <p:nvPr>
            <p:ph type="sldNum" sz="quarter" idx="4"/>
          </p:nvPr>
        </p:nvSpPr>
        <p:spPr/>
        <p:txBody>
          <a:bodyPr/>
          <a:lstStyle/>
          <a:p>
            <a:r>
              <a:rPr lang="en-US" dirty="0">
                <a:solidFill>
                  <a:srgbClr val="5B616B"/>
                </a:solidFill>
              </a:rPr>
              <a:t>5</a:t>
            </a:r>
            <a:r>
              <a:rPr lang="en-US" dirty="0" smtClean="0">
                <a:solidFill>
                  <a:srgbClr val="5B616B"/>
                </a:solidFill>
              </a:rPr>
              <a:t>-</a:t>
            </a:r>
            <a:fld id="{42782948-4DBE-204D-AB9E-B65E067054AE}" type="slidenum">
              <a:rPr lang="en-US" smtClean="0">
                <a:solidFill>
                  <a:srgbClr val="5B616B"/>
                </a:solidFill>
              </a:rPr>
              <a:pPr/>
              <a:t>73</a:t>
            </a:fld>
            <a:endParaRPr lang="en-US" dirty="0">
              <a:solidFill>
                <a:srgbClr val="5B616B"/>
              </a:solidFill>
            </a:endParaRPr>
          </a:p>
        </p:txBody>
      </p:sp>
      <p:sp>
        <p:nvSpPr>
          <p:cNvPr id="5" name="Title 4"/>
          <p:cNvSpPr>
            <a:spLocks noGrp="1"/>
          </p:cNvSpPr>
          <p:nvPr>
            <p:ph type="title"/>
          </p:nvPr>
        </p:nvSpPr>
        <p:spPr>
          <a:xfrm>
            <a:off x="672657" y="586770"/>
            <a:ext cx="7772400" cy="523220"/>
          </a:xfrm>
        </p:spPr>
        <p:txBody>
          <a:bodyPr/>
          <a:lstStyle/>
          <a:p>
            <a:r>
              <a:rPr lang="en-US" dirty="0" smtClean="0"/>
              <a:t>Financial Circumstances Form – Page 4</a:t>
            </a:r>
            <a:endParaRPr lang="en-US" dirty="0"/>
          </a:p>
        </p:txBody>
      </p:sp>
    </p:spTree>
    <p:extLst>
      <p:ext uri="{BB962C8B-B14F-4D97-AF65-F5344CB8AC3E}">
        <p14:creationId xmlns:p14="http://schemas.microsoft.com/office/powerpoint/2010/main" val="760148401"/>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2174147" y="1600200"/>
            <a:ext cx="4795706" cy="4572000"/>
          </a:xfrm>
        </p:spPr>
      </p:pic>
      <p:sp>
        <p:nvSpPr>
          <p:cNvPr id="3" name="Footer Placeholder 2"/>
          <p:cNvSpPr>
            <a:spLocks noGrp="1"/>
          </p:cNvSpPr>
          <p:nvPr>
            <p:ph type="ftr" sz="quarter" idx="3"/>
          </p:nvPr>
        </p:nvSpPr>
        <p:spPr/>
        <p:txBody>
          <a:bodyPr/>
          <a:lstStyle/>
          <a:p>
            <a:r>
              <a:rPr lang="en-US" dirty="0" smtClean="0">
                <a:solidFill>
                  <a:srgbClr val="5B616B"/>
                </a:solidFill>
              </a:rPr>
              <a:t>Module 5</a:t>
            </a:r>
            <a:endParaRPr lang="en-US" dirty="0">
              <a:solidFill>
                <a:srgbClr val="5B616B"/>
              </a:solidFill>
            </a:endParaRPr>
          </a:p>
        </p:txBody>
      </p:sp>
      <p:sp>
        <p:nvSpPr>
          <p:cNvPr id="4" name="Slide Number Placeholder 3"/>
          <p:cNvSpPr>
            <a:spLocks noGrp="1"/>
          </p:cNvSpPr>
          <p:nvPr>
            <p:ph type="sldNum" sz="quarter" idx="4"/>
          </p:nvPr>
        </p:nvSpPr>
        <p:spPr/>
        <p:txBody>
          <a:bodyPr/>
          <a:lstStyle/>
          <a:p>
            <a:r>
              <a:rPr lang="en-US" dirty="0" smtClean="0">
                <a:solidFill>
                  <a:srgbClr val="5B616B"/>
                </a:solidFill>
              </a:rPr>
              <a:t>5-</a:t>
            </a:r>
            <a:fld id="{42782948-4DBE-204D-AB9E-B65E067054AE}" type="slidenum">
              <a:rPr lang="en-US" smtClean="0">
                <a:solidFill>
                  <a:srgbClr val="5B616B"/>
                </a:solidFill>
              </a:rPr>
              <a:pPr/>
              <a:t>74</a:t>
            </a:fld>
            <a:endParaRPr lang="en-US" dirty="0">
              <a:solidFill>
                <a:srgbClr val="5B616B"/>
              </a:solidFill>
            </a:endParaRPr>
          </a:p>
        </p:txBody>
      </p:sp>
      <p:sp>
        <p:nvSpPr>
          <p:cNvPr id="5" name="Title 4"/>
          <p:cNvSpPr>
            <a:spLocks noGrp="1"/>
          </p:cNvSpPr>
          <p:nvPr>
            <p:ph type="title"/>
          </p:nvPr>
        </p:nvSpPr>
        <p:spPr>
          <a:xfrm>
            <a:off x="672657" y="586770"/>
            <a:ext cx="7772400" cy="523220"/>
          </a:xfrm>
        </p:spPr>
        <p:txBody>
          <a:bodyPr/>
          <a:lstStyle/>
          <a:p>
            <a:r>
              <a:rPr lang="en-US" dirty="0" smtClean="0"/>
              <a:t>Financial Circumstances Form – Page 6</a:t>
            </a:r>
            <a:endParaRPr lang="en-US" dirty="0"/>
          </a:p>
        </p:txBody>
      </p:sp>
    </p:spTree>
    <p:extLst>
      <p:ext uri="{BB962C8B-B14F-4D97-AF65-F5344CB8AC3E}">
        <p14:creationId xmlns:p14="http://schemas.microsoft.com/office/powerpoint/2010/main" val="2184916689"/>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r>
              <a:rPr lang="en-US" sz="2400" dirty="0"/>
              <a:t>The Hague forms are federally approved and </a:t>
            </a:r>
            <a:r>
              <a:rPr lang="en-US" sz="2400" dirty="0" smtClean="0"/>
              <a:t>available </a:t>
            </a:r>
            <a:r>
              <a:rPr lang="en-US" sz="2400" dirty="0"/>
              <a:t>on the OCSE website in </a:t>
            </a:r>
            <a:r>
              <a:rPr lang="en-US" sz="2400" dirty="0" smtClean="0"/>
              <a:t>fillable pdf format.  See Hague Forms on </a:t>
            </a:r>
            <a:r>
              <a:rPr lang="en-US" sz="2400" dirty="0" err="1" smtClean="0">
                <a:hlinkClick r:id="rId3"/>
              </a:rPr>
              <a:t>www.acf.hhs.gov</a:t>
            </a:r>
            <a:r>
              <a:rPr lang="en-US" sz="2400" dirty="0" smtClean="0">
                <a:hlinkClick r:id="rId3"/>
              </a:rPr>
              <a:t>/</a:t>
            </a:r>
            <a:r>
              <a:rPr lang="en-US" sz="2400" dirty="0" err="1" smtClean="0">
                <a:hlinkClick r:id="rId3"/>
              </a:rPr>
              <a:t>css</a:t>
            </a:r>
            <a:r>
              <a:rPr lang="en-US" sz="2400" dirty="0" smtClean="0">
                <a:hlinkClick r:id="rId3"/>
              </a:rPr>
              <a:t>/partners/international</a:t>
            </a:r>
            <a:endParaRPr lang="en-US" sz="2400" dirty="0"/>
          </a:p>
          <a:p>
            <a:r>
              <a:rPr lang="en-US" sz="2400" dirty="0" smtClean="0"/>
              <a:t>The </a:t>
            </a:r>
            <a:r>
              <a:rPr lang="en-US" sz="2400" dirty="0"/>
              <a:t>14 forms include a mandatory transmittal form, a mandatory acknowledgment form, and 12 recommended </a:t>
            </a:r>
            <a:r>
              <a:rPr lang="en-US" sz="2400" dirty="0" smtClean="0"/>
              <a:t>forms</a:t>
            </a:r>
            <a:endParaRPr lang="en-US" sz="2400" dirty="0"/>
          </a:p>
          <a:p>
            <a:r>
              <a:rPr lang="en-US" sz="2400" dirty="0" smtClean="0"/>
              <a:t>DCL-16-21 provides guidance and information about the forms</a:t>
            </a:r>
          </a:p>
        </p:txBody>
      </p:sp>
      <p:sp>
        <p:nvSpPr>
          <p:cNvPr id="3" name="Footer Placeholder 2"/>
          <p:cNvSpPr>
            <a:spLocks noGrp="1"/>
          </p:cNvSpPr>
          <p:nvPr>
            <p:ph type="ftr" sz="quarter" idx="3"/>
          </p:nvPr>
        </p:nvSpPr>
        <p:spPr/>
        <p:txBody>
          <a:bodyPr/>
          <a:lstStyle/>
          <a:p>
            <a:r>
              <a:rPr lang="en-US" dirty="0" smtClean="0">
                <a:solidFill>
                  <a:srgbClr val="5B616B"/>
                </a:solidFill>
              </a:rPr>
              <a:t>Module 5</a:t>
            </a:r>
            <a:endParaRPr lang="en-US" dirty="0">
              <a:solidFill>
                <a:srgbClr val="5B616B"/>
              </a:solidFill>
            </a:endParaRPr>
          </a:p>
        </p:txBody>
      </p:sp>
      <p:sp>
        <p:nvSpPr>
          <p:cNvPr id="4" name="Slide Number Placeholder 3"/>
          <p:cNvSpPr>
            <a:spLocks noGrp="1"/>
          </p:cNvSpPr>
          <p:nvPr>
            <p:ph type="sldNum" sz="quarter" idx="4"/>
          </p:nvPr>
        </p:nvSpPr>
        <p:spPr/>
        <p:txBody>
          <a:bodyPr/>
          <a:lstStyle/>
          <a:p>
            <a:r>
              <a:rPr lang="en-US" dirty="0">
                <a:solidFill>
                  <a:srgbClr val="5B616B"/>
                </a:solidFill>
              </a:rPr>
              <a:t>5</a:t>
            </a:r>
            <a:r>
              <a:rPr lang="en-US" dirty="0" smtClean="0">
                <a:solidFill>
                  <a:srgbClr val="5B616B"/>
                </a:solidFill>
              </a:rPr>
              <a:t>-</a:t>
            </a:r>
            <a:fld id="{42782948-4DBE-204D-AB9E-B65E067054AE}" type="slidenum">
              <a:rPr lang="en-US" smtClean="0">
                <a:solidFill>
                  <a:srgbClr val="5B616B"/>
                </a:solidFill>
              </a:rPr>
              <a:pPr/>
              <a:t>75</a:t>
            </a:fld>
            <a:endParaRPr lang="en-US" dirty="0">
              <a:solidFill>
                <a:srgbClr val="5B616B"/>
              </a:solidFill>
            </a:endParaRPr>
          </a:p>
        </p:txBody>
      </p:sp>
      <p:sp>
        <p:nvSpPr>
          <p:cNvPr id="5" name="Title 4"/>
          <p:cNvSpPr>
            <a:spLocks noGrp="1"/>
          </p:cNvSpPr>
          <p:nvPr>
            <p:ph type="title"/>
          </p:nvPr>
        </p:nvSpPr>
        <p:spPr/>
        <p:txBody>
          <a:bodyPr/>
          <a:lstStyle/>
          <a:p>
            <a:r>
              <a:rPr lang="en-US" dirty="0" smtClean="0"/>
              <a:t>OCSE Resources on Convention Forms</a:t>
            </a:r>
            <a:endParaRPr lang="en-US" dirty="0"/>
          </a:p>
        </p:txBody>
      </p:sp>
    </p:spTree>
    <p:extLst>
      <p:ext uri="{BB962C8B-B14F-4D97-AF65-F5344CB8AC3E}">
        <p14:creationId xmlns:p14="http://schemas.microsoft.com/office/powerpoint/2010/main" val="3596623672"/>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3"/>
          </p:nvPr>
        </p:nvSpPr>
        <p:spPr/>
        <p:txBody>
          <a:bodyPr/>
          <a:lstStyle/>
          <a:p>
            <a:r>
              <a:rPr lang="en-US" dirty="0" smtClean="0">
                <a:solidFill>
                  <a:srgbClr val="5B616B"/>
                </a:solidFill>
              </a:rPr>
              <a:t>Module 5</a:t>
            </a:r>
            <a:endParaRPr lang="en-US" dirty="0">
              <a:solidFill>
                <a:srgbClr val="5B616B"/>
              </a:solidFill>
            </a:endParaRPr>
          </a:p>
        </p:txBody>
      </p:sp>
      <p:sp>
        <p:nvSpPr>
          <p:cNvPr id="4" name="Slide Number Placeholder 3"/>
          <p:cNvSpPr>
            <a:spLocks noGrp="1"/>
          </p:cNvSpPr>
          <p:nvPr>
            <p:ph type="sldNum" sz="quarter" idx="4"/>
          </p:nvPr>
        </p:nvSpPr>
        <p:spPr/>
        <p:txBody>
          <a:bodyPr/>
          <a:lstStyle/>
          <a:p>
            <a:r>
              <a:rPr lang="en-US" dirty="0" smtClean="0">
                <a:solidFill>
                  <a:srgbClr val="5B616B"/>
                </a:solidFill>
              </a:rPr>
              <a:t>5-</a:t>
            </a:r>
            <a:fld id="{42782948-4DBE-204D-AB9E-B65E067054AE}" type="slidenum">
              <a:rPr lang="en-US" smtClean="0">
                <a:solidFill>
                  <a:srgbClr val="5B616B"/>
                </a:solidFill>
              </a:rPr>
              <a:pPr/>
              <a:t>76</a:t>
            </a:fld>
            <a:endParaRPr lang="en-US" dirty="0">
              <a:solidFill>
                <a:srgbClr val="5B616B"/>
              </a:solidFill>
            </a:endParaRPr>
          </a:p>
        </p:txBody>
      </p:sp>
      <p:sp>
        <p:nvSpPr>
          <p:cNvPr id="5" name="Title 4"/>
          <p:cNvSpPr>
            <a:spLocks noGrp="1"/>
          </p:cNvSpPr>
          <p:nvPr>
            <p:ph type="title"/>
          </p:nvPr>
        </p:nvSpPr>
        <p:spPr>
          <a:xfrm>
            <a:off x="685799" y="641003"/>
            <a:ext cx="7772400" cy="523220"/>
          </a:xfrm>
        </p:spPr>
        <p:txBody>
          <a:bodyPr/>
          <a:lstStyle/>
          <a:p>
            <a:r>
              <a:rPr lang="en-US" dirty="0" smtClean="0"/>
              <a:t>OCSE International Page</a:t>
            </a:r>
            <a:endParaRPr lang="en-US" dirty="0"/>
          </a:p>
        </p:txBody>
      </p:sp>
      <p:sp>
        <p:nvSpPr>
          <p:cNvPr id="6" name="Rectangle 5"/>
          <p:cNvSpPr/>
          <p:nvPr/>
        </p:nvSpPr>
        <p:spPr>
          <a:xfrm>
            <a:off x="2362201" y="5665338"/>
            <a:ext cx="4191000" cy="369332"/>
          </a:xfrm>
          <a:prstGeom prst="rect">
            <a:avLst/>
          </a:prstGeom>
        </p:spPr>
        <p:txBody>
          <a:bodyPr wrap="square">
            <a:spAutoFit/>
          </a:bodyPr>
          <a:lstStyle/>
          <a:p>
            <a:r>
              <a:rPr lang="en-US" dirty="0" smtClean="0">
                <a:solidFill>
                  <a:prstClr val="black"/>
                </a:solidFill>
                <a:hlinkClick r:id="rId3"/>
              </a:rPr>
              <a:t>www.acf.hhs.gov/css/partners/international</a:t>
            </a:r>
            <a:r>
              <a:rPr lang="en-US" dirty="0" smtClean="0">
                <a:solidFill>
                  <a:prstClr val="black"/>
                </a:solidFill>
              </a:rPr>
              <a:t>  </a:t>
            </a:r>
            <a:endParaRPr lang="en-US" dirty="0"/>
          </a:p>
        </p:txBody>
      </p:sp>
      <p:pic>
        <p:nvPicPr>
          <p:cNvPr id="15" name="Content Placeholder 3"/>
          <p:cNvPicPr>
            <a:picLocks noGrp="1" noChangeAspect="1"/>
          </p:cNvPicPr>
          <p:nvPr>
            <p:ph idx="1"/>
          </p:nvPr>
        </p:nvPicPr>
        <p:blipFill>
          <a:blip r:embed="rId4"/>
          <a:stretch>
            <a:fillRect/>
          </a:stretch>
        </p:blipFill>
        <p:spPr>
          <a:xfrm>
            <a:off x="1295400" y="1449535"/>
            <a:ext cx="6212362" cy="4115157"/>
          </a:xfrm>
          <a:prstGeom prst="rect">
            <a:avLst/>
          </a:prstGeom>
        </p:spPr>
      </p:pic>
      <p:sp>
        <p:nvSpPr>
          <p:cNvPr id="16" name="Oval 15"/>
          <p:cNvSpPr/>
          <p:nvPr/>
        </p:nvSpPr>
        <p:spPr>
          <a:xfrm>
            <a:off x="2650067" y="4953000"/>
            <a:ext cx="3048000" cy="294968"/>
          </a:xfrm>
          <a:prstGeom prst="ellipse">
            <a:avLst/>
          </a:prstGeom>
          <a:noFill/>
          <a:ln>
            <a:solidFill>
              <a:srgbClr val="C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211266000"/>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p:txBody>
          <a:bodyPr>
            <a:normAutofit fontScale="92500" lnSpcReduction="20000"/>
          </a:bodyPr>
          <a:lstStyle/>
          <a:p>
            <a:pPr>
              <a:spcAft>
                <a:spcPts val="0"/>
              </a:spcAft>
            </a:pPr>
            <a:r>
              <a:rPr lang="en-US" sz="2400" dirty="0" smtClean="0"/>
              <a:t>Outgoing Application and related </a:t>
            </a:r>
          </a:p>
          <a:p>
            <a:pPr marL="228600" indent="0">
              <a:buNone/>
            </a:pPr>
            <a:r>
              <a:rPr lang="en-US" sz="2400" dirty="0" smtClean="0"/>
              <a:t>documents</a:t>
            </a:r>
          </a:p>
          <a:p>
            <a:pPr lvl="1"/>
            <a:r>
              <a:rPr lang="en-US" sz="2200" dirty="0" smtClean="0"/>
              <a:t>Original language</a:t>
            </a:r>
          </a:p>
          <a:p>
            <a:pPr lvl="1"/>
            <a:r>
              <a:rPr lang="en-US" sz="2200" dirty="0" smtClean="0"/>
              <a:t>Translation into language of </a:t>
            </a:r>
            <a:r>
              <a:rPr lang="en-US" sz="2200" dirty="0"/>
              <a:t> </a:t>
            </a:r>
            <a:r>
              <a:rPr lang="en-US" sz="2200" dirty="0" smtClean="0"/>
              <a:t>                                           requested State or another language                                           State has declared it will accept</a:t>
            </a:r>
          </a:p>
          <a:p>
            <a:r>
              <a:rPr lang="en-US" sz="2400" dirty="0" smtClean="0"/>
              <a:t>Communication to requested Central Authority, including Transmittal &amp; Acknowledgment</a:t>
            </a:r>
          </a:p>
          <a:p>
            <a:pPr lvl="1"/>
            <a:r>
              <a:rPr lang="en-US" sz="2200" dirty="0" smtClean="0"/>
              <a:t>Language of requested State, or</a:t>
            </a:r>
          </a:p>
          <a:p>
            <a:pPr lvl="1"/>
            <a:r>
              <a:rPr lang="en-US" sz="2200" dirty="0" smtClean="0"/>
              <a:t>English or French, unless reservation</a:t>
            </a:r>
            <a:endParaRPr lang="en-US" dirty="0" smtClean="0"/>
          </a:p>
          <a:p>
            <a:r>
              <a:rPr lang="en-US" sz="2400" dirty="0" smtClean="0"/>
              <a:t>Source</a:t>
            </a:r>
            <a:endParaRPr lang="en-US" sz="2400" dirty="0"/>
          </a:p>
          <a:p>
            <a:pPr lvl="1"/>
            <a:r>
              <a:rPr lang="en-US" sz="2200" dirty="0" smtClean="0"/>
              <a:t>Article 44 of Hague Child Support Convention</a:t>
            </a:r>
            <a:endParaRPr lang="en-US" sz="2200" dirty="0"/>
          </a:p>
          <a:p>
            <a:pPr marL="454025" lvl="1" indent="0">
              <a:buNone/>
            </a:pPr>
            <a:endParaRPr lang="en-US" sz="2200" dirty="0" smtClean="0"/>
          </a:p>
        </p:txBody>
      </p:sp>
      <p:sp>
        <p:nvSpPr>
          <p:cNvPr id="5" name="Footer Placeholder 4"/>
          <p:cNvSpPr>
            <a:spLocks noGrp="1"/>
          </p:cNvSpPr>
          <p:nvPr>
            <p:ph type="ftr" sz="quarter" idx="3"/>
          </p:nvPr>
        </p:nvSpPr>
        <p:spPr/>
        <p:txBody>
          <a:bodyPr/>
          <a:lstStyle/>
          <a:p>
            <a:r>
              <a:rPr lang="en-US" dirty="0" smtClean="0">
                <a:solidFill>
                  <a:srgbClr val="5B616B"/>
                </a:solidFill>
              </a:rPr>
              <a:t>Module 5</a:t>
            </a:r>
            <a:endParaRPr lang="en-US" dirty="0">
              <a:solidFill>
                <a:srgbClr val="5B616B"/>
              </a:solidFill>
            </a:endParaRPr>
          </a:p>
        </p:txBody>
      </p:sp>
      <p:sp>
        <p:nvSpPr>
          <p:cNvPr id="6" name="Slide Number Placeholder 5"/>
          <p:cNvSpPr>
            <a:spLocks noGrp="1"/>
          </p:cNvSpPr>
          <p:nvPr>
            <p:ph type="sldNum" sz="quarter" idx="4"/>
          </p:nvPr>
        </p:nvSpPr>
        <p:spPr/>
        <p:txBody>
          <a:bodyPr/>
          <a:lstStyle/>
          <a:p>
            <a:r>
              <a:rPr lang="en-US" dirty="0" smtClean="0">
                <a:solidFill>
                  <a:srgbClr val="5B616B"/>
                </a:solidFill>
              </a:rPr>
              <a:t>5-</a:t>
            </a:r>
            <a:fld id="{F79391A1-2D35-4DB0-8826-6DF5F13B3A10}" type="slidenum">
              <a:rPr lang="en-US" smtClean="0">
                <a:solidFill>
                  <a:srgbClr val="5B616B"/>
                </a:solidFill>
              </a:rPr>
              <a:t>77</a:t>
            </a:fld>
            <a:endParaRPr lang="en-US" dirty="0">
              <a:solidFill>
                <a:srgbClr val="5B616B"/>
              </a:solidFill>
            </a:endParaRPr>
          </a:p>
        </p:txBody>
      </p:sp>
      <p:sp>
        <p:nvSpPr>
          <p:cNvPr id="3" name="Title 2"/>
          <p:cNvSpPr>
            <a:spLocks noGrp="1"/>
          </p:cNvSpPr>
          <p:nvPr>
            <p:ph type="title"/>
          </p:nvPr>
        </p:nvSpPr>
        <p:spPr>
          <a:xfrm>
            <a:off x="699247" y="654477"/>
            <a:ext cx="7772400" cy="523220"/>
          </a:xfrm>
        </p:spPr>
        <p:txBody>
          <a:bodyPr/>
          <a:lstStyle/>
          <a:p>
            <a:r>
              <a:rPr lang="en-US" dirty="0" smtClean="0"/>
              <a:t>Translation of Outgoing Documents from U.S.</a:t>
            </a:r>
            <a:endParaRPr lang="en-US" dirty="0"/>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10200" y="1600200"/>
            <a:ext cx="3048000" cy="1615440"/>
          </a:xfrm>
          <a:prstGeom prst="rect">
            <a:avLst/>
          </a:prstGeom>
        </p:spPr>
      </p:pic>
    </p:spTree>
    <p:extLst>
      <p:ext uri="{BB962C8B-B14F-4D97-AF65-F5344CB8AC3E}">
        <p14:creationId xmlns:p14="http://schemas.microsoft.com/office/powerpoint/2010/main" val="2862370815"/>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p:txBody>
          <a:bodyPr/>
          <a:lstStyle/>
          <a:p>
            <a:r>
              <a:rPr lang="en-US" dirty="0" smtClean="0">
                <a:solidFill>
                  <a:srgbClr val="5B616B"/>
                </a:solidFill>
              </a:rPr>
              <a:t>Module 5</a:t>
            </a:r>
            <a:endParaRPr lang="en-US" dirty="0">
              <a:solidFill>
                <a:srgbClr val="5B616B"/>
              </a:solidFill>
            </a:endParaRPr>
          </a:p>
        </p:txBody>
      </p:sp>
      <p:sp>
        <p:nvSpPr>
          <p:cNvPr id="6" name="Slide Number Placeholder 5"/>
          <p:cNvSpPr>
            <a:spLocks noGrp="1"/>
          </p:cNvSpPr>
          <p:nvPr>
            <p:ph type="sldNum" sz="quarter" idx="4"/>
          </p:nvPr>
        </p:nvSpPr>
        <p:spPr/>
        <p:txBody>
          <a:bodyPr/>
          <a:lstStyle/>
          <a:p>
            <a:r>
              <a:rPr lang="en-US" dirty="0" smtClean="0">
                <a:solidFill>
                  <a:srgbClr val="5B616B"/>
                </a:solidFill>
              </a:rPr>
              <a:t>5-</a:t>
            </a:r>
            <a:fld id="{F79391A1-2D35-4DB0-8826-6DF5F13B3A10}" type="slidenum">
              <a:rPr lang="en-US" smtClean="0">
                <a:solidFill>
                  <a:srgbClr val="5B616B"/>
                </a:solidFill>
              </a:rPr>
              <a:t>78</a:t>
            </a:fld>
            <a:endParaRPr lang="en-US" dirty="0">
              <a:solidFill>
                <a:srgbClr val="5B616B"/>
              </a:solidFill>
            </a:endParaRPr>
          </a:p>
        </p:txBody>
      </p:sp>
      <p:sp>
        <p:nvSpPr>
          <p:cNvPr id="3" name="Title 2"/>
          <p:cNvSpPr>
            <a:spLocks noGrp="1"/>
          </p:cNvSpPr>
          <p:nvPr>
            <p:ph type="title"/>
          </p:nvPr>
        </p:nvSpPr>
        <p:spPr>
          <a:xfrm>
            <a:off x="699247" y="654477"/>
            <a:ext cx="7772400" cy="523220"/>
          </a:xfrm>
        </p:spPr>
        <p:txBody>
          <a:bodyPr/>
          <a:lstStyle/>
          <a:p>
            <a:r>
              <a:rPr lang="en-US" dirty="0" smtClean="0"/>
              <a:t>Country Specific Language Information</a:t>
            </a:r>
            <a:endParaRPr lang="en-US" dirty="0"/>
          </a:p>
        </p:txBody>
      </p:sp>
      <p:pic>
        <p:nvPicPr>
          <p:cNvPr id="8" name="Content Placeholder 6"/>
          <p:cNvPicPr>
            <a:picLocks noGrp="1" noChangeAspect="1"/>
          </p:cNvPicPr>
          <p:nvPr>
            <p:ph idx="1"/>
          </p:nvPr>
        </p:nvPicPr>
        <p:blipFill rotWithShape="1">
          <a:blip r:embed="rId3"/>
          <a:srcRect l="14827" t="11028" r="15728" b="20028"/>
          <a:stretch/>
        </p:blipFill>
        <p:spPr>
          <a:xfrm>
            <a:off x="838200" y="1371601"/>
            <a:ext cx="7504811" cy="4191000"/>
          </a:xfrm>
          <a:prstGeom prst="rect">
            <a:avLst/>
          </a:prstGeom>
        </p:spPr>
      </p:pic>
    </p:spTree>
    <p:extLst>
      <p:ext uri="{BB962C8B-B14F-4D97-AF65-F5344CB8AC3E}">
        <p14:creationId xmlns:p14="http://schemas.microsoft.com/office/powerpoint/2010/main" val="2299327712"/>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ontent Placeholder 5"/>
          <p:cNvGraphicFramePr>
            <a:graphicFrameLocks noGrp="1"/>
          </p:cNvGraphicFramePr>
          <p:nvPr>
            <p:ph idx="1"/>
            <p:extLst>
              <p:ext uri="{D42A27DB-BD31-4B8C-83A1-F6EECF244321}">
                <p14:modId xmlns:p14="http://schemas.microsoft.com/office/powerpoint/2010/main" val="3059851959"/>
              </p:ext>
            </p:extLst>
          </p:nvPr>
        </p:nvGraphicFramePr>
        <p:xfrm>
          <a:off x="685800" y="1600200"/>
          <a:ext cx="7772400" cy="4572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Footer Placeholder 2"/>
          <p:cNvSpPr>
            <a:spLocks noGrp="1"/>
          </p:cNvSpPr>
          <p:nvPr>
            <p:ph type="ftr" sz="quarter" idx="3"/>
          </p:nvPr>
        </p:nvSpPr>
        <p:spPr/>
        <p:txBody>
          <a:bodyPr/>
          <a:lstStyle/>
          <a:p>
            <a:r>
              <a:rPr lang="en-US" dirty="0" smtClean="0">
                <a:solidFill>
                  <a:srgbClr val="5B616B"/>
                </a:solidFill>
              </a:rPr>
              <a:t>Module 5</a:t>
            </a:r>
            <a:endParaRPr lang="en-US" dirty="0">
              <a:solidFill>
                <a:srgbClr val="5B616B"/>
              </a:solidFill>
            </a:endParaRPr>
          </a:p>
        </p:txBody>
      </p:sp>
      <p:sp>
        <p:nvSpPr>
          <p:cNvPr id="4" name="Slide Number Placeholder 3"/>
          <p:cNvSpPr>
            <a:spLocks noGrp="1"/>
          </p:cNvSpPr>
          <p:nvPr>
            <p:ph type="sldNum" sz="quarter" idx="4"/>
          </p:nvPr>
        </p:nvSpPr>
        <p:spPr/>
        <p:txBody>
          <a:bodyPr/>
          <a:lstStyle/>
          <a:p>
            <a:r>
              <a:rPr lang="en-US" dirty="0">
                <a:solidFill>
                  <a:srgbClr val="5B616B"/>
                </a:solidFill>
              </a:rPr>
              <a:t>5</a:t>
            </a:r>
            <a:r>
              <a:rPr lang="en-US" dirty="0" smtClean="0">
                <a:solidFill>
                  <a:srgbClr val="5B616B"/>
                </a:solidFill>
              </a:rPr>
              <a:t>-</a:t>
            </a:r>
            <a:fld id="{42782948-4DBE-204D-AB9E-B65E067054AE}" type="slidenum">
              <a:rPr lang="en-US" smtClean="0">
                <a:solidFill>
                  <a:srgbClr val="5B616B"/>
                </a:solidFill>
              </a:rPr>
              <a:pPr/>
              <a:t>79</a:t>
            </a:fld>
            <a:endParaRPr lang="en-US" dirty="0">
              <a:solidFill>
                <a:srgbClr val="5B616B"/>
              </a:solidFill>
            </a:endParaRPr>
          </a:p>
        </p:txBody>
      </p:sp>
      <p:sp>
        <p:nvSpPr>
          <p:cNvPr id="5" name="Title 4"/>
          <p:cNvSpPr>
            <a:spLocks noGrp="1"/>
          </p:cNvSpPr>
          <p:nvPr>
            <p:ph type="title"/>
          </p:nvPr>
        </p:nvSpPr>
        <p:spPr>
          <a:xfrm>
            <a:off x="686104" y="848380"/>
            <a:ext cx="7772400" cy="523220"/>
          </a:xfrm>
        </p:spPr>
        <p:txBody>
          <a:bodyPr/>
          <a:lstStyle/>
          <a:p>
            <a:r>
              <a:rPr lang="en-US" dirty="0" smtClean="0"/>
              <a:t>Flow Chart in U.S. for Outgoing Application – Step 2 </a:t>
            </a:r>
            <a:endParaRPr lang="en-US" dirty="0"/>
          </a:p>
        </p:txBody>
      </p:sp>
    </p:spTree>
    <p:extLst>
      <p:ext uri="{BB962C8B-B14F-4D97-AF65-F5344CB8AC3E}">
        <p14:creationId xmlns:p14="http://schemas.microsoft.com/office/powerpoint/2010/main" val="172872512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p:txBody>
          <a:bodyPr>
            <a:normAutofit/>
          </a:bodyPr>
          <a:lstStyle/>
          <a:p>
            <a:r>
              <a:rPr lang="en-US" dirty="0" smtClean="0"/>
              <a:t>HHS who, in turn, has delegated Central Authority functions to OCSE</a:t>
            </a:r>
          </a:p>
          <a:p>
            <a:r>
              <a:rPr lang="en-US" dirty="0" smtClean="0"/>
              <a:t>OCSE’s primary Article 6 function – location of debtor or creditor</a:t>
            </a:r>
          </a:p>
          <a:p>
            <a:pPr lvl="1"/>
            <a:r>
              <a:rPr lang="en-US" dirty="0" smtClean="0"/>
              <a:t>U.S. state of residence</a:t>
            </a:r>
          </a:p>
          <a:p>
            <a:r>
              <a:rPr lang="en-US" dirty="0" smtClean="0"/>
              <a:t>HHS has designated state IV-D child support agencies as public bodies to perform functions under Article 6, under the supervision of OCSE</a:t>
            </a:r>
          </a:p>
          <a:p>
            <a:pPr lvl="1"/>
            <a:r>
              <a:rPr lang="en-US" dirty="0" smtClean="0"/>
              <a:t>Transmission and receipt of Convention applications</a:t>
            </a:r>
            <a:endParaRPr lang="en-US" dirty="0"/>
          </a:p>
          <a:p>
            <a:pPr lvl="1"/>
            <a:r>
              <a:rPr lang="en-US" dirty="0" smtClean="0"/>
              <a:t>Initiation or facilitation of institution </a:t>
            </a:r>
            <a:r>
              <a:rPr lang="en-US" dirty="0"/>
              <a:t>of proceedings in respect of such </a:t>
            </a:r>
            <a:r>
              <a:rPr lang="en-US" dirty="0" smtClean="0"/>
              <a:t>applications</a:t>
            </a:r>
          </a:p>
          <a:p>
            <a:pPr marL="454025" lvl="1" indent="0">
              <a:buNone/>
            </a:pPr>
            <a:endParaRPr lang="en-US" dirty="0"/>
          </a:p>
        </p:txBody>
      </p:sp>
      <p:sp>
        <p:nvSpPr>
          <p:cNvPr id="5" name="Footer Placeholder 4"/>
          <p:cNvSpPr>
            <a:spLocks noGrp="1"/>
          </p:cNvSpPr>
          <p:nvPr>
            <p:ph type="ftr" sz="quarter" idx="3"/>
          </p:nvPr>
        </p:nvSpPr>
        <p:spPr/>
        <p:txBody>
          <a:bodyPr/>
          <a:lstStyle/>
          <a:p>
            <a:r>
              <a:rPr lang="en-US" dirty="0" smtClean="0">
                <a:solidFill>
                  <a:srgbClr val="5B616B"/>
                </a:solidFill>
              </a:rPr>
              <a:t>Module 5</a:t>
            </a:r>
            <a:endParaRPr lang="en-US" dirty="0">
              <a:solidFill>
                <a:srgbClr val="5B616B"/>
              </a:solidFill>
            </a:endParaRPr>
          </a:p>
        </p:txBody>
      </p:sp>
      <p:sp>
        <p:nvSpPr>
          <p:cNvPr id="6" name="Slide Number Placeholder 5"/>
          <p:cNvSpPr>
            <a:spLocks noGrp="1"/>
          </p:cNvSpPr>
          <p:nvPr>
            <p:ph type="sldNum" sz="quarter" idx="4"/>
          </p:nvPr>
        </p:nvSpPr>
        <p:spPr/>
        <p:txBody>
          <a:bodyPr/>
          <a:lstStyle/>
          <a:p>
            <a:r>
              <a:rPr lang="en-US" dirty="0">
                <a:solidFill>
                  <a:srgbClr val="5B616B"/>
                </a:solidFill>
              </a:rPr>
              <a:t>5</a:t>
            </a:r>
            <a:r>
              <a:rPr lang="en-US" dirty="0" smtClean="0">
                <a:solidFill>
                  <a:srgbClr val="5B616B"/>
                </a:solidFill>
              </a:rPr>
              <a:t>-8</a:t>
            </a:r>
            <a:endParaRPr lang="en-US" dirty="0">
              <a:solidFill>
                <a:srgbClr val="5B616B"/>
              </a:solidFill>
            </a:endParaRPr>
          </a:p>
        </p:txBody>
      </p:sp>
      <p:sp>
        <p:nvSpPr>
          <p:cNvPr id="8" name="Title 7"/>
          <p:cNvSpPr>
            <a:spLocks noGrp="1"/>
          </p:cNvSpPr>
          <p:nvPr>
            <p:ph type="title"/>
          </p:nvPr>
        </p:nvSpPr>
        <p:spPr>
          <a:xfrm>
            <a:off x="686104" y="848380"/>
            <a:ext cx="7772400" cy="523220"/>
          </a:xfrm>
        </p:spPr>
        <p:txBody>
          <a:bodyPr/>
          <a:lstStyle/>
          <a:p>
            <a:r>
              <a:rPr lang="en-US" dirty="0" smtClean="0"/>
              <a:t>U.S. Central Authority</a:t>
            </a:r>
            <a:endParaRPr lang="en-US" dirty="0"/>
          </a:p>
        </p:txBody>
      </p:sp>
    </p:spTree>
    <p:extLst>
      <p:ext uri="{BB962C8B-B14F-4D97-AF65-F5344CB8AC3E}">
        <p14:creationId xmlns:p14="http://schemas.microsoft.com/office/powerpoint/2010/main" val="3061135987"/>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ontent Placeholder 5"/>
          <p:cNvGraphicFramePr>
            <a:graphicFrameLocks noGrp="1"/>
          </p:cNvGraphicFramePr>
          <p:nvPr>
            <p:ph idx="1"/>
            <p:extLst>
              <p:ext uri="{D42A27DB-BD31-4B8C-83A1-F6EECF244321}">
                <p14:modId xmlns:p14="http://schemas.microsoft.com/office/powerpoint/2010/main" val="1586934766"/>
              </p:ext>
            </p:extLst>
          </p:nvPr>
        </p:nvGraphicFramePr>
        <p:xfrm>
          <a:off x="685800" y="1600200"/>
          <a:ext cx="7772400" cy="4572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Footer Placeholder 2"/>
          <p:cNvSpPr>
            <a:spLocks noGrp="1"/>
          </p:cNvSpPr>
          <p:nvPr>
            <p:ph type="ftr" sz="quarter" idx="3"/>
          </p:nvPr>
        </p:nvSpPr>
        <p:spPr/>
        <p:txBody>
          <a:bodyPr/>
          <a:lstStyle/>
          <a:p>
            <a:r>
              <a:rPr lang="en-US" dirty="0" smtClean="0">
                <a:solidFill>
                  <a:srgbClr val="5B616B"/>
                </a:solidFill>
              </a:rPr>
              <a:t>Module 5</a:t>
            </a:r>
            <a:endParaRPr lang="en-US" dirty="0">
              <a:solidFill>
                <a:srgbClr val="5B616B"/>
              </a:solidFill>
            </a:endParaRPr>
          </a:p>
        </p:txBody>
      </p:sp>
      <p:sp>
        <p:nvSpPr>
          <p:cNvPr id="4" name="Slide Number Placeholder 3"/>
          <p:cNvSpPr>
            <a:spLocks noGrp="1"/>
          </p:cNvSpPr>
          <p:nvPr>
            <p:ph type="sldNum" sz="quarter" idx="4"/>
          </p:nvPr>
        </p:nvSpPr>
        <p:spPr/>
        <p:txBody>
          <a:bodyPr/>
          <a:lstStyle/>
          <a:p>
            <a:r>
              <a:rPr lang="en-US" dirty="0">
                <a:solidFill>
                  <a:srgbClr val="5B616B"/>
                </a:solidFill>
              </a:rPr>
              <a:t>5</a:t>
            </a:r>
            <a:r>
              <a:rPr lang="en-US" dirty="0" smtClean="0">
                <a:solidFill>
                  <a:srgbClr val="5B616B"/>
                </a:solidFill>
              </a:rPr>
              <a:t>-</a:t>
            </a:r>
            <a:fld id="{42782948-4DBE-204D-AB9E-B65E067054AE}" type="slidenum">
              <a:rPr lang="en-US" smtClean="0">
                <a:solidFill>
                  <a:srgbClr val="5B616B"/>
                </a:solidFill>
              </a:rPr>
              <a:pPr/>
              <a:t>80</a:t>
            </a:fld>
            <a:endParaRPr lang="en-US" dirty="0">
              <a:solidFill>
                <a:srgbClr val="5B616B"/>
              </a:solidFill>
            </a:endParaRPr>
          </a:p>
        </p:txBody>
      </p:sp>
      <p:sp>
        <p:nvSpPr>
          <p:cNvPr id="5" name="Title 4"/>
          <p:cNvSpPr>
            <a:spLocks noGrp="1"/>
          </p:cNvSpPr>
          <p:nvPr>
            <p:ph type="title"/>
          </p:nvPr>
        </p:nvSpPr>
        <p:spPr/>
        <p:txBody>
          <a:bodyPr/>
          <a:lstStyle/>
          <a:p>
            <a:r>
              <a:rPr lang="en-US" dirty="0" smtClean="0"/>
              <a:t>Flow Chart in U.S. for Outgoing Application – Step 3</a:t>
            </a:r>
            <a:endParaRPr lang="en-US" dirty="0"/>
          </a:p>
        </p:txBody>
      </p:sp>
    </p:spTree>
    <p:extLst>
      <p:ext uri="{BB962C8B-B14F-4D97-AF65-F5344CB8AC3E}">
        <p14:creationId xmlns:p14="http://schemas.microsoft.com/office/powerpoint/2010/main" val="879617975"/>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a:xfrm>
            <a:off x="686104" y="1355095"/>
            <a:ext cx="7772400" cy="4920734"/>
          </a:xfrm>
        </p:spPr>
        <p:txBody>
          <a:bodyPr>
            <a:normAutofit/>
          </a:bodyPr>
          <a:lstStyle/>
          <a:p>
            <a:r>
              <a:rPr lang="en-US" sz="2600" dirty="0"/>
              <a:t>May refuse to process application only if “manifest” that Convention requirements are not met (Art. 12 of Convention) </a:t>
            </a:r>
          </a:p>
          <a:p>
            <a:r>
              <a:rPr lang="en-US" sz="2600" dirty="0" smtClean="0"/>
              <a:t>May </a:t>
            </a:r>
            <a:r>
              <a:rPr lang="en-US" sz="2600" dirty="0"/>
              <a:t>not reject </a:t>
            </a:r>
            <a:r>
              <a:rPr lang="en-US" sz="2600" dirty="0" smtClean="0"/>
              <a:t>application </a:t>
            </a:r>
            <a:r>
              <a:rPr lang="en-US" sz="2600" dirty="0"/>
              <a:t>solely on </a:t>
            </a:r>
            <a:r>
              <a:rPr lang="en-US" sz="2600" dirty="0" smtClean="0"/>
              <a:t>basis </a:t>
            </a:r>
            <a:r>
              <a:rPr lang="en-US" sz="2600" dirty="0"/>
              <a:t>that additional documents or information are </a:t>
            </a:r>
            <a:r>
              <a:rPr lang="en-US" sz="2600" dirty="0" smtClean="0"/>
              <a:t>needed (Art. 12 of Convention)</a:t>
            </a:r>
          </a:p>
          <a:p>
            <a:r>
              <a:rPr lang="en-US" sz="2600" dirty="0" smtClean="0"/>
              <a:t>Must </a:t>
            </a:r>
            <a:r>
              <a:rPr lang="en-US" sz="2600" dirty="0"/>
              <a:t>promptly inform requesting Central Authority of </a:t>
            </a:r>
            <a:r>
              <a:rPr lang="en-US" sz="2600" dirty="0" smtClean="0"/>
              <a:t>reasons </a:t>
            </a:r>
            <a:r>
              <a:rPr lang="en-US" sz="2600" dirty="0"/>
              <a:t>for </a:t>
            </a:r>
            <a:r>
              <a:rPr lang="en-US" sz="2600" dirty="0" smtClean="0"/>
              <a:t>any refusal to process application</a:t>
            </a:r>
            <a:endParaRPr lang="en-US" sz="2600" dirty="0"/>
          </a:p>
          <a:p>
            <a:endParaRPr lang="en-US" sz="2600" dirty="0"/>
          </a:p>
          <a:p>
            <a:pPr lvl="1"/>
            <a:endParaRPr lang="en-US" dirty="0"/>
          </a:p>
          <a:p>
            <a:pPr lvl="1"/>
            <a:endParaRPr lang="en-US" dirty="0"/>
          </a:p>
        </p:txBody>
      </p:sp>
      <p:sp>
        <p:nvSpPr>
          <p:cNvPr id="5" name="Footer Placeholder 4"/>
          <p:cNvSpPr>
            <a:spLocks noGrp="1"/>
          </p:cNvSpPr>
          <p:nvPr>
            <p:ph type="ftr" sz="quarter" idx="3"/>
          </p:nvPr>
        </p:nvSpPr>
        <p:spPr/>
        <p:txBody>
          <a:bodyPr/>
          <a:lstStyle/>
          <a:p>
            <a:r>
              <a:rPr lang="en-US" dirty="0" smtClean="0">
                <a:solidFill>
                  <a:srgbClr val="5B616B"/>
                </a:solidFill>
              </a:rPr>
              <a:t>Module 5</a:t>
            </a:r>
            <a:endParaRPr lang="en-US" dirty="0">
              <a:solidFill>
                <a:srgbClr val="5B616B"/>
              </a:solidFill>
            </a:endParaRPr>
          </a:p>
        </p:txBody>
      </p:sp>
      <p:sp>
        <p:nvSpPr>
          <p:cNvPr id="6" name="Slide Number Placeholder 5"/>
          <p:cNvSpPr>
            <a:spLocks noGrp="1"/>
          </p:cNvSpPr>
          <p:nvPr>
            <p:ph type="sldNum" sz="quarter" idx="4"/>
          </p:nvPr>
        </p:nvSpPr>
        <p:spPr/>
        <p:txBody>
          <a:bodyPr/>
          <a:lstStyle/>
          <a:p>
            <a:r>
              <a:rPr lang="en-US" dirty="0" smtClean="0">
                <a:solidFill>
                  <a:srgbClr val="5B616B"/>
                </a:solidFill>
              </a:rPr>
              <a:t>5-</a:t>
            </a:r>
            <a:fld id="{905CE32A-14CD-4584-80FC-F41535D5E817}" type="slidenum">
              <a:rPr lang="en-US" smtClean="0">
                <a:solidFill>
                  <a:srgbClr val="5B616B"/>
                </a:solidFill>
              </a:rPr>
              <a:t>81</a:t>
            </a:fld>
            <a:endParaRPr lang="en-US" dirty="0">
              <a:solidFill>
                <a:srgbClr val="5B616B"/>
              </a:solidFill>
            </a:endParaRPr>
          </a:p>
        </p:txBody>
      </p:sp>
      <p:sp>
        <p:nvSpPr>
          <p:cNvPr id="8" name="Title 7"/>
          <p:cNvSpPr>
            <a:spLocks noGrp="1"/>
          </p:cNvSpPr>
          <p:nvPr>
            <p:ph type="title"/>
          </p:nvPr>
        </p:nvSpPr>
        <p:spPr>
          <a:xfrm>
            <a:off x="686104" y="586770"/>
            <a:ext cx="7772400" cy="523220"/>
          </a:xfrm>
        </p:spPr>
        <p:txBody>
          <a:bodyPr/>
          <a:lstStyle/>
          <a:p>
            <a:r>
              <a:rPr lang="en-US" dirty="0" smtClean="0"/>
              <a:t>Review of Incoming Convention Application </a:t>
            </a:r>
            <a:endParaRPr lang="en-US" dirty="0"/>
          </a:p>
        </p:txBody>
      </p:sp>
    </p:spTree>
    <p:extLst>
      <p:ext uri="{BB962C8B-B14F-4D97-AF65-F5344CB8AC3E}">
        <p14:creationId xmlns:p14="http://schemas.microsoft.com/office/powerpoint/2010/main" val="3524338637"/>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a:xfrm>
            <a:off x="685800" y="1413077"/>
            <a:ext cx="7772400" cy="4920734"/>
          </a:xfrm>
        </p:spPr>
        <p:txBody>
          <a:bodyPr>
            <a:normAutofit/>
          </a:bodyPr>
          <a:lstStyle/>
          <a:p>
            <a:r>
              <a:rPr lang="en-US" sz="2600" dirty="0" smtClean="0"/>
              <a:t>Responsibilities – Article 12 of Convention</a:t>
            </a:r>
            <a:endParaRPr lang="en-US" sz="2600" dirty="0"/>
          </a:p>
          <a:p>
            <a:pPr lvl="1"/>
            <a:r>
              <a:rPr lang="en-US" sz="2400" dirty="0" smtClean="0"/>
              <a:t>Within 6 weeks from receipt </a:t>
            </a:r>
            <a:r>
              <a:rPr lang="en-US" sz="2400" dirty="0"/>
              <a:t>of </a:t>
            </a:r>
            <a:r>
              <a:rPr lang="en-US" sz="2400" dirty="0" smtClean="0"/>
              <a:t>application</a:t>
            </a:r>
          </a:p>
          <a:p>
            <a:pPr lvl="2"/>
            <a:r>
              <a:rPr lang="en-US" sz="2000" dirty="0" smtClean="0">
                <a:solidFill>
                  <a:srgbClr val="5B616B"/>
                </a:solidFill>
              </a:rPr>
              <a:t>Send acknowledgment form</a:t>
            </a:r>
          </a:p>
          <a:p>
            <a:pPr lvl="2"/>
            <a:r>
              <a:rPr lang="en-US" sz="2000" dirty="0" smtClean="0">
                <a:solidFill>
                  <a:srgbClr val="5B616B"/>
                </a:solidFill>
              </a:rPr>
              <a:t>Inform requesting Central </a:t>
            </a:r>
            <a:r>
              <a:rPr lang="en-US" sz="2000" dirty="0">
                <a:solidFill>
                  <a:srgbClr val="5B616B"/>
                </a:solidFill>
              </a:rPr>
              <a:t>Authority </a:t>
            </a:r>
            <a:r>
              <a:rPr lang="en-US" sz="2000" dirty="0" smtClean="0">
                <a:solidFill>
                  <a:srgbClr val="5B616B"/>
                </a:solidFill>
              </a:rPr>
              <a:t>of steps                      taken</a:t>
            </a:r>
          </a:p>
          <a:p>
            <a:pPr lvl="2"/>
            <a:r>
              <a:rPr lang="en-US" sz="2000" dirty="0" smtClean="0">
                <a:solidFill>
                  <a:srgbClr val="5B616B"/>
                </a:solidFill>
              </a:rPr>
              <a:t>Request </a:t>
            </a:r>
            <a:r>
              <a:rPr lang="en-US" sz="2000" dirty="0">
                <a:solidFill>
                  <a:srgbClr val="5B616B"/>
                </a:solidFill>
              </a:rPr>
              <a:t>any </a:t>
            </a:r>
            <a:r>
              <a:rPr lang="en-US" sz="2000" dirty="0" smtClean="0">
                <a:solidFill>
                  <a:srgbClr val="5B616B"/>
                </a:solidFill>
              </a:rPr>
              <a:t>needed </a:t>
            </a:r>
            <a:r>
              <a:rPr lang="en-US" sz="2000" dirty="0">
                <a:solidFill>
                  <a:srgbClr val="5B616B"/>
                </a:solidFill>
              </a:rPr>
              <a:t>documents and </a:t>
            </a:r>
            <a:r>
              <a:rPr lang="en-US" sz="2000" dirty="0" smtClean="0">
                <a:solidFill>
                  <a:srgbClr val="5B616B"/>
                </a:solidFill>
              </a:rPr>
              <a:t>information</a:t>
            </a:r>
            <a:endParaRPr lang="en-US" sz="2000" dirty="0">
              <a:solidFill>
                <a:srgbClr val="5B616B"/>
              </a:solidFill>
            </a:endParaRPr>
          </a:p>
          <a:p>
            <a:pPr lvl="2"/>
            <a:r>
              <a:rPr lang="en-US" sz="2000" dirty="0" smtClean="0">
                <a:solidFill>
                  <a:srgbClr val="5B616B"/>
                </a:solidFill>
              </a:rPr>
              <a:t>Provide requesting </a:t>
            </a:r>
            <a:r>
              <a:rPr lang="en-US" sz="2000" dirty="0">
                <a:solidFill>
                  <a:srgbClr val="5B616B"/>
                </a:solidFill>
              </a:rPr>
              <a:t>Central Authority </a:t>
            </a:r>
            <a:r>
              <a:rPr lang="en-US" sz="2000" dirty="0" smtClean="0">
                <a:solidFill>
                  <a:srgbClr val="5B616B"/>
                </a:solidFill>
              </a:rPr>
              <a:t>with </a:t>
            </a:r>
            <a:r>
              <a:rPr lang="en-US" sz="2000" dirty="0">
                <a:solidFill>
                  <a:srgbClr val="5B616B"/>
                </a:solidFill>
              </a:rPr>
              <a:t>name and contact details of </a:t>
            </a:r>
            <a:r>
              <a:rPr lang="en-US" sz="2000" dirty="0" smtClean="0">
                <a:solidFill>
                  <a:srgbClr val="5B616B"/>
                </a:solidFill>
              </a:rPr>
              <a:t>person/unit </a:t>
            </a:r>
            <a:r>
              <a:rPr lang="en-US" sz="2000" dirty="0">
                <a:solidFill>
                  <a:srgbClr val="5B616B"/>
                </a:solidFill>
              </a:rPr>
              <a:t>responsible for </a:t>
            </a:r>
            <a:r>
              <a:rPr lang="en-US" sz="2000" dirty="0" smtClean="0">
                <a:solidFill>
                  <a:srgbClr val="5B616B"/>
                </a:solidFill>
              </a:rPr>
              <a:t>answering questions about application</a:t>
            </a:r>
          </a:p>
          <a:p>
            <a:pPr marL="684212" lvl="2" indent="0">
              <a:buNone/>
            </a:pPr>
            <a:endParaRPr lang="en-US" sz="2000" dirty="0" smtClean="0">
              <a:solidFill>
                <a:srgbClr val="5B616B"/>
              </a:solidFill>
            </a:endParaRPr>
          </a:p>
          <a:p>
            <a:pPr lvl="1"/>
            <a:r>
              <a:rPr lang="en-US" sz="2400" dirty="0" smtClean="0"/>
              <a:t>Within 3 </a:t>
            </a:r>
            <a:r>
              <a:rPr lang="en-US" sz="2400" dirty="0"/>
              <a:t>months </a:t>
            </a:r>
            <a:r>
              <a:rPr lang="en-US" sz="2400" dirty="0" smtClean="0"/>
              <a:t>of acknowledgment</a:t>
            </a:r>
          </a:p>
          <a:p>
            <a:pPr lvl="2"/>
            <a:r>
              <a:rPr lang="en-US" sz="2000" dirty="0" smtClean="0">
                <a:solidFill>
                  <a:srgbClr val="5B616B"/>
                </a:solidFill>
              </a:rPr>
              <a:t>Inform requesting </a:t>
            </a:r>
            <a:r>
              <a:rPr lang="en-US" sz="2000" dirty="0">
                <a:solidFill>
                  <a:srgbClr val="5B616B"/>
                </a:solidFill>
              </a:rPr>
              <a:t>Central Authority of </a:t>
            </a:r>
            <a:r>
              <a:rPr lang="en-US" sz="2000" dirty="0" smtClean="0">
                <a:solidFill>
                  <a:srgbClr val="5B616B"/>
                </a:solidFill>
              </a:rPr>
              <a:t>application status </a:t>
            </a:r>
          </a:p>
          <a:p>
            <a:pPr lvl="1"/>
            <a:endParaRPr lang="en-US" dirty="0"/>
          </a:p>
          <a:p>
            <a:pPr lvl="1"/>
            <a:endParaRPr lang="en-US" dirty="0"/>
          </a:p>
        </p:txBody>
      </p:sp>
      <p:sp>
        <p:nvSpPr>
          <p:cNvPr id="5" name="Footer Placeholder 4"/>
          <p:cNvSpPr>
            <a:spLocks noGrp="1"/>
          </p:cNvSpPr>
          <p:nvPr>
            <p:ph type="ftr" sz="quarter" idx="3"/>
          </p:nvPr>
        </p:nvSpPr>
        <p:spPr/>
        <p:txBody>
          <a:bodyPr/>
          <a:lstStyle/>
          <a:p>
            <a:r>
              <a:rPr lang="en-US" dirty="0" smtClean="0">
                <a:solidFill>
                  <a:srgbClr val="5B616B"/>
                </a:solidFill>
              </a:rPr>
              <a:t>Module 5</a:t>
            </a:r>
            <a:endParaRPr lang="en-US" dirty="0">
              <a:solidFill>
                <a:srgbClr val="5B616B"/>
              </a:solidFill>
            </a:endParaRPr>
          </a:p>
        </p:txBody>
      </p:sp>
      <p:sp>
        <p:nvSpPr>
          <p:cNvPr id="6" name="Slide Number Placeholder 5"/>
          <p:cNvSpPr>
            <a:spLocks noGrp="1"/>
          </p:cNvSpPr>
          <p:nvPr>
            <p:ph type="sldNum" sz="quarter" idx="4"/>
          </p:nvPr>
        </p:nvSpPr>
        <p:spPr/>
        <p:txBody>
          <a:bodyPr/>
          <a:lstStyle/>
          <a:p>
            <a:r>
              <a:rPr lang="en-US" dirty="0" smtClean="0">
                <a:solidFill>
                  <a:srgbClr val="5B616B"/>
                </a:solidFill>
              </a:rPr>
              <a:t>5-</a:t>
            </a:r>
            <a:fld id="{687D25F0-2414-47BC-BAD4-2EBBD68FAB9F}" type="slidenum">
              <a:rPr lang="en-US" smtClean="0">
                <a:solidFill>
                  <a:srgbClr val="5B616B"/>
                </a:solidFill>
              </a:rPr>
              <a:t>82</a:t>
            </a:fld>
            <a:endParaRPr lang="en-US" dirty="0">
              <a:solidFill>
                <a:srgbClr val="5B616B"/>
              </a:solidFill>
            </a:endParaRPr>
          </a:p>
        </p:txBody>
      </p:sp>
      <p:sp>
        <p:nvSpPr>
          <p:cNvPr id="8" name="Title 7"/>
          <p:cNvSpPr>
            <a:spLocks noGrp="1"/>
          </p:cNvSpPr>
          <p:nvPr>
            <p:ph type="title"/>
          </p:nvPr>
        </p:nvSpPr>
        <p:spPr>
          <a:xfrm>
            <a:off x="686104" y="685800"/>
            <a:ext cx="7772400" cy="523220"/>
          </a:xfrm>
        </p:spPr>
        <p:txBody>
          <a:bodyPr/>
          <a:lstStyle/>
          <a:p>
            <a:r>
              <a:rPr lang="en-US" dirty="0"/>
              <a:t>Role of </a:t>
            </a:r>
            <a:r>
              <a:rPr lang="en-US" dirty="0" smtClean="0"/>
              <a:t>Requested Central Authority </a:t>
            </a:r>
            <a:endParaRPr lang="en-US" dirty="0"/>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24133" y="2438400"/>
            <a:ext cx="1981200" cy="1313688"/>
          </a:xfrm>
          <a:prstGeom prst="rect">
            <a:avLst/>
          </a:prstGeom>
        </p:spPr>
      </p:pic>
    </p:spTree>
    <p:extLst>
      <p:ext uri="{BB962C8B-B14F-4D97-AF65-F5344CB8AC3E}">
        <p14:creationId xmlns:p14="http://schemas.microsoft.com/office/powerpoint/2010/main" val="1650848308"/>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a:xfrm>
            <a:off x="686104" y="1545967"/>
            <a:ext cx="7772096" cy="4800600"/>
          </a:xfrm>
        </p:spPr>
        <p:txBody>
          <a:bodyPr>
            <a:normAutofit fontScale="92500" lnSpcReduction="10000"/>
          </a:bodyPr>
          <a:lstStyle/>
          <a:p>
            <a:r>
              <a:rPr lang="en-US" sz="2200" dirty="0" smtClean="0"/>
              <a:t>Mandatory Functions – Article 6 of Convention</a:t>
            </a:r>
          </a:p>
          <a:p>
            <a:pPr lvl="1"/>
            <a:r>
              <a:rPr lang="en-US" sz="1900" dirty="0"/>
              <a:t>L</a:t>
            </a:r>
            <a:r>
              <a:rPr lang="en-US" sz="1900" dirty="0" smtClean="0"/>
              <a:t>egal assistance, where needed</a:t>
            </a:r>
          </a:p>
          <a:p>
            <a:pPr lvl="1"/>
            <a:r>
              <a:rPr lang="en-US" sz="1900" dirty="0" smtClean="0"/>
              <a:t>Location of </a:t>
            </a:r>
            <a:r>
              <a:rPr lang="en-US" sz="1900" dirty="0"/>
              <a:t>debtor or </a:t>
            </a:r>
            <a:r>
              <a:rPr lang="en-US" sz="1900" dirty="0" smtClean="0"/>
              <a:t>creditor</a:t>
            </a:r>
            <a:endParaRPr lang="en-US" sz="1900" dirty="0"/>
          </a:p>
          <a:p>
            <a:pPr lvl="1"/>
            <a:r>
              <a:rPr lang="en-US" sz="1900" dirty="0" smtClean="0"/>
              <a:t>Financial </a:t>
            </a:r>
            <a:r>
              <a:rPr lang="en-US" sz="1900" dirty="0"/>
              <a:t>information about debtor or </a:t>
            </a:r>
            <a:r>
              <a:rPr lang="en-US" sz="1900" dirty="0" smtClean="0"/>
              <a:t>creditor</a:t>
            </a:r>
            <a:endParaRPr lang="en-US" sz="1900" dirty="0"/>
          </a:p>
          <a:p>
            <a:pPr lvl="1"/>
            <a:r>
              <a:rPr lang="en-US" sz="1900" dirty="0" smtClean="0"/>
              <a:t>Amicable solutions</a:t>
            </a:r>
            <a:endParaRPr lang="en-US" sz="1900" dirty="0"/>
          </a:p>
          <a:p>
            <a:pPr lvl="1"/>
            <a:r>
              <a:rPr lang="en-US" sz="1900" dirty="0" smtClean="0"/>
              <a:t>Ongoing enforcement, </a:t>
            </a:r>
            <a:r>
              <a:rPr lang="en-US" sz="1900" dirty="0"/>
              <a:t>including any </a:t>
            </a:r>
            <a:r>
              <a:rPr lang="en-US" sz="1900" dirty="0" smtClean="0"/>
              <a:t>arrears</a:t>
            </a:r>
            <a:endParaRPr lang="en-US" sz="1900" dirty="0"/>
          </a:p>
          <a:p>
            <a:pPr lvl="1"/>
            <a:r>
              <a:rPr lang="en-US" sz="1900" dirty="0" smtClean="0"/>
              <a:t>Collection </a:t>
            </a:r>
            <a:r>
              <a:rPr lang="en-US" sz="1900" dirty="0"/>
              <a:t>and expeditious transfer </a:t>
            </a:r>
            <a:r>
              <a:rPr lang="en-US" sz="1900" dirty="0" smtClean="0"/>
              <a:t>of payments</a:t>
            </a:r>
            <a:endParaRPr lang="en-US" sz="1900" dirty="0"/>
          </a:p>
          <a:p>
            <a:pPr lvl="1"/>
            <a:r>
              <a:rPr lang="en-US" sz="1900" dirty="0" smtClean="0"/>
              <a:t>Obtaining </a:t>
            </a:r>
            <a:r>
              <a:rPr lang="en-US" sz="1900" dirty="0"/>
              <a:t>of documentary or other </a:t>
            </a:r>
            <a:r>
              <a:rPr lang="en-US" sz="1900" dirty="0" smtClean="0"/>
              <a:t>evidence</a:t>
            </a:r>
            <a:endParaRPr lang="en-US" sz="1900" dirty="0"/>
          </a:p>
          <a:p>
            <a:pPr lvl="1"/>
            <a:r>
              <a:rPr lang="en-US" sz="1900" dirty="0" smtClean="0"/>
              <a:t>Assistance </a:t>
            </a:r>
            <a:r>
              <a:rPr lang="en-US" sz="1900" dirty="0"/>
              <a:t>in establishing </a:t>
            </a:r>
            <a:r>
              <a:rPr lang="en-US" sz="1900" dirty="0" smtClean="0"/>
              <a:t>parentage</a:t>
            </a:r>
            <a:endParaRPr lang="en-US" sz="1900" dirty="0"/>
          </a:p>
          <a:p>
            <a:pPr lvl="1"/>
            <a:r>
              <a:rPr lang="en-US" sz="1900" dirty="0" smtClean="0"/>
              <a:t>Proceedings </a:t>
            </a:r>
            <a:r>
              <a:rPr lang="en-US" sz="1900" dirty="0"/>
              <a:t>to obtain any necessary provisional measures that are territorial in </a:t>
            </a:r>
            <a:r>
              <a:rPr lang="en-US" sz="1900" dirty="0" smtClean="0"/>
              <a:t>nature, in order </a:t>
            </a:r>
            <a:r>
              <a:rPr lang="en-US" sz="1900" dirty="0"/>
              <a:t>to secure </a:t>
            </a:r>
            <a:r>
              <a:rPr lang="en-US" sz="1900" dirty="0" smtClean="0"/>
              <a:t>outcome </a:t>
            </a:r>
            <a:r>
              <a:rPr lang="en-US" sz="1900" dirty="0"/>
              <a:t>of </a:t>
            </a:r>
            <a:r>
              <a:rPr lang="en-US" sz="1900" dirty="0" smtClean="0"/>
              <a:t>pending application</a:t>
            </a:r>
            <a:endParaRPr lang="en-US" sz="1900" dirty="0"/>
          </a:p>
          <a:p>
            <a:pPr lvl="1"/>
            <a:r>
              <a:rPr lang="en-US" sz="1900" dirty="0"/>
              <a:t>S</a:t>
            </a:r>
            <a:r>
              <a:rPr lang="en-US" sz="1900" dirty="0" smtClean="0"/>
              <a:t>ervice </a:t>
            </a:r>
            <a:r>
              <a:rPr lang="en-US" sz="1900" dirty="0"/>
              <a:t>of </a:t>
            </a:r>
            <a:r>
              <a:rPr lang="en-US" sz="1900" dirty="0" smtClean="0"/>
              <a:t>documents</a:t>
            </a:r>
            <a:endParaRPr lang="en-US" sz="1900" dirty="0"/>
          </a:p>
        </p:txBody>
      </p:sp>
      <p:sp>
        <p:nvSpPr>
          <p:cNvPr id="5" name="Footer Placeholder 4"/>
          <p:cNvSpPr>
            <a:spLocks noGrp="1"/>
          </p:cNvSpPr>
          <p:nvPr>
            <p:ph type="ftr" sz="quarter" idx="3"/>
          </p:nvPr>
        </p:nvSpPr>
        <p:spPr/>
        <p:txBody>
          <a:bodyPr/>
          <a:lstStyle/>
          <a:p>
            <a:r>
              <a:rPr lang="en-US" dirty="0" smtClean="0">
                <a:solidFill>
                  <a:srgbClr val="5B616B"/>
                </a:solidFill>
              </a:rPr>
              <a:t>Module 5</a:t>
            </a:r>
            <a:endParaRPr lang="en-US" dirty="0">
              <a:solidFill>
                <a:srgbClr val="5B616B"/>
              </a:solidFill>
            </a:endParaRPr>
          </a:p>
        </p:txBody>
      </p:sp>
      <p:sp>
        <p:nvSpPr>
          <p:cNvPr id="6" name="Slide Number Placeholder 5"/>
          <p:cNvSpPr>
            <a:spLocks noGrp="1"/>
          </p:cNvSpPr>
          <p:nvPr>
            <p:ph type="sldNum" sz="quarter" idx="4"/>
          </p:nvPr>
        </p:nvSpPr>
        <p:spPr/>
        <p:txBody>
          <a:bodyPr/>
          <a:lstStyle/>
          <a:p>
            <a:r>
              <a:rPr lang="en-US" dirty="0" smtClean="0">
                <a:solidFill>
                  <a:srgbClr val="5B616B"/>
                </a:solidFill>
              </a:rPr>
              <a:t>5-</a:t>
            </a:r>
            <a:fld id="{6C0DF8DF-5382-47BB-9E8F-39075E922179}" type="slidenum">
              <a:rPr lang="en-US" smtClean="0">
                <a:solidFill>
                  <a:srgbClr val="5B616B"/>
                </a:solidFill>
              </a:rPr>
              <a:t>83</a:t>
            </a:fld>
            <a:endParaRPr lang="en-US" dirty="0">
              <a:solidFill>
                <a:srgbClr val="5B616B"/>
              </a:solidFill>
            </a:endParaRPr>
          </a:p>
        </p:txBody>
      </p:sp>
      <p:sp>
        <p:nvSpPr>
          <p:cNvPr id="8" name="Title 7"/>
          <p:cNvSpPr>
            <a:spLocks noGrp="1"/>
          </p:cNvSpPr>
          <p:nvPr>
            <p:ph type="title"/>
          </p:nvPr>
        </p:nvSpPr>
        <p:spPr>
          <a:xfrm>
            <a:off x="686104" y="417493"/>
            <a:ext cx="7772400" cy="954107"/>
          </a:xfrm>
        </p:spPr>
        <p:txBody>
          <a:bodyPr/>
          <a:lstStyle/>
          <a:p>
            <a:r>
              <a:rPr lang="en-US" dirty="0" smtClean="0"/>
              <a:t>Case Processing Role of Requested Central Authority</a:t>
            </a:r>
            <a:endParaRPr lang="en-US" dirty="0"/>
          </a:p>
        </p:txBody>
      </p:sp>
      <p:pic>
        <p:nvPicPr>
          <p:cNvPr id="7" name="Picture 6"/>
          <p:cNvPicPr>
            <a:picLocks noChangeAspect="1"/>
          </p:cNvPicPr>
          <p:nvPr/>
        </p:nvPicPr>
        <p:blipFill>
          <a:blip r:embed="rId3">
            <a:duotone>
              <a:prstClr val="black"/>
              <a:schemeClr val="accent2">
                <a:tint val="45000"/>
                <a:satMod val="400000"/>
              </a:schemeClr>
            </a:duotone>
            <a:extLst>
              <a:ext uri="{28A0092B-C50C-407E-A947-70E740481C1C}">
                <a14:useLocalDpi xmlns:a14="http://schemas.microsoft.com/office/drawing/2010/main" val="0"/>
              </a:ext>
            </a:extLst>
          </a:blip>
          <a:stretch>
            <a:fillRect/>
          </a:stretch>
        </p:blipFill>
        <p:spPr>
          <a:xfrm>
            <a:off x="6248400" y="1083096"/>
            <a:ext cx="2560320" cy="1284161"/>
          </a:xfrm>
          <a:prstGeom prst="rect">
            <a:avLst/>
          </a:prstGeom>
          <a:scene3d>
            <a:camera prst="orthographicFront">
              <a:rot lat="0" lon="0" rev="11400000"/>
            </a:camera>
            <a:lightRig rig="threePt" dir="t"/>
          </a:scene3d>
        </p:spPr>
      </p:pic>
    </p:spTree>
    <p:extLst>
      <p:ext uri="{BB962C8B-B14F-4D97-AF65-F5344CB8AC3E}">
        <p14:creationId xmlns:p14="http://schemas.microsoft.com/office/powerpoint/2010/main" val="2197663989"/>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a:xfrm>
            <a:off x="685800" y="1600200"/>
            <a:ext cx="7772400" cy="4920734"/>
          </a:xfrm>
        </p:spPr>
        <p:txBody>
          <a:bodyPr>
            <a:normAutofit/>
          </a:bodyPr>
          <a:lstStyle/>
          <a:p>
            <a:pPr marL="0" indent="0">
              <a:buNone/>
            </a:pPr>
            <a:r>
              <a:rPr lang="en-US" sz="2400" dirty="0" smtClean="0"/>
              <a:t>Central </a:t>
            </a:r>
            <a:r>
              <a:rPr lang="en-US" sz="2400" dirty="0"/>
              <a:t>Authority of </a:t>
            </a:r>
            <a:r>
              <a:rPr lang="en-US" sz="2400" dirty="0" smtClean="0"/>
              <a:t>requested </a:t>
            </a:r>
            <a:r>
              <a:rPr lang="en-US" sz="2400" dirty="0"/>
              <a:t>State may require a power of attorney from the applicant only </a:t>
            </a:r>
            <a:r>
              <a:rPr lang="en-US" sz="2400" dirty="0" smtClean="0"/>
              <a:t>if:</a:t>
            </a:r>
          </a:p>
          <a:p>
            <a:r>
              <a:rPr lang="en-US" sz="2400" dirty="0" smtClean="0"/>
              <a:t>It </a:t>
            </a:r>
            <a:r>
              <a:rPr lang="en-US" sz="2400" dirty="0"/>
              <a:t>acts on </a:t>
            </a:r>
            <a:r>
              <a:rPr lang="en-US" sz="2400" dirty="0" smtClean="0"/>
              <a:t>applicant’s </a:t>
            </a:r>
            <a:r>
              <a:rPr lang="en-US" sz="2400" dirty="0"/>
              <a:t>behalf in judicial proceedings or before other authorities, </a:t>
            </a:r>
            <a:r>
              <a:rPr lang="en-US" sz="2400" dirty="0" smtClean="0"/>
              <a:t>or</a:t>
            </a:r>
          </a:p>
          <a:p>
            <a:r>
              <a:rPr lang="en-US" sz="2400" dirty="0" smtClean="0"/>
              <a:t>It needs power of attorney </a:t>
            </a:r>
            <a:r>
              <a:rPr lang="en-US" sz="2400" dirty="0"/>
              <a:t>in order to designate a representative </a:t>
            </a:r>
            <a:r>
              <a:rPr lang="en-US" sz="2400" dirty="0" smtClean="0"/>
              <a:t>to act on applicant’s behalf in such proceedings</a:t>
            </a:r>
            <a:endParaRPr lang="en-US" sz="2400" dirty="0"/>
          </a:p>
          <a:p>
            <a:pPr lvl="1"/>
            <a:endParaRPr lang="en-US" dirty="0"/>
          </a:p>
        </p:txBody>
      </p:sp>
      <p:sp>
        <p:nvSpPr>
          <p:cNvPr id="5" name="Footer Placeholder 4"/>
          <p:cNvSpPr>
            <a:spLocks noGrp="1"/>
          </p:cNvSpPr>
          <p:nvPr>
            <p:ph type="ftr" sz="quarter" idx="3"/>
          </p:nvPr>
        </p:nvSpPr>
        <p:spPr/>
        <p:txBody>
          <a:bodyPr/>
          <a:lstStyle/>
          <a:p>
            <a:r>
              <a:rPr lang="en-US" dirty="0" smtClean="0">
                <a:solidFill>
                  <a:srgbClr val="5B616B"/>
                </a:solidFill>
              </a:rPr>
              <a:t>Module 5</a:t>
            </a:r>
            <a:endParaRPr lang="en-US" dirty="0">
              <a:solidFill>
                <a:srgbClr val="5B616B"/>
              </a:solidFill>
            </a:endParaRPr>
          </a:p>
        </p:txBody>
      </p:sp>
      <p:sp>
        <p:nvSpPr>
          <p:cNvPr id="6" name="Slide Number Placeholder 5"/>
          <p:cNvSpPr>
            <a:spLocks noGrp="1"/>
          </p:cNvSpPr>
          <p:nvPr>
            <p:ph type="sldNum" sz="quarter" idx="4"/>
          </p:nvPr>
        </p:nvSpPr>
        <p:spPr/>
        <p:txBody>
          <a:bodyPr/>
          <a:lstStyle/>
          <a:p>
            <a:r>
              <a:rPr lang="en-US" dirty="0" smtClean="0">
                <a:solidFill>
                  <a:srgbClr val="5B616B"/>
                </a:solidFill>
              </a:rPr>
              <a:t>5-</a:t>
            </a:r>
            <a:fld id="{8AACEE9A-31FB-4E1F-A9EF-4A9920300ABF}" type="slidenum">
              <a:rPr lang="en-US" smtClean="0">
                <a:solidFill>
                  <a:srgbClr val="5B616B"/>
                </a:solidFill>
              </a:rPr>
              <a:t>84</a:t>
            </a:fld>
            <a:endParaRPr lang="en-US" dirty="0">
              <a:solidFill>
                <a:srgbClr val="5B616B"/>
              </a:solidFill>
            </a:endParaRPr>
          </a:p>
        </p:txBody>
      </p:sp>
      <p:sp>
        <p:nvSpPr>
          <p:cNvPr id="8" name="Title 7"/>
          <p:cNvSpPr>
            <a:spLocks noGrp="1"/>
          </p:cNvSpPr>
          <p:nvPr>
            <p:ph type="title"/>
          </p:nvPr>
        </p:nvSpPr>
        <p:spPr>
          <a:xfrm>
            <a:off x="686104" y="417493"/>
            <a:ext cx="7772400" cy="954107"/>
          </a:xfrm>
        </p:spPr>
        <p:txBody>
          <a:bodyPr/>
          <a:lstStyle/>
          <a:p>
            <a:r>
              <a:rPr lang="en-US" dirty="0" smtClean="0"/>
              <a:t>Central </a:t>
            </a:r>
            <a:r>
              <a:rPr lang="en-US" dirty="0"/>
              <a:t>Authority </a:t>
            </a:r>
            <a:r>
              <a:rPr lang="en-US" dirty="0" smtClean="0"/>
              <a:t>and Power of Attorney in Requested State – Article 42 of Convention</a:t>
            </a:r>
            <a:endParaRPr lang="en-US" dirty="0"/>
          </a:p>
        </p:txBody>
      </p:sp>
    </p:spTree>
    <p:extLst>
      <p:ext uri="{BB962C8B-B14F-4D97-AF65-F5344CB8AC3E}">
        <p14:creationId xmlns:p14="http://schemas.microsoft.com/office/powerpoint/2010/main" val="4085379456"/>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a:xfrm>
            <a:off x="609600" y="1371600"/>
            <a:ext cx="7862047" cy="5149334"/>
          </a:xfrm>
        </p:spPr>
        <p:txBody>
          <a:bodyPr>
            <a:normAutofit/>
          </a:bodyPr>
          <a:lstStyle/>
          <a:p>
            <a:r>
              <a:rPr lang="en-US" sz="2400" dirty="0" smtClean="0"/>
              <a:t>Physical presence of child or applicant not required (Art. 29)</a:t>
            </a:r>
          </a:p>
          <a:p>
            <a:r>
              <a:rPr lang="en-US" sz="2400" dirty="0" smtClean="0"/>
              <a:t>Requested Central Authority must initiate or help initiate any necessary proceedings (Art. 6)</a:t>
            </a:r>
          </a:p>
          <a:p>
            <a:r>
              <a:rPr lang="en-US" sz="2400" dirty="0" smtClean="0"/>
              <a:t>Jurisdictional rules of requested State apply (Art. 10)</a:t>
            </a:r>
          </a:p>
          <a:p>
            <a:r>
              <a:rPr lang="en-US" sz="2400" dirty="0" smtClean="0"/>
              <a:t>Laws of requested State apply with regard to determination of support duty (Art. 10)</a:t>
            </a:r>
            <a:endParaRPr lang="en-US" dirty="0"/>
          </a:p>
          <a:p>
            <a:pPr lvl="1"/>
            <a:endParaRPr lang="en-US" dirty="0"/>
          </a:p>
          <a:p>
            <a:pPr marL="231775" lvl="1" indent="-231775">
              <a:buFont typeface="Arial" panose="020B0604020202020204" pitchFamily="34" charset="0"/>
              <a:buChar char="•"/>
            </a:pPr>
            <a:endParaRPr lang="en-US" dirty="0"/>
          </a:p>
          <a:p>
            <a:pPr marL="231775" lvl="1" indent="-231775">
              <a:buFont typeface="Arial" panose="020B0604020202020204" pitchFamily="34" charset="0"/>
              <a:buChar char="•"/>
            </a:pPr>
            <a:endParaRPr lang="en-US" dirty="0"/>
          </a:p>
        </p:txBody>
      </p:sp>
      <p:sp>
        <p:nvSpPr>
          <p:cNvPr id="5" name="Footer Placeholder 4"/>
          <p:cNvSpPr>
            <a:spLocks noGrp="1"/>
          </p:cNvSpPr>
          <p:nvPr>
            <p:ph type="ftr" sz="quarter" idx="3"/>
          </p:nvPr>
        </p:nvSpPr>
        <p:spPr/>
        <p:txBody>
          <a:bodyPr/>
          <a:lstStyle/>
          <a:p>
            <a:r>
              <a:rPr lang="en-US" dirty="0" smtClean="0">
                <a:solidFill>
                  <a:srgbClr val="5B616B"/>
                </a:solidFill>
              </a:rPr>
              <a:t>Module 5</a:t>
            </a:r>
            <a:endParaRPr lang="en-US" dirty="0">
              <a:solidFill>
                <a:srgbClr val="5B616B"/>
              </a:solidFill>
            </a:endParaRPr>
          </a:p>
        </p:txBody>
      </p:sp>
      <p:sp>
        <p:nvSpPr>
          <p:cNvPr id="6" name="Slide Number Placeholder 5"/>
          <p:cNvSpPr>
            <a:spLocks noGrp="1"/>
          </p:cNvSpPr>
          <p:nvPr>
            <p:ph type="sldNum" sz="quarter" idx="4"/>
          </p:nvPr>
        </p:nvSpPr>
        <p:spPr/>
        <p:txBody>
          <a:bodyPr/>
          <a:lstStyle/>
          <a:p>
            <a:r>
              <a:rPr lang="en-US" dirty="0" smtClean="0">
                <a:solidFill>
                  <a:srgbClr val="5B616B"/>
                </a:solidFill>
              </a:rPr>
              <a:t>5-</a:t>
            </a:r>
            <a:fld id="{8A182A6E-85A8-4BC1-9D9E-A1C2337C0C52}" type="slidenum">
              <a:rPr lang="en-US" smtClean="0">
                <a:solidFill>
                  <a:srgbClr val="5B616B"/>
                </a:solidFill>
              </a:rPr>
              <a:t>85</a:t>
            </a:fld>
            <a:endParaRPr lang="en-US" dirty="0">
              <a:solidFill>
                <a:srgbClr val="5B616B"/>
              </a:solidFill>
            </a:endParaRPr>
          </a:p>
        </p:txBody>
      </p:sp>
      <p:sp>
        <p:nvSpPr>
          <p:cNvPr id="3" name="Title 2"/>
          <p:cNvSpPr>
            <a:spLocks noGrp="1"/>
          </p:cNvSpPr>
          <p:nvPr>
            <p:ph type="title"/>
          </p:nvPr>
        </p:nvSpPr>
        <p:spPr>
          <a:xfrm>
            <a:off x="699247" y="654477"/>
            <a:ext cx="7772400" cy="523220"/>
          </a:xfrm>
        </p:spPr>
        <p:txBody>
          <a:bodyPr/>
          <a:lstStyle/>
          <a:p>
            <a:r>
              <a:rPr lang="en-US" dirty="0" smtClean="0"/>
              <a:t>Other Relevant Convention Provisions</a:t>
            </a:r>
            <a:endParaRPr lang="en-US" dirty="0"/>
          </a:p>
        </p:txBody>
      </p:sp>
    </p:spTree>
    <p:extLst>
      <p:ext uri="{BB962C8B-B14F-4D97-AF65-F5344CB8AC3E}">
        <p14:creationId xmlns:p14="http://schemas.microsoft.com/office/powerpoint/2010/main" val="1465148818"/>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a:xfrm>
            <a:off x="685800" y="1219200"/>
            <a:ext cx="7772400" cy="5105400"/>
          </a:xfrm>
        </p:spPr>
        <p:txBody>
          <a:bodyPr>
            <a:normAutofit fontScale="92500" lnSpcReduction="20000"/>
          </a:bodyPr>
          <a:lstStyle/>
          <a:p>
            <a:r>
              <a:rPr lang="en-US" dirty="0" smtClean="0"/>
              <a:t>Custodial parent in Florida has applied for IV-D child support services.  Parent wants establishment of support order for child born during the marriage. Obligor lives in Germany.</a:t>
            </a:r>
          </a:p>
          <a:p>
            <a:endParaRPr lang="en-US" dirty="0"/>
          </a:p>
          <a:p>
            <a:endParaRPr lang="en-US" dirty="0" smtClean="0"/>
          </a:p>
          <a:p>
            <a:endParaRPr lang="en-US" dirty="0" smtClean="0"/>
          </a:p>
          <a:p>
            <a:endParaRPr lang="en-US" dirty="0"/>
          </a:p>
          <a:p>
            <a:endParaRPr lang="en-US" dirty="0" smtClean="0"/>
          </a:p>
          <a:p>
            <a:r>
              <a:rPr lang="en-US" dirty="0" smtClean="0"/>
              <a:t>What steps should the local child support office take?</a:t>
            </a:r>
          </a:p>
          <a:p>
            <a:pPr lvl="1"/>
            <a:r>
              <a:rPr lang="en-US" dirty="0" smtClean="0"/>
              <a:t>Determine if long-arm jurisdiction is available and appropriate</a:t>
            </a:r>
          </a:p>
          <a:p>
            <a:pPr lvl="1"/>
            <a:r>
              <a:rPr lang="en-US" dirty="0" smtClean="0"/>
              <a:t>If not, prepare/review Convention application</a:t>
            </a:r>
          </a:p>
          <a:p>
            <a:pPr lvl="2"/>
            <a:r>
              <a:rPr lang="en-US" dirty="0" smtClean="0">
                <a:solidFill>
                  <a:srgbClr val="5B616B"/>
                </a:solidFill>
              </a:rPr>
              <a:t>Appropriate applicant</a:t>
            </a:r>
          </a:p>
          <a:p>
            <a:pPr lvl="2"/>
            <a:r>
              <a:rPr lang="en-US" dirty="0" smtClean="0">
                <a:solidFill>
                  <a:srgbClr val="5B616B"/>
                </a:solidFill>
              </a:rPr>
              <a:t>Within Convention scope</a:t>
            </a:r>
          </a:p>
          <a:p>
            <a:pPr lvl="2"/>
            <a:r>
              <a:rPr lang="en-US" dirty="0" smtClean="0">
                <a:solidFill>
                  <a:srgbClr val="5B616B"/>
                </a:solidFill>
              </a:rPr>
              <a:t>Required documents, including translations if necessary</a:t>
            </a:r>
          </a:p>
          <a:p>
            <a:pPr marL="684212" lvl="2" indent="0">
              <a:buNone/>
            </a:pPr>
            <a:endParaRPr lang="en-US" dirty="0"/>
          </a:p>
          <a:p>
            <a:pPr marL="684212" lvl="2" indent="0">
              <a:buNone/>
            </a:pPr>
            <a:endParaRPr lang="en-US" dirty="0" smtClean="0"/>
          </a:p>
        </p:txBody>
      </p:sp>
      <p:sp>
        <p:nvSpPr>
          <p:cNvPr id="5" name="Footer Placeholder 4"/>
          <p:cNvSpPr>
            <a:spLocks noGrp="1"/>
          </p:cNvSpPr>
          <p:nvPr>
            <p:ph type="ftr" sz="quarter" idx="3"/>
          </p:nvPr>
        </p:nvSpPr>
        <p:spPr>
          <a:xfrm>
            <a:off x="3107267" y="6520934"/>
            <a:ext cx="2895600" cy="184666"/>
          </a:xfrm>
        </p:spPr>
        <p:txBody>
          <a:bodyPr/>
          <a:lstStyle/>
          <a:p>
            <a:r>
              <a:rPr lang="en-US" dirty="0" smtClean="0">
                <a:solidFill>
                  <a:srgbClr val="5B616B"/>
                </a:solidFill>
              </a:rPr>
              <a:t>Module 5</a:t>
            </a:r>
            <a:endParaRPr lang="en-US" dirty="0">
              <a:solidFill>
                <a:srgbClr val="5B616B"/>
              </a:solidFill>
            </a:endParaRPr>
          </a:p>
        </p:txBody>
      </p:sp>
      <p:sp>
        <p:nvSpPr>
          <p:cNvPr id="8" name="Title 7"/>
          <p:cNvSpPr>
            <a:spLocks noGrp="1"/>
          </p:cNvSpPr>
          <p:nvPr>
            <p:ph type="title"/>
          </p:nvPr>
        </p:nvSpPr>
        <p:spPr>
          <a:xfrm>
            <a:off x="648877" y="586770"/>
            <a:ext cx="7772400" cy="523220"/>
          </a:xfrm>
        </p:spPr>
        <p:txBody>
          <a:bodyPr/>
          <a:lstStyle/>
          <a:p>
            <a:r>
              <a:rPr lang="en-US" dirty="0" smtClean="0"/>
              <a:t>Case Scenario – Outgoing Application </a:t>
            </a:r>
            <a:endParaRPr lang="en-US" dirty="0"/>
          </a:p>
        </p:txBody>
      </p:sp>
      <p:sp>
        <p:nvSpPr>
          <p:cNvPr id="3" name="Slide Number Placeholder 2"/>
          <p:cNvSpPr>
            <a:spLocks noGrp="1"/>
          </p:cNvSpPr>
          <p:nvPr>
            <p:ph type="sldNum" sz="quarter" idx="4"/>
          </p:nvPr>
        </p:nvSpPr>
        <p:spPr/>
        <p:txBody>
          <a:bodyPr/>
          <a:lstStyle/>
          <a:p>
            <a:r>
              <a:rPr lang="en-US" dirty="0" smtClean="0">
                <a:solidFill>
                  <a:srgbClr val="5B616B"/>
                </a:solidFill>
              </a:rPr>
              <a:t>5-86</a:t>
            </a:r>
            <a:endParaRPr lang="en-US" dirty="0">
              <a:solidFill>
                <a:srgbClr val="5B616B"/>
              </a:solidFill>
            </a:endParaRPr>
          </a:p>
        </p:txBody>
      </p:sp>
      <p:pic>
        <p:nvPicPr>
          <p:cNvPr id="12" name="Picture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48344" y="2207467"/>
            <a:ext cx="790194" cy="1554480"/>
          </a:xfrm>
          <a:prstGeom prst="rect">
            <a:avLst/>
          </a:prstGeom>
        </p:spPr>
      </p:pic>
      <p:pic>
        <p:nvPicPr>
          <p:cNvPr id="13" name="Picture 12"/>
          <p:cNvPicPr>
            <a:picLocks noChangeAspect="1"/>
          </p:cNvPicPr>
          <p:nvPr/>
        </p:nvPicPr>
        <p:blipFill>
          <a:blip r:embed="rId4">
            <a:grayscl/>
            <a:extLst>
              <a:ext uri="{28A0092B-C50C-407E-A947-70E740481C1C}">
                <a14:useLocalDpi xmlns:a14="http://schemas.microsoft.com/office/drawing/2010/main" val="0"/>
              </a:ext>
            </a:extLst>
          </a:blip>
          <a:stretch>
            <a:fillRect/>
          </a:stretch>
        </p:blipFill>
        <p:spPr>
          <a:xfrm>
            <a:off x="5111838" y="2818680"/>
            <a:ext cx="360000" cy="717000"/>
          </a:xfrm>
          <a:prstGeom prst="rect">
            <a:avLst/>
          </a:prstGeom>
          <a:solidFill>
            <a:srgbClr val="E7E7E5"/>
          </a:solidFill>
        </p:spPr>
      </p:pic>
      <p:pic>
        <p:nvPicPr>
          <p:cNvPr id="2" name="Picture 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443041" y="2217007"/>
            <a:ext cx="2018401" cy="2011680"/>
          </a:xfrm>
          <a:prstGeom prst="rect">
            <a:avLst/>
          </a:prstGeom>
        </p:spPr>
      </p:pic>
    </p:spTree>
    <p:extLst>
      <p:ext uri="{BB962C8B-B14F-4D97-AF65-F5344CB8AC3E}">
        <p14:creationId xmlns:p14="http://schemas.microsoft.com/office/powerpoint/2010/main" val="2282083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7" end="7"/>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xEl>
                                              <p:pRg st="8" end="8"/>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9">
                                            <p:txEl>
                                              <p:pRg st="9" end="9"/>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9">
                                            <p:txEl>
                                              <p:pRg st="10" end="10"/>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9">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a:xfrm>
            <a:off x="685800" y="1219200"/>
            <a:ext cx="7772400" cy="5394960"/>
          </a:xfrm>
        </p:spPr>
        <p:txBody>
          <a:bodyPr>
            <a:normAutofit/>
          </a:bodyPr>
          <a:lstStyle/>
          <a:p>
            <a:r>
              <a:rPr lang="en-US" dirty="0" smtClean="0"/>
              <a:t>Florida IV-D agency transmits the Application for </a:t>
            </a:r>
            <a:r>
              <a:rPr lang="en-US" dirty="0"/>
              <a:t> </a:t>
            </a:r>
            <a:r>
              <a:rPr lang="en-US" dirty="0" smtClean="0"/>
              <a:t>                     Establishment, along with the Transmittal and                                other required documents, to the German                                 Federal Office of Justice                                                                          </a:t>
            </a:r>
          </a:p>
          <a:p>
            <a:endParaRPr lang="en-US" dirty="0" smtClean="0"/>
          </a:p>
          <a:p>
            <a:r>
              <a:rPr lang="en-US" dirty="0" smtClean="0"/>
              <a:t>What steps should the German Federal Office of Justice take?</a:t>
            </a:r>
          </a:p>
          <a:p>
            <a:pPr lvl="1"/>
            <a:r>
              <a:rPr lang="en-US" dirty="0" smtClean="0"/>
              <a:t>Review application</a:t>
            </a:r>
          </a:p>
          <a:p>
            <a:pPr lvl="1"/>
            <a:r>
              <a:rPr lang="en-US" dirty="0" smtClean="0"/>
              <a:t>Send acknowledgment</a:t>
            </a:r>
          </a:p>
          <a:p>
            <a:pPr lvl="1"/>
            <a:r>
              <a:rPr lang="en-US" dirty="0" smtClean="0"/>
              <a:t>Initiate or facilitate initiation of proceedings</a:t>
            </a:r>
          </a:p>
          <a:p>
            <a:pPr lvl="1"/>
            <a:r>
              <a:rPr lang="en-US" dirty="0" smtClean="0"/>
              <a:t>Send status of application</a:t>
            </a:r>
          </a:p>
          <a:p>
            <a:pPr marL="342900" lvl="1" indent="-342900">
              <a:buFont typeface="Arial" panose="020B0604020202020204" pitchFamily="34" charset="0"/>
              <a:buChar char="•"/>
            </a:pPr>
            <a:r>
              <a:rPr lang="en-US" dirty="0" smtClean="0"/>
              <a:t>What steps should the German competent authority take?</a:t>
            </a:r>
          </a:p>
        </p:txBody>
      </p:sp>
      <p:sp>
        <p:nvSpPr>
          <p:cNvPr id="5" name="Footer Placeholder 4"/>
          <p:cNvSpPr>
            <a:spLocks noGrp="1"/>
          </p:cNvSpPr>
          <p:nvPr>
            <p:ph type="ftr" sz="quarter" idx="3"/>
          </p:nvPr>
        </p:nvSpPr>
        <p:spPr>
          <a:xfrm>
            <a:off x="3107267" y="6520934"/>
            <a:ext cx="2895600" cy="184666"/>
          </a:xfrm>
        </p:spPr>
        <p:txBody>
          <a:bodyPr/>
          <a:lstStyle/>
          <a:p>
            <a:r>
              <a:rPr lang="en-US" dirty="0" smtClean="0">
                <a:solidFill>
                  <a:srgbClr val="5B616B"/>
                </a:solidFill>
              </a:rPr>
              <a:t>Module 5</a:t>
            </a:r>
            <a:endParaRPr lang="en-US" dirty="0">
              <a:solidFill>
                <a:srgbClr val="5B616B"/>
              </a:solidFill>
            </a:endParaRPr>
          </a:p>
        </p:txBody>
      </p:sp>
      <p:sp>
        <p:nvSpPr>
          <p:cNvPr id="8" name="Title 7"/>
          <p:cNvSpPr>
            <a:spLocks noGrp="1"/>
          </p:cNvSpPr>
          <p:nvPr>
            <p:ph type="title"/>
          </p:nvPr>
        </p:nvSpPr>
        <p:spPr>
          <a:xfrm>
            <a:off x="648877" y="586770"/>
            <a:ext cx="7772400" cy="523220"/>
          </a:xfrm>
        </p:spPr>
        <p:txBody>
          <a:bodyPr/>
          <a:lstStyle/>
          <a:p>
            <a:r>
              <a:rPr lang="en-US" dirty="0" smtClean="0"/>
              <a:t>Case Scenario – Outgoing Application (cont’d) </a:t>
            </a:r>
            <a:endParaRPr lang="en-US" dirty="0"/>
          </a:p>
        </p:txBody>
      </p:sp>
      <p:sp>
        <p:nvSpPr>
          <p:cNvPr id="3" name="Slide Number Placeholder 2"/>
          <p:cNvSpPr>
            <a:spLocks noGrp="1"/>
          </p:cNvSpPr>
          <p:nvPr>
            <p:ph type="sldNum" sz="quarter" idx="4"/>
          </p:nvPr>
        </p:nvSpPr>
        <p:spPr/>
        <p:txBody>
          <a:bodyPr/>
          <a:lstStyle/>
          <a:p>
            <a:r>
              <a:rPr lang="en-US" dirty="0">
                <a:solidFill>
                  <a:srgbClr val="5B616B"/>
                </a:solidFill>
              </a:rPr>
              <a:t>5</a:t>
            </a:r>
            <a:r>
              <a:rPr lang="en-US" dirty="0" smtClean="0">
                <a:solidFill>
                  <a:srgbClr val="5B616B"/>
                </a:solidFill>
              </a:rPr>
              <a:t>-</a:t>
            </a:r>
            <a:fld id="{42782948-4DBE-204D-AB9E-B65E067054AE}" type="slidenum">
              <a:rPr lang="en-US" smtClean="0">
                <a:solidFill>
                  <a:srgbClr val="5B616B"/>
                </a:solidFill>
              </a:rPr>
              <a:pPr/>
              <a:t>87</a:t>
            </a:fld>
            <a:endParaRPr lang="en-US" dirty="0">
              <a:solidFill>
                <a:srgbClr val="5B616B"/>
              </a:solidFill>
            </a:endParaRP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26480" y="1229798"/>
            <a:ext cx="2331720" cy="1554480"/>
          </a:xfrm>
          <a:prstGeom prst="rect">
            <a:avLst/>
          </a:prstGeom>
        </p:spPr>
      </p:pic>
    </p:spTree>
    <p:extLst>
      <p:ext uri="{BB962C8B-B14F-4D97-AF65-F5344CB8AC3E}">
        <p14:creationId xmlns:p14="http://schemas.microsoft.com/office/powerpoint/2010/main" val="15942756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9">
                                            <p:txEl>
                                              <p:pRg st="4" end="4"/>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9">
                                            <p:txEl>
                                              <p:pRg st="5" end="5"/>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9">
                                            <p:txEl>
                                              <p:pRg st="6" end="6"/>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9">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ubtitle 8"/>
          <p:cNvSpPr>
            <a:spLocks noGrp="1"/>
          </p:cNvSpPr>
          <p:nvPr>
            <p:ph type="subTitle" idx="1"/>
          </p:nvPr>
        </p:nvSpPr>
        <p:spPr/>
        <p:txBody>
          <a:bodyPr/>
          <a:lstStyle/>
          <a:p>
            <a:r>
              <a:rPr lang="en-US" dirty="0" smtClean="0"/>
              <a:t>CONTACT ocseinternational@acf.hhs.gov </a:t>
            </a:r>
          </a:p>
          <a:p>
            <a:endParaRPr lang="en-US" dirty="0" smtClean="0"/>
          </a:p>
        </p:txBody>
      </p:sp>
      <p:sp>
        <p:nvSpPr>
          <p:cNvPr id="2" name="Title 1"/>
          <p:cNvSpPr>
            <a:spLocks noGrp="1"/>
          </p:cNvSpPr>
          <p:nvPr>
            <p:ph type="ctrTitle"/>
          </p:nvPr>
        </p:nvSpPr>
        <p:spPr/>
        <p:txBody>
          <a:bodyPr/>
          <a:lstStyle/>
          <a:p>
            <a:r>
              <a:rPr lang="en-US" dirty="0" smtClean="0"/>
              <a:t>QUESTIONS or FEEDBACK?</a:t>
            </a:r>
            <a:endParaRPr lang="en-US" dirty="0"/>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19800" y="685800"/>
            <a:ext cx="2143125" cy="2133600"/>
          </a:xfrm>
          <a:prstGeom prst="rect">
            <a:avLst/>
          </a:prstGeom>
        </p:spPr>
      </p:pic>
      <p:sp>
        <p:nvSpPr>
          <p:cNvPr id="3" name="Slide Number Placeholder 2"/>
          <p:cNvSpPr>
            <a:spLocks noGrp="1"/>
          </p:cNvSpPr>
          <p:nvPr>
            <p:ph type="sldNum" sz="quarter" idx="4"/>
          </p:nvPr>
        </p:nvSpPr>
        <p:spPr/>
        <p:txBody>
          <a:bodyPr/>
          <a:lstStyle/>
          <a:p>
            <a:r>
              <a:rPr lang="en-US" dirty="0" smtClean="0"/>
              <a:t>5-</a:t>
            </a:r>
            <a:fld id="{42782948-4DBE-204D-AB9E-B65E067054AE}" type="slidenum">
              <a:rPr lang="en-US" smtClean="0"/>
              <a:pPr/>
              <a:t>88</a:t>
            </a:fld>
            <a:endParaRPr lang="en-US" dirty="0"/>
          </a:p>
        </p:txBody>
      </p:sp>
    </p:spTree>
    <p:extLst>
      <p:ext uri="{BB962C8B-B14F-4D97-AF65-F5344CB8AC3E}">
        <p14:creationId xmlns:p14="http://schemas.microsoft.com/office/powerpoint/2010/main" val="70109064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a:xfrm>
            <a:off x="685800" y="1600200"/>
            <a:ext cx="7772400" cy="4920734"/>
          </a:xfrm>
        </p:spPr>
        <p:txBody>
          <a:bodyPr>
            <a:normAutofit/>
          </a:bodyPr>
          <a:lstStyle/>
          <a:p>
            <a:r>
              <a:rPr lang="en-US" sz="2400" dirty="0" smtClean="0"/>
              <a:t>Used when there is no existing support decision</a:t>
            </a:r>
          </a:p>
          <a:p>
            <a:r>
              <a:rPr lang="en-US" sz="2400" dirty="0" smtClean="0"/>
              <a:t>May also be used when recognition and enforcement of an order is not possible or is refused</a:t>
            </a:r>
          </a:p>
          <a:p>
            <a:pPr lvl="1"/>
            <a:r>
              <a:rPr lang="en-US" sz="2200" dirty="0" smtClean="0"/>
              <a:t>Lack of basis for recognition and enforcement under Article 20 of Convention</a:t>
            </a:r>
          </a:p>
          <a:p>
            <a:pPr lvl="1"/>
            <a:r>
              <a:rPr lang="en-US" sz="2200" dirty="0" smtClean="0"/>
              <a:t>Grounds for challenge under Article 22 b) or e) of Convention</a:t>
            </a:r>
          </a:p>
          <a:p>
            <a:r>
              <a:rPr lang="en-US" sz="2400" dirty="0" smtClean="0">
                <a:latin typeface="Gill Sans MT" panose="020B0502020104020203" pitchFamily="34" charset="0"/>
              </a:rPr>
              <a:t>Only available to creditor</a:t>
            </a:r>
          </a:p>
        </p:txBody>
      </p:sp>
      <p:sp>
        <p:nvSpPr>
          <p:cNvPr id="5" name="Footer Placeholder 4"/>
          <p:cNvSpPr>
            <a:spLocks noGrp="1"/>
          </p:cNvSpPr>
          <p:nvPr>
            <p:ph type="ftr" sz="quarter" idx="3"/>
          </p:nvPr>
        </p:nvSpPr>
        <p:spPr/>
        <p:txBody>
          <a:bodyPr/>
          <a:lstStyle/>
          <a:p>
            <a:r>
              <a:rPr lang="en-US" dirty="0" smtClean="0">
                <a:solidFill>
                  <a:srgbClr val="5B616B"/>
                </a:solidFill>
              </a:rPr>
              <a:t>Module 5</a:t>
            </a:r>
            <a:endParaRPr lang="en-US" dirty="0">
              <a:solidFill>
                <a:srgbClr val="5B616B"/>
              </a:solidFill>
            </a:endParaRPr>
          </a:p>
        </p:txBody>
      </p:sp>
      <p:sp>
        <p:nvSpPr>
          <p:cNvPr id="6" name="Slide Number Placeholder 5"/>
          <p:cNvSpPr>
            <a:spLocks noGrp="1"/>
          </p:cNvSpPr>
          <p:nvPr>
            <p:ph type="sldNum" sz="quarter" idx="4"/>
          </p:nvPr>
        </p:nvSpPr>
        <p:spPr/>
        <p:txBody>
          <a:bodyPr/>
          <a:lstStyle/>
          <a:p>
            <a:r>
              <a:rPr lang="en-US" dirty="0" smtClean="0">
                <a:solidFill>
                  <a:srgbClr val="5B616B"/>
                </a:solidFill>
              </a:rPr>
              <a:t>5-9</a:t>
            </a:r>
            <a:endParaRPr lang="en-US" dirty="0">
              <a:solidFill>
                <a:srgbClr val="5B616B"/>
              </a:solidFill>
            </a:endParaRPr>
          </a:p>
        </p:txBody>
      </p:sp>
      <p:sp>
        <p:nvSpPr>
          <p:cNvPr id="8" name="Title 7"/>
          <p:cNvSpPr>
            <a:spLocks noGrp="1"/>
          </p:cNvSpPr>
          <p:nvPr>
            <p:ph type="title"/>
          </p:nvPr>
        </p:nvSpPr>
        <p:spPr>
          <a:xfrm>
            <a:off x="686104" y="848380"/>
            <a:ext cx="7772400" cy="523220"/>
          </a:xfrm>
        </p:spPr>
        <p:txBody>
          <a:bodyPr/>
          <a:lstStyle/>
          <a:p>
            <a:r>
              <a:rPr lang="en-US" dirty="0" smtClean="0"/>
              <a:t>Overview of Application for Establishment</a:t>
            </a:r>
            <a:endParaRPr lang="en-US" dirty="0"/>
          </a:p>
        </p:txBody>
      </p:sp>
    </p:spTree>
    <p:extLst>
      <p:ext uri="{BB962C8B-B14F-4D97-AF65-F5344CB8AC3E}">
        <p14:creationId xmlns:p14="http://schemas.microsoft.com/office/powerpoint/2010/main" val="1205999862"/>
      </p:ext>
    </p:extLst>
  </p:cSld>
  <p:clrMapOvr>
    <a:masterClrMapping/>
  </p:clrMapOvr>
  <p:timing>
    <p:tnLst>
      <p:par>
        <p:cTn id="1" dur="indefinite" restart="never" nodeType="tmRoot"/>
      </p:par>
    </p:tnLst>
  </p:timing>
</p:sld>
</file>

<file path=ppt/theme/theme1.xml><?xml version="1.0" encoding="utf-8"?>
<a:theme xmlns:a="http://schemas.openxmlformats.org/drawingml/2006/main" name="4.3-Template_4.29.2016">
  <a:themeElements>
    <a:clrScheme name="Adjacency">
      <a:dk1>
        <a:srgbClr val="2F2B20"/>
      </a:dk1>
      <a:lt1>
        <a:srgbClr val="FFFFFF"/>
      </a:lt1>
      <a:dk2>
        <a:srgbClr val="675E47"/>
      </a:dk2>
      <a:lt2>
        <a:srgbClr val="DFDCB7"/>
      </a:lt2>
      <a:accent1>
        <a:srgbClr val="A9A57C"/>
      </a:accent1>
      <a:accent2>
        <a:srgbClr val="9CBEBD"/>
      </a:accent2>
      <a:accent3>
        <a:srgbClr val="D2CB6C"/>
      </a:accent3>
      <a:accent4>
        <a:srgbClr val="95A39D"/>
      </a:accent4>
      <a:accent5>
        <a:srgbClr val="C89F5D"/>
      </a:accent5>
      <a:accent6>
        <a:srgbClr val="B1A089"/>
      </a:accent6>
      <a:hlink>
        <a:srgbClr val="D25814"/>
      </a:hlink>
      <a:folHlink>
        <a:srgbClr val="849A0A"/>
      </a:folHlink>
    </a:clrScheme>
    <a:fontScheme name="Solstice">
      <a:majorFont>
        <a:latin typeface="Gill Sans MT"/>
        <a:ea typeface=""/>
        <a:cs typeface=""/>
        <a:font script="Grek" typeface="Corbel"/>
        <a:font script="Cyrl" typeface="Corbel"/>
        <a:font script="Jpan" typeface="ＭＳ ゴシック"/>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ill Sans MT"/>
        <a:ea typeface=""/>
        <a:cs typeface=""/>
        <a:font script="Grek" typeface="Corbel"/>
        <a:font script="Cyrl" typeface="Corbel"/>
        <a:font script="Jpan" typeface="ＭＳ ゴシック"/>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116893</TotalTime>
  <Words>13761</Words>
  <Application>Microsoft Office PowerPoint</Application>
  <PresentationFormat>On-screen Show (4:3)</PresentationFormat>
  <Paragraphs>1235</Paragraphs>
  <Slides>88</Slides>
  <Notes>88</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88</vt:i4>
      </vt:variant>
    </vt:vector>
  </HeadingPairs>
  <TitlesOfParts>
    <vt:vector size="93" baseType="lpstr">
      <vt:lpstr>Arial</vt:lpstr>
      <vt:lpstr>Calibri</vt:lpstr>
      <vt:lpstr>Courier New</vt:lpstr>
      <vt:lpstr>Gill Sans MT</vt:lpstr>
      <vt:lpstr>4.3-Template_4.29.2016</vt:lpstr>
      <vt:lpstr>INTERNATIONAL CASE PROCESSING UNDER  UIFSA 2008</vt:lpstr>
      <vt:lpstr>Webinar Series</vt:lpstr>
      <vt:lpstr>Webinar Modules</vt:lpstr>
      <vt:lpstr>MODULE 5 Establishment of a Convention Order, Including Where Necessary the Establishment of Parentage</vt:lpstr>
      <vt:lpstr>Terms within Hague Child Support Convention </vt:lpstr>
      <vt:lpstr>Additional Term within Convention</vt:lpstr>
      <vt:lpstr>Definition of Central Authority</vt:lpstr>
      <vt:lpstr>U.S. Central Authority</vt:lpstr>
      <vt:lpstr>Overview of Application for Establishment</vt:lpstr>
      <vt:lpstr>Your New Best Friend! </vt:lpstr>
      <vt:lpstr>Role of Requested Central Authority</vt:lpstr>
      <vt:lpstr>Duties of Support Enforcement Agency – Section 307, UIFSA (2008)</vt:lpstr>
      <vt:lpstr>Flow Chart in U.S. for Incoming Application – Step 1</vt:lpstr>
      <vt:lpstr>Review of Incoming Convention Application </vt:lpstr>
      <vt:lpstr>Review of Incoming Application – Convention Requirements </vt:lpstr>
      <vt:lpstr>Is the application within the scope of the Convention and Section 704 of UIFSA (2008)?</vt:lpstr>
      <vt:lpstr>Is the application from a Central Authority in a Contracting State?</vt:lpstr>
      <vt:lpstr>Review of Incoming Application – Completeness </vt:lpstr>
      <vt:lpstr>Are required documents included with the application?</vt:lpstr>
      <vt:lpstr>Incoming Application for Establishment of a Convention Support Order – Documents/Information</vt:lpstr>
      <vt:lpstr>Transmittal – Required Form</vt:lpstr>
      <vt:lpstr>Application </vt:lpstr>
      <vt:lpstr>Financial Circumstances Form</vt:lpstr>
      <vt:lpstr>Translation of Incoming Documents to U.S.</vt:lpstr>
      <vt:lpstr>Acknowledgment by Central Registry</vt:lpstr>
      <vt:lpstr>Acknowledgment – Page 1</vt:lpstr>
      <vt:lpstr>Acknowledgment – Page 1 (cont’d)</vt:lpstr>
      <vt:lpstr>Acknowledgment – Page 2</vt:lpstr>
      <vt:lpstr>Flow Chart in U.S. for Incoming Application – Step 2</vt:lpstr>
      <vt:lpstr>Establishment of a Support Order, Including Where Necessary Establishment of Parentage – Agency</vt:lpstr>
      <vt:lpstr>Information about Application Status</vt:lpstr>
      <vt:lpstr>Status of Application – Page 1</vt:lpstr>
      <vt:lpstr>Status of Application – Page 2</vt:lpstr>
      <vt:lpstr>Status of Application – Page 2 (cont’d)</vt:lpstr>
      <vt:lpstr>Status of Application – Page 3</vt:lpstr>
      <vt:lpstr>Status of Application – Page 3 (cont’d)</vt:lpstr>
      <vt:lpstr>Status of Application – Page 4</vt:lpstr>
      <vt:lpstr>Flow Chart in U.S. for Incoming Application – Step 3</vt:lpstr>
      <vt:lpstr>Establishment of Convention Support Order where No Prior Order – Tribunal</vt:lpstr>
      <vt:lpstr>Admissibility of Evidence – Tribunal</vt:lpstr>
      <vt:lpstr>Admissibility of Evidence – Tribunal (cont’d)</vt:lpstr>
      <vt:lpstr>Establishment of Convention Support Order where Existing Order Not Recognized – Tribunal</vt:lpstr>
      <vt:lpstr>Establishment of Convention Support Order where Existing Order Not Recognized (cont’d)</vt:lpstr>
      <vt:lpstr>Case Scenario – Incoming Application</vt:lpstr>
      <vt:lpstr>Case Scenario – Incoming Application (cont’d)</vt:lpstr>
      <vt:lpstr>Role of Requesting Central Authority</vt:lpstr>
      <vt:lpstr>Flow Chart in U.S. for Outgoing Application – Step 1</vt:lpstr>
      <vt:lpstr>Required Documents </vt:lpstr>
      <vt:lpstr>Outgoing Application for Establishment of a Convention Order – Documents/Information</vt:lpstr>
      <vt:lpstr>Outgoing Application for Establishment of Convention Order – Documents/Information (cont’d)</vt:lpstr>
      <vt:lpstr>Transmittal – Required Form – Page 1 </vt:lpstr>
      <vt:lpstr>Transmittal – Page 1 (cont’d)</vt:lpstr>
      <vt:lpstr>Transmittal – Page 2</vt:lpstr>
      <vt:lpstr>Transmittal – Page 2 (cont’d) </vt:lpstr>
      <vt:lpstr>Transmittal – Page 3</vt:lpstr>
      <vt:lpstr>Transmittal – Page 3 (cont’d)</vt:lpstr>
      <vt:lpstr>Application – Page 1 </vt:lpstr>
      <vt:lpstr>Application – Page 1 (cont’d)</vt:lpstr>
      <vt:lpstr>Application – Page 2</vt:lpstr>
      <vt:lpstr>Application – Page 2 (cont’d)</vt:lpstr>
      <vt:lpstr>Application – Page 3</vt:lpstr>
      <vt:lpstr>Application – Page 3 (cont’d)</vt:lpstr>
      <vt:lpstr>Application – Page 4</vt:lpstr>
      <vt:lpstr>Application – Page 4 (cont’d)</vt:lpstr>
      <vt:lpstr>Restricted Information if Applicable – Page 1 </vt:lpstr>
      <vt:lpstr>Restricted Information – Page 1 (cont’d)</vt:lpstr>
      <vt:lpstr>Financial Circumstances Form – Page 1 </vt:lpstr>
      <vt:lpstr>Financial Circumstances Form – Page 1 (cont’d)</vt:lpstr>
      <vt:lpstr>Financial Circumstances Form – Page 2</vt:lpstr>
      <vt:lpstr>Financial Circumstances Form – Page 2 (cont’d)</vt:lpstr>
      <vt:lpstr>Financial Circumstances Form – Page 3</vt:lpstr>
      <vt:lpstr>Financial Circumstances Form – Page 3 (cont’d)</vt:lpstr>
      <vt:lpstr>Financial Circumstances Form – Page 4</vt:lpstr>
      <vt:lpstr>Financial Circumstances Form – Page 6</vt:lpstr>
      <vt:lpstr>OCSE Resources on Convention Forms</vt:lpstr>
      <vt:lpstr>OCSE International Page</vt:lpstr>
      <vt:lpstr>Translation of Outgoing Documents from U.S.</vt:lpstr>
      <vt:lpstr>Country Specific Language Information</vt:lpstr>
      <vt:lpstr>Flow Chart in U.S. for Outgoing Application – Step 2 </vt:lpstr>
      <vt:lpstr>Flow Chart in U.S. for Outgoing Application – Step 3</vt:lpstr>
      <vt:lpstr>Review of Incoming Convention Application </vt:lpstr>
      <vt:lpstr>Role of Requested Central Authority </vt:lpstr>
      <vt:lpstr>Case Processing Role of Requested Central Authority</vt:lpstr>
      <vt:lpstr>Central Authority and Power of Attorney in Requested State – Article 42 of Convention</vt:lpstr>
      <vt:lpstr>Other Relevant Convention Provisions</vt:lpstr>
      <vt:lpstr>Case Scenario – Outgoing Application </vt:lpstr>
      <vt:lpstr>Case Scenario – Outgoing Application (cont’d) </vt:lpstr>
      <vt:lpstr>QUESTIONS or FEEDBACK?</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PHOTO COVER OPTION TITLE GOES HERE CAN  RUN THREE LINES</dc:title>
  <dc:creator>Riddick, Yvette (ACF)</dc:creator>
  <cp:lastModifiedBy>Pam Levin</cp:lastModifiedBy>
  <cp:revision>254</cp:revision>
  <cp:lastPrinted>2017-04-04T13:20:20Z</cp:lastPrinted>
  <dcterms:created xsi:type="dcterms:W3CDTF">2016-05-03T20:02:08Z</dcterms:created>
  <dcterms:modified xsi:type="dcterms:W3CDTF">2019-12-13T20:31:12Z</dcterms:modified>
</cp:coreProperties>
</file>