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Lst>
  <p:notesMasterIdLst>
    <p:notesMasterId r:id="rId74"/>
  </p:notesMasterIdLst>
  <p:handoutMasterIdLst>
    <p:handoutMasterId r:id="rId75"/>
  </p:handoutMasterIdLst>
  <p:sldIdLst>
    <p:sldId id="385" r:id="rId2"/>
    <p:sldId id="376" r:id="rId3"/>
    <p:sldId id="379" r:id="rId4"/>
    <p:sldId id="328" r:id="rId5"/>
    <p:sldId id="383" r:id="rId6"/>
    <p:sldId id="505" r:id="rId7"/>
    <p:sldId id="506" r:id="rId8"/>
    <p:sldId id="563" r:id="rId9"/>
    <p:sldId id="445" r:id="rId10"/>
    <p:sldId id="688" r:id="rId11"/>
    <p:sldId id="690" r:id="rId12"/>
    <p:sldId id="596" r:id="rId13"/>
    <p:sldId id="692" r:id="rId14"/>
    <p:sldId id="598" r:id="rId15"/>
    <p:sldId id="599" r:id="rId16"/>
    <p:sldId id="600" r:id="rId17"/>
    <p:sldId id="607" r:id="rId18"/>
    <p:sldId id="642" r:id="rId19"/>
    <p:sldId id="603" r:id="rId20"/>
    <p:sldId id="643" r:id="rId21"/>
    <p:sldId id="683" r:id="rId22"/>
    <p:sldId id="660" r:id="rId23"/>
    <p:sldId id="662" r:id="rId24"/>
    <p:sldId id="644" r:id="rId25"/>
    <p:sldId id="659" r:id="rId26"/>
    <p:sldId id="661" r:id="rId27"/>
    <p:sldId id="608" r:id="rId28"/>
    <p:sldId id="736" r:id="rId29"/>
    <p:sldId id="740" r:id="rId30"/>
    <p:sldId id="741" r:id="rId31"/>
    <p:sldId id="742" r:id="rId32"/>
    <p:sldId id="610" r:id="rId33"/>
    <p:sldId id="663" r:id="rId34"/>
    <p:sldId id="664" r:id="rId35"/>
    <p:sldId id="665" r:id="rId36"/>
    <p:sldId id="611" r:id="rId37"/>
    <p:sldId id="612" r:id="rId38"/>
    <p:sldId id="613" r:id="rId39"/>
    <p:sldId id="614" r:id="rId40"/>
    <p:sldId id="615" r:id="rId41"/>
    <p:sldId id="616" r:id="rId42"/>
    <p:sldId id="653" r:id="rId43"/>
    <p:sldId id="654" r:id="rId44"/>
    <p:sldId id="686" r:id="rId45"/>
    <p:sldId id="687" r:id="rId46"/>
    <p:sldId id="695" r:id="rId47"/>
    <p:sldId id="696" r:id="rId48"/>
    <p:sldId id="680" r:id="rId49"/>
    <p:sldId id="618" r:id="rId50"/>
    <p:sldId id="619" r:id="rId51"/>
    <p:sldId id="737" r:id="rId52"/>
    <p:sldId id="637" r:id="rId53"/>
    <p:sldId id="638" r:id="rId54"/>
    <p:sldId id="639" r:id="rId55"/>
    <p:sldId id="645" r:id="rId56"/>
    <p:sldId id="620" r:id="rId57"/>
    <p:sldId id="721" r:id="rId58"/>
    <p:sldId id="621" r:id="rId59"/>
    <p:sldId id="699" r:id="rId60"/>
    <p:sldId id="715" r:id="rId61"/>
    <p:sldId id="701" r:id="rId62"/>
    <p:sldId id="716" r:id="rId63"/>
    <p:sldId id="704" r:id="rId64"/>
    <p:sldId id="628" r:id="rId65"/>
    <p:sldId id="629" r:id="rId66"/>
    <p:sldId id="717" r:id="rId67"/>
    <p:sldId id="671" r:id="rId68"/>
    <p:sldId id="713" r:id="rId69"/>
    <p:sldId id="722" r:id="rId70"/>
    <p:sldId id="648" r:id="rId71"/>
    <p:sldId id="649" r:id="rId72"/>
    <p:sldId id="374" r:id="rId73"/>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guide id="3" orient="horz" pos="2928">
          <p15:clr>
            <a:srgbClr val="A4A3A4"/>
          </p15:clr>
        </p15:guide>
        <p15:guide id="4"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haynes" initials="m" lastIdx="3" clrIdx="0">
    <p:extLst>
      <p:ext uri="{19B8F6BF-5375-455C-9EA6-DF929625EA0E}">
        <p15:presenceInfo xmlns:p15="http://schemas.microsoft.com/office/powerpoint/2012/main" userId="mhay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5B616B"/>
    <a:srgbClr val="428481"/>
    <a:srgbClr val="A4C4C2"/>
    <a:srgbClr val="3F6187"/>
    <a:srgbClr val="1CA087"/>
    <a:srgbClr val="2E8540"/>
    <a:srgbClr val="112E51"/>
    <a:srgbClr val="6600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838" autoAdjust="0"/>
    <p:restoredTop sz="99841" autoAdjust="0"/>
  </p:normalViewPr>
  <p:slideViewPr>
    <p:cSldViewPr snapToObjects="1">
      <p:cViewPr varScale="1">
        <p:scale>
          <a:sx n="71" d="100"/>
          <a:sy n="71" d="100"/>
        </p:scale>
        <p:origin x="636" y="60"/>
      </p:cViewPr>
      <p:guideLst>
        <p:guide orient="horz" pos="2064"/>
        <p:guide pos="576"/>
        <p:guide pos="432"/>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p:scale>
          <a:sx n="100" d="100"/>
          <a:sy n="100" d="100"/>
        </p:scale>
        <p:origin x="1758" y="-2742"/>
      </p:cViewPr>
      <p:guideLst>
        <p:guide orient="horz" pos="2934"/>
        <p:guide pos="2160"/>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4" csCatId="accent2" phldr="1"/>
      <dgm:spPr/>
    </dgm:pt>
    <dgm:pt modelId="{6E5828D3-87B7-45A4-82CC-2E5848D07232}">
      <dgm:prSet phldrT="[Text]"/>
      <dgm:spPr>
        <a:solidFill>
          <a:schemeClr val="accent2">
            <a:lumMod val="50000"/>
          </a:schemeClr>
        </a:solidFill>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Filed or Registered with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676014C3-C72F-4538-B961-767A8A4323EF}" type="presOf" srcId="{6E5828D3-87B7-45A4-82CC-2E5848D07232}" destId="{BD447B5A-6506-456A-9AD8-F29E4B5D48C3}" srcOrd="0" destOrd="0" presId="urn:microsoft.com/office/officeart/2005/8/layout/hProcess9"/>
    <dgm:cxn modelId="{E7D2612E-3ECC-4547-90A4-ED934C67262A}" srcId="{F02F2A10-6920-4947-984E-102117CEC027}" destId="{6E5828D3-87B7-45A4-82CC-2E5848D07232}" srcOrd="0" destOrd="0" parTransId="{B0E2D2AA-918F-4196-8F29-DEEC289A5EBF}" sibTransId="{E6FC57FA-CB33-4437-B407-18195C489D36}"/>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A80A32C7-1939-4191-B283-FA3ADC5CFD4E}" type="presOf" srcId="{D9409E8E-C4D1-411E-9E8C-556CB42D4E88}" destId="{E3CD7C33-528D-44DD-AC52-20800801C36B}" srcOrd="0" destOrd="0" presId="urn:microsoft.com/office/officeart/2005/8/layout/hProcess9"/>
    <dgm:cxn modelId="{2A920CD0-B277-43E4-91E1-7DCB1BBB4E0A}" type="presOf" srcId="{F02F2A10-6920-4947-984E-102117CEC027}" destId="{D3626F67-6DA3-4F17-A644-0781B56F31B4}" srcOrd="0" destOrd="0" presId="urn:microsoft.com/office/officeart/2005/8/layout/hProcess9"/>
    <dgm:cxn modelId="{52EF74B9-E6AE-4522-87DF-858024700BFD}" type="presOf" srcId="{1F309681-2D2D-4A6D-AD49-6D38971A801B}" destId="{72169004-F2B7-4ECC-BBF6-74AD4E388884}" srcOrd="0" destOrd="0" presId="urn:microsoft.com/office/officeart/2005/8/layout/hProcess9"/>
    <dgm:cxn modelId="{40380A85-8CE6-434E-8B9A-58FB641673A0}" type="presParOf" srcId="{D3626F67-6DA3-4F17-A644-0781B56F31B4}" destId="{D40AA30E-DD1C-40E5-94A9-4A6B186243B4}" srcOrd="0" destOrd="0" presId="urn:microsoft.com/office/officeart/2005/8/layout/hProcess9"/>
    <dgm:cxn modelId="{FC4AE78C-7653-40F3-9F7A-9DE3EFEA4B75}" type="presParOf" srcId="{D3626F67-6DA3-4F17-A644-0781B56F31B4}" destId="{EFA68471-DED2-4E11-A0B0-1F4087A7BBEB}" srcOrd="1" destOrd="0" presId="urn:microsoft.com/office/officeart/2005/8/layout/hProcess9"/>
    <dgm:cxn modelId="{D6FB0594-7172-4DA0-9918-9854157EDB54}" type="presParOf" srcId="{EFA68471-DED2-4E11-A0B0-1F4087A7BBEB}" destId="{BD447B5A-6506-456A-9AD8-F29E4B5D48C3}" srcOrd="0" destOrd="0" presId="urn:microsoft.com/office/officeart/2005/8/layout/hProcess9"/>
    <dgm:cxn modelId="{938EA8B1-2360-4B58-BB40-F52DE20132CF}" type="presParOf" srcId="{EFA68471-DED2-4E11-A0B0-1F4087A7BBEB}" destId="{6DC27AC1-1842-49E4-B518-99331037E621}" srcOrd="1" destOrd="0" presId="urn:microsoft.com/office/officeart/2005/8/layout/hProcess9"/>
    <dgm:cxn modelId="{D3981D7A-B74D-4832-9E33-66DD0A5A8EEB}" type="presParOf" srcId="{EFA68471-DED2-4E11-A0B0-1F4087A7BBEB}" destId="{E3CD7C33-528D-44DD-AC52-20800801C36B}" srcOrd="2" destOrd="0" presId="urn:microsoft.com/office/officeart/2005/8/layout/hProcess9"/>
    <dgm:cxn modelId="{6AC82736-922B-4C3E-BF3F-2225158E04BF}" type="presParOf" srcId="{EFA68471-DED2-4E11-A0B0-1F4087A7BBEB}" destId="{5C16084E-1E04-436D-BEA6-271C9509942B}" srcOrd="3" destOrd="0" presId="urn:microsoft.com/office/officeart/2005/8/layout/hProcess9"/>
    <dgm:cxn modelId="{81325165-3E80-450C-9BA5-80E6DFFE0E01}"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641AF7-0084-4804-8A99-CAEAF3168B4C}" type="doc">
      <dgm:prSet loTypeId="urn:microsoft.com/office/officeart/2005/8/layout/equation1" loCatId="relationship" qsTypeId="urn:microsoft.com/office/officeart/2005/8/quickstyle/simple1" qsCatId="simple" csTypeId="urn:microsoft.com/office/officeart/2005/8/colors/accent1_2" csCatId="accent1" phldr="1"/>
      <dgm:spPr/>
      <dgm:t>
        <a:bodyPr/>
        <a:lstStyle/>
        <a:p>
          <a:endParaRPr lang="en-US"/>
        </a:p>
      </dgm:t>
    </dgm:pt>
    <dgm:pt modelId="{1F5D339A-99EE-4E50-98AF-008D8D059DCA}">
      <dgm:prSet custT="1"/>
      <dgm:spPr>
        <a:solidFill>
          <a:srgbClr val="428481"/>
        </a:solidFill>
      </dgm:spPr>
      <dgm:t>
        <a:bodyPr/>
        <a:lstStyle/>
        <a:p>
          <a:pPr rtl="0"/>
          <a:r>
            <a:rPr lang="en-US" sz="1050" b="1" i="0" dirty="0" smtClean="0"/>
            <a:t>CONTRACTING STATE </a:t>
          </a:r>
          <a:endParaRPr lang="en-US" sz="1050" dirty="0"/>
        </a:p>
      </dgm:t>
    </dgm:pt>
    <dgm:pt modelId="{E30FE5EA-7709-4469-AEFB-27E375E24D8E}" type="parTrans" cxnId="{36F44B16-514C-4C2D-A5E8-C7FDC562DDF0}">
      <dgm:prSet/>
      <dgm:spPr/>
      <dgm:t>
        <a:bodyPr/>
        <a:lstStyle/>
        <a:p>
          <a:endParaRPr lang="en-US"/>
        </a:p>
      </dgm:t>
    </dgm:pt>
    <dgm:pt modelId="{4230D16A-46E4-443A-AFB5-018976BE37CB}" type="sibTrans" cxnId="{36F44B16-514C-4C2D-A5E8-C7FDC562DDF0}">
      <dgm:prSet/>
      <dgm:spPr>
        <a:solidFill>
          <a:schemeClr val="accent1"/>
        </a:solidFill>
      </dgm:spPr>
      <dgm:t>
        <a:bodyPr/>
        <a:lstStyle/>
        <a:p>
          <a:endParaRPr lang="en-US" dirty="0"/>
        </a:p>
      </dgm:t>
    </dgm:pt>
    <dgm:pt modelId="{4DF9D085-5B97-4F43-8CD9-2AFE9AF9155B}">
      <dgm:prSet/>
      <dgm:spPr>
        <a:solidFill>
          <a:srgbClr val="428481"/>
        </a:solidFill>
      </dgm:spPr>
      <dgm:t>
        <a:bodyPr/>
        <a:lstStyle/>
        <a:p>
          <a:pPr rtl="0"/>
          <a:r>
            <a:rPr lang="en-US" b="1" i="0" dirty="0" smtClean="0"/>
            <a:t>CENTRAL AUTHORITY </a:t>
          </a:r>
          <a:endParaRPr lang="en-US" dirty="0"/>
        </a:p>
      </dgm:t>
    </dgm:pt>
    <dgm:pt modelId="{568EF038-CEBE-4594-AB68-72CD5F3D0631}" type="parTrans" cxnId="{74BEAC33-9421-4209-819A-E2C607D1B831}">
      <dgm:prSet/>
      <dgm:spPr/>
      <dgm:t>
        <a:bodyPr/>
        <a:lstStyle/>
        <a:p>
          <a:endParaRPr lang="en-US"/>
        </a:p>
      </dgm:t>
    </dgm:pt>
    <dgm:pt modelId="{77356D6D-5584-489C-896B-EC34B9E96464}" type="sibTrans" cxnId="{74BEAC33-9421-4209-819A-E2C607D1B831}">
      <dgm:prSet/>
      <dgm:spPr>
        <a:solidFill>
          <a:schemeClr val="accent1"/>
        </a:solidFill>
      </dgm:spPr>
      <dgm:t>
        <a:bodyPr/>
        <a:lstStyle/>
        <a:p>
          <a:endParaRPr lang="en-US" dirty="0"/>
        </a:p>
      </dgm:t>
    </dgm:pt>
    <dgm:pt modelId="{20CD040F-B41C-4D2D-84AC-A9EF6B3824AF}">
      <dgm:prSet/>
      <dgm:spPr>
        <a:solidFill>
          <a:srgbClr val="428481"/>
        </a:solidFill>
      </dgm:spPr>
      <dgm:t>
        <a:bodyPr/>
        <a:lstStyle/>
        <a:p>
          <a:pPr rtl="0"/>
          <a:r>
            <a:rPr lang="en-US" b="1" i="0" dirty="0" smtClean="0"/>
            <a:t>CONVENTION CASE with IV-D ASSISTANCE</a:t>
          </a:r>
          <a:endParaRPr lang="en-US" dirty="0"/>
        </a:p>
      </dgm:t>
    </dgm:pt>
    <dgm:pt modelId="{7E334669-B398-470D-A86B-ECE2747862B7}" type="parTrans" cxnId="{5DFB71D5-78BA-44DB-8E84-B4748EE49208}">
      <dgm:prSet/>
      <dgm:spPr/>
      <dgm:t>
        <a:bodyPr/>
        <a:lstStyle/>
        <a:p>
          <a:endParaRPr lang="en-US"/>
        </a:p>
      </dgm:t>
    </dgm:pt>
    <dgm:pt modelId="{AF303610-077D-472F-9C77-7C93F59181E8}" type="sibTrans" cxnId="{5DFB71D5-78BA-44DB-8E84-B4748EE49208}">
      <dgm:prSet/>
      <dgm:spPr/>
      <dgm:t>
        <a:bodyPr/>
        <a:lstStyle/>
        <a:p>
          <a:endParaRPr lang="en-US"/>
        </a:p>
      </dgm:t>
    </dgm:pt>
    <dgm:pt modelId="{2932F7C5-34B4-4AAA-B661-4649A21D3D8A}" type="pres">
      <dgm:prSet presAssocID="{18641AF7-0084-4804-8A99-CAEAF3168B4C}" presName="linearFlow" presStyleCnt="0">
        <dgm:presLayoutVars>
          <dgm:dir/>
          <dgm:resizeHandles val="exact"/>
        </dgm:presLayoutVars>
      </dgm:prSet>
      <dgm:spPr/>
      <dgm:t>
        <a:bodyPr/>
        <a:lstStyle/>
        <a:p>
          <a:endParaRPr lang="en-US"/>
        </a:p>
      </dgm:t>
    </dgm:pt>
    <dgm:pt modelId="{2CFDFECB-6D38-4122-916F-BA6A99A6AFFA}" type="pres">
      <dgm:prSet presAssocID="{1F5D339A-99EE-4E50-98AF-008D8D059DCA}" presName="node" presStyleLbl="node1" presStyleIdx="0" presStyleCnt="3">
        <dgm:presLayoutVars>
          <dgm:bulletEnabled val="1"/>
        </dgm:presLayoutVars>
      </dgm:prSet>
      <dgm:spPr/>
      <dgm:t>
        <a:bodyPr/>
        <a:lstStyle/>
        <a:p>
          <a:endParaRPr lang="en-US"/>
        </a:p>
      </dgm:t>
    </dgm:pt>
    <dgm:pt modelId="{D932A1F7-8F7E-4169-84A1-6C32B06BAD6D}" type="pres">
      <dgm:prSet presAssocID="{4230D16A-46E4-443A-AFB5-018976BE37CB}" presName="spacerL" presStyleCnt="0"/>
      <dgm:spPr/>
    </dgm:pt>
    <dgm:pt modelId="{1F0A5DB5-5128-4E19-AB1A-16F1DB69A5B5}" type="pres">
      <dgm:prSet presAssocID="{4230D16A-46E4-443A-AFB5-018976BE37CB}" presName="sibTrans" presStyleLbl="sibTrans2D1" presStyleIdx="0" presStyleCnt="2"/>
      <dgm:spPr/>
      <dgm:t>
        <a:bodyPr/>
        <a:lstStyle/>
        <a:p>
          <a:endParaRPr lang="en-US"/>
        </a:p>
      </dgm:t>
    </dgm:pt>
    <dgm:pt modelId="{7EC208A0-4EB5-47B4-B008-98346BF00720}" type="pres">
      <dgm:prSet presAssocID="{4230D16A-46E4-443A-AFB5-018976BE37CB}" presName="spacerR" presStyleCnt="0"/>
      <dgm:spPr/>
    </dgm:pt>
    <dgm:pt modelId="{6DC68853-2B90-426E-B120-265144190F8A}" type="pres">
      <dgm:prSet presAssocID="{4DF9D085-5B97-4F43-8CD9-2AFE9AF9155B}" presName="node" presStyleLbl="node1" presStyleIdx="1" presStyleCnt="3">
        <dgm:presLayoutVars>
          <dgm:bulletEnabled val="1"/>
        </dgm:presLayoutVars>
      </dgm:prSet>
      <dgm:spPr/>
      <dgm:t>
        <a:bodyPr/>
        <a:lstStyle/>
        <a:p>
          <a:endParaRPr lang="en-US"/>
        </a:p>
      </dgm:t>
    </dgm:pt>
    <dgm:pt modelId="{A4564E30-93DE-491E-9CAC-177A5C4D3913}" type="pres">
      <dgm:prSet presAssocID="{77356D6D-5584-489C-896B-EC34B9E96464}" presName="spacerL" presStyleCnt="0"/>
      <dgm:spPr/>
    </dgm:pt>
    <dgm:pt modelId="{1ADD0F22-F6F2-4DF5-9DE7-20DB88748BA9}" type="pres">
      <dgm:prSet presAssocID="{77356D6D-5584-489C-896B-EC34B9E96464}" presName="sibTrans" presStyleLbl="sibTrans2D1" presStyleIdx="1" presStyleCnt="2"/>
      <dgm:spPr/>
      <dgm:t>
        <a:bodyPr/>
        <a:lstStyle/>
        <a:p>
          <a:endParaRPr lang="en-US"/>
        </a:p>
      </dgm:t>
    </dgm:pt>
    <dgm:pt modelId="{F4670623-FF2A-4242-A109-D6BCD2A49AC8}" type="pres">
      <dgm:prSet presAssocID="{77356D6D-5584-489C-896B-EC34B9E96464}" presName="spacerR" presStyleCnt="0"/>
      <dgm:spPr/>
    </dgm:pt>
    <dgm:pt modelId="{57B290E7-0DFA-4DC5-818F-4DB5B2AED24F}" type="pres">
      <dgm:prSet presAssocID="{20CD040F-B41C-4D2D-84AC-A9EF6B3824AF}" presName="node" presStyleLbl="node1" presStyleIdx="2" presStyleCnt="3">
        <dgm:presLayoutVars>
          <dgm:bulletEnabled val="1"/>
        </dgm:presLayoutVars>
      </dgm:prSet>
      <dgm:spPr/>
      <dgm:t>
        <a:bodyPr/>
        <a:lstStyle/>
        <a:p>
          <a:endParaRPr lang="en-US"/>
        </a:p>
      </dgm:t>
    </dgm:pt>
  </dgm:ptLst>
  <dgm:cxnLst>
    <dgm:cxn modelId="{065E40E9-91AB-4045-8BB3-E5581FBE287C}" type="presOf" srcId="{18641AF7-0084-4804-8A99-CAEAF3168B4C}" destId="{2932F7C5-34B4-4AAA-B661-4649A21D3D8A}" srcOrd="0" destOrd="0" presId="urn:microsoft.com/office/officeart/2005/8/layout/equation1"/>
    <dgm:cxn modelId="{5DFB71D5-78BA-44DB-8E84-B4748EE49208}" srcId="{18641AF7-0084-4804-8A99-CAEAF3168B4C}" destId="{20CD040F-B41C-4D2D-84AC-A9EF6B3824AF}" srcOrd="2" destOrd="0" parTransId="{7E334669-B398-470D-A86B-ECE2747862B7}" sibTransId="{AF303610-077D-472F-9C77-7C93F59181E8}"/>
    <dgm:cxn modelId="{FD57FA91-ADBC-4D3B-B4ED-B0E714478489}" type="presOf" srcId="{20CD040F-B41C-4D2D-84AC-A9EF6B3824AF}" destId="{57B290E7-0DFA-4DC5-818F-4DB5B2AED24F}" srcOrd="0" destOrd="0" presId="urn:microsoft.com/office/officeart/2005/8/layout/equation1"/>
    <dgm:cxn modelId="{36F44B16-514C-4C2D-A5E8-C7FDC562DDF0}" srcId="{18641AF7-0084-4804-8A99-CAEAF3168B4C}" destId="{1F5D339A-99EE-4E50-98AF-008D8D059DCA}" srcOrd="0" destOrd="0" parTransId="{E30FE5EA-7709-4469-AEFB-27E375E24D8E}" sibTransId="{4230D16A-46E4-443A-AFB5-018976BE37CB}"/>
    <dgm:cxn modelId="{C9A357F6-C8C7-48D9-9E55-F5C0185EE15C}" type="presOf" srcId="{4DF9D085-5B97-4F43-8CD9-2AFE9AF9155B}" destId="{6DC68853-2B90-426E-B120-265144190F8A}" srcOrd="0" destOrd="0" presId="urn:microsoft.com/office/officeart/2005/8/layout/equation1"/>
    <dgm:cxn modelId="{90A9E268-E541-4321-BFE4-8BE63065BC69}" type="presOf" srcId="{77356D6D-5584-489C-896B-EC34B9E96464}" destId="{1ADD0F22-F6F2-4DF5-9DE7-20DB88748BA9}" srcOrd="0" destOrd="0" presId="urn:microsoft.com/office/officeart/2005/8/layout/equation1"/>
    <dgm:cxn modelId="{E48B57DE-2601-4866-A89F-BABFA998AB7E}" type="presOf" srcId="{1F5D339A-99EE-4E50-98AF-008D8D059DCA}" destId="{2CFDFECB-6D38-4122-916F-BA6A99A6AFFA}" srcOrd="0" destOrd="0" presId="urn:microsoft.com/office/officeart/2005/8/layout/equation1"/>
    <dgm:cxn modelId="{031F6C11-277E-4F00-B059-9C8419C51EB1}" type="presOf" srcId="{4230D16A-46E4-443A-AFB5-018976BE37CB}" destId="{1F0A5DB5-5128-4E19-AB1A-16F1DB69A5B5}" srcOrd="0" destOrd="0" presId="urn:microsoft.com/office/officeart/2005/8/layout/equation1"/>
    <dgm:cxn modelId="{74BEAC33-9421-4209-819A-E2C607D1B831}" srcId="{18641AF7-0084-4804-8A99-CAEAF3168B4C}" destId="{4DF9D085-5B97-4F43-8CD9-2AFE9AF9155B}" srcOrd="1" destOrd="0" parTransId="{568EF038-CEBE-4594-AB68-72CD5F3D0631}" sibTransId="{77356D6D-5584-489C-896B-EC34B9E96464}"/>
    <dgm:cxn modelId="{D1F2397F-702D-4C25-8B6B-2536E54C7C8F}" type="presParOf" srcId="{2932F7C5-34B4-4AAA-B661-4649A21D3D8A}" destId="{2CFDFECB-6D38-4122-916F-BA6A99A6AFFA}" srcOrd="0" destOrd="0" presId="urn:microsoft.com/office/officeart/2005/8/layout/equation1"/>
    <dgm:cxn modelId="{F7F68F48-027E-467D-AE13-F89D00A48CDB}" type="presParOf" srcId="{2932F7C5-34B4-4AAA-B661-4649A21D3D8A}" destId="{D932A1F7-8F7E-4169-84A1-6C32B06BAD6D}" srcOrd="1" destOrd="0" presId="urn:microsoft.com/office/officeart/2005/8/layout/equation1"/>
    <dgm:cxn modelId="{2ADFA1AC-CC30-47D4-A79E-B9C412A81B57}" type="presParOf" srcId="{2932F7C5-34B4-4AAA-B661-4649A21D3D8A}" destId="{1F0A5DB5-5128-4E19-AB1A-16F1DB69A5B5}" srcOrd="2" destOrd="0" presId="urn:microsoft.com/office/officeart/2005/8/layout/equation1"/>
    <dgm:cxn modelId="{AEABEDD1-A72D-40EB-A24E-DA396E13D2F0}" type="presParOf" srcId="{2932F7C5-34B4-4AAA-B661-4649A21D3D8A}" destId="{7EC208A0-4EB5-47B4-B008-98346BF00720}" srcOrd="3" destOrd="0" presId="urn:microsoft.com/office/officeart/2005/8/layout/equation1"/>
    <dgm:cxn modelId="{9E9DC4DF-F709-4B51-98FA-B0C849FC5E29}" type="presParOf" srcId="{2932F7C5-34B4-4AAA-B661-4649A21D3D8A}" destId="{6DC68853-2B90-426E-B120-265144190F8A}" srcOrd="4" destOrd="0" presId="urn:microsoft.com/office/officeart/2005/8/layout/equation1"/>
    <dgm:cxn modelId="{14EA07BE-37C7-4353-BD26-D3A62522B589}" type="presParOf" srcId="{2932F7C5-34B4-4AAA-B661-4649A21D3D8A}" destId="{A4564E30-93DE-491E-9CAC-177A5C4D3913}" srcOrd="5" destOrd="0" presId="urn:microsoft.com/office/officeart/2005/8/layout/equation1"/>
    <dgm:cxn modelId="{502299A6-E51C-4D97-9970-376066B9CBB1}" type="presParOf" srcId="{2932F7C5-34B4-4AAA-B661-4649A21D3D8A}" destId="{1ADD0F22-F6F2-4DF5-9DE7-20DB88748BA9}" srcOrd="6" destOrd="0" presId="urn:microsoft.com/office/officeart/2005/8/layout/equation1"/>
    <dgm:cxn modelId="{58CE0200-5172-40FE-8796-E48A602871BF}" type="presParOf" srcId="{2932F7C5-34B4-4AAA-B661-4649A21D3D8A}" destId="{F4670623-FF2A-4242-A109-D6BCD2A49AC8}" srcOrd="7" destOrd="0" presId="urn:microsoft.com/office/officeart/2005/8/layout/equation1"/>
    <dgm:cxn modelId="{EE5733F6-3DB4-4327-9234-23858624E82F}" type="presParOf" srcId="{2932F7C5-34B4-4AAA-B661-4649A21D3D8A}" destId="{57B290E7-0DFA-4DC5-818F-4DB5B2AED24F}"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chemeClr val="accent2">
            <a:lumMod val="50000"/>
          </a:schemeClr>
        </a:solidFill>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Filed or Registered with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228CDBD0-2699-4244-A2DF-E9B4BB4F007A}" srcId="{F02F2A10-6920-4947-984E-102117CEC027}" destId="{1F309681-2D2D-4A6D-AD49-6D38971A801B}" srcOrd="2" destOrd="0" parTransId="{69065FB0-6303-4323-9380-B015031DA57B}" sibTransId="{7BCFB29A-57A6-49F3-BFEE-CA73032EA65B}"/>
    <dgm:cxn modelId="{4B8239DA-883F-42A6-B693-E916A889F3C0}" srcId="{F02F2A10-6920-4947-984E-102117CEC027}" destId="{D9409E8E-C4D1-411E-9E8C-556CB42D4E88}" srcOrd="1" destOrd="0" parTransId="{59F842A0-5D76-4279-9D4B-31E8E6C1BE44}" sibTransId="{6F3D2C10-3B18-4F7B-9D79-F4DEE81C2F67}"/>
    <dgm:cxn modelId="{60FDB338-82B4-4F18-9B60-CB68CFEE80A8}" type="presOf" srcId="{6E5828D3-87B7-45A4-82CC-2E5848D07232}" destId="{BD447B5A-6506-456A-9AD8-F29E4B5D48C3}" srcOrd="0" destOrd="0" presId="urn:microsoft.com/office/officeart/2005/8/layout/hProcess9"/>
    <dgm:cxn modelId="{77A9965A-1DD0-4A0C-8993-A8AC48B7B487}" type="presOf" srcId="{D9409E8E-C4D1-411E-9E8C-556CB42D4E88}" destId="{E3CD7C33-528D-44DD-AC52-20800801C36B}" srcOrd="0" destOrd="0" presId="urn:microsoft.com/office/officeart/2005/8/layout/hProcess9"/>
    <dgm:cxn modelId="{12B61FD0-3302-47F1-A0EE-259EF74469BC}" type="presOf" srcId="{F02F2A10-6920-4947-984E-102117CEC027}" destId="{D3626F67-6DA3-4F17-A644-0781B56F31B4}" srcOrd="0" destOrd="0" presId="urn:microsoft.com/office/officeart/2005/8/layout/hProcess9"/>
    <dgm:cxn modelId="{BB1E5EE6-15C0-43C1-A5A8-806528041936}" type="presOf" srcId="{1F309681-2D2D-4A6D-AD49-6D38971A801B}" destId="{72169004-F2B7-4ECC-BBF6-74AD4E388884}" srcOrd="0" destOrd="0" presId="urn:microsoft.com/office/officeart/2005/8/layout/hProcess9"/>
    <dgm:cxn modelId="{AB2B5C16-4E5D-4FA9-9439-C7080C4FDBAD}" type="presParOf" srcId="{D3626F67-6DA3-4F17-A644-0781B56F31B4}" destId="{D40AA30E-DD1C-40E5-94A9-4A6B186243B4}" srcOrd="0" destOrd="0" presId="urn:microsoft.com/office/officeart/2005/8/layout/hProcess9"/>
    <dgm:cxn modelId="{600752DF-4717-4F34-94B6-7C9F4CC887A7}" type="presParOf" srcId="{D3626F67-6DA3-4F17-A644-0781B56F31B4}" destId="{EFA68471-DED2-4E11-A0B0-1F4087A7BBEB}" srcOrd="1" destOrd="0" presId="urn:microsoft.com/office/officeart/2005/8/layout/hProcess9"/>
    <dgm:cxn modelId="{B47C895B-8810-4774-B07E-A4F464F7BB10}" type="presParOf" srcId="{EFA68471-DED2-4E11-A0B0-1F4087A7BBEB}" destId="{BD447B5A-6506-456A-9AD8-F29E4B5D48C3}" srcOrd="0" destOrd="0" presId="urn:microsoft.com/office/officeart/2005/8/layout/hProcess9"/>
    <dgm:cxn modelId="{F98238BF-88DC-4579-85AC-02301D9CB35A}" type="presParOf" srcId="{EFA68471-DED2-4E11-A0B0-1F4087A7BBEB}" destId="{6DC27AC1-1842-49E4-B518-99331037E621}" srcOrd="1" destOrd="0" presId="urn:microsoft.com/office/officeart/2005/8/layout/hProcess9"/>
    <dgm:cxn modelId="{B6D1B93A-CD0A-4E1E-AEA1-AC666981B380}" type="presParOf" srcId="{EFA68471-DED2-4E11-A0B0-1F4087A7BBEB}" destId="{E3CD7C33-528D-44DD-AC52-20800801C36B}" srcOrd="2" destOrd="0" presId="urn:microsoft.com/office/officeart/2005/8/layout/hProcess9"/>
    <dgm:cxn modelId="{E441317E-A1F7-431A-A3D5-9FAC7D2CFE31}" type="presParOf" srcId="{EFA68471-DED2-4E11-A0B0-1F4087A7BBEB}" destId="{5C16084E-1E04-436D-BEA6-271C9509942B}" srcOrd="3" destOrd="0" presId="urn:microsoft.com/office/officeart/2005/8/layout/hProcess9"/>
    <dgm:cxn modelId="{90562A08-B145-40C7-8B53-F3E27DF791DF}"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A4C4C2"/>
        </a:solidFill>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chemeClr val="accent2">
            <a:lumMod val="50000"/>
          </a:schemeClr>
        </a:solidFill>
      </dgm:spPr>
      <dgm:t>
        <a:bodyPr/>
        <a:lstStyle/>
        <a:p>
          <a:r>
            <a:rPr lang="en-US" dirty="0" smtClean="0"/>
            <a:t>Filed or Registered with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53D9C6B1-BC89-41AB-9FAC-01CEE95AFFB8}" type="presOf" srcId="{D9409E8E-C4D1-411E-9E8C-556CB42D4E88}" destId="{E3CD7C33-528D-44DD-AC52-20800801C36B}" srcOrd="0" destOrd="0" presId="urn:microsoft.com/office/officeart/2005/8/layout/hProcess9"/>
    <dgm:cxn modelId="{EA191008-1986-4496-9BBF-73FF6AF6B546}" type="presOf" srcId="{6E5828D3-87B7-45A4-82CC-2E5848D07232}" destId="{BD447B5A-6506-456A-9AD8-F29E4B5D48C3}"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ACDC8165-12B3-4F3A-A965-CDF6173F2C7A}" type="presOf" srcId="{F02F2A10-6920-4947-984E-102117CEC027}" destId="{D3626F67-6DA3-4F17-A644-0781B56F31B4}" srcOrd="0" destOrd="0" presId="urn:microsoft.com/office/officeart/2005/8/layout/hProcess9"/>
    <dgm:cxn modelId="{228CDBD0-2699-4244-A2DF-E9B4BB4F007A}" srcId="{F02F2A10-6920-4947-984E-102117CEC027}" destId="{1F309681-2D2D-4A6D-AD49-6D38971A801B}" srcOrd="2" destOrd="0" parTransId="{69065FB0-6303-4323-9380-B015031DA57B}" sibTransId="{7BCFB29A-57A6-49F3-BFEE-CA73032EA65B}"/>
    <dgm:cxn modelId="{A220FC16-C0BD-422F-80FF-74F4F87024E7}" type="presOf" srcId="{1F309681-2D2D-4A6D-AD49-6D38971A801B}" destId="{72169004-F2B7-4ECC-BBF6-74AD4E388884}" srcOrd="0" destOrd="0" presId="urn:microsoft.com/office/officeart/2005/8/layout/hProcess9"/>
    <dgm:cxn modelId="{1DE34CA8-F4C1-44D0-8601-F9AADB46C2BC}" type="presParOf" srcId="{D3626F67-6DA3-4F17-A644-0781B56F31B4}" destId="{D40AA30E-DD1C-40E5-94A9-4A6B186243B4}" srcOrd="0" destOrd="0" presId="urn:microsoft.com/office/officeart/2005/8/layout/hProcess9"/>
    <dgm:cxn modelId="{FEBCB13D-9B33-4111-84E5-BBD93AD81711}" type="presParOf" srcId="{D3626F67-6DA3-4F17-A644-0781B56F31B4}" destId="{EFA68471-DED2-4E11-A0B0-1F4087A7BBEB}" srcOrd="1" destOrd="0" presId="urn:microsoft.com/office/officeart/2005/8/layout/hProcess9"/>
    <dgm:cxn modelId="{29F60CF4-FCBB-4559-BF6D-8DAF2A592E3E}" type="presParOf" srcId="{EFA68471-DED2-4E11-A0B0-1F4087A7BBEB}" destId="{BD447B5A-6506-456A-9AD8-F29E4B5D48C3}" srcOrd="0" destOrd="0" presId="urn:microsoft.com/office/officeart/2005/8/layout/hProcess9"/>
    <dgm:cxn modelId="{D9D1EE8B-C08F-4F60-9CB5-BF90057DA4C1}" type="presParOf" srcId="{EFA68471-DED2-4E11-A0B0-1F4087A7BBEB}" destId="{6DC27AC1-1842-49E4-B518-99331037E621}" srcOrd="1" destOrd="0" presId="urn:microsoft.com/office/officeart/2005/8/layout/hProcess9"/>
    <dgm:cxn modelId="{EBD4165C-187B-418A-9D3C-BC80D553A176}" type="presParOf" srcId="{EFA68471-DED2-4E11-A0B0-1F4087A7BBEB}" destId="{E3CD7C33-528D-44DD-AC52-20800801C36B}" srcOrd="2" destOrd="0" presId="urn:microsoft.com/office/officeart/2005/8/layout/hProcess9"/>
    <dgm:cxn modelId="{1076E958-FB2A-44F0-80AF-FFDF4B920317}" type="presParOf" srcId="{EFA68471-DED2-4E11-A0B0-1F4087A7BBEB}" destId="{5C16084E-1E04-436D-BEA6-271C9509942B}" srcOrd="3" destOrd="0" presId="urn:microsoft.com/office/officeart/2005/8/layout/hProcess9"/>
    <dgm:cxn modelId="{825C55C8-5E87-41CE-AE6F-668F15461669}"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Reviewed by Central Registry</a:t>
          </a:r>
          <a:endParaRPr lang="en-US" sz="31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Processed by Local Office</a:t>
          </a:r>
          <a:endParaRPr lang="en-US" sz="3100"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en-US" sz="3100" kern="1200" dirty="0" smtClean="0"/>
            <a:t>Filed or Registered with Tribunal</a:t>
          </a:r>
          <a:endParaRPr lang="en-US" sz="3100" kern="1200" dirty="0"/>
        </a:p>
      </dsp:txBody>
      <dsp:txXfrm>
        <a:off x="5351584" y="1460874"/>
        <a:ext cx="2323191" cy="1650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DFECB-6D38-4122-916F-BA6A99A6AFFA}">
      <dsp:nvSpPr>
        <dsp:cNvPr id="0" name=""/>
        <dsp:cNvSpPr/>
      </dsp:nvSpPr>
      <dsp:spPr>
        <a:xfrm>
          <a:off x="170361"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rtl="0">
            <a:lnSpc>
              <a:spcPct val="90000"/>
            </a:lnSpc>
            <a:spcBef>
              <a:spcPct val="0"/>
            </a:spcBef>
            <a:spcAft>
              <a:spcPct val="35000"/>
            </a:spcAft>
          </a:pPr>
          <a:r>
            <a:rPr lang="en-US" sz="1050" b="1" i="0" kern="1200" dirty="0" smtClean="0"/>
            <a:t>CONTRACTING STATE </a:t>
          </a:r>
          <a:endParaRPr lang="en-US" sz="1050" kern="1200" dirty="0"/>
        </a:p>
      </dsp:txBody>
      <dsp:txXfrm>
        <a:off x="411334" y="241199"/>
        <a:ext cx="1163520" cy="1163520"/>
      </dsp:txXfrm>
    </dsp:sp>
    <dsp:sp modelId="{1F0A5DB5-5128-4E19-AB1A-16F1DB69A5B5}">
      <dsp:nvSpPr>
        <dsp:cNvPr id="0" name=""/>
        <dsp:cNvSpPr/>
      </dsp:nvSpPr>
      <dsp:spPr>
        <a:xfrm>
          <a:off x="1949439" y="345774"/>
          <a:ext cx="954370" cy="954370"/>
        </a:xfrm>
        <a:prstGeom prst="mathPlus">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dsp:txBody>
      <dsp:txXfrm>
        <a:off x="2075941" y="710725"/>
        <a:ext cx="701366" cy="224468"/>
      </dsp:txXfrm>
    </dsp:sp>
    <dsp:sp modelId="{6DC68853-2B90-426E-B120-265144190F8A}">
      <dsp:nvSpPr>
        <dsp:cNvPr id="0" name=""/>
        <dsp:cNvSpPr/>
      </dsp:nvSpPr>
      <dsp:spPr>
        <a:xfrm>
          <a:off x="3037422"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i="0" kern="1200" dirty="0" smtClean="0"/>
            <a:t>CENTRAL AUTHORITY </a:t>
          </a:r>
          <a:endParaRPr lang="en-US" sz="1100" kern="1200" dirty="0"/>
        </a:p>
      </dsp:txBody>
      <dsp:txXfrm>
        <a:off x="3278395" y="241199"/>
        <a:ext cx="1163520" cy="1163520"/>
      </dsp:txXfrm>
    </dsp:sp>
    <dsp:sp modelId="{1ADD0F22-F6F2-4DF5-9DE7-20DB88748BA9}">
      <dsp:nvSpPr>
        <dsp:cNvPr id="0" name=""/>
        <dsp:cNvSpPr/>
      </dsp:nvSpPr>
      <dsp:spPr>
        <a:xfrm>
          <a:off x="4816500" y="345774"/>
          <a:ext cx="954370" cy="954370"/>
        </a:xfrm>
        <a:prstGeom prst="mathEqual">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dsp:txBody>
      <dsp:txXfrm>
        <a:off x="4943002" y="542374"/>
        <a:ext cx="701366" cy="561170"/>
      </dsp:txXfrm>
    </dsp:sp>
    <dsp:sp modelId="{57B290E7-0DFA-4DC5-818F-4DB5B2AED24F}">
      <dsp:nvSpPr>
        <dsp:cNvPr id="0" name=""/>
        <dsp:cNvSpPr/>
      </dsp:nvSpPr>
      <dsp:spPr>
        <a:xfrm>
          <a:off x="5904483"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i="0" kern="1200" dirty="0" smtClean="0"/>
            <a:t>CONVENTION CASE with IV-D ASSISTANCE</a:t>
          </a:r>
          <a:endParaRPr lang="en-US" sz="1100" kern="1200" dirty="0"/>
        </a:p>
      </dsp:txBody>
      <dsp:txXfrm>
        <a:off x="6145456" y="241199"/>
        <a:ext cx="1163520" cy="1163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1440" tIns="45720" rIns="91440" bIns="45720" rtlCol="0"/>
          <a:lstStyle>
            <a:lvl1pPr algn="r">
              <a:defRPr sz="1200"/>
            </a:lvl1pPr>
          </a:lstStyle>
          <a:p>
            <a:fld id="{C64D9E48-5E7F-D24C-87D5-695B18367D24}" type="datetimeFigureOut">
              <a:rPr lang="en-US" smtClean="0"/>
              <a:t>1/4/2019</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1440" tIns="45720" rIns="91440" bIns="45720" rtlCol="0"/>
          <a:lstStyle>
            <a:lvl1pPr algn="r">
              <a:defRPr sz="1200"/>
            </a:lvl1pPr>
          </a:lstStyle>
          <a:p>
            <a:fld id="{B86357CE-B3EB-1B4A-84E5-C1E2DF427ABD}" type="datetimeFigureOut">
              <a:rPr lang="en-US" smtClean="0"/>
              <a:t>1/4/2019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29967"/>
            <a:ext cx="3037840" cy="46482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Notes</a:t>
            </a:r>
            <a:r>
              <a:rPr lang="en-US" baseline="0" dirty="0" smtClean="0">
                <a:solidFill>
                  <a:prstClr val="black"/>
                </a:solidFill>
              </a:rPr>
              <a:t>:</a:t>
            </a:r>
          </a:p>
          <a:p>
            <a:pPr lvl="0"/>
            <a:endParaRPr lang="en-US" baseline="0" dirty="0" smtClean="0">
              <a:solidFill>
                <a:prstClr val="black"/>
              </a:solidFill>
            </a:endParaRPr>
          </a:p>
          <a:p>
            <a:pPr lvl="0"/>
            <a:r>
              <a:rPr lang="en-US" dirty="0" smtClean="0">
                <a:solidFill>
                  <a:prstClr val="black"/>
                </a:solidFill>
              </a:rPr>
              <a:t>Welcome </a:t>
            </a:r>
            <a:r>
              <a:rPr lang="en-US" dirty="0">
                <a:solidFill>
                  <a:prstClr val="black"/>
                </a:solidFill>
              </a:rPr>
              <a:t>to the Webinar Series on </a:t>
            </a:r>
            <a:r>
              <a:rPr lang="en-US" dirty="0" smtClean="0">
                <a:solidFill>
                  <a:prstClr val="black"/>
                </a:solidFill>
              </a:rPr>
              <a:t>International Case Processing Under UIFSA 2008.</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1653918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3435" y="4439123"/>
            <a:ext cx="5819605" cy="4361243"/>
          </a:xfrm>
        </p:spPr>
        <p:txBody>
          <a:bodyPr/>
          <a:lstStyle/>
          <a:p>
            <a:r>
              <a:rPr lang="en-US" sz="900" dirty="0"/>
              <a:t>Notes</a:t>
            </a:r>
            <a:r>
              <a:rPr lang="en-US" sz="900" dirty="0" smtClean="0"/>
              <a:t>:</a:t>
            </a:r>
          </a:p>
          <a:p>
            <a:endParaRPr lang="en-US" sz="900" dirty="0"/>
          </a:p>
          <a:p>
            <a:r>
              <a:rPr lang="en-US" sz="900" dirty="0" smtClean="0"/>
              <a:t>As just noted, the law of the requested State governs modification, including its jurisdiction rules. In the U.S., that means the rules in UIFSA govern which U.S. state has modification jurisdiction and where the requesting Central Authority should send the application.</a:t>
            </a:r>
          </a:p>
          <a:p>
            <a:endParaRPr lang="en-US" sz="900" dirty="0"/>
          </a:p>
          <a:p>
            <a:r>
              <a:rPr lang="en-US" sz="900" dirty="0" smtClean="0"/>
              <a:t>If the applicant seeks modification of a U.S. order, the applicant should send the application to the U.S. state that issued the order in two circumstances. The first is if the issuing state has continuing, exclusive jurisdiction (CEJ) to modify. Under Section 205 of UIFSA, an issuing state has CEJ if the obligee, obligor, or a child resides there at the time the application is filed. Even if all the parties have left the state, Section 205 provides that the state has CEJ if the parties consent in a record or in open court that the tribunal may continue to exercise its jurisdiction to modify the order. The second situation is based on Section 611(f) of UIFSA. That section provides that a U.S. tribunal retains jurisdiction to modify an order it has issued if one party resides in a different U.S. state and the other party resides outside of the United States. Note that this is not an exclusive jurisdiction to modify.</a:t>
            </a:r>
          </a:p>
          <a:p>
            <a:endParaRPr lang="en-US" sz="900" dirty="0"/>
          </a:p>
          <a:p>
            <a:r>
              <a:rPr lang="en-US" sz="900" dirty="0" smtClean="0"/>
              <a:t>There are two circumstances in which the applicant should </a:t>
            </a:r>
            <a:r>
              <a:rPr lang="en-US" sz="900" b="1" i="1" dirty="0" smtClean="0"/>
              <a:t>not</a:t>
            </a:r>
            <a:r>
              <a:rPr lang="en-US" sz="900" dirty="0" smtClean="0"/>
              <a:t> send the application to the issuing state but instead should send the application to a U.S. state with personal jurisdiction over the other party. Usually that means the state where the other party resides. The first circumstance is when there is no CEJ state as defined by Section 205 and the applicant chooses to submit to the jurisdiction of the respondent’s state rather than use Section 611(f). The second is when the parties file consent in a record with the tribunal of the issuing state that they want a state that does not have continuing, exclusive jurisdiction to nevertheless assume modification jurisdiction. Section 205(b)(1) allows such a consent so long as the state assuming modification jurisdiction has jurisdiction over at least one of the parties or is the residence of the child. </a:t>
            </a:r>
          </a:p>
          <a:p>
            <a:endParaRPr lang="en-US" sz="900" dirty="0"/>
          </a:p>
          <a:p>
            <a:r>
              <a:rPr lang="en-US" sz="900" dirty="0" smtClean="0"/>
              <a:t>The requesting Central Authority isn’t necessarily going to understand U.S. jurisdictional rules. If the application is transmitted to the incorrect state, Section 306 of UIFSA authorizes a tribunal to forward pleadings to an appropriate tribunal in another state. According to the official Comment, although the section only addresses a tribunal, it is likely that a child support agency will also assist in transferring documents to the appropriate tribunal if that is what the requesting Central Authority wants. </a:t>
            </a:r>
            <a:endParaRPr lang="en-US" sz="900" dirty="0"/>
          </a:p>
          <a:p>
            <a:r>
              <a:rPr lang="en-US" sz="1000" dirty="0"/>
              <a:t> </a:t>
            </a:r>
          </a:p>
          <a:p>
            <a:r>
              <a:rPr lang="en-US" sz="1000" dirty="0"/>
              <a:t> </a:t>
            </a:r>
          </a:p>
          <a:p>
            <a:endParaRPr lang="en-US" sz="1000" dirty="0">
              <a:solidFill>
                <a:srgbClr val="FF0000"/>
              </a:solidFill>
            </a:endParaRPr>
          </a:p>
          <a:p>
            <a:endParaRPr lang="en-US" sz="1100" dirty="0">
              <a:solidFill>
                <a:srgbClr val="FF0000"/>
              </a:solidFill>
            </a:endParaRPr>
          </a:p>
          <a:p>
            <a:endParaRPr lang="en-US" sz="1100"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2199252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23435" y="4439123"/>
            <a:ext cx="5787475" cy="4361243"/>
          </a:xfrm>
        </p:spPr>
        <p:txBody>
          <a:bodyPr/>
          <a:lstStyle/>
          <a:p>
            <a:r>
              <a:rPr lang="en-US" dirty="0"/>
              <a:t>Notes:</a:t>
            </a:r>
          </a:p>
          <a:p>
            <a:endParaRPr lang="en-US" dirty="0">
              <a:solidFill>
                <a:srgbClr val="FF0000"/>
              </a:solidFill>
            </a:endParaRPr>
          </a:p>
          <a:p>
            <a:r>
              <a:rPr lang="en-US" dirty="0" smtClean="0"/>
              <a:t>If the applicant seeks modification of an order that is not issued by a U.S. tribunal, the applicant should send the application to the U.S. state with personal jurisdiction over the respondent. Usually that will mean the state where the respondent resides. </a:t>
            </a:r>
          </a:p>
          <a:p>
            <a:endParaRPr lang="en-US" dirty="0"/>
          </a:p>
          <a:p>
            <a:endParaRPr lang="en-US" dirty="0" smtClean="0"/>
          </a:p>
          <a:p>
            <a:endParaRPr lang="en-US" dirty="0"/>
          </a:p>
          <a:p>
            <a:endParaRPr lang="en-US" dirty="0" smtClean="0"/>
          </a:p>
          <a:p>
            <a:endParaRPr lang="en-US" dirty="0"/>
          </a:p>
          <a:p>
            <a:endParaRPr lang="en-US" sz="1100" dirty="0"/>
          </a:p>
          <a:p>
            <a:endParaRPr lang="en-US" sz="1100" dirty="0">
              <a:solidFill>
                <a:srgbClr val="FF0000"/>
              </a:solidFill>
            </a:endParaRPr>
          </a:p>
          <a:p>
            <a:endParaRPr lang="en-US" sz="1100"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3493522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Assuming that the application has been transmitted to the correct jurisdiction, let’s review the steps in the United States for processing this incoming Convention application for modification.</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127487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Regardless of whether your state enacted Alternative A or Alternative B of UIFSA Section 307, you are required to provide services to a petitioner who has requested services through a Central Authority of a Convention country. </a:t>
            </a:r>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3830515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When a Convention country sends an Application for Modification to the United States, it should send the application to the Central Registry of the U.S. state with modification jurisdiction. As noted earlier, UIFSA rules will determine the appropriate state.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6902470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259199"/>
            <a:ext cx="5608320" cy="4107085"/>
          </a:xfrm>
        </p:spPr>
        <p:txBody>
          <a:bodyPr/>
          <a:lstStyle/>
          <a:p>
            <a:r>
              <a:rPr lang="en-US" dirty="0"/>
              <a:t>Notes:</a:t>
            </a:r>
          </a:p>
          <a:p>
            <a:endParaRPr lang="en-US" dirty="0" smtClean="0"/>
          </a:p>
          <a:p>
            <a:r>
              <a:rPr lang="en-US" dirty="0" smtClean="0"/>
              <a:t>In its review of an application, there are two important provisions that govern the state Central Registry.</a:t>
            </a:r>
          </a:p>
          <a:p>
            <a:endParaRPr lang="en-US" dirty="0"/>
          </a:p>
          <a:p>
            <a:r>
              <a:rPr lang="en-US" dirty="0" smtClean="0"/>
              <a:t>First, the Central Registry </a:t>
            </a:r>
            <a:r>
              <a:rPr lang="en-US" dirty="0"/>
              <a:t>may refuse to process an application only if it is manifest that Convention requirements are not </a:t>
            </a:r>
            <a:r>
              <a:rPr lang="en-US" dirty="0" smtClean="0"/>
              <a:t>met. Second, the Central Registry may not reject an application solely because additional documents or information are needed. In the rare case where </a:t>
            </a:r>
            <a:r>
              <a:rPr lang="en-US" dirty="0"/>
              <a:t>the </a:t>
            </a:r>
            <a:r>
              <a:rPr lang="en-US" dirty="0" smtClean="0"/>
              <a:t>Central Registry decides </a:t>
            </a:r>
            <a:r>
              <a:rPr lang="en-US" dirty="0"/>
              <a:t>to refuse to process the application, there must be prompt notice to the requesting State. </a:t>
            </a:r>
            <a:endParaRPr lang="en-US" dirty="0" smtClean="0"/>
          </a:p>
          <a:p>
            <a:endParaRPr lang="en-US" dirty="0"/>
          </a:p>
          <a:p>
            <a:r>
              <a:rPr lang="en-US" dirty="0" smtClean="0"/>
              <a:t>Let’s talk more about each of these provisions.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2817496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259199"/>
            <a:ext cx="5608320" cy="4107085"/>
          </a:xfrm>
        </p:spPr>
        <p:txBody>
          <a:bodyPr/>
          <a:lstStyle/>
          <a:p>
            <a:r>
              <a:rPr lang="en-US" dirty="0"/>
              <a:t>Notes:</a:t>
            </a:r>
          </a:p>
          <a:p>
            <a:endParaRPr lang="en-US" dirty="0" smtClean="0"/>
          </a:p>
          <a:p>
            <a:r>
              <a:rPr lang="en-US" dirty="0" smtClean="0"/>
              <a:t>First, the Central Registry may </a:t>
            </a:r>
            <a:r>
              <a:rPr lang="en-US" dirty="0"/>
              <a:t>refuse to process </a:t>
            </a:r>
            <a:r>
              <a:rPr lang="en-US" dirty="0" smtClean="0"/>
              <a:t>the </a:t>
            </a:r>
            <a:r>
              <a:rPr lang="en-US" dirty="0"/>
              <a:t>application only if it is manifest that Convention requirements are not met. According to the </a:t>
            </a:r>
            <a:r>
              <a:rPr lang="en-US" dirty="0" smtClean="0"/>
              <a:t>Convention’s Explanatory </a:t>
            </a:r>
            <a:r>
              <a:rPr lang="en-US" dirty="0"/>
              <a:t>Report, “manifest” means </a:t>
            </a:r>
            <a:r>
              <a:rPr lang="en-US" dirty="0" smtClean="0"/>
              <a:t>it </a:t>
            </a:r>
            <a:r>
              <a:rPr lang="en-US" dirty="0"/>
              <a:t>must be clear on the face of the documents that the requirements are not fulfilled. </a:t>
            </a:r>
            <a:r>
              <a:rPr lang="en-US" dirty="0" smtClean="0"/>
              <a:t>The </a:t>
            </a:r>
            <a:r>
              <a:rPr lang="en-US" dirty="0"/>
              <a:t>Explanatory </a:t>
            </a:r>
            <a:r>
              <a:rPr lang="en-US" dirty="0" smtClean="0"/>
              <a:t>Report further states that </a:t>
            </a:r>
            <a:r>
              <a:rPr lang="en-US" dirty="0"/>
              <a:t>if it’s unclear whether the application satisfies Convention requirements, it is preferable for the requested Central Authority to go ahead and process it and not make any decision that is more properly left to the competent </a:t>
            </a:r>
            <a:r>
              <a:rPr lang="en-US" dirty="0" smtClean="0"/>
              <a:t>authority acting on the application.</a:t>
            </a:r>
            <a:endParaRPr lang="en-US" dirty="0"/>
          </a:p>
          <a:p>
            <a:endParaRPr lang="en-US" dirty="0" smtClean="0"/>
          </a:p>
          <a:p>
            <a:r>
              <a:rPr lang="en-US" dirty="0" smtClean="0"/>
              <a:t>The </a:t>
            </a:r>
            <a:r>
              <a:rPr lang="en-US" dirty="0"/>
              <a:t>Explanatory Report gives the following example of when it might be manifest that </a:t>
            </a:r>
            <a:r>
              <a:rPr lang="en-US" dirty="0" smtClean="0"/>
              <a:t>Convention </a:t>
            </a:r>
            <a:r>
              <a:rPr lang="en-US" dirty="0"/>
              <a:t>requirements are not met: the party previously submitted an application concerning the same debtor that had failed on a specific ground and now the applicant is submitting the same application with no change of circumstances. The next slides discuss two other examples. </a:t>
            </a:r>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dirty="0"/>
          </a:p>
        </p:txBody>
      </p:sp>
    </p:spTree>
    <p:extLst>
      <p:ext uri="{BB962C8B-B14F-4D97-AF65-F5344CB8AC3E}">
        <p14:creationId xmlns:p14="http://schemas.microsoft.com/office/powerpoint/2010/main" val="894643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One example is if the application request is not within the scope of the Convention. Applications available through a Central Authority are listed in Article 10 of the Convention. In the United States, we implemented this Article in Section 704 of UIFSA (2008).</a:t>
            </a:r>
          </a:p>
          <a:p>
            <a:endParaRPr lang="en-US" dirty="0"/>
          </a:p>
          <a:p>
            <a:r>
              <a:rPr lang="en-US" dirty="0" smtClean="0"/>
              <a:t>Section 704 provides that the following modification applications are available through the Central Authority to both an obligee and an obligor:</a:t>
            </a:r>
          </a:p>
          <a:p>
            <a:pPr marL="171450" indent="-171450">
              <a:buFont typeface="Arial" panose="020B0604020202020204" pitchFamily="34" charset="0"/>
              <a:buChar char="•"/>
            </a:pPr>
            <a:r>
              <a:rPr lang="en-US" dirty="0" smtClean="0"/>
              <a:t>Modification of a support order issued by the requested U.S. state; and </a:t>
            </a:r>
          </a:p>
          <a:p>
            <a:pPr marL="171450" indent="-171450">
              <a:buFont typeface="Arial" panose="020B0604020202020204" pitchFamily="34" charset="0"/>
              <a:buChar char="•"/>
            </a:pPr>
            <a:r>
              <a:rPr lang="en-US" dirty="0" smtClean="0"/>
              <a:t>Modification of a support order issued by another U.S. state or a foreign country.</a:t>
            </a:r>
          </a:p>
          <a:p>
            <a:endParaRPr lang="en-US" dirty="0" smtClean="0"/>
          </a:p>
          <a:p>
            <a:r>
              <a:rPr lang="en-US" dirty="0" smtClean="0"/>
              <a:t>If the application seeks modification of a custody order, that would be an example of an application that manifestly does not comply with Convention requirements.</a:t>
            </a:r>
          </a:p>
          <a:p>
            <a:endParaRPr lang="en-US" sz="950" dirty="0">
              <a:solidFill>
                <a:srgbClr val="FF0000"/>
              </a:solidFill>
            </a:endParaRPr>
          </a:p>
          <a:p>
            <a:pPr marL="174625"/>
            <a:endParaRPr lang="en-US" sz="1050" dirty="0"/>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dirty="0"/>
          </a:p>
        </p:txBody>
      </p:sp>
    </p:spTree>
    <p:extLst>
      <p:ext uri="{BB962C8B-B14F-4D97-AF65-F5344CB8AC3E}">
        <p14:creationId xmlns:p14="http://schemas.microsoft.com/office/powerpoint/2010/main" val="1792780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second example is if the applicant does not reside in a Contracting State or is using the Central Authority of a country where he or she does not reside. In order for an applicant to receive the assistance of a IV-D agency under Article 7 of UIFSA, the applicant must reside in a Contracting State and must forward the Hague application through the Central Authority in that Contracting State. If the applicant does not live in a Contracting State or has not transmitted the application through the Central Authority of that Contracting State, then it would be clear from the face of the documents that Convention requirements are not met.</a:t>
            </a:r>
          </a:p>
          <a:p>
            <a:endParaRPr lang="en-US" dirty="0"/>
          </a:p>
          <a:p>
            <a:r>
              <a:rPr lang="en-US" dirty="0" smtClean="0"/>
              <a:t>If your state has enacted Alternative A of UIFSA Section 307 and allows a petitioner to file directly with the IV-D agency, rather than go through a Central Authority, you would process the modification application under Articles 1 through 6 of UIFSA. It would not be considered a Convention case.</a:t>
            </a:r>
          </a:p>
          <a:p>
            <a:endParaRPr lang="en-US" dirty="0"/>
          </a:p>
          <a:p>
            <a:r>
              <a:rPr lang="en-US" dirty="0" smtClean="0"/>
              <a:t>The Hague Convention and UIFSA also allow a petitioner to file a request for modification directly with the tribunal. If the petitioner files a direct request to the tribunal, the IV-D agency is not involved.  </a:t>
            </a:r>
          </a:p>
          <a:p>
            <a:endParaRPr lang="en-US" dirty="0"/>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18</a:t>
            </a:fld>
            <a:endParaRPr lang="en-US" dirty="0"/>
          </a:p>
        </p:txBody>
      </p:sp>
    </p:spTree>
    <p:extLst>
      <p:ext uri="{BB962C8B-B14F-4D97-AF65-F5344CB8AC3E}">
        <p14:creationId xmlns:p14="http://schemas.microsoft.com/office/powerpoint/2010/main" val="2172787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259199"/>
            <a:ext cx="5608320" cy="4107085"/>
          </a:xfrm>
        </p:spPr>
        <p:txBody>
          <a:bodyPr/>
          <a:lstStyle/>
          <a:p>
            <a:r>
              <a:rPr lang="en-US" dirty="0"/>
              <a:t>Notes:</a:t>
            </a:r>
          </a:p>
          <a:p>
            <a:endParaRPr lang="en-US" dirty="0" smtClean="0"/>
          </a:p>
          <a:p>
            <a:r>
              <a:rPr lang="en-US" dirty="0" smtClean="0"/>
              <a:t>There is a second important provision governing the state Central Registry’s review of an incoming application.</a:t>
            </a:r>
          </a:p>
          <a:p>
            <a:endParaRPr lang="en-US" dirty="0"/>
          </a:p>
          <a:p>
            <a:r>
              <a:rPr lang="en-US" dirty="0" smtClean="0"/>
              <a:t>It may not reject the Application for Modification solely because additional documents or information are needed. If additional information is needed, the Central Registry should ask the requesting Central Authority for the information. If the information or documents are not provided within three</a:t>
            </a:r>
            <a:r>
              <a:rPr lang="en-US" dirty="0" smtClean="0">
                <a:solidFill>
                  <a:srgbClr val="FF0000"/>
                </a:solidFill>
              </a:rPr>
              <a:t> </a:t>
            </a:r>
            <a:r>
              <a:rPr lang="en-US" dirty="0" smtClean="0"/>
              <a:t>months – or whatever longer time period is specified </a:t>
            </a:r>
            <a:r>
              <a:rPr lang="en-US" dirty="0"/>
              <a:t>– </a:t>
            </a:r>
            <a:r>
              <a:rPr lang="en-US" dirty="0" smtClean="0"/>
              <a:t>the Convention allows a country to decide not to process the application. If that is the decision ultimately made by the Central Registry, the Central Registry must inform the requesting State of that decision. Hopefully, with the Convention’s emphasis on administrative cooperation, that outcome will be very rare.</a:t>
            </a:r>
          </a:p>
          <a:p>
            <a:endParaRPr lang="en-US" dirty="0"/>
          </a:p>
          <a:p>
            <a:endParaRPr lang="en-US" sz="1100" dirty="0"/>
          </a:p>
          <a:p>
            <a:endParaRPr lang="en-US" sz="1100" dirty="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1406495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725670"/>
          </a:xfrm>
        </p:spPr>
        <p:txBody>
          <a:bodyPr/>
          <a:lstStyle/>
          <a:p>
            <a:r>
              <a:rPr lang="en-US" dirty="0"/>
              <a:t>Notes:</a:t>
            </a:r>
          </a:p>
          <a:p>
            <a:endParaRPr lang="en-US" dirty="0" smtClean="0"/>
          </a:p>
          <a:p>
            <a:r>
              <a:rPr lang="en-US" dirty="0" smtClean="0"/>
              <a:t>Some </a:t>
            </a:r>
            <a:r>
              <a:rPr lang="en-US" dirty="0"/>
              <a:t>people in the audience may have attended multiple conference presentations where speakers have explained the background of the Convention or presented an overview of UIFSA (2008). </a:t>
            </a:r>
            <a:r>
              <a:rPr lang="en-US" dirty="0" smtClean="0"/>
              <a:t>For </a:t>
            </a:r>
            <a:r>
              <a:rPr lang="en-US" dirty="0"/>
              <a:t>others, this information will be brand new. The webinar content has been designed to cover both audiences.  </a:t>
            </a:r>
          </a:p>
          <a:p>
            <a:endParaRPr lang="en-US" dirty="0"/>
          </a:p>
          <a:p>
            <a:r>
              <a:rPr lang="en-US" dirty="0"/>
              <a:t>The webinar resources include the PowerPoint presentation with notes for the slides and a set of trainer notes that provide supplemental information. The resources related to a particular module will be available on OCSE’s website.</a:t>
            </a:r>
            <a:endParaRPr lang="en-US" dirty="0">
              <a:solidFill>
                <a:srgbClr val="FF0000"/>
              </a:solidFill>
            </a:endParaRPr>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162716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000" dirty="0" smtClean="0"/>
              <a:t>In reviewing the application for completeness, the Central Registry should determine whether the required documents have been included.</a:t>
            </a:r>
          </a:p>
          <a:p>
            <a:endParaRPr lang="en-US" sz="1000" dirty="0"/>
          </a:p>
          <a:p>
            <a:r>
              <a:rPr lang="en-US" sz="1000" dirty="0" smtClean="0"/>
              <a:t>Every Convention application must include a Transmittal. This is a mandatory Convention form. However, there is no mandatory form for the application. Nor does the Convention require specific documents to accompany an Application to Modify a Decision.</a:t>
            </a:r>
          </a:p>
          <a:p>
            <a:endParaRPr lang="en-US" sz="1000" dirty="0"/>
          </a:p>
          <a:p>
            <a:r>
              <a:rPr lang="en-US" sz="1000" dirty="0" smtClean="0"/>
              <a:t>Each country may specify </a:t>
            </a:r>
            <a:r>
              <a:rPr lang="en-US" sz="1000" dirty="0"/>
              <a:t>by declaration any documents </a:t>
            </a:r>
            <a:r>
              <a:rPr lang="en-US" sz="1000" dirty="0" smtClean="0"/>
              <a:t>that </a:t>
            </a:r>
            <a:r>
              <a:rPr lang="en-US" sz="1000" b="1" i="1" dirty="0"/>
              <a:t>must</a:t>
            </a:r>
            <a:r>
              <a:rPr lang="en-US" sz="1000" dirty="0"/>
              <a:t> accompany </a:t>
            </a:r>
            <a:r>
              <a:rPr lang="en-US" sz="1000" dirty="0" smtClean="0"/>
              <a:t>an incoming </a:t>
            </a:r>
            <a:r>
              <a:rPr lang="en-US" sz="1000" dirty="0"/>
              <a:t>application to modify a maintenance </a:t>
            </a:r>
            <a:r>
              <a:rPr lang="en-US" sz="1000" dirty="0" smtClean="0"/>
              <a:t>decision. The United States did not make any declaration. In the Country Profile, a country may also identify any form, information, and supporting documents it needs in order to process an application for modification. As discussed during Modules 1 and 2, the Country Profile is maintained on the Child Support section of the Hague Conference website. </a:t>
            </a:r>
          </a:p>
          <a:p>
            <a:endParaRPr lang="en-US" sz="1000" dirty="0"/>
          </a:p>
          <a:p>
            <a:r>
              <a:rPr lang="en-US" sz="1000" dirty="0" smtClean="0"/>
              <a:t>The Country Profile for the United States informs other Convention countries that we want them to use the Application for Modification developed by the Convention Forms Working Group. The U.S. Country Profile also states the following documents should accompany a modification application:</a:t>
            </a:r>
          </a:p>
          <a:p>
            <a:pPr marL="171450" indent="-171450">
              <a:buFont typeface="Arial" panose="020B0604020202020204" pitchFamily="34" charset="0"/>
              <a:buChar char="•"/>
            </a:pPr>
            <a:r>
              <a:rPr lang="en-US" sz="1000" dirty="0" smtClean="0"/>
              <a:t>A complete text of the decision</a:t>
            </a:r>
          </a:p>
          <a:p>
            <a:pPr marL="171450" indent="-171450">
              <a:buFont typeface="Arial" panose="020B0604020202020204" pitchFamily="34" charset="0"/>
              <a:buChar char="•"/>
            </a:pPr>
            <a:r>
              <a:rPr lang="en-US" sz="1000" dirty="0" smtClean="0"/>
              <a:t>Salary statements and income tax returns</a:t>
            </a:r>
          </a:p>
          <a:p>
            <a:pPr marL="171450" indent="-171450">
              <a:buFont typeface="Arial" panose="020B0604020202020204" pitchFamily="34" charset="0"/>
              <a:buChar char="•"/>
            </a:pPr>
            <a:r>
              <a:rPr lang="en-US" sz="1000" dirty="0" smtClean="0"/>
              <a:t>Special expenses</a:t>
            </a:r>
          </a:p>
          <a:p>
            <a:pPr marL="171450" indent="-171450">
              <a:buFont typeface="Arial" panose="020B0604020202020204" pitchFamily="34" charset="0"/>
              <a:buChar char="•"/>
            </a:pPr>
            <a:r>
              <a:rPr lang="en-US" sz="1000" dirty="0" smtClean="0"/>
              <a:t>Any written agreement between the parties related to modification</a:t>
            </a:r>
          </a:p>
          <a:p>
            <a:pPr marL="171450" indent="-171450">
              <a:buFont typeface="Arial" panose="020B0604020202020204" pitchFamily="34" charset="0"/>
              <a:buChar char="•"/>
            </a:pPr>
            <a:r>
              <a:rPr lang="en-US" sz="1000" dirty="0" smtClean="0"/>
              <a:t>Documents showing any significant change in circumstances.</a:t>
            </a:r>
          </a:p>
          <a:p>
            <a:r>
              <a:rPr lang="en-US" sz="1000" dirty="0" smtClean="0"/>
              <a:t>The U.S. Country Profile notes that individual states may have additional document and information requirements based on their state laws, support guidelines, and procedures. It directs countries to the appropriate sections of the Intergovernmental Reference Guide (IRG).</a:t>
            </a:r>
          </a:p>
          <a:p>
            <a:endParaRPr lang="en-US" sz="1100" dirty="0" smtClean="0"/>
          </a:p>
          <a:p>
            <a:r>
              <a:rPr lang="en-US" dirty="0" smtClean="0"/>
              <a:t> </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316204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smtClean="0"/>
              <a:t>Notes:</a:t>
            </a:r>
          </a:p>
          <a:p>
            <a:endParaRPr lang="en-US" sz="1050" dirty="0"/>
          </a:p>
          <a:p>
            <a:r>
              <a:rPr lang="en-US" sz="1050" dirty="0" smtClean="0"/>
              <a:t>Because UIFSA will govern incoming Convention applications, we need to look at the applicable UIFSA provisions to see if they have particular document and information requirements.</a:t>
            </a:r>
          </a:p>
          <a:p>
            <a:endParaRPr lang="en-US" sz="1050" dirty="0"/>
          </a:p>
          <a:p>
            <a:r>
              <a:rPr lang="en-US" sz="1050" dirty="0" smtClean="0"/>
              <a:t>A Convention application to modify a U.S. order will be processed under the general rules of UIFSA, not the special Article 7 provisions. If an applicant wants a U.S. state to modify an order it has issued, registration is not needed. The requesting Central Authority should send the text of the order to make sure the correct order is identified. The </a:t>
            </a:r>
            <a:r>
              <a:rPr lang="en-US" sz="1050" dirty="0"/>
              <a:t>application should </a:t>
            </a:r>
            <a:r>
              <a:rPr lang="en-US" sz="1050" dirty="0" smtClean="0"/>
              <a:t>also include </a:t>
            </a:r>
            <a:r>
              <a:rPr lang="en-US" sz="1050" dirty="0"/>
              <a:t>the Financial Circumstances Form developed by the Convention Forms Working </a:t>
            </a:r>
            <a:r>
              <a:rPr lang="en-US" sz="1050" dirty="0" smtClean="0"/>
              <a:t>Group. Other documents and information will be based on the issuing state’s modification laws and support guidelines. </a:t>
            </a:r>
          </a:p>
          <a:p>
            <a:r>
              <a:rPr lang="en-US" sz="1050" dirty="0" smtClean="0"/>
              <a:t> </a:t>
            </a:r>
            <a:endParaRPr lang="en-US" sz="1050" dirty="0"/>
          </a:p>
          <a:p>
            <a:r>
              <a:rPr lang="en-US" sz="1050" dirty="0" smtClean="0"/>
              <a:t>If an applicant wants to modify an order issued by a U.S. state </a:t>
            </a:r>
            <a:r>
              <a:rPr lang="en-US" sz="1050" b="1" i="1" dirty="0" smtClean="0"/>
              <a:t>other than </a:t>
            </a:r>
            <a:r>
              <a:rPr lang="en-US" sz="1050" dirty="0" smtClean="0"/>
              <a:t>the requested state, the requested state will need to register the U.S. order for modification. The registration procedure governing registration of a state order is in Article 6. The slide lists documents and information required by Section 602 of UIFSA. Other </a:t>
            </a:r>
            <a:r>
              <a:rPr lang="en-US" sz="1050" dirty="0"/>
              <a:t>documents and information will be based on the </a:t>
            </a:r>
            <a:r>
              <a:rPr lang="en-US" sz="1050" dirty="0" smtClean="0"/>
              <a:t>registering </a:t>
            </a:r>
            <a:r>
              <a:rPr lang="en-US" sz="1050" dirty="0"/>
              <a:t>state’s </a:t>
            </a:r>
            <a:r>
              <a:rPr lang="en-US" sz="1050" dirty="0" smtClean="0"/>
              <a:t>modification laws and support </a:t>
            </a:r>
            <a:r>
              <a:rPr lang="en-US" sz="1050" dirty="0"/>
              <a:t>guidelines. </a:t>
            </a:r>
            <a:r>
              <a:rPr lang="en-US" sz="1050" dirty="0" smtClean="0"/>
              <a:t>The requesting Central Authority will usually provide income and asset information through the Financial Circumstances Form developed by the Convention Forms Working Group. </a:t>
            </a:r>
            <a:r>
              <a:rPr lang="en-US" sz="1050" dirty="0"/>
              <a:t>A U.S. tribunal may consider the Convention Transmittal form a sufficient transmittal letter for purposes of Section </a:t>
            </a:r>
            <a:r>
              <a:rPr lang="en-US" sz="1050" dirty="0" smtClean="0"/>
              <a:t>602. </a:t>
            </a:r>
            <a:r>
              <a:rPr lang="en-US" sz="1050" dirty="0"/>
              <a:t>If it does not and additional documents are </a:t>
            </a:r>
            <a:r>
              <a:rPr lang="en-US" sz="1050" dirty="0" smtClean="0"/>
              <a:t>needed </a:t>
            </a:r>
            <a:r>
              <a:rPr lang="en-US" sz="1050" dirty="0"/>
              <a:t>for </a:t>
            </a:r>
            <a:r>
              <a:rPr lang="en-US" sz="1050" dirty="0" smtClean="0"/>
              <a:t>registration, it </a:t>
            </a:r>
            <a:r>
              <a:rPr lang="en-US" sz="1050" dirty="0"/>
              <a:t>is appropriate for the state Central Registry or the local child support agency to request them from the requesting Central </a:t>
            </a:r>
            <a:r>
              <a:rPr lang="en-US" sz="1050" dirty="0" smtClean="0"/>
              <a:t>Authority. You </a:t>
            </a:r>
            <a:r>
              <a:rPr lang="en-US" sz="1050" dirty="0"/>
              <a:t>should continue to process the case to the extent </a:t>
            </a:r>
            <a:r>
              <a:rPr lang="en-US" sz="1050" dirty="0" smtClean="0"/>
              <a:t>possible</a:t>
            </a:r>
            <a:r>
              <a:rPr lang="en-US" sz="1050" dirty="0"/>
              <a:t>.</a:t>
            </a:r>
          </a:p>
          <a:p>
            <a:endParaRPr lang="en-US" sz="1100" dirty="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2504841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100" dirty="0" smtClean="0"/>
              <a:t>According to the Convention’s Explanatory Report, the </a:t>
            </a:r>
            <a:r>
              <a:rPr lang="en-US" sz="1100" dirty="0"/>
              <a:t>original decision to be modified </a:t>
            </a:r>
            <a:r>
              <a:rPr lang="en-US" sz="1100" dirty="0" smtClean="0"/>
              <a:t>needs </a:t>
            </a:r>
            <a:r>
              <a:rPr lang="en-US" sz="1100" dirty="0"/>
              <a:t>to be entitled to recognition in the requested State if modification is to occur</a:t>
            </a:r>
            <a:r>
              <a:rPr lang="en-US" sz="1100" dirty="0" smtClean="0"/>
              <a:t>. The Convention does not require that the order first be registered and recognized before it is modified. However, that step may be necessary under the law of the requested State, which is the law that governs processing of the Convention application for modification. In the United States, if an applicant </a:t>
            </a:r>
            <a:r>
              <a:rPr lang="en-US" sz="1100" dirty="0"/>
              <a:t>wants to modify </a:t>
            </a:r>
            <a:r>
              <a:rPr lang="en-US" sz="1100" dirty="0" smtClean="0"/>
              <a:t>a foreign support order, the order must first be recognized before it is modified. That means the child support agency will </a:t>
            </a:r>
            <a:r>
              <a:rPr lang="en-US" sz="1100" dirty="0"/>
              <a:t>need to register the order for modification. </a:t>
            </a:r>
            <a:endParaRPr lang="en-US" sz="1100" dirty="0" smtClean="0"/>
          </a:p>
          <a:p>
            <a:endParaRPr lang="en-US" sz="1100" dirty="0"/>
          </a:p>
          <a:p>
            <a:r>
              <a:rPr lang="en-US" sz="1100" dirty="0" smtClean="0"/>
              <a:t>If the order was issued by a foreign country that is not a Convention country, it will be processed under Section 602 of UIFSA, not </a:t>
            </a:r>
            <a:r>
              <a:rPr lang="en-US" sz="1100" dirty="0"/>
              <a:t>the special Article 7 provisions. </a:t>
            </a:r>
            <a:r>
              <a:rPr lang="en-US" sz="1100" dirty="0" smtClean="0"/>
              <a:t>The slide </a:t>
            </a:r>
            <a:r>
              <a:rPr lang="en-US" sz="1100" dirty="0"/>
              <a:t>lists documents and information required by Section 602 of UIFSA</a:t>
            </a:r>
            <a:r>
              <a:rPr lang="en-US" sz="1100" dirty="0" smtClean="0"/>
              <a:t>.</a:t>
            </a:r>
            <a:r>
              <a:rPr lang="en-US" sz="1100" dirty="0"/>
              <a:t> </a:t>
            </a:r>
            <a:r>
              <a:rPr lang="en-US" sz="1100" dirty="0" smtClean="0"/>
              <a:t>These are the same documents required for registration of a U.S. state order. Other </a:t>
            </a:r>
            <a:r>
              <a:rPr lang="en-US" sz="1100" dirty="0"/>
              <a:t>documents and information will be based on the registering state’s </a:t>
            </a:r>
            <a:r>
              <a:rPr lang="en-US" sz="1100" dirty="0" smtClean="0"/>
              <a:t>modification laws and support </a:t>
            </a:r>
            <a:r>
              <a:rPr lang="en-US" sz="1100" dirty="0"/>
              <a:t>guidelines. The requesting Central Authority will usually provide income and asset information through the Financial Circumstances Form developed by the Convention Forms Working Group. A U.S. tribunal may consider the Convention Transmittal form a sufficient transmittal letter for purposes of Section 602. If it does not and additional documents are needed for </a:t>
            </a:r>
            <a:r>
              <a:rPr lang="en-US" sz="1100" dirty="0" smtClean="0"/>
              <a:t>registration – including a Statement of Enforceability or a Statement of Proper Notice </a:t>
            </a:r>
            <a:r>
              <a:rPr lang="en-US" sz="1100" dirty="0"/>
              <a:t>–</a:t>
            </a:r>
            <a:r>
              <a:rPr lang="en-US" sz="1100" dirty="0" smtClean="0"/>
              <a:t> </a:t>
            </a:r>
            <a:r>
              <a:rPr lang="en-US" sz="1100" dirty="0"/>
              <a:t>it is appropriate for the state Central Registry or the local child support agency to request them from the requesting Central Authority. You should continue to process the case to the extent possible.</a:t>
            </a:r>
          </a:p>
          <a:p>
            <a:endParaRPr lang="en-US" dirty="0">
              <a:solidFill>
                <a:srgbClr val="FF0000"/>
              </a:solidFill>
            </a:endParaRPr>
          </a:p>
          <a:p>
            <a:endParaRPr lang="en-US" dirty="0"/>
          </a:p>
          <a:p>
            <a:endParaRPr lang="en-US" dirty="0"/>
          </a:p>
          <a:p>
            <a:endParaRPr lang="en-US" dirty="0"/>
          </a:p>
          <a:p>
            <a:endParaRPr lang="en-US" sz="1100" dirty="0"/>
          </a:p>
          <a:p>
            <a:endParaRPr lang="en-US" sz="1100" dirty="0" smtClean="0"/>
          </a:p>
          <a:p>
            <a:r>
              <a:rPr lang="en-US" dirty="0" smtClean="0"/>
              <a:t> </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12850749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Similarly, if the foreign support order was issued by a Convention country, a U.S. tribunal must first recognize the order before it can modify the order. This is true even if the Application to Modify a Decision is not accompanied by an application to recognize and enforce the decision, which will probably be the situation. However, in the case of a Convention order, the child support agency will need to register the order following the requirements of Article 7 of UIFSA. Section 706 of UIFSA (2008) identifies the documents </a:t>
            </a:r>
            <a:r>
              <a:rPr lang="en-US" dirty="0"/>
              <a:t>and information </a:t>
            </a:r>
            <a:r>
              <a:rPr lang="en-US" dirty="0" smtClean="0"/>
              <a:t>that must accompany a request for registration of a Convention support order. The next slides will review those documents. </a:t>
            </a:r>
            <a:r>
              <a:rPr lang="en-US" dirty="0"/>
              <a:t>Other documents and information will be based on the registering state’s </a:t>
            </a:r>
            <a:r>
              <a:rPr lang="en-US" dirty="0" smtClean="0"/>
              <a:t>modification laws and support </a:t>
            </a:r>
            <a:r>
              <a:rPr lang="en-US" dirty="0"/>
              <a:t>guidelines. </a:t>
            </a:r>
          </a:p>
          <a:p>
            <a:endParaRPr lang="en-US" dirty="0"/>
          </a:p>
          <a:p>
            <a:endParaRPr lang="en-US" dirty="0"/>
          </a:p>
          <a:p>
            <a:endParaRPr lang="en-US" sz="1100" dirty="0" smtClean="0"/>
          </a:p>
          <a:p>
            <a:r>
              <a:rPr lang="en-US" dirty="0" smtClean="0"/>
              <a:t> </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1414256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This slide and the next one identify the documents and information required by the Convention and UIFSA for registration and modification of a Convention order. The first column lists the document or information needed. The second column explains when the document or information is used. And the third column identifies any applicable Convention form. </a:t>
            </a:r>
          </a:p>
          <a:p>
            <a:endParaRPr lang="en-US" dirty="0"/>
          </a:p>
          <a:p>
            <a:r>
              <a:rPr lang="en-US" dirty="0" smtClean="0"/>
              <a:t>Section 311 of UIFSA requires the filing of a petition or similar pleading in a proceeding to register and modify a support order. OCSE encourages IV-D agencies to work with their tribunals to determine whether the Hague application is a sufficient pleading or whether the tribunal requires the agency to file a petition to which the application is attached.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dirty="0"/>
          </a:p>
        </p:txBody>
      </p:sp>
    </p:spTree>
    <p:extLst>
      <p:ext uri="{BB962C8B-B14F-4D97-AF65-F5344CB8AC3E}">
        <p14:creationId xmlns:p14="http://schemas.microsoft.com/office/powerpoint/2010/main" val="1367582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documents listed on this slide are documents required under Section 706 of UIFSA, which governs registration of a Convention order.</a:t>
            </a:r>
          </a:p>
          <a:p>
            <a:endParaRPr lang="en-US" dirty="0"/>
          </a:p>
          <a:p>
            <a:r>
              <a:rPr lang="en-US" dirty="0" smtClean="0"/>
              <a:t>Since many countries do not require recognition of the underlying order before modifying it, the requesting Central Authority may not realize such documents are needed in the United States. If the documents are not initially provided with the Application for Modification of a Decision, it is appropriate for the state Central Registry or the local child support agency to request them from the requesting Central Authority.</a:t>
            </a:r>
          </a:p>
          <a:p>
            <a:endParaRPr lang="en-US" dirty="0"/>
          </a:p>
          <a:p>
            <a:r>
              <a:rPr lang="en-US" dirty="0"/>
              <a:t>There is no recommended Convention form or format for the record of arrears, if any. </a:t>
            </a:r>
            <a:r>
              <a:rPr lang="en-US" dirty="0" smtClean="0"/>
              <a:t>Assuming the requesting Central Authority wants enforcement of arrears, whatever </a:t>
            </a:r>
            <a:r>
              <a:rPr lang="en-US" dirty="0"/>
              <a:t>document </a:t>
            </a:r>
            <a:r>
              <a:rPr lang="en-US" dirty="0" smtClean="0"/>
              <a:t>it sends </a:t>
            </a:r>
            <a:r>
              <a:rPr lang="en-US" dirty="0"/>
              <a:t>should show the amount </a:t>
            </a:r>
            <a:r>
              <a:rPr lang="en-US" dirty="0" smtClean="0"/>
              <a:t>of </a:t>
            </a:r>
            <a:r>
              <a:rPr lang="en-US" dirty="0"/>
              <a:t>arrears and the date the amount was calculated. </a:t>
            </a:r>
          </a:p>
          <a:p>
            <a:endParaRPr lang="en-US" dirty="0"/>
          </a:p>
          <a:p>
            <a:endParaRPr lang="en-US" dirty="0" smtClean="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28741549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As explained during Module 3 of the webinar </a:t>
            </a:r>
            <a:r>
              <a:rPr lang="en-US" dirty="0"/>
              <a:t>series, </a:t>
            </a:r>
            <a:r>
              <a:rPr lang="en-US" dirty="0" smtClean="0"/>
              <a:t>if </a:t>
            </a:r>
            <a:r>
              <a:rPr lang="en-US" dirty="0"/>
              <a:t>a support order is supposed to be indexed automatically or adjusted on a specified frequency, the requesting Central Authority should provide details in the application package about how to do the adjustment. For example, if the adjustment is to be made using a cost of living percentage, the requesting Central Authority should provide details about which country will calculate the adjustment, what information is needed in order to make the calculation, and how the recalculated amount of support will be communicated to the requested Central Authority and the parties. </a:t>
            </a:r>
            <a:endParaRPr lang="en-US" dirty="0" smtClean="0"/>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18316962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a:t>Every Application for </a:t>
            </a:r>
            <a:r>
              <a:rPr lang="en-US" dirty="0" smtClean="0"/>
              <a:t>Modification </a:t>
            </a:r>
            <a:r>
              <a:rPr lang="en-US" dirty="0"/>
              <a:t>must be accompanied by the Convention Transmittal form. The form identifies the parties and the type of application. It also indicates the documents that accompany the application. It is very similar to the Child Support Enforcement Transmittal #1 that we use in the United States in intergovernmental cases.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21369262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Notes:</a:t>
            </a:r>
          </a:p>
          <a:p>
            <a:endParaRPr lang="en-US" sz="1100" dirty="0"/>
          </a:p>
          <a:p>
            <a:pPr lvl="0"/>
            <a:r>
              <a:rPr lang="en-US" dirty="0" smtClean="0">
                <a:solidFill>
                  <a:prstClr val="black"/>
                </a:solidFill>
              </a:rPr>
              <a:t>The </a:t>
            </a:r>
            <a:r>
              <a:rPr lang="en-US" dirty="0">
                <a:solidFill>
                  <a:prstClr val="black"/>
                </a:solidFill>
              </a:rPr>
              <a:t>U.S. has indicated in its Country Profile that Convention countries should use the Application for Modification developed by the Hague Convention Forms Working Group. As is true for all applications, the first section of the Application for Modification provides a confidentiality and personal data protection notice.</a:t>
            </a:r>
          </a:p>
          <a:p>
            <a:pPr lvl="0"/>
            <a:endParaRPr lang="en-US" dirty="0">
              <a:solidFill>
                <a:prstClr val="black"/>
              </a:solidFill>
            </a:endParaRPr>
          </a:p>
          <a:p>
            <a:r>
              <a:rPr lang="en-US" dirty="0"/>
              <a:t>After listing the requesting Central Authority’s file reference number (similar to our case number), the form provides information about the </a:t>
            </a:r>
            <a:r>
              <a:rPr lang="en-US" dirty="0" smtClean="0"/>
              <a:t>applicant. </a:t>
            </a:r>
            <a:r>
              <a:rPr lang="en-US" dirty="0"/>
              <a:t>The applicant may be the person for whom support is sought or payable, such as a parent of a child. In the United States, we usually refer to that person as the obligee. The applicant may be the representative of the person for whom support is sought or payable. Or the applicant may be the debtor or a representative of the debtor. In the United States, we usually refer to the debtor as the noncustodial parent or obligor.</a:t>
            </a:r>
          </a:p>
          <a:p>
            <a:pPr lvl="0"/>
            <a:r>
              <a:rPr lang="en-US" dirty="0">
                <a:solidFill>
                  <a:prstClr val="black"/>
                </a:solidFill>
              </a:rPr>
              <a:t> </a:t>
            </a:r>
          </a:p>
          <a:p>
            <a:pPr lvl="0"/>
            <a:r>
              <a:rPr lang="en-US" sz="1100" dirty="0" smtClean="0">
                <a:solidFill>
                  <a:prstClr val="black"/>
                </a:solidFill>
              </a:rPr>
              <a:t>. </a:t>
            </a:r>
            <a:endParaRPr lang="en-US" sz="1100" dirty="0"/>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12500432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pPr lvl="0"/>
            <a:r>
              <a:rPr lang="en-US" dirty="0" smtClean="0">
                <a:solidFill>
                  <a:prstClr val="black"/>
                </a:solidFill>
              </a:rPr>
              <a:t>There </a:t>
            </a:r>
            <a:r>
              <a:rPr lang="en-US" dirty="0">
                <a:solidFill>
                  <a:prstClr val="black"/>
                </a:solidFill>
              </a:rPr>
              <a:t>is a section of the application providing information about the order that the applicant wants modified. There are </a:t>
            </a:r>
            <a:r>
              <a:rPr lang="en-US" dirty="0" smtClean="0">
                <a:solidFill>
                  <a:prstClr val="black"/>
                </a:solidFill>
              </a:rPr>
              <a:t>tick boxes </a:t>
            </a:r>
            <a:r>
              <a:rPr lang="en-US" dirty="0">
                <a:solidFill>
                  <a:prstClr val="black"/>
                </a:solidFill>
              </a:rPr>
              <a:t>for identifying </a:t>
            </a:r>
            <a:r>
              <a:rPr lang="en-US" dirty="0"/>
              <a:t>changes that have occurred since the order was made or last modified. </a:t>
            </a:r>
            <a:r>
              <a:rPr lang="en-US" dirty="0" smtClean="0"/>
              <a:t>Such changes include a change in income or financial situation and a change in child care arrangements. Some of the listed changes, such as a change in cost of living, may or may not be grounds for modification in your state. As we will discuss later, it is the forum’s law that applies with regard to the grounds for, and defenses to, modification.</a:t>
            </a:r>
            <a:endParaRPr lang="en-US" dirty="0"/>
          </a:p>
          <a:p>
            <a:endParaRPr lang="en-US" sz="1050" dirty="0"/>
          </a:p>
          <a:p>
            <a:endParaRPr lang="en-US" sz="1000" dirty="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r>
              <a:rPr lang="en-US" dirty="0" smtClean="0"/>
              <a:t>29</a:t>
            </a:r>
            <a:endParaRPr lang="en-US" dirty="0"/>
          </a:p>
        </p:txBody>
      </p:sp>
    </p:spTree>
    <p:extLst>
      <p:ext uri="{BB962C8B-B14F-4D97-AF65-F5344CB8AC3E}">
        <p14:creationId xmlns:p14="http://schemas.microsoft.com/office/powerpoint/2010/main" val="3171916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725670"/>
          </a:xfrm>
        </p:spPr>
        <p:txBody>
          <a:bodyPr/>
          <a:lstStyle/>
          <a:p>
            <a:r>
              <a:rPr lang="en-US" sz="1100" dirty="0"/>
              <a:t>Notes:</a:t>
            </a:r>
          </a:p>
          <a:p>
            <a:endParaRPr lang="en-US" sz="1100" dirty="0" smtClean="0"/>
          </a:p>
          <a:p>
            <a:r>
              <a:rPr lang="en-US" sz="1100" dirty="0" smtClean="0"/>
              <a:t>The </a:t>
            </a:r>
            <a:r>
              <a:rPr lang="en-US" sz="1100" dirty="0"/>
              <a:t>first two modules of the webinar series </a:t>
            </a:r>
            <a:r>
              <a:rPr lang="en-US" sz="1100" dirty="0" smtClean="0"/>
              <a:t>are </a:t>
            </a:r>
            <a:r>
              <a:rPr lang="en-US" sz="1100" dirty="0"/>
              <a:t>overview modules. They </a:t>
            </a:r>
            <a:r>
              <a:rPr lang="en-US" sz="1100" dirty="0" smtClean="0"/>
              <a:t>provide </a:t>
            </a:r>
            <a:r>
              <a:rPr lang="en-US" sz="1100" dirty="0"/>
              <a:t>background information about the 2007 Hague Child Support Convention so </a:t>
            </a:r>
            <a:r>
              <a:rPr lang="en-US" sz="1100" dirty="0" smtClean="0"/>
              <a:t>you </a:t>
            </a:r>
            <a:r>
              <a:rPr lang="en-US" sz="1100" dirty="0"/>
              <a:t>will better understand the U.S. goals during treaty negotiations, the process used for negotiating an international treaty, and terminology in the Convention. They also </a:t>
            </a:r>
            <a:r>
              <a:rPr lang="en-US" sz="1100" dirty="0" smtClean="0"/>
              <a:t>discuss </a:t>
            </a:r>
            <a:r>
              <a:rPr lang="en-US" sz="1100" dirty="0"/>
              <a:t>the scope of the Convention and services that a Central Authority must provide so </a:t>
            </a:r>
            <a:r>
              <a:rPr lang="en-US" sz="1100" dirty="0" smtClean="0"/>
              <a:t>you </a:t>
            </a:r>
            <a:r>
              <a:rPr lang="en-US" sz="1100" dirty="0"/>
              <a:t>will have a better idea of what to expect on </a:t>
            </a:r>
            <a:r>
              <a:rPr lang="en-US" sz="1100" b="1" i="1" dirty="0"/>
              <a:t>outgoing </a:t>
            </a:r>
            <a:r>
              <a:rPr lang="en-US" sz="1100" dirty="0"/>
              <a:t>cases to a Convention country.</a:t>
            </a:r>
          </a:p>
          <a:p>
            <a:endParaRPr lang="en-US" sz="1100" dirty="0"/>
          </a:p>
          <a:p>
            <a:r>
              <a:rPr lang="en-US" sz="1100" dirty="0"/>
              <a:t>Beginning with </a:t>
            </a:r>
            <a:r>
              <a:rPr lang="en-US" sz="1100" dirty="0" smtClean="0"/>
              <a:t>Module </a:t>
            </a:r>
            <a:r>
              <a:rPr lang="en-US" sz="1100" dirty="0"/>
              <a:t>3, </a:t>
            </a:r>
            <a:r>
              <a:rPr lang="en-US" sz="1100" dirty="0" smtClean="0"/>
              <a:t>the focus shifts to case </a:t>
            </a:r>
            <a:r>
              <a:rPr lang="en-US" sz="1100" dirty="0"/>
              <a:t>processing. The most likely application under the Convention is an application to recognize and enforce a support order issued by a Convention country. For that reason, there i</a:t>
            </a:r>
            <a:r>
              <a:rPr lang="en-US" sz="1100" dirty="0" smtClean="0"/>
              <a:t>s </a:t>
            </a:r>
            <a:r>
              <a:rPr lang="en-US" sz="1100" dirty="0"/>
              <a:t>one module explaining the process and forms for incoming applications and a separate </a:t>
            </a:r>
            <a:r>
              <a:rPr lang="en-US" sz="1100" dirty="0" smtClean="0"/>
              <a:t>module, Module 4, </a:t>
            </a:r>
            <a:r>
              <a:rPr lang="en-US" sz="1100" dirty="0"/>
              <a:t>explaining the process and forms for outgoing applications</a:t>
            </a:r>
            <a:r>
              <a:rPr lang="en-US" sz="1100" dirty="0" smtClean="0"/>
              <a:t>. </a:t>
            </a:r>
          </a:p>
          <a:p>
            <a:endParaRPr lang="en-US" sz="1100" dirty="0"/>
          </a:p>
          <a:p>
            <a:r>
              <a:rPr lang="en-US" sz="1100" dirty="0"/>
              <a:t>Module 5 examines incoming and outgoing applications for establishment of a support order, including establishment of parentage when necessary to obtain support.</a:t>
            </a:r>
          </a:p>
          <a:p>
            <a:endParaRPr lang="en-US" sz="1100" dirty="0"/>
          </a:p>
          <a:p>
            <a:r>
              <a:rPr lang="en-US" sz="1100" dirty="0"/>
              <a:t>Module 6 examines incoming </a:t>
            </a:r>
            <a:r>
              <a:rPr lang="en-US" sz="1100" dirty="0" smtClean="0"/>
              <a:t>applications </a:t>
            </a:r>
            <a:r>
              <a:rPr lang="en-US" sz="1100" dirty="0"/>
              <a:t>for </a:t>
            </a:r>
            <a:r>
              <a:rPr lang="en-US" sz="1100" dirty="0" smtClean="0"/>
              <a:t>modification, and Module 7 examines outgoing applications for modification. </a:t>
            </a:r>
            <a:endParaRPr lang="en-US" sz="1100" dirty="0"/>
          </a:p>
          <a:p>
            <a:endParaRPr lang="en-US" sz="1100" dirty="0"/>
          </a:p>
          <a:p>
            <a:r>
              <a:rPr lang="en-US" sz="1100" dirty="0"/>
              <a:t>Module </a:t>
            </a:r>
            <a:r>
              <a:rPr lang="en-US" sz="1100" dirty="0" smtClean="0"/>
              <a:t>8 </a:t>
            </a:r>
            <a:r>
              <a:rPr lang="en-US" sz="1100" dirty="0"/>
              <a:t>addresses implementation issues and questions that have arisen.</a:t>
            </a:r>
          </a:p>
          <a:p>
            <a:endParaRPr lang="en-US" sz="1100" dirty="0"/>
          </a:p>
          <a:p>
            <a:r>
              <a:rPr lang="en-US" sz="1100" dirty="0"/>
              <a:t>Finally, in Module </a:t>
            </a:r>
            <a:r>
              <a:rPr lang="en-US" sz="1100" dirty="0" smtClean="0"/>
              <a:t>9 </a:t>
            </a:r>
            <a:r>
              <a:rPr lang="en-US" sz="1100" dirty="0"/>
              <a:t>we will discuss processing international support cases from countries with bilateral reciprocity arrangements that are not Convention countries.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5484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pPr lvl="0"/>
            <a:r>
              <a:rPr lang="en-US" dirty="0" smtClean="0"/>
              <a:t>There </a:t>
            </a:r>
            <a:r>
              <a:rPr lang="en-US" dirty="0"/>
              <a:t>are also </a:t>
            </a:r>
            <a:r>
              <a:rPr lang="en-US" dirty="0" smtClean="0"/>
              <a:t>tick boxes </a:t>
            </a:r>
            <a:r>
              <a:rPr lang="en-US" dirty="0"/>
              <a:t>for the applicant to specify the modification sought, such as an increase in the amount of </a:t>
            </a:r>
            <a:r>
              <a:rPr lang="en-US" dirty="0" smtClean="0"/>
              <a:t>support or a termination of the support obligation. Again, the requests are not binding on the tribunal in the requested State.</a:t>
            </a:r>
            <a:endParaRPr lang="en-US" dirty="0"/>
          </a:p>
          <a:p>
            <a:pPr lvl="0"/>
            <a:endParaRPr lang="en-US" dirty="0">
              <a:solidFill>
                <a:prstClr val="black"/>
              </a:solidFill>
            </a:endParaRP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2330291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solidFill>
                  <a:prstClr val="black"/>
                </a:solidFill>
              </a:rPr>
              <a:t>The application includes tick boxes for the applicant to identify any documents that are attached to establish the basis for modification. </a:t>
            </a:r>
          </a:p>
          <a:p>
            <a:endParaRPr lang="en-US" dirty="0">
              <a:solidFill>
                <a:prstClr val="black"/>
              </a:solidFill>
            </a:endParaRPr>
          </a:p>
          <a:p>
            <a:r>
              <a:rPr lang="en-US" dirty="0" smtClean="0">
                <a:solidFill>
                  <a:prstClr val="black"/>
                </a:solidFill>
              </a:rPr>
              <a:t>Finally</a:t>
            </a:r>
            <a:r>
              <a:rPr lang="en-US" dirty="0">
                <a:solidFill>
                  <a:prstClr val="black"/>
                </a:solidFill>
              </a:rPr>
              <a:t>, in keeping with a “medium neutral” approach allowing electronic transmission of documents, the application does not need to be signed. Rather the application has two attestations by </a:t>
            </a:r>
            <a:r>
              <a:rPr lang="en-US" dirty="0" smtClean="0">
                <a:solidFill>
                  <a:prstClr val="black"/>
                </a:solidFill>
              </a:rPr>
              <a:t>a </a:t>
            </a:r>
            <a:r>
              <a:rPr lang="en-US" dirty="0">
                <a:solidFill>
                  <a:prstClr val="black"/>
                </a:solidFill>
              </a:rPr>
              <a:t>representative of the requesting Central Authority. This is true of all Convention applications.</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1655843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The Financial Circumstances Form is another </a:t>
            </a:r>
            <a:r>
              <a:rPr lang="en-US" dirty="0" smtClean="0"/>
              <a:t>Convention </a:t>
            </a:r>
            <a:r>
              <a:rPr lang="en-US" dirty="0"/>
              <a:t>form </a:t>
            </a:r>
            <a:r>
              <a:rPr lang="en-US" dirty="0" smtClean="0"/>
              <a:t>the </a:t>
            </a:r>
            <a:r>
              <a:rPr lang="en-US" dirty="0"/>
              <a:t>United States has requested </a:t>
            </a:r>
            <a:r>
              <a:rPr lang="en-US" dirty="0" smtClean="0"/>
              <a:t>Convention countries include </a:t>
            </a:r>
            <a:r>
              <a:rPr lang="en-US" dirty="0"/>
              <a:t>with </a:t>
            </a:r>
            <a:r>
              <a:rPr lang="en-US" dirty="0" smtClean="0"/>
              <a:t>modification </a:t>
            </a:r>
            <a:r>
              <a:rPr lang="en-US" dirty="0"/>
              <a:t>applications to the U.S. We will review this form in detail </a:t>
            </a:r>
            <a:r>
              <a:rPr lang="en-US" dirty="0" smtClean="0"/>
              <a:t>during Module 7 when </a:t>
            </a:r>
            <a:r>
              <a:rPr lang="en-US" dirty="0"/>
              <a:t>we discuss outgoing applications. The form includes sections for financial information about the debtor as well as the creditor. In keeping with a “medium neutral” approach that allows for electronic transmission of documents, the form does not need to be signed. Rather the form identifies the person in the Central Authority responsible for either completing the Financial Information form or reviewing it if it was completed by the applicant personally.</a:t>
            </a:r>
          </a:p>
          <a:p>
            <a:endParaRPr lang="en-US" dirty="0" smtClean="0"/>
          </a:p>
          <a:p>
            <a:endParaRPr lang="en-US" dirty="0"/>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32</a:t>
            </a:fld>
            <a:endParaRPr lang="en-US" dirty="0"/>
          </a:p>
        </p:txBody>
      </p:sp>
    </p:spTree>
    <p:extLst>
      <p:ext uri="{BB962C8B-B14F-4D97-AF65-F5344CB8AC3E}">
        <p14:creationId xmlns:p14="http://schemas.microsoft.com/office/powerpoint/2010/main" val="4379686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Notes</a:t>
            </a:r>
            <a:r>
              <a:rPr lang="en-US" dirty="0" smtClean="0">
                <a:solidFill>
                  <a:prstClr val="black"/>
                </a:solidFill>
              </a:rPr>
              <a:t>:</a:t>
            </a:r>
          </a:p>
          <a:p>
            <a:pPr lvl="0"/>
            <a:endParaRPr lang="en-US" dirty="0">
              <a:solidFill>
                <a:prstClr val="black"/>
              </a:solidFill>
            </a:endParaRPr>
          </a:p>
          <a:p>
            <a:r>
              <a:rPr lang="en-US" dirty="0"/>
              <a:t>An Application for </a:t>
            </a:r>
            <a:r>
              <a:rPr lang="en-US" dirty="0" smtClean="0"/>
              <a:t>Modification should </a:t>
            </a:r>
            <a:r>
              <a:rPr lang="en-US" dirty="0"/>
              <a:t>always include the order itself unless your state – when it enacted UIFSA (2008) – indicated in Section 706(b) that an applicant could include an abstract or extract of the order drawn up by the issuing foreign tribunal in lieu of the order. An acceptable form for that abstract is the recommended Convention form developed by the Convention Forms Working Group.</a:t>
            </a:r>
          </a:p>
          <a:p>
            <a:endParaRPr lang="en-US" dirty="0"/>
          </a:p>
          <a:p>
            <a:r>
              <a:rPr lang="en-US" dirty="0"/>
              <a:t>As noted on this slide, the abstract provides a place to indicate whether the order was issued by a judicial or an administrative authority. The form continues for several pages and summarizes the key components of the order as it relates to child support, including current and past-due support</a:t>
            </a:r>
            <a:r>
              <a:rPr lang="en-US" dirty="0" smtClean="0"/>
              <a:t>. We discussed this form in detail during Modules 3 and 4. The abstract must be completed by an official of the competent authority in the country that issued the order. </a:t>
            </a:r>
            <a:endParaRPr lang="en-US" dirty="0"/>
          </a:p>
          <a:p>
            <a:pPr lvl="0"/>
            <a:endParaRPr lang="en-US" dirty="0">
              <a:solidFill>
                <a:prstClr val="black"/>
              </a:solidFill>
            </a:endParaRPr>
          </a:p>
          <a:p>
            <a:pPr lvl="0"/>
            <a:endParaRPr lang="en-US" sz="1000"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33</a:t>
            </a:fld>
            <a:endParaRPr lang="en-US" dirty="0"/>
          </a:p>
        </p:txBody>
      </p:sp>
    </p:spTree>
    <p:extLst>
      <p:ext uri="{BB962C8B-B14F-4D97-AF65-F5344CB8AC3E}">
        <p14:creationId xmlns:p14="http://schemas.microsoft.com/office/powerpoint/2010/main" val="13502611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Notes</a:t>
            </a:r>
            <a:r>
              <a:rPr lang="en-US" dirty="0" smtClean="0">
                <a:solidFill>
                  <a:prstClr val="black"/>
                </a:solidFill>
              </a:rPr>
              <a:t>:</a:t>
            </a:r>
          </a:p>
          <a:p>
            <a:pPr lvl="0"/>
            <a:endParaRPr lang="en-US" dirty="0">
              <a:solidFill>
                <a:prstClr val="black"/>
              </a:solidFill>
            </a:endParaRPr>
          </a:p>
          <a:p>
            <a:r>
              <a:rPr lang="en-US" dirty="0" smtClean="0">
                <a:solidFill>
                  <a:prstClr val="black"/>
                </a:solidFill>
              </a:rPr>
              <a:t>Because the Convention order must first be registered for recognition under Article 7 before it can be modified, the application should include a </a:t>
            </a:r>
            <a:r>
              <a:rPr lang="en-US" dirty="0" smtClean="0"/>
              <a:t>record </a:t>
            </a:r>
            <a:r>
              <a:rPr lang="en-US" dirty="0"/>
              <a:t>stating that the support order is enforceable in the issuing country. In our Country Profile, </a:t>
            </a:r>
            <a:r>
              <a:rPr lang="en-US" dirty="0" smtClean="0"/>
              <a:t>in the section on Recognition and Enforcement, the </a:t>
            </a:r>
            <a:r>
              <a:rPr lang="en-US" dirty="0"/>
              <a:t>United States has asked requesting Central Authorities to use </a:t>
            </a:r>
            <a:r>
              <a:rPr lang="en-US" dirty="0" smtClean="0"/>
              <a:t>the Statement </a:t>
            </a:r>
            <a:r>
              <a:rPr lang="en-US" dirty="0"/>
              <a:t>of Enforceability of a </a:t>
            </a:r>
            <a:r>
              <a:rPr lang="en-US" dirty="0" smtClean="0"/>
              <a:t>Decision, which was developed by the Convention Forms Working Group. We </a:t>
            </a:r>
            <a:r>
              <a:rPr lang="en-US" dirty="0"/>
              <a:t>discussed this form in detail during Modules 3 and 4</a:t>
            </a:r>
            <a:r>
              <a:rPr lang="en-US" dirty="0" smtClean="0"/>
              <a:t>. </a:t>
            </a:r>
            <a:r>
              <a:rPr lang="en-US" dirty="0"/>
              <a:t>The </a:t>
            </a:r>
            <a:r>
              <a:rPr lang="en-US" dirty="0" smtClean="0"/>
              <a:t>Statement of Enforceability </a:t>
            </a:r>
            <a:r>
              <a:rPr lang="en-US" dirty="0"/>
              <a:t>must be completed by an official of the competent authority in the country that issued the order. </a:t>
            </a:r>
          </a:p>
          <a:p>
            <a:pPr lvl="0"/>
            <a:endParaRPr lang="en-US" dirty="0" smtClean="0"/>
          </a:p>
          <a:p>
            <a:pPr lvl="0"/>
            <a:endParaRPr lang="en-US" dirty="0"/>
          </a:p>
          <a:p>
            <a:pPr lvl="0"/>
            <a:endParaRPr lang="en-US" sz="1000" dirty="0">
              <a:solidFill>
                <a:prstClr val="black"/>
              </a:solidFill>
            </a:endParaRPr>
          </a:p>
          <a:p>
            <a:pPr lvl="0"/>
            <a:endParaRPr lang="en-US" sz="1000"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2594709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Notes</a:t>
            </a:r>
            <a:r>
              <a:rPr lang="en-US" dirty="0" smtClean="0">
                <a:solidFill>
                  <a:prstClr val="black"/>
                </a:solidFill>
              </a:rPr>
              <a:t>:</a:t>
            </a:r>
          </a:p>
          <a:p>
            <a:pPr lvl="0"/>
            <a:endParaRPr lang="en-US" dirty="0" smtClean="0">
              <a:solidFill>
                <a:prstClr val="black"/>
              </a:solidFill>
            </a:endParaRPr>
          </a:p>
          <a:p>
            <a:r>
              <a:rPr lang="en-US" dirty="0"/>
              <a:t>If the respondent did not appear and was not represented in the proceedings in the issuing country, Section 706 of UIFSA (2008) </a:t>
            </a:r>
            <a:r>
              <a:rPr lang="en-US" dirty="0" smtClean="0"/>
              <a:t>also requires a </a:t>
            </a:r>
            <a:r>
              <a:rPr lang="en-US" dirty="0"/>
              <a:t>document attesting to proper notice and an opportunity to be heard. In our Country Profile, in the section on Recognition and Enforcement, the United States has asked requesting Central Authorities to use the Convention form titled Statement of </a:t>
            </a:r>
            <a:r>
              <a:rPr lang="en-US" dirty="0" smtClean="0"/>
              <a:t>Proper Notice. </a:t>
            </a:r>
            <a:r>
              <a:rPr lang="en-US" dirty="0"/>
              <a:t>It should be completed by </a:t>
            </a:r>
            <a:r>
              <a:rPr lang="en-US" dirty="0" smtClean="0"/>
              <a:t>an official of the </a:t>
            </a:r>
            <a:r>
              <a:rPr lang="en-US" dirty="0"/>
              <a:t>competent authority in the country that issued the </a:t>
            </a:r>
            <a:r>
              <a:rPr lang="en-US" dirty="0" smtClean="0"/>
              <a:t>order. </a:t>
            </a:r>
            <a:r>
              <a:rPr lang="en-US" dirty="0"/>
              <a:t>We discussed this form in detail during Modules 3 and 4</a:t>
            </a:r>
            <a:r>
              <a:rPr lang="en-US" dirty="0" smtClean="0"/>
              <a:t>. </a:t>
            </a:r>
            <a:endParaRPr lang="en-US" dirty="0"/>
          </a:p>
          <a:p>
            <a:pPr lvl="0"/>
            <a:endParaRPr lang="en-US" sz="1000" dirty="0">
              <a:solidFill>
                <a:prstClr val="black"/>
              </a:solidFill>
            </a:endParaRPr>
          </a:p>
          <a:p>
            <a:pPr lvl="0"/>
            <a:endParaRPr lang="en-US" sz="1000"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36453165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Section 713 of UIFSA (2008) and Article 44 of the Hague Child Support Convention address translation of documents and communications.</a:t>
            </a:r>
          </a:p>
          <a:p>
            <a:endParaRPr lang="en-US" dirty="0"/>
          </a:p>
          <a:p>
            <a:r>
              <a:rPr lang="en-US" dirty="0" smtClean="0"/>
              <a:t>All incoming applications and related documents, such as the child support order, must be in their original language. In the United States we also require that they be translated into English.</a:t>
            </a:r>
          </a:p>
          <a:p>
            <a:endParaRPr lang="en-US" dirty="0"/>
          </a:p>
          <a:p>
            <a:r>
              <a:rPr lang="en-US" dirty="0" smtClean="0"/>
              <a:t>Additionally, we require that a Convention country use English when communicating with a state child support agency about a Convention application.</a:t>
            </a:r>
          </a:p>
          <a:p>
            <a:endParaRPr lang="en-US" dirty="0"/>
          </a:p>
          <a:p>
            <a:r>
              <a:rPr lang="en-US" dirty="0" smtClean="0"/>
              <a:t>In Module 8, we will discuss translation issues.</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2579636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a:t>Once the state Central Registry receives an Application for </a:t>
            </a:r>
            <a:r>
              <a:rPr lang="en-US" dirty="0" smtClean="0"/>
              <a:t>Modification, it </a:t>
            </a:r>
            <a:r>
              <a:rPr lang="en-US" dirty="0"/>
              <a:t>must acknowledge receipt of that application. Federal regulations governing intergovernmental cases require the Central Registry to acknowledge receipt of the application within 10 working days. Please note that the Convention </a:t>
            </a:r>
            <a:r>
              <a:rPr lang="en-US" dirty="0" smtClean="0"/>
              <a:t>timeframe </a:t>
            </a:r>
            <a:r>
              <a:rPr lang="en-US" dirty="0"/>
              <a:t>for returning the Acknowledgement is within six weeks of receipt of the application. </a:t>
            </a:r>
            <a:r>
              <a:rPr lang="en-US" dirty="0" smtClean="0"/>
              <a:t>This </a:t>
            </a:r>
            <a:r>
              <a:rPr lang="en-US" dirty="0"/>
              <a:t>means that on outgoing cases, you will not likely get a reply within 10 days</a:t>
            </a:r>
            <a:r>
              <a:rPr lang="en-US" dirty="0" smtClean="0"/>
              <a:t>. </a:t>
            </a:r>
            <a:r>
              <a:rPr lang="en-US" dirty="0"/>
              <a:t>The Hague Child Support Convention has a mandatory Acknowledgment form. That is the form the Central Registry should use, not the federal intergovernmental Transmittal #1 Acknowledgment.  </a:t>
            </a:r>
          </a:p>
          <a:p>
            <a:r>
              <a:rPr lang="en-US"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19804060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Acknowledgment form begins with the standard notice of confidentiality and personal data protection. It identifies the requested Central Authority, as well as the contact person for any follow-up questions about the case. The form has a place to list the languages spoken by the contact person.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18035422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4 of the Acknowledgment is where the state Central Registry would acknowledge receipt of the Application for Modification. The articles listed are references to articles within the Hague Child Support Convention – not sections of UIFSA. The transmittal and application you received from the requesting Central Authority will identify the applicable Convention article. You may also look at the Convention itself to determine which article subsection applies or refer to the Practical Handbook for Caseworkers. Both are accessible on the Hague Conference website. </a:t>
            </a:r>
          </a:p>
          <a:p>
            <a:endParaRPr lang="en-US" dirty="0"/>
          </a:p>
          <a:p>
            <a:r>
              <a:rPr lang="en-US" dirty="0" smtClean="0"/>
              <a:t>For purposes of our discussion, the Central Registry would check Article 10(1) </a:t>
            </a:r>
            <a:r>
              <a:rPr lang="en-US" i="1" dirty="0" smtClean="0"/>
              <a:t>e)</a:t>
            </a:r>
            <a:r>
              <a:rPr lang="en-US" dirty="0" smtClean="0"/>
              <a:t> or Article 10(1) </a:t>
            </a:r>
            <a:r>
              <a:rPr lang="en-US" i="1" dirty="0" smtClean="0"/>
              <a:t>f)</a:t>
            </a:r>
            <a:r>
              <a:rPr lang="en-US" dirty="0" smtClean="0"/>
              <a:t> </a:t>
            </a:r>
            <a:r>
              <a:rPr lang="en-US" dirty="0"/>
              <a:t>– to acknowledge receipt of </a:t>
            </a:r>
            <a:r>
              <a:rPr lang="en-US" dirty="0" smtClean="0"/>
              <a:t>a creditor’s Application </a:t>
            </a:r>
            <a:r>
              <a:rPr lang="en-US" dirty="0"/>
              <a:t>for </a:t>
            </a:r>
            <a:r>
              <a:rPr lang="en-US" dirty="0" smtClean="0"/>
              <a:t>Modification. Article 10(1) </a:t>
            </a:r>
            <a:r>
              <a:rPr lang="en-US" i="1" dirty="0" smtClean="0"/>
              <a:t>e)</a:t>
            </a:r>
            <a:r>
              <a:rPr lang="en-US" dirty="0" smtClean="0"/>
              <a:t> is modification of a decision made in the requested State. Article 10(1) </a:t>
            </a:r>
            <a:r>
              <a:rPr lang="en-US" i="1" dirty="0" smtClean="0"/>
              <a:t>f)</a:t>
            </a:r>
            <a:r>
              <a:rPr lang="en-US" dirty="0" smtClean="0"/>
              <a:t> is modification of a decision made in a state other than the requested State. </a:t>
            </a:r>
          </a:p>
          <a:p>
            <a:endParaRPr lang="en-US" dirty="0"/>
          </a:p>
          <a:p>
            <a:r>
              <a:rPr lang="en-US" dirty="0" smtClean="0"/>
              <a:t>Similarly the Central Registry would check Article 10(2) </a:t>
            </a:r>
            <a:r>
              <a:rPr lang="en-US" i="1" dirty="0" smtClean="0"/>
              <a:t>b)</a:t>
            </a:r>
            <a:r>
              <a:rPr lang="en-US" dirty="0" smtClean="0"/>
              <a:t> or </a:t>
            </a:r>
            <a:r>
              <a:rPr lang="en-US" i="1" dirty="0" smtClean="0"/>
              <a:t>c)</a:t>
            </a:r>
            <a:r>
              <a:rPr lang="en-US" dirty="0" smtClean="0"/>
              <a:t> to acknowledge receipt of a debtor’s Application for Modification. </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2787816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Today we are presenting Module 6, which focuses on an incoming Convention application to modify a support order. We will discuss your role as the requested Central Authority when receiving an incoming application from a Central Authority in a Convention country. We will also discuss the role of the tribunal. Because of the amount of information in this module, we have added a separate module to discuss your role as the requesting Central Authority when you are preparing an outgoing application for modification. </a:t>
            </a:r>
            <a:r>
              <a:rPr lang="en-US" dirty="0"/>
              <a:t>    </a:t>
            </a:r>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9929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Acknowledgment includes areas to provide the family name of the applicant, the person for whom maintenance or support is sought or payable, and the debtor. </a:t>
            </a:r>
            <a:r>
              <a:rPr lang="en-US" dirty="0"/>
              <a:t>You will find this information on the Transmittal </a:t>
            </a:r>
            <a:r>
              <a:rPr lang="en-US" dirty="0" smtClean="0"/>
              <a:t>that </a:t>
            </a:r>
            <a:r>
              <a:rPr lang="en-US" dirty="0"/>
              <a:t>accompanied the incoming application</a:t>
            </a:r>
            <a:r>
              <a:rPr lang="en-US" dirty="0" smtClean="0"/>
              <a:t>.</a:t>
            </a:r>
          </a:p>
          <a:p>
            <a:endParaRPr lang="en-US" dirty="0"/>
          </a:p>
          <a:p>
            <a:r>
              <a:rPr lang="en-US" dirty="0" smtClean="0"/>
              <a:t>Section 5 of the Acknowledgment is where the state Central Registry notes what initial steps have been taken. There are tick boxes to indicate whether the file is complete or whether additional information or documentation is needed. This is where you should identify any additional documents needed for registration of the order, since in the United States the order must be registered before it can be modified. There is also a tick box to indicate if the Central Registry (the requested Central Authority) refuses to process the application because it is manifest that the requirements of the Convention are not fulfilled. As we discussed earlier, if that rare action is taken, the reasons must be provided.</a:t>
            </a:r>
          </a:p>
          <a:p>
            <a:endParaRPr lang="en-US" dirty="0"/>
          </a:p>
          <a:p>
            <a:r>
              <a:rPr lang="en-US" dirty="0" smtClean="0"/>
              <a:t>Finally, there is a standard request that the requesting Central Authority keep the requested Central Authority informed of any changes in the status of the application. Note that the </a:t>
            </a:r>
            <a:r>
              <a:rPr lang="en-US" dirty="0"/>
              <a:t>form is not signed; </a:t>
            </a:r>
            <a:r>
              <a:rPr lang="en-US" dirty="0" smtClean="0"/>
              <a:t>however, </a:t>
            </a:r>
            <a:r>
              <a:rPr lang="en-US" dirty="0"/>
              <a:t>the name of the </a:t>
            </a:r>
            <a:r>
              <a:rPr lang="en-US" dirty="0" smtClean="0"/>
              <a:t>authorized representative of the Central Authority should appear on the form. </a:t>
            </a:r>
            <a:r>
              <a:rPr lang="en-US" dirty="0"/>
              <a:t>I</a:t>
            </a:r>
            <a:r>
              <a:rPr lang="en-US" dirty="0" smtClean="0"/>
              <a:t>n </a:t>
            </a:r>
            <a:r>
              <a:rPr lang="en-US" dirty="0"/>
              <a:t>the U.S., that would be the name of the appropriate person in the state Central </a:t>
            </a:r>
            <a:r>
              <a:rPr lang="en-US" dirty="0" smtClean="0"/>
              <a:t>Registry.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15939855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Now that we’ve discussed the Acknowledgment form, let’s talk about the actual processing of the Application for Modification at the local level.</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15421728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The </a:t>
            </a:r>
            <a:r>
              <a:rPr lang="en-US" dirty="0"/>
              <a:t>Convention </a:t>
            </a:r>
            <a:r>
              <a:rPr lang="en-US" dirty="0" smtClean="0"/>
              <a:t>outlines responsibilities </a:t>
            </a:r>
            <a:r>
              <a:rPr lang="en-US" dirty="0"/>
              <a:t>that the Central Authority has when </a:t>
            </a:r>
            <a:r>
              <a:rPr lang="en-US" dirty="0" smtClean="0"/>
              <a:t>receiving applications from </a:t>
            </a:r>
            <a:r>
              <a:rPr lang="en-US" dirty="0"/>
              <a:t>a Convention </a:t>
            </a:r>
            <a:r>
              <a:rPr lang="en-US" dirty="0" smtClean="0"/>
              <a:t>country. This slide summarizes measures that Article 6 requires a Central Authority to take, as appropriate, upon receipt of an application under Chapter III of the Convention. We discussed these measures during the Module 2 webinar. Remember – because OCSE has designated state IV-D agencies as central authorities for receiving and transmitting Convention applications – you are responsible for performing these Article 6 measures, which </a:t>
            </a:r>
            <a:r>
              <a:rPr lang="en-US" dirty="0"/>
              <a:t>are similar to the services you already provide in intergovernmental cases.</a:t>
            </a:r>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dirty="0"/>
          </a:p>
        </p:txBody>
      </p:sp>
    </p:spTree>
    <p:extLst>
      <p:ext uri="{BB962C8B-B14F-4D97-AF65-F5344CB8AC3E}">
        <p14:creationId xmlns:p14="http://schemas.microsoft.com/office/powerpoint/2010/main" val="9681097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The measures listed in Article 6 of the Convention are also similar to the responsibilities that UIFSA requires of a support enforcement agency.  </a:t>
            </a:r>
          </a:p>
          <a:p>
            <a:endParaRPr lang="en-US" dirty="0"/>
          </a:p>
          <a:p>
            <a:r>
              <a:rPr lang="en-US" dirty="0" smtClean="0"/>
              <a:t>As noted earlier, regardless of whether your state enacted Alternative A or Alternative B of UIFSA Section 307, you are required to provide services to a petitioner who has requested services through a Central Authority of a Convention country. That means you must take all appropriate steps related to the application, including converting an order that is in foreign currency to equivalent U.S. dollars. We will discuss currency conversion in detail during Module 8 of the webinar series.</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2561183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Notes:</a:t>
            </a:r>
          </a:p>
          <a:p>
            <a:endParaRPr lang="en-US" sz="1050" dirty="0" smtClean="0"/>
          </a:p>
          <a:p>
            <a:r>
              <a:rPr lang="en-US" sz="1050" dirty="0" smtClean="0"/>
              <a:t>Once the local child support agency receives the Convention application from the Central Registry, the next steps will depend on who issued the order. If the order was issued by a tribunal in that state, the general provisions of UIFSA will apply, not Article 7.</a:t>
            </a:r>
          </a:p>
          <a:p>
            <a:endParaRPr lang="en-US" sz="1050" dirty="0"/>
          </a:p>
          <a:p>
            <a:r>
              <a:rPr lang="en-US" sz="1050" dirty="0" smtClean="0"/>
              <a:t>In order to ensure the issuing state is the appropriate forum, the first question the caseworker should ask is whether the state has continuing, exclusive jurisdiction to modify its order. </a:t>
            </a:r>
            <a:r>
              <a:rPr lang="en-US" sz="1050" dirty="0"/>
              <a:t>Under Section 205 of UIFSA, a tribunal has CEJ if the order is the controlling order and at the time of the filing of the request for modification the state is the residence of the obligor, obligee, or the child for whose benefit the order is issued. So if the respondent continues to reside in the issuing state, the state has CEJ. Section 205 also provides another situation when the issuing state has CEJ. Even if no party or child resides in the state, a tribunal has CEJ if the parties consent in a record or in open court that the tribunal may continue to exercise jurisdiction to modify its order. So even if no one now lives in the issuing state, if the applicant and respondent have agreed for it to continue to exercise CEJ, the applicant may seek modification in the issuing state.</a:t>
            </a:r>
          </a:p>
          <a:p>
            <a:endParaRPr lang="en-US" sz="1050" dirty="0"/>
          </a:p>
          <a:p>
            <a:r>
              <a:rPr lang="en-US" sz="1050" dirty="0" smtClean="0"/>
              <a:t>If the state does not have CEJ, the next question the caseworker should ask is whether Section 611(f) applies. Under that Section, the state will retain jurisdiction to modify its order if one of the parties continues to live in the United States and the other party lives outside the United States. Note that this jurisdiction to modify is not exclusive. That means an applicant may seek modification in the issuing tribunal, but is not required to do so. The applicant may also seek modification in the state where the respondent lives. </a:t>
            </a:r>
          </a:p>
          <a:p>
            <a:endParaRPr lang="en-US" sz="1050" dirty="0"/>
          </a:p>
          <a:p>
            <a:r>
              <a:rPr lang="en-US" sz="1050" dirty="0" smtClean="0"/>
              <a:t>If the issuing state has jurisdiction to modify its own order, registration is obviously not necessary.</a:t>
            </a:r>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dirty="0"/>
          </a:p>
        </p:txBody>
      </p:sp>
    </p:spTree>
    <p:extLst>
      <p:ext uri="{BB962C8B-B14F-4D97-AF65-F5344CB8AC3E}">
        <p14:creationId xmlns:p14="http://schemas.microsoft.com/office/powerpoint/2010/main" val="1586266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If </a:t>
            </a:r>
            <a:r>
              <a:rPr lang="en-US" dirty="0"/>
              <a:t>the order was issued by </a:t>
            </a:r>
            <a:r>
              <a:rPr lang="en-US" dirty="0" smtClean="0"/>
              <a:t>a different U.S. state</a:t>
            </a:r>
            <a:r>
              <a:rPr lang="en-US" dirty="0"/>
              <a:t>, </a:t>
            </a:r>
            <a:r>
              <a:rPr lang="en-US" dirty="0" smtClean="0"/>
              <a:t>the first question the caseworker should ask is whether that issuing state has CEJ. If it does not and if the responding state has personal jurisdiction over the respondent, the applicant may seek modification in the responding state. If the issuing state has CEJ, the caseworker should determine whether the parties have filed consents in the issuing tribunal for the responding tribunal to modify the order.</a:t>
            </a:r>
          </a:p>
          <a:p>
            <a:endParaRPr lang="en-US" dirty="0"/>
          </a:p>
          <a:p>
            <a:r>
              <a:rPr lang="en-US" dirty="0" smtClean="0"/>
              <a:t>If the responding tribunal appears to have jurisdiction to modify the order, the caseworker will need to register the order for modification. The caseworker should follow the steps in Article 6 that govern registration and modification of a child support order of another state. The registration provisions in Article 7 do not apply.</a:t>
            </a:r>
          </a:p>
          <a:p>
            <a:endParaRPr lang="en-US" dirty="0"/>
          </a:p>
          <a:p>
            <a:endParaRPr lang="en-US" dirty="0"/>
          </a:p>
          <a:p>
            <a:endParaRPr lang="en-US" dirty="0"/>
          </a:p>
          <a:p>
            <a:endParaRPr lang="en-US" dirty="0" smtClean="0"/>
          </a:p>
          <a:p>
            <a:r>
              <a:rPr lang="en-US" dirty="0"/>
              <a:t> </a:t>
            </a:r>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45</a:t>
            </a:fld>
            <a:endParaRPr lang="en-US" dirty="0"/>
          </a:p>
        </p:txBody>
      </p:sp>
    </p:spTree>
    <p:extLst>
      <p:ext uri="{BB962C8B-B14F-4D97-AF65-F5344CB8AC3E}">
        <p14:creationId xmlns:p14="http://schemas.microsoft.com/office/powerpoint/2010/main" val="28255170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The Convention and UIFSA authorize an application to modify an order issued by a non-Convention country. To comply with Section 704(b) and (c) of UIFSA (2008), the caseworker should ask whether the support order was issued by a foreign country. As defined in Section 102 of UIFSA, a foreign country includes most but not all foreign nations.</a:t>
            </a:r>
          </a:p>
          <a:p>
            <a:endParaRPr lang="en-US" dirty="0"/>
          </a:p>
          <a:p>
            <a:r>
              <a:rPr lang="en-US" dirty="0" smtClean="0"/>
              <a:t>If the order accompanying the application was issued by a non-Convention country that meets the UIFSA definition of a “foreign country,” the </a:t>
            </a:r>
            <a:r>
              <a:rPr lang="en-US" dirty="0"/>
              <a:t>caseworker will </a:t>
            </a:r>
            <a:r>
              <a:rPr lang="en-US" dirty="0" smtClean="0"/>
              <a:t>follow </a:t>
            </a:r>
            <a:r>
              <a:rPr lang="en-US" dirty="0"/>
              <a:t>the steps in Article 6 that govern registration and modification of a </a:t>
            </a:r>
            <a:r>
              <a:rPr lang="en-US" dirty="0" smtClean="0"/>
              <a:t>foreign child </a:t>
            </a:r>
            <a:r>
              <a:rPr lang="en-US" dirty="0"/>
              <a:t>support </a:t>
            </a:r>
            <a:r>
              <a:rPr lang="en-US" dirty="0" smtClean="0"/>
              <a:t>order. It will be up to the tribunal to determine whether the requirements of Section 615 are met</a:t>
            </a:r>
            <a:r>
              <a:rPr lang="en-US" dirty="0"/>
              <a:t>. Section 615(a) provides that a U.S. tribunal may modify a foreign child support order, other than a Convention order, when the foreign issuing tribunal lacks or refuses to exercise jurisdiction to modify its order. </a:t>
            </a:r>
            <a:endParaRPr lang="en-US" dirty="0" smtClean="0"/>
          </a:p>
          <a:p>
            <a:endParaRPr lang="en-US" sz="1000" dirty="0"/>
          </a:p>
          <a:p>
            <a:endParaRPr lang="en-US" dirty="0"/>
          </a:p>
          <a:p>
            <a:endParaRPr lang="en-US" dirty="0" smtClean="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dirty="0"/>
          </a:p>
        </p:txBody>
      </p:sp>
    </p:spTree>
    <p:extLst>
      <p:ext uri="{BB962C8B-B14F-4D97-AF65-F5344CB8AC3E}">
        <p14:creationId xmlns:p14="http://schemas.microsoft.com/office/powerpoint/2010/main" val="2145267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Notes</a:t>
            </a:r>
            <a:r>
              <a:rPr lang="en-US" sz="1050" dirty="0" smtClean="0"/>
              <a:t>:</a:t>
            </a:r>
          </a:p>
          <a:p>
            <a:endParaRPr lang="en-US" sz="1050" dirty="0"/>
          </a:p>
          <a:p>
            <a:r>
              <a:rPr lang="en-US" sz="1050" dirty="0" smtClean="0"/>
              <a:t>Finally, the </a:t>
            </a:r>
            <a:r>
              <a:rPr lang="en-US" sz="1050" dirty="0"/>
              <a:t>Convention and UIFSA authorize an application to modify an order issued by a </a:t>
            </a:r>
            <a:r>
              <a:rPr lang="en-US" sz="1050" dirty="0" smtClean="0"/>
              <a:t>Convention </a:t>
            </a:r>
            <a:r>
              <a:rPr lang="en-US" sz="1050" dirty="0"/>
              <a:t>country. </a:t>
            </a:r>
            <a:endParaRPr lang="en-US" sz="1050" dirty="0" smtClean="0"/>
          </a:p>
          <a:p>
            <a:endParaRPr lang="en-US" sz="1050" dirty="0"/>
          </a:p>
          <a:p>
            <a:r>
              <a:rPr lang="en-US" sz="1050" dirty="0" smtClean="0"/>
              <a:t>Although the Convention does not require a Contracting State to recognize the order before modifying it, it does not prohibit a country from doing so. In fact, the Explanatory Report emphasizes that the law of the requested State will govern modification of the order, including its jurisdiction rules.</a:t>
            </a:r>
          </a:p>
          <a:p>
            <a:endParaRPr lang="en-US" sz="1050" dirty="0"/>
          </a:p>
          <a:p>
            <a:r>
              <a:rPr lang="en-US" sz="1050" dirty="0" smtClean="0"/>
              <a:t>In the United States, if </a:t>
            </a:r>
            <a:r>
              <a:rPr lang="en-US" sz="1050" dirty="0"/>
              <a:t>the order accompanying the application was issued by a </a:t>
            </a:r>
            <a:r>
              <a:rPr lang="en-US" sz="1050" dirty="0" smtClean="0"/>
              <a:t>Convention country, the </a:t>
            </a:r>
            <a:r>
              <a:rPr lang="en-US" sz="1050" dirty="0"/>
              <a:t>caseworker </a:t>
            </a:r>
            <a:r>
              <a:rPr lang="en-US" sz="1050" dirty="0" smtClean="0"/>
              <a:t>should </a:t>
            </a:r>
            <a:r>
              <a:rPr lang="en-US" sz="1050" dirty="0"/>
              <a:t>follow the steps in Article </a:t>
            </a:r>
            <a:r>
              <a:rPr lang="en-US" sz="1050" dirty="0" smtClean="0"/>
              <a:t>7 </a:t>
            </a:r>
            <a:r>
              <a:rPr lang="en-US" sz="1050" dirty="0"/>
              <a:t>that govern </a:t>
            </a:r>
            <a:r>
              <a:rPr lang="en-US" sz="1050" dirty="0" smtClean="0"/>
              <a:t>recognition and enforcement of a Convention support order.</a:t>
            </a:r>
          </a:p>
          <a:p>
            <a:endParaRPr lang="en-US" sz="1050" dirty="0"/>
          </a:p>
          <a:p>
            <a:r>
              <a:rPr lang="en-US" sz="1050" dirty="0"/>
              <a:t>The Convention does not </a:t>
            </a:r>
            <a:r>
              <a:rPr lang="en-US" sz="1050" dirty="0" smtClean="0"/>
              <a:t>restrict where the creditor may seek modification. However, it does place a restriction on the debtor. Under </a:t>
            </a:r>
            <a:r>
              <a:rPr lang="en-US" sz="1050" dirty="0"/>
              <a:t>the Convention, a debtor cannot seek modification in another Contracting State if the creditor </a:t>
            </a:r>
            <a:r>
              <a:rPr lang="en-US" sz="1050" dirty="0" smtClean="0"/>
              <a:t>remains habitually resident in </a:t>
            </a:r>
            <a:r>
              <a:rPr lang="en-US" sz="1050" dirty="0"/>
              <a:t>the issuing State. The exception is if the creditor submits to the jurisdiction of the requested State; the competent authority in the issuing State cannot, or refuses to, exercise jurisdiction to modify the decision or make a new decision; or the decision made in the State of origin cannot be recognized or declared enforceable in the Contracting State where proceedings to modify the decision or make a new decision are contemplated. </a:t>
            </a:r>
          </a:p>
          <a:p>
            <a:endParaRPr lang="en-US" sz="1050" dirty="0" smtClean="0"/>
          </a:p>
          <a:p>
            <a:r>
              <a:rPr lang="en-US" sz="1050" dirty="0" smtClean="0"/>
              <a:t>If the applicant is the debtor, the caseworker needs to review the application to ensure that Section 12 of the form has been completed. That section has tick boxes related to the Convention’s limitation on modification, which is implemented in Section 711 of UIFSA (2008). </a:t>
            </a:r>
            <a:endParaRPr lang="en-US" sz="1050" dirty="0"/>
          </a:p>
          <a:p>
            <a:endParaRPr lang="en-US" sz="1050" dirty="0" smtClean="0"/>
          </a:p>
          <a:p>
            <a:endParaRPr lang="en-US" dirty="0" smtClean="0"/>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1911951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Included on the Child Support page of the Hague Conference website is a wonderful resource titled the Practical Handbook for Caseworkers. The handbook contains detailed information about processing each application under the Hague Child Support Convention. Chapters discuss incoming and outgoing applications, and include flow charts, instructions on how to complete Convention forms, and responses to frequently asked questions.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6199515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Within three months of the Acknowledgment, the requested Central Authority must provide a status update to the requesting State</a:t>
            </a:r>
            <a:r>
              <a:rPr lang="en-US" dirty="0"/>
              <a:t>. This timeframe is a Convention </a:t>
            </a:r>
            <a:r>
              <a:rPr lang="en-US" dirty="0" smtClean="0"/>
              <a:t>requirement. In </a:t>
            </a:r>
            <a:r>
              <a:rPr lang="en-US" dirty="0"/>
              <a:t>most </a:t>
            </a:r>
            <a:r>
              <a:rPr lang="en-US" dirty="0" smtClean="0"/>
              <a:t>U.S. states</a:t>
            </a:r>
            <a:r>
              <a:rPr lang="en-US" dirty="0"/>
              <a:t>, it will be the local agency working the case that sends the status form. </a:t>
            </a:r>
            <a:r>
              <a:rPr lang="en-US" dirty="0" smtClean="0"/>
              <a:t>In doing so, you should use the Status of Application Report that the Convention Forms Working Group developed. It is one of the recommended forms that is accessible from OCSE’s website. Because there are four Status of Application forms, make sure you use the one specifically for modification of a decision.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49</a:t>
            </a:fld>
            <a:endParaRPr lang="en-US" dirty="0"/>
          </a:p>
        </p:txBody>
      </p:sp>
    </p:spTree>
    <p:extLst>
      <p:ext uri="{BB962C8B-B14F-4D97-AF65-F5344CB8AC3E}">
        <p14:creationId xmlns:p14="http://schemas.microsoft.com/office/powerpoint/2010/main" val="4207461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Because </a:t>
            </a:r>
            <a:r>
              <a:rPr lang="en-US" dirty="0"/>
              <a:t>the Convention applies to countries with various legal systems, it includes terminology that differs from the terms we use in the United States. This slide “converts” Convention terms to their equivalent U.S. terms</a:t>
            </a:r>
            <a:r>
              <a:rPr lang="en-US" dirty="0" smtClean="0"/>
              <a:t>. We discussed these terms in prior modules so will not review them again. However, if there are new participants to today’s webinar, please check the Trainer </a:t>
            </a:r>
            <a:r>
              <a:rPr lang="en-US" dirty="0"/>
              <a:t>Notes </a:t>
            </a:r>
            <a:r>
              <a:rPr lang="en-US" dirty="0" smtClean="0"/>
              <a:t>for Module 1 or 2 for </a:t>
            </a:r>
            <a:r>
              <a:rPr lang="en-US" dirty="0"/>
              <a:t>an explanation of each term on the slide</a:t>
            </a:r>
            <a:r>
              <a:rPr lang="en-US" dirty="0" smtClean="0"/>
              <a: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2545548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That Status form </a:t>
            </a:r>
            <a:r>
              <a:rPr lang="en-US" dirty="0"/>
              <a:t>begins with the standard notice of confidentiality and personal data protection</a:t>
            </a:r>
            <a:r>
              <a:rPr lang="en-US" dirty="0" smtClean="0"/>
              <a:t>. It provides contact information for the requested Central Authority and identifies the person in the requested State who can provide information about the application. That is the place where you would most likely list the appropriate person in the local child support office. There are tick boxes to indicate whether this is the first status report – the one required three months after the acknowledgment – or a subsequent status report.</a:t>
            </a: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50</a:t>
            </a:fld>
            <a:endParaRPr lang="en-US" dirty="0"/>
          </a:p>
        </p:txBody>
      </p:sp>
    </p:spTree>
    <p:extLst>
      <p:ext uri="{BB962C8B-B14F-4D97-AF65-F5344CB8AC3E}">
        <p14:creationId xmlns:p14="http://schemas.microsoft.com/office/powerpoint/2010/main" val="3743487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solidFill>
                  <a:prstClr val="black"/>
                </a:solidFill>
              </a:rPr>
              <a:t>Section 3 of the form provides information that identifies the relevant application</a:t>
            </a:r>
            <a:r>
              <a:rPr lang="en-US" dirty="0" smtClean="0">
                <a:solidFill>
                  <a:prstClr val="black"/>
                </a:solidFill>
              </a:rPr>
              <a:t>.</a:t>
            </a:r>
          </a:p>
          <a:p>
            <a:endParaRPr lang="en-US" dirty="0">
              <a:solidFill>
                <a:prstClr val="black"/>
              </a:solidFill>
            </a:endParaRPr>
          </a:p>
          <a:p>
            <a:r>
              <a:rPr lang="en-US" dirty="0" smtClean="0">
                <a:solidFill>
                  <a:prstClr val="black"/>
                </a:solidFill>
              </a:rPr>
              <a:t>Section 4 informs the requesting Central Authority about the current status of the application. You can use item (a) to list the date the order was registered for modification. </a:t>
            </a:r>
            <a:r>
              <a:rPr lang="en-US" dirty="0"/>
              <a:t>Keep in mind that the “competent authority” in the United States in this context is the tribunal.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51</a:t>
            </a:fld>
            <a:endParaRPr lang="en-US" dirty="0"/>
          </a:p>
        </p:txBody>
      </p:sp>
    </p:spTree>
    <p:extLst>
      <p:ext uri="{BB962C8B-B14F-4D97-AF65-F5344CB8AC3E}">
        <p14:creationId xmlns:p14="http://schemas.microsoft.com/office/powerpoint/2010/main" val="22433673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Items (c) and (d) apply if the tribunal has made a decision regarding the Application for Modification. Notice that item (c) has tick boxes indicating whether a Statement of Enforceability or Statement of Proper Notice is attached. The requesting Central Authority may need those documents in order for the modified order to be recognized and enforced in the requesting State or a different Contracting State. </a:t>
            </a:r>
            <a:r>
              <a:rPr lang="en-US" dirty="0"/>
              <a:t>The documentation received with the </a:t>
            </a:r>
            <a:r>
              <a:rPr lang="en-US" dirty="0" smtClean="0"/>
              <a:t>Application for </a:t>
            </a:r>
            <a:r>
              <a:rPr lang="en-US" dirty="0"/>
              <a:t>Modification of a Decision, or follow-up communication from the requesting State, </a:t>
            </a:r>
            <a:r>
              <a:rPr lang="en-US" dirty="0" smtClean="0"/>
              <a:t>will indicate </a:t>
            </a:r>
            <a:r>
              <a:rPr lang="en-US" dirty="0"/>
              <a:t>if there are any special requirements in this </a:t>
            </a:r>
            <a:r>
              <a:rPr lang="en-US" dirty="0" smtClean="0"/>
              <a:t>regard. </a:t>
            </a:r>
          </a:p>
          <a:p>
            <a:endParaRPr lang="en-US" dirty="0"/>
          </a:p>
          <a:p>
            <a:r>
              <a:rPr lang="en-US" dirty="0" smtClean="0"/>
              <a:t>The other tick boxes are self-explanatory.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7563765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5 lists steps that have already been taken. The space marked “Other” is an appropriate place to say that a notice of registration has been sent to the respondent.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29209726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6 notes steps that are currently being taken, and Section 7 has tick boxes for steps that will be taken in the future.</a:t>
            </a: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54</a:t>
            </a:fld>
            <a:endParaRPr lang="en-US" dirty="0"/>
          </a:p>
        </p:txBody>
      </p:sp>
    </p:spTree>
    <p:extLst>
      <p:ext uri="{BB962C8B-B14F-4D97-AF65-F5344CB8AC3E}">
        <p14:creationId xmlns:p14="http://schemas.microsoft.com/office/powerpoint/2010/main" val="12761328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Check the tick box for Section 9 if </a:t>
            </a:r>
            <a:r>
              <a:rPr lang="en-US" dirty="0"/>
              <a:t>you, as the requested Central Authority, are refusing to process the application for one of two reasons</a:t>
            </a:r>
            <a:r>
              <a:rPr lang="en-US" dirty="0" smtClean="0"/>
              <a:t>. The </a:t>
            </a:r>
            <a:r>
              <a:rPr lang="en-US" dirty="0"/>
              <a:t>first is that the requesting Central Authority did not produce the documents or information you had requested within the required time period</a:t>
            </a:r>
            <a:r>
              <a:rPr lang="en-US" dirty="0" smtClean="0"/>
              <a:t>. The </a:t>
            </a:r>
            <a:r>
              <a:rPr lang="en-US" dirty="0"/>
              <a:t>second is the rare situation that you have determined that the requirements of the Convention are manifestly not fulfilled. In that circumstance, you must provide the reasons for that decision</a:t>
            </a:r>
            <a:r>
              <a:rPr lang="en-US" dirty="0" smtClean="0"/>
              <a:t>.</a:t>
            </a:r>
          </a:p>
          <a:p>
            <a:endParaRPr lang="en-US" dirty="0"/>
          </a:p>
          <a:p>
            <a:r>
              <a:rPr lang="en-US" dirty="0" smtClean="0"/>
              <a:t>If the tribunal has refused to modify the decision, please note the reason in Section 10.</a:t>
            </a:r>
            <a:endParaRPr lang="en-US" dirty="0"/>
          </a:p>
          <a:p>
            <a:endParaRPr lang="en-US" dirty="0"/>
          </a:p>
          <a:p>
            <a:r>
              <a:rPr lang="en-US" dirty="0"/>
              <a:t>At the bottom of the form is a place for the name of the </a:t>
            </a:r>
            <a:r>
              <a:rPr lang="en-US" dirty="0" smtClean="0"/>
              <a:t>person </a:t>
            </a:r>
            <a:r>
              <a:rPr lang="en-US" dirty="0"/>
              <a:t>completing the form.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55</a:t>
            </a:fld>
            <a:endParaRPr lang="en-US" dirty="0"/>
          </a:p>
        </p:txBody>
      </p:sp>
    </p:spTree>
    <p:extLst>
      <p:ext uri="{BB962C8B-B14F-4D97-AF65-F5344CB8AC3E}">
        <p14:creationId xmlns:p14="http://schemas.microsoft.com/office/powerpoint/2010/main" val="5478038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Upon completion of its review of the application, the child support agency should use its </a:t>
            </a:r>
            <a:r>
              <a:rPr lang="en-US" dirty="0" smtClean="0"/>
              <a:t>laws </a:t>
            </a:r>
            <a:r>
              <a:rPr lang="en-US" dirty="0"/>
              <a:t>and procedures to act on the Convention application for modification. </a:t>
            </a:r>
            <a:r>
              <a:rPr lang="en-US" dirty="0" smtClean="0"/>
              <a:t>Whether that means the agency will file a domestic action or register the order under UIFSA will depend on the tribunal that issued the order.</a:t>
            </a:r>
          </a:p>
        </p:txBody>
      </p:sp>
      <p:sp>
        <p:nvSpPr>
          <p:cNvPr id="4" name="Slide Number Placeholder 3"/>
          <p:cNvSpPr>
            <a:spLocks noGrp="1"/>
          </p:cNvSpPr>
          <p:nvPr>
            <p:ph type="sldNum" sz="quarter" idx="10"/>
          </p:nvPr>
        </p:nvSpPr>
        <p:spPr/>
        <p:txBody>
          <a:bodyPr/>
          <a:lstStyle/>
          <a:p>
            <a:fld id="{824A558B-E4E9-A94A-B9C1-029E46A76ABA}" type="slidenum">
              <a:rPr lang="en-US" smtClean="0"/>
              <a:t>56</a:t>
            </a:fld>
            <a:endParaRPr lang="en-US" dirty="0"/>
          </a:p>
        </p:txBody>
      </p:sp>
    </p:spTree>
    <p:extLst>
      <p:ext uri="{BB962C8B-B14F-4D97-AF65-F5344CB8AC3E}">
        <p14:creationId xmlns:p14="http://schemas.microsoft.com/office/powerpoint/2010/main" val="8549013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As this slide notes, the procedure for modifying an order issued by a tribunal in the requested State does not require registration of the underlying order. It will be handled as a modification of any other order issued by that state. If the order was issued by a tribunal of another state or a non-Convention country, the agency should register the order for modification using Article 6 of UIFSA. If the order was issued by a Convention country, the agency should register the order for recognition and modification using Article 7 of UIFSA. The applicable law will govern notice requirements.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57</a:t>
            </a:fld>
            <a:endParaRPr lang="en-US" dirty="0"/>
          </a:p>
        </p:txBody>
      </p:sp>
    </p:spTree>
    <p:extLst>
      <p:ext uri="{BB962C8B-B14F-4D97-AF65-F5344CB8AC3E}">
        <p14:creationId xmlns:p14="http://schemas.microsoft.com/office/powerpoint/2010/main" val="12762488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In order to modify an order, the tribunal must have personal jurisdiction over the parties. It also must have subject matter jurisdiction</a:t>
            </a:r>
            <a:r>
              <a:rPr lang="en-US" dirty="0"/>
              <a:t>. The next slides focus on what happens when the tribunal acts on the application. The tribunal will be conducting some of the same review </a:t>
            </a:r>
            <a:r>
              <a:rPr lang="en-US" dirty="0" smtClean="0"/>
              <a:t>we talked about the </a:t>
            </a:r>
            <a:r>
              <a:rPr lang="en-US" dirty="0"/>
              <a:t>caseworker </a:t>
            </a:r>
            <a:r>
              <a:rPr lang="en-US" dirty="0" smtClean="0"/>
              <a:t>doing.</a:t>
            </a:r>
            <a:endParaRPr lang="en-US" dirty="0"/>
          </a:p>
          <a:p>
            <a:endParaRPr lang="en-US" dirty="0" smtClean="0"/>
          </a:p>
          <a:p>
            <a:endParaRPr lang="en-US" dirty="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367072679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Assuming the tribunal has personal jurisdiction over the respondent, the other fundamental issue is whether it has jurisdiction under UIFSA to modify the order. </a:t>
            </a:r>
          </a:p>
          <a:p>
            <a:endParaRPr lang="en-US" dirty="0"/>
          </a:p>
          <a:p>
            <a:r>
              <a:rPr lang="en-US" dirty="0" smtClean="0"/>
              <a:t>If the order was issued by the state where the tribunal is located, the tribunal has continuing, exclusive jurisdiction to modify its order if Section 205 of UIFSA is met. As depicted by this slide, a tribunal has CEJ to modify its order if one of the parties or child resides in the state. In the top example, the obligor resides in Texas, so Texas has CEJ to modify its order.</a:t>
            </a:r>
          </a:p>
          <a:p>
            <a:endParaRPr lang="en-US" dirty="0"/>
          </a:p>
          <a:p>
            <a:r>
              <a:rPr lang="en-US" dirty="0" smtClean="0"/>
              <a:t>A tribunal also has CEJ, regardless of where the parties currently reside, if the parties consent in a record or in open court that the tribunal may continue to exercise its modification jurisdiction. So in the slide’s lower example, although no one now lives in Texas, a tribunal in Texas would have CEJ to modify its order if both the obligee and obligor had consented for Texas to continue to exercise its jurisdiction to modify. </a:t>
            </a:r>
          </a:p>
          <a:p>
            <a:endParaRPr lang="en-US" dirty="0"/>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30433738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1"/>
            <a:ext cx="5686213" cy="4725670"/>
          </a:xfrm>
        </p:spPr>
        <p:txBody>
          <a:bodyPr/>
          <a:lstStyle/>
          <a:p>
            <a:r>
              <a:rPr lang="en-US" dirty="0"/>
              <a:t>Notes:</a:t>
            </a:r>
          </a:p>
          <a:p>
            <a:endParaRPr lang="en-US" dirty="0" smtClean="0"/>
          </a:p>
          <a:p>
            <a:r>
              <a:rPr lang="en-US" dirty="0" smtClean="0"/>
              <a:t>There are two additional terms we will use during this presentation.</a:t>
            </a:r>
          </a:p>
          <a:p>
            <a:endParaRPr lang="en-US" dirty="0"/>
          </a:p>
          <a:p>
            <a:r>
              <a:rPr lang="en-US" dirty="0" smtClean="0"/>
              <a:t>The Convention often refers to the “competent authority.” There is no definition within the Convention because the identity of the competent authority will vary among Convention countries. The competent authority for modifying a support order may or may not be the same authority as the one that declares whether a decision registered for recognition and enforcement is in fact enforceable. Depending on the country, the competent authority might be the court, an administrative agency, or both. The identification of competent authority may also depend on the context. For example, if there is a challenge to the integrity of a document, it will be up to the State of origin to determine the competent authority for certifying the requested document.</a:t>
            </a:r>
          </a:p>
          <a:p>
            <a:endParaRPr lang="en-US" dirty="0"/>
          </a:p>
          <a:p>
            <a:r>
              <a:rPr lang="en-US" dirty="0" smtClean="0"/>
              <a:t>When we refer to a “Contracting State,” we are talking about a country in which the Hague Child Support Convention is in effect. That is the term used by the Convention. In the United States, we often refer to a Contracting State as a Convention country.</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25621532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Even if the tribunal lacks CEJ, it may have </a:t>
            </a:r>
            <a:r>
              <a:rPr lang="en-US" b="1" i="1" dirty="0" smtClean="0"/>
              <a:t>continuing</a:t>
            </a:r>
            <a:r>
              <a:rPr lang="en-US" dirty="0" smtClean="0"/>
              <a:t> jurisdiction to modify its order under Section 611(f) of UIFSA (2008). As discussed earlier, that section authorizes a tribunal to modify its order if one party resides outside the United States and one party resides in another U.S. state. Consent by the parties is not required. Nor does it matter whether it’s the petitioner or respondent who lives outside of the United States.</a:t>
            </a:r>
          </a:p>
          <a:p>
            <a:endParaRPr lang="en-US" dirty="0"/>
          </a:p>
          <a:p>
            <a:r>
              <a:rPr lang="en-US" dirty="0" smtClean="0"/>
              <a:t>In the case of a Convention application, one party by definition resides outside the United States. As depicted in this slide, Texas will have continuing jurisdiction to modify its order because the applicant is outside the United States and the obligor continues to live in the United States. </a:t>
            </a:r>
          </a:p>
          <a:p>
            <a:endParaRPr lang="en-US" dirty="0"/>
          </a:p>
          <a:p>
            <a:r>
              <a:rPr lang="en-US" dirty="0" smtClean="0"/>
              <a:t>As the prior slide and this slide illustrate, the state in the U.S. that issued the controlling support order will always have jurisdiction to modify it when one party lives outside of the United States. The distinction is that under the prior example, the jurisdiction to modify is exclusive. In this slide example, the jurisdiction to modify is not exclusive. The party residing outside the U.S. has the option to pursue a modification in the state where the other party currently resides. </a:t>
            </a:r>
          </a:p>
          <a:p>
            <a:r>
              <a:rPr lang="en-US" dirty="0" smtClean="0"/>
              <a:t> </a:t>
            </a:r>
            <a:endParaRPr lang="en-US" dirty="0"/>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60</a:t>
            </a:fld>
            <a:endParaRPr lang="en-US" dirty="0"/>
          </a:p>
        </p:txBody>
      </p:sp>
    </p:spTree>
    <p:extLst>
      <p:ext uri="{BB962C8B-B14F-4D97-AF65-F5344CB8AC3E}">
        <p14:creationId xmlns:p14="http://schemas.microsoft.com/office/powerpoint/2010/main" val="4314732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Notes:</a:t>
            </a:r>
          </a:p>
          <a:p>
            <a:endParaRPr lang="en-US" sz="900" dirty="0" smtClean="0"/>
          </a:p>
          <a:p>
            <a:r>
              <a:rPr lang="en-US" sz="900" dirty="0"/>
              <a:t>If the order was issued by </a:t>
            </a:r>
            <a:r>
              <a:rPr lang="en-US" sz="900" dirty="0" smtClean="0"/>
              <a:t>a non-Convention country, the </a:t>
            </a:r>
            <a:r>
              <a:rPr lang="en-US" sz="900" dirty="0"/>
              <a:t>tribunal </a:t>
            </a:r>
            <a:r>
              <a:rPr lang="en-US" sz="900" dirty="0" smtClean="0"/>
              <a:t>has jurisdiction </a:t>
            </a:r>
            <a:r>
              <a:rPr lang="en-US" sz="900" dirty="0"/>
              <a:t>to modify </a:t>
            </a:r>
            <a:r>
              <a:rPr lang="en-US" sz="900" dirty="0" smtClean="0"/>
              <a:t>the </a:t>
            </a:r>
            <a:r>
              <a:rPr lang="en-US" sz="900" dirty="0"/>
              <a:t>order if Section </a:t>
            </a:r>
            <a:r>
              <a:rPr lang="en-US" sz="900" dirty="0" smtClean="0"/>
              <a:t>615 </a:t>
            </a:r>
            <a:r>
              <a:rPr lang="en-US" sz="900" dirty="0"/>
              <a:t>of UIFSA is met</a:t>
            </a:r>
            <a:r>
              <a:rPr lang="en-US" sz="900" dirty="0" smtClean="0"/>
              <a:t>.</a:t>
            </a:r>
          </a:p>
          <a:p>
            <a:endParaRPr lang="en-US" sz="900" dirty="0"/>
          </a:p>
          <a:p>
            <a:r>
              <a:rPr lang="en-US" sz="900" dirty="0" smtClean="0"/>
              <a:t>That section has two important requirements. First, the order must be issued by a country that meets UIFSA’s definition of a “foreign country.” Under Section 102, that means a foreign reciprocating country under a federal bilateral agreement, a country that has established a reciprocal arrangement with the registering U.S. state, or a country that has enacted a law or established support procedures that are substantially similar to UIFSA. A foreign country also includes a Convention country but modification of a Convention order is governed by Article 7, not Article 6.</a:t>
            </a:r>
          </a:p>
          <a:p>
            <a:endParaRPr lang="en-US" sz="900" dirty="0"/>
          </a:p>
          <a:p>
            <a:r>
              <a:rPr lang="en-US" sz="900" dirty="0" smtClean="0"/>
              <a:t>The second requirement is that the foreign issuing tribunal lacks or refuses to exercise jurisdiction to modify its order. The </a:t>
            </a:r>
            <a:r>
              <a:rPr lang="en-US" sz="900" dirty="0"/>
              <a:t>example given in the Comment to that section is “the conundrum posed when an obligor has moved to the responding state from the issuing country and the </a:t>
            </a:r>
            <a:r>
              <a:rPr lang="en-US" sz="900" dirty="0" smtClean="0"/>
              <a:t>law </a:t>
            </a:r>
            <a:r>
              <a:rPr lang="en-US" sz="900" dirty="0"/>
              <a:t>of that country requires both parties to be physically present at a hearing before the tribunal” in order to modify the support order. In that circumstance, the foreign issuing tribunal is unable to exercise jurisdiction to modify under its law. UIFSA does not define what evidence is needed for the U.S. tribunal to make the determination that the foreign issuing tribunal lacks or refuses to exercise its modification jurisdiction. It may be useful for the tribunals to communicate with each other, under UIFSA Section 317, rather than rely on representations of one or more of the parties</a:t>
            </a:r>
            <a:r>
              <a:rPr lang="en-US" sz="900" dirty="0" smtClean="0"/>
              <a:t>. Section 317 authorizes </a:t>
            </a:r>
            <a:r>
              <a:rPr lang="en-US" sz="900" dirty="0"/>
              <a:t>a tribunal to communicate with a foreign tribunal about its laws, the legal effect of an order, and the status of a proceeding.</a:t>
            </a:r>
            <a:endParaRPr lang="en-US" sz="900" dirty="0">
              <a:latin typeface="Times New Roman" panose="02020603050405020304" pitchFamily="18" charset="0"/>
            </a:endParaRPr>
          </a:p>
          <a:p>
            <a:r>
              <a:rPr lang="en-US" sz="900" dirty="0" smtClean="0"/>
              <a:t> </a:t>
            </a:r>
          </a:p>
          <a:p>
            <a:r>
              <a:rPr lang="en-US" sz="900" dirty="0" smtClean="0"/>
              <a:t>The </a:t>
            </a:r>
            <a:r>
              <a:rPr lang="en-US" sz="900" dirty="0"/>
              <a:t>Comment to Section 615 also emphasizes that the ability of a U.S. tribunal to modify when the foreign country refuses to exercise its jurisdiction should be invoked with circumspection “as there may be a cogent reason for such refusal.” </a:t>
            </a:r>
            <a:r>
              <a:rPr lang="en-US" sz="900" dirty="0" smtClean="0"/>
              <a:t>That is consistent with the Convention’s Explanatory Report. The Explanatory Report notes that because Convention applications are subject to the jurisdictional rules of the requested State, it is possible that in certain circumstances one of the Convention modification applications available to a creditor under the Convention may not be available under the requested State’s law. </a:t>
            </a:r>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61</a:t>
            </a:fld>
            <a:endParaRPr lang="en-US" dirty="0"/>
          </a:p>
        </p:txBody>
      </p:sp>
    </p:spTree>
    <p:extLst>
      <p:ext uri="{BB962C8B-B14F-4D97-AF65-F5344CB8AC3E}">
        <p14:creationId xmlns:p14="http://schemas.microsoft.com/office/powerpoint/2010/main" val="26938406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This slide illustrates the application of UIFSA Section 615. In this example, the requesting Central Authority in Italy, which is a Convention country, has transmitted to Maryland a Convention application requesting modification of a Canadian support order. Canada is not a Convention country. Therefore, when registering the order, the Maryland child support agency should follow Article 6 of UIFSA, not Article 7.</a:t>
            </a:r>
          </a:p>
          <a:p>
            <a:endParaRPr lang="en-US" dirty="0"/>
          </a:p>
          <a:p>
            <a:r>
              <a:rPr lang="en-US" dirty="0" smtClean="0"/>
              <a:t>In determining whether it has jurisdiction to modify the order, the Maryland tribunal must be satisfied that the requirements of Section 615 are met. It is appropriate for the tribunal to communicate with the tribunal in the appropriate province in Canada to learn whether, under applicable Canadian law, the province lacks or refuses to exercise jurisdiction to modify its order.</a:t>
            </a:r>
          </a:p>
          <a:p>
            <a:endParaRPr lang="en-US" dirty="0"/>
          </a:p>
          <a:p>
            <a:endParaRPr lang="en-US" dirty="0" smtClean="0">
              <a:solidFill>
                <a:srgbClr val="FF0000"/>
              </a:solidFill>
            </a:endParaRPr>
          </a:p>
          <a:p>
            <a:r>
              <a:rPr lang="en-US"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62</a:t>
            </a:fld>
            <a:endParaRPr lang="en-US" dirty="0"/>
          </a:p>
        </p:txBody>
      </p:sp>
    </p:spTree>
    <p:extLst>
      <p:ext uri="{BB962C8B-B14F-4D97-AF65-F5344CB8AC3E}">
        <p14:creationId xmlns:p14="http://schemas.microsoft.com/office/powerpoint/2010/main" val="2900233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50" dirty="0"/>
              <a:t>Notes</a:t>
            </a:r>
            <a:r>
              <a:rPr lang="en-US" sz="950" dirty="0" smtClean="0"/>
              <a:t>:</a:t>
            </a:r>
          </a:p>
          <a:p>
            <a:endParaRPr lang="en-US" sz="950" dirty="0"/>
          </a:p>
          <a:p>
            <a:r>
              <a:rPr lang="en-US" sz="950" dirty="0" smtClean="0"/>
              <a:t>If the order was issued by a Convention country, the U.S. tribunal has jurisdiction to modify the order so long as it has personal jurisdiction over the respondent and there is no violation of Section 711 of UIFSA. </a:t>
            </a:r>
            <a:endParaRPr lang="en-US" sz="950" dirty="0"/>
          </a:p>
          <a:p>
            <a:endParaRPr lang="en-US" sz="950" dirty="0" smtClean="0"/>
          </a:p>
          <a:p>
            <a:r>
              <a:rPr lang="en-US" sz="950" dirty="0" smtClean="0"/>
              <a:t>Section 711 prohibits modification of a Convention child support order if the obligee remains a resident of the foreign country that issued the order. There are two exceptions. The first is if the obligee submits to the jurisdiction of the U.S. tribunal, either expressly or by defending on the merits of the case without objecting to the tribunal’s jurisdiction at the first available opportunity. The second exception is if the foreign tribunal lacks or refuses to exercise jurisdiction to modify its support order or issue a new support order under its internal law. The </a:t>
            </a:r>
            <a:r>
              <a:rPr lang="en-US" sz="950" dirty="0"/>
              <a:t>example provided in the </a:t>
            </a:r>
            <a:r>
              <a:rPr lang="en-US" sz="950" dirty="0" smtClean="0"/>
              <a:t>Convention’s Explanatory </a:t>
            </a:r>
            <a:r>
              <a:rPr lang="en-US" sz="950" dirty="0"/>
              <a:t>Report is if </a:t>
            </a:r>
            <a:r>
              <a:rPr lang="en-US" sz="950" dirty="0" smtClean="0"/>
              <a:t>the State </a:t>
            </a:r>
            <a:r>
              <a:rPr lang="en-US" sz="950" dirty="0"/>
              <a:t>of origin is not able to exercise jurisdiction to modify </a:t>
            </a:r>
            <a:r>
              <a:rPr lang="en-US" sz="950" dirty="0" smtClean="0"/>
              <a:t>its decision </a:t>
            </a:r>
            <a:r>
              <a:rPr lang="en-US" sz="950" dirty="0"/>
              <a:t>because its laws require the debtor to </a:t>
            </a:r>
            <a:r>
              <a:rPr lang="en-US" sz="950" dirty="0" smtClean="0"/>
              <a:t>reside </a:t>
            </a:r>
            <a:r>
              <a:rPr lang="en-US" sz="950" dirty="0"/>
              <a:t>in the forum for modification proceedings to be brought</a:t>
            </a:r>
            <a:r>
              <a:rPr lang="en-US" sz="950" dirty="0" smtClean="0"/>
              <a:t>. This second exception is </a:t>
            </a:r>
            <a:r>
              <a:rPr lang="en-US" sz="950" b="1" i="1" dirty="0" smtClean="0"/>
              <a:t>not</a:t>
            </a:r>
            <a:r>
              <a:rPr lang="en-US" sz="950" dirty="0" smtClean="0"/>
              <a:t> talking about a refusal to modify because there is no merit to the modification request.</a:t>
            </a:r>
            <a:endParaRPr lang="en-US" sz="950" dirty="0"/>
          </a:p>
          <a:p>
            <a:endParaRPr lang="en-US" sz="950" dirty="0"/>
          </a:p>
          <a:p>
            <a:r>
              <a:rPr lang="en-US" sz="950" dirty="0" smtClean="0"/>
              <a:t>By </a:t>
            </a:r>
            <a:r>
              <a:rPr lang="en-US" sz="950" dirty="0"/>
              <a:t>definition, if the Convention applicant is the obligee, </a:t>
            </a:r>
            <a:r>
              <a:rPr lang="en-US" sz="950" dirty="0" smtClean="0"/>
              <a:t>the first exception is met; the </a:t>
            </a:r>
            <a:r>
              <a:rPr lang="en-US" sz="950" dirty="0"/>
              <a:t>obligee is submitting to the tribunal’s jurisdiction by requesting relief. </a:t>
            </a:r>
            <a:r>
              <a:rPr lang="en-US" sz="950" dirty="0" smtClean="0"/>
              <a:t>If the obligor is the applicant, the tribunal is precluded from modifying the order unless one of the two exceptions is met. As we discussed earlier in the context of Section 615, the U.S. tribunal is authorized to communicate with the issuing Convention country to determine whether the foreign tribunal lacks or refuses to exercise jurisdiction to modify its order. </a:t>
            </a:r>
          </a:p>
          <a:p>
            <a:endParaRPr lang="en-US" sz="950" dirty="0">
              <a:solidFill>
                <a:srgbClr val="FF0000"/>
              </a:solidFill>
            </a:endParaRPr>
          </a:p>
          <a:p>
            <a:r>
              <a:rPr lang="en-US" sz="950" dirty="0" smtClean="0"/>
              <a:t>Note that there is no prohibition on modification if the </a:t>
            </a:r>
            <a:r>
              <a:rPr lang="en-US" sz="950" b="1" i="1" dirty="0" smtClean="0"/>
              <a:t>obligor</a:t>
            </a:r>
            <a:r>
              <a:rPr lang="en-US" sz="950" dirty="0" smtClean="0"/>
              <a:t> remains a resident of the foreign country that issued the order. The prohibition only applies if the obligee remains a resident. Thus, under the Convention, the obligee is free to seek a modification in another forum notwithstanding the </a:t>
            </a:r>
            <a:r>
              <a:rPr lang="en-US" sz="950" dirty="0"/>
              <a:t>f</a:t>
            </a:r>
            <a:r>
              <a:rPr lang="en-US" sz="950" dirty="0" smtClean="0"/>
              <a:t>act that the obligor remains in the issuing country. </a:t>
            </a:r>
            <a:endParaRPr lang="en-US" sz="950" dirty="0" smtClean="0">
              <a:solidFill>
                <a:srgbClr val="FF0000"/>
              </a:solidFill>
            </a:endParaRPr>
          </a:p>
          <a:p>
            <a:endParaRPr lang="en-US" sz="1000" dirty="0">
              <a:solidFill>
                <a:srgbClr val="FF0000"/>
              </a:solidFill>
            </a:endParaRPr>
          </a:p>
          <a:p>
            <a:endParaRPr lang="en-US" dirty="0" smtClean="0"/>
          </a:p>
          <a:p>
            <a:endParaRPr lang="en-US" dirty="0"/>
          </a:p>
          <a:p>
            <a:endParaRPr lang="en-US" dirty="0" smtClean="0"/>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63</a:t>
            </a:fld>
            <a:endParaRPr lang="en-US" dirty="0"/>
          </a:p>
        </p:txBody>
      </p:sp>
    </p:spTree>
    <p:extLst>
      <p:ext uri="{BB962C8B-B14F-4D97-AF65-F5344CB8AC3E}">
        <p14:creationId xmlns:p14="http://schemas.microsoft.com/office/powerpoint/2010/main" val="13294879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smtClean="0"/>
          </a:p>
          <a:p>
            <a:r>
              <a:rPr lang="en-US" dirty="0"/>
              <a:t>Section 316 of UIFSA (2008) will govern the admissibility of evidence. Under that section, the tribunal cannot require the physical presence of the nonresident applicant. The tribunal must allow the electronic transmission of documents. Additionally, the tribunal must permit a nonresident witness or party to testify by telephone, audiovisual means, or other electronic means. Keep in mind that in international cases, there will be time zone and translation issues, as well as resource issues. We will discuss these in more detail during Module </a:t>
            </a:r>
            <a:r>
              <a:rPr lang="en-US" dirty="0" smtClean="0"/>
              <a:t>8.</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64</a:t>
            </a:fld>
            <a:endParaRPr lang="en-US" dirty="0"/>
          </a:p>
        </p:txBody>
      </p:sp>
    </p:spTree>
    <p:extLst>
      <p:ext uri="{BB962C8B-B14F-4D97-AF65-F5344CB8AC3E}">
        <p14:creationId xmlns:p14="http://schemas.microsoft.com/office/powerpoint/2010/main" val="83097694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smtClean="0"/>
          </a:p>
          <a:p>
            <a:r>
              <a:rPr lang="en-US" dirty="0" smtClean="0"/>
              <a:t>Sections </a:t>
            </a:r>
            <a:r>
              <a:rPr lang="en-US" dirty="0"/>
              <a:t>317 and 318 of UIFSA (2008) also apply. </a:t>
            </a:r>
          </a:p>
          <a:p>
            <a:endParaRPr lang="en-US" dirty="0"/>
          </a:p>
          <a:p>
            <a:r>
              <a:rPr lang="en-US" dirty="0"/>
              <a:t>Section 317 explicitly authorizes a tribunal to communicate with a tribunal of another state, foreign country, or a foreign nation that does not meet UIFSA’s definition of a foreign country.</a:t>
            </a:r>
          </a:p>
          <a:p>
            <a:endParaRPr lang="en-US" dirty="0"/>
          </a:p>
          <a:p>
            <a:r>
              <a:rPr lang="en-US" dirty="0"/>
              <a:t>Section 318 is similarly broad, authorizing a tribunal to help a tribunal of another state, foreign country, or foreign nation with the discovery process. Discovery is a </a:t>
            </a:r>
          </a:p>
          <a:p>
            <a:r>
              <a:rPr lang="en-US" dirty="0"/>
              <a:t>pre-trial procedure in a lawsuit in which each party can obtain evidence from the other party by such means as a request for answers to interrogatories or a request for production of documents.</a:t>
            </a:r>
          </a:p>
        </p:txBody>
      </p:sp>
      <p:sp>
        <p:nvSpPr>
          <p:cNvPr id="4" name="Slide Number Placeholder 3"/>
          <p:cNvSpPr>
            <a:spLocks noGrp="1"/>
          </p:cNvSpPr>
          <p:nvPr>
            <p:ph type="sldNum" sz="quarter" idx="10"/>
          </p:nvPr>
        </p:nvSpPr>
        <p:spPr/>
        <p:txBody>
          <a:bodyPr/>
          <a:lstStyle/>
          <a:p>
            <a:fld id="{824A558B-E4E9-A94A-B9C1-029E46A76ABA}" type="slidenum">
              <a:rPr lang="en-US" smtClean="0"/>
              <a:t>65</a:t>
            </a:fld>
            <a:endParaRPr lang="en-US" dirty="0"/>
          </a:p>
        </p:txBody>
      </p:sp>
    </p:spTree>
    <p:extLst>
      <p:ext uri="{BB962C8B-B14F-4D97-AF65-F5344CB8AC3E}">
        <p14:creationId xmlns:p14="http://schemas.microsoft.com/office/powerpoint/2010/main" val="40976368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If the Convention applicant seeks modification of a Convention order, and the U.S. tribunal does not modify the order because it did not recognize the order, Section 711(b) comes into play. It directs the tribunal to Section 708(c) of UIFSA. Section 708(c) provides that if the order is not recognized for one of three reasons, then the tribunal must allow a reasonable time for the party to request the establishment of a new Convention order. We discussed Section 708 at length during Modules 3 and 4.</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66</a:t>
            </a:fld>
            <a:endParaRPr lang="en-US" dirty="0"/>
          </a:p>
        </p:txBody>
      </p:sp>
    </p:spTree>
    <p:extLst>
      <p:ext uri="{BB962C8B-B14F-4D97-AF65-F5344CB8AC3E}">
        <p14:creationId xmlns:p14="http://schemas.microsoft.com/office/powerpoint/2010/main" val="231344265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Regardless of what state or country issued the support order, the tribunal will apply its state’s laws and defenses regarding the availability of modification.  If the tribunal modifies the order, it will do so according to the child support guidelines in its state.</a:t>
            </a:r>
          </a:p>
          <a:p>
            <a:endParaRPr lang="en-US" dirty="0"/>
          </a:p>
          <a:p>
            <a:r>
              <a:rPr lang="en-US" dirty="0" smtClean="0"/>
              <a:t>If the order was issued by another U.S. state, Section 611 of UIFSA provides that a tribunal may not modify any aspect of a child support order that may not be modified under the law of the issuing state. </a:t>
            </a:r>
            <a:r>
              <a:rPr lang="en-US" dirty="0"/>
              <a:t>That means the law of the issuing state determines whether the duration of the support obligation may be </a:t>
            </a:r>
            <a:r>
              <a:rPr lang="en-US" dirty="0" smtClean="0"/>
              <a:t>modified. </a:t>
            </a:r>
            <a:endParaRPr lang="en-US" dirty="0"/>
          </a:p>
          <a:p>
            <a:endParaRPr lang="en-US" dirty="0" smtClean="0"/>
          </a:p>
          <a:p>
            <a:r>
              <a:rPr lang="en-US" dirty="0" smtClean="0"/>
              <a:t>Because Section 611 is specific to state support orders, the Comment to UIFSA Section 616 provides that presumptively the general law of a state regarding modification of a child support order will apply to modification of a foreign support order.</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67</a:t>
            </a:fld>
            <a:endParaRPr lang="en-US" dirty="0"/>
          </a:p>
        </p:txBody>
      </p:sp>
    </p:spTree>
    <p:extLst>
      <p:ext uri="{BB962C8B-B14F-4D97-AF65-F5344CB8AC3E}">
        <p14:creationId xmlns:p14="http://schemas.microsoft.com/office/powerpoint/2010/main" val="21233358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You may receive a Convention application for modification when what the applicant seeks is modification of arrears. Although some Convention countries allow cancellation of support arrears through a modification action, that is not the case in the United States. Under federal law, support arrears are vested judgments in favor of the obligee</a:t>
            </a:r>
            <a:r>
              <a:rPr lang="en-US" dirty="0"/>
              <a:t> </a:t>
            </a:r>
            <a:r>
              <a:rPr lang="en-US" dirty="0" smtClean="0"/>
              <a:t>and retroactive modification, prior to the date of notice of the petition to modify, is prohibited.</a:t>
            </a:r>
          </a:p>
          <a:p>
            <a:endParaRPr lang="en-US" dirty="0"/>
          </a:p>
          <a:p>
            <a:r>
              <a:rPr lang="en-US" dirty="0" smtClean="0"/>
              <a:t>Modification of arrears is different from arrears management programs that many states offer. Under these programs, states may cancel interest or a portion of state-owed arrears if the obligor complies with certain requirements.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68</a:t>
            </a:fld>
            <a:endParaRPr lang="en-US" dirty="0"/>
          </a:p>
        </p:txBody>
      </p:sp>
    </p:spTree>
    <p:extLst>
      <p:ext uri="{BB962C8B-B14F-4D97-AF65-F5344CB8AC3E}">
        <p14:creationId xmlns:p14="http://schemas.microsoft.com/office/powerpoint/2010/main" val="41758236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If the U.S. tribunal modifies the order, this modified order constitutes a Convention order. Should the obligee need to enforce this order in a different Convention country, the obligee may transmit the order along with a Convention Article 10 application for recognition and enforcement to the Convention country. Similarly, if the modification reduces or suspends the obligor’s support obligation, the obligor may register the order in the Convention country that originally issued the order for recognition and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69</a:t>
            </a:fld>
            <a:endParaRPr lang="en-US" dirty="0"/>
          </a:p>
        </p:txBody>
      </p:sp>
    </p:spTree>
    <p:extLst>
      <p:ext uri="{BB962C8B-B14F-4D97-AF65-F5344CB8AC3E}">
        <p14:creationId xmlns:p14="http://schemas.microsoft.com/office/powerpoint/2010/main" val="1915168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sz="1100" dirty="0" smtClean="0"/>
              <a:t>Each Administrative Cooperation Convention negotiated by the Hague Conference on Private International Law requires a Contracting State to designate a Central Authority. The Central </a:t>
            </a:r>
            <a:r>
              <a:rPr lang="en-US" sz="1100" dirty="0"/>
              <a:t>Authority is an agency or organization that is designated to play a key </a:t>
            </a:r>
            <a:r>
              <a:rPr lang="en-US" sz="1100" dirty="0" smtClean="0"/>
              <a:t>role </a:t>
            </a:r>
            <a:r>
              <a:rPr lang="en-US" sz="1100" dirty="0"/>
              <a:t>in the implementation and operation of </a:t>
            </a:r>
            <a:r>
              <a:rPr lang="en-US" sz="1100" dirty="0" smtClean="0"/>
              <a:t>the </a:t>
            </a:r>
            <a:r>
              <a:rPr lang="en-US" sz="1100" dirty="0"/>
              <a:t>international </a:t>
            </a:r>
            <a:r>
              <a:rPr lang="en-US" sz="1100" dirty="0" smtClean="0"/>
              <a:t>treaty. </a:t>
            </a:r>
          </a:p>
          <a:p>
            <a:endParaRPr lang="en-US" sz="1100" dirty="0"/>
          </a:p>
          <a:p>
            <a:r>
              <a:rPr lang="en-US" sz="1100" dirty="0" smtClean="0"/>
              <a:t>Article 5 of the Hague Child Support Convention lays out general functions of Central Authorities: they must cooperate with each other to achieve the Convention’s purposes and they must try to resolve as much as possible any difficulties that arise in the implementation of the Convention. Article 6 of the Convention lists specific functions of a Central Authority. For example, the Central Authority must both transmit and receive applications. Other Convention provisions place additional mandatory obligations on the Central Authority. These obligations emphasize the need for international cooperation among Contracting States (countries that are parties to the Convention).</a:t>
            </a:r>
          </a:p>
          <a:p>
            <a:endParaRPr lang="en-US" sz="1100" dirty="0"/>
          </a:p>
          <a:p>
            <a:r>
              <a:rPr lang="en-US" sz="1100" dirty="0" smtClean="0"/>
              <a:t>The functions of the Central Authority may be </a:t>
            </a:r>
            <a:r>
              <a:rPr lang="en-US" sz="1100" dirty="0"/>
              <a:t>performed by public bodies, or other bodies subject to the supervision of the competent authorities of </a:t>
            </a:r>
            <a:r>
              <a:rPr lang="en-US" sz="1100" dirty="0" smtClean="0"/>
              <a:t>the Contracting State. That means that countries will vary regarding what entity serves as the Central Authority. However, each country is required to keep the Permanent Bureau informed of the identity of its Central Authority. That information is listed on the Hague website, as well as in the Country Profile that we discussed in Module 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38680740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smtClean="0"/>
              <a:t>Notes:</a:t>
            </a:r>
          </a:p>
          <a:p>
            <a:endParaRPr lang="en-US" sz="900" dirty="0"/>
          </a:p>
          <a:p>
            <a:r>
              <a:rPr lang="en-US" sz="900" dirty="0" smtClean="0"/>
              <a:t>Let’s use a case scenario to review the information we’ve discussed and to highlight some implementation issues.</a:t>
            </a:r>
          </a:p>
          <a:p>
            <a:endParaRPr lang="en-US" sz="900" dirty="0"/>
          </a:p>
          <a:p>
            <a:r>
              <a:rPr lang="en-US" sz="900" dirty="0" smtClean="0"/>
              <a:t>The Central Authority in France has forwarded to Louisiana an application on behalf of a French creditor who wants modification of an order issued by Switzerland. In addition to the application, the French Central Authority has included the required Transmittal form, the text of the order – original language and translation, and the Convention Financial Circumstances Form.</a:t>
            </a:r>
          </a:p>
          <a:p>
            <a:endParaRPr lang="en-US" sz="900" dirty="0"/>
          </a:p>
          <a:p>
            <a:r>
              <a:rPr lang="en-US" sz="900" dirty="0" smtClean="0"/>
              <a:t>What steps should the Louisiana Central Registry take?</a:t>
            </a:r>
          </a:p>
          <a:p>
            <a:endParaRPr lang="en-US" sz="900" dirty="0" smtClean="0"/>
          </a:p>
          <a:p>
            <a:r>
              <a:rPr lang="en-US" sz="900" dirty="0"/>
              <a:t>[After allowing time for the participants to think about the appropriate answer, the trainer or moderator should identify the </a:t>
            </a:r>
            <a:r>
              <a:rPr lang="en-US" sz="900" dirty="0" smtClean="0"/>
              <a:t>steps the </a:t>
            </a:r>
            <a:r>
              <a:rPr lang="en-US" sz="900" dirty="0"/>
              <a:t>Central Registry </a:t>
            </a:r>
            <a:r>
              <a:rPr lang="en-US" sz="900" dirty="0" smtClean="0"/>
              <a:t>should take. </a:t>
            </a:r>
            <a:r>
              <a:rPr lang="en-US" sz="900" dirty="0"/>
              <a:t>T</a:t>
            </a:r>
            <a:r>
              <a:rPr lang="en-US" sz="900" dirty="0" smtClean="0"/>
              <a:t>he expanded trainer notes include additional information, including responses to each question below.</a:t>
            </a:r>
            <a:endParaRPr lang="en-US" sz="900" dirty="0"/>
          </a:p>
          <a:p>
            <a:pPr marL="171450" indent="-171450">
              <a:buFont typeface="Arial" panose="020B0604020202020204" pitchFamily="34" charset="0"/>
              <a:buChar char="•"/>
            </a:pPr>
            <a:r>
              <a:rPr lang="en-US" sz="900" dirty="0" smtClean="0"/>
              <a:t>Review the application.</a:t>
            </a:r>
          </a:p>
          <a:p>
            <a:pPr marL="628650" lvl="1" indent="-171450">
              <a:buFont typeface="Courier New" panose="02070309020205020404" pitchFamily="49" charset="0"/>
              <a:buChar char="o"/>
            </a:pPr>
            <a:r>
              <a:rPr lang="en-US" sz="900" dirty="0" smtClean="0"/>
              <a:t>Is </a:t>
            </a:r>
            <a:r>
              <a:rPr lang="en-US" sz="900" dirty="0"/>
              <a:t>the application from a Central Authority in a Contracting State</a:t>
            </a:r>
            <a:r>
              <a:rPr lang="en-US" sz="900" dirty="0" smtClean="0"/>
              <a:t>?</a:t>
            </a:r>
          </a:p>
          <a:p>
            <a:pPr marL="628650" lvl="1" indent="-171450">
              <a:buFont typeface="Courier New" panose="02070309020205020404" pitchFamily="49" charset="0"/>
              <a:buChar char="o"/>
            </a:pPr>
            <a:r>
              <a:rPr lang="en-US" sz="900" dirty="0"/>
              <a:t>Is the application within the Convention </a:t>
            </a:r>
            <a:r>
              <a:rPr lang="en-US" sz="900" dirty="0" smtClean="0"/>
              <a:t>scope?</a:t>
            </a:r>
          </a:p>
          <a:p>
            <a:pPr marL="628650" lvl="1" indent="-171450">
              <a:buFont typeface="Courier New" panose="02070309020205020404" pitchFamily="49" charset="0"/>
              <a:buChar char="o"/>
            </a:pPr>
            <a:r>
              <a:rPr lang="en-US" sz="900" dirty="0" smtClean="0"/>
              <a:t>Is Louisiana an appropriate forum for modification under UIFSA?</a:t>
            </a:r>
          </a:p>
          <a:p>
            <a:pPr marL="628650" lvl="1" indent="-171450">
              <a:buFont typeface="Courier New" panose="02070309020205020404" pitchFamily="49" charset="0"/>
              <a:buChar char="o"/>
            </a:pPr>
            <a:r>
              <a:rPr lang="en-US" sz="900" dirty="0"/>
              <a:t>Is the application complete?</a:t>
            </a:r>
          </a:p>
          <a:p>
            <a:pPr marL="171450" indent="-171450">
              <a:buFont typeface="Arial" panose="020B0604020202020204" pitchFamily="34" charset="0"/>
              <a:buChar char="•"/>
            </a:pPr>
            <a:r>
              <a:rPr lang="en-US" sz="900" dirty="0" smtClean="0"/>
              <a:t>Send the requesting Central Authority in France an acknowledgment using the required Convention form. Identify any needed documents. Such documents may include information needed to satisfy UIFSA Section 615. Depending on state requirements, such documents may also include the intergovernmental Letter of Transmittal Requesting Registration, the Convention Statement of Enforceability, and the Convention Statement of Proper Notice if the Switzerland order was issued without an appearance by, or representation of, the debtor. If Louisiana requires a Statement of Enforceability and Statement of Proper Notice, they must be completed by a competent authority in Switzerland – the country that issued the order.</a:t>
            </a:r>
          </a:p>
          <a:p>
            <a:pPr marL="171450" indent="-171450">
              <a:buFont typeface="Arial" panose="020B0604020202020204" pitchFamily="34" charset="0"/>
              <a:buChar char="•"/>
            </a:pPr>
            <a:r>
              <a:rPr lang="en-US" sz="900" dirty="0" smtClean="0"/>
              <a:t>Forward the application and supporting documents to the local child support agency for registration and modification. Registration should be under Article 6 of UIFSA because it is a non-Convention foreign support order.]</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381267005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Notes:</a:t>
            </a:r>
          </a:p>
          <a:p>
            <a:endParaRPr lang="en-US" sz="1100" dirty="0"/>
          </a:p>
          <a:p>
            <a:r>
              <a:rPr lang="en-US" sz="1100" dirty="0" smtClean="0"/>
              <a:t>Assume the local child support agency has registered the foreign support order for modification. Notice of registration is sent to the respondent, who does not timely challenge the registration.</a:t>
            </a:r>
          </a:p>
          <a:p>
            <a:endParaRPr lang="en-US" sz="1100" dirty="0"/>
          </a:p>
          <a:p>
            <a:r>
              <a:rPr lang="en-US" sz="1100" dirty="0" smtClean="0"/>
              <a:t>What are the next steps?</a:t>
            </a:r>
          </a:p>
          <a:p>
            <a:endParaRPr lang="en-US" sz="1100" dirty="0" smtClean="0"/>
          </a:p>
          <a:p>
            <a:r>
              <a:rPr lang="en-US" sz="1100" dirty="0"/>
              <a:t>[After allowing time for the participants to think about the appropriate answer, the trainer or moderator should identify the </a:t>
            </a:r>
            <a:r>
              <a:rPr lang="en-US" sz="1100" dirty="0" smtClean="0"/>
              <a:t>next steps of the tribunal and the local child support agency:</a:t>
            </a:r>
          </a:p>
          <a:p>
            <a:pPr marL="171450" indent="-171450">
              <a:buFont typeface="Arial" panose="020B0604020202020204" pitchFamily="34" charset="0"/>
              <a:buChar char="•"/>
            </a:pPr>
            <a:r>
              <a:rPr lang="en-US" sz="1100" dirty="0"/>
              <a:t>The registration will be confirmed and the Switzerland order recognized as </a:t>
            </a:r>
            <a:r>
              <a:rPr lang="en-US" sz="1100" dirty="0" smtClean="0"/>
              <a:t>enforceable.</a:t>
            </a:r>
          </a:p>
          <a:p>
            <a:pPr marL="171450" indent="-171450">
              <a:buFont typeface="Arial" panose="020B0604020202020204" pitchFamily="34" charset="0"/>
              <a:buChar char="•"/>
            </a:pPr>
            <a:r>
              <a:rPr lang="en-US" sz="1100" dirty="0" smtClean="0"/>
              <a:t>The Louisiana tribunal must determine whether it has modification jurisdiction. If needed, it can seek information from the tribunal in Switzerland under Section 317 of UIFSA.</a:t>
            </a:r>
          </a:p>
          <a:p>
            <a:pPr marL="171450" indent="-171450">
              <a:buFont typeface="Arial" panose="020B0604020202020204" pitchFamily="34" charset="0"/>
              <a:buChar char="•"/>
            </a:pPr>
            <a:r>
              <a:rPr lang="en-US" sz="1100" dirty="0" smtClean="0"/>
              <a:t>If it determines it does have jurisdiction, the tribunal will use financial </a:t>
            </a:r>
            <a:r>
              <a:rPr lang="en-US" sz="1100" dirty="0"/>
              <a:t>information provided about the </a:t>
            </a:r>
            <a:r>
              <a:rPr lang="en-US" sz="1100" dirty="0" smtClean="0"/>
              <a:t>parties to </a:t>
            </a:r>
            <a:r>
              <a:rPr lang="en-US" sz="1100" dirty="0"/>
              <a:t>apply Louisiana support guidelines and issue a modified </a:t>
            </a:r>
            <a:r>
              <a:rPr lang="en-US" sz="1100" dirty="0" smtClean="0"/>
              <a:t>order.</a:t>
            </a:r>
          </a:p>
          <a:p>
            <a:pPr marL="171450" indent="-171450">
              <a:buFont typeface="Arial" panose="020B0604020202020204" pitchFamily="34" charset="0"/>
              <a:buChar char="•"/>
            </a:pPr>
            <a:r>
              <a:rPr lang="en-US" sz="1100" dirty="0" smtClean="0"/>
              <a:t>The </a:t>
            </a:r>
            <a:r>
              <a:rPr lang="en-US" sz="1100" dirty="0"/>
              <a:t>local child support agency should send a Status Report to the requesting Central Authority in France, along with a copy of the modified order. If requested by the French Central Authority, it should also include a Statement of Proper Notice and Statement of Enforceability so that the requesting Central Authority can send the modified order to Switzerland for recognition and enforcement</a:t>
            </a:r>
            <a:r>
              <a:rPr lang="en-US" sz="1100" dirty="0" smtClean="0"/>
              <a:t>.]</a:t>
            </a:r>
            <a:endParaRPr lang="en-US" sz="1100"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4070159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a:t>You probably have lots of questions about implementing the Convention in the United States. OCSE’s Division of Policy and Training will continue to issue guidance on these implementation issues.</a:t>
            </a:r>
          </a:p>
          <a:p>
            <a:endParaRPr lang="en-US" dirty="0"/>
          </a:p>
          <a:p>
            <a:r>
              <a:rPr lang="en-US" dirty="0"/>
              <a:t>To address immediate needs, the Division is hosting this webinar training series. This module discussed an incoming Application to Modify a Support Decision. The next module will discuss an outgoing Application to Modify a Support Decision. </a:t>
            </a:r>
          </a:p>
          <a:p>
            <a:endParaRPr lang="en-US" dirty="0"/>
          </a:p>
          <a:p>
            <a:r>
              <a:rPr lang="en-US" dirty="0" smtClean="0"/>
              <a:t>At </a:t>
            </a:r>
            <a:r>
              <a:rPr lang="en-US" dirty="0"/>
              <a:t>any point, please do not hesitate to contact OCSE at the address on the slide with questions you may have or feedback on the webinar content</a:t>
            </a:r>
            <a:r>
              <a:rPr lang="en-US" dirty="0" smtClean="0"/>
              <a:t>.</a:t>
            </a:r>
          </a:p>
          <a:p>
            <a:endParaRPr lang="en-US" dirty="0"/>
          </a:p>
          <a:p>
            <a:r>
              <a:rPr lang="en-US" dirty="0" smtClean="0"/>
              <a:t>Thank </a:t>
            </a:r>
            <a:r>
              <a:rPr lang="en-US" dirty="0"/>
              <a:t>you for attending this webinar.</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72</a:t>
            </a:fld>
            <a:endParaRPr lang="en-US" dirty="0"/>
          </a:p>
        </p:txBody>
      </p:sp>
    </p:spTree>
    <p:extLst>
      <p:ext uri="{BB962C8B-B14F-4D97-AF65-F5344CB8AC3E}">
        <p14:creationId xmlns:p14="http://schemas.microsoft.com/office/powerpoint/2010/main" val="37557143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338320"/>
          </a:xfrm>
        </p:spPr>
        <p:txBody>
          <a:bodyPr/>
          <a:lstStyle/>
          <a:p>
            <a:r>
              <a:rPr lang="en-US" sz="1100" dirty="0"/>
              <a:t>Notes:</a:t>
            </a:r>
          </a:p>
          <a:p>
            <a:endParaRPr lang="en-US" sz="1100" dirty="0" smtClean="0"/>
          </a:p>
          <a:p>
            <a:r>
              <a:rPr lang="en-US" sz="1100" dirty="0"/>
              <a:t>In the </a:t>
            </a:r>
            <a:r>
              <a:rPr lang="en-US" sz="1100" dirty="0" smtClean="0"/>
              <a:t>United States, </a:t>
            </a:r>
            <a:r>
              <a:rPr lang="en-US" sz="1100" dirty="0"/>
              <a:t>the Central Authority is the </a:t>
            </a:r>
            <a:r>
              <a:rPr lang="en-US" sz="1100" dirty="0" smtClean="0"/>
              <a:t>Department </a:t>
            </a:r>
            <a:r>
              <a:rPr lang="en-US" sz="1100" dirty="0"/>
              <a:t>of Health and Human Services. The Secretary </a:t>
            </a:r>
            <a:r>
              <a:rPr lang="en-US" sz="1100" dirty="0" smtClean="0"/>
              <a:t>of HHS has delegated the responsibilities of the Central Authority to OCSE.</a:t>
            </a:r>
          </a:p>
          <a:p>
            <a:endParaRPr lang="en-US" sz="1100" dirty="0"/>
          </a:p>
          <a:p>
            <a:r>
              <a:rPr lang="en-US" sz="1100" dirty="0" smtClean="0"/>
              <a:t>Article 6 of the Hague Convention lists two specific </a:t>
            </a:r>
            <a:r>
              <a:rPr lang="en-US" sz="1100" dirty="0"/>
              <a:t>functions of Central </a:t>
            </a:r>
            <a:r>
              <a:rPr lang="en-US" sz="1100" dirty="0" smtClean="0"/>
              <a:t>Authorities:</a:t>
            </a:r>
          </a:p>
          <a:p>
            <a:pPr marL="228600" indent="-228600">
              <a:buAutoNum type="arabicParenBoth"/>
            </a:pPr>
            <a:r>
              <a:rPr lang="en-US" sz="1100" dirty="0" smtClean="0"/>
              <a:t>They must transmit and receive applications </a:t>
            </a:r>
            <a:r>
              <a:rPr lang="en-US" sz="1100" dirty="0"/>
              <a:t>under Chapter III. </a:t>
            </a:r>
            <a:r>
              <a:rPr lang="en-US" sz="1100" dirty="0" smtClean="0"/>
              <a:t> We will discuss those applications in a bit.</a:t>
            </a:r>
          </a:p>
          <a:p>
            <a:pPr marL="228600" indent="-228600">
              <a:buAutoNum type="arabicParenBoth"/>
            </a:pPr>
            <a:r>
              <a:rPr lang="en-US" sz="1100" dirty="0" smtClean="0"/>
              <a:t>They must initiate </a:t>
            </a:r>
            <a:r>
              <a:rPr lang="en-US" sz="1100" dirty="0"/>
              <a:t>or facilitate the institution of proceedings in respect of such applications.</a:t>
            </a:r>
          </a:p>
          <a:p>
            <a:endParaRPr lang="en-US" sz="1100" dirty="0"/>
          </a:p>
          <a:p>
            <a:r>
              <a:rPr lang="en-US" sz="1100" dirty="0" smtClean="0"/>
              <a:t>Article 6 also requires the Central Authority to take </a:t>
            </a:r>
            <a:r>
              <a:rPr lang="en-US" sz="1100" dirty="0"/>
              <a:t>all appropriate </a:t>
            </a:r>
            <a:r>
              <a:rPr lang="en-US" sz="1100" dirty="0" smtClean="0"/>
              <a:t>measures with regard to those applications. One of the specific measures is helping to locate the debtor or creditor. As it does now, OCSE will use the FPLS to assist Convention countries when they do not know the U.S. state in which the creditor or debtor resides. However, the information OCSE returns to the Convention country is the state of residence. It will not provide residential or employment address information.</a:t>
            </a:r>
          </a:p>
          <a:p>
            <a:endParaRPr lang="en-US" sz="1100" dirty="0" smtClean="0"/>
          </a:p>
          <a:p>
            <a:r>
              <a:rPr lang="en-US" sz="1100" dirty="0"/>
              <a:t>HHS </a:t>
            </a:r>
            <a:r>
              <a:rPr lang="en-US" sz="1100" dirty="0" smtClean="0"/>
              <a:t>has formally </a:t>
            </a:r>
            <a:r>
              <a:rPr lang="en-US" sz="1100" dirty="0"/>
              <a:t>designated state IV-D agencies as public bodies to perform </a:t>
            </a:r>
            <a:r>
              <a:rPr lang="en-US" sz="1100" dirty="0" smtClean="0"/>
              <a:t>the functions </a:t>
            </a:r>
            <a:r>
              <a:rPr lang="en-US" sz="1100" dirty="0"/>
              <a:t>related to applications under the </a:t>
            </a:r>
            <a:r>
              <a:rPr lang="en-US" sz="1100" dirty="0" smtClean="0"/>
              <a:t>Convention. That </a:t>
            </a:r>
            <a:r>
              <a:rPr lang="en-US" sz="1100" dirty="0"/>
              <a:t>means that applications for Convention cases will continue to be received and transmitted at the state level.  And state child support agencies will be responsible for initiating the appropriate proceedings </a:t>
            </a:r>
            <a:r>
              <a:rPr lang="en-US" sz="1100" dirty="0" smtClean="0"/>
              <a:t>related to </a:t>
            </a:r>
            <a:r>
              <a:rPr lang="en-US" sz="1100" dirty="0"/>
              <a:t>those </a:t>
            </a:r>
            <a:r>
              <a:rPr lang="en-US" sz="1100" dirty="0" smtClean="0"/>
              <a:t>applications, subject </a:t>
            </a:r>
            <a:r>
              <a:rPr lang="en-US" sz="1100" dirty="0"/>
              <a:t>to </a:t>
            </a:r>
            <a:r>
              <a:rPr lang="en-US" sz="1100" dirty="0" smtClean="0"/>
              <a:t>OCSE supervision.</a:t>
            </a:r>
            <a:endParaRPr lang="en-US" sz="110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4225485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100" dirty="0" smtClean="0"/>
              <a:t>An application for modification of a child support order is appropriate when there is an existing support order. According to the Convention Explanatory Report, the order may have been issued </a:t>
            </a:r>
            <a:r>
              <a:rPr lang="en-US" sz="1100" dirty="0"/>
              <a:t>by the requested State, by a Contracting State other than the requested State, or even by a non-Contracting </a:t>
            </a:r>
            <a:r>
              <a:rPr lang="en-US" sz="1100" dirty="0" smtClean="0"/>
              <a:t>State. In that regard it differs from an application for recognition and enforcement, which is limited to orders by a Contracting State. Although there is no requirement </a:t>
            </a:r>
            <a:r>
              <a:rPr lang="en-US" sz="1100" dirty="0"/>
              <a:t>in the Convention that the decision being modified be from a Contracting </a:t>
            </a:r>
            <a:r>
              <a:rPr lang="en-US" sz="1100" dirty="0" smtClean="0"/>
              <a:t>State, it must </a:t>
            </a:r>
            <a:r>
              <a:rPr lang="en-US" sz="1100" dirty="0"/>
              <a:t>be one that falls within the scope of the </a:t>
            </a:r>
            <a:r>
              <a:rPr lang="en-US" sz="1100" dirty="0" smtClean="0"/>
              <a:t>Convention, in other words, child support up to age 21.</a:t>
            </a:r>
          </a:p>
          <a:p>
            <a:endParaRPr lang="en-US" sz="1100" dirty="0"/>
          </a:p>
          <a:p>
            <a:r>
              <a:rPr lang="en-US" sz="1100" dirty="0" smtClean="0"/>
              <a:t>Under the Convention, an application to modify a child support order is available to both creditors and debtors. The distinction is that as long as the creditor is residing in the issuing State, the debtor cannot seek modification in a different State unless one of three exceptions applies. That is a rule familiar to us because it is similar to the UIFSA concept of continuing, exclusive jurisdiction. Under the Convention, however, there is no limitation regarding where a creditor may seek modification.</a:t>
            </a:r>
          </a:p>
          <a:p>
            <a:endParaRPr lang="en-US" sz="1100" dirty="0"/>
          </a:p>
          <a:p>
            <a:r>
              <a:rPr lang="en-US" sz="1100" dirty="0" smtClean="0"/>
              <a:t>The requested State will use its domestic law, including its jurisdiction requirements, when responding to a Convention application for modification. We will focus on UIFSA’s jurisdiction requirements during this module. Although all U.S. states have enacted UIFSA, it will be your state’s domestic law that applies regarding the availability of, and defenses to, modification, as well as the applicable support guidelines.</a:t>
            </a:r>
          </a:p>
          <a:p>
            <a:endParaRPr lang="en-US" sz="1000" dirty="0"/>
          </a:p>
          <a:p>
            <a:endParaRPr lang="en-US" dirty="0" smtClean="0"/>
          </a:p>
          <a:p>
            <a:endParaRPr lang="en-US" dirty="0"/>
          </a:p>
          <a:p>
            <a:endParaRPr lang="en-US" dirty="0"/>
          </a:p>
          <a:p>
            <a:endParaRPr lang="en-US" dirty="0" smtClean="0"/>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3335844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smtClean="0"/>
              <a:t>Module 6</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smtClean="0">
                <a:solidFill>
                  <a:schemeClr val="bg1"/>
                </a:solidFill>
                <a:latin typeface="+mn-lt"/>
              </a:rPr>
              <a:t>Office of Child Support Enforcement</a:t>
            </a:r>
          </a:p>
          <a:p>
            <a:r>
              <a:rPr lang="en-US" sz="1600" dirty="0" smtClean="0">
                <a:solidFill>
                  <a:schemeClr val="bg1"/>
                </a:solidFill>
                <a:latin typeface="+mn-lt"/>
              </a:rPr>
              <a:t>Division of Policy and Training</a:t>
            </a:r>
            <a:endParaRPr lang="en-US" sz="1600" dirty="0">
              <a:solidFill>
                <a:schemeClr val="bg1"/>
              </a:solidFill>
              <a:latin typeface="+mn-lt"/>
            </a:endParaRP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9452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Divider - Green">
    <p:bg>
      <p:bgPr>
        <a:solidFill>
          <a:srgbClr val="1CA08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1600200"/>
            <a:ext cx="5486400" cy="1077218"/>
          </a:xfrm>
        </p:spPr>
        <p:txBody>
          <a:bodyPr wrap="square" anchor="t" anchorCtr="0">
            <a:spAutoFit/>
          </a:bodyPr>
          <a:lstStyle>
            <a:lvl1pPr>
              <a:defRPr sz="3200">
                <a:solidFill>
                  <a:srgbClr val="FFFFFF"/>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rgbClr val="FFFFFF"/>
                </a:solidFill>
              </a:defRPr>
            </a:lvl1pPr>
          </a:lstStyle>
          <a:p>
            <a:endParaRPr lang="en-US" dirty="0"/>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smtClean="0"/>
              <a:t>Module 6</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226293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6</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r>
              <a:rPr lang="en-US" dirty="0" smtClean="0"/>
              <a:t>6-</a:t>
            </a:r>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2989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een/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dirty="0" smtClean="0"/>
              <a:t>Module 6</a:t>
            </a:r>
            <a:endParaRPr lang="en-US" dirty="0"/>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21020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en/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6</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423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20584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E2E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endParaRPr lang="en-US" dirty="0"/>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dirty="0" smtClean="0"/>
              <a:t>Module 6</a:t>
            </a:r>
            <a:endParaRPr lang="en-US" dirty="0"/>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dirty="0"/>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686" r:id="rId4"/>
    <p:sldLayoutId id="2147483732" r:id="rId5"/>
    <p:sldLayoutId id="2147483752" r:id="rId6"/>
  </p:sldLayoutIdLst>
  <p:hf hdr="0" dt="0"/>
  <p:txStyles>
    <p:titleStyle>
      <a:lvl1pPr algn="l" defTabSz="457200" rtl="0" eaLnBrk="1" latinLnBrk="0" hangingPunct="1">
        <a:spcBef>
          <a:spcPct val="0"/>
        </a:spcBef>
        <a:buNone/>
        <a:defRPr sz="2800" b="0" i="0" kern="1200" baseline="0">
          <a:solidFill>
            <a:srgbClr val="0071BC"/>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1.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emf"/><Relationship Id="rId9"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6.png"/><Relationship Id="rId7" Type="http://schemas.openxmlformats.org/officeDocument/2006/relationships/image" Target="../media/image27.emf"/><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1.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3.png"/><Relationship Id="rId7" Type="http://schemas.openxmlformats.org/officeDocument/2006/relationships/image" Target="../media/image27.emf"/><Relationship Id="rId2" Type="http://schemas.openxmlformats.org/officeDocument/2006/relationships/notesSlide" Target="../notesSlides/notesSlide6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1.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image" Target="../media/image27.emf"/><Relationship Id="rId5" Type="http://schemas.openxmlformats.org/officeDocument/2006/relationships/image" Target="../media/image38.png"/><Relationship Id="rId4" Type="http://schemas.openxmlformats.org/officeDocument/2006/relationships/image" Target="../media/image29.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p:txBody>
          <a:bodyPr>
            <a:normAutofit/>
          </a:bodyPr>
          <a:lstStyle/>
          <a:p>
            <a:r>
              <a:rPr lang="en-US" dirty="0" smtClean="0"/>
              <a:t>Module 6:  Modification of a Support Order under the Convention – Incoming Application</a:t>
            </a:r>
          </a:p>
        </p:txBody>
      </p:sp>
      <p:sp>
        <p:nvSpPr>
          <p:cNvPr id="12" name="Title 11"/>
          <p:cNvSpPr>
            <a:spLocks noGrp="1"/>
          </p:cNvSpPr>
          <p:nvPr>
            <p:ph type="ctrTitle"/>
          </p:nvPr>
        </p:nvSpPr>
        <p:spPr/>
        <p:txBody>
          <a:bodyPr>
            <a:normAutofit/>
          </a:bodyPr>
          <a:lstStyle/>
          <a:p>
            <a:r>
              <a:rPr lang="en-US" dirty="0" smtClean="0"/>
              <a:t>INTERNATIONAL CASE PROCESSING UNDER </a:t>
            </a:r>
            <a:br>
              <a:rPr lang="en-US" dirty="0" smtClean="0"/>
            </a:br>
            <a:r>
              <a:rPr lang="en-US" dirty="0" smtClean="0"/>
              <a:t>UIFSA 2008</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787" y="2514600"/>
            <a:ext cx="1901825"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1</a:t>
            </a:fld>
            <a:endParaRPr lang="en-US" dirty="0"/>
          </a:p>
        </p:txBody>
      </p:sp>
    </p:spTree>
    <p:extLst>
      <p:ext uri="{BB962C8B-B14F-4D97-AF65-F5344CB8AC3E}">
        <p14:creationId xmlns:p14="http://schemas.microsoft.com/office/powerpoint/2010/main" val="3302585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25000" lnSpcReduction="20000"/>
          </a:bodyPr>
          <a:lstStyle/>
          <a:p>
            <a:r>
              <a:rPr lang="en-US" sz="9600" dirty="0" smtClean="0"/>
              <a:t>Convention applicant has two options, based on the facts:</a:t>
            </a:r>
          </a:p>
          <a:p>
            <a:pPr lvl="1"/>
            <a:r>
              <a:rPr lang="en-US" sz="8800" dirty="0" smtClean="0"/>
              <a:t>Send application to issuing U.S. state</a:t>
            </a:r>
          </a:p>
          <a:p>
            <a:pPr lvl="2"/>
            <a:r>
              <a:rPr lang="en-US" sz="8000" dirty="0" smtClean="0"/>
              <a:t>State has CEJ under Section 205 of UIFSA (2008); or</a:t>
            </a:r>
          </a:p>
          <a:p>
            <a:pPr lvl="2"/>
            <a:r>
              <a:rPr lang="en-US" sz="8000" dirty="0" smtClean="0"/>
              <a:t>State retains jurisdiction to modify under Section 611(f) of UIFSA (2008)</a:t>
            </a:r>
          </a:p>
          <a:p>
            <a:pPr lvl="2"/>
            <a:endParaRPr lang="en-US" sz="7000" dirty="0" smtClean="0"/>
          </a:p>
          <a:p>
            <a:pPr lvl="1"/>
            <a:r>
              <a:rPr lang="en-US" sz="8800" dirty="0" smtClean="0"/>
              <a:t>Send application to U.S. state </a:t>
            </a:r>
            <a:r>
              <a:rPr lang="en-US" sz="8800" dirty="0" smtClean="0">
                <a:solidFill>
                  <a:schemeClr val="tx2"/>
                </a:solidFill>
              </a:rPr>
              <a:t>that did not issue order but has personal jurisdiction over other party</a:t>
            </a:r>
          </a:p>
          <a:p>
            <a:pPr lvl="2"/>
            <a:r>
              <a:rPr lang="en-US" sz="8000" dirty="0" smtClean="0">
                <a:solidFill>
                  <a:schemeClr val="tx2"/>
                </a:solidFill>
              </a:rPr>
              <a:t>There </a:t>
            </a:r>
            <a:r>
              <a:rPr lang="en-US" sz="8000" dirty="0">
                <a:solidFill>
                  <a:schemeClr val="tx2"/>
                </a:solidFill>
              </a:rPr>
              <a:t>is no CEJ state </a:t>
            </a:r>
            <a:r>
              <a:rPr lang="en-US" sz="8000" dirty="0" smtClean="0">
                <a:solidFill>
                  <a:schemeClr val="tx2"/>
                </a:solidFill>
              </a:rPr>
              <a:t>and applicant chooses not to use Section 611(f); or </a:t>
            </a:r>
          </a:p>
          <a:p>
            <a:pPr lvl="2"/>
            <a:r>
              <a:rPr lang="en-US" sz="8000" dirty="0" smtClean="0"/>
              <a:t>Both </a:t>
            </a:r>
            <a:r>
              <a:rPr lang="en-US" sz="8000" dirty="0"/>
              <a:t>parties have agreed for </a:t>
            </a:r>
            <a:r>
              <a:rPr lang="en-US" sz="8000" dirty="0" smtClean="0"/>
              <a:t>state where other party or the child resides </a:t>
            </a:r>
            <a:r>
              <a:rPr lang="en-US" sz="8000" dirty="0"/>
              <a:t>to assume modification </a:t>
            </a:r>
            <a:r>
              <a:rPr lang="en-US" sz="8000" dirty="0" smtClean="0"/>
              <a:t>jurisdiction</a:t>
            </a:r>
            <a:endParaRPr lang="en-US" sz="8000" dirty="0"/>
          </a:p>
          <a:p>
            <a:pPr lvl="1"/>
            <a:endParaRPr lang="en-US" sz="7200" dirty="0"/>
          </a:p>
          <a:p>
            <a:pPr lvl="1"/>
            <a:endParaRPr lang="en-US" sz="7200" dirty="0" smtClean="0"/>
          </a:p>
          <a:p>
            <a:pPr lvl="1"/>
            <a:endParaRPr lang="en-US" sz="7200" dirty="0"/>
          </a:p>
          <a:p>
            <a:pPr lvl="1"/>
            <a:endParaRPr lang="en-US" sz="7200" dirty="0"/>
          </a:p>
          <a:p>
            <a:pPr lvl="1"/>
            <a:endParaRPr lang="en-US" sz="7200" dirty="0" smtClean="0"/>
          </a:p>
          <a:p>
            <a:pPr marL="454025" lvl="1" indent="0">
              <a:buNone/>
            </a:pPr>
            <a:endParaRPr lang="en-US" sz="6400" dirty="0"/>
          </a:p>
          <a:p>
            <a:endParaRPr lang="en-US" sz="6400" dirty="0"/>
          </a:p>
          <a:p>
            <a:pPr lvl="1"/>
            <a:endParaRPr lang="en-US" dirty="0" smtClean="0"/>
          </a:p>
          <a:p>
            <a:pPr marL="454025" lvl="1" indent="0">
              <a:buNone/>
            </a:pPr>
            <a:r>
              <a:rPr lang="en-US" dirty="0" smtClean="0"/>
              <a:t> </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6-10</a:t>
            </a:r>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Incoming Application to Modify a U.S. Child Support Order</a:t>
            </a:r>
            <a:endParaRPr lang="en-US" dirty="0"/>
          </a:p>
        </p:txBody>
      </p:sp>
    </p:spTree>
    <p:extLst>
      <p:ext uri="{BB962C8B-B14F-4D97-AF65-F5344CB8AC3E}">
        <p14:creationId xmlns:p14="http://schemas.microsoft.com/office/powerpoint/2010/main" val="3777699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32500" lnSpcReduction="20000"/>
          </a:bodyPr>
          <a:lstStyle/>
          <a:p>
            <a:pPr marL="228600" lvl="1" indent="-228600">
              <a:buFont typeface="Arial" panose="020B0604020202020204" pitchFamily="34" charset="0"/>
              <a:buChar char="•"/>
            </a:pPr>
            <a:r>
              <a:rPr lang="en-US" sz="7400" dirty="0" smtClean="0"/>
              <a:t>Convention applicant should send application to U.S. state where other party resides</a:t>
            </a:r>
            <a:endParaRPr lang="en-US" sz="7400" dirty="0"/>
          </a:p>
          <a:p>
            <a:pPr lvl="1"/>
            <a:endParaRPr lang="en-US" sz="7200" dirty="0"/>
          </a:p>
          <a:p>
            <a:pPr lvl="1"/>
            <a:endParaRPr lang="en-US" sz="7200" dirty="0" smtClean="0"/>
          </a:p>
          <a:p>
            <a:pPr lvl="1"/>
            <a:endParaRPr lang="en-US" sz="7200" dirty="0"/>
          </a:p>
          <a:p>
            <a:pPr lvl="1"/>
            <a:endParaRPr lang="en-US" sz="7200" dirty="0"/>
          </a:p>
          <a:p>
            <a:pPr lvl="1"/>
            <a:endParaRPr lang="en-US" sz="7200" dirty="0" smtClean="0"/>
          </a:p>
          <a:p>
            <a:pPr marL="454025" lvl="1" indent="0">
              <a:buNone/>
            </a:pPr>
            <a:endParaRPr lang="en-US" sz="6400" dirty="0"/>
          </a:p>
          <a:p>
            <a:endParaRPr lang="en-US" sz="6400" dirty="0"/>
          </a:p>
          <a:p>
            <a:pPr lvl="1"/>
            <a:endParaRPr lang="en-US" dirty="0" smtClean="0"/>
          </a:p>
          <a:p>
            <a:pPr marL="454025" lvl="1" indent="0">
              <a:buNone/>
            </a:pPr>
            <a:r>
              <a:rPr lang="en-US" dirty="0" smtClean="0"/>
              <a:t> </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6-11</a:t>
            </a:r>
            <a:endParaRPr lang="en-US" dirty="0"/>
          </a:p>
        </p:txBody>
      </p:sp>
      <p:sp>
        <p:nvSpPr>
          <p:cNvPr id="8" name="Title 7"/>
          <p:cNvSpPr>
            <a:spLocks noGrp="1"/>
          </p:cNvSpPr>
          <p:nvPr>
            <p:ph type="title"/>
          </p:nvPr>
        </p:nvSpPr>
        <p:spPr>
          <a:xfrm>
            <a:off x="686104" y="540603"/>
            <a:ext cx="7772400" cy="830997"/>
          </a:xfrm>
        </p:spPr>
        <p:txBody>
          <a:bodyPr/>
          <a:lstStyle/>
          <a:p>
            <a:r>
              <a:rPr lang="en-US" sz="2400" dirty="0" smtClean="0"/>
              <a:t>Incoming Application to Modify a Non-Convention or a Convention Child Support Order </a:t>
            </a:r>
            <a:r>
              <a:rPr lang="en-US" sz="2400" dirty="0"/>
              <a:t> </a:t>
            </a:r>
          </a:p>
        </p:txBody>
      </p:sp>
    </p:spTree>
    <p:extLst>
      <p:ext uri="{BB962C8B-B14F-4D97-AF65-F5344CB8AC3E}">
        <p14:creationId xmlns:p14="http://schemas.microsoft.com/office/powerpoint/2010/main" val="3558627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600200"/>
            <a:ext cx="7772096" cy="4800600"/>
          </a:xfrm>
        </p:spPr>
        <p:txBody>
          <a:bodyPr>
            <a:normAutofit/>
          </a:bodyPr>
          <a:lstStyle/>
          <a:p>
            <a:pPr marL="0" indent="0">
              <a:buNone/>
            </a:pPr>
            <a:r>
              <a:rPr lang="en-US" sz="1900" dirty="0" smtClean="0"/>
              <a:t>                                                                                                                                                                   </a:t>
            </a:r>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6-12</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Incoming Application to United States</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5897880" y="1451491"/>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23269303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Under Alternative A or B, must provide services to a petitioner requesting services through a Central </a:t>
            </a:r>
            <a:r>
              <a:rPr lang="en-US" sz="2400" dirty="0"/>
              <a:t>A</a:t>
            </a:r>
            <a:r>
              <a:rPr lang="en-US" sz="2400" dirty="0" smtClean="0"/>
              <a:t>uthority of a Convention country</a:t>
            </a:r>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6-13</a:t>
            </a:r>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Duties of Support Enforcement Agency – Section 307(a), UIFSA (2008)</a:t>
            </a:r>
            <a:endParaRPr lang="en-US" dirty="0"/>
          </a:p>
        </p:txBody>
      </p:sp>
    </p:spTree>
    <p:extLst>
      <p:ext uri="{BB962C8B-B14F-4D97-AF65-F5344CB8AC3E}">
        <p14:creationId xmlns:p14="http://schemas.microsoft.com/office/powerpoint/2010/main" val="13917865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558763457"/>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6-14</a:t>
            </a:r>
            <a:endParaRPr lang="en-US" dirty="0"/>
          </a:p>
        </p:txBody>
      </p:sp>
      <p:sp>
        <p:nvSpPr>
          <p:cNvPr id="5" name="Title 4"/>
          <p:cNvSpPr>
            <a:spLocks noGrp="1"/>
          </p:cNvSpPr>
          <p:nvPr>
            <p:ph type="title"/>
          </p:nvPr>
        </p:nvSpPr>
        <p:spPr/>
        <p:txBody>
          <a:bodyPr/>
          <a:lstStyle/>
          <a:p>
            <a:r>
              <a:rPr lang="en-US" dirty="0" smtClean="0"/>
              <a:t>Flow Chart in U.S. for Incoming Application – Step 1</a:t>
            </a:r>
            <a:endParaRPr lang="en-US" dirty="0"/>
          </a:p>
        </p:txBody>
      </p:sp>
    </p:spTree>
    <p:extLst>
      <p:ext uri="{BB962C8B-B14F-4D97-AF65-F5344CB8AC3E}">
        <p14:creationId xmlns:p14="http://schemas.microsoft.com/office/powerpoint/2010/main" val="6051586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a:t>May refuse to process application only if “manifest” that Convention requirements are not met (Art. 12 of Convention) </a:t>
            </a:r>
          </a:p>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r>
              <a:rPr lang="en-US" sz="2600" dirty="0" smtClean="0"/>
              <a:t>Must </a:t>
            </a:r>
            <a:r>
              <a:rPr lang="en-US" sz="2600" dirty="0"/>
              <a:t>promptly inform requesting Central Authority of </a:t>
            </a:r>
            <a:r>
              <a:rPr lang="en-US" sz="2600" dirty="0" smtClean="0"/>
              <a:t>reasons </a:t>
            </a:r>
            <a:r>
              <a:rPr lang="en-US" sz="2600" dirty="0"/>
              <a:t>for </a:t>
            </a:r>
            <a:r>
              <a:rPr lang="en-US" sz="2600" dirty="0" smtClean="0"/>
              <a:t>any refusal to process application</a:t>
            </a:r>
            <a:endParaRPr lang="en-US" sz="2600" dirty="0"/>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6-15</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Review of Incoming Convention Application </a:t>
            </a:r>
            <a:endParaRPr lang="en-US" dirty="0"/>
          </a:p>
        </p:txBody>
      </p:sp>
    </p:spTree>
    <p:extLst>
      <p:ext uri="{BB962C8B-B14F-4D97-AF65-F5344CB8AC3E}">
        <p14:creationId xmlns:p14="http://schemas.microsoft.com/office/powerpoint/2010/main" val="34092892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May refuse to process application only if “manifest” that Convention requirements are not met (Art. 12 of Convention) </a:t>
            </a:r>
          </a:p>
          <a:p>
            <a:pPr lvl="1"/>
            <a:r>
              <a:rPr lang="en-US" sz="2600" dirty="0" smtClean="0"/>
              <a:t>Reason for rejection must be clear on face of documents</a:t>
            </a:r>
            <a:endParaRPr lang="en-US" sz="2400" dirty="0" smtClean="0"/>
          </a:p>
          <a:p>
            <a:pPr marL="0" indent="0">
              <a:buNone/>
            </a:pPr>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6-16</a:t>
            </a:r>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Review of Incoming Convention Application – Convention Requirements </a:t>
            </a:r>
            <a:endParaRPr lang="en-US" dirty="0"/>
          </a:p>
        </p:txBody>
      </p:sp>
    </p:spTree>
    <p:extLst>
      <p:ext uri="{BB962C8B-B14F-4D97-AF65-F5344CB8AC3E}">
        <p14:creationId xmlns:p14="http://schemas.microsoft.com/office/powerpoint/2010/main" val="10479842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sz="half" idx="1"/>
          </p:nvPr>
        </p:nvSpPr>
        <p:spPr>
          <a:xfrm>
            <a:off x="685800" y="1600199"/>
            <a:ext cx="3810000" cy="4929879"/>
          </a:xfrm>
        </p:spPr>
        <p:txBody>
          <a:bodyPr>
            <a:normAutofit/>
          </a:bodyPr>
          <a:lstStyle/>
          <a:p>
            <a:pPr marL="0" indent="0">
              <a:buNone/>
            </a:pPr>
            <a:r>
              <a:rPr lang="en-CA" sz="2400" dirty="0" smtClean="0"/>
              <a:t>CREDITOR</a:t>
            </a:r>
            <a:endParaRPr lang="en-CA" sz="2400" dirty="0"/>
          </a:p>
          <a:p>
            <a:r>
              <a:rPr lang="en-US" dirty="0" smtClean="0"/>
              <a:t>Modification of a support order issued by tribunal of U.S. requested state</a:t>
            </a:r>
          </a:p>
          <a:p>
            <a:r>
              <a:rPr lang="en-US" dirty="0" smtClean="0"/>
              <a:t>Modification of a support order issued by tribunal of another state or foreign country</a:t>
            </a:r>
          </a:p>
          <a:p>
            <a:pPr lvl="1"/>
            <a:r>
              <a:rPr lang="en-US" dirty="0" smtClean="0"/>
              <a:t>Non-Convention country</a:t>
            </a:r>
          </a:p>
          <a:p>
            <a:pPr lvl="1"/>
            <a:r>
              <a:rPr lang="en-US" dirty="0" smtClean="0"/>
              <a:t>Convention country</a:t>
            </a:r>
          </a:p>
        </p:txBody>
      </p:sp>
      <p:sp>
        <p:nvSpPr>
          <p:cNvPr id="2" name="Content Placeholder 1"/>
          <p:cNvSpPr>
            <a:spLocks noGrp="1"/>
          </p:cNvSpPr>
          <p:nvPr>
            <p:ph sz="half" idx="2"/>
          </p:nvPr>
        </p:nvSpPr>
        <p:spPr>
          <a:xfrm>
            <a:off x="4648200" y="1546412"/>
            <a:ext cx="3810304" cy="4572000"/>
          </a:xfrm>
        </p:spPr>
        <p:txBody>
          <a:bodyPr>
            <a:normAutofit/>
          </a:bodyPr>
          <a:lstStyle/>
          <a:p>
            <a:pPr marL="0" indent="0">
              <a:buNone/>
            </a:pPr>
            <a:r>
              <a:rPr lang="en-US" sz="2400" dirty="0" smtClean="0"/>
              <a:t>DEBTOR</a:t>
            </a:r>
          </a:p>
          <a:p>
            <a:r>
              <a:rPr lang="en-US" dirty="0"/>
              <a:t>Modification of a support order issued by tribunal </a:t>
            </a:r>
            <a:r>
              <a:rPr lang="en-US" dirty="0" smtClean="0"/>
              <a:t>of </a:t>
            </a:r>
            <a:r>
              <a:rPr lang="en-US" dirty="0"/>
              <a:t>U.S. requested state</a:t>
            </a:r>
          </a:p>
          <a:p>
            <a:r>
              <a:rPr lang="en-US" dirty="0"/>
              <a:t>Modification of a support order issued by a tribunal of another state or foreign </a:t>
            </a:r>
            <a:r>
              <a:rPr lang="en-US" dirty="0" smtClean="0"/>
              <a:t>country</a:t>
            </a:r>
          </a:p>
          <a:p>
            <a:pPr lvl="1"/>
            <a:r>
              <a:rPr lang="en-US" dirty="0" smtClean="0"/>
              <a:t>Non-Convention country</a:t>
            </a:r>
          </a:p>
          <a:p>
            <a:pPr lvl="1"/>
            <a:r>
              <a:rPr lang="en-US" dirty="0" smtClean="0"/>
              <a:t>Convention country</a:t>
            </a:r>
            <a:endParaRPr lang="en-US" dirty="0"/>
          </a:p>
          <a:p>
            <a:endParaRPr lang="en-US" dirty="0"/>
          </a:p>
        </p:txBody>
      </p:sp>
      <p:sp>
        <p:nvSpPr>
          <p:cNvPr id="4" name="Footer Placeholder 3"/>
          <p:cNvSpPr>
            <a:spLocks noGrp="1"/>
          </p:cNvSpPr>
          <p:nvPr>
            <p:ph type="ftr" sz="quarter" idx="11"/>
          </p:nvPr>
        </p:nvSpPr>
        <p:spPr/>
        <p:txBody>
          <a:bodyPr/>
          <a:lstStyle/>
          <a:p>
            <a:r>
              <a:rPr lang="en-US" dirty="0" smtClean="0"/>
              <a:t>Module 6</a:t>
            </a:r>
            <a:endParaRPr lang="en-US" dirty="0"/>
          </a:p>
        </p:txBody>
      </p:sp>
      <p:sp>
        <p:nvSpPr>
          <p:cNvPr id="5" name="Slide Number Placeholder 4"/>
          <p:cNvSpPr>
            <a:spLocks noGrp="1"/>
          </p:cNvSpPr>
          <p:nvPr>
            <p:ph type="sldNum" sz="quarter" idx="12"/>
          </p:nvPr>
        </p:nvSpPr>
        <p:spPr/>
        <p:txBody>
          <a:bodyPr/>
          <a:lstStyle/>
          <a:p>
            <a:r>
              <a:rPr lang="en-US" dirty="0" smtClean="0"/>
              <a:t>6-17</a:t>
            </a:r>
            <a:endParaRPr lang="en-US" dirty="0"/>
          </a:p>
        </p:txBody>
      </p:sp>
      <p:sp>
        <p:nvSpPr>
          <p:cNvPr id="11" name="Title 10"/>
          <p:cNvSpPr>
            <a:spLocks noGrp="1"/>
          </p:cNvSpPr>
          <p:nvPr>
            <p:ph type="title"/>
          </p:nvPr>
        </p:nvSpPr>
        <p:spPr>
          <a:xfrm>
            <a:off x="685800" y="440258"/>
            <a:ext cx="7772400" cy="954107"/>
          </a:xfrm>
        </p:spPr>
        <p:txBody>
          <a:bodyPr/>
          <a:lstStyle/>
          <a:p>
            <a:r>
              <a:rPr lang="en-US" dirty="0"/>
              <a:t>Is application within scope of Convention and Section 704 of UIFSA (2008)?</a:t>
            </a:r>
          </a:p>
        </p:txBody>
      </p:sp>
    </p:spTree>
    <p:extLst>
      <p:ext uri="{BB962C8B-B14F-4D97-AF65-F5344CB8AC3E}">
        <p14:creationId xmlns:p14="http://schemas.microsoft.com/office/powerpoint/2010/main" val="40678501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86104" y="4360991"/>
          <a:ext cx="7720311" cy="1645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6-18</a:t>
            </a:r>
            <a:endParaRPr lang="en-US" dirty="0"/>
          </a:p>
        </p:txBody>
      </p:sp>
      <p:sp>
        <p:nvSpPr>
          <p:cNvPr id="5" name="Title 4"/>
          <p:cNvSpPr>
            <a:spLocks noGrp="1"/>
          </p:cNvSpPr>
          <p:nvPr>
            <p:ph type="title"/>
          </p:nvPr>
        </p:nvSpPr>
        <p:spPr>
          <a:xfrm>
            <a:off x="686104" y="417493"/>
            <a:ext cx="7772400" cy="954107"/>
          </a:xfrm>
        </p:spPr>
        <p:txBody>
          <a:bodyPr/>
          <a:lstStyle/>
          <a:p>
            <a:r>
              <a:rPr lang="en-US" dirty="0" smtClean="0"/>
              <a:t>Is application from a Central Authority in a Contracting State?</a:t>
            </a:r>
            <a:endParaRPr lang="en-US" dirty="0"/>
          </a:p>
        </p:txBody>
      </p:sp>
      <p:sp>
        <p:nvSpPr>
          <p:cNvPr id="7" name="TextBox 6"/>
          <p:cNvSpPr txBox="1"/>
          <p:nvPr/>
        </p:nvSpPr>
        <p:spPr>
          <a:xfrm>
            <a:off x="868680" y="1600200"/>
            <a:ext cx="7284720" cy="2554545"/>
          </a:xfrm>
          <a:prstGeom prst="rect">
            <a:avLst/>
          </a:prstGeom>
          <a:noFill/>
        </p:spPr>
        <p:txBody>
          <a:bodyPr wrap="square" rtlCol="0">
            <a:spAutoFit/>
          </a:bodyPr>
          <a:lstStyle/>
          <a:p>
            <a:pPr marL="230188" lvl="0" indent="-230188">
              <a:spcAft>
                <a:spcPts val="1200"/>
              </a:spcAft>
              <a:buFont typeface="Arial"/>
              <a:buChar char="•"/>
            </a:pPr>
            <a:r>
              <a:rPr lang="en-US" sz="2000" dirty="0" smtClean="0">
                <a:solidFill>
                  <a:srgbClr val="5B616B"/>
                </a:solidFill>
              </a:rPr>
              <a:t>To receive IV-D services </a:t>
            </a:r>
            <a:r>
              <a:rPr lang="en-US" sz="2000" dirty="0">
                <a:solidFill>
                  <a:srgbClr val="5B616B"/>
                </a:solidFill>
              </a:rPr>
              <a:t>under Article 7 of UIFSA (2008), </a:t>
            </a:r>
            <a:r>
              <a:rPr lang="en-US" sz="2000" dirty="0" smtClean="0">
                <a:solidFill>
                  <a:srgbClr val="5B616B"/>
                </a:solidFill>
              </a:rPr>
              <a:t>petitioner </a:t>
            </a:r>
            <a:r>
              <a:rPr lang="en-US" sz="2000" dirty="0">
                <a:solidFill>
                  <a:srgbClr val="5B616B"/>
                </a:solidFill>
              </a:rPr>
              <a:t>must reside in </a:t>
            </a:r>
            <a:r>
              <a:rPr lang="en-US" sz="2000" dirty="0" smtClean="0">
                <a:solidFill>
                  <a:srgbClr val="5B616B"/>
                </a:solidFill>
              </a:rPr>
              <a:t>Contracting </a:t>
            </a:r>
            <a:r>
              <a:rPr lang="en-US" sz="2000" dirty="0">
                <a:solidFill>
                  <a:srgbClr val="5B616B"/>
                </a:solidFill>
              </a:rPr>
              <a:t>State and must forward </a:t>
            </a:r>
            <a:r>
              <a:rPr lang="en-US" sz="2000" dirty="0" smtClean="0">
                <a:solidFill>
                  <a:srgbClr val="5B616B"/>
                </a:solidFill>
              </a:rPr>
              <a:t>Hague </a:t>
            </a:r>
            <a:r>
              <a:rPr lang="en-US" sz="2000" dirty="0">
                <a:solidFill>
                  <a:srgbClr val="5B616B"/>
                </a:solidFill>
              </a:rPr>
              <a:t>application through </a:t>
            </a:r>
            <a:r>
              <a:rPr lang="en-US" sz="2000" dirty="0" smtClean="0">
                <a:solidFill>
                  <a:srgbClr val="5B616B"/>
                </a:solidFill>
              </a:rPr>
              <a:t>Central </a:t>
            </a:r>
            <a:r>
              <a:rPr lang="en-US" sz="2000" dirty="0">
                <a:solidFill>
                  <a:srgbClr val="5B616B"/>
                </a:solidFill>
              </a:rPr>
              <a:t>Authority in that </a:t>
            </a:r>
            <a:r>
              <a:rPr lang="en-US" sz="2000" dirty="0" smtClean="0">
                <a:solidFill>
                  <a:srgbClr val="5B616B"/>
                </a:solidFill>
              </a:rPr>
              <a:t>country</a:t>
            </a:r>
          </a:p>
          <a:p>
            <a:pPr marL="230188" lvl="0" indent="-230188">
              <a:spcAft>
                <a:spcPts val="1200"/>
              </a:spcAft>
              <a:buFont typeface="Arial"/>
              <a:buChar char="•"/>
            </a:pPr>
            <a:r>
              <a:rPr lang="en-US" sz="2000" dirty="0" smtClean="0">
                <a:solidFill>
                  <a:srgbClr val="5B616B"/>
                </a:solidFill>
              </a:rPr>
              <a:t>A </a:t>
            </a:r>
            <a:r>
              <a:rPr lang="en-US" sz="2000" dirty="0" smtClean="0">
                <a:solidFill>
                  <a:srgbClr val="5B616B"/>
                </a:solidFill>
              </a:rPr>
              <a:t>direct application to IV-D agency (not through Central </a:t>
            </a:r>
            <a:r>
              <a:rPr lang="en-US" sz="2000" dirty="0" smtClean="0">
                <a:solidFill>
                  <a:srgbClr val="5B616B"/>
                </a:solidFill>
              </a:rPr>
              <a:t>Authority) is </a:t>
            </a:r>
            <a:r>
              <a:rPr lang="en-US" sz="2000" dirty="0" smtClean="0">
                <a:solidFill>
                  <a:srgbClr val="5B616B"/>
                </a:solidFill>
              </a:rPr>
              <a:t>not </a:t>
            </a:r>
            <a:r>
              <a:rPr lang="en-US" sz="2000" dirty="0">
                <a:solidFill>
                  <a:srgbClr val="5B616B"/>
                </a:solidFill>
              </a:rPr>
              <a:t>a Convention </a:t>
            </a:r>
            <a:r>
              <a:rPr lang="en-US" sz="2000" dirty="0" smtClean="0">
                <a:solidFill>
                  <a:srgbClr val="5B616B"/>
                </a:solidFill>
              </a:rPr>
              <a:t>case</a:t>
            </a:r>
            <a:endParaRPr lang="en-US" sz="2000" dirty="0">
              <a:solidFill>
                <a:srgbClr val="5B616B"/>
              </a:solidFill>
            </a:endParaRPr>
          </a:p>
          <a:p>
            <a:pPr marL="230188" lvl="0" indent="-230188">
              <a:spcAft>
                <a:spcPts val="1200"/>
              </a:spcAft>
              <a:buFont typeface="Arial"/>
              <a:buChar char="•"/>
            </a:pPr>
            <a:r>
              <a:rPr lang="en-US" sz="2000" dirty="0">
                <a:solidFill>
                  <a:srgbClr val="5B616B"/>
                </a:solidFill>
              </a:rPr>
              <a:t>If </a:t>
            </a:r>
            <a:r>
              <a:rPr lang="en-US" sz="2000" dirty="0" smtClean="0">
                <a:solidFill>
                  <a:srgbClr val="5B616B"/>
                </a:solidFill>
              </a:rPr>
              <a:t>direct request to tribunal </a:t>
            </a:r>
            <a:r>
              <a:rPr lang="en-US" sz="2000" dirty="0">
                <a:solidFill>
                  <a:srgbClr val="5B616B"/>
                </a:solidFill>
              </a:rPr>
              <a:t>under </a:t>
            </a:r>
            <a:r>
              <a:rPr lang="en-US" sz="2000" dirty="0" smtClean="0">
                <a:solidFill>
                  <a:srgbClr val="5B616B"/>
                </a:solidFill>
              </a:rPr>
              <a:t>Section 705 of UIFSA, IV-D </a:t>
            </a:r>
            <a:r>
              <a:rPr lang="en-US" sz="2000" dirty="0">
                <a:solidFill>
                  <a:srgbClr val="5B616B"/>
                </a:solidFill>
              </a:rPr>
              <a:t>child support agency </a:t>
            </a:r>
            <a:r>
              <a:rPr lang="en-US" sz="2000" dirty="0" smtClean="0">
                <a:solidFill>
                  <a:srgbClr val="5B616B"/>
                </a:solidFill>
              </a:rPr>
              <a:t>not </a:t>
            </a:r>
            <a:r>
              <a:rPr lang="en-US" sz="2000" dirty="0">
                <a:solidFill>
                  <a:srgbClr val="5B616B"/>
                </a:solidFill>
              </a:rPr>
              <a:t>required to provide </a:t>
            </a:r>
            <a:r>
              <a:rPr lang="en-US" sz="2000" dirty="0" smtClean="0">
                <a:solidFill>
                  <a:srgbClr val="5B616B"/>
                </a:solidFill>
              </a:rPr>
              <a:t>assistance</a:t>
            </a:r>
            <a:endParaRPr lang="en-US" sz="2000" dirty="0">
              <a:solidFill>
                <a:srgbClr val="5B616B"/>
              </a:solidFill>
            </a:endParaRPr>
          </a:p>
        </p:txBody>
      </p:sp>
    </p:spTree>
    <p:extLst>
      <p:ext uri="{BB962C8B-B14F-4D97-AF65-F5344CB8AC3E}">
        <p14:creationId xmlns:p14="http://schemas.microsoft.com/office/powerpoint/2010/main" val="24111969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pPr lvl="1"/>
            <a:r>
              <a:rPr lang="en-US" sz="2600" dirty="0" smtClean="0"/>
              <a:t>May </a:t>
            </a:r>
            <a:r>
              <a:rPr lang="en-US" sz="2600" dirty="0"/>
              <a:t>ask </a:t>
            </a:r>
            <a:r>
              <a:rPr lang="en-US" sz="2600" dirty="0" smtClean="0"/>
              <a:t>requesting </a:t>
            </a:r>
            <a:r>
              <a:rPr lang="en-US" sz="2600" dirty="0"/>
              <a:t>Central Authority </a:t>
            </a:r>
            <a:r>
              <a:rPr lang="en-US" sz="2600" dirty="0" smtClean="0"/>
              <a:t>for additional </a:t>
            </a:r>
            <a:r>
              <a:rPr lang="en-US" sz="2600" dirty="0"/>
              <a:t>documents or </a:t>
            </a:r>
            <a:r>
              <a:rPr lang="en-US" sz="2600" dirty="0" smtClean="0"/>
              <a:t>information </a:t>
            </a:r>
          </a:p>
          <a:p>
            <a:pPr lvl="1"/>
            <a:r>
              <a:rPr lang="en-US" sz="2600" dirty="0" smtClean="0"/>
              <a:t>If not provided within 3 </a:t>
            </a:r>
            <a:r>
              <a:rPr lang="en-US" sz="2600" dirty="0"/>
              <a:t>months </a:t>
            </a:r>
            <a:r>
              <a:rPr lang="en-US" sz="2600" dirty="0" smtClean="0"/>
              <a:t>(or longer specified period), may </a:t>
            </a:r>
            <a:r>
              <a:rPr lang="en-US" sz="2600" dirty="0"/>
              <a:t>decide </a:t>
            </a:r>
            <a:r>
              <a:rPr lang="en-US" sz="2600" dirty="0" smtClean="0"/>
              <a:t>not to process application; but must inform requesting </a:t>
            </a:r>
            <a:r>
              <a:rPr lang="en-US" sz="2600" dirty="0"/>
              <a:t>Central </a:t>
            </a:r>
            <a:r>
              <a:rPr lang="en-US" sz="2600" dirty="0" smtClean="0"/>
              <a:t>Authority of that decision </a:t>
            </a:r>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6-19</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Review of Incoming Application </a:t>
            </a:r>
            <a:r>
              <a:rPr lang="en-US" dirty="0"/>
              <a:t>– </a:t>
            </a:r>
            <a:r>
              <a:rPr lang="en-US" dirty="0" smtClean="0"/>
              <a:t>Completeness </a:t>
            </a:r>
            <a:endParaRPr lang="en-US" dirty="0"/>
          </a:p>
        </p:txBody>
      </p:sp>
    </p:spTree>
    <p:extLst>
      <p:ext uri="{BB962C8B-B14F-4D97-AF65-F5344CB8AC3E}">
        <p14:creationId xmlns:p14="http://schemas.microsoft.com/office/powerpoint/2010/main" val="17678397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a:t>Targeted Audiences</a:t>
            </a:r>
          </a:p>
          <a:p>
            <a:pPr lvl="1"/>
            <a:r>
              <a:rPr lang="en-US" dirty="0"/>
              <a:t>Caseworkers and central registry staff</a:t>
            </a:r>
          </a:p>
          <a:p>
            <a:pPr lvl="1"/>
            <a:r>
              <a:rPr lang="en-US" dirty="0" smtClean="0"/>
              <a:t>Experienced </a:t>
            </a:r>
            <a:r>
              <a:rPr lang="en-US" dirty="0"/>
              <a:t>as well as </a:t>
            </a:r>
            <a:r>
              <a:rPr lang="en-US" dirty="0" smtClean="0"/>
              <a:t>novice</a:t>
            </a:r>
          </a:p>
          <a:p>
            <a:r>
              <a:rPr lang="en-US" dirty="0" smtClean="0"/>
              <a:t>Content</a:t>
            </a:r>
          </a:p>
          <a:p>
            <a:pPr lvl="1"/>
            <a:r>
              <a:rPr lang="en-US" dirty="0" smtClean="0"/>
              <a:t>Background information</a:t>
            </a:r>
          </a:p>
          <a:p>
            <a:pPr lvl="1"/>
            <a:r>
              <a:rPr lang="en-US" dirty="0" smtClean="0"/>
              <a:t>Case processing </a:t>
            </a:r>
            <a:r>
              <a:rPr lang="en-US" dirty="0"/>
              <a:t>i</a:t>
            </a:r>
            <a:r>
              <a:rPr lang="en-US" dirty="0" smtClean="0"/>
              <a:t>nformation</a:t>
            </a:r>
          </a:p>
          <a:p>
            <a:r>
              <a:rPr lang="en-US" dirty="0" smtClean="0"/>
              <a:t>Resources</a:t>
            </a:r>
          </a:p>
          <a:p>
            <a:pPr lvl="1"/>
            <a:r>
              <a:rPr lang="en-US" dirty="0" smtClean="0"/>
              <a:t>PowerPoint with notes</a:t>
            </a:r>
          </a:p>
          <a:p>
            <a:pPr lvl="1"/>
            <a:r>
              <a:rPr lang="en-US" dirty="0" smtClean="0"/>
              <a:t>Trainer notes</a:t>
            </a:r>
          </a:p>
          <a:p>
            <a:pPr marL="454025" lvl="1"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6</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Webinar Series</a:t>
            </a:r>
            <a:endParaRPr lang="en-US" dirty="0"/>
          </a:p>
        </p:txBody>
      </p:sp>
      <p:sp>
        <p:nvSpPr>
          <p:cNvPr id="3" name="Slide Number Placeholder 2"/>
          <p:cNvSpPr>
            <a:spLocks noGrp="1"/>
          </p:cNvSpPr>
          <p:nvPr>
            <p:ph type="sldNum" sz="quarter" idx="4"/>
          </p:nvPr>
        </p:nvSpPr>
        <p:spPr/>
        <p:txBody>
          <a:bodyPr/>
          <a:lstStyle/>
          <a:p>
            <a:r>
              <a:rPr lang="en-US" dirty="0"/>
              <a:t>6</a:t>
            </a:r>
            <a:r>
              <a:rPr lang="en-US" dirty="0" smtClean="0"/>
              <a:t>-</a:t>
            </a:r>
            <a:fld id="{42782948-4DBE-204D-AB9E-B65E067054AE}" type="slidenum">
              <a:rPr lang="en-US" smtClean="0"/>
              <a:pPr/>
              <a:t>2</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2975627"/>
            <a:ext cx="2476500" cy="1950244"/>
          </a:xfrm>
          <a:prstGeom prst="rect">
            <a:avLst/>
          </a:prstGeom>
        </p:spPr>
      </p:pic>
    </p:spTree>
    <p:extLst>
      <p:ext uri="{BB962C8B-B14F-4D97-AF65-F5344CB8AC3E}">
        <p14:creationId xmlns:p14="http://schemas.microsoft.com/office/powerpoint/2010/main" val="1941466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smtClean="0"/>
              <a:t>Hague Child Support Convention</a:t>
            </a:r>
          </a:p>
          <a:p>
            <a:pPr lvl="1"/>
            <a:r>
              <a:rPr lang="en-US" sz="2400" dirty="0" smtClean="0"/>
              <a:t>Application </a:t>
            </a:r>
            <a:r>
              <a:rPr lang="en-US" sz="2400" dirty="0"/>
              <a:t>must include </a:t>
            </a:r>
            <a:r>
              <a:rPr lang="en-US" sz="2400" dirty="0" smtClean="0"/>
              <a:t>transmittal</a:t>
            </a:r>
          </a:p>
          <a:p>
            <a:r>
              <a:rPr lang="en-US" sz="2600" dirty="0" smtClean="0"/>
              <a:t>U.S</a:t>
            </a:r>
            <a:r>
              <a:rPr lang="en-US" sz="2600" dirty="0"/>
              <a:t>. Country </a:t>
            </a:r>
            <a:r>
              <a:rPr lang="en-US" sz="2600" dirty="0" smtClean="0"/>
              <a:t>Profile</a:t>
            </a:r>
          </a:p>
          <a:p>
            <a:pPr lvl="1"/>
            <a:r>
              <a:rPr lang="en-US" sz="2400" dirty="0" smtClean="0"/>
              <a:t>Requires use of </a:t>
            </a:r>
            <a:r>
              <a:rPr lang="en-US" sz="2400" dirty="0"/>
              <a:t>Hague </a:t>
            </a:r>
            <a:r>
              <a:rPr lang="en-US" sz="2400" dirty="0" smtClean="0"/>
              <a:t>application form</a:t>
            </a:r>
          </a:p>
          <a:p>
            <a:pPr lvl="1"/>
            <a:r>
              <a:rPr lang="en-US" sz="2400" dirty="0" smtClean="0"/>
              <a:t>Requires financial information about creditor and debtor</a:t>
            </a:r>
          </a:p>
          <a:p>
            <a:pPr lvl="1"/>
            <a:r>
              <a:rPr lang="en-US" sz="2400" dirty="0" smtClean="0"/>
              <a:t>Advises that additional documents/information may be required based on facts of case and law of requested U.S. state </a:t>
            </a:r>
            <a:endParaRPr lang="en-US" sz="2400"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6-20</a:t>
            </a:r>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Are required documents included with application?</a:t>
            </a:r>
            <a:endParaRPr lang="en-US" dirty="0"/>
          </a:p>
        </p:txBody>
      </p:sp>
    </p:spTree>
    <p:extLst>
      <p:ext uri="{BB962C8B-B14F-4D97-AF65-F5344CB8AC3E}">
        <p14:creationId xmlns:p14="http://schemas.microsoft.com/office/powerpoint/2010/main" val="36671219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sz="2400" dirty="0" smtClean="0"/>
              <a:t>Order issued by requested U.S. state</a:t>
            </a:r>
          </a:p>
          <a:p>
            <a:pPr lvl="1"/>
            <a:r>
              <a:rPr lang="en-US" sz="2200" dirty="0" smtClean="0"/>
              <a:t>Complete text of the order</a:t>
            </a:r>
            <a:endParaRPr lang="en-US" sz="2200" dirty="0" smtClean="0">
              <a:solidFill>
                <a:schemeClr val="tx2"/>
              </a:solidFill>
            </a:endParaRPr>
          </a:p>
          <a:p>
            <a:pPr lvl="1"/>
            <a:r>
              <a:rPr lang="en-US" sz="2200" dirty="0" smtClean="0">
                <a:solidFill>
                  <a:schemeClr val="tx2"/>
                </a:solidFill>
              </a:rPr>
              <a:t>Documents required by domestic law</a:t>
            </a:r>
          </a:p>
          <a:p>
            <a:r>
              <a:rPr lang="en-US" sz="2400" dirty="0" smtClean="0">
                <a:solidFill>
                  <a:schemeClr val="tx2"/>
                </a:solidFill>
              </a:rPr>
              <a:t>Order issued by U.S. state other than requested U.S. state</a:t>
            </a:r>
            <a:endParaRPr lang="en-US" sz="2400" dirty="0">
              <a:solidFill>
                <a:schemeClr val="tx2"/>
              </a:solidFill>
            </a:endParaRPr>
          </a:p>
          <a:p>
            <a:pPr lvl="1"/>
            <a:r>
              <a:rPr lang="en-US" sz="2200" dirty="0" smtClean="0">
                <a:solidFill>
                  <a:schemeClr val="tx2"/>
                </a:solidFill>
              </a:rPr>
              <a:t>Documents required by Section 602 of UIFSA (2008)</a:t>
            </a:r>
            <a:endParaRPr lang="en-US" sz="2200" dirty="0">
              <a:solidFill>
                <a:schemeClr val="tx2"/>
              </a:solidFill>
            </a:endParaRPr>
          </a:p>
          <a:p>
            <a:pPr lvl="2"/>
            <a:r>
              <a:rPr lang="en-US" sz="2000" dirty="0" smtClean="0">
                <a:solidFill>
                  <a:schemeClr val="tx2"/>
                </a:solidFill>
              </a:rPr>
              <a:t>Letter of transmittal</a:t>
            </a:r>
          </a:p>
          <a:p>
            <a:pPr lvl="2"/>
            <a:r>
              <a:rPr lang="en-US" sz="2000" dirty="0" smtClean="0">
                <a:solidFill>
                  <a:schemeClr val="tx2"/>
                </a:solidFill>
              </a:rPr>
              <a:t>Two </a:t>
            </a:r>
            <a:r>
              <a:rPr lang="en-US" sz="2000" dirty="0">
                <a:solidFill>
                  <a:schemeClr val="tx2"/>
                </a:solidFill>
              </a:rPr>
              <a:t>copies, including one certified copy, of order</a:t>
            </a:r>
          </a:p>
          <a:p>
            <a:pPr lvl="2"/>
            <a:r>
              <a:rPr lang="en-US" sz="2000" dirty="0" smtClean="0">
                <a:solidFill>
                  <a:schemeClr val="tx2"/>
                </a:solidFill>
              </a:rPr>
              <a:t>Sworn </a:t>
            </a:r>
            <a:r>
              <a:rPr lang="en-US" sz="2000" dirty="0">
                <a:solidFill>
                  <a:schemeClr val="tx2"/>
                </a:solidFill>
              </a:rPr>
              <a:t>statement showing arrearage</a:t>
            </a:r>
          </a:p>
          <a:p>
            <a:pPr lvl="2"/>
            <a:r>
              <a:rPr lang="en-US" sz="2000" dirty="0" smtClean="0">
                <a:solidFill>
                  <a:schemeClr val="tx2"/>
                </a:solidFill>
              </a:rPr>
              <a:t>Locate, income, and asset information </a:t>
            </a:r>
            <a:r>
              <a:rPr lang="en-US" sz="2000" dirty="0">
                <a:solidFill>
                  <a:schemeClr val="tx2"/>
                </a:solidFill>
              </a:rPr>
              <a:t>about obligor</a:t>
            </a:r>
          </a:p>
          <a:p>
            <a:pPr lvl="2"/>
            <a:r>
              <a:rPr lang="en-US" sz="2000" dirty="0" smtClean="0">
                <a:solidFill>
                  <a:schemeClr val="tx2"/>
                </a:solidFill>
              </a:rPr>
              <a:t>Name and address of obligee </a:t>
            </a:r>
            <a:r>
              <a:rPr lang="en-US" sz="2000" dirty="0"/>
              <a:t>and person to whom payments should be remitted</a:t>
            </a:r>
          </a:p>
          <a:p>
            <a:pPr marL="454025" lvl="1" indent="0">
              <a:buNone/>
            </a:pPr>
            <a:endParaRPr lang="en-US" dirty="0" smtClean="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21</a:t>
            </a:fld>
            <a:endParaRPr lang="en-US" dirty="0"/>
          </a:p>
        </p:txBody>
      </p:sp>
      <p:sp>
        <p:nvSpPr>
          <p:cNvPr id="5" name="Title 4"/>
          <p:cNvSpPr>
            <a:spLocks noGrp="1"/>
          </p:cNvSpPr>
          <p:nvPr>
            <p:ph type="title"/>
          </p:nvPr>
        </p:nvSpPr>
        <p:spPr>
          <a:xfrm>
            <a:off x="686104" y="417493"/>
            <a:ext cx="7772400" cy="954107"/>
          </a:xfrm>
        </p:spPr>
        <p:txBody>
          <a:bodyPr/>
          <a:lstStyle/>
          <a:p>
            <a:r>
              <a:rPr lang="en-US" dirty="0" smtClean="0"/>
              <a:t>Additional Documents Needed for Modification of U.S. Support Order </a:t>
            </a:r>
            <a:endParaRPr lang="en-US" dirty="0"/>
          </a:p>
        </p:txBody>
      </p:sp>
    </p:spTree>
    <p:extLst>
      <p:ext uri="{BB962C8B-B14F-4D97-AF65-F5344CB8AC3E}">
        <p14:creationId xmlns:p14="http://schemas.microsoft.com/office/powerpoint/2010/main" val="22162409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2041267"/>
            <a:ext cx="7772400" cy="4572000"/>
          </a:xfrm>
        </p:spPr>
        <p:txBody>
          <a:bodyPr>
            <a:normAutofit/>
          </a:bodyPr>
          <a:lstStyle/>
          <a:p>
            <a:r>
              <a:rPr lang="en-US" sz="2600" dirty="0" smtClean="0"/>
              <a:t>Documents required by Section 602 of UIFSA (2008)</a:t>
            </a:r>
          </a:p>
          <a:p>
            <a:pPr lvl="2"/>
            <a:r>
              <a:rPr lang="en-US" sz="2200" dirty="0" smtClean="0">
                <a:solidFill>
                  <a:schemeClr val="tx2"/>
                </a:solidFill>
              </a:rPr>
              <a:t>Letter of transmittal</a:t>
            </a:r>
          </a:p>
          <a:p>
            <a:pPr lvl="2"/>
            <a:r>
              <a:rPr lang="en-US" sz="2200" dirty="0" smtClean="0">
                <a:solidFill>
                  <a:schemeClr val="tx2"/>
                </a:solidFill>
              </a:rPr>
              <a:t>Two copies, including one certified copy, of order</a:t>
            </a:r>
          </a:p>
          <a:p>
            <a:pPr lvl="2"/>
            <a:r>
              <a:rPr lang="en-US" sz="2200" dirty="0" smtClean="0">
                <a:solidFill>
                  <a:schemeClr val="tx2"/>
                </a:solidFill>
              </a:rPr>
              <a:t>Sworn statement showing arrearage</a:t>
            </a:r>
          </a:p>
          <a:p>
            <a:pPr lvl="2"/>
            <a:r>
              <a:rPr lang="en-US" sz="2200" dirty="0" smtClean="0">
                <a:solidFill>
                  <a:schemeClr val="tx2"/>
                </a:solidFill>
              </a:rPr>
              <a:t>Locate, income, and asset information about obligor</a:t>
            </a:r>
          </a:p>
          <a:p>
            <a:pPr lvl="2"/>
            <a:r>
              <a:rPr lang="en-US" sz="2200" dirty="0" smtClean="0">
                <a:solidFill>
                  <a:schemeClr val="tx2"/>
                </a:solidFill>
              </a:rPr>
              <a:t>Name and address of </a:t>
            </a:r>
            <a:r>
              <a:rPr lang="en-US" sz="2200" dirty="0" smtClean="0"/>
              <a:t>obligee and person to whom payments should be remitted</a:t>
            </a:r>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6-22</a:t>
            </a:r>
            <a:endParaRPr lang="en-US" dirty="0"/>
          </a:p>
        </p:txBody>
      </p:sp>
      <p:sp>
        <p:nvSpPr>
          <p:cNvPr id="3" name="Title 2"/>
          <p:cNvSpPr>
            <a:spLocks noGrp="1"/>
          </p:cNvSpPr>
          <p:nvPr>
            <p:ph type="title"/>
          </p:nvPr>
        </p:nvSpPr>
        <p:spPr>
          <a:xfrm>
            <a:off x="685800" y="209490"/>
            <a:ext cx="7772400" cy="1292662"/>
          </a:xfrm>
        </p:spPr>
        <p:txBody>
          <a:bodyPr/>
          <a:lstStyle/>
          <a:p>
            <a:r>
              <a:rPr lang="en-US" sz="2600" dirty="0" smtClean="0"/>
              <a:t>Additional Documents Needed for Modification of Foreign Support Order Issued by Non-Convention Country </a:t>
            </a:r>
            <a:endParaRPr lang="en-US" sz="2600" dirty="0"/>
          </a:p>
        </p:txBody>
      </p:sp>
    </p:spTree>
    <p:extLst>
      <p:ext uri="{BB962C8B-B14F-4D97-AF65-F5344CB8AC3E}">
        <p14:creationId xmlns:p14="http://schemas.microsoft.com/office/powerpoint/2010/main" val="30646855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828800"/>
            <a:ext cx="7772400" cy="4572000"/>
          </a:xfrm>
        </p:spPr>
        <p:txBody>
          <a:bodyPr>
            <a:normAutofit/>
          </a:bodyPr>
          <a:lstStyle/>
          <a:p>
            <a:r>
              <a:rPr lang="en-US" sz="2600" dirty="0" smtClean="0"/>
              <a:t>Documents required by Section 706 of UIFSA (2008)</a:t>
            </a:r>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6-23</a:t>
            </a:r>
            <a:endParaRPr lang="en-US" dirty="0"/>
          </a:p>
        </p:txBody>
      </p:sp>
      <p:sp>
        <p:nvSpPr>
          <p:cNvPr id="3" name="Title 2"/>
          <p:cNvSpPr>
            <a:spLocks noGrp="1"/>
          </p:cNvSpPr>
          <p:nvPr>
            <p:ph type="title"/>
          </p:nvPr>
        </p:nvSpPr>
        <p:spPr>
          <a:xfrm>
            <a:off x="699247" y="471726"/>
            <a:ext cx="7772400" cy="954107"/>
          </a:xfrm>
        </p:spPr>
        <p:txBody>
          <a:bodyPr/>
          <a:lstStyle/>
          <a:p>
            <a:r>
              <a:rPr lang="en-US" dirty="0" smtClean="0"/>
              <a:t>Additional Documents Needed for Modification of Support Order Issued by Convention Country </a:t>
            </a:r>
            <a:endParaRPr lang="en-US" dirty="0"/>
          </a:p>
        </p:txBody>
      </p:sp>
    </p:spTree>
    <p:extLst>
      <p:ext uri="{BB962C8B-B14F-4D97-AF65-F5344CB8AC3E}">
        <p14:creationId xmlns:p14="http://schemas.microsoft.com/office/powerpoint/2010/main" val="21911144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6-24</a:t>
            </a:r>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Incoming Application for Modification of a Convention Support Order – Documents/Information </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83105150"/>
              </p:ext>
            </p:extLst>
          </p:nvPr>
        </p:nvGraphicFramePr>
        <p:xfrm>
          <a:off x="702659" y="1295400"/>
          <a:ext cx="7772400" cy="481584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 and UIFSA</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370840">
                <a:tc>
                  <a:txBody>
                    <a:bodyPr/>
                    <a:lstStyle/>
                    <a:p>
                      <a:r>
                        <a:rPr lang="en-US" sz="2000" dirty="0" smtClean="0"/>
                        <a:t>Transmittal</a:t>
                      </a:r>
                      <a:endParaRPr lang="en-US" sz="2000" dirty="0"/>
                    </a:p>
                  </a:txBody>
                  <a:tcPr/>
                </a:tc>
                <a:tc>
                  <a:txBody>
                    <a:bodyPr/>
                    <a:lstStyle/>
                    <a:p>
                      <a:r>
                        <a:rPr lang="en-US" sz="2000" dirty="0" smtClean="0"/>
                        <a:t>Always</a:t>
                      </a:r>
                    </a:p>
                    <a:p>
                      <a:endParaRPr lang="en-US" sz="2000" dirty="0"/>
                    </a:p>
                  </a:txBody>
                  <a:tcPr/>
                </a:tc>
                <a:tc>
                  <a:txBody>
                    <a:bodyPr/>
                    <a:lstStyle/>
                    <a:p>
                      <a:r>
                        <a:rPr lang="en-US" sz="2000" dirty="0" smtClean="0"/>
                        <a:t>Convention Transmittal</a:t>
                      </a:r>
                      <a:endParaRPr lang="en-US" sz="2000" dirty="0"/>
                    </a:p>
                  </a:txBody>
                  <a:tcPr/>
                </a:tc>
              </a:tr>
              <a:tr h="370840">
                <a:tc>
                  <a:txBody>
                    <a:bodyPr/>
                    <a:lstStyle/>
                    <a:p>
                      <a:r>
                        <a:rPr lang="en-US" sz="2000" dirty="0" smtClean="0"/>
                        <a:t>Application</a:t>
                      </a:r>
                      <a:endParaRPr lang="en-US" sz="2000" dirty="0"/>
                    </a:p>
                  </a:txBody>
                  <a:tcPr/>
                </a:tc>
                <a:tc>
                  <a:txBody>
                    <a:bodyPr/>
                    <a:lstStyle/>
                    <a:p>
                      <a:r>
                        <a:rPr lang="en-US" sz="2000" dirty="0" smtClean="0"/>
                        <a:t>Always</a:t>
                      </a:r>
                      <a:endParaRPr lang="en-US" sz="2000" dirty="0"/>
                    </a:p>
                  </a:txBody>
                  <a:tcPr/>
                </a:tc>
                <a:tc>
                  <a:txBody>
                    <a:bodyPr/>
                    <a:lstStyle/>
                    <a:p>
                      <a:r>
                        <a:rPr lang="en-US" sz="2000" dirty="0" smtClean="0"/>
                        <a:t>Convention Application </a:t>
                      </a:r>
                      <a:endParaRPr lang="en-US" sz="2000" dirty="0"/>
                    </a:p>
                  </a:txBody>
                  <a:tcPr/>
                </a:tc>
              </a:tr>
              <a:tr h="370840">
                <a:tc>
                  <a:txBody>
                    <a:bodyPr/>
                    <a:lstStyle/>
                    <a:p>
                      <a:endParaRPr lang="en-US" sz="2000" dirty="0"/>
                    </a:p>
                  </a:txBody>
                  <a:tcPr/>
                </a:tc>
                <a:tc>
                  <a:txBody>
                    <a:bodyPr/>
                    <a:lstStyle/>
                    <a:p>
                      <a:r>
                        <a:rPr lang="en-US" sz="2000" dirty="0" smtClean="0"/>
                        <a:t>If risk</a:t>
                      </a:r>
                      <a:r>
                        <a:rPr lang="en-US" sz="2000" baseline="0" dirty="0" smtClean="0"/>
                        <a:t> of harm</a:t>
                      </a:r>
                      <a:endParaRPr lang="en-US" sz="2000" dirty="0"/>
                    </a:p>
                  </a:txBody>
                  <a:tcPr/>
                </a:tc>
                <a:tc>
                  <a:txBody>
                    <a:bodyPr/>
                    <a:lstStyle/>
                    <a:p>
                      <a:r>
                        <a:rPr lang="en-US" sz="2000" dirty="0" smtClean="0"/>
                        <a:t>Convention</a:t>
                      </a:r>
                      <a:r>
                        <a:rPr lang="en-US" sz="2000" baseline="0" dirty="0" smtClean="0"/>
                        <a:t> Restricted Information on the Applicant</a:t>
                      </a:r>
                      <a:endParaRPr lang="en-US" sz="2000" dirty="0"/>
                    </a:p>
                  </a:txBody>
                  <a:tcPr/>
                </a:tc>
              </a:tr>
              <a:tr h="370840">
                <a:tc>
                  <a:txBody>
                    <a:bodyPr/>
                    <a:lstStyle/>
                    <a:p>
                      <a:r>
                        <a:rPr lang="en-US" sz="2000" dirty="0" smtClean="0"/>
                        <a:t>Information about obligee</a:t>
                      </a:r>
                      <a:endParaRPr lang="en-US" sz="2000" dirty="0"/>
                    </a:p>
                  </a:txBody>
                  <a:tcPr/>
                </a:tc>
                <a:tc>
                  <a:txBody>
                    <a:bodyPr/>
                    <a:lstStyle/>
                    <a:p>
                      <a:r>
                        <a:rPr lang="en-US" sz="2000" dirty="0" smtClean="0"/>
                        <a:t>Always</a:t>
                      </a:r>
                      <a:endParaRPr lang="en-US" sz="2000" dirty="0"/>
                    </a:p>
                  </a:txBody>
                  <a:tcPr/>
                </a:tc>
                <a:tc>
                  <a:txBody>
                    <a:bodyPr/>
                    <a:lstStyle/>
                    <a:p>
                      <a:r>
                        <a:rPr lang="en-US" sz="2000" dirty="0" smtClean="0"/>
                        <a:t>Convention Financial Circumstances</a:t>
                      </a:r>
                      <a:r>
                        <a:rPr lang="en-US" sz="2000" baseline="0" dirty="0" smtClean="0"/>
                        <a:t> form</a:t>
                      </a:r>
                      <a:endParaRPr lang="en-US" sz="2000" dirty="0"/>
                    </a:p>
                  </a:txBody>
                  <a:tcPr/>
                </a:tc>
              </a:tr>
              <a:tr h="370840">
                <a:tc>
                  <a:txBody>
                    <a:bodyPr/>
                    <a:lstStyle/>
                    <a:p>
                      <a:r>
                        <a:rPr lang="en-US" sz="2000" dirty="0" smtClean="0"/>
                        <a:t>Information about obligor</a:t>
                      </a:r>
                      <a:endParaRPr lang="en-US" sz="2000" dirty="0"/>
                    </a:p>
                  </a:txBody>
                  <a:tcPr/>
                </a:tc>
                <a:tc>
                  <a:txBody>
                    <a:bodyPr/>
                    <a:lstStyle/>
                    <a:p>
                      <a:r>
                        <a:rPr lang="en-US" sz="2000" dirty="0" smtClean="0"/>
                        <a:t>Always</a:t>
                      </a:r>
                      <a:endParaRPr lang="en-US" sz="2000" dirty="0"/>
                    </a:p>
                  </a:txBody>
                  <a:tcPr/>
                </a:tc>
                <a:tc>
                  <a:txBody>
                    <a:bodyPr/>
                    <a:lstStyle/>
                    <a:p>
                      <a:r>
                        <a:rPr lang="en-US" sz="2000" dirty="0" smtClean="0"/>
                        <a:t>Convention Financial Circumstances</a:t>
                      </a:r>
                      <a:r>
                        <a:rPr lang="en-US" sz="2000" baseline="0" dirty="0" smtClean="0"/>
                        <a:t> form</a:t>
                      </a:r>
                      <a:endParaRPr lang="en-US" sz="2000" dirty="0"/>
                    </a:p>
                  </a:txBody>
                  <a:tcPr/>
                </a:tc>
              </a:tr>
            </a:tbl>
          </a:graphicData>
        </a:graphic>
      </p:graphicFrame>
    </p:spTree>
    <p:extLst>
      <p:ext uri="{BB962C8B-B14F-4D97-AF65-F5344CB8AC3E}">
        <p14:creationId xmlns:p14="http://schemas.microsoft.com/office/powerpoint/2010/main" val="25796090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6-25</a:t>
            </a:r>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Incoming Application for Modification of a Convention Support Order – Documents/Information (cont’d)</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55227457"/>
              </p:ext>
            </p:extLst>
          </p:nvPr>
        </p:nvGraphicFramePr>
        <p:xfrm>
          <a:off x="702659" y="1295400"/>
          <a:ext cx="7772400" cy="533400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 and UIFSA</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370840">
                <a:tc>
                  <a:txBody>
                    <a:bodyPr/>
                    <a:lstStyle/>
                    <a:p>
                      <a:r>
                        <a:rPr lang="en-US" sz="2000" dirty="0" smtClean="0"/>
                        <a:t>Complete text</a:t>
                      </a:r>
                      <a:r>
                        <a:rPr lang="en-US" sz="2000" baseline="0" dirty="0" smtClean="0"/>
                        <a:t> of order</a:t>
                      </a:r>
                      <a:endParaRPr lang="en-US" sz="2000" dirty="0"/>
                    </a:p>
                  </a:txBody>
                  <a:tcPr/>
                </a:tc>
                <a:tc>
                  <a:txBody>
                    <a:bodyPr/>
                    <a:lstStyle/>
                    <a:p>
                      <a:r>
                        <a:rPr lang="en-US" sz="2000" dirty="0" smtClean="0"/>
                        <a:t>Always, unless your state allows an abstract or extract</a:t>
                      </a:r>
                      <a:r>
                        <a:rPr lang="en-US" sz="2000" baseline="0" dirty="0" smtClean="0"/>
                        <a:t> of order</a:t>
                      </a:r>
                      <a:endParaRPr lang="en-US" sz="2000" dirty="0"/>
                    </a:p>
                  </a:txBody>
                  <a:tcPr/>
                </a:tc>
                <a:tc>
                  <a:txBody>
                    <a:bodyPr/>
                    <a:lstStyle/>
                    <a:p>
                      <a:r>
                        <a:rPr lang="en-US" sz="2000" dirty="0" smtClean="0"/>
                        <a:t>Order itself or Convention Abstract, if acceptable</a:t>
                      </a:r>
                      <a:r>
                        <a:rPr lang="en-US" sz="2000" baseline="0" dirty="0" smtClean="0"/>
                        <a:t> </a:t>
                      </a:r>
                      <a:endParaRPr lang="en-US" sz="2000" dirty="0"/>
                    </a:p>
                  </a:txBody>
                  <a:tcPr/>
                </a:tc>
              </a:tr>
              <a:tr h="370840">
                <a:tc>
                  <a:txBody>
                    <a:bodyPr/>
                    <a:lstStyle/>
                    <a:p>
                      <a:r>
                        <a:rPr lang="en-US" sz="2000" dirty="0" smtClean="0"/>
                        <a:t>Record</a:t>
                      </a:r>
                      <a:r>
                        <a:rPr lang="en-US" sz="2000" baseline="0" dirty="0" smtClean="0"/>
                        <a:t> stating order is </a:t>
                      </a:r>
                      <a:r>
                        <a:rPr lang="en-US" sz="2000" dirty="0" smtClean="0"/>
                        <a:t>enforceable in issuing country</a:t>
                      </a:r>
                      <a:endParaRPr lang="en-US" sz="2000" dirty="0"/>
                    </a:p>
                  </a:txBody>
                  <a:tcPr/>
                </a:tc>
                <a:tc>
                  <a:txBody>
                    <a:bodyPr/>
                    <a:lstStyle/>
                    <a:p>
                      <a:r>
                        <a:rPr lang="en-US" sz="2000" dirty="0" smtClean="0"/>
                        <a:t>Always</a:t>
                      </a:r>
                      <a:endParaRPr lang="en-US" sz="2000" dirty="0"/>
                    </a:p>
                  </a:txBody>
                  <a:tcPr/>
                </a:tc>
                <a:tc>
                  <a:txBody>
                    <a:bodyPr/>
                    <a:lstStyle/>
                    <a:p>
                      <a:r>
                        <a:rPr lang="en-US" sz="2000" dirty="0" smtClean="0"/>
                        <a:t>Convention Statement of Enforceability</a:t>
                      </a:r>
                      <a:endParaRPr lang="en-US" sz="2000" dirty="0"/>
                    </a:p>
                  </a:txBody>
                  <a:tcPr/>
                </a:tc>
              </a:tr>
              <a:tr h="370840">
                <a:tc>
                  <a:txBody>
                    <a:bodyPr/>
                    <a:lstStyle/>
                    <a:p>
                      <a:r>
                        <a:rPr lang="en-US" sz="2000" dirty="0" smtClean="0"/>
                        <a:t>Record</a:t>
                      </a:r>
                      <a:r>
                        <a:rPr lang="en-US" sz="2000" baseline="0" dirty="0" smtClean="0"/>
                        <a:t> attesting to proper notice and opportunity to be heard</a:t>
                      </a:r>
                      <a:endParaRPr lang="en-US" sz="2000" dirty="0"/>
                    </a:p>
                  </a:txBody>
                  <a:tcPr/>
                </a:tc>
                <a:tc>
                  <a:txBody>
                    <a:bodyPr/>
                    <a:lstStyle/>
                    <a:p>
                      <a:r>
                        <a:rPr lang="en-US" sz="2000" dirty="0" smtClean="0"/>
                        <a:t>Always if respondent did not appear</a:t>
                      </a:r>
                      <a:r>
                        <a:rPr lang="en-US" sz="2000" baseline="0" dirty="0" smtClean="0"/>
                        <a:t> and was not represented</a:t>
                      </a:r>
                      <a:endParaRPr lang="en-US" sz="2000" dirty="0"/>
                    </a:p>
                  </a:txBody>
                  <a:tcPr/>
                </a:tc>
                <a:tc>
                  <a:txBody>
                    <a:bodyPr/>
                    <a:lstStyle/>
                    <a:p>
                      <a:r>
                        <a:rPr lang="en-US" sz="2000" dirty="0" smtClean="0"/>
                        <a:t>Convention Statement of Proper Notice</a:t>
                      </a:r>
                      <a:endParaRPr lang="en-US" sz="2000" dirty="0"/>
                    </a:p>
                  </a:txBody>
                  <a:tcPr/>
                </a:tc>
              </a:tr>
              <a:tr h="370840">
                <a:tc>
                  <a:txBody>
                    <a:bodyPr/>
                    <a:lstStyle/>
                    <a:p>
                      <a:r>
                        <a:rPr lang="en-US" sz="2000" dirty="0" smtClean="0"/>
                        <a:t>Record of arrears</a:t>
                      </a:r>
                      <a:endParaRPr lang="en-US" sz="2000" dirty="0"/>
                    </a:p>
                  </a:txBody>
                  <a:tcPr/>
                </a:tc>
                <a:tc>
                  <a:txBody>
                    <a:bodyPr/>
                    <a:lstStyle/>
                    <a:p>
                      <a:r>
                        <a:rPr lang="en-US" sz="2000" dirty="0" smtClean="0"/>
                        <a:t>Always if there are any</a:t>
                      </a:r>
                      <a:endParaRPr lang="en-US" sz="2000" dirty="0"/>
                    </a:p>
                  </a:txBody>
                  <a:tcPr/>
                </a:tc>
                <a:tc>
                  <a:txBody>
                    <a:bodyPr/>
                    <a:lstStyle/>
                    <a:p>
                      <a:r>
                        <a:rPr lang="en-US" sz="2000" dirty="0" smtClean="0"/>
                        <a:t>Domestic document showing amount and date calculated</a:t>
                      </a:r>
                      <a:endParaRPr lang="en-US" sz="2000" dirty="0"/>
                    </a:p>
                  </a:txBody>
                  <a:tcPr/>
                </a:tc>
              </a:tr>
            </a:tbl>
          </a:graphicData>
        </a:graphic>
      </p:graphicFrame>
    </p:spTree>
    <p:extLst>
      <p:ext uri="{BB962C8B-B14F-4D97-AF65-F5344CB8AC3E}">
        <p14:creationId xmlns:p14="http://schemas.microsoft.com/office/powerpoint/2010/main" val="38952767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6-26</a:t>
            </a:r>
            <a:endParaRPr lang="en-US" dirty="0"/>
          </a:p>
        </p:txBody>
      </p:sp>
      <p:sp>
        <p:nvSpPr>
          <p:cNvPr id="3" name="Title 2"/>
          <p:cNvSpPr>
            <a:spLocks noGrp="1"/>
          </p:cNvSpPr>
          <p:nvPr>
            <p:ph type="title"/>
          </p:nvPr>
        </p:nvSpPr>
        <p:spPr>
          <a:xfrm>
            <a:off x="699247" y="285145"/>
            <a:ext cx="7772400" cy="892552"/>
          </a:xfrm>
        </p:spPr>
        <p:txBody>
          <a:bodyPr/>
          <a:lstStyle/>
          <a:p>
            <a:r>
              <a:rPr lang="en-US" sz="2600" dirty="0" smtClean="0"/>
              <a:t>Incoming Application for Modification of a Convention Support Order – Documents/Information (cont’d)</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57552544"/>
              </p:ext>
            </p:extLst>
          </p:nvPr>
        </p:nvGraphicFramePr>
        <p:xfrm>
          <a:off x="702659" y="1295400"/>
          <a:ext cx="7772400" cy="366776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 and UIFSA</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370840">
                <a:tc>
                  <a:txBody>
                    <a:bodyPr/>
                    <a:lstStyle/>
                    <a:p>
                      <a:r>
                        <a:rPr lang="en-US" sz="2000" dirty="0" smtClean="0"/>
                        <a:t>Record showing requirement for automatic adjustment</a:t>
                      </a:r>
                      <a:r>
                        <a:rPr lang="en-US" sz="2000" baseline="0" dirty="0" smtClean="0"/>
                        <a:t> and</a:t>
                      </a:r>
                      <a:r>
                        <a:rPr lang="en-US" sz="2000" dirty="0" smtClean="0"/>
                        <a:t> explaining how to adjust or index support amount</a:t>
                      </a:r>
                      <a:endParaRPr lang="en-US" sz="2000" dirty="0"/>
                    </a:p>
                  </a:txBody>
                  <a:tcPr/>
                </a:tc>
                <a:tc>
                  <a:txBody>
                    <a:bodyPr/>
                    <a:lstStyle/>
                    <a:p>
                      <a:r>
                        <a:rPr lang="en-US" sz="2000" dirty="0" smtClean="0"/>
                        <a:t>Always if order provides for automatic adjustment or indexation</a:t>
                      </a:r>
                      <a:endParaRPr lang="en-US" sz="2000" dirty="0"/>
                    </a:p>
                  </a:txBody>
                  <a:tcPr/>
                </a:tc>
                <a:tc>
                  <a:txBody>
                    <a:bodyPr/>
                    <a:lstStyle/>
                    <a:p>
                      <a:r>
                        <a:rPr lang="en-US" sz="2000" dirty="0" smtClean="0"/>
                        <a:t>Domestic document</a:t>
                      </a:r>
                      <a:endParaRPr lang="en-US" sz="2000" dirty="0"/>
                    </a:p>
                  </a:txBody>
                  <a:tcPr/>
                </a:tc>
              </a:tr>
              <a:tr h="370840">
                <a:tc>
                  <a:txBody>
                    <a:bodyPr/>
                    <a:lstStyle/>
                    <a:p>
                      <a:endParaRPr lang="en-US" sz="1800" dirty="0"/>
                    </a:p>
                  </a:txBody>
                  <a:tcPr/>
                </a:tc>
                <a:tc>
                  <a:txBody>
                    <a:bodyPr/>
                    <a:lstStyle/>
                    <a:p>
                      <a:endParaRPr lang="en-US" sz="1800" dirty="0"/>
                    </a:p>
                  </a:txBody>
                  <a:tcPr/>
                </a:tc>
                <a:tc>
                  <a:txBody>
                    <a:bodyPr/>
                    <a:lstStyle/>
                    <a:p>
                      <a:endParaRPr lang="en-US" sz="1800" dirty="0"/>
                    </a:p>
                  </a:txBody>
                  <a:tcPr/>
                </a:tc>
              </a:tr>
              <a:tr h="370840">
                <a:tc>
                  <a:txBody>
                    <a:bodyPr/>
                    <a:lstStyle/>
                    <a:p>
                      <a:endParaRPr lang="en-US" sz="1800" dirty="0"/>
                    </a:p>
                  </a:txBody>
                  <a:tcPr/>
                </a:tc>
                <a:tc>
                  <a:txBody>
                    <a:bodyPr/>
                    <a:lstStyle/>
                    <a:p>
                      <a:endParaRPr lang="en-US" sz="1800" dirty="0"/>
                    </a:p>
                  </a:txBody>
                  <a:tcPr/>
                </a:tc>
                <a:tc>
                  <a:txBody>
                    <a:bodyPr/>
                    <a:lstStyle/>
                    <a:p>
                      <a:endParaRPr lang="en-US" sz="1800" dirty="0"/>
                    </a:p>
                  </a:txBody>
                  <a:tcPr/>
                </a:tc>
              </a:tr>
            </a:tbl>
          </a:graphicData>
        </a:graphic>
      </p:graphicFrame>
    </p:spTree>
    <p:extLst>
      <p:ext uri="{BB962C8B-B14F-4D97-AF65-F5344CB8AC3E}">
        <p14:creationId xmlns:p14="http://schemas.microsoft.com/office/powerpoint/2010/main" val="16815631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6-27</a:t>
            </a:r>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Transmittal – Required Form</a:t>
            </a:r>
            <a:endParaRPr lang="en-US" dirty="0"/>
          </a:p>
        </p:txBody>
      </p:sp>
      <p:pic>
        <p:nvPicPr>
          <p:cNvPr id="8"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6324"/>
          <a:stretch/>
        </p:blipFill>
        <p:spPr bwMode="auto">
          <a:xfrm>
            <a:off x="1600200" y="1334715"/>
            <a:ext cx="5619071" cy="50292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830490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-28</a:t>
            </a:r>
            <a:endParaRPr lang="en-US" dirty="0"/>
          </a:p>
        </p:txBody>
      </p:sp>
      <p:sp>
        <p:nvSpPr>
          <p:cNvPr id="5" name="Title 4"/>
          <p:cNvSpPr>
            <a:spLocks noGrp="1"/>
          </p:cNvSpPr>
          <p:nvPr>
            <p:ph type="title"/>
          </p:nvPr>
        </p:nvSpPr>
        <p:spPr>
          <a:xfrm>
            <a:off x="534537" y="548046"/>
            <a:ext cx="7772400" cy="523220"/>
          </a:xfrm>
        </p:spPr>
        <p:txBody>
          <a:bodyPr/>
          <a:lstStyle/>
          <a:p>
            <a:r>
              <a:rPr lang="en-US" dirty="0" smtClean="0"/>
              <a:t>Application for Modification – Page 1 </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81058" y="1418660"/>
            <a:ext cx="4850317" cy="4754880"/>
          </a:xfrm>
        </p:spPr>
      </p:pic>
    </p:spTree>
    <p:extLst>
      <p:ext uri="{BB962C8B-B14F-4D97-AF65-F5344CB8AC3E}">
        <p14:creationId xmlns:p14="http://schemas.microsoft.com/office/powerpoint/2010/main" val="338606359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29</a:t>
            </a:fld>
            <a:endParaRPr lang="en-US" dirty="0"/>
          </a:p>
        </p:txBody>
      </p:sp>
      <p:sp>
        <p:nvSpPr>
          <p:cNvPr id="5" name="Title 4"/>
          <p:cNvSpPr>
            <a:spLocks noGrp="1"/>
          </p:cNvSpPr>
          <p:nvPr>
            <p:ph type="title"/>
          </p:nvPr>
        </p:nvSpPr>
        <p:spPr>
          <a:xfrm>
            <a:off x="646067" y="586770"/>
            <a:ext cx="7772400" cy="523220"/>
          </a:xfrm>
        </p:spPr>
        <p:txBody>
          <a:bodyPr/>
          <a:lstStyle/>
          <a:p>
            <a:r>
              <a:rPr lang="en-US" dirty="0" smtClean="0"/>
              <a:t>Application for Modification – Page 4</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76400" y="1295403"/>
            <a:ext cx="6051383" cy="4937760"/>
          </a:xfrm>
        </p:spPr>
      </p:pic>
    </p:spTree>
    <p:extLst>
      <p:ext uri="{BB962C8B-B14F-4D97-AF65-F5344CB8AC3E}">
        <p14:creationId xmlns:p14="http://schemas.microsoft.com/office/powerpoint/2010/main" val="13852902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85000" lnSpcReduction="10000"/>
          </a:bodyPr>
          <a:lstStyle/>
          <a:p>
            <a:r>
              <a:rPr lang="en-US" dirty="0" smtClean="0"/>
              <a:t>Overview of 2007 Hague Child Support Convention</a:t>
            </a:r>
          </a:p>
          <a:p>
            <a:r>
              <a:rPr lang="en-US" dirty="0" smtClean="0"/>
              <a:t>Central Authorities and Applications under the Hague Child Support Convention</a:t>
            </a:r>
          </a:p>
          <a:p>
            <a:r>
              <a:rPr lang="en-US" dirty="0"/>
              <a:t>Recognition and Enforcement of a Convention Order under UIFSA </a:t>
            </a:r>
            <a:r>
              <a:rPr lang="en-US" dirty="0" smtClean="0"/>
              <a:t>(2008) </a:t>
            </a:r>
            <a:r>
              <a:rPr lang="en-US" dirty="0"/>
              <a:t>– Incoming </a:t>
            </a:r>
            <a:r>
              <a:rPr lang="en-US" dirty="0" smtClean="0"/>
              <a:t>Application</a:t>
            </a:r>
          </a:p>
          <a:p>
            <a:r>
              <a:rPr lang="en-US" dirty="0"/>
              <a:t>Recognition and Enforcement of a Convention Order under UIFSA </a:t>
            </a:r>
            <a:r>
              <a:rPr lang="en-US" dirty="0" smtClean="0"/>
              <a:t>(2008) </a:t>
            </a:r>
            <a:r>
              <a:rPr lang="en-US" dirty="0"/>
              <a:t>– </a:t>
            </a:r>
            <a:r>
              <a:rPr lang="en-US" dirty="0" smtClean="0"/>
              <a:t>Outgoing Application</a:t>
            </a:r>
          </a:p>
          <a:p>
            <a:r>
              <a:rPr lang="en-US" dirty="0"/>
              <a:t>Establishment of a Convention Order, </a:t>
            </a:r>
            <a:r>
              <a:rPr lang="en-US" dirty="0" smtClean="0"/>
              <a:t>Including </a:t>
            </a:r>
            <a:r>
              <a:rPr lang="en-US" dirty="0"/>
              <a:t>W</a:t>
            </a:r>
            <a:r>
              <a:rPr lang="en-US" dirty="0" smtClean="0"/>
              <a:t>here </a:t>
            </a:r>
            <a:r>
              <a:rPr lang="en-US" dirty="0"/>
              <a:t>N</a:t>
            </a:r>
            <a:r>
              <a:rPr lang="en-US" dirty="0" smtClean="0"/>
              <a:t>ecessary </a:t>
            </a:r>
            <a:r>
              <a:rPr lang="en-US" dirty="0"/>
              <a:t>the </a:t>
            </a:r>
            <a:r>
              <a:rPr lang="en-US" dirty="0" smtClean="0"/>
              <a:t>Establishment </a:t>
            </a:r>
            <a:r>
              <a:rPr lang="en-US" dirty="0"/>
              <a:t>of </a:t>
            </a:r>
            <a:r>
              <a:rPr lang="en-US" dirty="0" smtClean="0"/>
              <a:t>Parentage </a:t>
            </a:r>
          </a:p>
          <a:p>
            <a:r>
              <a:rPr lang="en-US" dirty="0" smtClean="0"/>
              <a:t>Modification of </a:t>
            </a:r>
            <a:r>
              <a:rPr lang="en-US" dirty="0" smtClean="0">
                <a:solidFill>
                  <a:schemeClr val="tx1"/>
                </a:solidFill>
              </a:rPr>
              <a:t>a </a:t>
            </a:r>
            <a:r>
              <a:rPr lang="en-US" dirty="0" smtClean="0">
                <a:solidFill>
                  <a:schemeClr val="tx2"/>
                </a:solidFill>
              </a:rPr>
              <a:t>Support Order under the Convention</a:t>
            </a:r>
            <a:r>
              <a:rPr lang="en-US" dirty="0"/>
              <a:t> </a:t>
            </a:r>
            <a:r>
              <a:rPr lang="en-US" dirty="0">
                <a:solidFill>
                  <a:schemeClr val="tx2"/>
                </a:solidFill>
              </a:rPr>
              <a:t>– Incoming Application</a:t>
            </a:r>
            <a:endParaRPr lang="en-US" dirty="0" smtClean="0">
              <a:solidFill>
                <a:schemeClr val="tx2"/>
              </a:solidFill>
            </a:endParaRPr>
          </a:p>
          <a:p>
            <a:r>
              <a:rPr lang="en-US" dirty="0">
                <a:solidFill>
                  <a:schemeClr val="tx2"/>
                </a:solidFill>
              </a:rPr>
              <a:t>Modification of a Support Order under the Convention – </a:t>
            </a:r>
            <a:r>
              <a:rPr lang="en-US" dirty="0" smtClean="0">
                <a:solidFill>
                  <a:schemeClr val="tx2"/>
                </a:solidFill>
              </a:rPr>
              <a:t>Outgoing </a:t>
            </a:r>
            <a:r>
              <a:rPr lang="en-US" dirty="0">
                <a:solidFill>
                  <a:schemeClr val="tx2"/>
                </a:solidFill>
              </a:rPr>
              <a:t>Application</a:t>
            </a:r>
          </a:p>
          <a:p>
            <a:r>
              <a:rPr lang="en-US" dirty="0" smtClean="0"/>
              <a:t>Implementation Issues/Topics</a:t>
            </a:r>
          </a:p>
          <a:p>
            <a:r>
              <a:rPr lang="en-US" dirty="0" smtClean="0"/>
              <a:t>Processing of a Non-Convention Case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6</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Webinar Modules</a:t>
            </a:r>
            <a:endParaRPr lang="en-US" dirty="0"/>
          </a:p>
        </p:txBody>
      </p:sp>
      <p:sp>
        <p:nvSpPr>
          <p:cNvPr id="3" name="Slide Number Placeholder 2"/>
          <p:cNvSpPr>
            <a:spLocks noGrp="1"/>
          </p:cNvSpPr>
          <p:nvPr>
            <p:ph type="sldNum" sz="quarter" idx="4"/>
          </p:nvPr>
        </p:nvSpPr>
        <p:spPr/>
        <p:txBody>
          <a:bodyPr/>
          <a:lstStyle/>
          <a:p>
            <a:r>
              <a:rPr lang="en-US" dirty="0" smtClean="0"/>
              <a:t>6-</a:t>
            </a:r>
            <a:fld id="{42782948-4DBE-204D-AB9E-B65E067054AE}" type="slidenum">
              <a:rPr lang="en-US" smtClean="0"/>
              <a:pPr/>
              <a:t>3</a:t>
            </a:fld>
            <a:endParaRPr lang="en-US" dirty="0"/>
          </a:p>
        </p:txBody>
      </p:sp>
    </p:spTree>
    <p:extLst>
      <p:ext uri="{BB962C8B-B14F-4D97-AF65-F5344CB8AC3E}">
        <p14:creationId xmlns:p14="http://schemas.microsoft.com/office/powerpoint/2010/main" val="18105469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30</a:t>
            </a:fld>
            <a:endParaRPr lang="en-US" dirty="0"/>
          </a:p>
        </p:txBody>
      </p:sp>
      <p:sp>
        <p:nvSpPr>
          <p:cNvPr id="5" name="Title 4"/>
          <p:cNvSpPr>
            <a:spLocks noGrp="1"/>
          </p:cNvSpPr>
          <p:nvPr>
            <p:ph type="title"/>
          </p:nvPr>
        </p:nvSpPr>
        <p:spPr>
          <a:xfrm>
            <a:off x="686104" y="370321"/>
            <a:ext cx="7772400" cy="523220"/>
          </a:xfrm>
        </p:spPr>
        <p:txBody>
          <a:bodyPr/>
          <a:lstStyle/>
          <a:p>
            <a:r>
              <a:rPr lang="en-US" dirty="0" smtClean="0"/>
              <a:t>Application for Modification – Page 4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6246" y="1371600"/>
            <a:ext cx="7804973" cy="4206240"/>
          </a:xfrm>
        </p:spPr>
      </p:pic>
    </p:spTree>
    <p:extLst>
      <p:ext uri="{BB962C8B-B14F-4D97-AF65-F5344CB8AC3E}">
        <p14:creationId xmlns:p14="http://schemas.microsoft.com/office/powerpoint/2010/main" val="12323424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6537" y="1752600"/>
            <a:ext cx="7901275" cy="3566160"/>
          </a:xfrm>
        </p:spPr>
      </p:pic>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31</a:t>
            </a:fld>
            <a:endParaRPr lang="en-US" dirty="0"/>
          </a:p>
        </p:txBody>
      </p:sp>
      <p:sp>
        <p:nvSpPr>
          <p:cNvPr id="5" name="Title 4"/>
          <p:cNvSpPr>
            <a:spLocks noGrp="1"/>
          </p:cNvSpPr>
          <p:nvPr>
            <p:ph type="title"/>
          </p:nvPr>
        </p:nvSpPr>
        <p:spPr/>
        <p:txBody>
          <a:bodyPr/>
          <a:lstStyle/>
          <a:p>
            <a:r>
              <a:rPr lang="en-US" dirty="0" smtClean="0"/>
              <a:t>Application for Modification </a:t>
            </a:r>
            <a:r>
              <a:rPr lang="en-US" dirty="0"/>
              <a:t>– Page </a:t>
            </a:r>
            <a:r>
              <a:rPr lang="en-US" dirty="0" smtClean="0"/>
              <a:t>5</a:t>
            </a:r>
            <a:endParaRPr lang="en-US" dirty="0"/>
          </a:p>
        </p:txBody>
      </p:sp>
    </p:spTree>
    <p:extLst>
      <p:ext uri="{BB962C8B-B14F-4D97-AF65-F5344CB8AC3E}">
        <p14:creationId xmlns:p14="http://schemas.microsoft.com/office/powerpoint/2010/main" val="17885421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6-32</a:t>
            </a:r>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Financial Circumstances Form</a:t>
            </a:r>
            <a:endParaRPr lang="en-US" dirty="0"/>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0805"/>
          <a:stretch/>
        </p:blipFill>
        <p:spPr bwMode="auto">
          <a:xfrm>
            <a:off x="1817951" y="1301960"/>
            <a:ext cx="5508097" cy="493776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154837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33</a:t>
            </a:fld>
            <a:endParaRPr lang="en-US" dirty="0"/>
          </a:p>
        </p:txBody>
      </p:sp>
      <p:sp>
        <p:nvSpPr>
          <p:cNvPr id="5" name="Title 4"/>
          <p:cNvSpPr>
            <a:spLocks noGrp="1"/>
          </p:cNvSpPr>
          <p:nvPr>
            <p:ph type="title"/>
          </p:nvPr>
        </p:nvSpPr>
        <p:spPr>
          <a:xfrm>
            <a:off x="533400" y="548046"/>
            <a:ext cx="7772400" cy="523220"/>
          </a:xfrm>
        </p:spPr>
        <p:txBody>
          <a:bodyPr/>
          <a:lstStyle/>
          <a:p>
            <a:r>
              <a:rPr lang="en-US" dirty="0" smtClean="0"/>
              <a:t>Abstract of a Decision, If Acceptable by U.S. State</a:t>
            </a:r>
            <a:endParaRPr lang="en-US" dirty="0"/>
          </a:p>
        </p:txBody>
      </p:sp>
      <p:pic>
        <p:nvPicPr>
          <p:cNvPr id="6"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44572"/>
          <a:stretch/>
        </p:blipFill>
        <p:spPr bwMode="auto">
          <a:xfrm>
            <a:off x="1118040" y="1600200"/>
            <a:ext cx="6907919" cy="45720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408844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34</a:t>
            </a:fld>
            <a:endParaRPr lang="en-US" dirty="0"/>
          </a:p>
        </p:txBody>
      </p:sp>
      <p:sp>
        <p:nvSpPr>
          <p:cNvPr id="5" name="Title 4"/>
          <p:cNvSpPr>
            <a:spLocks noGrp="1"/>
          </p:cNvSpPr>
          <p:nvPr>
            <p:ph type="title"/>
          </p:nvPr>
        </p:nvSpPr>
        <p:spPr>
          <a:xfrm>
            <a:off x="533400" y="548046"/>
            <a:ext cx="7772400" cy="523220"/>
          </a:xfrm>
        </p:spPr>
        <p:txBody>
          <a:bodyPr/>
          <a:lstStyle/>
          <a:p>
            <a:r>
              <a:rPr lang="en-US" dirty="0" smtClean="0"/>
              <a:t>Statement of Enforceability </a:t>
            </a:r>
            <a:endParaRPr lang="en-US" dirty="0"/>
          </a:p>
        </p:txBody>
      </p:sp>
      <p:pic>
        <p:nvPicPr>
          <p:cNvPr id="6"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43186"/>
          <a:stretch/>
        </p:blipFill>
        <p:spPr bwMode="auto">
          <a:xfrm>
            <a:off x="1084783" y="1386119"/>
            <a:ext cx="6622086" cy="45720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487179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35</a:t>
            </a:fld>
            <a:endParaRPr lang="en-US" dirty="0"/>
          </a:p>
        </p:txBody>
      </p:sp>
      <p:sp>
        <p:nvSpPr>
          <p:cNvPr id="5" name="Title 4"/>
          <p:cNvSpPr>
            <a:spLocks noGrp="1"/>
          </p:cNvSpPr>
          <p:nvPr>
            <p:ph type="title"/>
          </p:nvPr>
        </p:nvSpPr>
        <p:spPr>
          <a:xfrm>
            <a:off x="533400" y="410736"/>
            <a:ext cx="7772400" cy="523220"/>
          </a:xfrm>
        </p:spPr>
        <p:txBody>
          <a:bodyPr/>
          <a:lstStyle/>
          <a:p>
            <a:r>
              <a:rPr lang="en-US" dirty="0" smtClean="0"/>
              <a:t>Statement of Proper Notice </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93113" y="1447800"/>
            <a:ext cx="7757774" cy="4297680"/>
          </a:xfrm>
        </p:spPr>
      </p:pic>
    </p:spTree>
    <p:extLst>
      <p:ext uri="{BB962C8B-B14F-4D97-AF65-F5344CB8AC3E}">
        <p14:creationId xmlns:p14="http://schemas.microsoft.com/office/powerpoint/2010/main" val="29663115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400" dirty="0" smtClean="0"/>
              <a:t>Incoming Application and                                          related documents</a:t>
            </a:r>
          </a:p>
          <a:p>
            <a:pPr lvl="1"/>
            <a:r>
              <a:rPr lang="en-US" sz="2200" dirty="0" smtClean="0"/>
              <a:t>Original language</a:t>
            </a:r>
          </a:p>
          <a:p>
            <a:pPr lvl="1"/>
            <a:r>
              <a:rPr lang="en-US" sz="2200" dirty="0" smtClean="0"/>
              <a:t>Translation into English</a:t>
            </a:r>
          </a:p>
          <a:p>
            <a:r>
              <a:rPr lang="en-US" sz="2400" dirty="0" smtClean="0"/>
              <a:t>Communication from Central Authority</a:t>
            </a:r>
          </a:p>
          <a:p>
            <a:pPr lvl="1"/>
            <a:r>
              <a:rPr lang="en-US" sz="2200" dirty="0" smtClean="0"/>
              <a:t>English</a:t>
            </a:r>
          </a:p>
          <a:p>
            <a:r>
              <a:rPr lang="en-US" sz="2400" dirty="0" smtClean="0"/>
              <a:t>Source</a:t>
            </a:r>
            <a:endParaRPr lang="en-US" sz="2400" dirty="0"/>
          </a:p>
          <a:p>
            <a:pPr lvl="1"/>
            <a:r>
              <a:rPr lang="en-US" sz="2200" dirty="0" smtClean="0"/>
              <a:t>Section 713 of UIFSA (2008)</a:t>
            </a:r>
            <a:endParaRPr lang="en-US" sz="2200" dirty="0"/>
          </a:p>
          <a:p>
            <a:pPr lvl="1"/>
            <a:r>
              <a:rPr lang="en-US" sz="2200" dirty="0" smtClean="0"/>
              <a:t>Article 44 of Hague Child Support Convention</a:t>
            </a:r>
            <a:endParaRPr lang="en-US" sz="2200" dirty="0"/>
          </a:p>
          <a:p>
            <a:pPr marL="454025" lvl="1" indent="0">
              <a:buNone/>
            </a:pPr>
            <a:endParaRPr lang="en-US" sz="2200" dirty="0" smtClean="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6-36</a:t>
            </a:r>
            <a:endParaRPr lang="en-US" dirty="0"/>
          </a:p>
        </p:txBody>
      </p:sp>
      <p:sp>
        <p:nvSpPr>
          <p:cNvPr id="3" name="Title 2"/>
          <p:cNvSpPr>
            <a:spLocks noGrp="1"/>
          </p:cNvSpPr>
          <p:nvPr>
            <p:ph type="title"/>
          </p:nvPr>
        </p:nvSpPr>
        <p:spPr>
          <a:xfrm>
            <a:off x="699247" y="654477"/>
            <a:ext cx="7772400" cy="523220"/>
          </a:xfrm>
        </p:spPr>
        <p:txBody>
          <a:bodyPr/>
          <a:lstStyle/>
          <a:p>
            <a:r>
              <a:rPr lang="en-US" dirty="0" smtClean="0"/>
              <a:t>Translation of Incoming Documents to U.S.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251466"/>
            <a:ext cx="3810000" cy="2019300"/>
          </a:xfrm>
          <a:prstGeom prst="rect">
            <a:avLst/>
          </a:prstGeom>
        </p:spPr>
      </p:pic>
    </p:spTree>
    <p:extLst>
      <p:ext uri="{BB962C8B-B14F-4D97-AF65-F5344CB8AC3E}">
        <p14:creationId xmlns:p14="http://schemas.microsoft.com/office/powerpoint/2010/main" val="22888705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r>
              <a:rPr lang="en-US" sz="2600" dirty="0" smtClean="0"/>
              <a:t>45 CFR 303.7 </a:t>
            </a:r>
          </a:p>
          <a:p>
            <a:pPr lvl="1"/>
            <a:r>
              <a:rPr lang="en-US" sz="2400" dirty="0" smtClean="0"/>
              <a:t>Within 10 working days of receipt of application</a:t>
            </a:r>
          </a:p>
          <a:p>
            <a:pPr lvl="2"/>
            <a:r>
              <a:rPr lang="en-US" sz="2200" dirty="0" smtClean="0"/>
              <a:t>Send acknowledgment</a:t>
            </a:r>
          </a:p>
          <a:p>
            <a:pPr lvl="3"/>
            <a:r>
              <a:rPr lang="en-US" sz="2000" dirty="0" smtClean="0"/>
              <a:t>Use required Convention form</a:t>
            </a:r>
          </a:p>
          <a:p>
            <a:pPr lvl="2"/>
            <a:r>
              <a:rPr lang="en-US" sz="2200" dirty="0" smtClean="0"/>
              <a:t>Inform requesting Central </a:t>
            </a:r>
            <a:r>
              <a:rPr lang="en-US" sz="2200" dirty="0"/>
              <a:t>Authority </a:t>
            </a:r>
            <a:r>
              <a:rPr lang="en-US" sz="2200" dirty="0" smtClean="0"/>
              <a:t>of action</a:t>
            </a:r>
          </a:p>
          <a:p>
            <a:pPr lvl="2"/>
            <a:r>
              <a:rPr lang="en-US" sz="2200" dirty="0" smtClean="0"/>
              <a:t>Request </a:t>
            </a:r>
            <a:r>
              <a:rPr lang="en-US" sz="2200" dirty="0"/>
              <a:t>any </a:t>
            </a:r>
            <a:r>
              <a:rPr lang="en-US" sz="2200" dirty="0" smtClean="0"/>
              <a:t>needed documents/information</a:t>
            </a:r>
            <a:endParaRPr lang="en-US" sz="2200" dirty="0"/>
          </a:p>
          <a:p>
            <a:pPr lvl="2"/>
            <a:r>
              <a:rPr lang="en-US" sz="2200" dirty="0" smtClean="0"/>
              <a:t>Provide requesting </a:t>
            </a:r>
            <a:r>
              <a:rPr lang="en-US" sz="2200" dirty="0"/>
              <a:t>Central Authority </a:t>
            </a:r>
            <a:r>
              <a:rPr lang="en-US" sz="2200" dirty="0" smtClean="0"/>
              <a:t>with contact </a:t>
            </a:r>
            <a:r>
              <a:rPr lang="en-US" sz="2200" dirty="0"/>
              <a:t>details of </a:t>
            </a:r>
            <a:r>
              <a:rPr lang="en-US" sz="2200" dirty="0" smtClean="0"/>
              <a:t>person/unit </a:t>
            </a:r>
            <a:r>
              <a:rPr lang="en-US" sz="2200" dirty="0"/>
              <a:t>responsible for </a:t>
            </a:r>
            <a:r>
              <a:rPr lang="en-US" sz="2200" dirty="0" smtClean="0"/>
              <a:t>processing application</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6-37</a:t>
            </a:r>
            <a:endParaRPr lang="en-US" dirty="0"/>
          </a:p>
        </p:txBody>
      </p:sp>
      <p:sp>
        <p:nvSpPr>
          <p:cNvPr id="8" name="Title 7"/>
          <p:cNvSpPr>
            <a:spLocks noGrp="1"/>
          </p:cNvSpPr>
          <p:nvPr>
            <p:ph type="title"/>
          </p:nvPr>
        </p:nvSpPr>
        <p:spPr>
          <a:xfrm>
            <a:off x="662524" y="586770"/>
            <a:ext cx="7772400" cy="523220"/>
          </a:xfrm>
        </p:spPr>
        <p:txBody>
          <a:bodyPr/>
          <a:lstStyle/>
          <a:p>
            <a:r>
              <a:rPr lang="en-US" dirty="0" smtClean="0"/>
              <a:t>Acknowledgment by Central Registry</a:t>
            </a:r>
            <a:endParaRPr lang="en-US" dirty="0"/>
          </a:p>
        </p:txBody>
      </p:sp>
    </p:spTree>
    <p:extLst>
      <p:ext uri="{BB962C8B-B14F-4D97-AF65-F5344CB8AC3E}">
        <p14:creationId xmlns:p14="http://schemas.microsoft.com/office/powerpoint/2010/main" val="40815789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6-38</a:t>
            </a:r>
            <a:endParaRPr lang="en-US" dirty="0"/>
          </a:p>
        </p:txBody>
      </p:sp>
      <p:sp>
        <p:nvSpPr>
          <p:cNvPr id="5" name="Title 4"/>
          <p:cNvSpPr>
            <a:spLocks noGrp="1"/>
          </p:cNvSpPr>
          <p:nvPr>
            <p:ph type="title"/>
          </p:nvPr>
        </p:nvSpPr>
        <p:spPr/>
        <p:txBody>
          <a:bodyPr/>
          <a:lstStyle/>
          <a:p>
            <a:r>
              <a:rPr lang="en-US" dirty="0" smtClean="0"/>
              <a:t>Acknowledgment – Page 1</a:t>
            </a:r>
            <a:endParaRPr lang="en-US" dirty="0"/>
          </a:p>
        </p:txBody>
      </p:sp>
      <p:pic>
        <p:nvPicPr>
          <p:cNvPr id="13" name="Content Placeholder 1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56425" y="1725640"/>
            <a:ext cx="6031149" cy="4572000"/>
          </a:xfrm>
        </p:spPr>
      </p:pic>
    </p:spTree>
    <p:extLst>
      <p:ext uri="{BB962C8B-B14F-4D97-AF65-F5344CB8AC3E}">
        <p14:creationId xmlns:p14="http://schemas.microsoft.com/office/powerpoint/2010/main" val="31989020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5442" y="1600200"/>
            <a:ext cx="7453115" cy="4572000"/>
          </a:xfrm>
        </p:spPr>
      </p:pic>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39</a:t>
            </a:fld>
            <a:endParaRPr lang="en-US" dirty="0"/>
          </a:p>
        </p:txBody>
      </p:sp>
      <p:sp>
        <p:nvSpPr>
          <p:cNvPr id="5" name="Title 4"/>
          <p:cNvSpPr>
            <a:spLocks noGrp="1"/>
          </p:cNvSpPr>
          <p:nvPr>
            <p:ph type="title"/>
          </p:nvPr>
        </p:nvSpPr>
        <p:spPr/>
        <p:txBody>
          <a:bodyPr/>
          <a:lstStyle/>
          <a:p>
            <a:r>
              <a:rPr lang="en-US" dirty="0" smtClean="0"/>
              <a:t>Acknowledgment – Page 1 (cont’d)</a:t>
            </a:r>
            <a:endParaRPr lang="en-US" dirty="0"/>
          </a:p>
        </p:txBody>
      </p:sp>
    </p:spTree>
    <p:extLst>
      <p:ext uri="{BB962C8B-B14F-4D97-AF65-F5344CB8AC3E}">
        <p14:creationId xmlns:p14="http://schemas.microsoft.com/office/powerpoint/2010/main" val="1694616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600200"/>
            <a:ext cx="5486400" cy="2062103"/>
          </a:xfrm>
        </p:spPr>
        <p:txBody>
          <a:bodyPr/>
          <a:lstStyle/>
          <a:p>
            <a:r>
              <a:rPr lang="en-US" dirty="0" smtClean="0"/>
              <a:t>MODULE 6</a:t>
            </a:r>
            <a:br>
              <a:rPr lang="en-US" dirty="0" smtClean="0"/>
            </a:br>
            <a:r>
              <a:rPr lang="en-US" dirty="0" smtClean="0"/>
              <a:t>Modification of a Support Order under the Convention – Incoming Application</a:t>
            </a:r>
            <a:endParaRPr lang="en-US" dirty="0"/>
          </a:p>
        </p:txBody>
      </p:sp>
      <p:sp>
        <p:nvSpPr>
          <p:cNvPr id="4" name="Footer Placeholder 3"/>
          <p:cNvSpPr>
            <a:spLocks noGrp="1"/>
          </p:cNvSpPr>
          <p:nvPr>
            <p:ph type="ftr" sz="quarter" idx="11"/>
          </p:nvPr>
        </p:nvSpPr>
        <p:spPr/>
        <p:txBody>
          <a:bodyPr/>
          <a:lstStyle/>
          <a:p>
            <a:r>
              <a:rPr lang="en-US" dirty="0" smtClean="0"/>
              <a:t>Module 6</a:t>
            </a:r>
            <a:endParaRPr lang="en-US" dirty="0"/>
          </a:p>
        </p:txBody>
      </p:sp>
      <p:sp>
        <p:nvSpPr>
          <p:cNvPr id="5" name="Slide Number Placeholder 4"/>
          <p:cNvSpPr>
            <a:spLocks noGrp="1"/>
          </p:cNvSpPr>
          <p:nvPr>
            <p:ph type="sldNum" sz="quarter" idx="12"/>
          </p:nvPr>
        </p:nvSpPr>
        <p:spPr/>
        <p:txBody>
          <a:bodyPr/>
          <a:lstStyle/>
          <a:p>
            <a:r>
              <a:rPr lang="en-US" dirty="0"/>
              <a:t>6</a:t>
            </a:r>
            <a:r>
              <a:rPr lang="en-US" dirty="0" smtClean="0"/>
              <a:t>-4</a:t>
            </a:r>
            <a:endParaRPr lang="en-US" dirty="0"/>
          </a:p>
        </p:txBody>
      </p:sp>
    </p:spTree>
    <p:extLst>
      <p:ext uri="{BB962C8B-B14F-4D97-AF65-F5344CB8AC3E}">
        <p14:creationId xmlns:p14="http://schemas.microsoft.com/office/powerpoint/2010/main" val="1943162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6146" y="1600200"/>
            <a:ext cx="5831708" cy="4572000"/>
          </a:xfrm>
        </p:spPr>
      </p:pic>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40</a:t>
            </a:fld>
            <a:endParaRPr lang="en-US" dirty="0"/>
          </a:p>
        </p:txBody>
      </p:sp>
      <p:sp>
        <p:nvSpPr>
          <p:cNvPr id="5" name="Title 4"/>
          <p:cNvSpPr>
            <a:spLocks noGrp="1"/>
          </p:cNvSpPr>
          <p:nvPr>
            <p:ph type="title"/>
          </p:nvPr>
        </p:nvSpPr>
        <p:spPr/>
        <p:txBody>
          <a:bodyPr/>
          <a:lstStyle/>
          <a:p>
            <a:r>
              <a:rPr lang="en-US" dirty="0" smtClean="0"/>
              <a:t>Acknowledgment – Page 2</a:t>
            </a:r>
            <a:endParaRPr lang="en-US" dirty="0"/>
          </a:p>
        </p:txBody>
      </p:sp>
    </p:spTree>
    <p:extLst>
      <p:ext uri="{BB962C8B-B14F-4D97-AF65-F5344CB8AC3E}">
        <p14:creationId xmlns:p14="http://schemas.microsoft.com/office/powerpoint/2010/main" val="23696816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756073152"/>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41</a:t>
            </a:fld>
            <a:endParaRPr lang="en-US" dirty="0"/>
          </a:p>
        </p:txBody>
      </p:sp>
      <p:sp>
        <p:nvSpPr>
          <p:cNvPr id="5" name="Title 4"/>
          <p:cNvSpPr>
            <a:spLocks noGrp="1"/>
          </p:cNvSpPr>
          <p:nvPr>
            <p:ph type="title"/>
          </p:nvPr>
        </p:nvSpPr>
        <p:spPr/>
        <p:txBody>
          <a:bodyPr/>
          <a:lstStyle/>
          <a:p>
            <a:r>
              <a:rPr lang="en-US" dirty="0" smtClean="0"/>
              <a:t>Flow Chart in U.S. for Incoming Application – Step 2</a:t>
            </a:r>
            <a:endParaRPr lang="en-US" dirty="0"/>
          </a:p>
        </p:txBody>
      </p:sp>
    </p:spTree>
    <p:extLst>
      <p:ext uri="{BB962C8B-B14F-4D97-AF65-F5344CB8AC3E}">
        <p14:creationId xmlns:p14="http://schemas.microsoft.com/office/powerpoint/2010/main" val="25612265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600200"/>
            <a:ext cx="7772096" cy="4800600"/>
          </a:xfrm>
        </p:spPr>
        <p:txBody>
          <a:bodyPr>
            <a:normAutofit fontScale="92500" lnSpcReduction="10000"/>
          </a:bodyPr>
          <a:lstStyle/>
          <a:p>
            <a:r>
              <a:rPr lang="en-US" sz="2200" dirty="0" smtClean="0"/>
              <a:t>Mandatory Functions – Article 6 of Convention</a:t>
            </a:r>
          </a:p>
          <a:p>
            <a:pPr lvl="1"/>
            <a:r>
              <a:rPr lang="en-US" sz="1900" dirty="0"/>
              <a:t>L</a:t>
            </a:r>
            <a:r>
              <a:rPr lang="en-US" sz="1900" dirty="0" smtClean="0"/>
              <a:t>egal assistance, where needed</a:t>
            </a:r>
          </a:p>
          <a:p>
            <a:pPr lvl="1"/>
            <a:r>
              <a:rPr lang="en-US" sz="1900" dirty="0" smtClean="0"/>
              <a:t>Location of </a:t>
            </a:r>
            <a:r>
              <a:rPr lang="en-US" sz="1900" dirty="0"/>
              <a:t>debtor or </a:t>
            </a:r>
            <a:r>
              <a:rPr lang="en-US" sz="1900" dirty="0" smtClean="0"/>
              <a:t>creditor</a:t>
            </a:r>
            <a:endParaRPr lang="en-US" sz="1900" dirty="0"/>
          </a:p>
          <a:p>
            <a:pPr lvl="1"/>
            <a:r>
              <a:rPr lang="en-US" sz="1900" dirty="0" smtClean="0"/>
              <a:t>Financial </a:t>
            </a:r>
            <a:r>
              <a:rPr lang="en-US" sz="1900" dirty="0"/>
              <a:t>information about debtor or </a:t>
            </a:r>
            <a:r>
              <a:rPr lang="en-US" sz="1900" dirty="0" smtClean="0"/>
              <a:t>creditor</a:t>
            </a:r>
            <a:endParaRPr lang="en-US" sz="1900" dirty="0"/>
          </a:p>
          <a:p>
            <a:pPr lvl="1"/>
            <a:r>
              <a:rPr lang="en-US" sz="1900" dirty="0" smtClean="0"/>
              <a:t>Amicable solutions</a:t>
            </a:r>
            <a:endParaRPr lang="en-US" sz="1900" dirty="0"/>
          </a:p>
          <a:p>
            <a:pPr lvl="1"/>
            <a:r>
              <a:rPr lang="en-US" sz="1900" dirty="0" smtClean="0"/>
              <a:t>Ongoing enforcement, </a:t>
            </a:r>
            <a:r>
              <a:rPr lang="en-US" sz="1900" dirty="0"/>
              <a:t>including any </a:t>
            </a:r>
            <a:r>
              <a:rPr lang="en-US" sz="1900" dirty="0" smtClean="0"/>
              <a:t>arrears</a:t>
            </a:r>
            <a:endParaRPr lang="en-US" sz="1900" dirty="0"/>
          </a:p>
          <a:p>
            <a:pPr lvl="1"/>
            <a:r>
              <a:rPr lang="en-US" sz="1900" dirty="0" smtClean="0"/>
              <a:t>Collection </a:t>
            </a:r>
            <a:r>
              <a:rPr lang="en-US" sz="1900" dirty="0"/>
              <a:t>and expeditious transfer </a:t>
            </a:r>
            <a:r>
              <a:rPr lang="en-US" sz="1900" dirty="0" smtClean="0"/>
              <a:t>of payments</a:t>
            </a:r>
            <a:endParaRPr lang="en-US" sz="1900" dirty="0"/>
          </a:p>
          <a:p>
            <a:pPr lvl="1"/>
            <a:r>
              <a:rPr lang="en-US" sz="1900" dirty="0" smtClean="0"/>
              <a:t>Obtaining </a:t>
            </a:r>
            <a:r>
              <a:rPr lang="en-US" sz="1900" dirty="0"/>
              <a:t>of documentary or other </a:t>
            </a:r>
            <a:r>
              <a:rPr lang="en-US" sz="1900" dirty="0" smtClean="0"/>
              <a:t>evidence</a:t>
            </a:r>
            <a:endParaRPr lang="en-US" sz="1900" dirty="0"/>
          </a:p>
          <a:p>
            <a:pPr lvl="1"/>
            <a:r>
              <a:rPr lang="en-US" sz="1900" dirty="0" smtClean="0"/>
              <a:t>Assistance </a:t>
            </a:r>
            <a:r>
              <a:rPr lang="en-US" sz="1900" dirty="0"/>
              <a:t>in establishing </a:t>
            </a:r>
            <a:r>
              <a:rPr lang="en-US" sz="1900" dirty="0" smtClean="0"/>
              <a:t>parentage</a:t>
            </a:r>
            <a:endParaRPr lang="en-US" sz="1900" dirty="0"/>
          </a:p>
          <a:p>
            <a:pPr lvl="1"/>
            <a:r>
              <a:rPr lang="en-US" sz="1900" dirty="0" smtClean="0"/>
              <a:t>Proceedings </a:t>
            </a:r>
            <a:r>
              <a:rPr lang="en-US" sz="1900" dirty="0"/>
              <a:t>to obtain any necessary provisional measures that are territorial in </a:t>
            </a:r>
            <a:r>
              <a:rPr lang="en-US" sz="1900" dirty="0" smtClean="0"/>
              <a:t>nature, in order </a:t>
            </a:r>
            <a:r>
              <a:rPr lang="en-US" sz="1900" dirty="0"/>
              <a:t>to secure </a:t>
            </a:r>
            <a:r>
              <a:rPr lang="en-US" sz="1900" dirty="0" smtClean="0"/>
              <a:t>outcome </a:t>
            </a:r>
            <a:r>
              <a:rPr lang="en-US" sz="1900" dirty="0"/>
              <a:t>of </a:t>
            </a:r>
            <a:r>
              <a:rPr lang="en-US" sz="1900" dirty="0" smtClean="0"/>
              <a:t>pending application</a:t>
            </a:r>
            <a:endParaRPr lang="en-US" sz="1900" dirty="0"/>
          </a:p>
          <a:p>
            <a:pPr lvl="1"/>
            <a:r>
              <a:rPr lang="en-US" sz="1900" dirty="0"/>
              <a:t>S</a:t>
            </a:r>
            <a:r>
              <a:rPr lang="en-US" sz="1900" dirty="0" smtClean="0"/>
              <a:t>ervice </a:t>
            </a:r>
            <a:r>
              <a:rPr lang="en-US" sz="1900" dirty="0"/>
              <a:t>of </a:t>
            </a:r>
            <a:r>
              <a:rPr lang="en-US" sz="1900" dirty="0" smtClean="0"/>
              <a:t>documents</a:t>
            </a:r>
            <a:endParaRPr lang="en-US" sz="1900"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6-42</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Role of Requested Central Authority</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1083096"/>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52432444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Must take all appropriate steps related to the application</a:t>
            </a:r>
          </a:p>
          <a:p>
            <a:pPr lvl="1"/>
            <a:r>
              <a:rPr lang="en-US" sz="2400" dirty="0" smtClean="0"/>
              <a:t>Request a hearing, if needed</a:t>
            </a:r>
          </a:p>
          <a:p>
            <a:pPr lvl="1"/>
            <a:r>
              <a:rPr lang="en-US" sz="2400" dirty="0" smtClean="0"/>
              <a:t>Obtain information, including financial, about parties</a:t>
            </a:r>
          </a:p>
          <a:p>
            <a:pPr lvl="1"/>
            <a:r>
              <a:rPr lang="en-US" sz="2400" dirty="0" smtClean="0"/>
              <a:t>Send notices</a:t>
            </a:r>
          </a:p>
          <a:p>
            <a:pPr lvl="1"/>
            <a:r>
              <a:rPr lang="en-US" sz="2400" dirty="0" smtClean="0"/>
              <a:t>Convert an order that is in foreign currency to equivalent U.S. dollars</a:t>
            </a:r>
          </a:p>
          <a:p>
            <a:pPr marL="0" indent="0">
              <a:buNone/>
            </a:pPr>
            <a:endParaRPr lang="en-US" sz="2400" dirty="0" smtClean="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6-43</a:t>
            </a:r>
            <a:endParaRPr lang="en-US" dirty="0"/>
          </a:p>
        </p:txBody>
      </p:sp>
      <p:sp>
        <p:nvSpPr>
          <p:cNvPr id="8" name="Title 7"/>
          <p:cNvSpPr>
            <a:spLocks noGrp="1"/>
          </p:cNvSpPr>
          <p:nvPr>
            <p:ph type="title"/>
          </p:nvPr>
        </p:nvSpPr>
        <p:spPr>
          <a:xfrm>
            <a:off x="686104" y="417493"/>
            <a:ext cx="7772400" cy="954107"/>
          </a:xfrm>
        </p:spPr>
        <p:txBody>
          <a:bodyPr/>
          <a:lstStyle/>
          <a:p>
            <a:r>
              <a:rPr lang="en-US" dirty="0" smtClean="0"/>
              <a:t>Duties of Support Enforcement Agency – Section 307(b), UIFSA (2008)</a:t>
            </a:r>
            <a:endParaRPr lang="en-US" dirty="0"/>
          </a:p>
        </p:txBody>
      </p:sp>
    </p:spTree>
    <p:extLst>
      <p:ext uri="{BB962C8B-B14F-4D97-AF65-F5344CB8AC3E}">
        <p14:creationId xmlns:p14="http://schemas.microsoft.com/office/powerpoint/2010/main" val="16546675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fontScale="92500"/>
          </a:bodyPr>
          <a:lstStyle/>
          <a:p>
            <a:r>
              <a:rPr lang="en-US" sz="2400" dirty="0" smtClean="0"/>
              <a:t>Follow Articles 1 through 3 </a:t>
            </a:r>
            <a:r>
              <a:rPr lang="en-US" sz="2400" dirty="0"/>
              <a:t>of </a:t>
            </a:r>
            <a:r>
              <a:rPr lang="en-US" sz="2400" dirty="0" smtClean="0"/>
              <a:t>UIFSA, as well as Section 611(f)</a:t>
            </a:r>
          </a:p>
          <a:p>
            <a:r>
              <a:rPr lang="en-US" sz="2400" dirty="0" smtClean="0"/>
              <a:t>Section 205 of UIFSA (2008) applies</a:t>
            </a:r>
          </a:p>
          <a:p>
            <a:pPr lvl="1"/>
            <a:r>
              <a:rPr lang="en-US" sz="2200" dirty="0" smtClean="0"/>
              <a:t>Tribunal may modify if it has continuing exclusive jurisdiction</a:t>
            </a:r>
          </a:p>
          <a:p>
            <a:pPr lvl="1"/>
            <a:r>
              <a:rPr lang="en-US" sz="2200" dirty="0" smtClean="0"/>
              <a:t>Exception: Section 611(f)</a:t>
            </a:r>
          </a:p>
          <a:p>
            <a:r>
              <a:rPr lang="en-US" sz="2400" dirty="0" smtClean="0"/>
              <a:t>Section </a:t>
            </a:r>
            <a:r>
              <a:rPr lang="en-US" sz="2400" dirty="0"/>
              <a:t>611(f</a:t>
            </a:r>
            <a:r>
              <a:rPr lang="en-US" sz="2400" dirty="0" smtClean="0"/>
              <a:t>) authorizes retention of modification jurisdiction in certain circumstance</a:t>
            </a:r>
          </a:p>
          <a:p>
            <a:pPr lvl="1"/>
            <a:r>
              <a:rPr lang="en-US" sz="2200" dirty="0" smtClean="0"/>
              <a:t>One party resides outside U.S.</a:t>
            </a:r>
          </a:p>
          <a:p>
            <a:pPr lvl="1"/>
            <a:r>
              <a:rPr lang="en-US" sz="2200" dirty="0" smtClean="0"/>
              <a:t>One party resides in another U.S. state</a:t>
            </a:r>
          </a:p>
          <a:p>
            <a:pPr lvl="1"/>
            <a:r>
              <a:rPr lang="en-US" sz="2200" dirty="0" smtClean="0"/>
              <a:t>Not exclusive modification jurisdiction</a:t>
            </a:r>
          </a:p>
          <a:p>
            <a:pPr marL="342900" lvl="1" indent="-342900">
              <a:buFont typeface="Arial" panose="020B0604020202020204" pitchFamily="34" charset="0"/>
              <a:buChar char="•"/>
            </a:pPr>
            <a:r>
              <a:rPr lang="en-US" sz="2400" dirty="0"/>
              <a:t>Registration not required</a:t>
            </a:r>
          </a:p>
          <a:p>
            <a:pPr marL="228600" lvl="1" indent="-228600"/>
            <a:endParaRPr lang="en-US" sz="2200" dirty="0"/>
          </a:p>
          <a:p>
            <a:pPr lvl="1"/>
            <a:endParaRPr lang="en-US" sz="2400" dirty="0"/>
          </a:p>
          <a:p>
            <a:pPr marL="454025" lvl="1" indent="0">
              <a:buNone/>
            </a:pPr>
            <a:endParaRPr lang="en-US" sz="2200" dirty="0" smtClean="0"/>
          </a:p>
          <a:p>
            <a:pPr marL="454025" lvl="1" indent="0">
              <a:buNone/>
            </a:pPr>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6-44</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Order Issued by Responding State </a:t>
            </a:r>
            <a:r>
              <a:rPr lang="en-US" dirty="0"/>
              <a:t>– </a:t>
            </a:r>
            <a:r>
              <a:rPr lang="en-US" dirty="0" smtClean="0"/>
              <a:t>Agency</a:t>
            </a:r>
            <a:endParaRPr lang="en-US" dirty="0"/>
          </a:p>
        </p:txBody>
      </p:sp>
    </p:spTree>
    <p:extLst>
      <p:ext uri="{BB962C8B-B14F-4D97-AF65-F5344CB8AC3E}">
        <p14:creationId xmlns:p14="http://schemas.microsoft.com/office/powerpoint/2010/main" val="12741803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a:t>Follow Articles 1 through 6 of UIFSA</a:t>
            </a:r>
          </a:p>
          <a:p>
            <a:r>
              <a:rPr lang="en-US" sz="2400" dirty="0" smtClean="0"/>
              <a:t>Section 611(a) applies</a:t>
            </a:r>
          </a:p>
          <a:p>
            <a:pPr lvl="1"/>
            <a:r>
              <a:rPr lang="en-US" sz="2400" dirty="0" smtClean="0"/>
              <a:t>There is no CEJ state, petitioner is nonresident, and respondent is subject to personal jurisdiction of responding state; or</a:t>
            </a:r>
          </a:p>
          <a:p>
            <a:pPr lvl="1"/>
            <a:r>
              <a:rPr lang="en-US" sz="2400" dirty="0" smtClean="0"/>
              <a:t>The responding state is residence of a child or has personal jurisdiction over respondent, and all parties have filed consents in issuing tribunal for responding tribunal to modify order and assume CEJ</a:t>
            </a:r>
          </a:p>
          <a:p>
            <a:r>
              <a:rPr lang="en-US" sz="2400" dirty="0" smtClean="0"/>
              <a:t>Order should be registered </a:t>
            </a:r>
            <a:r>
              <a:rPr lang="en-US" sz="2200" dirty="0" smtClean="0"/>
              <a:t>pursuant to Article 6</a:t>
            </a:r>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6-45</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Order Issued by Another U.S. State </a:t>
            </a:r>
            <a:r>
              <a:rPr lang="en-US" dirty="0"/>
              <a:t>– </a:t>
            </a:r>
            <a:r>
              <a:rPr lang="en-US" dirty="0" smtClean="0"/>
              <a:t>Agency</a:t>
            </a:r>
            <a:endParaRPr lang="en-US" dirty="0"/>
          </a:p>
        </p:txBody>
      </p:sp>
    </p:spTree>
    <p:extLst>
      <p:ext uri="{BB962C8B-B14F-4D97-AF65-F5344CB8AC3E}">
        <p14:creationId xmlns:p14="http://schemas.microsoft.com/office/powerpoint/2010/main" val="21737931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smtClean="0"/>
              <a:t>UIFSA Section 704 authorizes an application to modify an order issued by a “foreign country”</a:t>
            </a:r>
          </a:p>
          <a:p>
            <a:pPr lvl="1"/>
            <a:r>
              <a:rPr lang="en-US" sz="2400" dirty="0" smtClean="0"/>
              <a:t>Defined in UIFSA Section 102</a:t>
            </a:r>
          </a:p>
          <a:p>
            <a:r>
              <a:rPr lang="en-US" sz="2400" dirty="0" smtClean="0"/>
              <a:t>Order should be registered pursuant to Article 6</a:t>
            </a:r>
          </a:p>
          <a:p>
            <a:pPr lvl="1"/>
            <a:r>
              <a:rPr lang="en-US" sz="2400" dirty="0"/>
              <a:t>T</a:t>
            </a:r>
            <a:r>
              <a:rPr lang="en-US" sz="2400" dirty="0" smtClean="0"/>
              <a:t>ribunal </a:t>
            </a:r>
            <a:r>
              <a:rPr lang="en-US" sz="2400" dirty="0"/>
              <a:t>may modify foreign support order if issuing country will not or cannot modify its </a:t>
            </a:r>
            <a:r>
              <a:rPr lang="en-US" sz="2400" dirty="0" smtClean="0"/>
              <a:t>order (Section 615) </a:t>
            </a:r>
            <a:endParaRPr lang="en-US" sz="2400" dirty="0"/>
          </a:p>
          <a:p>
            <a:endParaRPr lang="en-US" sz="2400" dirty="0" smtClean="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6-46</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Foreign Order Issued by Non-Convention Country </a:t>
            </a:r>
            <a:r>
              <a:rPr lang="en-US" dirty="0"/>
              <a:t>– </a:t>
            </a:r>
            <a:r>
              <a:rPr lang="en-US" dirty="0" smtClean="0"/>
              <a:t>Agency</a:t>
            </a:r>
            <a:endParaRPr lang="en-US" dirty="0"/>
          </a:p>
        </p:txBody>
      </p:sp>
    </p:spTree>
    <p:extLst>
      <p:ext uri="{BB962C8B-B14F-4D97-AF65-F5344CB8AC3E}">
        <p14:creationId xmlns:p14="http://schemas.microsoft.com/office/powerpoint/2010/main" val="39325662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smtClean="0"/>
              <a:t>Follow Articles 1 through 6 </a:t>
            </a:r>
            <a:r>
              <a:rPr lang="en-US" sz="2400" dirty="0"/>
              <a:t>of UIFSA if no conflict with new Article 7</a:t>
            </a:r>
          </a:p>
          <a:p>
            <a:r>
              <a:rPr lang="en-US" sz="2400" dirty="0" smtClean="0"/>
              <a:t>Where conflict, Article 7 governs</a:t>
            </a:r>
          </a:p>
          <a:p>
            <a:pPr lvl="1"/>
            <a:r>
              <a:rPr lang="en-US" sz="2400" dirty="0" smtClean="0"/>
              <a:t>Section 711 - Limitation on modification</a:t>
            </a:r>
          </a:p>
          <a:p>
            <a:pPr lvl="1"/>
            <a:r>
              <a:rPr lang="en-US" sz="2400" dirty="0" smtClean="0"/>
              <a:t>Sections 706 through 709 - Registration of Convention support order</a:t>
            </a:r>
          </a:p>
          <a:p>
            <a:pPr lvl="1"/>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6-47</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Foreign Order Issued by Convention Country </a:t>
            </a:r>
            <a:r>
              <a:rPr lang="en-US" dirty="0"/>
              <a:t>– </a:t>
            </a:r>
            <a:r>
              <a:rPr lang="en-US" dirty="0" smtClean="0"/>
              <a:t>Agency</a:t>
            </a:r>
            <a:endParaRPr lang="en-US" dirty="0"/>
          </a:p>
        </p:txBody>
      </p:sp>
    </p:spTree>
    <p:extLst>
      <p:ext uri="{BB962C8B-B14F-4D97-AF65-F5344CB8AC3E}">
        <p14:creationId xmlns:p14="http://schemas.microsoft.com/office/powerpoint/2010/main" val="4115512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marL="0" indent="0">
              <a:buNone/>
            </a:pPr>
            <a:endParaRPr lang="en-US" dirty="0" smtClean="0"/>
          </a:p>
          <a:p>
            <a:r>
              <a:rPr lang="en-US" sz="2400" dirty="0" smtClean="0"/>
              <a:t>Handbook for Caseworkers</a:t>
            </a:r>
          </a:p>
          <a:p>
            <a:pPr lvl="1"/>
            <a:r>
              <a:rPr lang="en-US" sz="2400" dirty="0" smtClean="0"/>
              <a:t>Checklists</a:t>
            </a:r>
          </a:p>
          <a:p>
            <a:pPr lvl="1"/>
            <a:r>
              <a:rPr lang="en-US" sz="2400" dirty="0" smtClean="0"/>
              <a:t>Flow charts</a:t>
            </a:r>
          </a:p>
          <a:p>
            <a:pPr lvl="1"/>
            <a:r>
              <a:rPr lang="en-US" sz="2400" dirty="0" smtClean="0"/>
              <a:t>Step by step instructions</a:t>
            </a:r>
          </a:p>
          <a:p>
            <a:pPr lvl="1"/>
            <a:r>
              <a:rPr lang="en-US" sz="2400" dirty="0" smtClean="0"/>
              <a:t>FAQs</a:t>
            </a:r>
            <a:endParaRPr lang="en-US" sz="2400" dirty="0"/>
          </a:p>
          <a:p>
            <a:pPr lvl="1"/>
            <a:endParaRPr lang="en-US" dirty="0"/>
          </a:p>
          <a:p>
            <a:pPr lvl="1"/>
            <a:endParaRPr lang="en-US" dirty="0"/>
          </a:p>
          <a:p>
            <a:pPr lvl="1"/>
            <a:endParaRPr lang="en-US" dirty="0"/>
          </a:p>
          <a:p>
            <a:pPr marL="0" indent="0">
              <a:buNone/>
            </a:pPr>
            <a:r>
              <a:rPr lang="en-US" dirty="0" smtClean="0"/>
              <a:t>.</a:t>
            </a:r>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Your New Best Friend! </a:t>
            </a:r>
            <a:endParaRPr lang="en-US" dirty="0"/>
          </a:p>
        </p:txBody>
      </p:sp>
      <p:sp>
        <p:nvSpPr>
          <p:cNvPr id="3" name="Slide Number Placeholder 2"/>
          <p:cNvSpPr>
            <a:spLocks noGrp="1"/>
          </p:cNvSpPr>
          <p:nvPr>
            <p:ph type="sldNum" sz="quarter" idx="4"/>
          </p:nvPr>
        </p:nvSpPr>
        <p:spPr/>
        <p:txBody>
          <a:bodyPr/>
          <a:lstStyle/>
          <a:p>
            <a:r>
              <a:rPr lang="en-US" dirty="0" smtClean="0"/>
              <a:t>6-48</a:t>
            </a:r>
            <a:endParaRPr lang="en-US" dirty="0"/>
          </a:p>
        </p:txBody>
      </p:sp>
      <p:pic>
        <p:nvPicPr>
          <p:cNvPr id="7" name="Picture 6"/>
          <p:cNvPicPr>
            <a:picLocks noChangeAspect="1"/>
          </p:cNvPicPr>
          <p:nvPr/>
        </p:nvPicPr>
        <p:blipFill>
          <a:blip r:embed="rId3"/>
          <a:stretch>
            <a:fillRect/>
          </a:stretch>
        </p:blipFill>
        <p:spPr>
          <a:xfrm>
            <a:off x="5029200" y="1605887"/>
            <a:ext cx="3279909" cy="4572000"/>
          </a:xfrm>
          <a:prstGeom prst="rect">
            <a:avLst/>
          </a:prstGeom>
        </p:spPr>
      </p:pic>
    </p:spTree>
    <p:extLst>
      <p:ext uri="{BB962C8B-B14F-4D97-AF65-F5344CB8AC3E}">
        <p14:creationId xmlns:p14="http://schemas.microsoft.com/office/powerpoint/2010/main" val="170948350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pPr marL="231775" lvl="2" indent="-231775">
              <a:buFont typeface="Arial" panose="020B0604020202020204" pitchFamily="34" charset="0"/>
              <a:buChar char="•"/>
            </a:pPr>
            <a:r>
              <a:rPr lang="en-US" sz="2400" dirty="0" smtClean="0"/>
              <a:t>Article 12 of Convention</a:t>
            </a:r>
          </a:p>
          <a:p>
            <a:pPr lvl="1"/>
            <a:r>
              <a:rPr lang="en-US" sz="2200" dirty="0" smtClean="0"/>
              <a:t>Within 3 </a:t>
            </a:r>
            <a:r>
              <a:rPr lang="en-US" sz="2200" dirty="0"/>
              <a:t>months </a:t>
            </a:r>
            <a:r>
              <a:rPr lang="en-US" sz="2200" dirty="0" smtClean="0"/>
              <a:t>of acknowledgment</a:t>
            </a:r>
          </a:p>
          <a:p>
            <a:pPr lvl="1"/>
            <a:r>
              <a:rPr lang="en-US" sz="2200" dirty="0" smtClean="0"/>
              <a:t>Inform requesting </a:t>
            </a:r>
            <a:r>
              <a:rPr lang="en-US" sz="2200" dirty="0"/>
              <a:t>Central Authority of </a:t>
            </a:r>
            <a:r>
              <a:rPr lang="en-US" sz="2200" dirty="0" smtClean="0"/>
              <a:t>application status</a:t>
            </a:r>
          </a:p>
          <a:p>
            <a:pPr lvl="1"/>
            <a:r>
              <a:rPr lang="en-US" sz="2200" dirty="0" smtClean="0"/>
              <a:t>Use Convention Status form related to Application for Modification </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6-49</a:t>
            </a:r>
            <a:endParaRPr lang="en-US" dirty="0"/>
          </a:p>
        </p:txBody>
      </p:sp>
      <p:sp>
        <p:nvSpPr>
          <p:cNvPr id="8" name="Title 7"/>
          <p:cNvSpPr>
            <a:spLocks noGrp="1"/>
          </p:cNvSpPr>
          <p:nvPr>
            <p:ph type="title"/>
          </p:nvPr>
        </p:nvSpPr>
        <p:spPr>
          <a:xfrm>
            <a:off x="662524" y="586770"/>
            <a:ext cx="7772400" cy="523220"/>
          </a:xfrm>
        </p:spPr>
        <p:txBody>
          <a:bodyPr/>
          <a:lstStyle/>
          <a:p>
            <a:r>
              <a:rPr lang="en-US" dirty="0" smtClean="0"/>
              <a:t>Information about Application Status</a:t>
            </a:r>
            <a:endParaRPr lang="en-US" dirty="0"/>
          </a:p>
        </p:txBody>
      </p:sp>
    </p:spTree>
    <p:extLst>
      <p:ext uri="{BB962C8B-B14F-4D97-AF65-F5344CB8AC3E}">
        <p14:creationId xmlns:p14="http://schemas.microsoft.com/office/powerpoint/2010/main" val="3595335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0" indent="0">
              <a:buNone/>
            </a:pPr>
            <a:r>
              <a:rPr lang="en-US" b="1" dirty="0" smtClean="0"/>
              <a:t>Convention Terms</a:t>
            </a:r>
          </a:p>
          <a:p>
            <a:r>
              <a:rPr lang="en-US" dirty="0" smtClean="0"/>
              <a:t>Creditor</a:t>
            </a:r>
          </a:p>
          <a:p>
            <a:r>
              <a:rPr lang="en-US" dirty="0" smtClean="0"/>
              <a:t>Debtor</a:t>
            </a:r>
          </a:p>
          <a:p>
            <a:r>
              <a:rPr lang="en-US" dirty="0" smtClean="0"/>
              <a:t>State</a:t>
            </a:r>
          </a:p>
          <a:p>
            <a:r>
              <a:rPr lang="en-US" dirty="0" smtClean="0"/>
              <a:t>Maintenance</a:t>
            </a:r>
          </a:p>
          <a:p>
            <a:r>
              <a:rPr lang="en-US" dirty="0" smtClean="0"/>
              <a:t>Requesting State</a:t>
            </a:r>
          </a:p>
          <a:p>
            <a:r>
              <a:rPr lang="en-US" dirty="0" smtClean="0"/>
              <a:t>Requested State</a:t>
            </a:r>
          </a:p>
          <a:p>
            <a:r>
              <a:rPr lang="en-US" dirty="0" smtClean="0"/>
              <a:t>Recognition and Enforcement of a Decision</a:t>
            </a:r>
          </a:p>
          <a:p>
            <a:r>
              <a:rPr lang="en-US" dirty="0" smtClean="0"/>
              <a:t>Maintenance Arrangement</a:t>
            </a:r>
            <a:endParaRPr lang="en-US" dirty="0"/>
          </a:p>
        </p:txBody>
      </p:sp>
      <p:sp>
        <p:nvSpPr>
          <p:cNvPr id="3" name="Content Placeholder 2"/>
          <p:cNvSpPr>
            <a:spLocks noGrp="1"/>
          </p:cNvSpPr>
          <p:nvPr>
            <p:ph sz="half" idx="2"/>
          </p:nvPr>
        </p:nvSpPr>
        <p:spPr/>
        <p:txBody>
          <a:bodyPr/>
          <a:lstStyle/>
          <a:p>
            <a:pPr marL="0" indent="0">
              <a:buNone/>
            </a:pPr>
            <a:r>
              <a:rPr lang="en-US" b="1" dirty="0" smtClean="0"/>
              <a:t>U.S. Equivalent</a:t>
            </a:r>
          </a:p>
          <a:p>
            <a:r>
              <a:rPr lang="en-US" dirty="0" smtClean="0"/>
              <a:t>Obligee</a:t>
            </a:r>
          </a:p>
          <a:p>
            <a:r>
              <a:rPr lang="en-US" dirty="0" smtClean="0"/>
              <a:t>Obligor</a:t>
            </a:r>
          </a:p>
          <a:p>
            <a:r>
              <a:rPr lang="en-US" dirty="0" smtClean="0"/>
              <a:t>Country</a:t>
            </a:r>
          </a:p>
          <a:p>
            <a:r>
              <a:rPr lang="en-US" dirty="0" smtClean="0"/>
              <a:t>Support</a:t>
            </a:r>
          </a:p>
          <a:p>
            <a:r>
              <a:rPr lang="en-US" dirty="0" smtClean="0"/>
              <a:t>Initiating state</a:t>
            </a:r>
          </a:p>
          <a:p>
            <a:r>
              <a:rPr lang="en-US" dirty="0" smtClean="0"/>
              <a:t>Responding state</a:t>
            </a:r>
          </a:p>
          <a:p>
            <a:r>
              <a:rPr lang="en-US" dirty="0" smtClean="0"/>
              <a:t>Recognition and Enforcement of Registered Order</a:t>
            </a:r>
          </a:p>
          <a:p>
            <a:r>
              <a:rPr lang="en-US" dirty="0" smtClean="0"/>
              <a:t>Foreign Support Agreement</a:t>
            </a:r>
            <a:endParaRPr lang="en-US" dirty="0"/>
          </a:p>
        </p:txBody>
      </p:sp>
      <p:sp>
        <p:nvSpPr>
          <p:cNvPr id="4" name="Footer Placeholder 3"/>
          <p:cNvSpPr>
            <a:spLocks noGrp="1"/>
          </p:cNvSpPr>
          <p:nvPr>
            <p:ph type="ftr" sz="quarter" idx="11"/>
          </p:nvPr>
        </p:nvSpPr>
        <p:spPr/>
        <p:txBody>
          <a:bodyPr/>
          <a:lstStyle/>
          <a:p>
            <a:r>
              <a:rPr lang="en-US" dirty="0" smtClean="0"/>
              <a:t>Module 6</a:t>
            </a:r>
            <a:endParaRPr lang="en-US" dirty="0"/>
          </a:p>
        </p:txBody>
      </p:sp>
      <p:sp>
        <p:nvSpPr>
          <p:cNvPr id="5" name="Slide Number Placeholder 4"/>
          <p:cNvSpPr>
            <a:spLocks noGrp="1"/>
          </p:cNvSpPr>
          <p:nvPr>
            <p:ph type="sldNum" sz="quarter" idx="12"/>
          </p:nvPr>
        </p:nvSpPr>
        <p:spPr/>
        <p:txBody>
          <a:bodyPr/>
          <a:lstStyle/>
          <a:p>
            <a:r>
              <a:rPr lang="en-US" dirty="0" smtClean="0"/>
              <a:t>6-</a:t>
            </a:r>
            <a:fld id="{42782948-4DBE-204D-AB9E-B65E067054AE}" type="slidenum">
              <a:rPr lang="en-US" smtClean="0"/>
              <a:pPr/>
              <a:t>5</a:t>
            </a:fld>
            <a:endParaRPr lang="en-US" dirty="0"/>
          </a:p>
        </p:txBody>
      </p:sp>
      <p:sp>
        <p:nvSpPr>
          <p:cNvPr id="6" name="Title 5"/>
          <p:cNvSpPr>
            <a:spLocks noGrp="1"/>
          </p:cNvSpPr>
          <p:nvPr>
            <p:ph type="title"/>
          </p:nvPr>
        </p:nvSpPr>
        <p:spPr>
          <a:xfrm>
            <a:off x="686104" y="417493"/>
            <a:ext cx="7772400" cy="954107"/>
          </a:xfrm>
        </p:spPr>
        <p:txBody>
          <a:bodyPr/>
          <a:lstStyle/>
          <a:p>
            <a:pPr algn="ctr"/>
            <a:r>
              <a:rPr lang="en-US" dirty="0" smtClean="0"/>
              <a:t>Terms within Hague Child Support Convention</a:t>
            </a:r>
            <a:br>
              <a:rPr lang="en-US" dirty="0" smtClean="0"/>
            </a:b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263" y="1421260"/>
            <a:ext cx="711111" cy="709333"/>
          </a:xfrm>
          <a:prstGeom prst="rect">
            <a:avLst/>
          </a:prstGeom>
        </p:spPr>
      </p:pic>
    </p:spTree>
    <p:extLst>
      <p:ext uri="{BB962C8B-B14F-4D97-AF65-F5344CB8AC3E}">
        <p14:creationId xmlns:p14="http://schemas.microsoft.com/office/powerpoint/2010/main" val="2284986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6-50</a:t>
            </a:r>
            <a:endParaRPr lang="en-US" dirty="0"/>
          </a:p>
        </p:txBody>
      </p:sp>
      <p:sp>
        <p:nvSpPr>
          <p:cNvPr id="5" name="Title 4"/>
          <p:cNvSpPr>
            <a:spLocks noGrp="1"/>
          </p:cNvSpPr>
          <p:nvPr>
            <p:ph type="title"/>
          </p:nvPr>
        </p:nvSpPr>
        <p:spPr/>
        <p:txBody>
          <a:bodyPr/>
          <a:lstStyle/>
          <a:p>
            <a:r>
              <a:rPr lang="en-US" dirty="0" smtClean="0"/>
              <a:t>Status of Application – Page 1</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36699" y="1600200"/>
            <a:ext cx="5270601" cy="4572000"/>
          </a:xfrm>
        </p:spPr>
      </p:pic>
    </p:spTree>
    <p:extLst>
      <p:ext uri="{BB962C8B-B14F-4D97-AF65-F5344CB8AC3E}">
        <p14:creationId xmlns:p14="http://schemas.microsoft.com/office/powerpoint/2010/main" val="36711745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86104" y="1905000"/>
            <a:ext cx="7855490" cy="3566160"/>
          </a:xfrm>
        </p:spPr>
      </p:pic>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51</a:t>
            </a:fld>
            <a:endParaRPr lang="en-US" dirty="0"/>
          </a:p>
        </p:txBody>
      </p:sp>
      <p:sp>
        <p:nvSpPr>
          <p:cNvPr id="5" name="Title 4"/>
          <p:cNvSpPr>
            <a:spLocks noGrp="1"/>
          </p:cNvSpPr>
          <p:nvPr>
            <p:ph type="title"/>
          </p:nvPr>
        </p:nvSpPr>
        <p:spPr/>
        <p:txBody>
          <a:bodyPr/>
          <a:lstStyle/>
          <a:p>
            <a:r>
              <a:rPr lang="en-US" dirty="0" smtClean="0"/>
              <a:t>Status of Application – Page 1 (cont’d)</a:t>
            </a:r>
            <a:endParaRPr lang="en-US" dirty="0"/>
          </a:p>
        </p:txBody>
      </p:sp>
    </p:spTree>
    <p:extLst>
      <p:ext uri="{BB962C8B-B14F-4D97-AF65-F5344CB8AC3E}">
        <p14:creationId xmlns:p14="http://schemas.microsoft.com/office/powerpoint/2010/main" val="302720845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6-52</a:t>
            </a:r>
            <a:endParaRPr lang="en-US" dirty="0"/>
          </a:p>
        </p:txBody>
      </p:sp>
      <p:sp>
        <p:nvSpPr>
          <p:cNvPr id="5" name="Title 4"/>
          <p:cNvSpPr>
            <a:spLocks noGrp="1"/>
          </p:cNvSpPr>
          <p:nvPr>
            <p:ph type="title"/>
          </p:nvPr>
        </p:nvSpPr>
        <p:spPr/>
        <p:txBody>
          <a:bodyPr/>
          <a:lstStyle/>
          <a:p>
            <a:r>
              <a:rPr lang="en-US" dirty="0" smtClean="0"/>
              <a:t>Status of Application – Page 2</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6800" y="1676400"/>
            <a:ext cx="7251362" cy="4114800"/>
          </a:xfrm>
        </p:spPr>
      </p:pic>
    </p:spTree>
    <p:extLst>
      <p:ext uri="{BB962C8B-B14F-4D97-AF65-F5344CB8AC3E}">
        <p14:creationId xmlns:p14="http://schemas.microsoft.com/office/powerpoint/2010/main" val="8726756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6-53</a:t>
            </a:r>
            <a:endParaRPr lang="en-US" dirty="0"/>
          </a:p>
        </p:txBody>
      </p:sp>
      <p:sp>
        <p:nvSpPr>
          <p:cNvPr id="5" name="Title 4"/>
          <p:cNvSpPr>
            <a:spLocks noGrp="1"/>
          </p:cNvSpPr>
          <p:nvPr>
            <p:ph type="title"/>
          </p:nvPr>
        </p:nvSpPr>
        <p:spPr/>
        <p:txBody>
          <a:bodyPr/>
          <a:lstStyle/>
          <a:p>
            <a:r>
              <a:rPr lang="en-US" dirty="0" smtClean="0"/>
              <a:t>Status of Application – Page 2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46151" y="1600200"/>
            <a:ext cx="6051697" cy="4572000"/>
          </a:xfrm>
        </p:spPr>
      </p:pic>
    </p:spTree>
    <p:extLst>
      <p:ext uri="{BB962C8B-B14F-4D97-AF65-F5344CB8AC3E}">
        <p14:creationId xmlns:p14="http://schemas.microsoft.com/office/powerpoint/2010/main" val="426076987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54</a:t>
            </a:fld>
            <a:endParaRPr lang="en-US" dirty="0"/>
          </a:p>
        </p:txBody>
      </p:sp>
      <p:sp>
        <p:nvSpPr>
          <p:cNvPr id="5" name="Title 4"/>
          <p:cNvSpPr>
            <a:spLocks noGrp="1"/>
          </p:cNvSpPr>
          <p:nvPr>
            <p:ph type="title"/>
          </p:nvPr>
        </p:nvSpPr>
        <p:spPr/>
        <p:txBody>
          <a:bodyPr/>
          <a:lstStyle/>
          <a:p>
            <a:r>
              <a:rPr lang="en-US" dirty="0" smtClean="0"/>
              <a:t>Status of Application – Page 3</a:t>
            </a:r>
            <a:endParaRPr lang="en-US" dirty="0"/>
          </a:p>
        </p:txBody>
      </p:sp>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66800" y="1600200"/>
            <a:ext cx="7272234" cy="4206240"/>
          </a:xfrm>
        </p:spPr>
      </p:pic>
    </p:spTree>
    <p:extLst>
      <p:ext uri="{BB962C8B-B14F-4D97-AF65-F5344CB8AC3E}">
        <p14:creationId xmlns:p14="http://schemas.microsoft.com/office/powerpoint/2010/main" val="40595814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a:t>6</a:t>
            </a:r>
            <a:r>
              <a:rPr lang="en-US" dirty="0" smtClean="0"/>
              <a:t>-</a:t>
            </a:r>
            <a:fld id="{42782948-4DBE-204D-AB9E-B65E067054AE}" type="slidenum">
              <a:rPr lang="en-US" smtClean="0"/>
              <a:pPr/>
              <a:t>55</a:t>
            </a:fld>
            <a:endParaRPr lang="en-US" dirty="0"/>
          </a:p>
        </p:txBody>
      </p:sp>
      <p:sp>
        <p:nvSpPr>
          <p:cNvPr id="5" name="Title 4"/>
          <p:cNvSpPr>
            <a:spLocks noGrp="1"/>
          </p:cNvSpPr>
          <p:nvPr>
            <p:ph type="title"/>
          </p:nvPr>
        </p:nvSpPr>
        <p:spPr/>
        <p:txBody>
          <a:bodyPr/>
          <a:lstStyle/>
          <a:p>
            <a:r>
              <a:rPr lang="en-US" dirty="0" smtClean="0"/>
              <a:t>Status of Application – Page 3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27582" y="1607058"/>
            <a:ext cx="6688836" cy="4558284"/>
          </a:xfrm>
        </p:spPr>
      </p:pic>
    </p:spTree>
    <p:extLst>
      <p:ext uri="{BB962C8B-B14F-4D97-AF65-F5344CB8AC3E}">
        <p14:creationId xmlns:p14="http://schemas.microsoft.com/office/powerpoint/2010/main" val="157568108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306038426"/>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6-56</a:t>
            </a:r>
            <a:endParaRPr lang="en-US" dirty="0"/>
          </a:p>
        </p:txBody>
      </p:sp>
      <p:sp>
        <p:nvSpPr>
          <p:cNvPr id="5" name="Title 4"/>
          <p:cNvSpPr>
            <a:spLocks noGrp="1"/>
          </p:cNvSpPr>
          <p:nvPr>
            <p:ph type="title"/>
          </p:nvPr>
        </p:nvSpPr>
        <p:spPr/>
        <p:txBody>
          <a:bodyPr/>
          <a:lstStyle/>
          <a:p>
            <a:r>
              <a:rPr lang="en-US" dirty="0" smtClean="0"/>
              <a:t>Flow Chart in U.S. for Incoming Application – Step 3</a:t>
            </a:r>
            <a:endParaRPr lang="en-US" dirty="0"/>
          </a:p>
        </p:txBody>
      </p:sp>
    </p:spTree>
    <p:extLst>
      <p:ext uri="{BB962C8B-B14F-4D97-AF65-F5344CB8AC3E}">
        <p14:creationId xmlns:p14="http://schemas.microsoft.com/office/powerpoint/2010/main" val="179981288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Modification of support order issued by tribunal</a:t>
            </a:r>
          </a:p>
          <a:p>
            <a:pPr lvl="1"/>
            <a:r>
              <a:rPr lang="en-US" dirty="0" smtClean="0"/>
              <a:t>Registration not necessary</a:t>
            </a:r>
          </a:p>
          <a:p>
            <a:pPr marL="228600" lvl="1" indent="-228600">
              <a:buFont typeface="Arial" panose="020B0604020202020204" pitchFamily="34" charset="0"/>
              <a:buChar char="•"/>
            </a:pPr>
            <a:r>
              <a:rPr lang="en-US" dirty="0" smtClean="0"/>
              <a:t>Modification of support order issued by tribunal of another U.S. state</a:t>
            </a:r>
          </a:p>
          <a:p>
            <a:pPr lvl="1"/>
            <a:r>
              <a:rPr lang="en-US" dirty="0" smtClean="0"/>
              <a:t>Registration under Sections 609 – 611 of UIFSA (2008)</a:t>
            </a:r>
          </a:p>
          <a:p>
            <a:r>
              <a:rPr lang="en-US" dirty="0"/>
              <a:t>Modification of </a:t>
            </a:r>
            <a:r>
              <a:rPr lang="en-US" dirty="0" smtClean="0"/>
              <a:t>foreign support order issued by non-Convention country</a:t>
            </a:r>
            <a:endParaRPr lang="en-US" dirty="0"/>
          </a:p>
          <a:p>
            <a:pPr lvl="1"/>
            <a:r>
              <a:rPr lang="en-US" dirty="0"/>
              <a:t>Registration </a:t>
            </a:r>
            <a:r>
              <a:rPr lang="en-US" dirty="0" smtClean="0"/>
              <a:t>under Sections </a:t>
            </a:r>
            <a:r>
              <a:rPr lang="en-US" dirty="0"/>
              <a:t>615 – 616 </a:t>
            </a:r>
            <a:r>
              <a:rPr lang="en-US" dirty="0" smtClean="0"/>
              <a:t>of UIFSA (2008)</a:t>
            </a:r>
          </a:p>
          <a:p>
            <a:r>
              <a:rPr lang="en-US" dirty="0"/>
              <a:t>Modification of </a:t>
            </a:r>
            <a:r>
              <a:rPr lang="en-US" dirty="0" smtClean="0"/>
              <a:t>foreign support order </a:t>
            </a:r>
            <a:r>
              <a:rPr lang="en-US" dirty="0"/>
              <a:t>issued by </a:t>
            </a:r>
            <a:r>
              <a:rPr lang="en-US" dirty="0" smtClean="0"/>
              <a:t>Convention country</a:t>
            </a:r>
            <a:endParaRPr lang="en-US" dirty="0"/>
          </a:p>
          <a:p>
            <a:pPr lvl="1"/>
            <a:r>
              <a:rPr lang="en-US" dirty="0"/>
              <a:t>Registration </a:t>
            </a:r>
            <a:r>
              <a:rPr lang="en-US" dirty="0" smtClean="0"/>
              <a:t>under Article 7</a:t>
            </a:r>
            <a:endParaRPr lang="en-US" dirty="0"/>
          </a:p>
          <a:p>
            <a:pPr lvl="1"/>
            <a:endParaRPr lang="en-US" dirty="0"/>
          </a:p>
          <a:p>
            <a:pPr lvl="1"/>
            <a:endParaRPr lang="en-US" dirty="0" smtClean="0"/>
          </a:p>
          <a:p>
            <a:pPr marL="454025" lvl="1" indent="0">
              <a:buNone/>
            </a:pPr>
            <a:endParaRPr lang="en-US" dirty="0"/>
          </a:p>
          <a:p>
            <a:pPr marL="228600" lvl="1" indent="-228600">
              <a:buFont typeface="Arial" panose="020B0604020202020204" pitchFamily="34" charset="0"/>
              <a:buChar char="•"/>
            </a:pPr>
            <a:endParaRPr lang="en-US" dirty="0"/>
          </a:p>
          <a:p>
            <a:pPr marL="228600" lvl="1" indent="-228600">
              <a:buFont typeface="Arial" panose="020B0604020202020204" pitchFamily="34" charset="0"/>
              <a:buChar char="•"/>
            </a:pPr>
            <a:endParaRPr lang="en-US"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57</a:t>
            </a:fld>
            <a:endParaRPr lang="en-US" dirty="0"/>
          </a:p>
        </p:txBody>
      </p:sp>
      <p:sp>
        <p:nvSpPr>
          <p:cNvPr id="5" name="Title 4"/>
          <p:cNvSpPr>
            <a:spLocks noGrp="1"/>
          </p:cNvSpPr>
          <p:nvPr>
            <p:ph type="title"/>
          </p:nvPr>
        </p:nvSpPr>
        <p:spPr>
          <a:xfrm>
            <a:off x="686104" y="848380"/>
            <a:ext cx="7772400" cy="523220"/>
          </a:xfrm>
        </p:spPr>
        <p:txBody>
          <a:bodyPr/>
          <a:lstStyle/>
          <a:p>
            <a:r>
              <a:rPr lang="en-US" dirty="0" smtClean="0"/>
              <a:t>Procedure – Agency </a:t>
            </a:r>
            <a:endParaRPr lang="en-US" dirty="0"/>
          </a:p>
        </p:txBody>
      </p:sp>
    </p:spTree>
    <p:extLst>
      <p:ext uri="{BB962C8B-B14F-4D97-AF65-F5344CB8AC3E}">
        <p14:creationId xmlns:p14="http://schemas.microsoft.com/office/powerpoint/2010/main" val="173080539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684212" lvl="2" indent="0">
              <a:buNone/>
            </a:pPr>
            <a:endParaRPr lang="en-US" sz="2400" dirty="0"/>
          </a:p>
          <a:p>
            <a:pPr marL="454025" lvl="1" indent="0">
              <a:buNone/>
            </a:pPr>
            <a:endParaRPr lang="en-US" dirty="0" smtClean="0"/>
          </a:p>
          <a:p>
            <a:endParaRPr lang="en-US" dirty="0" smtClean="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6-58</a:t>
            </a:r>
            <a:endParaRPr lang="en-US" dirty="0"/>
          </a:p>
        </p:txBody>
      </p:sp>
      <p:sp>
        <p:nvSpPr>
          <p:cNvPr id="3" name="Title 2"/>
          <p:cNvSpPr>
            <a:spLocks noGrp="1"/>
          </p:cNvSpPr>
          <p:nvPr>
            <p:ph type="title"/>
          </p:nvPr>
        </p:nvSpPr>
        <p:spPr>
          <a:xfrm>
            <a:off x="699247" y="902613"/>
            <a:ext cx="7772400" cy="523220"/>
          </a:xfrm>
        </p:spPr>
        <p:txBody>
          <a:bodyPr/>
          <a:lstStyle/>
          <a:p>
            <a:r>
              <a:rPr lang="en-US" dirty="0" smtClean="0"/>
              <a:t>Jurisdiction to Modify</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600200"/>
            <a:ext cx="4891354" cy="3840480"/>
          </a:xfrm>
          <a:prstGeom prst="rect">
            <a:avLst/>
          </a:prstGeom>
        </p:spPr>
      </p:pic>
    </p:spTree>
    <p:extLst>
      <p:ext uri="{BB962C8B-B14F-4D97-AF65-F5344CB8AC3E}">
        <p14:creationId xmlns:p14="http://schemas.microsoft.com/office/powerpoint/2010/main" val="12449467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60603"/>
            <a:ext cx="7772400" cy="4920734"/>
          </a:xfrm>
        </p:spPr>
        <p:txBody>
          <a:bodyPr>
            <a:normAutofit/>
          </a:bodyPr>
          <a:lstStyle/>
          <a:p>
            <a:r>
              <a:rPr lang="en-US" sz="2400" dirty="0" smtClean="0"/>
              <a:t>Does tribunal have continuing, exclusive jurisdiction to modify its order under Section 205 of UIFSA (2008)?</a:t>
            </a:r>
            <a:endParaRPr lang="en-US" sz="2400" dirty="0"/>
          </a:p>
          <a:p>
            <a:pPr lvl="1"/>
            <a:r>
              <a:rPr lang="en-US" dirty="0" smtClean="0"/>
              <a:t>Tribunal issued controlling order; obligee, obligor, or child resides in state</a:t>
            </a:r>
          </a:p>
          <a:p>
            <a:pPr lvl="1"/>
            <a:endParaRPr lang="en-US" sz="2200" dirty="0"/>
          </a:p>
          <a:p>
            <a:pPr lvl="1"/>
            <a:endParaRPr lang="en-US" sz="2200" dirty="0" smtClean="0"/>
          </a:p>
          <a:p>
            <a:pPr lvl="1"/>
            <a:endParaRPr lang="en-US" sz="2200" dirty="0" smtClean="0"/>
          </a:p>
          <a:p>
            <a:pPr lvl="1"/>
            <a:r>
              <a:rPr lang="en-US" dirty="0" smtClean="0"/>
              <a:t>Tribunal issued controlling order; regardless of parties’ current residence, parties consent that tribunal may continue to exercise its jurisdiction to modify </a:t>
            </a:r>
          </a:p>
          <a:p>
            <a:pPr marL="454025" lvl="1" indent="0">
              <a:buNone/>
            </a:pPr>
            <a:endParaRPr lang="en-US" sz="2200" dirty="0" smtClean="0"/>
          </a:p>
          <a:p>
            <a:pPr lvl="1"/>
            <a:endParaRPr lang="en-US" sz="2400" dirty="0"/>
          </a:p>
          <a:p>
            <a:pPr marL="454025" lvl="1" indent="0">
              <a:buNone/>
            </a:pPr>
            <a:endParaRPr lang="en-US" sz="2200" dirty="0" smtClean="0"/>
          </a:p>
          <a:p>
            <a:pPr marL="454025" lvl="1" indent="0">
              <a:buNone/>
            </a:pPr>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6-59</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Order Issued by Responding State </a:t>
            </a:r>
            <a:r>
              <a:rPr lang="en-US" dirty="0"/>
              <a:t>– </a:t>
            </a:r>
            <a:r>
              <a:rPr lang="en-US" dirty="0" smtClean="0"/>
              <a:t>Tribunal</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180191"/>
            <a:ext cx="1463040" cy="1082424"/>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5530843"/>
            <a:ext cx="1463040" cy="1082424"/>
          </a:xfrm>
          <a:prstGeom prst="rect">
            <a:avLst/>
          </a:prstGeom>
        </p:spPr>
      </p:pic>
      <p:pic>
        <p:nvPicPr>
          <p:cNvPr id="11" name="Picture 6"/>
          <p:cNvPicPr>
            <a:picLocks noChangeAspect="1" noChangeArrowheads="1"/>
          </p:cNvPicPr>
          <p:nvPr/>
        </p:nvPicPr>
        <p:blipFill>
          <a:blip r:embed="rId4" cstate="print"/>
          <a:srcRect/>
          <a:stretch>
            <a:fillRect/>
          </a:stretch>
        </p:blipFill>
        <p:spPr bwMode="auto">
          <a:xfrm>
            <a:off x="7287598" y="3515625"/>
            <a:ext cx="546096" cy="640080"/>
          </a:xfrm>
          <a:prstGeom prst="rect">
            <a:avLst/>
          </a:prstGeom>
          <a:noFill/>
          <a:ln w="12700">
            <a:noFill/>
            <a:miter lim="800000"/>
            <a:headEnd/>
            <a:tailEnd/>
          </a:ln>
        </p:spPr>
      </p:pic>
      <p:pic>
        <p:nvPicPr>
          <p:cNvPr id="12" name="Picture 6"/>
          <p:cNvPicPr>
            <a:picLocks noChangeAspect="1" noChangeArrowheads="1"/>
          </p:cNvPicPr>
          <p:nvPr/>
        </p:nvPicPr>
        <p:blipFill>
          <a:blip r:embed="rId4" cstate="print"/>
          <a:srcRect/>
          <a:stretch>
            <a:fillRect/>
          </a:stretch>
        </p:blipFill>
        <p:spPr bwMode="auto">
          <a:xfrm>
            <a:off x="5135820" y="5797771"/>
            <a:ext cx="546096" cy="640080"/>
          </a:xfrm>
          <a:prstGeom prst="rect">
            <a:avLst/>
          </a:prstGeom>
          <a:noFill/>
          <a:ln w="12700">
            <a:noFill/>
            <a:miter lim="800000"/>
            <a:headEnd/>
            <a:tailEnd/>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0524" y="3180191"/>
            <a:ext cx="464820" cy="914400"/>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7870" y="5614855"/>
            <a:ext cx="464820" cy="914400"/>
          </a:xfrm>
          <a:prstGeom prst="rect">
            <a:avLst/>
          </a:prstGeom>
        </p:spPr>
      </p:pic>
      <p:pic>
        <p:nvPicPr>
          <p:cNvPr id="15" name="Picture 14"/>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2671329" y="3447083"/>
            <a:ext cx="275468" cy="548640"/>
          </a:xfrm>
          <a:prstGeom prst="rect">
            <a:avLst/>
          </a:prstGeom>
          <a:solidFill>
            <a:srgbClr val="E7E7E5"/>
          </a:solidFill>
        </p:spPr>
      </p:pic>
      <p:pic>
        <p:nvPicPr>
          <p:cNvPr id="16" name="Picture 15"/>
          <p:cNvPicPr>
            <a:picLocks noChangeAspect="1"/>
          </p:cNvPicPr>
          <p:nvPr/>
        </p:nvPicPr>
        <p:blipFill>
          <a:blip r:embed="rId6">
            <a:grayscl/>
            <a:extLst>
              <a:ext uri="{28A0092B-C50C-407E-A947-70E740481C1C}">
                <a14:useLocalDpi xmlns:a14="http://schemas.microsoft.com/office/drawing/2010/main" val="0"/>
              </a:ext>
            </a:extLst>
          </a:blip>
          <a:stretch>
            <a:fillRect/>
          </a:stretch>
        </p:blipFill>
        <p:spPr>
          <a:xfrm>
            <a:off x="2533595" y="5945724"/>
            <a:ext cx="275468" cy="548640"/>
          </a:xfrm>
          <a:prstGeom prst="rect">
            <a:avLst/>
          </a:prstGeom>
          <a:solidFill>
            <a:srgbClr val="E7E7E5"/>
          </a:solidFill>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9798" y="3057584"/>
            <a:ext cx="1218900" cy="1188720"/>
          </a:xfrm>
          <a:prstGeom prst="rect">
            <a:avLst/>
          </a:prstGeom>
        </p:spPr>
      </p:pic>
      <p:pic>
        <p:nvPicPr>
          <p:cNvPr id="17" name="Picture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91695" y="5508559"/>
            <a:ext cx="474003" cy="1005840"/>
          </a:xfrm>
          <a:prstGeom prst="rect">
            <a:avLst/>
          </a:prstGeom>
          <a:ln>
            <a:noFill/>
          </a:ln>
        </p:spPr>
      </p:pic>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80276" y="5308582"/>
            <a:ext cx="1218900" cy="1188720"/>
          </a:xfrm>
          <a:prstGeom prst="rect">
            <a:avLst/>
          </a:prstGeom>
        </p:spPr>
      </p:pic>
      <p:pic>
        <p:nvPicPr>
          <p:cNvPr id="20" name="Picture 1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57466" y="5425440"/>
            <a:ext cx="1284425" cy="1280160"/>
          </a:xfrm>
          <a:prstGeom prst="rect">
            <a:avLst/>
          </a:prstGeom>
        </p:spPr>
      </p:pic>
      <p:pic>
        <p:nvPicPr>
          <p:cNvPr id="21" name="Pictur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77859" y="3180191"/>
            <a:ext cx="474003" cy="1005840"/>
          </a:xfrm>
          <a:prstGeom prst="rect">
            <a:avLst/>
          </a:prstGeom>
          <a:ln>
            <a:noFill/>
          </a:ln>
        </p:spPr>
      </p:pic>
      <p:sp>
        <p:nvSpPr>
          <p:cNvPr id="2" name="TextBox 1"/>
          <p:cNvSpPr txBox="1"/>
          <p:nvPr/>
        </p:nvSpPr>
        <p:spPr>
          <a:xfrm>
            <a:off x="5028914" y="5404807"/>
            <a:ext cx="1143000" cy="369332"/>
          </a:xfrm>
          <a:prstGeom prst="rect">
            <a:avLst/>
          </a:prstGeom>
          <a:noFill/>
        </p:spPr>
        <p:txBody>
          <a:bodyPr wrap="square" rtlCol="0">
            <a:spAutoFit/>
          </a:bodyPr>
          <a:lstStyle/>
          <a:p>
            <a:r>
              <a:rPr lang="en-US" dirty="0" smtClean="0"/>
              <a:t>Consent</a:t>
            </a:r>
            <a:endParaRPr lang="en-US" dirty="0"/>
          </a:p>
        </p:txBody>
      </p:sp>
    </p:spTree>
    <p:extLst>
      <p:ext uri="{BB962C8B-B14F-4D97-AF65-F5344CB8AC3E}">
        <p14:creationId xmlns:p14="http://schemas.microsoft.com/office/powerpoint/2010/main" val="2516031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Competent Authority</a:t>
            </a:r>
          </a:p>
          <a:p>
            <a:pPr lvl="1"/>
            <a:r>
              <a:rPr lang="en-US" dirty="0" smtClean="0"/>
              <a:t>Depends on context and country. </a:t>
            </a:r>
            <a:r>
              <a:rPr lang="en-US" dirty="0"/>
              <a:t> </a:t>
            </a:r>
            <a:r>
              <a:rPr lang="en-US" dirty="0" smtClean="0"/>
              <a:t>For example,</a:t>
            </a:r>
          </a:p>
          <a:p>
            <a:pPr lvl="2"/>
            <a:r>
              <a:rPr lang="en-US" dirty="0" smtClean="0"/>
              <a:t>Competent authority for modification of an order may be limited to the court in some countries</a:t>
            </a:r>
          </a:p>
          <a:p>
            <a:pPr lvl="2"/>
            <a:r>
              <a:rPr lang="en-US" dirty="0" smtClean="0"/>
              <a:t>Competent authority for certifying a document may vary based on the document</a:t>
            </a:r>
          </a:p>
          <a:p>
            <a:pPr marL="684212" lvl="2" indent="0">
              <a:buNone/>
            </a:pPr>
            <a:endParaRPr lang="en-US" dirty="0" smtClean="0"/>
          </a:p>
          <a:p>
            <a:r>
              <a:rPr lang="en-US" dirty="0" smtClean="0"/>
              <a:t>Contracting State</a:t>
            </a:r>
            <a:endParaRPr lang="en-US" dirty="0"/>
          </a:p>
          <a:p>
            <a:pPr lvl="1"/>
            <a:r>
              <a:rPr lang="en-US" dirty="0" smtClean="0"/>
              <a:t>Country in which the Convention is in effect</a:t>
            </a:r>
            <a:endParaRPr lang="en-US" dirty="0"/>
          </a:p>
          <a:p>
            <a:pPr marL="684212" lvl="2" indent="0">
              <a:buNone/>
            </a:pPr>
            <a:endParaRPr lang="en-US" dirty="0" smtClean="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t>Module 6</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Additional Terms within Convention</a:t>
            </a:r>
            <a:endParaRPr lang="en-US" dirty="0"/>
          </a:p>
        </p:txBody>
      </p:sp>
      <p:sp>
        <p:nvSpPr>
          <p:cNvPr id="3" name="Slide Number Placeholder 2"/>
          <p:cNvSpPr>
            <a:spLocks noGrp="1"/>
          </p:cNvSpPr>
          <p:nvPr>
            <p:ph type="sldNum" sz="quarter" idx="4"/>
          </p:nvPr>
        </p:nvSpPr>
        <p:spPr/>
        <p:txBody>
          <a:bodyPr/>
          <a:lstStyle/>
          <a:p>
            <a:r>
              <a:rPr lang="en-US" dirty="0" smtClean="0"/>
              <a:t>6-</a:t>
            </a:r>
            <a:fld id="{42782948-4DBE-204D-AB9E-B65E067054AE}" type="slidenum">
              <a:rPr lang="en-US" smtClean="0"/>
              <a:pPr/>
              <a:t>6</a:t>
            </a:fld>
            <a:endParaRPr lang="en-US" dirty="0"/>
          </a:p>
        </p:txBody>
      </p:sp>
    </p:spTree>
    <p:extLst>
      <p:ext uri="{BB962C8B-B14F-4D97-AF65-F5344CB8AC3E}">
        <p14:creationId xmlns:p14="http://schemas.microsoft.com/office/powerpoint/2010/main" val="4927572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smtClean="0"/>
              <a:t>If tribunal lacks CEJ, does tribunal have continuing jurisdiction to modify its order under Section </a:t>
            </a:r>
            <a:r>
              <a:rPr lang="en-US" sz="2400" dirty="0"/>
              <a:t>611(f</a:t>
            </a:r>
            <a:r>
              <a:rPr lang="en-US" sz="2400" dirty="0" smtClean="0"/>
              <a:t>) of UIFSA (2008)?</a:t>
            </a:r>
          </a:p>
          <a:p>
            <a:pPr lvl="1"/>
            <a:r>
              <a:rPr lang="en-US" sz="2200" dirty="0" smtClean="0"/>
              <a:t>One party resides outside U.S.</a:t>
            </a:r>
          </a:p>
          <a:p>
            <a:pPr lvl="1"/>
            <a:r>
              <a:rPr lang="en-US" sz="2200" dirty="0" smtClean="0"/>
              <a:t>One party resides in another U.S. state</a:t>
            </a:r>
          </a:p>
          <a:p>
            <a:pPr lvl="1"/>
            <a:r>
              <a:rPr lang="en-US" sz="2200" dirty="0" smtClean="0"/>
              <a:t>Not exclusive modification jurisdiction</a:t>
            </a:r>
            <a:endParaRPr lang="en-US" sz="2200" dirty="0"/>
          </a:p>
          <a:p>
            <a:pPr lvl="1"/>
            <a:endParaRPr lang="en-US" sz="2400" dirty="0"/>
          </a:p>
          <a:p>
            <a:pPr marL="454025" lvl="1" indent="0">
              <a:buNone/>
            </a:pPr>
            <a:endParaRPr lang="en-US" sz="2200" dirty="0" smtClean="0"/>
          </a:p>
          <a:p>
            <a:pPr marL="454025" lvl="1" indent="0">
              <a:buNone/>
            </a:pPr>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6-60</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Order Issued by Responding State </a:t>
            </a:r>
            <a:r>
              <a:rPr lang="en-US" dirty="0"/>
              <a:t>– </a:t>
            </a:r>
            <a:r>
              <a:rPr lang="en-US" dirty="0" smtClean="0"/>
              <a:t>Tribunal (cont’d)</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4495800"/>
            <a:ext cx="1463040" cy="1082424"/>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1250" y="4579812"/>
            <a:ext cx="464820" cy="914400"/>
          </a:xfrm>
          <a:prstGeom prst="rect">
            <a:avLst/>
          </a:prstGeom>
        </p:spPr>
      </p:pic>
      <p:pic>
        <p:nvPicPr>
          <p:cNvPr id="11" name="Picture 10"/>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2846071" y="4916008"/>
            <a:ext cx="275468" cy="548640"/>
          </a:xfrm>
          <a:prstGeom prst="rect">
            <a:avLst/>
          </a:prstGeom>
          <a:solidFill>
            <a:srgbClr val="E7E7E5"/>
          </a:solidFill>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3310" y="4442652"/>
            <a:ext cx="1218900" cy="1188720"/>
          </a:xfrm>
          <a:prstGeom prst="rect">
            <a:avLst/>
          </a:prstGeom>
        </p:spPr>
      </p:pic>
      <p:pic>
        <p:nvPicPr>
          <p:cNvPr id="13" name="Picture 6"/>
          <p:cNvPicPr>
            <a:picLocks noChangeAspect="1" noChangeArrowheads="1"/>
          </p:cNvPicPr>
          <p:nvPr/>
        </p:nvPicPr>
        <p:blipFill>
          <a:blip r:embed="rId7" cstate="print"/>
          <a:srcRect/>
          <a:stretch>
            <a:fillRect/>
          </a:stretch>
        </p:blipFill>
        <p:spPr bwMode="auto">
          <a:xfrm>
            <a:off x="4884579" y="5116033"/>
            <a:ext cx="546096" cy="640080"/>
          </a:xfrm>
          <a:prstGeom prst="rect">
            <a:avLst/>
          </a:prstGeom>
          <a:noFill/>
          <a:ln w="12700">
            <a:noFill/>
            <a:miter lim="800000"/>
            <a:headEnd/>
            <a:tailEnd/>
          </a:ln>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81700" y="4648224"/>
            <a:ext cx="1284425" cy="1280160"/>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43147" y="4699491"/>
            <a:ext cx="474003" cy="1005840"/>
          </a:xfrm>
          <a:prstGeom prst="rect">
            <a:avLst/>
          </a:prstGeom>
          <a:ln>
            <a:noFill/>
          </a:ln>
        </p:spPr>
      </p:pic>
    </p:spTree>
    <p:extLst>
      <p:ext uri="{BB962C8B-B14F-4D97-AF65-F5344CB8AC3E}">
        <p14:creationId xmlns:p14="http://schemas.microsoft.com/office/powerpoint/2010/main" val="5548395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smtClean="0"/>
              <a:t>Does tribunal have jurisdiction to modify foreign order under Section 615 of UIFSA (2008)?</a:t>
            </a:r>
          </a:p>
          <a:p>
            <a:pPr lvl="1"/>
            <a:r>
              <a:rPr lang="en-US" sz="2200" dirty="0" smtClean="0"/>
              <a:t>Foreign country lacks or refuses to exercise jurisdiction to modify its order pursuant to its laws</a:t>
            </a:r>
          </a:p>
          <a:p>
            <a:pPr lvl="1"/>
            <a:r>
              <a:rPr lang="en-US" sz="2200" dirty="0" smtClean="0"/>
              <a:t>Residence of petitioner does not matter so long as tribunal has personal jurisdiction over parties </a:t>
            </a:r>
          </a:p>
          <a:p>
            <a:pPr lvl="1"/>
            <a:r>
              <a:rPr lang="en-US" sz="2200" dirty="0" smtClean="0"/>
              <a:t>No consent by parties needed</a:t>
            </a:r>
          </a:p>
          <a:p>
            <a:pPr marL="342900" lvl="1" indent="-342900">
              <a:buFont typeface="Arial" panose="020B0604020202020204" pitchFamily="34" charset="0"/>
              <a:buChar char="•"/>
            </a:pPr>
            <a:r>
              <a:rPr lang="en-US" sz="2200" dirty="0" smtClean="0"/>
              <a:t>New modified order becomes controlling order with regard to other U.S. states</a:t>
            </a:r>
          </a:p>
          <a:p>
            <a:pPr lvl="1"/>
            <a:endParaRPr lang="en-US" sz="2400" dirty="0"/>
          </a:p>
          <a:p>
            <a:pPr marL="454025" lvl="1" indent="0">
              <a:buNone/>
            </a:pPr>
            <a:endParaRPr lang="en-US" sz="2200" dirty="0" smtClean="0"/>
          </a:p>
          <a:p>
            <a:pPr marL="454025" lvl="1" indent="0">
              <a:buNone/>
            </a:pPr>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6-61</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Foreign Support Order Issued by Non-Convention Country </a:t>
            </a:r>
            <a:r>
              <a:rPr lang="en-US" dirty="0"/>
              <a:t>– </a:t>
            </a:r>
            <a:r>
              <a:rPr lang="en-US" dirty="0" smtClean="0"/>
              <a:t>Tribunal </a:t>
            </a:r>
            <a:endParaRPr lang="en-US" dirty="0"/>
          </a:p>
        </p:txBody>
      </p:sp>
    </p:spTree>
    <p:extLst>
      <p:ext uri="{BB962C8B-B14F-4D97-AF65-F5344CB8AC3E}">
        <p14:creationId xmlns:p14="http://schemas.microsoft.com/office/powerpoint/2010/main" val="23492264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a:t>
            </a:r>
            <a:fld id="{42782948-4DBE-204D-AB9E-B65E067054AE}" type="slidenum">
              <a:rPr lang="en-US" smtClean="0"/>
              <a:pPr/>
              <a:t>62</a:t>
            </a:fld>
            <a:endParaRPr lang="en-US" dirty="0"/>
          </a:p>
        </p:txBody>
      </p:sp>
      <p:sp>
        <p:nvSpPr>
          <p:cNvPr id="5" name="Title 4"/>
          <p:cNvSpPr>
            <a:spLocks noGrp="1"/>
          </p:cNvSpPr>
          <p:nvPr>
            <p:ph type="title"/>
          </p:nvPr>
        </p:nvSpPr>
        <p:spPr>
          <a:xfrm>
            <a:off x="686104" y="417493"/>
            <a:ext cx="7772400" cy="954107"/>
          </a:xfrm>
        </p:spPr>
        <p:txBody>
          <a:bodyPr/>
          <a:lstStyle/>
          <a:p>
            <a:r>
              <a:rPr lang="en-US" dirty="0"/>
              <a:t>Modification of Foreign Support Order Issued by </a:t>
            </a:r>
            <a:r>
              <a:rPr lang="en-US" dirty="0" smtClean="0"/>
              <a:t>Non-Convention Country </a:t>
            </a:r>
            <a:r>
              <a:rPr lang="en-US" dirty="0"/>
              <a:t>– Tribunal </a:t>
            </a:r>
            <a:r>
              <a:rPr lang="en-US" dirty="0" smtClean="0"/>
              <a:t>(cont’d)</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199" y="2209800"/>
            <a:ext cx="1240777" cy="146304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4980" y="2112645"/>
            <a:ext cx="464820" cy="914400"/>
          </a:xfrm>
          <a:prstGeom prst="rect">
            <a:avLst/>
          </a:prstGeom>
        </p:spPr>
      </p:pic>
      <p:pic>
        <p:nvPicPr>
          <p:cNvPr id="10" name="Picture 9"/>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6035157" y="2474595"/>
            <a:ext cx="275468" cy="548640"/>
          </a:xfrm>
          <a:prstGeom prst="rect">
            <a:avLst/>
          </a:prstGeom>
          <a:solidFill>
            <a:srgbClr val="E7E7E5"/>
          </a:solidFill>
        </p:spPr>
      </p:pic>
      <p:pic>
        <p:nvPicPr>
          <p:cNvPr id="12" name="Content Placeholder 11"/>
          <p:cNvPicPr>
            <a:picLocks noGrp="1" noChangeAspect="1"/>
          </p:cNvPicPr>
          <p:nvPr>
            <p:ph idx="1"/>
          </p:nvPr>
        </p:nvPicPr>
        <p:blipFill>
          <a:blip r:embed="rId6">
            <a:extLst>
              <a:ext uri="{28A0092B-C50C-407E-A947-70E740481C1C}">
                <a14:useLocalDpi xmlns:a14="http://schemas.microsoft.com/office/drawing/2010/main" val="0"/>
              </a:ext>
            </a:extLst>
          </a:blip>
          <a:stretch>
            <a:fillRect/>
          </a:stretch>
        </p:blipFill>
        <p:spPr>
          <a:xfrm>
            <a:off x="725482" y="1518285"/>
            <a:ext cx="3565707" cy="3017520"/>
          </a:xfrm>
        </p:spPr>
      </p:pic>
      <p:pic>
        <p:nvPicPr>
          <p:cNvPr id="13" name="Picture 12"/>
          <p:cNvPicPr>
            <a:picLocks noChangeAspect="1" noChangeArrowheads="1"/>
          </p:cNvPicPr>
          <p:nvPr/>
        </p:nvPicPr>
        <p:blipFill>
          <a:blip r:embed="rId7" cstate="print"/>
          <a:srcRect/>
          <a:stretch>
            <a:fillRect/>
          </a:stretch>
        </p:blipFill>
        <p:spPr bwMode="auto">
          <a:xfrm>
            <a:off x="3352800" y="2209800"/>
            <a:ext cx="546096" cy="640080"/>
          </a:xfrm>
          <a:prstGeom prst="rect">
            <a:avLst/>
          </a:prstGeom>
          <a:noFill/>
          <a:ln w="12700">
            <a:noFill/>
            <a:miter lim="800000"/>
            <a:headEnd/>
            <a:tailEnd/>
          </a:ln>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67200" y="4582596"/>
            <a:ext cx="1393374" cy="731520"/>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75845" y="4445436"/>
            <a:ext cx="474003" cy="1005840"/>
          </a:xfrm>
          <a:prstGeom prst="rect">
            <a:avLst/>
          </a:prstGeom>
          <a:ln>
            <a:noFill/>
          </a:ln>
        </p:spPr>
      </p:pic>
    </p:spTree>
    <p:extLst>
      <p:ext uri="{BB962C8B-B14F-4D97-AF65-F5344CB8AC3E}">
        <p14:creationId xmlns:p14="http://schemas.microsoft.com/office/powerpoint/2010/main" val="38944536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92533"/>
            <a:ext cx="7772400" cy="4920734"/>
          </a:xfrm>
        </p:spPr>
        <p:txBody>
          <a:bodyPr>
            <a:normAutofit/>
          </a:bodyPr>
          <a:lstStyle/>
          <a:p>
            <a:r>
              <a:rPr lang="en-US" sz="2400" dirty="0" smtClean="0"/>
              <a:t>If obligee still resides in foreign country that issued Convention order, does tribunal have jurisdiction under Section 711 of UIFSA (2008)?</a:t>
            </a:r>
          </a:p>
          <a:p>
            <a:pPr lvl="1"/>
            <a:r>
              <a:rPr lang="en-US" sz="2200" dirty="0" smtClean="0"/>
              <a:t>Obligee submits to jurisdiction of tribunal or</a:t>
            </a:r>
          </a:p>
          <a:p>
            <a:pPr lvl="1"/>
            <a:r>
              <a:rPr lang="en-US" sz="2200" dirty="0" smtClean="0"/>
              <a:t>Foreign tribunal lacks or refuses to exercise jurisdiction to modify its order or issue a new order</a:t>
            </a:r>
          </a:p>
          <a:p>
            <a:pPr lvl="1"/>
            <a:endParaRPr lang="en-US" sz="2400" dirty="0"/>
          </a:p>
          <a:p>
            <a:pPr marL="454025" lvl="1" indent="0">
              <a:buNone/>
            </a:pPr>
            <a:endParaRPr lang="en-US" sz="2200" dirty="0" smtClean="0"/>
          </a:p>
          <a:p>
            <a:pPr marL="454025" lvl="1" indent="0">
              <a:buNone/>
            </a:pPr>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6-63</a:t>
            </a:r>
            <a:endParaRPr lang="en-US" dirty="0"/>
          </a:p>
        </p:txBody>
      </p:sp>
      <p:sp>
        <p:nvSpPr>
          <p:cNvPr id="8" name="Title 7"/>
          <p:cNvSpPr>
            <a:spLocks noGrp="1"/>
          </p:cNvSpPr>
          <p:nvPr>
            <p:ph type="title"/>
          </p:nvPr>
        </p:nvSpPr>
        <p:spPr>
          <a:xfrm>
            <a:off x="480476" y="395645"/>
            <a:ext cx="7977724" cy="954107"/>
          </a:xfrm>
        </p:spPr>
        <p:txBody>
          <a:bodyPr/>
          <a:lstStyle/>
          <a:p>
            <a:r>
              <a:rPr lang="en-US" dirty="0" smtClean="0"/>
              <a:t>Modification of Foreign Support Order Issued by Convention Country </a:t>
            </a:r>
            <a:r>
              <a:rPr lang="en-US" dirty="0"/>
              <a:t>– </a:t>
            </a:r>
            <a:r>
              <a:rPr lang="en-US" dirty="0" smtClean="0"/>
              <a:t>Tribunal </a:t>
            </a:r>
            <a:endParaRPr lang="en-US" dirty="0"/>
          </a:p>
        </p:txBody>
      </p:sp>
    </p:spTree>
    <p:extLst>
      <p:ext uri="{BB962C8B-B14F-4D97-AF65-F5344CB8AC3E}">
        <p14:creationId xmlns:p14="http://schemas.microsoft.com/office/powerpoint/2010/main" val="343360811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905000"/>
            <a:ext cx="7772400" cy="4572000"/>
          </a:xfrm>
        </p:spPr>
        <p:txBody>
          <a:bodyPr>
            <a:normAutofit/>
          </a:bodyPr>
          <a:lstStyle/>
          <a:p>
            <a:r>
              <a:rPr lang="en-US" sz="2400" dirty="0" smtClean="0"/>
              <a:t>Section 316, UIFSA (2008) </a:t>
            </a:r>
          </a:p>
          <a:p>
            <a:pPr lvl="1"/>
            <a:r>
              <a:rPr lang="en-US" sz="2200" dirty="0" smtClean="0"/>
              <a:t>Physical presence of a nonresident party may not be required</a:t>
            </a:r>
          </a:p>
          <a:p>
            <a:pPr lvl="1"/>
            <a:r>
              <a:rPr lang="en-US" sz="2200" dirty="0" smtClean="0"/>
              <a:t>Electronic transmission of documents permitted</a:t>
            </a:r>
            <a:endParaRPr lang="en-US" sz="2200" dirty="0"/>
          </a:p>
          <a:p>
            <a:pPr lvl="1"/>
            <a:r>
              <a:rPr lang="en-US" sz="2200" dirty="0"/>
              <a:t>T</a:t>
            </a:r>
            <a:r>
              <a:rPr lang="en-US" sz="2200" dirty="0" smtClean="0"/>
              <a:t>ribunal </a:t>
            </a:r>
            <a:r>
              <a:rPr lang="en-US" sz="2200" b="1" i="1" dirty="0" smtClean="0"/>
              <a:t>must</a:t>
            </a:r>
            <a:r>
              <a:rPr lang="en-US" sz="2200" dirty="0" smtClean="0"/>
              <a:t> permit a nonresident witness or party to testify by telephone, audiovisual means, or other electronic means</a:t>
            </a:r>
          </a:p>
          <a:p>
            <a:pPr lvl="1"/>
            <a:endParaRPr lang="en-US" sz="2400" dirty="0"/>
          </a:p>
          <a:p>
            <a:pPr lvl="1"/>
            <a:endParaRPr lang="en-US" sz="2400" dirty="0" smtClean="0"/>
          </a:p>
          <a:p>
            <a:endParaRPr lang="en-US" sz="2400" dirty="0" smtClean="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6-64</a:t>
            </a:r>
            <a:endParaRPr lang="en-US" dirty="0"/>
          </a:p>
        </p:txBody>
      </p:sp>
      <p:sp>
        <p:nvSpPr>
          <p:cNvPr id="3" name="Title 2"/>
          <p:cNvSpPr>
            <a:spLocks noGrp="1"/>
          </p:cNvSpPr>
          <p:nvPr>
            <p:ph type="title"/>
          </p:nvPr>
        </p:nvSpPr>
        <p:spPr>
          <a:xfrm>
            <a:off x="699247" y="902613"/>
            <a:ext cx="7772400" cy="523220"/>
          </a:xfrm>
        </p:spPr>
        <p:txBody>
          <a:bodyPr/>
          <a:lstStyle/>
          <a:p>
            <a:r>
              <a:rPr lang="en-US" dirty="0" smtClean="0"/>
              <a:t>Admissibility of Evidence </a:t>
            </a:r>
            <a:r>
              <a:rPr lang="en-US" dirty="0"/>
              <a:t>– Tribunal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8858" y="4555038"/>
            <a:ext cx="3096000" cy="1968171"/>
          </a:xfrm>
          <a:prstGeom prst="rect">
            <a:avLst/>
          </a:prstGeom>
        </p:spPr>
      </p:pic>
    </p:spTree>
    <p:extLst>
      <p:ext uri="{BB962C8B-B14F-4D97-AF65-F5344CB8AC3E}">
        <p14:creationId xmlns:p14="http://schemas.microsoft.com/office/powerpoint/2010/main" val="8338432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89795"/>
            <a:ext cx="7772400" cy="4572000"/>
          </a:xfrm>
        </p:spPr>
        <p:txBody>
          <a:bodyPr>
            <a:normAutofit lnSpcReduction="10000"/>
          </a:bodyPr>
          <a:lstStyle/>
          <a:p>
            <a:pPr>
              <a:spcAft>
                <a:spcPts val="0"/>
              </a:spcAft>
            </a:pPr>
            <a:r>
              <a:rPr lang="en-US" sz="2400" dirty="0" smtClean="0"/>
              <a:t>Section 317, UIFSA (2008)</a:t>
            </a:r>
          </a:p>
          <a:p>
            <a:pPr lvl="1">
              <a:spcAft>
                <a:spcPts val="0"/>
              </a:spcAft>
            </a:pPr>
            <a:r>
              <a:rPr lang="en-US" sz="2200" dirty="0" smtClean="0"/>
              <a:t>Tribunal </a:t>
            </a:r>
            <a:r>
              <a:rPr lang="en-US" sz="2200" dirty="0"/>
              <a:t>may communicate with a tribunal </a:t>
            </a:r>
            <a:r>
              <a:rPr lang="en-US" sz="2200" b="1" i="1" dirty="0"/>
              <a:t>outside </a:t>
            </a:r>
            <a:r>
              <a:rPr lang="en-US" sz="2200" b="1" i="1" dirty="0" smtClean="0"/>
              <a:t>the </a:t>
            </a:r>
            <a:r>
              <a:rPr lang="en-US" sz="2200" b="1" i="1" dirty="0"/>
              <a:t>state</a:t>
            </a:r>
            <a:r>
              <a:rPr lang="en-US" sz="2200" b="1" dirty="0"/>
              <a:t> </a:t>
            </a:r>
            <a:r>
              <a:rPr lang="en-US" sz="2200" dirty="0"/>
              <a:t>to obtain information about </a:t>
            </a:r>
            <a:endParaRPr lang="en-US" sz="2200" dirty="0" smtClean="0"/>
          </a:p>
          <a:p>
            <a:pPr lvl="2"/>
            <a:r>
              <a:rPr lang="en-US" sz="2000" dirty="0" smtClean="0">
                <a:solidFill>
                  <a:srgbClr val="5B616B"/>
                </a:solidFill>
              </a:rPr>
              <a:t>Laws</a:t>
            </a:r>
            <a:endParaRPr lang="en-US" sz="2000" dirty="0">
              <a:solidFill>
                <a:srgbClr val="5B616B"/>
              </a:solidFill>
            </a:endParaRPr>
          </a:p>
          <a:p>
            <a:pPr lvl="2"/>
            <a:r>
              <a:rPr lang="en-US" sz="2000" dirty="0" smtClean="0">
                <a:solidFill>
                  <a:srgbClr val="5B616B"/>
                </a:solidFill>
              </a:rPr>
              <a:t>Legal </a:t>
            </a:r>
            <a:r>
              <a:rPr lang="en-US" sz="2000" dirty="0">
                <a:solidFill>
                  <a:srgbClr val="5B616B"/>
                </a:solidFill>
              </a:rPr>
              <a:t>effect of tribunal’s </a:t>
            </a:r>
            <a:r>
              <a:rPr lang="en-US" sz="2000" dirty="0" smtClean="0">
                <a:solidFill>
                  <a:srgbClr val="5B616B"/>
                </a:solidFill>
              </a:rPr>
              <a:t>order</a:t>
            </a:r>
          </a:p>
          <a:p>
            <a:pPr lvl="2"/>
            <a:r>
              <a:rPr lang="en-US" sz="2000" dirty="0" smtClean="0">
                <a:solidFill>
                  <a:srgbClr val="5B616B"/>
                </a:solidFill>
              </a:rPr>
              <a:t>Status </a:t>
            </a:r>
            <a:r>
              <a:rPr lang="en-US" sz="2000" dirty="0">
                <a:solidFill>
                  <a:srgbClr val="5B616B"/>
                </a:solidFill>
              </a:rPr>
              <a:t>of a proceeding</a:t>
            </a:r>
          </a:p>
          <a:p>
            <a:pPr marL="0" indent="0">
              <a:spcAft>
                <a:spcPts val="0"/>
              </a:spcAft>
              <a:buNone/>
            </a:pPr>
            <a:endParaRPr lang="en-US" sz="2400" dirty="0"/>
          </a:p>
          <a:p>
            <a:pPr>
              <a:spcAft>
                <a:spcPts val="0"/>
              </a:spcAft>
            </a:pPr>
            <a:r>
              <a:rPr lang="en-US" sz="2400" dirty="0" smtClean="0"/>
              <a:t>Section 318, UIFSA (2008)</a:t>
            </a:r>
            <a:endParaRPr lang="en-US" sz="2400" dirty="0"/>
          </a:p>
          <a:p>
            <a:pPr lvl="1">
              <a:spcAft>
                <a:spcPts val="0"/>
              </a:spcAft>
            </a:pPr>
            <a:r>
              <a:rPr lang="en-US" sz="2200" dirty="0" smtClean="0"/>
              <a:t>Tribunal may request </a:t>
            </a:r>
            <a:r>
              <a:rPr lang="en-US" sz="2200" dirty="0"/>
              <a:t>tribunal </a:t>
            </a:r>
            <a:r>
              <a:rPr lang="en-US" sz="2200" b="1" i="1" dirty="0"/>
              <a:t>outside </a:t>
            </a:r>
            <a:r>
              <a:rPr lang="en-US" sz="2200" b="1" i="1" dirty="0" smtClean="0"/>
              <a:t>the </a:t>
            </a:r>
            <a:r>
              <a:rPr lang="en-US" sz="2200" b="1" i="1" dirty="0"/>
              <a:t>state </a:t>
            </a:r>
            <a:r>
              <a:rPr lang="en-US" sz="2200" dirty="0"/>
              <a:t>to assist with </a:t>
            </a:r>
            <a:r>
              <a:rPr lang="en-US" sz="2200" dirty="0" smtClean="0"/>
              <a:t>discovery</a:t>
            </a:r>
            <a:endParaRPr lang="en-US" sz="2200" dirty="0"/>
          </a:p>
          <a:p>
            <a:pPr lvl="1">
              <a:spcAft>
                <a:spcPts val="0"/>
              </a:spcAft>
            </a:pPr>
            <a:r>
              <a:rPr lang="en-US" sz="2200" dirty="0"/>
              <a:t>Upon request, </a:t>
            </a:r>
            <a:r>
              <a:rPr lang="en-US" sz="2200" dirty="0" smtClean="0"/>
              <a:t>tribunal may compel </a:t>
            </a:r>
            <a:r>
              <a:rPr lang="en-US" sz="2200" dirty="0"/>
              <a:t>a person over which it has jurisdiction to respond to a discovery order issued by </a:t>
            </a:r>
            <a:r>
              <a:rPr lang="en-US" sz="2200" dirty="0" smtClean="0"/>
              <a:t>a tribunal </a:t>
            </a:r>
            <a:r>
              <a:rPr lang="en-US" sz="2200" b="1" i="1" dirty="0"/>
              <a:t>outside </a:t>
            </a:r>
            <a:r>
              <a:rPr lang="en-US" sz="2200" b="1" i="1" dirty="0" smtClean="0"/>
              <a:t>the </a:t>
            </a:r>
            <a:r>
              <a:rPr lang="en-US" sz="2200" b="1" i="1" dirty="0"/>
              <a:t>state</a:t>
            </a:r>
            <a:endParaRPr lang="en-US" sz="2200" i="1" dirty="0"/>
          </a:p>
          <a:p>
            <a:pPr lvl="1"/>
            <a:endParaRPr lang="en-US" sz="2400" dirty="0" smtClean="0"/>
          </a:p>
          <a:p>
            <a:endParaRPr lang="en-US" sz="2400" dirty="0" smtClean="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6-65</a:t>
            </a:r>
            <a:endParaRPr lang="en-US" dirty="0"/>
          </a:p>
        </p:txBody>
      </p:sp>
      <p:sp>
        <p:nvSpPr>
          <p:cNvPr id="3" name="Title 2"/>
          <p:cNvSpPr>
            <a:spLocks noGrp="1"/>
          </p:cNvSpPr>
          <p:nvPr>
            <p:ph type="title"/>
          </p:nvPr>
        </p:nvSpPr>
        <p:spPr>
          <a:xfrm>
            <a:off x="685800" y="718810"/>
            <a:ext cx="7772400" cy="523220"/>
          </a:xfrm>
        </p:spPr>
        <p:txBody>
          <a:bodyPr/>
          <a:lstStyle/>
          <a:p>
            <a:r>
              <a:rPr lang="en-US" dirty="0" smtClean="0"/>
              <a:t>Admissibility of Evidence – Tribunal (cont’d)</a:t>
            </a:r>
            <a:endParaRPr lang="en-US" dirty="0"/>
          </a:p>
        </p:txBody>
      </p:sp>
    </p:spTree>
    <p:extLst>
      <p:ext uri="{BB962C8B-B14F-4D97-AF65-F5344CB8AC3E}">
        <p14:creationId xmlns:p14="http://schemas.microsoft.com/office/powerpoint/2010/main" val="3363085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Section 711(b):</a:t>
            </a:r>
          </a:p>
          <a:p>
            <a:pPr marL="0" indent="0">
              <a:spcAft>
                <a:spcPts val="0"/>
              </a:spcAft>
              <a:buNone/>
            </a:pPr>
            <a:r>
              <a:rPr lang="en-US" dirty="0" smtClean="0"/>
              <a:t>	</a:t>
            </a:r>
            <a:r>
              <a:rPr lang="en-US" sz="2200" dirty="0" smtClean="0"/>
              <a:t>If the U.S. tribunal does not modify the Convention child 	support order because the order is not recognized, Section 	708(c) of UIFSA applies.</a:t>
            </a:r>
          </a:p>
          <a:p>
            <a:pPr marL="0" indent="0">
              <a:spcAft>
                <a:spcPts val="0"/>
              </a:spcAft>
              <a:buNone/>
            </a:pPr>
            <a:endParaRPr lang="en-US" sz="2200" dirty="0"/>
          </a:p>
          <a:p>
            <a:pPr lvl="1">
              <a:spcAft>
                <a:spcPts val="0"/>
              </a:spcAft>
            </a:pPr>
            <a:r>
              <a:rPr lang="en-US" dirty="0" smtClean="0"/>
              <a:t>Depending on reason order was not recognized, tribunal may be required to allow a reasonable time to request the establishment of a new Convention order.</a:t>
            </a:r>
          </a:p>
          <a:p>
            <a:pPr marL="0" indent="0">
              <a:buNone/>
            </a:pPr>
            <a:r>
              <a:rPr lang="en-US" dirty="0"/>
              <a:t>	</a:t>
            </a:r>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6-66</a:t>
            </a:r>
            <a:endParaRPr lang="en-US" dirty="0"/>
          </a:p>
        </p:txBody>
      </p:sp>
      <p:sp>
        <p:nvSpPr>
          <p:cNvPr id="5" name="Title 4"/>
          <p:cNvSpPr>
            <a:spLocks noGrp="1"/>
          </p:cNvSpPr>
          <p:nvPr>
            <p:ph type="title"/>
          </p:nvPr>
        </p:nvSpPr>
        <p:spPr>
          <a:xfrm>
            <a:off x="686104" y="417493"/>
            <a:ext cx="7772400" cy="954107"/>
          </a:xfrm>
        </p:spPr>
        <p:txBody>
          <a:bodyPr/>
          <a:lstStyle/>
          <a:p>
            <a:r>
              <a:rPr lang="en-US" dirty="0" smtClean="0"/>
              <a:t>No Modification Because Convention Order Not Recognized</a:t>
            </a:r>
            <a:endParaRPr lang="en-US" dirty="0"/>
          </a:p>
        </p:txBody>
      </p:sp>
    </p:spTree>
    <p:extLst>
      <p:ext uri="{BB962C8B-B14F-4D97-AF65-F5344CB8AC3E}">
        <p14:creationId xmlns:p14="http://schemas.microsoft.com/office/powerpoint/2010/main" val="72983939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Requirements</a:t>
            </a:r>
          </a:p>
          <a:p>
            <a:pPr lvl="1"/>
            <a:r>
              <a:rPr lang="en-US" sz="2200" dirty="0" smtClean="0"/>
              <a:t>Law of forum</a:t>
            </a:r>
          </a:p>
          <a:p>
            <a:r>
              <a:rPr lang="en-US" sz="2400" dirty="0" smtClean="0"/>
              <a:t>Child support guidelines</a:t>
            </a:r>
          </a:p>
          <a:p>
            <a:pPr lvl="1"/>
            <a:r>
              <a:rPr lang="en-US" sz="2200" dirty="0" smtClean="0"/>
              <a:t>Law of forum</a:t>
            </a:r>
          </a:p>
          <a:p>
            <a:r>
              <a:rPr lang="en-US" sz="2400" dirty="0" smtClean="0"/>
              <a:t>Nonmodifiable terms</a:t>
            </a:r>
            <a:endParaRPr lang="en-US" sz="2400" dirty="0"/>
          </a:p>
          <a:p>
            <a:pPr lvl="1"/>
            <a:r>
              <a:rPr lang="en-US" sz="2200" dirty="0"/>
              <a:t>Law of </a:t>
            </a:r>
            <a:r>
              <a:rPr lang="en-US" sz="2200" dirty="0" smtClean="0"/>
              <a:t>U.S. state that issued the order</a:t>
            </a:r>
          </a:p>
          <a:p>
            <a:pPr lvl="1"/>
            <a:endParaRPr lang="en-US"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6-67</a:t>
            </a:r>
            <a:endParaRPr lang="en-US" dirty="0"/>
          </a:p>
        </p:txBody>
      </p:sp>
      <p:sp>
        <p:nvSpPr>
          <p:cNvPr id="5" name="Title 4"/>
          <p:cNvSpPr>
            <a:spLocks noGrp="1"/>
          </p:cNvSpPr>
          <p:nvPr>
            <p:ph type="title"/>
          </p:nvPr>
        </p:nvSpPr>
        <p:spPr>
          <a:xfrm>
            <a:off x="686104" y="848380"/>
            <a:ext cx="7772400" cy="523220"/>
          </a:xfrm>
        </p:spPr>
        <p:txBody>
          <a:bodyPr/>
          <a:lstStyle/>
          <a:p>
            <a:r>
              <a:rPr lang="en-US" dirty="0" smtClean="0"/>
              <a:t>Applicable Law</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295442"/>
            <a:ext cx="3740913" cy="2560320"/>
          </a:xfrm>
          <a:prstGeom prst="rect">
            <a:avLst/>
          </a:prstGeom>
        </p:spPr>
      </p:pic>
      <p:sp>
        <p:nvSpPr>
          <p:cNvPr id="9" name="TextBox 8"/>
          <p:cNvSpPr txBox="1"/>
          <p:nvPr/>
        </p:nvSpPr>
        <p:spPr>
          <a:xfrm>
            <a:off x="5097014" y="1948487"/>
            <a:ext cx="1295400" cy="369332"/>
          </a:xfrm>
          <a:prstGeom prst="rect">
            <a:avLst/>
          </a:prstGeom>
          <a:noFill/>
        </p:spPr>
        <p:txBody>
          <a:bodyPr wrap="square" rtlCol="0">
            <a:spAutoFit/>
          </a:bodyPr>
          <a:lstStyle/>
          <a:p>
            <a:r>
              <a:rPr lang="en-US" dirty="0" smtClean="0"/>
              <a:t>Forum law</a:t>
            </a:r>
            <a:endParaRPr lang="en-US" dirty="0"/>
          </a:p>
        </p:txBody>
      </p:sp>
      <p:sp>
        <p:nvSpPr>
          <p:cNvPr id="10" name="TextBox 9"/>
          <p:cNvSpPr txBox="1"/>
          <p:nvPr/>
        </p:nvSpPr>
        <p:spPr>
          <a:xfrm>
            <a:off x="6698231" y="2575602"/>
            <a:ext cx="1760986" cy="646331"/>
          </a:xfrm>
          <a:prstGeom prst="rect">
            <a:avLst/>
          </a:prstGeom>
          <a:noFill/>
        </p:spPr>
        <p:txBody>
          <a:bodyPr wrap="square" rtlCol="0">
            <a:spAutoFit/>
          </a:bodyPr>
          <a:lstStyle/>
          <a:p>
            <a:r>
              <a:rPr lang="en-US" dirty="0" smtClean="0"/>
              <a:t>Issuing state or country law</a:t>
            </a:r>
            <a:endParaRPr lang="en-US" dirty="0"/>
          </a:p>
        </p:txBody>
      </p:sp>
    </p:spTree>
    <p:extLst>
      <p:ext uri="{BB962C8B-B14F-4D97-AF65-F5344CB8AC3E}">
        <p14:creationId xmlns:p14="http://schemas.microsoft.com/office/powerpoint/2010/main" val="312376641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25000" lnSpcReduction="20000"/>
          </a:bodyPr>
          <a:lstStyle/>
          <a:p>
            <a:pPr>
              <a:spcBef>
                <a:spcPts val="600"/>
              </a:spcBef>
              <a:spcAft>
                <a:spcPts val="1800"/>
              </a:spcAft>
            </a:pPr>
            <a:r>
              <a:rPr lang="en-US" sz="9600" dirty="0" smtClean="0"/>
              <a:t>Some Convention countries consider cancellation of support arrears as an appropriate request in a modification application</a:t>
            </a:r>
          </a:p>
          <a:p>
            <a:pPr>
              <a:spcBef>
                <a:spcPts val="600"/>
              </a:spcBef>
              <a:spcAft>
                <a:spcPts val="1800"/>
              </a:spcAft>
            </a:pPr>
            <a:r>
              <a:rPr lang="en-US" sz="9600" dirty="0" smtClean="0"/>
              <a:t>Modification of arrears is not permitted under U.S. law</a:t>
            </a:r>
          </a:p>
          <a:p>
            <a:pPr marL="461963" lvl="1">
              <a:spcAft>
                <a:spcPts val="1800"/>
              </a:spcAft>
            </a:pPr>
            <a:r>
              <a:rPr lang="en-US" sz="8800" dirty="0" smtClean="0"/>
              <a:t>42 </a:t>
            </a:r>
            <a:r>
              <a:rPr lang="en-US" sz="8800" dirty="0"/>
              <a:t>U.S.C. § 666(a)(</a:t>
            </a:r>
            <a:r>
              <a:rPr lang="en-US" sz="8800" dirty="0" smtClean="0"/>
              <a:t>9) (“Bradley </a:t>
            </a:r>
            <a:r>
              <a:rPr lang="en-US" sz="8800" dirty="0"/>
              <a:t>amendment</a:t>
            </a:r>
            <a:r>
              <a:rPr lang="en-US" sz="8800" dirty="0" smtClean="0"/>
              <a:t>”)</a:t>
            </a:r>
          </a:p>
          <a:p>
            <a:pPr marL="692150" lvl="2">
              <a:spcAft>
                <a:spcPts val="1800"/>
              </a:spcAft>
            </a:pPr>
            <a:r>
              <a:rPr lang="en-US" sz="8000" dirty="0" smtClean="0"/>
              <a:t>Arrears become vested once due</a:t>
            </a:r>
          </a:p>
          <a:p>
            <a:pPr marL="692150" lvl="2">
              <a:spcAft>
                <a:spcPts val="1800"/>
              </a:spcAft>
            </a:pPr>
            <a:r>
              <a:rPr lang="en-US" sz="8000" dirty="0" smtClean="0"/>
              <a:t>No modification for period prior </a:t>
            </a:r>
            <a:r>
              <a:rPr lang="en-US" sz="8000" dirty="0"/>
              <a:t>to filing of </a:t>
            </a:r>
            <a:r>
              <a:rPr lang="en-US" sz="8000" dirty="0" smtClean="0"/>
              <a:t>modification </a:t>
            </a:r>
            <a:r>
              <a:rPr lang="en-US" sz="8000" dirty="0"/>
              <a:t>petition and notice to the opposing party                   </a:t>
            </a:r>
            <a:endParaRPr lang="en-US" sz="8000" dirty="0" smtClean="0"/>
          </a:p>
          <a:p>
            <a:pPr marL="231775" lvl="2" indent="-231775">
              <a:spcAft>
                <a:spcPts val="1800"/>
              </a:spcAft>
            </a:pPr>
            <a:r>
              <a:rPr lang="en-US" sz="9600" dirty="0" smtClean="0">
                <a:solidFill>
                  <a:srgbClr val="5B616B"/>
                </a:solidFill>
              </a:rPr>
              <a:t>Arrears cannot be cancelled but state programs to forgive state-owed arrears under certain circumstances are permissible</a:t>
            </a:r>
          </a:p>
          <a:p>
            <a:endParaRPr lang="en-US"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6-68</a:t>
            </a:r>
            <a:endParaRPr lang="en-US" dirty="0"/>
          </a:p>
        </p:txBody>
      </p:sp>
      <p:sp>
        <p:nvSpPr>
          <p:cNvPr id="5" name="Title 4"/>
          <p:cNvSpPr>
            <a:spLocks noGrp="1"/>
          </p:cNvSpPr>
          <p:nvPr>
            <p:ph type="title"/>
          </p:nvPr>
        </p:nvSpPr>
        <p:spPr/>
        <p:txBody>
          <a:bodyPr/>
          <a:lstStyle/>
          <a:p>
            <a:r>
              <a:rPr lang="en-US" dirty="0" smtClean="0"/>
              <a:t>Modification of Arrears </a:t>
            </a:r>
            <a:endParaRPr lang="en-US" dirty="0">
              <a:solidFill>
                <a:srgbClr val="FF0000"/>
              </a:solidFill>
            </a:endParaRPr>
          </a:p>
        </p:txBody>
      </p:sp>
    </p:spTree>
    <p:extLst>
      <p:ext uri="{BB962C8B-B14F-4D97-AF65-F5344CB8AC3E}">
        <p14:creationId xmlns:p14="http://schemas.microsoft.com/office/powerpoint/2010/main" val="9612467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C</a:t>
            </a:r>
            <a:r>
              <a:rPr lang="en-US" sz="2400" dirty="0" smtClean="0"/>
              <a:t>an be transmitted to </a:t>
            </a:r>
            <a:r>
              <a:rPr lang="en-US" sz="2400" dirty="0" smtClean="0">
                <a:solidFill>
                  <a:schemeClr val="tx2"/>
                </a:solidFill>
              </a:rPr>
              <a:t>a</a:t>
            </a:r>
            <a:r>
              <a:rPr lang="en-US" sz="2400" dirty="0" smtClean="0"/>
              <a:t> Convention country for recognition and enforcement</a:t>
            </a:r>
            <a:endParaRPr lang="en-US" sz="2400"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6-69</a:t>
            </a:r>
            <a:endParaRPr lang="en-US" dirty="0"/>
          </a:p>
        </p:txBody>
      </p:sp>
      <p:sp>
        <p:nvSpPr>
          <p:cNvPr id="5" name="Title 4"/>
          <p:cNvSpPr>
            <a:spLocks noGrp="1"/>
          </p:cNvSpPr>
          <p:nvPr>
            <p:ph type="title"/>
          </p:nvPr>
        </p:nvSpPr>
        <p:spPr/>
        <p:txBody>
          <a:bodyPr/>
          <a:lstStyle/>
          <a:p>
            <a:r>
              <a:rPr lang="en-US" dirty="0" smtClean="0"/>
              <a:t>Modified Order</a:t>
            </a:r>
            <a:endParaRPr lang="en-US" dirty="0"/>
          </a:p>
        </p:txBody>
      </p:sp>
      <p:grpSp>
        <p:nvGrpSpPr>
          <p:cNvPr id="6" name="Group 5"/>
          <p:cNvGrpSpPr/>
          <p:nvPr/>
        </p:nvGrpSpPr>
        <p:grpSpPr>
          <a:xfrm>
            <a:off x="5498479" y="3587087"/>
            <a:ext cx="1645466" cy="1645466"/>
            <a:chOff x="3037422" y="226"/>
            <a:chExt cx="1645466" cy="1645466"/>
          </a:xfrm>
        </p:grpSpPr>
        <p:sp>
          <p:nvSpPr>
            <p:cNvPr id="7" name="Oval 6"/>
            <p:cNvSpPr/>
            <p:nvPr/>
          </p:nvSpPr>
          <p:spPr>
            <a:xfrm>
              <a:off x="3037422" y="226"/>
              <a:ext cx="1645466" cy="1645466"/>
            </a:xfrm>
            <a:prstGeom prst="ellipse">
              <a:avLst/>
            </a:prstGeom>
            <a:solidFill>
              <a:srgbClr val="42848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8" name="Oval 4"/>
            <p:cNvSpPr/>
            <p:nvPr/>
          </p:nvSpPr>
          <p:spPr>
            <a:xfrm>
              <a:off x="3278395" y="241199"/>
              <a:ext cx="1163520" cy="11635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dirty="0" smtClean="0"/>
                <a:t>CONVENTION</a:t>
              </a:r>
              <a:r>
                <a:rPr lang="en-US" sz="1100" b="1" i="0" kern="1200" dirty="0" smtClean="0"/>
                <a:t> ORDER </a:t>
              </a:r>
              <a:endParaRPr lang="en-US" sz="1100" kern="1200" dirty="0"/>
            </a:p>
          </p:txBody>
        </p:sp>
      </p:grpSp>
      <p:grpSp>
        <p:nvGrpSpPr>
          <p:cNvPr id="9" name="Group 8"/>
          <p:cNvGrpSpPr/>
          <p:nvPr/>
        </p:nvGrpSpPr>
        <p:grpSpPr>
          <a:xfrm>
            <a:off x="3917134" y="3906185"/>
            <a:ext cx="954370" cy="954370"/>
            <a:chOff x="4816500" y="345774"/>
            <a:chExt cx="954370" cy="954370"/>
          </a:xfrm>
        </p:grpSpPr>
        <p:sp>
          <p:nvSpPr>
            <p:cNvPr id="10" name="Equal 9"/>
            <p:cNvSpPr/>
            <p:nvPr/>
          </p:nvSpPr>
          <p:spPr>
            <a:xfrm>
              <a:off x="4816500" y="345774"/>
              <a:ext cx="954370" cy="954370"/>
            </a:xfrm>
            <a:prstGeom prst="mathEqual">
              <a:avLst/>
            </a:prstGeom>
            <a:solidFill>
              <a:schemeClr val="accent1"/>
            </a:solid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1" name="Equal 4"/>
            <p:cNvSpPr/>
            <p:nvPr/>
          </p:nvSpPr>
          <p:spPr>
            <a:xfrm>
              <a:off x="4943002" y="542374"/>
              <a:ext cx="701366" cy="56117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p:txBody>
        </p:sp>
      </p:grpSp>
      <p:grpSp>
        <p:nvGrpSpPr>
          <p:cNvPr id="12" name="Group 11"/>
          <p:cNvGrpSpPr/>
          <p:nvPr/>
        </p:nvGrpSpPr>
        <p:grpSpPr>
          <a:xfrm>
            <a:off x="1631134" y="3581400"/>
            <a:ext cx="1645466" cy="1645466"/>
            <a:chOff x="3037422" y="226"/>
            <a:chExt cx="1645466" cy="1645466"/>
          </a:xfrm>
        </p:grpSpPr>
        <p:sp>
          <p:nvSpPr>
            <p:cNvPr id="13" name="Oval 12"/>
            <p:cNvSpPr/>
            <p:nvPr/>
          </p:nvSpPr>
          <p:spPr>
            <a:xfrm>
              <a:off x="3037422" y="226"/>
              <a:ext cx="1645466" cy="1645466"/>
            </a:xfrm>
            <a:prstGeom prst="ellipse">
              <a:avLst/>
            </a:prstGeom>
            <a:solidFill>
              <a:srgbClr val="42848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Oval 4"/>
            <p:cNvSpPr/>
            <p:nvPr/>
          </p:nvSpPr>
          <p:spPr>
            <a:xfrm>
              <a:off x="3278395" y="241199"/>
              <a:ext cx="1163520" cy="11635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dirty="0" smtClean="0"/>
                <a:t>MODIFIED</a:t>
              </a:r>
              <a:r>
                <a:rPr lang="en-US" sz="1100" b="1" i="0" kern="1200" dirty="0" smtClean="0"/>
                <a:t> ORDER </a:t>
              </a:r>
              <a:endParaRPr lang="en-US" sz="1100" kern="1200" dirty="0"/>
            </a:p>
          </p:txBody>
        </p:sp>
      </p:grpSp>
    </p:spTree>
    <p:extLst>
      <p:ext uri="{BB962C8B-B14F-4D97-AF65-F5344CB8AC3E}">
        <p14:creationId xmlns:p14="http://schemas.microsoft.com/office/powerpoint/2010/main" val="22462074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r>
              <a:rPr lang="en-US" dirty="0" smtClean="0"/>
              <a:t>Entity designated by a State to perform certain functions specified under an Administrative Cooperation Convention</a:t>
            </a:r>
          </a:p>
          <a:p>
            <a:r>
              <a:rPr lang="en-US" dirty="0"/>
              <a:t>Central Authorities </a:t>
            </a:r>
            <a:r>
              <a:rPr lang="en-US" dirty="0" smtClean="0"/>
              <a:t>under the Hague Child Support Convention</a:t>
            </a:r>
          </a:p>
          <a:p>
            <a:pPr lvl="1"/>
            <a:r>
              <a:rPr lang="en-US" dirty="0" smtClean="0"/>
              <a:t>Cooperate </a:t>
            </a:r>
            <a:r>
              <a:rPr lang="en-US" dirty="0"/>
              <a:t>with each other </a:t>
            </a:r>
            <a:r>
              <a:rPr lang="en-US" dirty="0" smtClean="0"/>
              <a:t>to </a:t>
            </a:r>
            <a:r>
              <a:rPr lang="en-US" dirty="0"/>
              <a:t>achieve the purposes of the </a:t>
            </a:r>
            <a:r>
              <a:rPr lang="en-US" dirty="0" smtClean="0"/>
              <a:t>Convention</a:t>
            </a:r>
            <a:endParaRPr lang="en-US" dirty="0"/>
          </a:p>
          <a:p>
            <a:pPr lvl="1"/>
            <a:r>
              <a:rPr lang="en-US" dirty="0" smtClean="0"/>
              <a:t>Seek </a:t>
            </a:r>
            <a:r>
              <a:rPr lang="en-US" dirty="0"/>
              <a:t>as far as possible solutions to difficulties </a:t>
            </a:r>
            <a:r>
              <a:rPr lang="en-US" dirty="0" smtClean="0"/>
              <a:t>that arise </a:t>
            </a:r>
            <a:r>
              <a:rPr lang="en-US" dirty="0"/>
              <a:t>in the application of the </a:t>
            </a:r>
            <a:r>
              <a:rPr lang="en-US" dirty="0" smtClean="0"/>
              <a:t>Convention</a:t>
            </a:r>
            <a:endParaRPr lang="en-US" dirty="0"/>
          </a:p>
          <a:p>
            <a:pPr lvl="1"/>
            <a:r>
              <a:rPr lang="en-US" dirty="0" smtClean="0"/>
              <a:t>Serve </a:t>
            </a:r>
            <a:r>
              <a:rPr lang="en-US" dirty="0"/>
              <a:t>as </a:t>
            </a:r>
            <a:r>
              <a:rPr lang="en-US" dirty="0" smtClean="0"/>
              <a:t>point </a:t>
            </a:r>
            <a:r>
              <a:rPr lang="en-US" dirty="0"/>
              <a:t>of contact between Contracting States to transmit </a:t>
            </a:r>
            <a:r>
              <a:rPr lang="en-US" dirty="0" smtClean="0"/>
              <a:t>and receive </a:t>
            </a:r>
            <a:r>
              <a:rPr lang="en-US" dirty="0"/>
              <a:t>applications made under </a:t>
            </a:r>
            <a:r>
              <a:rPr lang="en-US" dirty="0" smtClean="0"/>
              <a:t>the Convention</a:t>
            </a:r>
          </a:p>
          <a:p>
            <a:pPr lvl="1"/>
            <a:r>
              <a:rPr lang="en-US" dirty="0" smtClean="0"/>
              <a:t>Provide </a:t>
            </a:r>
            <a:r>
              <a:rPr lang="en-US" dirty="0"/>
              <a:t>and facilitate a number </a:t>
            </a:r>
            <a:r>
              <a:rPr lang="en-US" dirty="0" smtClean="0"/>
              <a:t>of services</a:t>
            </a:r>
          </a:p>
          <a:p>
            <a:r>
              <a:rPr lang="en-US" dirty="0" smtClean="0"/>
              <a:t>Most </a:t>
            </a:r>
            <a:r>
              <a:rPr lang="en-US" dirty="0"/>
              <a:t>functions of the Central Authority may be performed by public bodies, or other </a:t>
            </a:r>
            <a:r>
              <a:rPr lang="en-US" dirty="0" smtClean="0"/>
              <a:t>bodies </a:t>
            </a:r>
            <a:r>
              <a:rPr lang="en-US" dirty="0"/>
              <a:t>subject to the supervision of the competent authorities of that </a:t>
            </a:r>
            <a:r>
              <a:rPr lang="en-US" dirty="0" smtClean="0"/>
              <a:t>State</a:t>
            </a:r>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smtClean="0"/>
              <a:t>6-7</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Definition of Central Authority</a:t>
            </a:r>
            <a:endParaRPr lang="en-US" dirty="0"/>
          </a:p>
        </p:txBody>
      </p:sp>
    </p:spTree>
    <p:extLst>
      <p:ext uri="{BB962C8B-B14F-4D97-AF65-F5344CB8AC3E}">
        <p14:creationId xmlns:p14="http://schemas.microsoft.com/office/powerpoint/2010/main" val="619148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0"/>
            <a:ext cx="7772400" cy="4480560"/>
          </a:xfrm>
        </p:spPr>
        <p:txBody>
          <a:bodyPr/>
          <a:lstStyle/>
          <a:p>
            <a:pPr marL="0" indent="0">
              <a:buNone/>
            </a:pPr>
            <a:r>
              <a:rPr lang="en-US" dirty="0" smtClean="0"/>
              <a:t>The Central Authority in France has forwarded a Convention application to Louisiana on behalf of a creditor, requesting modification of an order issued by Switzerland. The application includes the Convention Transmittal form, the text of the order, and the Financial Circumstances Form.</a:t>
            </a:r>
          </a:p>
          <a:p>
            <a:pPr marL="0" indent="0">
              <a:buNone/>
            </a:pPr>
            <a:r>
              <a:rPr lang="en-US" dirty="0" smtClean="0"/>
              <a:t>What steps should the Louisiana Central Registry take?</a:t>
            </a:r>
            <a:endParaRPr lang="en-US" dirty="0"/>
          </a:p>
          <a:p>
            <a:pPr marL="0" indent="0">
              <a:buNone/>
            </a:pPr>
            <a:endParaRPr lang="en-US" dirty="0" smtClean="0"/>
          </a:p>
          <a:p>
            <a:pPr marL="0" indent="0">
              <a:buNone/>
            </a:pPr>
            <a:endParaRPr lang="en-US" dirty="0"/>
          </a:p>
          <a:p>
            <a:pPr marL="0" indent="0">
              <a:buNone/>
            </a:pPr>
            <a:endParaRPr lang="en-US" dirty="0" smtClean="0"/>
          </a:p>
          <a:p>
            <a:endParaRPr lang="en-US" dirty="0"/>
          </a:p>
          <a:p>
            <a:endParaRPr lang="en-US"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6-70</a:t>
            </a:r>
            <a:endParaRPr lang="en-US" dirty="0"/>
          </a:p>
        </p:txBody>
      </p:sp>
      <p:sp>
        <p:nvSpPr>
          <p:cNvPr id="5" name="Title 4"/>
          <p:cNvSpPr>
            <a:spLocks noGrp="1"/>
          </p:cNvSpPr>
          <p:nvPr>
            <p:ph type="title"/>
          </p:nvPr>
        </p:nvSpPr>
        <p:spPr>
          <a:xfrm>
            <a:off x="686104" y="768712"/>
            <a:ext cx="7772400" cy="523220"/>
          </a:xfrm>
        </p:spPr>
        <p:txBody>
          <a:bodyPr/>
          <a:lstStyle/>
          <a:p>
            <a:r>
              <a:rPr lang="en-US" dirty="0" smtClean="0"/>
              <a:t>Case Scenario – Incoming Application</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5324" y="4419600"/>
            <a:ext cx="464820" cy="914400"/>
          </a:xfrm>
          <a:prstGeom prst="rect">
            <a:avLst/>
          </a:prstGeom>
        </p:spPr>
      </p:pic>
      <p:pic>
        <p:nvPicPr>
          <p:cNvPr id="8" name="Picture 7"/>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3415060" y="4781937"/>
            <a:ext cx="229558" cy="457200"/>
          </a:xfrm>
          <a:prstGeom prst="rect">
            <a:avLst/>
          </a:prstGeom>
          <a:solidFill>
            <a:srgbClr val="E7E7E5"/>
          </a:solidFill>
        </p:spPr>
      </p:pic>
      <p:pic>
        <p:nvPicPr>
          <p:cNvPr id="9" name="Picture 8"/>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7939931" y="4324737"/>
            <a:ext cx="459112" cy="914400"/>
          </a:xfrm>
          <a:prstGeom prst="rect">
            <a:avLst/>
          </a:prstGeom>
          <a:solidFill>
            <a:srgbClr val="E7E7E5"/>
          </a:solidFill>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875" y="3494032"/>
            <a:ext cx="2613660" cy="2560320"/>
          </a:xfrm>
          <a:prstGeom prst="rect">
            <a:avLst/>
          </a:prstGeom>
        </p:spPr>
      </p:pic>
      <p:pic>
        <p:nvPicPr>
          <p:cNvPr id="10" name="Picture 6"/>
          <p:cNvPicPr>
            <a:picLocks noChangeAspect="1" noChangeArrowheads="1"/>
          </p:cNvPicPr>
          <p:nvPr/>
        </p:nvPicPr>
        <p:blipFill>
          <a:blip r:embed="rId6" cstate="print"/>
          <a:srcRect/>
          <a:stretch>
            <a:fillRect/>
          </a:stretch>
        </p:blipFill>
        <p:spPr bwMode="auto">
          <a:xfrm>
            <a:off x="3097734" y="5477887"/>
            <a:ext cx="702124" cy="822960"/>
          </a:xfrm>
          <a:prstGeom prst="rect">
            <a:avLst/>
          </a:prstGeom>
          <a:noFill/>
          <a:ln w="12700">
            <a:noFill/>
            <a:miter lim="800000"/>
            <a:headEnd/>
            <a:tailEnd/>
          </a:ln>
        </p:spPr>
      </p:pic>
      <p:sp>
        <p:nvSpPr>
          <p:cNvPr id="11" name="TextBox 10"/>
          <p:cNvSpPr txBox="1"/>
          <p:nvPr/>
        </p:nvSpPr>
        <p:spPr>
          <a:xfrm>
            <a:off x="3799858" y="5477887"/>
            <a:ext cx="1499361" cy="646331"/>
          </a:xfrm>
          <a:prstGeom prst="rect">
            <a:avLst/>
          </a:prstGeom>
          <a:noFill/>
        </p:spPr>
        <p:txBody>
          <a:bodyPr wrap="square" rtlCol="0">
            <a:spAutoFit/>
          </a:bodyPr>
          <a:lstStyle/>
          <a:p>
            <a:r>
              <a:rPr lang="en-US" dirty="0" smtClean="0"/>
              <a:t>Switzerland Order</a:t>
            </a:r>
            <a:endParaRPr lang="en-US" dirty="0"/>
          </a:p>
        </p:txBody>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18616" y="4200867"/>
            <a:ext cx="1727200" cy="1554480"/>
          </a:xfrm>
          <a:prstGeom prst="rect">
            <a:avLst/>
          </a:prstGeom>
        </p:spPr>
      </p:pic>
    </p:spTree>
    <p:extLst>
      <p:ext uri="{BB962C8B-B14F-4D97-AF65-F5344CB8AC3E}">
        <p14:creationId xmlns:p14="http://schemas.microsoft.com/office/powerpoint/2010/main" val="5142473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0" indent="0">
              <a:buNone/>
            </a:pPr>
            <a:r>
              <a:rPr lang="en-US" dirty="0" smtClean="0"/>
              <a:t>The local child support agency registers the order for modification. Notice of registration is sent to the respondent. The respondent does not respond within the 20 day contest period.</a:t>
            </a:r>
          </a:p>
          <a:p>
            <a:pPr marL="0" indent="0">
              <a:buNone/>
            </a:pPr>
            <a:r>
              <a:rPr lang="en-US" dirty="0" smtClean="0"/>
              <a:t>What are the next steps?</a:t>
            </a:r>
          </a:p>
          <a:p>
            <a:r>
              <a:rPr lang="en-US" dirty="0" smtClean="0"/>
              <a:t>The registration will be confirmed and the Switzerland order recognized as enforceable.</a:t>
            </a:r>
            <a:endParaRPr lang="en-US" dirty="0" smtClean="0">
              <a:solidFill>
                <a:schemeClr val="tx2"/>
              </a:solidFill>
            </a:endParaRPr>
          </a:p>
          <a:p>
            <a:r>
              <a:rPr lang="en-US" dirty="0" smtClean="0">
                <a:solidFill>
                  <a:schemeClr val="tx2"/>
                </a:solidFill>
              </a:rPr>
              <a:t>The Louisiana tribunal must determine whether it has modification jurisdiction.</a:t>
            </a:r>
          </a:p>
          <a:p>
            <a:r>
              <a:rPr lang="en-US" dirty="0" smtClean="0">
                <a:solidFill>
                  <a:schemeClr val="tx2"/>
                </a:solidFill>
              </a:rPr>
              <a:t>If it determines it does have jurisdiction, it will use the financial information provided about the parties to apply </a:t>
            </a:r>
            <a:r>
              <a:rPr lang="en-US" dirty="0" smtClean="0"/>
              <a:t>Louisiana support guidelines and issue a modified order.</a:t>
            </a:r>
          </a:p>
          <a:p>
            <a:r>
              <a:rPr lang="en-US" dirty="0" smtClean="0"/>
              <a:t>The local child support agency should send a Status Report to the requesting Central Authority in France, along with a copy of the modified order. If requested by the French Central Authority, it should also include a Statement of Proper Notice and Statement of Enforceability so that the requesting Central Authority can send the modified order to Switzerland for recognition and enforcement.</a:t>
            </a:r>
            <a:endParaRPr lang="en-US" dirty="0"/>
          </a:p>
        </p:txBody>
      </p:sp>
      <p:sp>
        <p:nvSpPr>
          <p:cNvPr id="3" name="Footer Placeholder 2"/>
          <p:cNvSpPr>
            <a:spLocks noGrp="1"/>
          </p:cNvSpPr>
          <p:nvPr>
            <p:ph type="ftr" sz="quarter" idx="3"/>
          </p:nvPr>
        </p:nvSpPr>
        <p:spPr/>
        <p:txBody>
          <a:bodyPr/>
          <a:lstStyle/>
          <a:p>
            <a:r>
              <a:rPr lang="en-US" dirty="0" smtClean="0"/>
              <a:t>Module 6</a:t>
            </a:r>
            <a:endParaRPr lang="en-US" dirty="0"/>
          </a:p>
        </p:txBody>
      </p:sp>
      <p:sp>
        <p:nvSpPr>
          <p:cNvPr id="4" name="Slide Number Placeholder 3"/>
          <p:cNvSpPr>
            <a:spLocks noGrp="1"/>
          </p:cNvSpPr>
          <p:nvPr>
            <p:ph type="sldNum" sz="quarter" idx="4"/>
          </p:nvPr>
        </p:nvSpPr>
        <p:spPr/>
        <p:txBody>
          <a:bodyPr/>
          <a:lstStyle/>
          <a:p>
            <a:r>
              <a:rPr lang="en-US" dirty="0" smtClean="0"/>
              <a:t>6-71</a:t>
            </a:r>
            <a:endParaRPr lang="en-US" dirty="0"/>
          </a:p>
        </p:txBody>
      </p:sp>
      <p:sp>
        <p:nvSpPr>
          <p:cNvPr id="5" name="Title 4"/>
          <p:cNvSpPr>
            <a:spLocks noGrp="1"/>
          </p:cNvSpPr>
          <p:nvPr>
            <p:ph type="title"/>
          </p:nvPr>
        </p:nvSpPr>
        <p:spPr>
          <a:xfrm>
            <a:off x="686104" y="768712"/>
            <a:ext cx="7772400" cy="523220"/>
          </a:xfrm>
        </p:spPr>
        <p:txBody>
          <a:bodyPr/>
          <a:lstStyle/>
          <a:p>
            <a:r>
              <a:rPr lang="en-US" dirty="0" smtClean="0"/>
              <a:t>Case Scenario – Incoming Application (cont’d)</a:t>
            </a:r>
            <a:endParaRPr lang="en-US" dirty="0"/>
          </a:p>
        </p:txBody>
      </p:sp>
    </p:spTree>
    <p:extLst>
      <p:ext uri="{BB962C8B-B14F-4D97-AF65-F5344CB8AC3E}">
        <p14:creationId xmlns:p14="http://schemas.microsoft.com/office/powerpoint/2010/main" val="355051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CONTACT ocseinternational@acf.hhs.gov </a:t>
            </a:r>
          </a:p>
          <a:p>
            <a:endParaRPr lang="en-US" dirty="0" smtClean="0"/>
          </a:p>
        </p:txBody>
      </p:sp>
      <p:sp>
        <p:nvSpPr>
          <p:cNvPr id="2" name="Title 1"/>
          <p:cNvSpPr>
            <a:spLocks noGrp="1"/>
          </p:cNvSpPr>
          <p:nvPr>
            <p:ph type="ctrTitle"/>
          </p:nvPr>
        </p:nvSpPr>
        <p:spPr/>
        <p:txBody>
          <a:bodyPr/>
          <a:lstStyle/>
          <a:p>
            <a:r>
              <a:rPr lang="en-US" dirty="0" smtClean="0"/>
              <a:t>QUESTIONS or FEEDBACK?</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685800"/>
            <a:ext cx="2143125" cy="2133600"/>
          </a:xfrm>
          <a:prstGeom prst="rect">
            <a:avLst/>
          </a:prstGeom>
        </p:spPr>
      </p:pic>
      <p:sp>
        <p:nvSpPr>
          <p:cNvPr id="3" name="Slide Number Placeholder 2"/>
          <p:cNvSpPr>
            <a:spLocks noGrp="1"/>
          </p:cNvSpPr>
          <p:nvPr>
            <p:ph type="sldNum" sz="quarter" idx="4"/>
          </p:nvPr>
        </p:nvSpPr>
        <p:spPr/>
        <p:txBody>
          <a:bodyPr/>
          <a:lstStyle/>
          <a:p>
            <a:r>
              <a:rPr lang="en-US" dirty="0" smtClean="0"/>
              <a:t>6-72</a:t>
            </a:r>
            <a:endParaRPr lang="en-US" dirty="0"/>
          </a:p>
        </p:txBody>
      </p:sp>
    </p:spTree>
    <p:extLst>
      <p:ext uri="{BB962C8B-B14F-4D97-AF65-F5344CB8AC3E}">
        <p14:creationId xmlns:p14="http://schemas.microsoft.com/office/powerpoint/2010/main" val="7010906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HHS who, in turn, has delegated Central Authority functions to OCSE</a:t>
            </a:r>
          </a:p>
          <a:p>
            <a:r>
              <a:rPr lang="en-US" dirty="0" smtClean="0"/>
              <a:t>OCSE’s primary Article 6 function – location of debtor or creditor</a:t>
            </a:r>
          </a:p>
          <a:p>
            <a:pPr lvl="1"/>
            <a:r>
              <a:rPr lang="en-US" dirty="0" smtClean="0"/>
              <a:t>U.S. state of residence</a:t>
            </a:r>
          </a:p>
          <a:p>
            <a:r>
              <a:rPr lang="en-US" dirty="0" smtClean="0"/>
              <a:t>HHS has designated state IV-D child support agencies as public bodies to perform functions under Article 6, under the supervision of OCSE</a:t>
            </a:r>
          </a:p>
          <a:p>
            <a:pPr lvl="1"/>
            <a:r>
              <a:rPr lang="en-US" dirty="0" smtClean="0"/>
              <a:t>Transmission and receipt of Convention applications</a:t>
            </a:r>
            <a:endParaRPr lang="en-US" dirty="0"/>
          </a:p>
          <a:p>
            <a:pPr lvl="1"/>
            <a:r>
              <a:rPr lang="en-US" dirty="0" smtClean="0"/>
              <a:t>Initiation or facilitation of initiation </a:t>
            </a:r>
            <a:r>
              <a:rPr lang="en-US" dirty="0"/>
              <a:t>of proceedings in respect of such </a:t>
            </a:r>
            <a:r>
              <a:rPr lang="en-US" dirty="0" smtClean="0"/>
              <a:t>applications</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a:t>6</a:t>
            </a:r>
            <a:r>
              <a:rPr lang="en-US" dirty="0" smtClean="0"/>
              <a:t>-8</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U.S. Central Authority</a:t>
            </a:r>
            <a:endParaRPr lang="en-US" dirty="0"/>
          </a:p>
        </p:txBody>
      </p:sp>
    </p:spTree>
    <p:extLst>
      <p:ext uri="{BB962C8B-B14F-4D97-AF65-F5344CB8AC3E}">
        <p14:creationId xmlns:p14="http://schemas.microsoft.com/office/powerpoint/2010/main" val="3061135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Used when there is existing support order</a:t>
            </a:r>
          </a:p>
          <a:p>
            <a:pPr lvl="1"/>
            <a:r>
              <a:rPr lang="en-US" sz="2200" dirty="0" smtClean="0"/>
              <a:t>Issued by requested State</a:t>
            </a:r>
          </a:p>
          <a:p>
            <a:pPr lvl="1"/>
            <a:r>
              <a:rPr lang="en-US" sz="2200" dirty="0" smtClean="0"/>
              <a:t>Issued by another Convention country</a:t>
            </a:r>
          </a:p>
          <a:p>
            <a:pPr lvl="1"/>
            <a:r>
              <a:rPr lang="en-US" sz="2200" dirty="0"/>
              <a:t>Issued by non-Convention country </a:t>
            </a:r>
          </a:p>
          <a:p>
            <a:r>
              <a:rPr lang="en-US" sz="2400" dirty="0" smtClean="0">
                <a:solidFill>
                  <a:srgbClr val="4A4A4A"/>
                </a:solidFill>
                <a:latin typeface="Gill Sans MT" panose="020B0502020104020203" pitchFamily="34" charset="0"/>
              </a:rPr>
              <a:t>Available to creditor and debtor</a:t>
            </a:r>
          </a:p>
          <a:p>
            <a:pPr lvl="1"/>
            <a:r>
              <a:rPr lang="en-US" sz="2200" dirty="0" smtClean="0">
                <a:solidFill>
                  <a:srgbClr val="4A4A4A"/>
                </a:solidFill>
                <a:latin typeface="Gill Sans MT" panose="020B0502020104020203" pitchFamily="34" charset="0"/>
              </a:rPr>
              <a:t>Limitations to application by debtor</a:t>
            </a:r>
          </a:p>
          <a:p>
            <a:r>
              <a:rPr lang="en-US" sz="2400" dirty="0" smtClean="0">
                <a:solidFill>
                  <a:srgbClr val="4A4A4A"/>
                </a:solidFill>
                <a:latin typeface="Gill Sans MT" panose="020B0502020104020203" pitchFamily="34" charset="0"/>
              </a:rPr>
              <a:t>Requested State applies domestic law </a:t>
            </a:r>
            <a:r>
              <a:rPr lang="en-US" sz="2400" dirty="0" smtClean="0">
                <a:solidFill>
                  <a:schemeClr val="tx2"/>
                </a:solidFill>
                <a:latin typeface="Gill Sans MT" panose="020B0502020104020203" pitchFamily="34" charset="0"/>
              </a:rPr>
              <a:t>on modification, including jurisdiction requirements</a:t>
            </a:r>
            <a:endParaRPr lang="en-US" sz="2200" dirty="0" smtClean="0">
              <a:solidFill>
                <a:srgbClr val="4A4A4A"/>
              </a:solidFill>
              <a:latin typeface="Gill Sans MT" panose="020B0502020104020203" pitchFamily="34" charset="0"/>
            </a:endParaRPr>
          </a:p>
        </p:txBody>
      </p:sp>
      <p:sp>
        <p:nvSpPr>
          <p:cNvPr id="5" name="Footer Placeholder 4"/>
          <p:cNvSpPr>
            <a:spLocks noGrp="1"/>
          </p:cNvSpPr>
          <p:nvPr>
            <p:ph type="ftr" sz="quarter" idx="3"/>
          </p:nvPr>
        </p:nvSpPr>
        <p:spPr/>
        <p:txBody>
          <a:bodyPr/>
          <a:lstStyle/>
          <a:p>
            <a:r>
              <a:rPr lang="en-US" dirty="0" smtClean="0"/>
              <a:t>Module 6</a:t>
            </a:r>
            <a:endParaRPr lang="en-US" dirty="0"/>
          </a:p>
        </p:txBody>
      </p:sp>
      <p:sp>
        <p:nvSpPr>
          <p:cNvPr id="6" name="Slide Number Placeholder 5"/>
          <p:cNvSpPr>
            <a:spLocks noGrp="1"/>
          </p:cNvSpPr>
          <p:nvPr>
            <p:ph type="sldNum" sz="quarter" idx="4"/>
          </p:nvPr>
        </p:nvSpPr>
        <p:spPr/>
        <p:txBody>
          <a:bodyPr/>
          <a:lstStyle/>
          <a:p>
            <a:r>
              <a:rPr lang="en-US" dirty="0"/>
              <a:t>6</a:t>
            </a:r>
            <a:r>
              <a:rPr lang="en-US" dirty="0" smtClean="0"/>
              <a:t>-9</a:t>
            </a:r>
            <a:endParaRPr lang="en-US" dirty="0"/>
          </a:p>
        </p:txBody>
      </p:sp>
      <p:sp>
        <p:nvSpPr>
          <p:cNvPr id="8" name="Title 7"/>
          <p:cNvSpPr>
            <a:spLocks noGrp="1"/>
          </p:cNvSpPr>
          <p:nvPr>
            <p:ph type="title"/>
          </p:nvPr>
        </p:nvSpPr>
        <p:spPr>
          <a:xfrm>
            <a:off x="686104" y="848380"/>
            <a:ext cx="7772400" cy="523220"/>
          </a:xfrm>
        </p:spPr>
        <p:txBody>
          <a:bodyPr/>
          <a:lstStyle/>
          <a:p>
            <a:r>
              <a:rPr lang="en-US" dirty="0" smtClean="0"/>
              <a:t>Overview of Application for Modification</a:t>
            </a:r>
            <a:endParaRPr lang="en-US" dirty="0"/>
          </a:p>
        </p:txBody>
      </p:sp>
    </p:spTree>
    <p:extLst>
      <p:ext uri="{BB962C8B-B14F-4D97-AF65-F5344CB8AC3E}">
        <p14:creationId xmlns:p14="http://schemas.microsoft.com/office/powerpoint/2010/main" val="1205999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161508</TotalTime>
  <Words>13617</Words>
  <Application>Microsoft Office PowerPoint</Application>
  <PresentationFormat>On-screen Show (4:3)</PresentationFormat>
  <Paragraphs>1154</Paragraphs>
  <Slides>72</Slides>
  <Notes>72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72</vt:i4>
      </vt:variant>
    </vt:vector>
  </HeadingPairs>
  <TitlesOfParts>
    <vt:vector size="78" baseType="lpstr">
      <vt:lpstr>Arial</vt:lpstr>
      <vt:lpstr>Calibri</vt:lpstr>
      <vt:lpstr>Courier New</vt:lpstr>
      <vt:lpstr>Gill Sans MT</vt:lpstr>
      <vt:lpstr>Times New Roman</vt:lpstr>
      <vt:lpstr>4.3-Template_4.29.2016</vt:lpstr>
      <vt:lpstr>INTERNATIONAL CASE PROCESSING UNDER  UIFSA 2008</vt:lpstr>
      <vt:lpstr>Webinar Series</vt:lpstr>
      <vt:lpstr>Webinar Modules</vt:lpstr>
      <vt:lpstr>MODULE 6 Modification of a Support Order under the Convention – Incoming Application</vt:lpstr>
      <vt:lpstr>Terms within Hague Child Support Convention </vt:lpstr>
      <vt:lpstr>Additional Terms within Convention</vt:lpstr>
      <vt:lpstr>Definition of Central Authority</vt:lpstr>
      <vt:lpstr>U.S. Central Authority</vt:lpstr>
      <vt:lpstr>Overview of Application for Modification</vt:lpstr>
      <vt:lpstr>Incoming Application to Modify a U.S. Child Support Order</vt:lpstr>
      <vt:lpstr>Incoming Application to Modify a Non-Convention or a Convention Child Support Order  </vt:lpstr>
      <vt:lpstr>Incoming Application to United States</vt:lpstr>
      <vt:lpstr>Duties of Support Enforcement Agency – Section 307(a), UIFSA (2008)</vt:lpstr>
      <vt:lpstr>Flow Chart in U.S. for Incoming Application – Step 1</vt:lpstr>
      <vt:lpstr>Review of Incoming Convention Application </vt:lpstr>
      <vt:lpstr>Review of Incoming Convention Application – Convention Requirements </vt:lpstr>
      <vt:lpstr>Is application within scope of Convention and Section 704 of UIFSA (2008)?</vt:lpstr>
      <vt:lpstr>Is application from a Central Authority in a Contracting State?</vt:lpstr>
      <vt:lpstr>Review of Incoming Application – Completeness </vt:lpstr>
      <vt:lpstr>Are required documents included with application?</vt:lpstr>
      <vt:lpstr>Additional Documents Needed for Modification of U.S. Support Order </vt:lpstr>
      <vt:lpstr>Additional Documents Needed for Modification of Foreign Support Order Issued by Non-Convention Country </vt:lpstr>
      <vt:lpstr>Additional Documents Needed for Modification of Support Order Issued by Convention Country </vt:lpstr>
      <vt:lpstr>Incoming Application for Modification of a Convention Support Order – Documents/Information </vt:lpstr>
      <vt:lpstr>Incoming Application for Modification of a Convention Support Order – Documents/Information (cont’d)</vt:lpstr>
      <vt:lpstr>Incoming Application for Modification of a Convention Support Order – Documents/Information (cont’d)</vt:lpstr>
      <vt:lpstr>Transmittal – Required Form</vt:lpstr>
      <vt:lpstr>Application for Modification – Page 1 </vt:lpstr>
      <vt:lpstr>Application for Modification – Page 4</vt:lpstr>
      <vt:lpstr>Application for Modification – Page 4 (cont’d)</vt:lpstr>
      <vt:lpstr>Application for Modification – Page 5</vt:lpstr>
      <vt:lpstr>Financial Circumstances Form</vt:lpstr>
      <vt:lpstr>Abstract of a Decision, If Acceptable by U.S. State</vt:lpstr>
      <vt:lpstr>Statement of Enforceability </vt:lpstr>
      <vt:lpstr>Statement of Proper Notice </vt:lpstr>
      <vt:lpstr>Translation of Incoming Documents to U.S.</vt:lpstr>
      <vt:lpstr>Acknowledgment by Central Registry</vt:lpstr>
      <vt:lpstr>Acknowledgment – Page 1</vt:lpstr>
      <vt:lpstr>Acknowledgment – Page 1 (cont’d)</vt:lpstr>
      <vt:lpstr>Acknowledgment – Page 2</vt:lpstr>
      <vt:lpstr>Flow Chart in U.S. for Incoming Application – Step 2</vt:lpstr>
      <vt:lpstr>Role of Requested Central Authority</vt:lpstr>
      <vt:lpstr>Duties of Support Enforcement Agency – Section 307(b), UIFSA (2008)</vt:lpstr>
      <vt:lpstr>Modification of Order Issued by Responding State – Agency</vt:lpstr>
      <vt:lpstr>Modification of Order Issued by Another U.S. State – Agency</vt:lpstr>
      <vt:lpstr>Modification of Foreign Order Issued by Non-Convention Country – Agency</vt:lpstr>
      <vt:lpstr>Modification of Foreign Order Issued by Convention Country – Agency</vt:lpstr>
      <vt:lpstr>Your New Best Friend! </vt:lpstr>
      <vt:lpstr>Information about Application Status</vt:lpstr>
      <vt:lpstr>Status of Application – Page 1</vt:lpstr>
      <vt:lpstr>Status of Application – Page 1 (cont’d)</vt:lpstr>
      <vt:lpstr>Status of Application – Page 2</vt:lpstr>
      <vt:lpstr>Status of Application – Page 2 (cont’d)</vt:lpstr>
      <vt:lpstr>Status of Application – Page 3</vt:lpstr>
      <vt:lpstr>Status of Application – Page 3 (cont’d)</vt:lpstr>
      <vt:lpstr>Flow Chart in U.S. for Incoming Application – Step 3</vt:lpstr>
      <vt:lpstr>Procedure – Agency </vt:lpstr>
      <vt:lpstr>Jurisdiction to Modify</vt:lpstr>
      <vt:lpstr>Modification of Order Issued by Responding State – Tribunal</vt:lpstr>
      <vt:lpstr>Modification of Order Issued by Responding State – Tribunal (cont’d)</vt:lpstr>
      <vt:lpstr>Modification of Foreign Support Order Issued by Non-Convention Country – Tribunal </vt:lpstr>
      <vt:lpstr>Modification of Foreign Support Order Issued by Non-Convention Country – Tribunal (cont’d)</vt:lpstr>
      <vt:lpstr>Modification of Foreign Support Order Issued by Convention Country – Tribunal </vt:lpstr>
      <vt:lpstr>Admissibility of Evidence – Tribunal</vt:lpstr>
      <vt:lpstr>Admissibility of Evidence – Tribunal (cont’d)</vt:lpstr>
      <vt:lpstr>No Modification Because Convention Order Not Recognized</vt:lpstr>
      <vt:lpstr>Applicable Law</vt:lpstr>
      <vt:lpstr>Modification of Arrears </vt:lpstr>
      <vt:lpstr>Modified Order</vt:lpstr>
      <vt:lpstr>Case Scenario – Incoming Application</vt:lpstr>
      <vt:lpstr>Case Scenario – Incoming Application (cont’d)</vt:lpstr>
      <vt:lpstr>QUESTIONS or FEEDBACK?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Riddick, Yvette (ACF)</dc:creator>
  <cp:lastModifiedBy>mhaynes</cp:lastModifiedBy>
  <cp:revision>254</cp:revision>
  <cp:lastPrinted>2017-05-05T15:23:12Z</cp:lastPrinted>
  <dcterms:created xsi:type="dcterms:W3CDTF">2016-05-03T20:02:08Z</dcterms:created>
  <dcterms:modified xsi:type="dcterms:W3CDTF">2019-01-07T17:02:38Z</dcterms:modified>
</cp:coreProperties>
</file>