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4">
  <p:sldMasterIdLst>
    <p:sldMasterId id="2147483648" r:id="rId1"/>
  </p:sldMasterIdLst>
  <p:notesMasterIdLst>
    <p:notesMasterId r:id="rId67"/>
  </p:notesMasterIdLst>
  <p:handoutMasterIdLst>
    <p:handoutMasterId r:id="rId68"/>
  </p:handoutMasterIdLst>
  <p:sldIdLst>
    <p:sldId id="385" r:id="rId2"/>
    <p:sldId id="376" r:id="rId3"/>
    <p:sldId id="379" r:id="rId4"/>
    <p:sldId id="328" r:id="rId5"/>
    <p:sldId id="383" r:id="rId6"/>
    <p:sldId id="505" r:id="rId7"/>
    <p:sldId id="506" r:id="rId8"/>
    <p:sldId id="563" r:id="rId9"/>
    <p:sldId id="445" r:id="rId10"/>
    <p:sldId id="667" r:id="rId11"/>
    <p:sldId id="623" r:id="rId12"/>
    <p:sldId id="448" r:id="rId13"/>
    <p:sldId id="730" r:id="rId14"/>
    <p:sldId id="727" r:id="rId15"/>
    <p:sldId id="731" r:id="rId16"/>
    <p:sldId id="738" r:id="rId17"/>
    <p:sldId id="705" r:id="rId18"/>
    <p:sldId id="740" r:id="rId19"/>
    <p:sldId id="706" r:id="rId20"/>
    <p:sldId id="408" r:id="rId21"/>
    <p:sldId id="758" r:id="rId22"/>
    <p:sldId id="759" r:id="rId23"/>
    <p:sldId id="409" r:id="rId24"/>
    <p:sldId id="514" r:id="rId25"/>
    <p:sldId id="515" r:id="rId26"/>
    <p:sldId id="591" r:id="rId27"/>
    <p:sldId id="592" r:id="rId28"/>
    <p:sldId id="594" r:id="rId29"/>
    <p:sldId id="478" r:id="rId30"/>
    <p:sldId id="635" r:id="rId31"/>
    <p:sldId id="569" r:id="rId32"/>
    <p:sldId id="518" r:id="rId33"/>
    <p:sldId id="519" r:id="rId34"/>
    <p:sldId id="520" r:id="rId35"/>
    <p:sldId id="480" r:id="rId36"/>
    <p:sldId id="734" r:id="rId37"/>
    <p:sldId id="735" r:id="rId38"/>
    <p:sldId id="411" r:id="rId39"/>
    <p:sldId id="412" r:id="rId40"/>
    <p:sldId id="527" r:id="rId41"/>
    <p:sldId id="578" r:id="rId42"/>
    <p:sldId id="579" r:id="rId43"/>
    <p:sldId id="580" r:id="rId44"/>
    <p:sldId id="581" r:id="rId45"/>
    <p:sldId id="582" r:id="rId46"/>
    <p:sldId id="583" r:id="rId47"/>
    <p:sldId id="460" r:id="rId48"/>
    <p:sldId id="497" r:id="rId49"/>
    <p:sldId id="416" r:id="rId50"/>
    <p:sldId id="763" r:id="rId51"/>
    <p:sldId id="450" r:id="rId52"/>
    <p:sldId id="534" r:id="rId53"/>
    <p:sldId id="510" r:id="rId54"/>
    <p:sldId id="632" r:id="rId55"/>
    <p:sldId id="508" r:id="rId56"/>
    <p:sldId id="539" r:id="rId57"/>
    <p:sldId id="744" r:id="rId58"/>
    <p:sldId id="395" r:id="rId59"/>
    <p:sldId id="742" r:id="rId60"/>
    <p:sldId id="745" r:id="rId61"/>
    <p:sldId id="743" r:id="rId62"/>
    <p:sldId id="418" r:id="rId63"/>
    <p:sldId id="756" r:id="rId64"/>
    <p:sldId id="757" r:id="rId65"/>
    <p:sldId id="374" r:id="rId66"/>
  </p:sldIdLst>
  <p:sldSz cx="9144000" cy="6858000" type="screen4x3"/>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576">
          <p15:clr>
            <a:srgbClr val="A4A3A4"/>
          </p15:clr>
        </p15:guide>
        <p15:guide id="3" pos="432">
          <p15:clr>
            <a:srgbClr val="A4A3A4"/>
          </p15:clr>
        </p15:guide>
      </p15:sldGuideLst>
    </p:ext>
    <p:ext uri="{2D200454-40CA-4A62-9FC3-DE9A4176ACB9}">
      <p15:notesGuideLst xmlns:p15="http://schemas.microsoft.com/office/powerpoint/2012/main">
        <p15:guide id="1" orient="horz" pos="2934"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haynes" initials="m" lastIdx="10" clrIdx="0">
    <p:extLst>
      <p:ext uri="{19B8F6BF-5375-455C-9EA6-DF929625EA0E}">
        <p15:presenceInfo xmlns:p15="http://schemas.microsoft.com/office/powerpoint/2012/main" userId="mhayne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CBEBD"/>
    <a:srgbClr val="5B616B"/>
    <a:srgbClr val="3333FF"/>
    <a:srgbClr val="428481"/>
    <a:srgbClr val="A4C4C2"/>
    <a:srgbClr val="3F6187"/>
    <a:srgbClr val="1CA087"/>
    <a:srgbClr val="2E8540"/>
    <a:srgbClr val="112E51"/>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1250" autoAdjust="0"/>
    <p:restoredTop sz="86355" autoAdjust="0"/>
  </p:normalViewPr>
  <p:slideViewPr>
    <p:cSldViewPr snapToObjects="1">
      <p:cViewPr varScale="1">
        <p:scale>
          <a:sx n="97" d="100"/>
          <a:sy n="97" d="100"/>
        </p:scale>
        <p:origin x="1548" y="78"/>
      </p:cViewPr>
      <p:guideLst>
        <p:guide orient="horz" pos="2064"/>
        <p:guide pos="576"/>
        <p:guide pos="432"/>
      </p:guideLst>
    </p:cSldViewPr>
  </p:slideViewPr>
  <p:outlineViewPr>
    <p:cViewPr>
      <p:scale>
        <a:sx n="33" d="100"/>
        <a:sy n="33" d="100"/>
      </p:scale>
      <p:origin x="0" y="-1674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84" d="100"/>
          <a:sy n="84" d="100"/>
        </p:scale>
        <p:origin x="3828" y="102"/>
      </p:cViewPr>
      <p:guideLst>
        <p:guide orient="horz" pos="2934"/>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4" csCatId="accent2" phldr="1"/>
      <dgm:spPr/>
    </dgm:pt>
    <dgm:pt modelId="{6E5828D3-87B7-45A4-82CC-2E5848D07232}">
      <dgm:prSet phldrT="[Text]"/>
      <dgm:spPr>
        <a:solidFill>
          <a:schemeClr val="accent2">
            <a:lumMod val="50000"/>
          </a:schemeClr>
        </a:solidFill>
      </dgm:spPr>
      <dgm:t>
        <a:bodyPr/>
        <a:lstStyle/>
        <a:p>
          <a:r>
            <a:rPr lang="en-US" dirty="0" smtClean="0"/>
            <a:t>Processed by Local Office</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a:solidFill>
          <a:srgbClr val="9CBEBD"/>
        </a:solidFill>
      </dgm:spPr>
      <dgm:t>
        <a:bodyPr/>
        <a:lstStyle/>
        <a:p>
          <a:r>
            <a:rPr lang="en-US" dirty="0" smtClean="0"/>
            <a:t>Reviewed </a:t>
          </a:r>
          <a:endParaRPr lang="en-US" strike="sngStrike"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a:solidFill>
          <a:srgbClr val="9CBEBD"/>
        </a:solidFill>
      </dgm:spPr>
      <dgm:t>
        <a:bodyPr/>
        <a:lstStyle/>
        <a:p>
          <a:r>
            <a:rPr lang="en-US" dirty="0" smtClean="0"/>
            <a:t>Transmitted to Requested Central Authority in Convention Country</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7765CD98-F464-408D-9B92-198CA600CD91}" type="presOf" srcId="{F02F2A10-6920-4947-984E-102117CEC027}" destId="{D3626F67-6DA3-4F17-A644-0781B56F31B4}" srcOrd="0" destOrd="0" presId="urn:microsoft.com/office/officeart/2005/8/layout/hProcess9"/>
    <dgm:cxn modelId="{E7D2612E-3ECC-4547-90A4-ED934C67262A}" srcId="{F02F2A10-6920-4947-984E-102117CEC027}" destId="{6E5828D3-87B7-45A4-82CC-2E5848D07232}" srcOrd="0" destOrd="0" parTransId="{B0E2D2AA-918F-4196-8F29-DEEC289A5EBF}" sibTransId="{E6FC57FA-CB33-4437-B407-18195C489D36}"/>
    <dgm:cxn modelId="{9EDA2D7B-C6A3-4C7F-A755-A1706F7F1C85}" type="presOf" srcId="{1F309681-2D2D-4A6D-AD49-6D38971A801B}" destId="{72169004-F2B7-4ECC-BBF6-74AD4E388884}" srcOrd="0" destOrd="0" presId="urn:microsoft.com/office/officeart/2005/8/layout/hProcess9"/>
    <dgm:cxn modelId="{4B8239DA-883F-42A6-B693-E916A889F3C0}" srcId="{F02F2A10-6920-4947-984E-102117CEC027}" destId="{D9409E8E-C4D1-411E-9E8C-556CB42D4E88}" srcOrd="1" destOrd="0" parTransId="{59F842A0-5D76-4279-9D4B-31E8E6C1BE44}" sibTransId="{6F3D2C10-3B18-4F7B-9D79-F4DEE81C2F67}"/>
    <dgm:cxn modelId="{228CDBD0-2699-4244-A2DF-E9B4BB4F007A}" srcId="{F02F2A10-6920-4947-984E-102117CEC027}" destId="{1F309681-2D2D-4A6D-AD49-6D38971A801B}" srcOrd="2" destOrd="0" parTransId="{69065FB0-6303-4323-9380-B015031DA57B}" sibTransId="{7BCFB29A-57A6-49F3-BFEE-CA73032EA65B}"/>
    <dgm:cxn modelId="{93209648-B38D-4AB8-87C4-60F4D7D93D2A}" type="presOf" srcId="{D9409E8E-C4D1-411E-9E8C-556CB42D4E88}" destId="{E3CD7C33-528D-44DD-AC52-20800801C36B}" srcOrd="0" destOrd="0" presId="urn:microsoft.com/office/officeart/2005/8/layout/hProcess9"/>
    <dgm:cxn modelId="{6FEF810B-3495-487D-AF8B-7D001AE9B095}" type="presOf" srcId="{6E5828D3-87B7-45A4-82CC-2E5848D07232}" destId="{BD447B5A-6506-456A-9AD8-F29E4B5D48C3}" srcOrd="0" destOrd="0" presId="urn:microsoft.com/office/officeart/2005/8/layout/hProcess9"/>
    <dgm:cxn modelId="{15677F9E-6D85-4601-B28E-2E5110348233}" type="presParOf" srcId="{D3626F67-6DA3-4F17-A644-0781B56F31B4}" destId="{D40AA30E-DD1C-40E5-94A9-4A6B186243B4}" srcOrd="0" destOrd="0" presId="urn:microsoft.com/office/officeart/2005/8/layout/hProcess9"/>
    <dgm:cxn modelId="{CAEE1BAE-2113-47CB-A00C-CD77A8263538}" type="presParOf" srcId="{D3626F67-6DA3-4F17-A644-0781B56F31B4}" destId="{EFA68471-DED2-4E11-A0B0-1F4087A7BBEB}" srcOrd="1" destOrd="0" presId="urn:microsoft.com/office/officeart/2005/8/layout/hProcess9"/>
    <dgm:cxn modelId="{1191D9F1-70EC-4601-82CD-50AA7AC55ECA}" type="presParOf" srcId="{EFA68471-DED2-4E11-A0B0-1F4087A7BBEB}" destId="{BD447B5A-6506-456A-9AD8-F29E4B5D48C3}" srcOrd="0" destOrd="0" presId="urn:microsoft.com/office/officeart/2005/8/layout/hProcess9"/>
    <dgm:cxn modelId="{6C0DA0A7-9C47-49E9-A18E-9D6C8B9991D1}" type="presParOf" srcId="{EFA68471-DED2-4E11-A0B0-1F4087A7BBEB}" destId="{6DC27AC1-1842-49E4-B518-99331037E621}" srcOrd="1" destOrd="0" presId="urn:microsoft.com/office/officeart/2005/8/layout/hProcess9"/>
    <dgm:cxn modelId="{4BB336B8-FCF7-4624-B8B6-68C04BEAC9F3}" type="presParOf" srcId="{EFA68471-DED2-4E11-A0B0-1F4087A7BBEB}" destId="{E3CD7C33-528D-44DD-AC52-20800801C36B}" srcOrd="2" destOrd="0" presId="urn:microsoft.com/office/officeart/2005/8/layout/hProcess9"/>
    <dgm:cxn modelId="{C4E3F357-1B97-452C-8E23-1D3446911A8F}" type="presParOf" srcId="{EFA68471-DED2-4E11-A0B0-1F4087A7BBEB}" destId="{5C16084E-1E04-436D-BEA6-271C9509942B}" srcOrd="3" destOrd="0" presId="urn:microsoft.com/office/officeart/2005/8/layout/hProcess9"/>
    <dgm:cxn modelId="{0D87137B-BCA6-4BC7-8AB1-78D771BA6455}"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E579C0-A931-4131-ADA0-CF3B6156A269}"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D7E95290-AC93-46D6-9284-72A969813B1D}">
      <dgm:prSet phldrT="[Text]" custT="1"/>
      <dgm:spPr/>
      <dgm:t>
        <a:bodyPr/>
        <a:lstStyle/>
        <a:p>
          <a:r>
            <a:rPr lang="en-US" sz="1600" dirty="0" smtClean="0">
              <a:solidFill>
                <a:srgbClr val="5B616B"/>
              </a:solidFill>
            </a:rPr>
            <a:t>Does creditor reside in issuing state?</a:t>
          </a:r>
          <a:endParaRPr lang="en-US" sz="1600" dirty="0">
            <a:solidFill>
              <a:srgbClr val="5B616B"/>
            </a:solidFill>
          </a:endParaRPr>
        </a:p>
      </dgm:t>
    </dgm:pt>
    <dgm:pt modelId="{6A41DED1-E04C-491D-81D9-C41408D8F313}" type="parTrans" cxnId="{08536652-4222-44F5-B6E2-B3F5A25B3348}">
      <dgm:prSet/>
      <dgm:spPr/>
      <dgm:t>
        <a:bodyPr/>
        <a:lstStyle/>
        <a:p>
          <a:endParaRPr lang="en-US"/>
        </a:p>
      </dgm:t>
    </dgm:pt>
    <dgm:pt modelId="{8278E740-EE1C-4873-AC38-503CFA472244}" type="sibTrans" cxnId="{08536652-4222-44F5-B6E2-B3F5A25B3348}">
      <dgm:prSet/>
      <dgm:spPr/>
      <dgm:t>
        <a:bodyPr/>
        <a:lstStyle/>
        <a:p>
          <a:endParaRPr lang="en-US"/>
        </a:p>
      </dgm:t>
    </dgm:pt>
    <dgm:pt modelId="{884D77CC-E580-48EA-81B0-2CC5936DD033}">
      <dgm:prSet phldrT="[Text]" custT="1"/>
      <dgm:spPr/>
      <dgm:t>
        <a:bodyPr/>
        <a:lstStyle/>
        <a:p>
          <a:r>
            <a:rPr lang="en-US" sz="1600" dirty="0" smtClean="0">
              <a:solidFill>
                <a:srgbClr val="5B616B"/>
              </a:solidFill>
            </a:rPr>
            <a:t>Yes</a:t>
          </a:r>
          <a:endParaRPr lang="en-US" sz="1600" dirty="0">
            <a:solidFill>
              <a:srgbClr val="5B616B"/>
            </a:solidFill>
          </a:endParaRPr>
        </a:p>
      </dgm:t>
    </dgm:pt>
    <dgm:pt modelId="{835A2FEB-C5B2-4D1C-8B1D-FE0C30850E74}" type="parTrans" cxnId="{AF26A385-95A7-4E76-9A93-BABB6BC5E089}">
      <dgm:prSet/>
      <dgm:spPr/>
      <dgm:t>
        <a:bodyPr/>
        <a:lstStyle/>
        <a:p>
          <a:endParaRPr lang="en-US"/>
        </a:p>
      </dgm:t>
    </dgm:pt>
    <dgm:pt modelId="{B89E7B7B-006F-41B4-A1E7-725A9E84D80A}" type="sibTrans" cxnId="{AF26A385-95A7-4E76-9A93-BABB6BC5E089}">
      <dgm:prSet/>
      <dgm:spPr/>
      <dgm:t>
        <a:bodyPr/>
        <a:lstStyle/>
        <a:p>
          <a:endParaRPr lang="en-US"/>
        </a:p>
      </dgm:t>
    </dgm:pt>
    <dgm:pt modelId="{DDB44F06-9A22-4C61-B40C-370BE5AD4161}">
      <dgm:prSet phldrT="[Text]" custT="1"/>
      <dgm:spPr/>
      <dgm:t>
        <a:bodyPr/>
        <a:lstStyle/>
        <a:p>
          <a:r>
            <a:rPr lang="en-US" sz="1600" dirty="0" smtClean="0">
              <a:solidFill>
                <a:srgbClr val="5B616B"/>
              </a:solidFill>
            </a:rPr>
            <a:t>No</a:t>
          </a:r>
          <a:endParaRPr lang="en-US" sz="1600" dirty="0">
            <a:solidFill>
              <a:srgbClr val="5B616B"/>
            </a:solidFill>
          </a:endParaRPr>
        </a:p>
      </dgm:t>
    </dgm:pt>
    <dgm:pt modelId="{C3125284-704B-4685-AB05-86D042F20A3B}" type="parTrans" cxnId="{1F5BE7BE-343D-4570-95F7-1D15AA366E18}">
      <dgm:prSet/>
      <dgm:spPr/>
      <dgm:t>
        <a:bodyPr/>
        <a:lstStyle/>
        <a:p>
          <a:endParaRPr lang="en-US"/>
        </a:p>
      </dgm:t>
    </dgm:pt>
    <dgm:pt modelId="{0988C6FB-24B7-492D-9825-4B17043011D6}" type="sibTrans" cxnId="{1F5BE7BE-343D-4570-95F7-1D15AA366E18}">
      <dgm:prSet/>
      <dgm:spPr/>
      <dgm:t>
        <a:bodyPr/>
        <a:lstStyle/>
        <a:p>
          <a:endParaRPr lang="en-US"/>
        </a:p>
      </dgm:t>
    </dgm:pt>
    <dgm:pt modelId="{1F95125E-E070-4EA5-ADB4-41DCF4592537}">
      <dgm:prSet phldrT="[Text]" custT="1"/>
      <dgm:spPr/>
      <dgm:t>
        <a:bodyPr/>
        <a:lstStyle/>
        <a:p>
          <a:r>
            <a:rPr lang="en-US" sz="1400" dirty="0" smtClean="0">
              <a:solidFill>
                <a:srgbClr val="5B616B"/>
              </a:solidFill>
            </a:rPr>
            <a:t>Issuing state retains modification jurisdiction under UIFSA 611(f)</a:t>
          </a:r>
        </a:p>
        <a:p>
          <a:r>
            <a:rPr lang="en-US" sz="1400" dirty="0" smtClean="0">
              <a:solidFill>
                <a:srgbClr val="5B616B"/>
              </a:solidFill>
            </a:rPr>
            <a:t>Creditor may also transmit application for modification to Convention country</a:t>
          </a:r>
          <a:endParaRPr lang="en-US" sz="1400" dirty="0">
            <a:solidFill>
              <a:srgbClr val="5B616B"/>
            </a:solidFill>
          </a:endParaRPr>
        </a:p>
      </dgm:t>
    </dgm:pt>
    <dgm:pt modelId="{1891AB7E-7666-4B15-B17C-B6CF31A48087}" type="parTrans" cxnId="{AFB09008-4CDD-4360-83A0-4B59E05731C7}">
      <dgm:prSet/>
      <dgm:spPr/>
      <dgm:t>
        <a:bodyPr/>
        <a:lstStyle/>
        <a:p>
          <a:endParaRPr lang="en-US"/>
        </a:p>
      </dgm:t>
    </dgm:pt>
    <dgm:pt modelId="{12E9BA23-1665-4615-A611-377BB7D360C0}" type="sibTrans" cxnId="{AFB09008-4CDD-4360-83A0-4B59E05731C7}">
      <dgm:prSet/>
      <dgm:spPr/>
      <dgm:t>
        <a:bodyPr/>
        <a:lstStyle/>
        <a:p>
          <a:endParaRPr lang="en-US"/>
        </a:p>
      </dgm:t>
    </dgm:pt>
    <dgm:pt modelId="{F44938EA-0282-4266-81FD-574AB1E3B985}">
      <dgm:prSet custT="1"/>
      <dgm:spPr/>
      <dgm:t>
        <a:bodyPr/>
        <a:lstStyle/>
        <a:p>
          <a:r>
            <a:rPr lang="en-US" sz="1600" dirty="0" smtClean="0">
              <a:solidFill>
                <a:srgbClr val="5B616B"/>
              </a:solidFill>
            </a:rPr>
            <a:t>CEJ state modifies</a:t>
          </a:r>
          <a:endParaRPr lang="en-US" sz="1600" dirty="0">
            <a:solidFill>
              <a:srgbClr val="5B616B"/>
            </a:solidFill>
          </a:endParaRPr>
        </a:p>
      </dgm:t>
    </dgm:pt>
    <dgm:pt modelId="{9D5D1718-A77B-45DD-BAA6-CE0185233404}" type="parTrans" cxnId="{09A2BF69-2A54-411E-8573-C4F32995D000}">
      <dgm:prSet/>
      <dgm:spPr/>
      <dgm:t>
        <a:bodyPr/>
        <a:lstStyle/>
        <a:p>
          <a:endParaRPr lang="en-US"/>
        </a:p>
      </dgm:t>
    </dgm:pt>
    <dgm:pt modelId="{58D97FF4-C6BA-4850-B5FD-06F94F6926FE}" type="sibTrans" cxnId="{09A2BF69-2A54-411E-8573-C4F32995D000}">
      <dgm:prSet/>
      <dgm:spPr/>
      <dgm:t>
        <a:bodyPr/>
        <a:lstStyle/>
        <a:p>
          <a:endParaRPr lang="en-US"/>
        </a:p>
      </dgm:t>
    </dgm:pt>
    <dgm:pt modelId="{84988448-1DBF-44D0-923E-FC0B29CFE0AD}" type="pres">
      <dgm:prSet presAssocID="{A1E579C0-A931-4131-ADA0-CF3B6156A269}" presName="hierChild1" presStyleCnt="0">
        <dgm:presLayoutVars>
          <dgm:chPref val="1"/>
          <dgm:dir/>
          <dgm:animOne val="branch"/>
          <dgm:animLvl val="lvl"/>
          <dgm:resizeHandles/>
        </dgm:presLayoutVars>
      </dgm:prSet>
      <dgm:spPr/>
      <dgm:t>
        <a:bodyPr/>
        <a:lstStyle/>
        <a:p>
          <a:endParaRPr lang="en-US"/>
        </a:p>
      </dgm:t>
    </dgm:pt>
    <dgm:pt modelId="{7A006F51-F038-4CFF-949C-8337ADAE6B40}" type="pres">
      <dgm:prSet presAssocID="{D7E95290-AC93-46D6-9284-72A969813B1D}" presName="hierRoot1" presStyleCnt="0"/>
      <dgm:spPr/>
    </dgm:pt>
    <dgm:pt modelId="{12E67931-A478-4212-85C7-36F3B4709C92}" type="pres">
      <dgm:prSet presAssocID="{D7E95290-AC93-46D6-9284-72A969813B1D}" presName="composite" presStyleCnt="0"/>
      <dgm:spPr/>
    </dgm:pt>
    <dgm:pt modelId="{BE87C698-1FFB-44EF-818D-89EF67BF1325}" type="pres">
      <dgm:prSet presAssocID="{D7E95290-AC93-46D6-9284-72A969813B1D}" presName="background" presStyleLbl="node0" presStyleIdx="0" presStyleCnt="1"/>
      <dgm:spPr/>
    </dgm:pt>
    <dgm:pt modelId="{0EC998EE-949C-4772-B8DD-44CD1CEC0F60}" type="pres">
      <dgm:prSet presAssocID="{D7E95290-AC93-46D6-9284-72A969813B1D}" presName="text" presStyleLbl="fgAcc0" presStyleIdx="0" presStyleCnt="1">
        <dgm:presLayoutVars>
          <dgm:chPref val="3"/>
        </dgm:presLayoutVars>
      </dgm:prSet>
      <dgm:spPr/>
      <dgm:t>
        <a:bodyPr/>
        <a:lstStyle/>
        <a:p>
          <a:endParaRPr lang="en-US"/>
        </a:p>
      </dgm:t>
    </dgm:pt>
    <dgm:pt modelId="{FD33C57B-9525-40C8-BA0B-DFFE07505FDB}" type="pres">
      <dgm:prSet presAssocID="{D7E95290-AC93-46D6-9284-72A969813B1D}" presName="hierChild2" presStyleCnt="0"/>
      <dgm:spPr/>
    </dgm:pt>
    <dgm:pt modelId="{08402586-B373-436D-960A-5F6C50229864}" type="pres">
      <dgm:prSet presAssocID="{835A2FEB-C5B2-4D1C-8B1D-FE0C30850E74}" presName="Name10" presStyleLbl="parChTrans1D2" presStyleIdx="0" presStyleCnt="2"/>
      <dgm:spPr/>
      <dgm:t>
        <a:bodyPr/>
        <a:lstStyle/>
        <a:p>
          <a:endParaRPr lang="en-US"/>
        </a:p>
      </dgm:t>
    </dgm:pt>
    <dgm:pt modelId="{4E87C258-BC45-4B8B-B032-E5DEA1E761B1}" type="pres">
      <dgm:prSet presAssocID="{884D77CC-E580-48EA-81B0-2CC5936DD033}" presName="hierRoot2" presStyleCnt="0"/>
      <dgm:spPr/>
    </dgm:pt>
    <dgm:pt modelId="{73129C51-DFDB-42B9-8753-8A284D254BD0}" type="pres">
      <dgm:prSet presAssocID="{884D77CC-E580-48EA-81B0-2CC5936DD033}" presName="composite2" presStyleCnt="0"/>
      <dgm:spPr/>
    </dgm:pt>
    <dgm:pt modelId="{7D9FF32D-F112-4EEB-AAF6-47F07397D9F5}" type="pres">
      <dgm:prSet presAssocID="{884D77CC-E580-48EA-81B0-2CC5936DD033}" presName="background2" presStyleLbl="node2" presStyleIdx="0" presStyleCnt="2"/>
      <dgm:spPr/>
    </dgm:pt>
    <dgm:pt modelId="{2933EA76-9502-42AA-9657-4E3E7599EB11}" type="pres">
      <dgm:prSet presAssocID="{884D77CC-E580-48EA-81B0-2CC5936DD033}" presName="text2" presStyleLbl="fgAcc2" presStyleIdx="0" presStyleCnt="2">
        <dgm:presLayoutVars>
          <dgm:chPref val="3"/>
        </dgm:presLayoutVars>
      </dgm:prSet>
      <dgm:spPr/>
      <dgm:t>
        <a:bodyPr/>
        <a:lstStyle/>
        <a:p>
          <a:endParaRPr lang="en-US"/>
        </a:p>
      </dgm:t>
    </dgm:pt>
    <dgm:pt modelId="{FA4868A3-17B6-4BAD-80CD-85A2CF963472}" type="pres">
      <dgm:prSet presAssocID="{884D77CC-E580-48EA-81B0-2CC5936DD033}" presName="hierChild3" presStyleCnt="0"/>
      <dgm:spPr/>
    </dgm:pt>
    <dgm:pt modelId="{271B5821-FA74-4948-831E-39E6CB3F5281}" type="pres">
      <dgm:prSet presAssocID="{9D5D1718-A77B-45DD-BAA6-CE0185233404}" presName="Name17" presStyleLbl="parChTrans1D3" presStyleIdx="0" presStyleCnt="2"/>
      <dgm:spPr/>
      <dgm:t>
        <a:bodyPr/>
        <a:lstStyle/>
        <a:p>
          <a:endParaRPr lang="en-US"/>
        </a:p>
      </dgm:t>
    </dgm:pt>
    <dgm:pt modelId="{C4BCF748-0473-4673-9637-CC4B6C773B49}" type="pres">
      <dgm:prSet presAssocID="{F44938EA-0282-4266-81FD-574AB1E3B985}" presName="hierRoot3" presStyleCnt="0"/>
      <dgm:spPr/>
    </dgm:pt>
    <dgm:pt modelId="{D5B01C27-49F7-44E3-92CF-62057432FE99}" type="pres">
      <dgm:prSet presAssocID="{F44938EA-0282-4266-81FD-574AB1E3B985}" presName="composite3" presStyleCnt="0"/>
      <dgm:spPr/>
    </dgm:pt>
    <dgm:pt modelId="{E7F85E8F-E22B-4E49-9438-509CB5784347}" type="pres">
      <dgm:prSet presAssocID="{F44938EA-0282-4266-81FD-574AB1E3B985}" presName="background3" presStyleLbl="node3" presStyleIdx="0" presStyleCnt="2"/>
      <dgm:spPr/>
    </dgm:pt>
    <dgm:pt modelId="{FE007CEB-21CB-4DBB-BD69-9EC1E70A40CE}" type="pres">
      <dgm:prSet presAssocID="{F44938EA-0282-4266-81FD-574AB1E3B985}" presName="text3" presStyleLbl="fgAcc3" presStyleIdx="0" presStyleCnt="2">
        <dgm:presLayoutVars>
          <dgm:chPref val="3"/>
        </dgm:presLayoutVars>
      </dgm:prSet>
      <dgm:spPr/>
      <dgm:t>
        <a:bodyPr/>
        <a:lstStyle/>
        <a:p>
          <a:endParaRPr lang="en-US"/>
        </a:p>
      </dgm:t>
    </dgm:pt>
    <dgm:pt modelId="{7701E6CC-BC24-4304-AA30-174D32441F5E}" type="pres">
      <dgm:prSet presAssocID="{F44938EA-0282-4266-81FD-574AB1E3B985}" presName="hierChild4" presStyleCnt="0"/>
      <dgm:spPr/>
    </dgm:pt>
    <dgm:pt modelId="{AA862700-D7AF-4D73-9B81-7F16CB3A5C7A}" type="pres">
      <dgm:prSet presAssocID="{C3125284-704B-4685-AB05-86D042F20A3B}" presName="Name10" presStyleLbl="parChTrans1D2" presStyleIdx="1" presStyleCnt="2"/>
      <dgm:spPr/>
      <dgm:t>
        <a:bodyPr/>
        <a:lstStyle/>
        <a:p>
          <a:endParaRPr lang="en-US"/>
        </a:p>
      </dgm:t>
    </dgm:pt>
    <dgm:pt modelId="{D0115F8E-F6F4-4BDE-B6E7-10065D7FE787}" type="pres">
      <dgm:prSet presAssocID="{DDB44F06-9A22-4C61-B40C-370BE5AD4161}" presName="hierRoot2" presStyleCnt="0"/>
      <dgm:spPr/>
    </dgm:pt>
    <dgm:pt modelId="{F0FFD96C-10ED-4603-8A8C-81BC06F23757}" type="pres">
      <dgm:prSet presAssocID="{DDB44F06-9A22-4C61-B40C-370BE5AD4161}" presName="composite2" presStyleCnt="0"/>
      <dgm:spPr/>
    </dgm:pt>
    <dgm:pt modelId="{7B045547-A277-4CE6-AC25-B8EDC1931C7B}" type="pres">
      <dgm:prSet presAssocID="{DDB44F06-9A22-4C61-B40C-370BE5AD4161}" presName="background2" presStyleLbl="node2" presStyleIdx="1" presStyleCnt="2"/>
      <dgm:spPr/>
    </dgm:pt>
    <dgm:pt modelId="{FCEF57D8-1C4D-406D-8F42-52AAA430776D}" type="pres">
      <dgm:prSet presAssocID="{DDB44F06-9A22-4C61-B40C-370BE5AD4161}" presName="text2" presStyleLbl="fgAcc2" presStyleIdx="1" presStyleCnt="2">
        <dgm:presLayoutVars>
          <dgm:chPref val="3"/>
        </dgm:presLayoutVars>
      </dgm:prSet>
      <dgm:spPr/>
      <dgm:t>
        <a:bodyPr/>
        <a:lstStyle/>
        <a:p>
          <a:endParaRPr lang="en-US"/>
        </a:p>
      </dgm:t>
    </dgm:pt>
    <dgm:pt modelId="{AF60F89A-CCB5-41E2-B3D8-0EA687A5AE22}" type="pres">
      <dgm:prSet presAssocID="{DDB44F06-9A22-4C61-B40C-370BE5AD4161}" presName="hierChild3" presStyleCnt="0"/>
      <dgm:spPr/>
    </dgm:pt>
    <dgm:pt modelId="{7E48BE6E-BEE4-4C3D-8490-0E3C489B6004}" type="pres">
      <dgm:prSet presAssocID="{1891AB7E-7666-4B15-B17C-B6CF31A48087}" presName="Name17" presStyleLbl="parChTrans1D3" presStyleIdx="1" presStyleCnt="2"/>
      <dgm:spPr/>
      <dgm:t>
        <a:bodyPr/>
        <a:lstStyle/>
        <a:p>
          <a:endParaRPr lang="en-US"/>
        </a:p>
      </dgm:t>
    </dgm:pt>
    <dgm:pt modelId="{E51A6E31-8C08-4BF1-8B6F-B242B28D141E}" type="pres">
      <dgm:prSet presAssocID="{1F95125E-E070-4EA5-ADB4-41DCF4592537}" presName="hierRoot3" presStyleCnt="0"/>
      <dgm:spPr/>
    </dgm:pt>
    <dgm:pt modelId="{68D1AD71-3D35-4968-B587-D7A585928B17}" type="pres">
      <dgm:prSet presAssocID="{1F95125E-E070-4EA5-ADB4-41DCF4592537}" presName="composite3" presStyleCnt="0"/>
      <dgm:spPr/>
    </dgm:pt>
    <dgm:pt modelId="{5AD4A673-71A1-486F-BED5-53D1D0B382BB}" type="pres">
      <dgm:prSet presAssocID="{1F95125E-E070-4EA5-ADB4-41DCF4592537}" presName="background3" presStyleLbl="node3" presStyleIdx="1" presStyleCnt="2"/>
      <dgm:spPr/>
    </dgm:pt>
    <dgm:pt modelId="{E5227269-CA88-449A-9445-08F8A6F0E848}" type="pres">
      <dgm:prSet presAssocID="{1F95125E-E070-4EA5-ADB4-41DCF4592537}" presName="text3" presStyleLbl="fgAcc3" presStyleIdx="1" presStyleCnt="2" custScaleX="163543" custScaleY="101964">
        <dgm:presLayoutVars>
          <dgm:chPref val="3"/>
        </dgm:presLayoutVars>
      </dgm:prSet>
      <dgm:spPr/>
      <dgm:t>
        <a:bodyPr/>
        <a:lstStyle/>
        <a:p>
          <a:endParaRPr lang="en-US"/>
        </a:p>
      </dgm:t>
    </dgm:pt>
    <dgm:pt modelId="{479B4C31-8133-4037-9143-3639591B4F8F}" type="pres">
      <dgm:prSet presAssocID="{1F95125E-E070-4EA5-ADB4-41DCF4592537}" presName="hierChild4" presStyleCnt="0"/>
      <dgm:spPr/>
    </dgm:pt>
  </dgm:ptLst>
  <dgm:cxnLst>
    <dgm:cxn modelId="{665187F9-FDBD-4F9D-85E4-C9F3314E1664}" type="presOf" srcId="{1891AB7E-7666-4B15-B17C-B6CF31A48087}" destId="{7E48BE6E-BEE4-4C3D-8490-0E3C489B6004}" srcOrd="0" destOrd="0" presId="urn:microsoft.com/office/officeart/2005/8/layout/hierarchy1"/>
    <dgm:cxn modelId="{C416FE56-4FFA-451A-A58E-B61403378A7F}" type="presOf" srcId="{1F95125E-E070-4EA5-ADB4-41DCF4592537}" destId="{E5227269-CA88-449A-9445-08F8A6F0E848}" srcOrd="0" destOrd="0" presId="urn:microsoft.com/office/officeart/2005/8/layout/hierarchy1"/>
    <dgm:cxn modelId="{AF26A385-95A7-4E76-9A93-BABB6BC5E089}" srcId="{D7E95290-AC93-46D6-9284-72A969813B1D}" destId="{884D77CC-E580-48EA-81B0-2CC5936DD033}" srcOrd="0" destOrd="0" parTransId="{835A2FEB-C5B2-4D1C-8B1D-FE0C30850E74}" sibTransId="{B89E7B7B-006F-41B4-A1E7-725A9E84D80A}"/>
    <dgm:cxn modelId="{45CA8844-A913-4F7C-AB0C-6CC2DD6E08E4}" type="presOf" srcId="{C3125284-704B-4685-AB05-86D042F20A3B}" destId="{AA862700-D7AF-4D73-9B81-7F16CB3A5C7A}" srcOrd="0" destOrd="0" presId="urn:microsoft.com/office/officeart/2005/8/layout/hierarchy1"/>
    <dgm:cxn modelId="{295324FB-C42B-497E-9965-12C3A007177B}" type="presOf" srcId="{A1E579C0-A931-4131-ADA0-CF3B6156A269}" destId="{84988448-1DBF-44D0-923E-FC0B29CFE0AD}" srcOrd="0" destOrd="0" presId="urn:microsoft.com/office/officeart/2005/8/layout/hierarchy1"/>
    <dgm:cxn modelId="{09A2BF69-2A54-411E-8573-C4F32995D000}" srcId="{884D77CC-E580-48EA-81B0-2CC5936DD033}" destId="{F44938EA-0282-4266-81FD-574AB1E3B985}" srcOrd="0" destOrd="0" parTransId="{9D5D1718-A77B-45DD-BAA6-CE0185233404}" sibTransId="{58D97FF4-C6BA-4850-B5FD-06F94F6926FE}"/>
    <dgm:cxn modelId="{52140FB3-F620-4E5F-998A-33BD7FE956D4}" type="presOf" srcId="{835A2FEB-C5B2-4D1C-8B1D-FE0C30850E74}" destId="{08402586-B373-436D-960A-5F6C50229864}" srcOrd="0" destOrd="0" presId="urn:microsoft.com/office/officeart/2005/8/layout/hierarchy1"/>
    <dgm:cxn modelId="{6BEF3231-5F21-49C4-BF09-D5C807D411EF}" type="presOf" srcId="{884D77CC-E580-48EA-81B0-2CC5936DD033}" destId="{2933EA76-9502-42AA-9657-4E3E7599EB11}" srcOrd="0" destOrd="0" presId="urn:microsoft.com/office/officeart/2005/8/layout/hierarchy1"/>
    <dgm:cxn modelId="{267BFEF9-0841-423B-897C-9A84F448C0D6}" type="presOf" srcId="{D7E95290-AC93-46D6-9284-72A969813B1D}" destId="{0EC998EE-949C-4772-B8DD-44CD1CEC0F60}" srcOrd="0" destOrd="0" presId="urn:microsoft.com/office/officeart/2005/8/layout/hierarchy1"/>
    <dgm:cxn modelId="{A55BDB19-7A42-4BBF-9885-1CA0871E2188}" type="presOf" srcId="{DDB44F06-9A22-4C61-B40C-370BE5AD4161}" destId="{FCEF57D8-1C4D-406D-8F42-52AAA430776D}" srcOrd="0" destOrd="0" presId="urn:microsoft.com/office/officeart/2005/8/layout/hierarchy1"/>
    <dgm:cxn modelId="{3F4BDB65-BF0F-4202-91DC-6BD36EC250A6}" type="presOf" srcId="{9D5D1718-A77B-45DD-BAA6-CE0185233404}" destId="{271B5821-FA74-4948-831E-39E6CB3F5281}" srcOrd="0" destOrd="0" presId="urn:microsoft.com/office/officeart/2005/8/layout/hierarchy1"/>
    <dgm:cxn modelId="{AFB09008-4CDD-4360-83A0-4B59E05731C7}" srcId="{DDB44F06-9A22-4C61-B40C-370BE5AD4161}" destId="{1F95125E-E070-4EA5-ADB4-41DCF4592537}" srcOrd="0" destOrd="0" parTransId="{1891AB7E-7666-4B15-B17C-B6CF31A48087}" sibTransId="{12E9BA23-1665-4615-A611-377BB7D360C0}"/>
    <dgm:cxn modelId="{981B71D3-CC21-49AE-B773-3EEE024F2288}" type="presOf" srcId="{F44938EA-0282-4266-81FD-574AB1E3B985}" destId="{FE007CEB-21CB-4DBB-BD69-9EC1E70A40CE}" srcOrd="0" destOrd="0" presId="urn:microsoft.com/office/officeart/2005/8/layout/hierarchy1"/>
    <dgm:cxn modelId="{1F5BE7BE-343D-4570-95F7-1D15AA366E18}" srcId="{D7E95290-AC93-46D6-9284-72A969813B1D}" destId="{DDB44F06-9A22-4C61-B40C-370BE5AD4161}" srcOrd="1" destOrd="0" parTransId="{C3125284-704B-4685-AB05-86D042F20A3B}" sibTransId="{0988C6FB-24B7-492D-9825-4B17043011D6}"/>
    <dgm:cxn modelId="{08536652-4222-44F5-B6E2-B3F5A25B3348}" srcId="{A1E579C0-A931-4131-ADA0-CF3B6156A269}" destId="{D7E95290-AC93-46D6-9284-72A969813B1D}" srcOrd="0" destOrd="0" parTransId="{6A41DED1-E04C-491D-81D9-C41408D8F313}" sibTransId="{8278E740-EE1C-4873-AC38-503CFA472244}"/>
    <dgm:cxn modelId="{C526DD7A-A48D-431C-847C-CC0E5FBA7EA7}" type="presParOf" srcId="{84988448-1DBF-44D0-923E-FC0B29CFE0AD}" destId="{7A006F51-F038-4CFF-949C-8337ADAE6B40}" srcOrd="0" destOrd="0" presId="urn:microsoft.com/office/officeart/2005/8/layout/hierarchy1"/>
    <dgm:cxn modelId="{A6A801EE-DBFF-4A94-8153-B6AA30A5456B}" type="presParOf" srcId="{7A006F51-F038-4CFF-949C-8337ADAE6B40}" destId="{12E67931-A478-4212-85C7-36F3B4709C92}" srcOrd="0" destOrd="0" presId="urn:microsoft.com/office/officeart/2005/8/layout/hierarchy1"/>
    <dgm:cxn modelId="{64909525-671F-4D3B-B6F7-AA8A460881EC}" type="presParOf" srcId="{12E67931-A478-4212-85C7-36F3B4709C92}" destId="{BE87C698-1FFB-44EF-818D-89EF67BF1325}" srcOrd="0" destOrd="0" presId="urn:microsoft.com/office/officeart/2005/8/layout/hierarchy1"/>
    <dgm:cxn modelId="{CFF59430-72B2-4D7B-B43B-A854DBD86905}" type="presParOf" srcId="{12E67931-A478-4212-85C7-36F3B4709C92}" destId="{0EC998EE-949C-4772-B8DD-44CD1CEC0F60}" srcOrd="1" destOrd="0" presId="urn:microsoft.com/office/officeart/2005/8/layout/hierarchy1"/>
    <dgm:cxn modelId="{B11EFA31-B4C2-43A0-B4ED-34DC40A479EF}" type="presParOf" srcId="{7A006F51-F038-4CFF-949C-8337ADAE6B40}" destId="{FD33C57B-9525-40C8-BA0B-DFFE07505FDB}" srcOrd="1" destOrd="0" presId="urn:microsoft.com/office/officeart/2005/8/layout/hierarchy1"/>
    <dgm:cxn modelId="{FA015A52-5506-4C15-A5A5-33613A7F8236}" type="presParOf" srcId="{FD33C57B-9525-40C8-BA0B-DFFE07505FDB}" destId="{08402586-B373-436D-960A-5F6C50229864}" srcOrd="0" destOrd="0" presId="urn:microsoft.com/office/officeart/2005/8/layout/hierarchy1"/>
    <dgm:cxn modelId="{BE4656AE-30C4-49A0-9FFF-B63A44528939}" type="presParOf" srcId="{FD33C57B-9525-40C8-BA0B-DFFE07505FDB}" destId="{4E87C258-BC45-4B8B-B032-E5DEA1E761B1}" srcOrd="1" destOrd="0" presId="urn:microsoft.com/office/officeart/2005/8/layout/hierarchy1"/>
    <dgm:cxn modelId="{AB19E96D-528C-46C9-BAB0-CA5E61D3BC75}" type="presParOf" srcId="{4E87C258-BC45-4B8B-B032-E5DEA1E761B1}" destId="{73129C51-DFDB-42B9-8753-8A284D254BD0}" srcOrd="0" destOrd="0" presId="urn:microsoft.com/office/officeart/2005/8/layout/hierarchy1"/>
    <dgm:cxn modelId="{E92F32BD-680A-4F73-A0BB-A35FE5B88F47}" type="presParOf" srcId="{73129C51-DFDB-42B9-8753-8A284D254BD0}" destId="{7D9FF32D-F112-4EEB-AAF6-47F07397D9F5}" srcOrd="0" destOrd="0" presId="urn:microsoft.com/office/officeart/2005/8/layout/hierarchy1"/>
    <dgm:cxn modelId="{D62357D6-AB64-4573-A7C1-9EE66E559A1F}" type="presParOf" srcId="{73129C51-DFDB-42B9-8753-8A284D254BD0}" destId="{2933EA76-9502-42AA-9657-4E3E7599EB11}" srcOrd="1" destOrd="0" presId="urn:microsoft.com/office/officeart/2005/8/layout/hierarchy1"/>
    <dgm:cxn modelId="{672F516C-E0A4-4058-BAB0-9B764EF88981}" type="presParOf" srcId="{4E87C258-BC45-4B8B-B032-E5DEA1E761B1}" destId="{FA4868A3-17B6-4BAD-80CD-85A2CF963472}" srcOrd="1" destOrd="0" presId="urn:microsoft.com/office/officeart/2005/8/layout/hierarchy1"/>
    <dgm:cxn modelId="{EA0382FB-46E2-48C1-B59C-C939ED081CE1}" type="presParOf" srcId="{FA4868A3-17B6-4BAD-80CD-85A2CF963472}" destId="{271B5821-FA74-4948-831E-39E6CB3F5281}" srcOrd="0" destOrd="0" presId="urn:microsoft.com/office/officeart/2005/8/layout/hierarchy1"/>
    <dgm:cxn modelId="{BB7384E7-7C75-474A-8195-E71A95F4A9E2}" type="presParOf" srcId="{FA4868A3-17B6-4BAD-80CD-85A2CF963472}" destId="{C4BCF748-0473-4673-9637-CC4B6C773B49}" srcOrd="1" destOrd="0" presId="urn:microsoft.com/office/officeart/2005/8/layout/hierarchy1"/>
    <dgm:cxn modelId="{FE81A077-B3E6-4681-9E7A-CD3B710F0C08}" type="presParOf" srcId="{C4BCF748-0473-4673-9637-CC4B6C773B49}" destId="{D5B01C27-49F7-44E3-92CF-62057432FE99}" srcOrd="0" destOrd="0" presId="urn:microsoft.com/office/officeart/2005/8/layout/hierarchy1"/>
    <dgm:cxn modelId="{65F0D729-B95C-44FE-A744-329BAC6784FC}" type="presParOf" srcId="{D5B01C27-49F7-44E3-92CF-62057432FE99}" destId="{E7F85E8F-E22B-4E49-9438-509CB5784347}" srcOrd="0" destOrd="0" presId="urn:microsoft.com/office/officeart/2005/8/layout/hierarchy1"/>
    <dgm:cxn modelId="{9A8DEFB7-1E4B-4559-BDFE-735521715EAE}" type="presParOf" srcId="{D5B01C27-49F7-44E3-92CF-62057432FE99}" destId="{FE007CEB-21CB-4DBB-BD69-9EC1E70A40CE}" srcOrd="1" destOrd="0" presId="urn:microsoft.com/office/officeart/2005/8/layout/hierarchy1"/>
    <dgm:cxn modelId="{2F3293EF-1E9F-494D-8712-05F82599EE5B}" type="presParOf" srcId="{C4BCF748-0473-4673-9637-CC4B6C773B49}" destId="{7701E6CC-BC24-4304-AA30-174D32441F5E}" srcOrd="1" destOrd="0" presId="urn:microsoft.com/office/officeart/2005/8/layout/hierarchy1"/>
    <dgm:cxn modelId="{1BAD160B-45E8-42E0-8BCE-8F1FF2179180}" type="presParOf" srcId="{FD33C57B-9525-40C8-BA0B-DFFE07505FDB}" destId="{AA862700-D7AF-4D73-9B81-7F16CB3A5C7A}" srcOrd="2" destOrd="0" presId="urn:microsoft.com/office/officeart/2005/8/layout/hierarchy1"/>
    <dgm:cxn modelId="{0A2352AC-FDB4-4930-A81C-E102B85805B8}" type="presParOf" srcId="{FD33C57B-9525-40C8-BA0B-DFFE07505FDB}" destId="{D0115F8E-F6F4-4BDE-B6E7-10065D7FE787}" srcOrd="3" destOrd="0" presId="urn:microsoft.com/office/officeart/2005/8/layout/hierarchy1"/>
    <dgm:cxn modelId="{298286F0-ACE0-496A-8299-51C98BFB980D}" type="presParOf" srcId="{D0115F8E-F6F4-4BDE-B6E7-10065D7FE787}" destId="{F0FFD96C-10ED-4603-8A8C-81BC06F23757}" srcOrd="0" destOrd="0" presId="urn:microsoft.com/office/officeart/2005/8/layout/hierarchy1"/>
    <dgm:cxn modelId="{BE0E2919-2D97-4482-9202-9B8094B80B0E}" type="presParOf" srcId="{F0FFD96C-10ED-4603-8A8C-81BC06F23757}" destId="{7B045547-A277-4CE6-AC25-B8EDC1931C7B}" srcOrd="0" destOrd="0" presId="urn:microsoft.com/office/officeart/2005/8/layout/hierarchy1"/>
    <dgm:cxn modelId="{F0181A7D-0427-4CB2-8217-5AA6AA25571F}" type="presParOf" srcId="{F0FFD96C-10ED-4603-8A8C-81BC06F23757}" destId="{FCEF57D8-1C4D-406D-8F42-52AAA430776D}" srcOrd="1" destOrd="0" presId="urn:microsoft.com/office/officeart/2005/8/layout/hierarchy1"/>
    <dgm:cxn modelId="{3A0E32C6-6DCC-4669-8F4A-1A5784FB466E}" type="presParOf" srcId="{D0115F8E-F6F4-4BDE-B6E7-10065D7FE787}" destId="{AF60F89A-CCB5-41E2-B3D8-0EA687A5AE22}" srcOrd="1" destOrd="0" presId="urn:microsoft.com/office/officeart/2005/8/layout/hierarchy1"/>
    <dgm:cxn modelId="{B06C6017-95A1-453D-8D03-4F0D313EFE20}" type="presParOf" srcId="{AF60F89A-CCB5-41E2-B3D8-0EA687A5AE22}" destId="{7E48BE6E-BEE4-4C3D-8490-0E3C489B6004}" srcOrd="0" destOrd="0" presId="urn:microsoft.com/office/officeart/2005/8/layout/hierarchy1"/>
    <dgm:cxn modelId="{509CEC76-59E4-4E02-8B75-33BA7D13E1E5}" type="presParOf" srcId="{AF60F89A-CCB5-41E2-B3D8-0EA687A5AE22}" destId="{E51A6E31-8C08-4BF1-8B6F-B242B28D141E}" srcOrd="1" destOrd="0" presId="urn:microsoft.com/office/officeart/2005/8/layout/hierarchy1"/>
    <dgm:cxn modelId="{D8707038-A2E2-4741-8853-6106AB959CFB}" type="presParOf" srcId="{E51A6E31-8C08-4BF1-8B6F-B242B28D141E}" destId="{68D1AD71-3D35-4968-B587-D7A585928B17}" srcOrd="0" destOrd="0" presId="urn:microsoft.com/office/officeart/2005/8/layout/hierarchy1"/>
    <dgm:cxn modelId="{FA064735-53C1-44DA-A6A1-11BB46F9172E}" type="presParOf" srcId="{68D1AD71-3D35-4968-B587-D7A585928B17}" destId="{5AD4A673-71A1-486F-BED5-53D1D0B382BB}" srcOrd="0" destOrd="0" presId="urn:microsoft.com/office/officeart/2005/8/layout/hierarchy1"/>
    <dgm:cxn modelId="{9D49C8B3-FF0D-4E01-8812-4FE09F504FA0}" type="presParOf" srcId="{68D1AD71-3D35-4968-B587-D7A585928B17}" destId="{E5227269-CA88-449A-9445-08F8A6F0E848}" srcOrd="1" destOrd="0" presId="urn:microsoft.com/office/officeart/2005/8/layout/hierarchy1"/>
    <dgm:cxn modelId="{8FF259BA-534C-43CF-AC0D-50A363F09201}" type="presParOf" srcId="{E51A6E31-8C08-4BF1-8B6F-B242B28D141E}" destId="{479B4C31-8133-4037-9143-3639591B4F8F}"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E579C0-A931-4131-ADA0-CF3B6156A269}"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D7E95290-AC93-46D6-9284-72A969813B1D}">
      <dgm:prSet phldrT="[Text]" custT="1"/>
      <dgm:spPr/>
      <dgm:t>
        <a:bodyPr/>
        <a:lstStyle/>
        <a:p>
          <a:r>
            <a:rPr lang="en-US" sz="1600" dirty="0" smtClean="0">
              <a:solidFill>
                <a:srgbClr val="5B616B"/>
              </a:solidFill>
            </a:rPr>
            <a:t>Does debtor reside in country that issued order?</a:t>
          </a:r>
          <a:endParaRPr lang="en-US" sz="1600" dirty="0">
            <a:solidFill>
              <a:srgbClr val="5B616B"/>
            </a:solidFill>
          </a:endParaRPr>
        </a:p>
      </dgm:t>
    </dgm:pt>
    <dgm:pt modelId="{6A41DED1-E04C-491D-81D9-C41408D8F313}" type="parTrans" cxnId="{08536652-4222-44F5-B6E2-B3F5A25B3348}">
      <dgm:prSet/>
      <dgm:spPr/>
      <dgm:t>
        <a:bodyPr/>
        <a:lstStyle/>
        <a:p>
          <a:endParaRPr lang="en-US"/>
        </a:p>
      </dgm:t>
    </dgm:pt>
    <dgm:pt modelId="{8278E740-EE1C-4873-AC38-503CFA472244}" type="sibTrans" cxnId="{08536652-4222-44F5-B6E2-B3F5A25B3348}">
      <dgm:prSet/>
      <dgm:spPr/>
      <dgm:t>
        <a:bodyPr/>
        <a:lstStyle/>
        <a:p>
          <a:endParaRPr lang="en-US"/>
        </a:p>
      </dgm:t>
    </dgm:pt>
    <dgm:pt modelId="{884D77CC-E580-48EA-81B0-2CC5936DD033}">
      <dgm:prSet phldrT="[Text]" custT="1"/>
      <dgm:spPr/>
      <dgm:t>
        <a:bodyPr/>
        <a:lstStyle/>
        <a:p>
          <a:r>
            <a:rPr lang="en-US" sz="1600" dirty="0" smtClean="0">
              <a:solidFill>
                <a:srgbClr val="5B616B"/>
              </a:solidFill>
            </a:rPr>
            <a:t>Yes</a:t>
          </a:r>
          <a:endParaRPr lang="en-US" sz="1600" dirty="0">
            <a:solidFill>
              <a:srgbClr val="5B616B"/>
            </a:solidFill>
          </a:endParaRPr>
        </a:p>
      </dgm:t>
    </dgm:pt>
    <dgm:pt modelId="{835A2FEB-C5B2-4D1C-8B1D-FE0C30850E74}" type="parTrans" cxnId="{AF26A385-95A7-4E76-9A93-BABB6BC5E089}">
      <dgm:prSet/>
      <dgm:spPr/>
      <dgm:t>
        <a:bodyPr/>
        <a:lstStyle/>
        <a:p>
          <a:endParaRPr lang="en-US"/>
        </a:p>
      </dgm:t>
    </dgm:pt>
    <dgm:pt modelId="{B89E7B7B-006F-41B4-A1E7-725A9E84D80A}" type="sibTrans" cxnId="{AF26A385-95A7-4E76-9A93-BABB6BC5E089}">
      <dgm:prSet/>
      <dgm:spPr/>
      <dgm:t>
        <a:bodyPr/>
        <a:lstStyle/>
        <a:p>
          <a:endParaRPr lang="en-US"/>
        </a:p>
      </dgm:t>
    </dgm:pt>
    <dgm:pt modelId="{DDB44F06-9A22-4C61-B40C-370BE5AD4161}">
      <dgm:prSet phldrT="[Text]" custT="1"/>
      <dgm:spPr/>
      <dgm:t>
        <a:bodyPr/>
        <a:lstStyle/>
        <a:p>
          <a:r>
            <a:rPr lang="en-US" sz="1600" dirty="0" smtClean="0">
              <a:solidFill>
                <a:srgbClr val="5B616B"/>
              </a:solidFill>
            </a:rPr>
            <a:t>No</a:t>
          </a:r>
          <a:endParaRPr lang="en-US" sz="1600" dirty="0">
            <a:solidFill>
              <a:srgbClr val="5B616B"/>
            </a:solidFill>
          </a:endParaRPr>
        </a:p>
      </dgm:t>
    </dgm:pt>
    <dgm:pt modelId="{C3125284-704B-4685-AB05-86D042F20A3B}" type="parTrans" cxnId="{1F5BE7BE-343D-4570-95F7-1D15AA366E18}">
      <dgm:prSet/>
      <dgm:spPr/>
      <dgm:t>
        <a:bodyPr/>
        <a:lstStyle/>
        <a:p>
          <a:endParaRPr lang="en-US"/>
        </a:p>
      </dgm:t>
    </dgm:pt>
    <dgm:pt modelId="{0988C6FB-24B7-492D-9825-4B17043011D6}" type="sibTrans" cxnId="{1F5BE7BE-343D-4570-95F7-1D15AA366E18}">
      <dgm:prSet/>
      <dgm:spPr/>
      <dgm:t>
        <a:bodyPr/>
        <a:lstStyle/>
        <a:p>
          <a:endParaRPr lang="en-US"/>
        </a:p>
      </dgm:t>
    </dgm:pt>
    <dgm:pt modelId="{1F95125E-E070-4EA5-ADB4-41DCF4592537}">
      <dgm:prSet phldrT="[Text]" custT="1"/>
      <dgm:spPr/>
      <dgm:t>
        <a:bodyPr/>
        <a:lstStyle/>
        <a:p>
          <a:r>
            <a:rPr lang="en-US" sz="1600" dirty="0" smtClean="0">
              <a:solidFill>
                <a:srgbClr val="5B616B"/>
              </a:solidFill>
            </a:rPr>
            <a:t>Creditor may seek modification in any Convention country with jurisdiction. No limitations on creditor</a:t>
          </a:r>
          <a:endParaRPr lang="en-US" sz="1600" dirty="0">
            <a:solidFill>
              <a:srgbClr val="5B616B"/>
            </a:solidFill>
          </a:endParaRPr>
        </a:p>
      </dgm:t>
    </dgm:pt>
    <dgm:pt modelId="{1891AB7E-7666-4B15-B17C-B6CF31A48087}" type="parTrans" cxnId="{AFB09008-4CDD-4360-83A0-4B59E05731C7}">
      <dgm:prSet/>
      <dgm:spPr/>
      <dgm:t>
        <a:bodyPr/>
        <a:lstStyle/>
        <a:p>
          <a:endParaRPr lang="en-US"/>
        </a:p>
      </dgm:t>
    </dgm:pt>
    <dgm:pt modelId="{12E9BA23-1665-4615-A611-377BB7D360C0}" type="sibTrans" cxnId="{AFB09008-4CDD-4360-83A0-4B59E05731C7}">
      <dgm:prSet/>
      <dgm:spPr/>
      <dgm:t>
        <a:bodyPr/>
        <a:lstStyle/>
        <a:p>
          <a:endParaRPr lang="en-US"/>
        </a:p>
      </dgm:t>
    </dgm:pt>
    <dgm:pt modelId="{F44938EA-0282-4266-81FD-574AB1E3B985}">
      <dgm:prSet custT="1"/>
      <dgm:spPr/>
      <dgm:t>
        <a:bodyPr/>
        <a:lstStyle/>
        <a:p>
          <a:r>
            <a:rPr lang="en-US" sz="1600" dirty="0" smtClean="0">
              <a:solidFill>
                <a:srgbClr val="5B616B"/>
              </a:solidFill>
            </a:rPr>
            <a:t>Creditor may seek modification in any Convention country with jurisdiction. No limitations on creditor </a:t>
          </a:r>
          <a:endParaRPr lang="en-US" sz="1600" dirty="0">
            <a:solidFill>
              <a:srgbClr val="5B616B"/>
            </a:solidFill>
          </a:endParaRPr>
        </a:p>
      </dgm:t>
    </dgm:pt>
    <dgm:pt modelId="{58D97FF4-C6BA-4850-B5FD-06F94F6926FE}" type="sibTrans" cxnId="{09A2BF69-2A54-411E-8573-C4F32995D000}">
      <dgm:prSet/>
      <dgm:spPr/>
      <dgm:t>
        <a:bodyPr/>
        <a:lstStyle/>
        <a:p>
          <a:endParaRPr lang="en-US"/>
        </a:p>
      </dgm:t>
    </dgm:pt>
    <dgm:pt modelId="{9D5D1718-A77B-45DD-BAA6-CE0185233404}" type="parTrans" cxnId="{09A2BF69-2A54-411E-8573-C4F32995D000}">
      <dgm:prSet/>
      <dgm:spPr/>
      <dgm:t>
        <a:bodyPr/>
        <a:lstStyle/>
        <a:p>
          <a:endParaRPr lang="en-US"/>
        </a:p>
      </dgm:t>
    </dgm:pt>
    <dgm:pt modelId="{84988448-1DBF-44D0-923E-FC0B29CFE0AD}" type="pres">
      <dgm:prSet presAssocID="{A1E579C0-A931-4131-ADA0-CF3B6156A269}" presName="hierChild1" presStyleCnt="0">
        <dgm:presLayoutVars>
          <dgm:chPref val="1"/>
          <dgm:dir/>
          <dgm:animOne val="branch"/>
          <dgm:animLvl val="lvl"/>
          <dgm:resizeHandles/>
        </dgm:presLayoutVars>
      </dgm:prSet>
      <dgm:spPr/>
      <dgm:t>
        <a:bodyPr/>
        <a:lstStyle/>
        <a:p>
          <a:endParaRPr lang="en-US"/>
        </a:p>
      </dgm:t>
    </dgm:pt>
    <dgm:pt modelId="{7A006F51-F038-4CFF-949C-8337ADAE6B40}" type="pres">
      <dgm:prSet presAssocID="{D7E95290-AC93-46D6-9284-72A969813B1D}" presName="hierRoot1" presStyleCnt="0"/>
      <dgm:spPr/>
    </dgm:pt>
    <dgm:pt modelId="{12E67931-A478-4212-85C7-36F3B4709C92}" type="pres">
      <dgm:prSet presAssocID="{D7E95290-AC93-46D6-9284-72A969813B1D}" presName="composite" presStyleCnt="0"/>
      <dgm:spPr/>
    </dgm:pt>
    <dgm:pt modelId="{BE87C698-1FFB-44EF-818D-89EF67BF1325}" type="pres">
      <dgm:prSet presAssocID="{D7E95290-AC93-46D6-9284-72A969813B1D}" presName="background" presStyleLbl="node0" presStyleIdx="0" presStyleCnt="1"/>
      <dgm:spPr/>
    </dgm:pt>
    <dgm:pt modelId="{0EC998EE-949C-4772-B8DD-44CD1CEC0F60}" type="pres">
      <dgm:prSet presAssocID="{D7E95290-AC93-46D6-9284-72A969813B1D}" presName="text" presStyleLbl="fgAcc0" presStyleIdx="0" presStyleCnt="1">
        <dgm:presLayoutVars>
          <dgm:chPref val="3"/>
        </dgm:presLayoutVars>
      </dgm:prSet>
      <dgm:spPr/>
      <dgm:t>
        <a:bodyPr/>
        <a:lstStyle/>
        <a:p>
          <a:endParaRPr lang="en-US"/>
        </a:p>
      </dgm:t>
    </dgm:pt>
    <dgm:pt modelId="{FD33C57B-9525-40C8-BA0B-DFFE07505FDB}" type="pres">
      <dgm:prSet presAssocID="{D7E95290-AC93-46D6-9284-72A969813B1D}" presName="hierChild2" presStyleCnt="0"/>
      <dgm:spPr/>
    </dgm:pt>
    <dgm:pt modelId="{08402586-B373-436D-960A-5F6C50229864}" type="pres">
      <dgm:prSet presAssocID="{835A2FEB-C5B2-4D1C-8B1D-FE0C30850E74}" presName="Name10" presStyleLbl="parChTrans1D2" presStyleIdx="0" presStyleCnt="2"/>
      <dgm:spPr/>
      <dgm:t>
        <a:bodyPr/>
        <a:lstStyle/>
        <a:p>
          <a:endParaRPr lang="en-US"/>
        </a:p>
      </dgm:t>
    </dgm:pt>
    <dgm:pt modelId="{4E87C258-BC45-4B8B-B032-E5DEA1E761B1}" type="pres">
      <dgm:prSet presAssocID="{884D77CC-E580-48EA-81B0-2CC5936DD033}" presName="hierRoot2" presStyleCnt="0"/>
      <dgm:spPr/>
    </dgm:pt>
    <dgm:pt modelId="{73129C51-DFDB-42B9-8753-8A284D254BD0}" type="pres">
      <dgm:prSet presAssocID="{884D77CC-E580-48EA-81B0-2CC5936DD033}" presName="composite2" presStyleCnt="0"/>
      <dgm:spPr/>
    </dgm:pt>
    <dgm:pt modelId="{7D9FF32D-F112-4EEB-AAF6-47F07397D9F5}" type="pres">
      <dgm:prSet presAssocID="{884D77CC-E580-48EA-81B0-2CC5936DD033}" presName="background2" presStyleLbl="node2" presStyleIdx="0" presStyleCnt="2"/>
      <dgm:spPr/>
    </dgm:pt>
    <dgm:pt modelId="{2933EA76-9502-42AA-9657-4E3E7599EB11}" type="pres">
      <dgm:prSet presAssocID="{884D77CC-E580-48EA-81B0-2CC5936DD033}" presName="text2" presStyleLbl="fgAcc2" presStyleIdx="0" presStyleCnt="2">
        <dgm:presLayoutVars>
          <dgm:chPref val="3"/>
        </dgm:presLayoutVars>
      </dgm:prSet>
      <dgm:spPr/>
      <dgm:t>
        <a:bodyPr/>
        <a:lstStyle/>
        <a:p>
          <a:endParaRPr lang="en-US"/>
        </a:p>
      </dgm:t>
    </dgm:pt>
    <dgm:pt modelId="{FA4868A3-17B6-4BAD-80CD-85A2CF963472}" type="pres">
      <dgm:prSet presAssocID="{884D77CC-E580-48EA-81B0-2CC5936DD033}" presName="hierChild3" presStyleCnt="0"/>
      <dgm:spPr/>
    </dgm:pt>
    <dgm:pt modelId="{271B5821-FA74-4948-831E-39E6CB3F5281}" type="pres">
      <dgm:prSet presAssocID="{9D5D1718-A77B-45DD-BAA6-CE0185233404}" presName="Name17" presStyleLbl="parChTrans1D3" presStyleIdx="0" presStyleCnt="2"/>
      <dgm:spPr/>
      <dgm:t>
        <a:bodyPr/>
        <a:lstStyle/>
        <a:p>
          <a:endParaRPr lang="en-US"/>
        </a:p>
      </dgm:t>
    </dgm:pt>
    <dgm:pt modelId="{C4BCF748-0473-4673-9637-CC4B6C773B49}" type="pres">
      <dgm:prSet presAssocID="{F44938EA-0282-4266-81FD-574AB1E3B985}" presName="hierRoot3" presStyleCnt="0"/>
      <dgm:spPr/>
    </dgm:pt>
    <dgm:pt modelId="{D5B01C27-49F7-44E3-92CF-62057432FE99}" type="pres">
      <dgm:prSet presAssocID="{F44938EA-0282-4266-81FD-574AB1E3B985}" presName="composite3" presStyleCnt="0"/>
      <dgm:spPr/>
    </dgm:pt>
    <dgm:pt modelId="{E7F85E8F-E22B-4E49-9438-509CB5784347}" type="pres">
      <dgm:prSet presAssocID="{F44938EA-0282-4266-81FD-574AB1E3B985}" presName="background3" presStyleLbl="node3" presStyleIdx="0" presStyleCnt="2"/>
      <dgm:spPr/>
    </dgm:pt>
    <dgm:pt modelId="{FE007CEB-21CB-4DBB-BD69-9EC1E70A40CE}" type="pres">
      <dgm:prSet presAssocID="{F44938EA-0282-4266-81FD-574AB1E3B985}" presName="text3" presStyleLbl="fgAcc3" presStyleIdx="0" presStyleCnt="2" custScaleX="179967" custScaleY="110520">
        <dgm:presLayoutVars>
          <dgm:chPref val="3"/>
        </dgm:presLayoutVars>
      </dgm:prSet>
      <dgm:spPr/>
      <dgm:t>
        <a:bodyPr/>
        <a:lstStyle/>
        <a:p>
          <a:endParaRPr lang="en-US"/>
        </a:p>
      </dgm:t>
    </dgm:pt>
    <dgm:pt modelId="{7701E6CC-BC24-4304-AA30-174D32441F5E}" type="pres">
      <dgm:prSet presAssocID="{F44938EA-0282-4266-81FD-574AB1E3B985}" presName="hierChild4" presStyleCnt="0"/>
      <dgm:spPr/>
    </dgm:pt>
    <dgm:pt modelId="{AA862700-D7AF-4D73-9B81-7F16CB3A5C7A}" type="pres">
      <dgm:prSet presAssocID="{C3125284-704B-4685-AB05-86D042F20A3B}" presName="Name10" presStyleLbl="parChTrans1D2" presStyleIdx="1" presStyleCnt="2"/>
      <dgm:spPr/>
      <dgm:t>
        <a:bodyPr/>
        <a:lstStyle/>
        <a:p>
          <a:endParaRPr lang="en-US"/>
        </a:p>
      </dgm:t>
    </dgm:pt>
    <dgm:pt modelId="{D0115F8E-F6F4-4BDE-B6E7-10065D7FE787}" type="pres">
      <dgm:prSet presAssocID="{DDB44F06-9A22-4C61-B40C-370BE5AD4161}" presName="hierRoot2" presStyleCnt="0"/>
      <dgm:spPr/>
    </dgm:pt>
    <dgm:pt modelId="{F0FFD96C-10ED-4603-8A8C-81BC06F23757}" type="pres">
      <dgm:prSet presAssocID="{DDB44F06-9A22-4C61-B40C-370BE5AD4161}" presName="composite2" presStyleCnt="0"/>
      <dgm:spPr/>
    </dgm:pt>
    <dgm:pt modelId="{7B045547-A277-4CE6-AC25-B8EDC1931C7B}" type="pres">
      <dgm:prSet presAssocID="{DDB44F06-9A22-4C61-B40C-370BE5AD4161}" presName="background2" presStyleLbl="node2" presStyleIdx="1" presStyleCnt="2"/>
      <dgm:spPr/>
    </dgm:pt>
    <dgm:pt modelId="{FCEF57D8-1C4D-406D-8F42-52AAA430776D}" type="pres">
      <dgm:prSet presAssocID="{DDB44F06-9A22-4C61-B40C-370BE5AD4161}" presName="text2" presStyleLbl="fgAcc2" presStyleIdx="1" presStyleCnt="2">
        <dgm:presLayoutVars>
          <dgm:chPref val="3"/>
        </dgm:presLayoutVars>
      </dgm:prSet>
      <dgm:spPr/>
      <dgm:t>
        <a:bodyPr/>
        <a:lstStyle/>
        <a:p>
          <a:endParaRPr lang="en-US"/>
        </a:p>
      </dgm:t>
    </dgm:pt>
    <dgm:pt modelId="{AF60F89A-CCB5-41E2-B3D8-0EA687A5AE22}" type="pres">
      <dgm:prSet presAssocID="{DDB44F06-9A22-4C61-B40C-370BE5AD4161}" presName="hierChild3" presStyleCnt="0"/>
      <dgm:spPr/>
    </dgm:pt>
    <dgm:pt modelId="{7E48BE6E-BEE4-4C3D-8490-0E3C489B6004}" type="pres">
      <dgm:prSet presAssocID="{1891AB7E-7666-4B15-B17C-B6CF31A48087}" presName="Name17" presStyleLbl="parChTrans1D3" presStyleIdx="1" presStyleCnt="2"/>
      <dgm:spPr/>
      <dgm:t>
        <a:bodyPr/>
        <a:lstStyle/>
        <a:p>
          <a:endParaRPr lang="en-US"/>
        </a:p>
      </dgm:t>
    </dgm:pt>
    <dgm:pt modelId="{E51A6E31-8C08-4BF1-8B6F-B242B28D141E}" type="pres">
      <dgm:prSet presAssocID="{1F95125E-E070-4EA5-ADB4-41DCF4592537}" presName="hierRoot3" presStyleCnt="0"/>
      <dgm:spPr/>
    </dgm:pt>
    <dgm:pt modelId="{68D1AD71-3D35-4968-B587-D7A585928B17}" type="pres">
      <dgm:prSet presAssocID="{1F95125E-E070-4EA5-ADB4-41DCF4592537}" presName="composite3" presStyleCnt="0"/>
      <dgm:spPr/>
    </dgm:pt>
    <dgm:pt modelId="{5AD4A673-71A1-486F-BED5-53D1D0B382BB}" type="pres">
      <dgm:prSet presAssocID="{1F95125E-E070-4EA5-ADB4-41DCF4592537}" presName="background3" presStyleLbl="node3" presStyleIdx="1" presStyleCnt="2"/>
      <dgm:spPr/>
    </dgm:pt>
    <dgm:pt modelId="{E5227269-CA88-449A-9445-08F8A6F0E848}" type="pres">
      <dgm:prSet presAssocID="{1F95125E-E070-4EA5-ADB4-41DCF4592537}" presName="text3" presStyleLbl="fgAcc3" presStyleIdx="1" presStyleCnt="2" custScaleX="177003" custScaleY="109384">
        <dgm:presLayoutVars>
          <dgm:chPref val="3"/>
        </dgm:presLayoutVars>
      </dgm:prSet>
      <dgm:spPr/>
      <dgm:t>
        <a:bodyPr/>
        <a:lstStyle/>
        <a:p>
          <a:endParaRPr lang="en-US"/>
        </a:p>
      </dgm:t>
    </dgm:pt>
    <dgm:pt modelId="{479B4C31-8133-4037-9143-3639591B4F8F}" type="pres">
      <dgm:prSet presAssocID="{1F95125E-E070-4EA5-ADB4-41DCF4592537}" presName="hierChild4" presStyleCnt="0"/>
      <dgm:spPr/>
    </dgm:pt>
  </dgm:ptLst>
  <dgm:cxnLst>
    <dgm:cxn modelId="{24E2BC3F-5EE7-4154-BB7B-E499D5BFF892}" type="presOf" srcId="{DDB44F06-9A22-4C61-B40C-370BE5AD4161}" destId="{FCEF57D8-1C4D-406D-8F42-52AAA430776D}" srcOrd="0" destOrd="0" presId="urn:microsoft.com/office/officeart/2005/8/layout/hierarchy1"/>
    <dgm:cxn modelId="{A406F718-889D-4474-BF00-15AD183FF6A6}" type="presOf" srcId="{1891AB7E-7666-4B15-B17C-B6CF31A48087}" destId="{7E48BE6E-BEE4-4C3D-8490-0E3C489B6004}" srcOrd="0" destOrd="0" presId="urn:microsoft.com/office/officeart/2005/8/layout/hierarchy1"/>
    <dgm:cxn modelId="{AAA56B93-96D0-42EE-B7E1-EAEA1D8CCD0D}" type="presOf" srcId="{884D77CC-E580-48EA-81B0-2CC5936DD033}" destId="{2933EA76-9502-42AA-9657-4E3E7599EB11}" srcOrd="0" destOrd="0" presId="urn:microsoft.com/office/officeart/2005/8/layout/hierarchy1"/>
    <dgm:cxn modelId="{25C5AED2-5AD9-470E-9705-ED3689995E62}" type="presOf" srcId="{F44938EA-0282-4266-81FD-574AB1E3B985}" destId="{FE007CEB-21CB-4DBB-BD69-9EC1E70A40CE}" srcOrd="0" destOrd="0" presId="urn:microsoft.com/office/officeart/2005/8/layout/hierarchy1"/>
    <dgm:cxn modelId="{AEFE9702-4F48-4550-9499-B2D14A216A50}" type="presOf" srcId="{D7E95290-AC93-46D6-9284-72A969813B1D}" destId="{0EC998EE-949C-4772-B8DD-44CD1CEC0F60}" srcOrd="0" destOrd="0" presId="urn:microsoft.com/office/officeart/2005/8/layout/hierarchy1"/>
    <dgm:cxn modelId="{6ADDAFF0-E09E-44F4-AB49-97532DBD4EAA}" type="presOf" srcId="{C3125284-704B-4685-AB05-86D042F20A3B}" destId="{AA862700-D7AF-4D73-9B81-7F16CB3A5C7A}" srcOrd="0" destOrd="0" presId="urn:microsoft.com/office/officeart/2005/8/layout/hierarchy1"/>
    <dgm:cxn modelId="{AFB09008-4CDD-4360-83A0-4B59E05731C7}" srcId="{DDB44F06-9A22-4C61-B40C-370BE5AD4161}" destId="{1F95125E-E070-4EA5-ADB4-41DCF4592537}" srcOrd="0" destOrd="0" parTransId="{1891AB7E-7666-4B15-B17C-B6CF31A48087}" sibTransId="{12E9BA23-1665-4615-A611-377BB7D360C0}"/>
    <dgm:cxn modelId="{1F5BE7BE-343D-4570-95F7-1D15AA366E18}" srcId="{D7E95290-AC93-46D6-9284-72A969813B1D}" destId="{DDB44F06-9A22-4C61-B40C-370BE5AD4161}" srcOrd="1" destOrd="0" parTransId="{C3125284-704B-4685-AB05-86D042F20A3B}" sibTransId="{0988C6FB-24B7-492D-9825-4B17043011D6}"/>
    <dgm:cxn modelId="{08536652-4222-44F5-B6E2-B3F5A25B3348}" srcId="{A1E579C0-A931-4131-ADA0-CF3B6156A269}" destId="{D7E95290-AC93-46D6-9284-72A969813B1D}" srcOrd="0" destOrd="0" parTransId="{6A41DED1-E04C-491D-81D9-C41408D8F313}" sibTransId="{8278E740-EE1C-4873-AC38-503CFA472244}"/>
    <dgm:cxn modelId="{AF26A385-95A7-4E76-9A93-BABB6BC5E089}" srcId="{D7E95290-AC93-46D6-9284-72A969813B1D}" destId="{884D77CC-E580-48EA-81B0-2CC5936DD033}" srcOrd="0" destOrd="0" parTransId="{835A2FEB-C5B2-4D1C-8B1D-FE0C30850E74}" sibTransId="{B89E7B7B-006F-41B4-A1E7-725A9E84D80A}"/>
    <dgm:cxn modelId="{073983CA-3A9E-4A28-9133-C2405BB2E5F4}" type="presOf" srcId="{9D5D1718-A77B-45DD-BAA6-CE0185233404}" destId="{271B5821-FA74-4948-831E-39E6CB3F5281}" srcOrd="0" destOrd="0" presId="urn:microsoft.com/office/officeart/2005/8/layout/hierarchy1"/>
    <dgm:cxn modelId="{C7B24894-4725-4246-AA42-3DC1A1EE2010}" type="presOf" srcId="{1F95125E-E070-4EA5-ADB4-41DCF4592537}" destId="{E5227269-CA88-449A-9445-08F8A6F0E848}" srcOrd="0" destOrd="0" presId="urn:microsoft.com/office/officeart/2005/8/layout/hierarchy1"/>
    <dgm:cxn modelId="{76821FB0-21A7-40D3-A73C-765CDD2B387C}" type="presOf" srcId="{835A2FEB-C5B2-4D1C-8B1D-FE0C30850E74}" destId="{08402586-B373-436D-960A-5F6C50229864}" srcOrd="0" destOrd="0" presId="urn:microsoft.com/office/officeart/2005/8/layout/hierarchy1"/>
    <dgm:cxn modelId="{36D24B4F-6381-4EAE-9AD9-F3A09FAF3358}" type="presOf" srcId="{A1E579C0-A931-4131-ADA0-CF3B6156A269}" destId="{84988448-1DBF-44D0-923E-FC0B29CFE0AD}" srcOrd="0" destOrd="0" presId="urn:microsoft.com/office/officeart/2005/8/layout/hierarchy1"/>
    <dgm:cxn modelId="{09A2BF69-2A54-411E-8573-C4F32995D000}" srcId="{884D77CC-E580-48EA-81B0-2CC5936DD033}" destId="{F44938EA-0282-4266-81FD-574AB1E3B985}" srcOrd="0" destOrd="0" parTransId="{9D5D1718-A77B-45DD-BAA6-CE0185233404}" sibTransId="{58D97FF4-C6BA-4850-B5FD-06F94F6926FE}"/>
    <dgm:cxn modelId="{643B4643-7661-4C9F-A231-C0E1200D3023}" type="presParOf" srcId="{84988448-1DBF-44D0-923E-FC0B29CFE0AD}" destId="{7A006F51-F038-4CFF-949C-8337ADAE6B40}" srcOrd="0" destOrd="0" presId="urn:microsoft.com/office/officeart/2005/8/layout/hierarchy1"/>
    <dgm:cxn modelId="{B09E0780-D3FC-4398-BCCC-55011D73E03E}" type="presParOf" srcId="{7A006F51-F038-4CFF-949C-8337ADAE6B40}" destId="{12E67931-A478-4212-85C7-36F3B4709C92}" srcOrd="0" destOrd="0" presId="urn:microsoft.com/office/officeart/2005/8/layout/hierarchy1"/>
    <dgm:cxn modelId="{7BA3D5F9-DD06-4B4C-8702-D3CA9006E27D}" type="presParOf" srcId="{12E67931-A478-4212-85C7-36F3B4709C92}" destId="{BE87C698-1FFB-44EF-818D-89EF67BF1325}" srcOrd="0" destOrd="0" presId="urn:microsoft.com/office/officeart/2005/8/layout/hierarchy1"/>
    <dgm:cxn modelId="{BED44ADA-A35A-4308-85ED-CD821B769CC8}" type="presParOf" srcId="{12E67931-A478-4212-85C7-36F3B4709C92}" destId="{0EC998EE-949C-4772-B8DD-44CD1CEC0F60}" srcOrd="1" destOrd="0" presId="urn:microsoft.com/office/officeart/2005/8/layout/hierarchy1"/>
    <dgm:cxn modelId="{06766D39-E444-455A-B5CD-F4A2ACD26407}" type="presParOf" srcId="{7A006F51-F038-4CFF-949C-8337ADAE6B40}" destId="{FD33C57B-9525-40C8-BA0B-DFFE07505FDB}" srcOrd="1" destOrd="0" presId="urn:microsoft.com/office/officeart/2005/8/layout/hierarchy1"/>
    <dgm:cxn modelId="{1C3993FD-2F60-4263-8A60-F04B3676CFFB}" type="presParOf" srcId="{FD33C57B-9525-40C8-BA0B-DFFE07505FDB}" destId="{08402586-B373-436D-960A-5F6C50229864}" srcOrd="0" destOrd="0" presId="urn:microsoft.com/office/officeart/2005/8/layout/hierarchy1"/>
    <dgm:cxn modelId="{19DC6A25-4721-47F5-9BA6-4F56B4C81286}" type="presParOf" srcId="{FD33C57B-9525-40C8-BA0B-DFFE07505FDB}" destId="{4E87C258-BC45-4B8B-B032-E5DEA1E761B1}" srcOrd="1" destOrd="0" presId="urn:microsoft.com/office/officeart/2005/8/layout/hierarchy1"/>
    <dgm:cxn modelId="{A2635295-F62A-4DAC-8026-73732328AC64}" type="presParOf" srcId="{4E87C258-BC45-4B8B-B032-E5DEA1E761B1}" destId="{73129C51-DFDB-42B9-8753-8A284D254BD0}" srcOrd="0" destOrd="0" presId="urn:microsoft.com/office/officeart/2005/8/layout/hierarchy1"/>
    <dgm:cxn modelId="{39E165BA-F3AD-4344-850A-33A9E462C45B}" type="presParOf" srcId="{73129C51-DFDB-42B9-8753-8A284D254BD0}" destId="{7D9FF32D-F112-4EEB-AAF6-47F07397D9F5}" srcOrd="0" destOrd="0" presId="urn:microsoft.com/office/officeart/2005/8/layout/hierarchy1"/>
    <dgm:cxn modelId="{B4899B1C-D05B-48EF-8470-F5CEE34B9270}" type="presParOf" srcId="{73129C51-DFDB-42B9-8753-8A284D254BD0}" destId="{2933EA76-9502-42AA-9657-4E3E7599EB11}" srcOrd="1" destOrd="0" presId="urn:microsoft.com/office/officeart/2005/8/layout/hierarchy1"/>
    <dgm:cxn modelId="{BA6F91CF-3BF2-4526-86A6-78A04E4B6335}" type="presParOf" srcId="{4E87C258-BC45-4B8B-B032-E5DEA1E761B1}" destId="{FA4868A3-17B6-4BAD-80CD-85A2CF963472}" srcOrd="1" destOrd="0" presId="urn:microsoft.com/office/officeart/2005/8/layout/hierarchy1"/>
    <dgm:cxn modelId="{BF59DB0E-6D44-4789-8790-C6D20F2B6462}" type="presParOf" srcId="{FA4868A3-17B6-4BAD-80CD-85A2CF963472}" destId="{271B5821-FA74-4948-831E-39E6CB3F5281}" srcOrd="0" destOrd="0" presId="urn:microsoft.com/office/officeart/2005/8/layout/hierarchy1"/>
    <dgm:cxn modelId="{F12BCFF6-B61F-4B22-BB2B-5F5F48614C69}" type="presParOf" srcId="{FA4868A3-17B6-4BAD-80CD-85A2CF963472}" destId="{C4BCF748-0473-4673-9637-CC4B6C773B49}" srcOrd="1" destOrd="0" presId="urn:microsoft.com/office/officeart/2005/8/layout/hierarchy1"/>
    <dgm:cxn modelId="{EFE6EAC2-6A78-4DE1-9AB0-21DC27F19591}" type="presParOf" srcId="{C4BCF748-0473-4673-9637-CC4B6C773B49}" destId="{D5B01C27-49F7-44E3-92CF-62057432FE99}" srcOrd="0" destOrd="0" presId="urn:microsoft.com/office/officeart/2005/8/layout/hierarchy1"/>
    <dgm:cxn modelId="{48D6A009-BA4A-444A-AED4-E947390B9708}" type="presParOf" srcId="{D5B01C27-49F7-44E3-92CF-62057432FE99}" destId="{E7F85E8F-E22B-4E49-9438-509CB5784347}" srcOrd="0" destOrd="0" presId="urn:microsoft.com/office/officeart/2005/8/layout/hierarchy1"/>
    <dgm:cxn modelId="{3D393400-63E5-461D-896A-C96C9A6765A2}" type="presParOf" srcId="{D5B01C27-49F7-44E3-92CF-62057432FE99}" destId="{FE007CEB-21CB-4DBB-BD69-9EC1E70A40CE}" srcOrd="1" destOrd="0" presId="urn:microsoft.com/office/officeart/2005/8/layout/hierarchy1"/>
    <dgm:cxn modelId="{DBCFE573-6CFE-488A-AE7D-8285E7D9CA58}" type="presParOf" srcId="{C4BCF748-0473-4673-9637-CC4B6C773B49}" destId="{7701E6CC-BC24-4304-AA30-174D32441F5E}" srcOrd="1" destOrd="0" presId="urn:microsoft.com/office/officeart/2005/8/layout/hierarchy1"/>
    <dgm:cxn modelId="{9ABDFA5F-08A0-4B56-B190-61762F496BCB}" type="presParOf" srcId="{FD33C57B-9525-40C8-BA0B-DFFE07505FDB}" destId="{AA862700-D7AF-4D73-9B81-7F16CB3A5C7A}" srcOrd="2" destOrd="0" presId="urn:microsoft.com/office/officeart/2005/8/layout/hierarchy1"/>
    <dgm:cxn modelId="{0E62C144-C264-4D3B-913B-97ED1DA3645D}" type="presParOf" srcId="{FD33C57B-9525-40C8-BA0B-DFFE07505FDB}" destId="{D0115F8E-F6F4-4BDE-B6E7-10065D7FE787}" srcOrd="3" destOrd="0" presId="urn:microsoft.com/office/officeart/2005/8/layout/hierarchy1"/>
    <dgm:cxn modelId="{D72A3157-F533-499F-A52D-B98B18BF30FE}" type="presParOf" srcId="{D0115F8E-F6F4-4BDE-B6E7-10065D7FE787}" destId="{F0FFD96C-10ED-4603-8A8C-81BC06F23757}" srcOrd="0" destOrd="0" presId="urn:microsoft.com/office/officeart/2005/8/layout/hierarchy1"/>
    <dgm:cxn modelId="{42D77746-950C-45F9-85D5-37CE4AB8A6D1}" type="presParOf" srcId="{F0FFD96C-10ED-4603-8A8C-81BC06F23757}" destId="{7B045547-A277-4CE6-AC25-B8EDC1931C7B}" srcOrd="0" destOrd="0" presId="urn:microsoft.com/office/officeart/2005/8/layout/hierarchy1"/>
    <dgm:cxn modelId="{FB03C5E2-6647-4DF5-B3E4-DB801D0588FE}" type="presParOf" srcId="{F0FFD96C-10ED-4603-8A8C-81BC06F23757}" destId="{FCEF57D8-1C4D-406D-8F42-52AAA430776D}" srcOrd="1" destOrd="0" presId="urn:microsoft.com/office/officeart/2005/8/layout/hierarchy1"/>
    <dgm:cxn modelId="{71E9939B-0510-49F5-B097-2A40C98BAC6D}" type="presParOf" srcId="{D0115F8E-F6F4-4BDE-B6E7-10065D7FE787}" destId="{AF60F89A-CCB5-41E2-B3D8-0EA687A5AE22}" srcOrd="1" destOrd="0" presId="urn:microsoft.com/office/officeart/2005/8/layout/hierarchy1"/>
    <dgm:cxn modelId="{E1E04B3C-0802-4C2F-BF67-0B0FE41DE9FD}" type="presParOf" srcId="{AF60F89A-CCB5-41E2-B3D8-0EA687A5AE22}" destId="{7E48BE6E-BEE4-4C3D-8490-0E3C489B6004}" srcOrd="0" destOrd="0" presId="urn:microsoft.com/office/officeart/2005/8/layout/hierarchy1"/>
    <dgm:cxn modelId="{0E41304B-B683-4C03-8D76-FE63F5006F10}" type="presParOf" srcId="{AF60F89A-CCB5-41E2-B3D8-0EA687A5AE22}" destId="{E51A6E31-8C08-4BF1-8B6F-B242B28D141E}" srcOrd="1" destOrd="0" presId="urn:microsoft.com/office/officeart/2005/8/layout/hierarchy1"/>
    <dgm:cxn modelId="{945AF955-810E-49F7-940A-054E55B435E1}" type="presParOf" srcId="{E51A6E31-8C08-4BF1-8B6F-B242B28D141E}" destId="{68D1AD71-3D35-4968-B587-D7A585928B17}" srcOrd="0" destOrd="0" presId="urn:microsoft.com/office/officeart/2005/8/layout/hierarchy1"/>
    <dgm:cxn modelId="{A79D60F5-BE6B-446E-BBB5-DEAF01CFB5E7}" type="presParOf" srcId="{68D1AD71-3D35-4968-B587-D7A585928B17}" destId="{5AD4A673-71A1-486F-BED5-53D1D0B382BB}" srcOrd="0" destOrd="0" presId="urn:microsoft.com/office/officeart/2005/8/layout/hierarchy1"/>
    <dgm:cxn modelId="{48C1ABCB-7548-4ED5-B346-D40F00415E92}" type="presParOf" srcId="{68D1AD71-3D35-4968-B587-D7A585928B17}" destId="{E5227269-CA88-449A-9445-08F8A6F0E848}" srcOrd="1" destOrd="0" presId="urn:microsoft.com/office/officeart/2005/8/layout/hierarchy1"/>
    <dgm:cxn modelId="{794AFCB4-F15F-44C7-913B-539EEB26F5B1}" type="presParOf" srcId="{E51A6E31-8C08-4BF1-8B6F-B242B28D141E}" destId="{479B4C31-8133-4037-9143-3639591B4F8F}"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1E579C0-A931-4131-ADA0-CF3B6156A269}"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D7E95290-AC93-46D6-9284-72A969813B1D}">
      <dgm:prSet phldrT="[Text]" custT="1"/>
      <dgm:spPr/>
      <dgm:t>
        <a:bodyPr/>
        <a:lstStyle/>
        <a:p>
          <a:r>
            <a:rPr lang="en-US" sz="1600" dirty="0" smtClean="0">
              <a:solidFill>
                <a:srgbClr val="5B616B"/>
              </a:solidFill>
            </a:rPr>
            <a:t>Does debtor reside in issuing state?</a:t>
          </a:r>
          <a:endParaRPr lang="en-US" sz="1600" dirty="0">
            <a:solidFill>
              <a:srgbClr val="5B616B"/>
            </a:solidFill>
          </a:endParaRPr>
        </a:p>
      </dgm:t>
    </dgm:pt>
    <dgm:pt modelId="{6A41DED1-E04C-491D-81D9-C41408D8F313}" type="parTrans" cxnId="{08536652-4222-44F5-B6E2-B3F5A25B3348}">
      <dgm:prSet/>
      <dgm:spPr/>
      <dgm:t>
        <a:bodyPr/>
        <a:lstStyle/>
        <a:p>
          <a:endParaRPr lang="en-US"/>
        </a:p>
      </dgm:t>
    </dgm:pt>
    <dgm:pt modelId="{8278E740-EE1C-4873-AC38-503CFA472244}" type="sibTrans" cxnId="{08536652-4222-44F5-B6E2-B3F5A25B3348}">
      <dgm:prSet/>
      <dgm:spPr/>
      <dgm:t>
        <a:bodyPr/>
        <a:lstStyle/>
        <a:p>
          <a:endParaRPr lang="en-US"/>
        </a:p>
      </dgm:t>
    </dgm:pt>
    <dgm:pt modelId="{884D77CC-E580-48EA-81B0-2CC5936DD033}">
      <dgm:prSet phldrT="[Text]" custT="1"/>
      <dgm:spPr/>
      <dgm:t>
        <a:bodyPr/>
        <a:lstStyle/>
        <a:p>
          <a:r>
            <a:rPr lang="en-US" sz="1600" dirty="0" smtClean="0">
              <a:solidFill>
                <a:srgbClr val="5B616B"/>
              </a:solidFill>
            </a:rPr>
            <a:t>Yes</a:t>
          </a:r>
          <a:endParaRPr lang="en-US" sz="1600" dirty="0">
            <a:solidFill>
              <a:srgbClr val="5B616B"/>
            </a:solidFill>
          </a:endParaRPr>
        </a:p>
      </dgm:t>
    </dgm:pt>
    <dgm:pt modelId="{835A2FEB-C5B2-4D1C-8B1D-FE0C30850E74}" type="parTrans" cxnId="{AF26A385-95A7-4E76-9A93-BABB6BC5E089}">
      <dgm:prSet/>
      <dgm:spPr/>
      <dgm:t>
        <a:bodyPr/>
        <a:lstStyle/>
        <a:p>
          <a:endParaRPr lang="en-US"/>
        </a:p>
      </dgm:t>
    </dgm:pt>
    <dgm:pt modelId="{B89E7B7B-006F-41B4-A1E7-725A9E84D80A}" type="sibTrans" cxnId="{AF26A385-95A7-4E76-9A93-BABB6BC5E089}">
      <dgm:prSet/>
      <dgm:spPr/>
      <dgm:t>
        <a:bodyPr/>
        <a:lstStyle/>
        <a:p>
          <a:endParaRPr lang="en-US"/>
        </a:p>
      </dgm:t>
    </dgm:pt>
    <dgm:pt modelId="{DDB44F06-9A22-4C61-B40C-370BE5AD4161}">
      <dgm:prSet phldrT="[Text]" custT="1"/>
      <dgm:spPr/>
      <dgm:t>
        <a:bodyPr/>
        <a:lstStyle/>
        <a:p>
          <a:r>
            <a:rPr lang="en-US" sz="1600" dirty="0" smtClean="0">
              <a:solidFill>
                <a:srgbClr val="5B616B"/>
              </a:solidFill>
            </a:rPr>
            <a:t>No</a:t>
          </a:r>
          <a:endParaRPr lang="en-US" sz="1600" dirty="0">
            <a:solidFill>
              <a:srgbClr val="5B616B"/>
            </a:solidFill>
          </a:endParaRPr>
        </a:p>
      </dgm:t>
    </dgm:pt>
    <dgm:pt modelId="{C3125284-704B-4685-AB05-86D042F20A3B}" type="parTrans" cxnId="{1F5BE7BE-343D-4570-95F7-1D15AA366E18}">
      <dgm:prSet/>
      <dgm:spPr/>
      <dgm:t>
        <a:bodyPr/>
        <a:lstStyle/>
        <a:p>
          <a:endParaRPr lang="en-US"/>
        </a:p>
      </dgm:t>
    </dgm:pt>
    <dgm:pt modelId="{0988C6FB-24B7-492D-9825-4B17043011D6}" type="sibTrans" cxnId="{1F5BE7BE-343D-4570-95F7-1D15AA366E18}">
      <dgm:prSet/>
      <dgm:spPr/>
      <dgm:t>
        <a:bodyPr/>
        <a:lstStyle/>
        <a:p>
          <a:endParaRPr lang="en-US"/>
        </a:p>
      </dgm:t>
    </dgm:pt>
    <dgm:pt modelId="{F44938EA-0282-4266-81FD-574AB1E3B985}">
      <dgm:prSet custT="1"/>
      <dgm:spPr/>
      <dgm:t>
        <a:bodyPr/>
        <a:lstStyle/>
        <a:p>
          <a:r>
            <a:rPr lang="en-US" sz="1600" dirty="0" smtClean="0">
              <a:solidFill>
                <a:srgbClr val="5B616B"/>
              </a:solidFill>
            </a:rPr>
            <a:t>CEJ state modifies</a:t>
          </a:r>
          <a:endParaRPr lang="en-US" sz="1600" dirty="0">
            <a:solidFill>
              <a:srgbClr val="5B616B"/>
            </a:solidFill>
          </a:endParaRPr>
        </a:p>
      </dgm:t>
    </dgm:pt>
    <dgm:pt modelId="{9D5D1718-A77B-45DD-BAA6-CE0185233404}" type="parTrans" cxnId="{09A2BF69-2A54-411E-8573-C4F32995D000}">
      <dgm:prSet/>
      <dgm:spPr/>
      <dgm:t>
        <a:bodyPr/>
        <a:lstStyle/>
        <a:p>
          <a:endParaRPr lang="en-US"/>
        </a:p>
      </dgm:t>
    </dgm:pt>
    <dgm:pt modelId="{58D97FF4-C6BA-4850-B5FD-06F94F6926FE}" type="sibTrans" cxnId="{09A2BF69-2A54-411E-8573-C4F32995D000}">
      <dgm:prSet/>
      <dgm:spPr/>
      <dgm:t>
        <a:bodyPr/>
        <a:lstStyle/>
        <a:p>
          <a:endParaRPr lang="en-US"/>
        </a:p>
      </dgm:t>
    </dgm:pt>
    <dgm:pt modelId="{1F95125E-E070-4EA5-ADB4-41DCF4592537}">
      <dgm:prSet phldrT="[Text]" custT="1"/>
      <dgm:spPr/>
      <dgm:t>
        <a:bodyPr/>
        <a:lstStyle/>
        <a:p>
          <a:r>
            <a:rPr lang="en-US" sz="1500" dirty="0" smtClean="0">
              <a:solidFill>
                <a:srgbClr val="5B616B"/>
              </a:solidFill>
            </a:rPr>
            <a:t>Issuing state retains modification jurisdiction under UIFSA 611(f)</a:t>
          </a:r>
        </a:p>
        <a:p>
          <a:r>
            <a:rPr lang="en-US" sz="1500" dirty="0" smtClean="0">
              <a:solidFill>
                <a:srgbClr val="5B616B"/>
              </a:solidFill>
            </a:rPr>
            <a:t>Debtor may also transmit application for modification to Convention country</a:t>
          </a:r>
          <a:endParaRPr lang="en-US" sz="1500" dirty="0">
            <a:solidFill>
              <a:srgbClr val="5B616B"/>
            </a:solidFill>
          </a:endParaRPr>
        </a:p>
      </dgm:t>
    </dgm:pt>
    <dgm:pt modelId="{12E9BA23-1665-4615-A611-377BB7D360C0}" type="sibTrans" cxnId="{AFB09008-4CDD-4360-83A0-4B59E05731C7}">
      <dgm:prSet/>
      <dgm:spPr/>
      <dgm:t>
        <a:bodyPr/>
        <a:lstStyle/>
        <a:p>
          <a:endParaRPr lang="en-US"/>
        </a:p>
      </dgm:t>
    </dgm:pt>
    <dgm:pt modelId="{1891AB7E-7666-4B15-B17C-B6CF31A48087}" type="parTrans" cxnId="{AFB09008-4CDD-4360-83A0-4B59E05731C7}">
      <dgm:prSet/>
      <dgm:spPr/>
      <dgm:t>
        <a:bodyPr/>
        <a:lstStyle/>
        <a:p>
          <a:endParaRPr lang="en-US"/>
        </a:p>
      </dgm:t>
    </dgm:pt>
    <dgm:pt modelId="{84988448-1DBF-44D0-923E-FC0B29CFE0AD}" type="pres">
      <dgm:prSet presAssocID="{A1E579C0-A931-4131-ADA0-CF3B6156A269}" presName="hierChild1" presStyleCnt="0">
        <dgm:presLayoutVars>
          <dgm:chPref val="1"/>
          <dgm:dir/>
          <dgm:animOne val="branch"/>
          <dgm:animLvl val="lvl"/>
          <dgm:resizeHandles/>
        </dgm:presLayoutVars>
      </dgm:prSet>
      <dgm:spPr/>
      <dgm:t>
        <a:bodyPr/>
        <a:lstStyle/>
        <a:p>
          <a:endParaRPr lang="en-US"/>
        </a:p>
      </dgm:t>
    </dgm:pt>
    <dgm:pt modelId="{7A006F51-F038-4CFF-949C-8337ADAE6B40}" type="pres">
      <dgm:prSet presAssocID="{D7E95290-AC93-46D6-9284-72A969813B1D}" presName="hierRoot1" presStyleCnt="0"/>
      <dgm:spPr/>
    </dgm:pt>
    <dgm:pt modelId="{12E67931-A478-4212-85C7-36F3B4709C92}" type="pres">
      <dgm:prSet presAssocID="{D7E95290-AC93-46D6-9284-72A969813B1D}" presName="composite" presStyleCnt="0"/>
      <dgm:spPr/>
    </dgm:pt>
    <dgm:pt modelId="{BE87C698-1FFB-44EF-818D-89EF67BF1325}" type="pres">
      <dgm:prSet presAssocID="{D7E95290-AC93-46D6-9284-72A969813B1D}" presName="background" presStyleLbl="node0" presStyleIdx="0" presStyleCnt="1"/>
      <dgm:spPr/>
    </dgm:pt>
    <dgm:pt modelId="{0EC998EE-949C-4772-B8DD-44CD1CEC0F60}" type="pres">
      <dgm:prSet presAssocID="{D7E95290-AC93-46D6-9284-72A969813B1D}" presName="text" presStyleLbl="fgAcc0" presStyleIdx="0" presStyleCnt="1">
        <dgm:presLayoutVars>
          <dgm:chPref val="3"/>
        </dgm:presLayoutVars>
      </dgm:prSet>
      <dgm:spPr/>
      <dgm:t>
        <a:bodyPr/>
        <a:lstStyle/>
        <a:p>
          <a:endParaRPr lang="en-US"/>
        </a:p>
      </dgm:t>
    </dgm:pt>
    <dgm:pt modelId="{FD33C57B-9525-40C8-BA0B-DFFE07505FDB}" type="pres">
      <dgm:prSet presAssocID="{D7E95290-AC93-46D6-9284-72A969813B1D}" presName="hierChild2" presStyleCnt="0"/>
      <dgm:spPr/>
    </dgm:pt>
    <dgm:pt modelId="{08402586-B373-436D-960A-5F6C50229864}" type="pres">
      <dgm:prSet presAssocID="{835A2FEB-C5B2-4D1C-8B1D-FE0C30850E74}" presName="Name10" presStyleLbl="parChTrans1D2" presStyleIdx="0" presStyleCnt="2"/>
      <dgm:spPr/>
      <dgm:t>
        <a:bodyPr/>
        <a:lstStyle/>
        <a:p>
          <a:endParaRPr lang="en-US"/>
        </a:p>
      </dgm:t>
    </dgm:pt>
    <dgm:pt modelId="{4E87C258-BC45-4B8B-B032-E5DEA1E761B1}" type="pres">
      <dgm:prSet presAssocID="{884D77CC-E580-48EA-81B0-2CC5936DD033}" presName="hierRoot2" presStyleCnt="0"/>
      <dgm:spPr/>
    </dgm:pt>
    <dgm:pt modelId="{73129C51-DFDB-42B9-8753-8A284D254BD0}" type="pres">
      <dgm:prSet presAssocID="{884D77CC-E580-48EA-81B0-2CC5936DD033}" presName="composite2" presStyleCnt="0"/>
      <dgm:spPr/>
    </dgm:pt>
    <dgm:pt modelId="{7D9FF32D-F112-4EEB-AAF6-47F07397D9F5}" type="pres">
      <dgm:prSet presAssocID="{884D77CC-E580-48EA-81B0-2CC5936DD033}" presName="background2" presStyleLbl="node2" presStyleIdx="0" presStyleCnt="2"/>
      <dgm:spPr/>
    </dgm:pt>
    <dgm:pt modelId="{2933EA76-9502-42AA-9657-4E3E7599EB11}" type="pres">
      <dgm:prSet presAssocID="{884D77CC-E580-48EA-81B0-2CC5936DD033}" presName="text2" presStyleLbl="fgAcc2" presStyleIdx="0" presStyleCnt="2">
        <dgm:presLayoutVars>
          <dgm:chPref val="3"/>
        </dgm:presLayoutVars>
      </dgm:prSet>
      <dgm:spPr/>
      <dgm:t>
        <a:bodyPr/>
        <a:lstStyle/>
        <a:p>
          <a:endParaRPr lang="en-US"/>
        </a:p>
      </dgm:t>
    </dgm:pt>
    <dgm:pt modelId="{FA4868A3-17B6-4BAD-80CD-85A2CF963472}" type="pres">
      <dgm:prSet presAssocID="{884D77CC-E580-48EA-81B0-2CC5936DD033}" presName="hierChild3" presStyleCnt="0"/>
      <dgm:spPr/>
    </dgm:pt>
    <dgm:pt modelId="{271B5821-FA74-4948-831E-39E6CB3F5281}" type="pres">
      <dgm:prSet presAssocID="{9D5D1718-A77B-45DD-BAA6-CE0185233404}" presName="Name17" presStyleLbl="parChTrans1D3" presStyleIdx="0" presStyleCnt="2"/>
      <dgm:spPr/>
      <dgm:t>
        <a:bodyPr/>
        <a:lstStyle/>
        <a:p>
          <a:endParaRPr lang="en-US"/>
        </a:p>
      </dgm:t>
    </dgm:pt>
    <dgm:pt modelId="{C4BCF748-0473-4673-9637-CC4B6C773B49}" type="pres">
      <dgm:prSet presAssocID="{F44938EA-0282-4266-81FD-574AB1E3B985}" presName="hierRoot3" presStyleCnt="0"/>
      <dgm:spPr/>
    </dgm:pt>
    <dgm:pt modelId="{D5B01C27-49F7-44E3-92CF-62057432FE99}" type="pres">
      <dgm:prSet presAssocID="{F44938EA-0282-4266-81FD-574AB1E3B985}" presName="composite3" presStyleCnt="0"/>
      <dgm:spPr/>
    </dgm:pt>
    <dgm:pt modelId="{E7F85E8F-E22B-4E49-9438-509CB5784347}" type="pres">
      <dgm:prSet presAssocID="{F44938EA-0282-4266-81FD-574AB1E3B985}" presName="background3" presStyleLbl="node3" presStyleIdx="0" presStyleCnt="2"/>
      <dgm:spPr/>
    </dgm:pt>
    <dgm:pt modelId="{FE007CEB-21CB-4DBB-BD69-9EC1E70A40CE}" type="pres">
      <dgm:prSet presAssocID="{F44938EA-0282-4266-81FD-574AB1E3B985}" presName="text3" presStyleLbl="fgAcc3" presStyleIdx="0" presStyleCnt="2">
        <dgm:presLayoutVars>
          <dgm:chPref val="3"/>
        </dgm:presLayoutVars>
      </dgm:prSet>
      <dgm:spPr/>
      <dgm:t>
        <a:bodyPr/>
        <a:lstStyle/>
        <a:p>
          <a:endParaRPr lang="en-US"/>
        </a:p>
      </dgm:t>
    </dgm:pt>
    <dgm:pt modelId="{7701E6CC-BC24-4304-AA30-174D32441F5E}" type="pres">
      <dgm:prSet presAssocID="{F44938EA-0282-4266-81FD-574AB1E3B985}" presName="hierChild4" presStyleCnt="0"/>
      <dgm:spPr/>
    </dgm:pt>
    <dgm:pt modelId="{AA862700-D7AF-4D73-9B81-7F16CB3A5C7A}" type="pres">
      <dgm:prSet presAssocID="{C3125284-704B-4685-AB05-86D042F20A3B}" presName="Name10" presStyleLbl="parChTrans1D2" presStyleIdx="1" presStyleCnt="2"/>
      <dgm:spPr/>
      <dgm:t>
        <a:bodyPr/>
        <a:lstStyle/>
        <a:p>
          <a:endParaRPr lang="en-US"/>
        </a:p>
      </dgm:t>
    </dgm:pt>
    <dgm:pt modelId="{D0115F8E-F6F4-4BDE-B6E7-10065D7FE787}" type="pres">
      <dgm:prSet presAssocID="{DDB44F06-9A22-4C61-B40C-370BE5AD4161}" presName="hierRoot2" presStyleCnt="0"/>
      <dgm:spPr/>
    </dgm:pt>
    <dgm:pt modelId="{F0FFD96C-10ED-4603-8A8C-81BC06F23757}" type="pres">
      <dgm:prSet presAssocID="{DDB44F06-9A22-4C61-B40C-370BE5AD4161}" presName="composite2" presStyleCnt="0"/>
      <dgm:spPr/>
    </dgm:pt>
    <dgm:pt modelId="{7B045547-A277-4CE6-AC25-B8EDC1931C7B}" type="pres">
      <dgm:prSet presAssocID="{DDB44F06-9A22-4C61-B40C-370BE5AD4161}" presName="background2" presStyleLbl="node2" presStyleIdx="1" presStyleCnt="2"/>
      <dgm:spPr/>
    </dgm:pt>
    <dgm:pt modelId="{FCEF57D8-1C4D-406D-8F42-52AAA430776D}" type="pres">
      <dgm:prSet presAssocID="{DDB44F06-9A22-4C61-B40C-370BE5AD4161}" presName="text2" presStyleLbl="fgAcc2" presStyleIdx="1" presStyleCnt="2">
        <dgm:presLayoutVars>
          <dgm:chPref val="3"/>
        </dgm:presLayoutVars>
      </dgm:prSet>
      <dgm:spPr/>
      <dgm:t>
        <a:bodyPr/>
        <a:lstStyle/>
        <a:p>
          <a:endParaRPr lang="en-US"/>
        </a:p>
      </dgm:t>
    </dgm:pt>
    <dgm:pt modelId="{AF60F89A-CCB5-41E2-B3D8-0EA687A5AE22}" type="pres">
      <dgm:prSet presAssocID="{DDB44F06-9A22-4C61-B40C-370BE5AD4161}" presName="hierChild3" presStyleCnt="0"/>
      <dgm:spPr/>
    </dgm:pt>
    <dgm:pt modelId="{7E48BE6E-BEE4-4C3D-8490-0E3C489B6004}" type="pres">
      <dgm:prSet presAssocID="{1891AB7E-7666-4B15-B17C-B6CF31A48087}" presName="Name17" presStyleLbl="parChTrans1D3" presStyleIdx="1" presStyleCnt="2"/>
      <dgm:spPr/>
      <dgm:t>
        <a:bodyPr/>
        <a:lstStyle/>
        <a:p>
          <a:endParaRPr lang="en-US"/>
        </a:p>
      </dgm:t>
    </dgm:pt>
    <dgm:pt modelId="{E51A6E31-8C08-4BF1-8B6F-B242B28D141E}" type="pres">
      <dgm:prSet presAssocID="{1F95125E-E070-4EA5-ADB4-41DCF4592537}" presName="hierRoot3" presStyleCnt="0"/>
      <dgm:spPr/>
    </dgm:pt>
    <dgm:pt modelId="{68D1AD71-3D35-4968-B587-D7A585928B17}" type="pres">
      <dgm:prSet presAssocID="{1F95125E-E070-4EA5-ADB4-41DCF4592537}" presName="composite3" presStyleCnt="0"/>
      <dgm:spPr/>
    </dgm:pt>
    <dgm:pt modelId="{5AD4A673-71A1-486F-BED5-53D1D0B382BB}" type="pres">
      <dgm:prSet presAssocID="{1F95125E-E070-4EA5-ADB4-41DCF4592537}" presName="background3" presStyleLbl="node3" presStyleIdx="1" presStyleCnt="2"/>
      <dgm:spPr/>
    </dgm:pt>
    <dgm:pt modelId="{E5227269-CA88-449A-9445-08F8A6F0E848}" type="pres">
      <dgm:prSet presAssocID="{1F95125E-E070-4EA5-ADB4-41DCF4592537}" presName="text3" presStyleLbl="fgAcc3" presStyleIdx="1" presStyleCnt="2" custScaleX="154811" custScaleY="101964">
        <dgm:presLayoutVars>
          <dgm:chPref val="3"/>
        </dgm:presLayoutVars>
      </dgm:prSet>
      <dgm:spPr/>
      <dgm:t>
        <a:bodyPr/>
        <a:lstStyle/>
        <a:p>
          <a:endParaRPr lang="en-US"/>
        </a:p>
      </dgm:t>
    </dgm:pt>
    <dgm:pt modelId="{479B4C31-8133-4037-9143-3639591B4F8F}" type="pres">
      <dgm:prSet presAssocID="{1F95125E-E070-4EA5-ADB4-41DCF4592537}" presName="hierChild4" presStyleCnt="0"/>
      <dgm:spPr/>
    </dgm:pt>
  </dgm:ptLst>
  <dgm:cxnLst>
    <dgm:cxn modelId="{90DA2C6F-7BC3-4DC3-9722-E14650A1E359}" type="presOf" srcId="{A1E579C0-A931-4131-ADA0-CF3B6156A269}" destId="{84988448-1DBF-44D0-923E-FC0B29CFE0AD}" srcOrd="0" destOrd="0" presId="urn:microsoft.com/office/officeart/2005/8/layout/hierarchy1"/>
    <dgm:cxn modelId="{33B4055B-7DC7-4300-B049-ACB7DF85FC63}" type="presOf" srcId="{9D5D1718-A77B-45DD-BAA6-CE0185233404}" destId="{271B5821-FA74-4948-831E-39E6CB3F5281}" srcOrd="0" destOrd="0" presId="urn:microsoft.com/office/officeart/2005/8/layout/hierarchy1"/>
    <dgm:cxn modelId="{645CA729-5FD2-4498-A98A-B2258325E0AE}" type="presOf" srcId="{1891AB7E-7666-4B15-B17C-B6CF31A48087}" destId="{7E48BE6E-BEE4-4C3D-8490-0E3C489B6004}" srcOrd="0" destOrd="0" presId="urn:microsoft.com/office/officeart/2005/8/layout/hierarchy1"/>
    <dgm:cxn modelId="{AFB09008-4CDD-4360-83A0-4B59E05731C7}" srcId="{DDB44F06-9A22-4C61-B40C-370BE5AD4161}" destId="{1F95125E-E070-4EA5-ADB4-41DCF4592537}" srcOrd="0" destOrd="0" parTransId="{1891AB7E-7666-4B15-B17C-B6CF31A48087}" sibTransId="{12E9BA23-1665-4615-A611-377BB7D360C0}"/>
    <dgm:cxn modelId="{FC4DCF74-C012-4AB3-BED7-D30A8AAE839C}" type="presOf" srcId="{1F95125E-E070-4EA5-ADB4-41DCF4592537}" destId="{E5227269-CA88-449A-9445-08F8A6F0E848}" srcOrd="0" destOrd="0" presId="urn:microsoft.com/office/officeart/2005/8/layout/hierarchy1"/>
    <dgm:cxn modelId="{1F5BE7BE-343D-4570-95F7-1D15AA366E18}" srcId="{D7E95290-AC93-46D6-9284-72A969813B1D}" destId="{DDB44F06-9A22-4C61-B40C-370BE5AD4161}" srcOrd="1" destOrd="0" parTransId="{C3125284-704B-4685-AB05-86D042F20A3B}" sibTransId="{0988C6FB-24B7-492D-9825-4B17043011D6}"/>
    <dgm:cxn modelId="{08536652-4222-44F5-B6E2-B3F5A25B3348}" srcId="{A1E579C0-A931-4131-ADA0-CF3B6156A269}" destId="{D7E95290-AC93-46D6-9284-72A969813B1D}" srcOrd="0" destOrd="0" parTransId="{6A41DED1-E04C-491D-81D9-C41408D8F313}" sibTransId="{8278E740-EE1C-4873-AC38-503CFA472244}"/>
    <dgm:cxn modelId="{4A235B5C-7459-4275-87BC-306529EBA7F0}" type="presOf" srcId="{884D77CC-E580-48EA-81B0-2CC5936DD033}" destId="{2933EA76-9502-42AA-9657-4E3E7599EB11}" srcOrd="0" destOrd="0" presId="urn:microsoft.com/office/officeart/2005/8/layout/hierarchy1"/>
    <dgm:cxn modelId="{AF26A385-95A7-4E76-9A93-BABB6BC5E089}" srcId="{D7E95290-AC93-46D6-9284-72A969813B1D}" destId="{884D77CC-E580-48EA-81B0-2CC5936DD033}" srcOrd="0" destOrd="0" parTransId="{835A2FEB-C5B2-4D1C-8B1D-FE0C30850E74}" sibTransId="{B89E7B7B-006F-41B4-A1E7-725A9E84D80A}"/>
    <dgm:cxn modelId="{42690F4B-0DD2-4D43-A122-DE40021EF097}" type="presOf" srcId="{F44938EA-0282-4266-81FD-574AB1E3B985}" destId="{FE007CEB-21CB-4DBB-BD69-9EC1E70A40CE}" srcOrd="0" destOrd="0" presId="urn:microsoft.com/office/officeart/2005/8/layout/hierarchy1"/>
    <dgm:cxn modelId="{2FC0205A-AF3D-439B-AFCA-9DAE1C36D77F}" type="presOf" srcId="{DDB44F06-9A22-4C61-B40C-370BE5AD4161}" destId="{FCEF57D8-1C4D-406D-8F42-52AAA430776D}" srcOrd="0" destOrd="0" presId="urn:microsoft.com/office/officeart/2005/8/layout/hierarchy1"/>
    <dgm:cxn modelId="{8708CB19-CF60-4A5B-ADF9-E0173FF0AAAB}" type="presOf" srcId="{D7E95290-AC93-46D6-9284-72A969813B1D}" destId="{0EC998EE-949C-4772-B8DD-44CD1CEC0F60}" srcOrd="0" destOrd="0" presId="urn:microsoft.com/office/officeart/2005/8/layout/hierarchy1"/>
    <dgm:cxn modelId="{F3CC7847-ED64-4B70-BF97-5C17228BDB3D}" type="presOf" srcId="{835A2FEB-C5B2-4D1C-8B1D-FE0C30850E74}" destId="{08402586-B373-436D-960A-5F6C50229864}" srcOrd="0" destOrd="0" presId="urn:microsoft.com/office/officeart/2005/8/layout/hierarchy1"/>
    <dgm:cxn modelId="{AA4E2785-E981-4354-A024-638CF401C60A}" type="presOf" srcId="{C3125284-704B-4685-AB05-86D042F20A3B}" destId="{AA862700-D7AF-4D73-9B81-7F16CB3A5C7A}" srcOrd="0" destOrd="0" presId="urn:microsoft.com/office/officeart/2005/8/layout/hierarchy1"/>
    <dgm:cxn modelId="{09A2BF69-2A54-411E-8573-C4F32995D000}" srcId="{884D77CC-E580-48EA-81B0-2CC5936DD033}" destId="{F44938EA-0282-4266-81FD-574AB1E3B985}" srcOrd="0" destOrd="0" parTransId="{9D5D1718-A77B-45DD-BAA6-CE0185233404}" sibTransId="{58D97FF4-C6BA-4850-B5FD-06F94F6926FE}"/>
    <dgm:cxn modelId="{5A291D4A-18DF-469B-97C1-1682F235CA7C}" type="presParOf" srcId="{84988448-1DBF-44D0-923E-FC0B29CFE0AD}" destId="{7A006F51-F038-4CFF-949C-8337ADAE6B40}" srcOrd="0" destOrd="0" presId="urn:microsoft.com/office/officeart/2005/8/layout/hierarchy1"/>
    <dgm:cxn modelId="{7020105F-FB9F-487C-BB0B-602CF05B778A}" type="presParOf" srcId="{7A006F51-F038-4CFF-949C-8337ADAE6B40}" destId="{12E67931-A478-4212-85C7-36F3B4709C92}" srcOrd="0" destOrd="0" presId="urn:microsoft.com/office/officeart/2005/8/layout/hierarchy1"/>
    <dgm:cxn modelId="{10C69D23-D466-445E-BB26-6B6A01A52D0C}" type="presParOf" srcId="{12E67931-A478-4212-85C7-36F3B4709C92}" destId="{BE87C698-1FFB-44EF-818D-89EF67BF1325}" srcOrd="0" destOrd="0" presId="urn:microsoft.com/office/officeart/2005/8/layout/hierarchy1"/>
    <dgm:cxn modelId="{03364650-9B4F-4AA1-99E8-7E5CE577BA91}" type="presParOf" srcId="{12E67931-A478-4212-85C7-36F3B4709C92}" destId="{0EC998EE-949C-4772-B8DD-44CD1CEC0F60}" srcOrd="1" destOrd="0" presId="urn:microsoft.com/office/officeart/2005/8/layout/hierarchy1"/>
    <dgm:cxn modelId="{1638A6E1-2889-4C06-B732-DFCFAF2F3A0D}" type="presParOf" srcId="{7A006F51-F038-4CFF-949C-8337ADAE6B40}" destId="{FD33C57B-9525-40C8-BA0B-DFFE07505FDB}" srcOrd="1" destOrd="0" presId="urn:microsoft.com/office/officeart/2005/8/layout/hierarchy1"/>
    <dgm:cxn modelId="{EFEDC10F-76B3-4599-B5F8-4D6C1CEEAB76}" type="presParOf" srcId="{FD33C57B-9525-40C8-BA0B-DFFE07505FDB}" destId="{08402586-B373-436D-960A-5F6C50229864}" srcOrd="0" destOrd="0" presId="urn:microsoft.com/office/officeart/2005/8/layout/hierarchy1"/>
    <dgm:cxn modelId="{C53EE9B9-28EB-49AB-AC98-CCF076AA8A72}" type="presParOf" srcId="{FD33C57B-9525-40C8-BA0B-DFFE07505FDB}" destId="{4E87C258-BC45-4B8B-B032-E5DEA1E761B1}" srcOrd="1" destOrd="0" presId="urn:microsoft.com/office/officeart/2005/8/layout/hierarchy1"/>
    <dgm:cxn modelId="{C27715C7-CFE6-4834-9E9D-339A29C54BD2}" type="presParOf" srcId="{4E87C258-BC45-4B8B-B032-E5DEA1E761B1}" destId="{73129C51-DFDB-42B9-8753-8A284D254BD0}" srcOrd="0" destOrd="0" presId="urn:microsoft.com/office/officeart/2005/8/layout/hierarchy1"/>
    <dgm:cxn modelId="{A65DF41A-4C47-4805-AC6C-BBE6EEDE9C9C}" type="presParOf" srcId="{73129C51-DFDB-42B9-8753-8A284D254BD0}" destId="{7D9FF32D-F112-4EEB-AAF6-47F07397D9F5}" srcOrd="0" destOrd="0" presId="urn:microsoft.com/office/officeart/2005/8/layout/hierarchy1"/>
    <dgm:cxn modelId="{30BE57C9-72C3-4037-847D-B8D33296D35C}" type="presParOf" srcId="{73129C51-DFDB-42B9-8753-8A284D254BD0}" destId="{2933EA76-9502-42AA-9657-4E3E7599EB11}" srcOrd="1" destOrd="0" presId="urn:microsoft.com/office/officeart/2005/8/layout/hierarchy1"/>
    <dgm:cxn modelId="{67EAD429-83F3-4A16-B88F-7995A7E292DE}" type="presParOf" srcId="{4E87C258-BC45-4B8B-B032-E5DEA1E761B1}" destId="{FA4868A3-17B6-4BAD-80CD-85A2CF963472}" srcOrd="1" destOrd="0" presId="urn:microsoft.com/office/officeart/2005/8/layout/hierarchy1"/>
    <dgm:cxn modelId="{C8F3E3B9-F4B2-4767-A4BB-374CD40B5A49}" type="presParOf" srcId="{FA4868A3-17B6-4BAD-80CD-85A2CF963472}" destId="{271B5821-FA74-4948-831E-39E6CB3F5281}" srcOrd="0" destOrd="0" presId="urn:microsoft.com/office/officeart/2005/8/layout/hierarchy1"/>
    <dgm:cxn modelId="{A38EAC2A-3D13-45D4-B786-213254FEB690}" type="presParOf" srcId="{FA4868A3-17B6-4BAD-80CD-85A2CF963472}" destId="{C4BCF748-0473-4673-9637-CC4B6C773B49}" srcOrd="1" destOrd="0" presId="urn:microsoft.com/office/officeart/2005/8/layout/hierarchy1"/>
    <dgm:cxn modelId="{0E2ABF0A-E4AD-49C2-9510-5CC1FE886775}" type="presParOf" srcId="{C4BCF748-0473-4673-9637-CC4B6C773B49}" destId="{D5B01C27-49F7-44E3-92CF-62057432FE99}" srcOrd="0" destOrd="0" presId="urn:microsoft.com/office/officeart/2005/8/layout/hierarchy1"/>
    <dgm:cxn modelId="{5B8399D4-57BF-4C50-9E04-FE8FFB96CF87}" type="presParOf" srcId="{D5B01C27-49F7-44E3-92CF-62057432FE99}" destId="{E7F85E8F-E22B-4E49-9438-509CB5784347}" srcOrd="0" destOrd="0" presId="urn:microsoft.com/office/officeart/2005/8/layout/hierarchy1"/>
    <dgm:cxn modelId="{93857748-B225-4707-AAA7-50DE68CC9653}" type="presParOf" srcId="{D5B01C27-49F7-44E3-92CF-62057432FE99}" destId="{FE007CEB-21CB-4DBB-BD69-9EC1E70A40CE}" srcOrd="1" destOrd="0" presId="urn:microsoft.com/office/officeart/2005/8/layout/hierarchy1"/>
    <dgm:cxn modelId="{0F7DCBF3-4080-4371-8F2E-D51132EAE21D}" type="presParOf" srcId="{C4BCF748-0473-4673-9637-CC4B6C773B49}" destId="{7701E6CC-BC24-4304-AA30-174D32441F5E}" srcOrd="1" destOrd="0" presId="urn:microsoft.com/office/officeart/2005/8/layout/hierarchy1"/>
    <dgm:cxn modelId="{971C1020-3DEB-45DE-8585-C484CC74E5FF}" type="presParOf" srcId="{FD33C57B-9525-40C8-BA0B-DFFE07505FDB}" destId="{AA862700-D7AF-4D73-9B81-7F16CB3A5C7A}" srcOrd="2" destOrd="0" presId="urn:microsoft.com/office/officeart/2005/8/layout/hierarchy1"/>
    <dgm:cxn modelId="{F3C44C49-CF65-4742-8AF7-73A45B9EC99E}" type="presParOf" srcId="{FD33C57B-9525-40C8-BA0B-DFFE07505FDB}" destId="{D0115F8E-F6F4-4BDE-B6E7-10065D7FE787}" srcOrd="3" destOrd="0" presId="urn:microsoft.com/office/officeart/2005/8/layout/hierarchy1"/>
    <dgm:cxn modelId="{B3D65192-26D8-49DB-A26E-2D366B47E7D7}" type="presParOf" srcId="{D0115F8E-F6F4-4BDE-B6E7-10065D7FE787}" destId="{F0FFD96C-10ED-4603-8A8C-81BC06F23757}" srcOrd="0" destOrd="0" presId="urn:microsoft.com/office/officeart/2005/8/layout/hierarchy1"/>
    <dgm:cxn modelId="{9EA3BDF6-70E7-471A-A0EA-5249F87FB2EF}" type="presParOf" srcId="{F0FFD96C-10ED-4603-8A8C-81BC06F23757}" destId="{7B045547-A277-4CE6-AC25-B8EDC1931C7B}" srcOrd="0" destOrd="0" presId="urn:microsoft.com/office/officeart/2005/8/layout/hierarchy1"/>
    <dgm:cxn modelId="{AA853DE1-A8C3-464F-B506-4D89DC9D8ED4}" type="presParOf" srcId="{F0FFD96C-10ED-4603-8A8C-81BC06F23757}" destId="{FCEF57D8-1C4D-406D-8F42-52AAA430776D}" srcOrd="1" destOrd="0" presId="urn:microsoft.com/office/officeart/2005/8/layout/hierarchy1"/>
    <dgm:cxn modelId="{A794CD07-CB85-4363-8B58-48A73B48F4BB}" type="presParOf" srcId="{D0115F8E-F6F4-4BDE-B6E7-10065D7FE787}" destId="{AF60F89A-CCB5-41E2-B3D8-0EA687A5AE22}" srcOrd="1" destOrd="0" presId="urn:microsoft.com/office/officeart/2005/8/layout/hierarchy1"/>
    <dgm:cxn modelId="{CE8D4835-418D-462F-B199-BD0EFC6BB674}" type="presParOf" srcId="{AF60F89A-CCB5-41E2-B3D8-0EA687A5AE22}" destId="{7E48BE6E-BEE4-4C3D-8490-0E3C489B6004}" srcOrd="0" destOrd="0" presId="urn:microsoft.com/office/officeart/2005/8/layout/hierarchy1"/>
    <dgm:cxn modelId="{08C618AC-B8D9-4DD1-A396-424D9E0B28CB}" type="presParOf" srcId="{AF60F89A-CCB5-41E2-B3D8-0EA687A5AE22}" destId="{E51A6E31-8C08-4BF1-8B6F-B242B28D141E}" srcOrd="1" destOrd="0" presId="urn:microsoft.com/office/officeart/2005/8/layout/hierarchy1"/>
    <dgm:cxn modelId="{47A2121C-A5C4-402C-AFAB-A269FE800494}" type="presParOf" srcId="{E51A6E31-8C08-4BF1-8B6F-B242B28D141E}" destId="{68D1AD71-3D35-4968-B587-D7A585928B17}" srcOrd="0" destOrd="0" presId="urn:microsoft.com/office/officeart/2005/8/layout/hierarchy1"/>
    <dgm:cxn modelId="{3D138536-5BAE-4AE7-A34C-6B917205098C}" type="presParOf" srcId="{68D1AD71-3D35-4968-B587-D7A585928B17}" destId="{5AD4A673-71A1-486F-BED5-53D1D0B382BB}" srcOrd="0" destOrd="0" presId="urn:microsoft.com/office/officeart/2005/8/layout/hierarchy1"/>
    <dgm:cxn modelId="{15C15494-3C30-42A1-B6D6-363E428B4199}" type="presParOf" srcId="{68D1AD71-3D35-4968-B587-D7A585928B17}" destId="{E5227269-CA88-449A-9445-08F8A6F0E848}" srcOrd="1" destOrd="0" presId="urn:microsoft.com/office/officeart/2005/8/layout/hierarchy1"/>
    <dgm:cxn modelId="{23F702A8-998B-46CE-BE52-C2544CD4491D}" type="presParOf" srcId="{E51A6E31-8C08-4BF1-8B6F-B242B28D141E}" destId="{479B4C31-8133-4037-9143-3639591B4F8F}"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1E579C0-A931-4131-ADA0-CF3B6156A269}"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D7E95290-AC93-46D6-9284-72A969813B1D}">
      <dgm:prSet phldrT="[Text]" custT="1"/>
      <dgm:spPr/>
      <dgm:t>
        <a:bodyPr/>
        <a:lstStyle/>
        <a:p>
          <a:r>
            <a:rPr lang="en-US" sz="1500" dirty="0" smtClean="0">
              <a:solidFill>
                <a:srgbClr val="5B616B"/>
              </a:solidFill>
            </a:rPr>
            <a:t>Does creditor reside in Convention country that issued order?</a:t>
          </a:r>
          <a:endParaRPr lang="en-US" sz="1500" dirty="0">
            <a:solidFill>
              <a:srgbClr val="5B616B"/>
            </a:solidFill>
          </a:endParaRPr>
        </a:p>
      </dgm:t>
    </dgm:pt>
    <dgm:pt modelId="{6A41DED1-E04C-491D-81D9-C41408D8F313}" type="parTrans" cxnId="{08536652-4222-44F5-B6E2-B3F5A25B3348}">
      <dgm:prSet/>
      <dgm:spPr/>
      <dgm:t>
        <a:bodyPr/>
        <a:lstStyle/>
        <a:p>
          <a:endParaRPr lang="en-US"/>
        </a:p>
      </dgm:t>
    </dgm:pt>
    <dgm:pt modelId="{8278E740-EE1C-4873-AC38-503CFA472244}" type="sibTrans" cxnId="{08536652-4222-44F5-B6E2-B3F5A25B3348}">
      <dgm:prSet/>
      <dgm:spPr/>
      <dgm:t>
        <a:bodyPr/>
        <a:lstStyle/>
        <a:p>
          <a:endParaRPr lang="en-US"/>
        </a:p>
      </dgm:t>
    </dgm:pt>
    <dgm:pt modelId="{884D77CC-E580-48EA-81B0-2CC5936DD033}">
      <dgm:prSet phldrT="[Text]" custT="1"/>
      <dgm:spPr/>
      <dgm:t>
        <a:bodyPr/>
        <a:lstStyle/>
        <a:p>
          <a:r>
            <a:rPr lang="en-US" sz="1600" dirty="0" smtClean="0">
              <a:solidFill>
                <a:srgbClr val="5B616B"/>
              </a:solidFill>
            </a:rPr>
            <a:t>Yes</a:t>
          </a:r>
          <a:endParaRPr lang="en-US" sz="1600" dirty="0">
            <a:solidFill>
              <a:srgbClr val="5B616B"/>
            </a:solidFill>
          </a:endParaRPr>
        </a:p>
      </dgm:t>
    </dgm:pt>
    <dgm:pt modelId="{835A2FEB-C5B2-4D1C-8B1D-FE0C30850E74}" type="parTrans" cxnId="{AF26A385-95A7-4E76-9A93-BABB6BC5E089}">
      <dgm:prSet/>
      <dgm:spPr/>
      <dgm:t>
        <a:bodyPr/>
        <a:lstStyle/>
        <a:p>
          <a:endParaRPr lang="en-US"/>
        </a:p>
      </dgm:t>
    </dgm:pt>
    <dgm:pt modelId="{B89E7B7B-006F-41B4-A1E7-725A9E84D80A}" type="sibTrans" cxnId="{AF26A385-95A7-4E76-9A93-BABB6BC5E089}">
      <dgm:prSet/>
      <dgm:spPr/>
      <dgm:t>
        <a:bodyPr/>
        <a:lstStyle/>
        <a:p>
          <a:endParaRPr lang="en-US"/>
        </a:p>
      </dgm:t>
    </dgm:pt>
    <dgm:pt modelId="{DDB44F06-9A22-4C61-B40C-370BE5AD4161}">
      <dgm:prSet phldrT="[Text]" custT="1"/>
      <dgm:spPr/>
      <dgm:t>
        <a:bodyPr/>
        <a:lstStyle/>
        <a:p>
          <a:r>
            <a:rPr lang="en-US" sz="1600" dirty="0" smtClean="0">
              <a:solidFill>
                <a:srgbClr val="5B616B"/>
              </a:solidFill>
            </a:rPr>
            <a:t>No</a:t>
          </a:r>
          <a:endParaRPr lang="en-US" sz="1600" dirty="0">
            <a:solidFill>
              <a:srgbClr val="5B616B"/>
            </a:solidFill>
          </a:endParaRPr>
        </a:p>
      </dgm:t>
    </dgm:pt>
    <dgm:pt modelId="{C3125284-704B-4685-AB05-86D042F20A3B}" type="parTrans" cxnId="{1F5BE7BE-343D-4570-95F7-1D15AA366E18}">
      <dgm:prSet/>
      <dgm:spPr/>
      <dgm:t>
        <a:bodyPr/>
        <a:lstStyle/>
        <a:p>
          <a:endParaRPr lang="en-US"/>
        </a:p>
      </dgm:t>
    </dgm:pt>
    <dgm:pt modelId="{0988C6FB-24B7-492D-9825-4B17043011D6}" type="sibTrans" cxnId="{1F5BE7BE-343D-4570-95F7-1D15AA366E18}">
      <dgm:prSet/>
      <dgm:spPr/>
      <dgm:t>
        <a:bodyPr/>
        <a:lstStyle/>
        <a:p>
          <a:endParaRPr lang="en-US"/>
        </a:p>
      </dgm:t>
    </dgm:pt>
    <dgm:pt modelId="{1F95125E-E070-4EA5-ADB4-41DCF4592537}">
      <dgm:prSet phldrT="[Text]" custT="1"/>
      <dgm:spPr/>
      <dgm:t>
        <a:bodyPr/>
        <a:lstStyle/>
        <a:p>
          <a:r>
            <a:rPr lang="en-US" sz="1600" dirty="0" smtClean="0">
              <a:solidFill>
                <a:srgbClr val="5B616B"/>
              </a:solidFill>
            </a:rPr>
            <a:t>Debtor may seek modification in any Convention country with jurisdiction </a:t>
          </a:r>
          <a:endParaRPr lang="en-US" sz="1600" dirty="0">
            <a:solidFill>
              <a:srgbClr val="5B616B"/>
            </a:solidFill>
          </a:endParaRPr>
        </a:p>
      </dgm:t>
    </dgm:pt>
    <dgm:pt modelId="{1891AB7E-7666-4B15-B17C-B6CF31A48087}" type="parTrans" cxnId="{AFB09008-4CDD-4360-83A0-4B59E05731C7}">
      <dgm:prSet/>
      <dgm:spPr/>
      <dgm:t>
        <a:bodyPr/>
        <a:lstStyle/>
        <a:p>
          <a:endParaRPr lang="en-US"/>
        </a:p>
      </dgm:t>
    </dgm:pt>
    <dgm:pt modelId="{12E9BA23-1665-4615-A611-377BB7D360C0}" type="sibTrans" cxnId="{AFB09008-4CDD-4360-83A0-4B59E05731C7}">
      <dgm:prSet/>
      <dgm:spPr/>
      <dgm:t>
        <a:bodyPr/>
        <a:lstStyle/>
        <a:p>
          <a:endParaRPr lang="en-US"/>
        </a:p>
      </dgm:t>
    </dgm:pt>
    <dgm:pt modelId="{F44938EA-0282-4266-81FD-574AB1E3B985}">
      <dgm:prSet custT="1"/>
      <dgm:spPr/>
      <dgm:t>
        <a:bodyPr/>
        <a:lstStyle/>
        <a:p>
          <a:r>
            <a:rPr lang="en-US" sz="1500" dirty="0" smtClean="0">
              <a:solidFill>
                <a:srgbClr val="5B616B"/>
              </a:solidFill>
            </a:rPr>
            <a:t>Debtor </a:t>
          </a:r>
          <a:r>
            <a:rPr lang="en-US" sz="1500" b="1" i="1" u="none" dirty="0" smtClean="0">
              <a:solidFill>
                <a:srgbClr val="5B616B"/>
              </a:solidFill>
            </a:rPr>
            <a:t>must</a:t>
          </a:r>
          <a:r>
            <a:rPr lang="en-US" sz="1500" dirty="0" smtClean="0">
              <a:solidFill>
                <a:srgbClr val="5B616B"/>
              </a:solidFill>
            </a:rPr>
            <a:t> transmit application for modification to issuing country unless one of 3 exceptions in Art. 18 applies</a:t>
          </a:r>
          <a:endParaRPr lang="en-US" sz="1500" dirty="0">
            <a:solidFill>
              <a:srgbClr val="5B616B"/>
            </a:solidFill>
          </a:endParaRPr>
        </a:p>
      </dgm:t>
    </dgm:pt>
    <dgm:pt modelId="{9D5D1718-A77B-45DD-BAA6-CE0185233404}" type="parTrans" cxnId="{09A2BF69-2A54-411E-8573-C4F32995D000}">
      <dgm:prSet/>
      <dgm:spPr/>
      <dgm:t>
        <a:bodyPr/>
        <a:lstStyle/>
        <a:p>
          <a:endParaRPr lang="en-US"/>
        </a:p>
      </dgm:t>
    </dgm:pt>
    <dgm:pt modelId="{58D97FF4-C6BA-4850-B5FD-06F94F6926FE}" type="sibTrans" cxnId="{09A2BF69-2A54-411E-8573-C4F32995D000}">
      <dgm:prSet/>
      <dgm:spPr/>
      <dgm:t>
        <a:bodyPr/>
        <a:lstStyle/>
        <a:p>
          <a:endParaRPr lang="en-US"/>
        </a:p>
      </dgm:t>
    </dgm:pt>
    <dgm:pt modelId="{84988448-1DBF-44D0-923E-FC0B29CFE0AD}" type="pres">
      <dgm:prSet presAssocID="{A1E579C0-A931-4131-ADA0-CF3B6156A269}" presName="hierChild1" presStyleCnt="0">
        <dgm:presLayoutVars>
          <dgm:chPref val="1"/>
          <dgm:dir/>
          <dgm:animOne val="branch"/>
          <dgm:animLvl val="lvl"/>
          <dgm:resizeHandles/>
        </dgm:presLayoutVars>
      </dgm:prSet>
      <dgm:spPr/>
      <dgm:t>
        <a:bodyPr/>
        <a:lstStyle/>
        <a:p>
          <a:endParaRPr lang="en-US"/>
        </a:p>
      </dgm:t>
    </dgm:pt>
    <dgm:pt modelId="{7A006F51-F038-4CFF-949C-8337ADAE6B40}" type="pres">
      <dgm:prSet presAssocID="{D7E95290-AC93-46D6-9284-72A969813B1D}" presName="hierRoot1" presStyleCnt="0"/>
      <dgm:spPr/>
    </dgm:pt>
    <dgm:pt modelId="{12E67931-A478-4212-85C7-36F3B4709C92}" type="pres">
      <dgm:prSet presAssocID="{D7E95290-AC93-46D6-9284-72A969813B1D}" presName="composite" presStyleCnt="0"/>
      <dgm:spPr/>
    </dgm:pt>
    <dgm:pt modelId="{BE87C698-1FFB-44EF-818D-89EF67BF1325}" type="pres">
      <dgm:prSet presAssocID="{D7E95290-AC93-46D6-9284-72A969813B1D}" presName="background" presStyleLbl="node0" presStyleIdx="0" presStyleCnt="1"/>
      <dgm:spPr/>
    </dgm:pt>
    <dgm:pt modelId="{0EC998EE-949C-4772-B8DD-44CD1CEC0F60}" type="pres">
      <dgm:prSet presAssocID="{D7E95290-AC93-46D6-9284-72A969813B1D}" presName="text" presStyleLbl="fgAcc0" presStyleIdx="0" presStyleCnt="1">
        <dgm:presLayoutVars>
          <dgm:chPref val="3"/>
        </dgm:presLayoutVars>
      </dgm:prSet>
      <dgm:spPr/>
      <dgm:t>
        <a:bodyPr/>
        <a:lstStyle/>
        <a:p>
          <a:endParaRPr lang="en-US"/>
        </a:p>
      </dgm:t>
    </dgm:pt>
    <dgm:pt modelId="{FD33C57B-9525-40C8-BA0B-DFFE07505FDB}" type="pres">
      <dgm:prSet presAssocID="{D7E95290-AC93-46D6-9284-72A969813B1D}" presName="hierChild2" presStyleCnt="0"/>
      <dgm:spPr/>
    </dgm:pt>
    <dgm:pt modelId="{08402586-B373-436D-960A-5F6C50229864}" type="pres">
      <dgm:prSet presAssocID="{835A2FEB-C5B2-4D1C-8B1D-FE0C30850E74}" presName="Name10" presStyleLbl="parChTrans1D2" presStyleIdx="0" presStyleCnt="2"/>
      <dgm:spPr/>
      <dgm:t>
        <a:bodyPr/>
        <a:lstStyle/>
        <a:p>
          <a:endParaRPr lang="en-US"/>
        </a:p>
      </dgm:t>
    </dgm:pt>
    <dgm:pt modelId="{4E87C258-BC45-4B8B-B032-E5DEA1E761B1}" type="pres">
      <dgm:prSet presAssocID="{884D77CC-E580-48EA-81B0-2CC5936DD033}" presName="hierRoot2" presStyleCnt="0"/>
      <dgm:spPr/>
    </dgm:pt>
    <dgm:pt modelId="{73129C51-DFDB-42B9-8753-8A284D254BD0}" type="pres">
      <dgm:prSet presAssocID="{884D77CC-E580-48EA-81B0-2CC5936DD033}" presName="composite2" presStyleCnt="0"/>
      <dgm:spPr/>
    </dgm:pt>
    <dgm:pt modelId="{7D9FF32D-F112-4EEB-AAF6-47F07397D9F5}" type="pres">
      <dgm:prSet presAssocID="{884D77CC-E580-48EA-81B0-2CC5936DD033}" presName="background2" presStyleLbl="node2" presStyleIdx="0" presStyleCnt="2"/>
      <dgm:spPr/>
    </dgm:pt>
    <dgm:pt modelId="{2933EA76-9502-42AA-9657-4E3E7599EB11}" type="pres">
      <dgm:prSet presAssocID="{884D77CC-E580-48EA-81B0-2CC5936DD033}" presName="text2" presStyleLbl="fgAcc2" presStyleIdx="0" presStyleCnt="2">
        <dgm:presLayoutVars>
          <dgm:chPref val="3"/>
        </dgm:presLayoutVars>
      </dgm:prSet>
      <dgm:spPr/>
      <dgm:t>
        <a:bodyPr/>
        <a:lstStyle/>
        <a:p>
          <a:endParaRPr lang="en-US"/>
        </a:p>
      </dgm:t>
    </dgm:pt>
    <dgm:pt modelId="{FA4868A3-17B6-4BAD-80CD-85A2CF963472}" type="pres">
      <dgm:prSet presAssocID="{884D77CC-E580-48EA-81B0-2CC5936DD033}" presName="hierChild3" presStyleCnt="0"/>
      <dgm:spPr/>
    </dgm:pt>
    <dgm:pt modelId="{271B5821-FA74-4948-831E-39E6CB3F5281}" type="pres">
      <dgm:prSet presAssocID="{9D5D1718-A77B-45DD-BAA6-CE0185233404}" presName="Name17" presStyleLbl="parChTrans1D3" presStyleIdx="0" presStyleCnt="2"/>
      <dgm:spPr/>
      <dgm:t>
        <a:bodyPr/>
        <a:lstStyle/>
        <a:p>
          <a:endParaRPr lang="en-US"/>
        </a:p>
      </dgm:t>
    </dgm:pt>
    <dgm:pt modelId="{C4BCF748-0473-4673-9637-CC4B6C773B49}" type="pres">
      <dgm:prSet presAssocID="{F44938EA-0282-4266-81FD-574AB1E3B985}" presName="hierRoot3" presStyleCnt="0"/>
      <dgm:spPr/>
    </dgm:pt>
    <dgm:pt modelId="{D5B01C27-49F7-44E3-92CF-62057432FE99}" type="pres">
      <dgm:prSet presAssocID="{F44938EA-0282-4266-81FD-574AB1E3B985}" presName="composite3" presStyleCnt="0"/>
      <dgm:spPr/>
    </dgm:pt>
    <dgm:pt modelId="{E7F85E8F-E22B-4E49-9438-509CB5784347}" type="pres">
      <dgm:prSet presAssocID="{F44938EA-0282-4266-81FD-574AB1E3B985}" presName="background3" presStyleLbl="node3" presStyleIdx="0" presStyleCnt="2"/>
      <dgm:spPr/>
    </dgm:pt>
    <dgm:pt modelId="{FE007CEB-21CB-4DBB-BD69-9EC1E70A40CE}" type="pres">
      <dgm:prSet presAssocID="{F44938EA-0282-4266-81FD-574AB1E3B985}" presName="text3" presStyleLbl="fgAcc3" presStyleIdx="0" presStyleCnt="2" custScaleX="151040" custScaleY="109753">
        <dgm:presLayoutVars>
          <dgm:chPref val="3"/>
        </dgm:presLayoutVars>
      </dgm:prSet>
      <dgm:spPr/>
      <dgm:t>
        <a:bodyPr/>
        <a:lstStyle/>
        <a:p>
          <a:endParaRPr lang="en-US"/>
        </a:p>
      </dgm:t>
    </dgm:pt>
    <dgm:pt modelId="{7701E6CC-BC24-4304-AA30-174D32441F5E}" type="pres">
      <dgm:prSet presAssocID="{F44938EA-0282-4266-81FD-574AB1E3B985}" presName="hierChild4" presStyleCnt="0"/>
      <dgm:spPr/>
    </dgm:pt>
    <dgm:pt modelId="{AA862700-D7AF-4D73-9B81-7F16CB3A5C7A}" type="pres">
      <dgm:prSet presAssocID="{C3125284-704B-4685-AB05-86D042F20A3B}" presName="Name10" presStyleLbl="parChTrans1D2" presStyleIdx="1" presStyleCnt="2"/>
      <dgm:spPr/>
      <dgm:t>
        <a:bodyPr/>
        <a:lstStyle/>
        <a:p>
          <a:endParaRPr lang="en-US"/>
        </a:p>
      </dgm:t>
    </dgm:pt>
    <dgm:pt modelId="{D0115F8E-F6F4-4BDE-B6E7-10065D7FE787}" type="pres">
      <dgm:prSet presAssocID="{DDB44F06-9A22-4C61-B40C-370BE5AD4161}" presName="hierRoot2" presStyleCnt="0"/>
      <dgm:spPr/>
    </dgm:pt>
    <dgm:pt modelId="{F0FFD96C-10ED-4603-8A8C-81BC06F23757}" type="pres">
      <dgm:prSet presAssocID="{DDB44F06-9A22-4C61-B40C-370BE5AD4161}" presName="composite2" presStyleCnt="0"/>
      <dgm:spPr/>
    </dgm:pt>
    <dgm:pt modelId="{7B045547-A277-4CE6-AC25-B8EDC1931C7B}" type="pres">
      <dgm:prSet presAssocID="{DDB44F06-9A22-4C61-B40C-370BE5AD4161}" presName="background2" presStyleLbl="node2" presStyleIdx="1" presStyleCnt="2"/>
      <dgm:spPr/>
    </dgm:pt>
    <dgm:pt modelId="{FCEF57D8-1C4D-406D-8F42-52AAA430776D}" type="pres">
      <dgm:prSet presAssocID="{DDB44F06-9A22-4C61-B40C-370BE5AD4161}" presName="text2" presStyleLbl="fgAcc2" presStyleIdx="1" presStyleCnt="2">
        <dgm:presLayoutVars>
          <dgm:chPref val="3"/>
        </dgm:presLayoutVars>
      </dgm:prSet>
      <dgm:spPr/>
      <dgm:t>
        <a:bodyPr/>
        <a:lstStyle/>
        <a:p>
          <a:endParaRPr lang="en-US"/>
        </a:p>
      </dgm:t>
    </dgm:pt>
    <dgm:pt modelId="{AF60F89A-CCB5-41E2-B3D8-0EA687A5AE22}" type="pres">
      <dgm:prSet presAssocID="{DDB44F06-9A22-4C61-B40C-370BE5AD4161}" presName="hierChild3" presStyleCnt="0"/>
      <dgm:spPr/>
    </dgm:pt>
    <dgm:pt modelId="{7E48BE6E-BEE4-4C3D-8490-0E3C489B6004}" type="pres">
      <dgm:prSet presAssocID="{1891AB7E-7666-4B15-B17C-B6CF31A48087}" presName="Name17" presStyleLbl="parChTrans1D3" presStyleIdx="1" presStyleCnt="2"/>
      <dgm:spPr/>
      <dgm:t>
        <a:bodyPr/>
        <a:lstStyle/>
        <a:p>
          <a:endParaRPr lang="en-US"/>
        </a:p>
      </dgm:t>
    </dgm:pt>
    <dgm:pt modelId="{E51A6E31-8C08-4BF1-8B6F-B242B28D141E}" type="pres">
      <dgm:prSet presAssocID="{1F95125E-E070-4EA5-ADB4-41DCF4592537}" presName="hierRoot3" presStyleCnt="0"/>
      <dgm:spPr/>
    </dgm:pt>
    <dgm:pt modelId="{68D1AD71-3D35-4968-B587-D7A585928B17}" type="pres">
      <dgm:prSet presAssocID="{1F95125E-E070-4EA5-ADB4-41DCF4592537}" presName="composite3" presStyleCnt="0"/>
      <dgm:spPr/>
    </dgm:pt>
    <dgm:pt modelId="{5AD4A673-71A1-486F-BED5-53D1D0B382BB}" type="pres">
      <dgm:prSet presAssocID="{1F95125E-E070-4EA5-ADB4-41DCF4592537}" presName="background3" presStyleLbl="node3" presStyleIdx="1" presStyleCnt="2"/>
      <dgm:spPr/>
    </dgm:pt>
    <dgm:pt modelId="{E5227269-CA88-449A-9445-08F8A6F0E848}" type="pres">
      <dgm:prSet presAssocID="{1F95125E-E070-4EA5-ADB4-41DCF4592537}" presName="text3" presStyleLbl="fgAcc3" presStyleIdx="1" presStyleCnt="2" custScaleX="214008" custScaleY="110539">
        <dgm:presLayoutVars>
          <dgm:chPref val="3"/>
        </dgm:presLayoutVars>
      </dgm:prSet>
      <dgm:spPr/>
      <dgm:t>
        <a:bodyPr/>
        <a:lstStyle/>
        <a:p>
          <a:endParaRPr lang="en-US"/>
        </a:p>
      </dgm:t>
    </dgm:pt>
    <dgm:pt modelId="{479B4C31-8133-4037-9143-3639591B4F8F}" type="pres">
      <dgm:prSet presAssocID="{1F95125E-E070-4EA5-ADB4-41DCF4592537}" presName="hierChild4" presStyleCnt="0"/>
      <dgm:spPr/>
    </dgm:pt>
  </dgm:ptLst>
  <dgm:cxnLst>
    <dgm:cxn modelId="{254F853F-F224-4CAA-B61A-274B3A7C05AD}" type="presOf" srcId="{9D5D1718-A77B-45DD-BAA6-CE0185233404}" destId="{271B5821-FA74-4948-831E-39E6CB3F5281}" srcOrd="0" destOrd="0" presId="urn:microsoft.com/office/officeart/2005/8/layout/hierarchy1"/>
    <dgm:cxn modelId="{F3E9B430-EB22-411C-B98E-C23E5F7D7694}" type="presOf" srcId="{DDB44F06-9A22-4C61-B40C-370BE5AD4161}" destId="{FCEF57D8-1C4D-406D-8F42-52AAA430776D}" srcOrd="0" destOrd="0" presId="urn:microsoft.com/office/officeart/2005/8/layout/hierarchy1"/>
    <dgm:cxn modelId="{7EDD7471-9721-4A93-8219-F5461858ACDA}" type="presOf" srcId="{884D77CC-E580-48EA-81B0-2CC5936DD033}" destId="{2933EA76-9502-42AA-9657-4E3E7599EB11}" srcOrd="0" destOrd="0" presId="urn:microsoft.com/office/officeart/2005/8/layout/hierarchy1"/>
    <dgm:cxn modelId="{54AECD8E-ADA1-4D90-AFB3-7BB0307E76F6}" type="presOf" srcId="{1F95125E-E070-4EA5-ADB4-41DCF4592537}" destId="{E5227269-CA88-449A-9445-08F8A6F0E848}" srcOrd="0" destOrd="0" presId="urn:microsoft.com/office/officeart/2005/8/layout/hierarchy1"/>
    <dgm:cxn modelId="{D6972BCE-401C-403D-BC3E-7327FE12A74F}" type="presOf" srcId="{D7E95290-AC93-46D6-9284-72A969813B1D}" destId="{0EC998EE-949C-4772-B8DD-44CD1CEC0F60}" srcOrd="0" destOrd="0" presId="urn:microsoft.com/office/officeart/2005/8/layout/hierarchy1"/>
    <dgm:cxn modelId="{AF26A385-95A7-4E76-9A93-BABB6BC5E089}" srcId="{D7E95290-AC93-46D6-9284-72A969813B1D}" destId="{884D77CC-E580-48EA-81B0-2CC5936DD033}" srcOrd="0" destOrd="0" parTransId="{835A2FEB-C5B2-4D1C-8B1D-FE0C30850E74}" sibTransId="{B89E7B7B-006F-41B4-A1E7-725A9E84D80A}"/>
    <dgm:cxn modelId="{E14059CB-8906-4491-8058-A12CEB662E72}" type="presOf" srcId="{835A2FEB-C5B2-4D1C-8B1D-FE0C30850E74}" destId="{08402586-B373-436D-960A-5F6C50229864}" srcOrd="0" destOrd="0" presId="urn:microsoft.com/office/officeart/2005/8/layout/hierarchy1"/>
    <dgm:cxn modelId="{09A2BF69-2A54-411E-8573-C4F32995D000}" srcId="{884D77CC-E580-48EA-81B0-2CC5936DD033}" destId="{F44938EA-0282-4266-81FD-574AB1E3B985}" srcOrd="0" destOrd="0" parTransId="{9D5D1718-A77B-45DD-BAA6-CE0185233404}" sibTransId="{58D97FF4-C6BA-4850-B5FD-06F94F6926FE}"/>
    <dgm:cxn modelId="{5F048E75-7255-4DB0-A4D5-48282A4E527F}" type="presOf" srcId="{C3125284-704B-4685-AB05-86D042F20A3B}" destId="{AA862700-D7AF-4D73-9B81-7F16CB3A5C7A}" srcOrd="0" destOrd="0" presId="urn:microsoft.com/office/officeart/2005/8/layout/hierarchy1"/>
    <dgm:cxn modelId="{EF71DC56-F221-4A2A-8D12-C384E2CEF7B9}" type="presOf" srcId="{F44938EA-0282-4266-81FD-574AB1E3B985}" destId="{FE007CEB-21CB-4DBB-BD69-9EC1E70A40CE}" srcOrd="0" destOrd="0" presId="urn:microsoft.com/office/officeart/2005/8/layout/hierarchy1"/>
    <dgm:cxn modelId="{F5C19DDC-AAF4-44C5-97E2-14F3A93F3F8B}" type="presOf" srcId="{1891AB7E-7666-4B15-B17C-B6CF31A48087}" destId="{7E48BE6E-BEE4-4C3D-8490-0E3C489B6004}" srcOrd="0" destOrd="0" presId="urn:microsoft.com/office/officeart/2005/8/layout/hierarchy1"/>
    <dgm:cxn modelId="{40B06E14-2581-41F7-8018-BD9FD1D43426}" type="presOf" srcId="{A1E579C0-A931-4131-ADA0-CF3B6156A269}" destId="{84988448-1DBF-44D0-923E-FC0B29CFE0AD}" srcOrd="0" destOrd="0" presId="urn:microsoft.com/office/officeart/2005/8/layout/hierarchy1"/>
    <dgm:cxn modelId="{AFB09008-4CDD-4360-83A0-4B59E05731C7}" srcId="{DDB44F06-9A22-4C61-B40C-370BE5AD4161}" destId="{1F95125E-E070-4EA5-ADB4-41DCF4592537}" srcOrd="0" destOrd="0" parTransId="{1891AB7E-7666-4B15-B17C-B6CF31A48087}" sibTransId="{12E9BA23-1665-4615-A611-377BB7D360C0}"/>
    <dgm:cxn modelId="{1F5BE7BE-343D-4570-95F7-1D15AA366E18}" srcId="{D7E95290-AC93-46D6-9284-72A969813B1D}" destId="{DDB44F06-9A22-4C61-B40C-370BE5AD4161}" srcOrd="1" destOrd="0" parTransId="{C3125284-704B-4685-AB05-86D042F20A3B}" sibTransId="{0988C6FB-24B7-492D-9825-4B17043011D6}"/>
    <dgm:cxn modelId="{08536652-4222-44F5-B6E2-B3F5A25B3348}" srcId="{A1E579C0-A931-4131-ADA0-CF3B6156A269}" destId="{D7E95290-AC93-46D6-9284-72A969813B1D}" srcOrd="0" destOrd="0" parTransId="{6A41DED1-E04C-491D-81D9-C41408D8F313}" sibTransId="{8278E740-EE1C-4873-AC38-503CFA472244}"/>
    <dgm:cxn modelId="{AE1AF88F-D0DD-48B6-B14D-D398B3743C98}" type="presParOf" srcId="{84988448-1DBF-44D0-923E-FC0B29CFE0AD}" destId="{7A006F51-F038-4CFF-949C-8337ADAE6B40}" srcOrd="0" destOrd="0" presId="urn:microsoft.com/office/officeart/2005/8/layout/hierarchy1"/>
    <dgm:cxn modelId="{C00714B9-7CF0-40CD-8324-D0343DA52AD1}" type="presParOf" srcId="{7A006F51-F038-4CFF-949C-8337ADAE6B40}" destId="{12E67931-A478-4212-85C7-36F3B4709C92}" srcOrd="0" destOrd="0" presId="urn:microsoft.com/office/officeart/2005/8/layout/hierarchy1"/>
    <dgm:cxn modelId="{CD186F5D-D8D4-4A34-9DF1-2F5E71C55DD8}" type="presParOf" srcId="{12E67931-A478-4212-85C7-36F3B4709C92}" destId="{BE87C698-1FFB-44EF-818D-89EF67BF1325}" srcOrd="0" destOrd="0" presId="urn:microsoft.com/office/officeart/2005/8/layout/hierarchy1"/>
    <dgm:cxn modelId="{3D1B27E1-BFB3-42B0-8AEC-FE9CF0051BFF}" type="presParOf" srcId="{12E67931-A478-4212-85C7-36F3B4709C92}" destId="{0EC998EE-949C-4772-B8DD-44CD1CEC0F60}" srcOrd="1" destOrd="0" presId="urn:microsoft.com/office/officeart/2005/8/layout/hierarchy1"/>
    <dgm:cxn modelId="{6B3DA448-14B4-4A26-9AD2-2CCA473D6903}" type="presParOf" srcId="{7A006F51-F038-4CFF-949C-8337ADAE6B40}" destId="{FD33C57B-9525-40C8-BA0B-DFFE07505FDB}" srcOrd="1" destOrd="0" presId="urn:microsoft.com/office/officeart/2005/8/layout/hierarchy1"/>
    <dgm:cxn modelId="{71925CB9-E6E3-4B13-B329-29CAC0B5302B}" type="presParOf" srcId="{FD33C57B-9525-40C8-BA0B-DFFE07505FDB}" destId="{08402586-B373-436D-960A-5F6C50229864}" srcOrd="0" destOrd="0" presId="urn:microsoft.com/office/officeart/2005/8/layout/hierarchy1"/>
    <dgm:cxn modelId="{A6B6FEBA-104E-4935-8208-4E65CEEC0702}" type="presParOf" srcId="{FD33C57B-9525-40C8-BA0B-DFFE07505FDB}" destId="{4E87C258-BC45-4B8B-B032-E5DEA1E761B1}" srcOrd="1" destOrd="0" presId="urn:microsoft.com/office/officeart/2005/8/layout/hierarchy1"/>
    <dgm:cxn modelId="{875D6471-6898-4735-A804-B4601FBCDA32}" type="presParOf" srcId="{4E87C258-BC45-4B8B-B032-E5DEA1E761B1}" destId="{73129C51-DFDB-42B9-8753-8A284D254BD0}" srcOrd="0" destOrd="0" presId="urn:microsoft.com/office/officeart/2005/8/layout/hierarchy1"/>
    <dgm:cxn modelId="{06B68A00-B0AB-4CA8-847B-682877A6B8D2}" type="presParOf" srcId="{73129C51-DFDB-42B9-8753-8A284D254BD0}" destId="{7D9FF32D-F112-4EEB-AAF6-47F07397D9F5}" srcOrd="0" destOrd="0" presId="urn:microsoft.com/office/officeart/2005/8/layout/hierarchy1"/>
    <dgm:cxn modelId="{4DB82C66-92C2-410E-B0DF-1FBB477241B5}" type="presParOf" srcId="{73129C51-DFDB-42B9-8753-8A284D254BD0}" destId="{2933EA76-9502-42AA-9657-4E3E7599EB11}" srcOrd="1" destOrd="0" presId="urn:microsoft.com/office/officeart/2005/8/layout/hierarchy1"/>
    <dgm:cxn modelId="{8C270885-3C57-4BA1-8D82-29A7D8EE9E00}" type="presParOf" srcId="{4E87C258-BC45-4B8B-B032-E5DEA1E761B1}" destId="{FA4868A3-17B6-4BAD-80CD-85A2CF963472}" srcOrd="1" destOrd="0" presId="urn:microsoft.com/office/officeart/2005/8/layout/hierarchy1"/>
    <dgm:cxn modelId="{56A76B45-ABDC-428E-98BD-E647468C0DBE}" type="presParOf" srcId="{FA4868A3-17B6-4BAD-80CD-85A2CF963472}" destId="{271B5821-FA74-4948-831E-39E6CB3F5281}" srcOrd="0" destOrd="0" presId="urn:microsoft.com/office/officeart/2005/8/layout/hierarchy1"/>
    <dgm:cxn modelId="{0A72C175-8C3F-4A28-8067-5444D464FCB8}" type="presParOf" srcId="{FA4868A3-17B6-4BAD-80CD-85A2CF963472}" destId="{C4BCF748-0473-4673-9637-CC4B6C773B49}" srcOrd="1" destOrd="0" presId="urn:microsoft.com/office/officeart/2005/8/layout/hierarchy1"/>
    <dgm:cxn modelId="{98396807-7CD3-494A-9149-07851972CC64}" type="presParOf" srcId="{C4BCF748-0473-4673-9637-CC4B6C773B49}" destId="{D5B01C27-49F7-44E3-92CF-62057432FE99}" srcOrd="0" destOrd="0" presId="urn:microsoft.com/office/officeart/2005/8/layout/hierarchy1"/>
    <dgm:cxn modelId="{96F18736-DBE3-4C2F-86F4-7B4AE7ACCE6B}" type="presParOf" srcId="{D5B01C27-49F7-44E3-92CF-62057432FE99}" destId="{E7F85E8F-E22B-4E49-9438-509CB5784347}" srcOrd="0" destOrd="0" presId="urn:microsoft.com/office/officeart/2005/8/layout/hierarchy1"/>
    <dgm:cxn modelId="{32394CEF-25A7-4513-901D-0C7735D195E3}" type="presParOf" srcId="{D5B01C27-49F7-44E3-92CF-62057432FE99}" destId="{FE007CEB-21CB-4DBB-BD69-9EC1E70A40CE}" srcOrd="1" destOrd="0" presId="urn:microsoft.com/office/officeart/2005/8/layout/hierarchy1"/>
    <dgm:cxn modelId="{DEA7A4FE-008D-4B54-A4A8-73A57643A43D}" type="presParOf" srcId="{C4BCF748-0473-4673-9637-CC4B6C773B49}" destId="{7701E6CC-BC24-4304-AA30-174D32441F5E}" srcOrd="1" destOrd="0" presId="urn:microsoft.com/office/officeart/2005/8/layout/hierarchy1"/>
    <dgm:cxn modelId="{C4CF3887-8ECD-4490-B73D-362769524EBE}" type="presParOf" srcId="{FD33C57B-9525-40C8-BA0B-DFFE07505FDB}" destId="{AA862700-D7AF-4D73-9B81-7F16CB3A5C7A}" srcOrd="2" destOrd="0" presId="urn:microsoft.com/office/officeart/2005/8/layout/hierarchy1"/>
    <dgm:cxn modelId="{B676217D-3569-4290-BDAE-A8456999FAE2}" type="presParOf" srcId="{FD33C57B-9525-40C8-BA0B-DFFE07505FDB}" destId="{D0115F8E-F6F4-4BDE-B6E7-10065D7FE787}" srcOrd="3" destOrd="0" presId="urn:microsoft.com/office/officeart/2005/8/layout/hierarchy1"/>
    <dgm:cxn modelId="{8FADD190-CAAA-4F7C-B4E8-7078E2EEF248}" type="presParOf" srcId="{D0115F8E-F6F4-4BDE-B6E7-10065D7FE787}" destId="{F0FFD96C-10ED-4603-8A8C-81BC06F23757}" srcOrd="0" destOrd="0" presId="urn:microsoft.com/office/officeart/2005/8/layout/hierarchy1"/>
    <dgm:cxn modelId="{B7F0AC04-754E-4B91-A554-9B42DAE1C9C7}" type="presParOf" srcId="{F0FFD96C-10ED-4603-8A8C-81BC06F23757}" destId="{7B045547-A277-4CE6-AC25-B8EDC1931C7B}" srcOrd="0" destOrd="0" presId="urn:microsoft.com/office/officeart/2005/8/layout/hierarchy1"/>
    <dgm:cxn modelId="{2E310A83-DF04-4C78-9E4E-023FF37EBE4E}" type="presParOf" srcId="{F0FFD96C-10ED-4603-8A8C-81BC06F23757}" destId="{FCEF57D8-1C4D-406D-8F42-52AAA430776D}" srcOrd="1" destOrd="0" presId="urn:microsoft.com/office/officeart/2005/8/layout/hierarchy1"/>
    <dgm:cxn modelId="{0BBEE702-82FE-4B6A-9BC8-D94AD2D87261}" type="presParOf" srcId="{D0115F8E-F6F4-4BDE-B6E7-10065D7FE787}" destId="{AF60F89A-CCB5-41E2-B3D8-0EA687A5AE22}" srcOrd="1" destOrd="0" presId="urn:microsoft.com/office/officeart/2005/8/layout/hierarchy1"/>
    <dgm:cxn modelId="{1E26DEB0-AEF4-4F9F-B82B-2EE3FF7389EB}" type="presParOf" srcId="{AF60F89A-CCB5-41E2-B3D8-0EA687A5AE22}" destId="{7E48BE6E-BEE4-4C3D-8490-0E3C489B6004}" srcOrd="0" destOrd="0" presId="urn:microsoft.com/office/officeart/2005/8/layout/hierarchy1"/>
    <dgm:cxn modelId="{C7AC63C4-867C-498A-A43C-72F776BFB15C}" type="presParOf" srcId="{AF60F89A-CCB5-41E2-B3D8-0EA687A5AE22}" destId="{E51A6E31-8C08-4BF1-8B6F-B242B28D141E}" srcOrd="1" destOrd="0" presId="urn:microsoft.com/office/officeart/2005/8/layout/hierarchy1"/>
    <dgm:cxn modelId="{C4ACC0FA-4ABE-4DE1-9DEA-1EC2F43A871C}" type="presParOf" srcId="{E51A6E31-8C08-4BF1-8B6F-B242B28D141E}" destId="{68D1AD71-3D35-4968-B587-D7A585928B17}" srcOrd="0" destOrd="0" presId="urn:microsoft.com/office/officeart/2005/8/layout/hierarchy1"/>
    <dgm:cxn modelId="{0ACDB7E2-3B49-4BB9-8972-4EE0D0E28117}" type="presParOf" srcId="{68D1AD71-3D35-4968-B587-D7A585928B17}" destId="{5AD4A673-71A1-486F-BED5-53D1D0B382BB}" srcOrd="0" destOrd="0" presId="urn:microsoft.com/office/officeart/2005/8/layout/hierarchy1"/>
    <dgm:cxn modelId="{6C43B5E8-7AF3-48AF-A774-50F1BE75C4D2}" type="presParOf" srcId="{68D1AD71-3D35-4968-B587-D7A585928B17}" destId="{E5227269-CA88-449A-9445-08F8A6F0E848}" srcOrd="1" destOrd="0" presId="urn:microsoft.com/office/officeart/2005/8/layout/hierarchy1"/>
    <dgm:cxn modelId="{A5206D99-9FED-4162-914E-1E00FFDAC8C9}" type="presParOf" srcId="{E51A6E31-8C08-4BF1-8B6F-B242B28D141E}" destId="{479B4C31-8133-4037-9143-3639591B4F8F}"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2" csCatId="accent2" phldr="1"/>
      <dgm:spPr/>
    </dgm:pt>
    <dgm:pt modelId="{6E5828D3-87B7-45A4-82CC-2E5848D07232}">
      <dgm:prSet phldrT="[Text]"/>
      <dgm:spPr/>
      <dgm:t>
        <a:bodyPr/>
        <a:lstStyle/>
        <a:p>
          <a:r>
            <a:rPr lang="en-US" dirty="0" smtClean="0"/>
            <a:t>Processed by Local Office</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a:solidFill>
          <a:schemeClr val="accent2">
            <a:lumMod val="50000"/>
          </a:schemeClr>
        </a:solidFill>
      </dgm:spPr>
      <dgm:t>
        <a:bodyPr/>
        <a:lstStyle/>
        <a:p>
          <a:r>
            <a:rPr lang="en-US" dirty="0" smtClean="0"/>
            <a:t>Reviewed</a:t>
          </a:r>
          <a:endParaRPr lang="en-US" strike="sngStrike"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dgm:t>
        <a:bodyPr/>
        <a:lstStyle/>
        <a:p>
          <a:r>
            <a:rPr lang="en-US" dirty="0" smtClean="0"/>
            <a:t>Transmitted to Requested Central Authority in Convention Country</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E7D2612E-3ECC-4547-90A4-ED934C67262A}" srcId="{F02F2A10-6920-4947-984E-102117CEC027}" destId="{6E5828D3-87B7-45A4-82CC-2E5848D07232}" srcOrd="0" destOrd="0" parTransId="{B0E2D2AA-918F-4196-8F29-DEEC289A5EBF}" sibTransId="{E6FC57FA-CB33-4437-B407-18195C489D36}"/>
    <dgm:cxn modelId="{18140D87-F701-47F4-8790-29FA5789A8CB}" type="presOf" srcId="{D9409E8E-C4D1-411E-9E8C-556CB42D4E88}" destId="{E3CD7C33-528D-44DD-AC52-20800801C36B}" srcOrd="0" destOrd="0" presId="urn:microsoft.com/office/officeart/2005/8/layout/hProcess9"/>
    <dgm:cxn modelId="{49C6E260-E1A1-41C5-B945-8C6C7FE048DE}" type="presOf" srcId="{1F309681-2D2D-4A6D-AD49-6D38971A801B}" destId="{72169004-F2B7-4ECC-BBF6-74AD4E388884}" srcOrd="0" destOrd="0" presId="urn:microsoft.com/office/officeart/2005/8/layout/hProcess9"/>
    <dgm:cxn modelId="{4B8239DA-883F-42A6-B693-E916A889F3C0}" srcId="{F02F2A10-6920-4947-984E-102117CEC027}" destId="{D9409E8E-C4D1-411E-9E8C-556CB42D4E88}" srcOrd="1" destOrd="0" parTransId="{59F842A0-5D76-4279-9D4B-31E8E6C1BE44}" sibTransId="{6F3D2C10-3B18-4F7B-9D79-F4DEE81C2F67}"/>
    <dgm:cxn modelId="{228CDBD0-2699-4244-A2DF-E9B4BB4F007A}" srcId="{F02F2A10-6920-4947-984E-102117CEC027}" destId="{1F309681-2D2D-4A6D-AD49-6D38971A801B}" srcOrd="2" destOrd="0" parTransId="{69065FB0-6303-4323-9380-B015031DA57B}" sibTransId="{7BCFB29A-57A6-49F3-BFEE-CA73032EA65B}"/>
    <dgm:cxn modelId="{783587D9-4BB9-473C-A375-94B203592C14}" type="presOf" srcId="{F02F2A10-6920-4947-984E-102117CEC027}" destId="{D3626F67-6DA3-4F17-A644-0781B56F31B4}" srcOrd="0" destOrd="0" presId="urn:microsoft.com/office/officeart/2005/8/layout/hProcess9"/>
    <dgm:cxn modelId="{52A72347-4C91-4A0E-912F-E179CDB9D0BB}" type="presOf" srcId="{6E5828D3-87B7-45A4-82CC-2E5848D07232}" destId="{BD447B5A-6506-456A-9AD8-F29E4B5D48C3}" srcOrd="0" destOrd="0" presId="urn:microsoft.com/office/officeart/2005/8/layout/hProcess9"/>
    <dgm:cxn modelId="{E02F0CA9-5109-4292-9A2D-AB7E4E96E347}" type="presParOf" srcId="{D3626F67-6DA3-4F17-A644-0781B56F31B4}" destId="{D40AA30E-DD1C-40E5-94A9-4A6B186243B4}" srcOrd="0" destOrd="0" presId="urn:microsoft.com/office/officeart/2005/8/layout/hProcess9"/>
    <dgm:cxn modelId="{1D98DD35-1F7B-4DDD-9B8F-A005BB699E34}" type="presParOf" srcId="{D3626F67-6DA3-4F17-A644-0781B56F31B4}" destId="{EFA68471-DED2-4E11-A0B0-1F4087A7BBEB}" srcOrd="1" destOrd="0" presId="urn:microsoft.com/office/officeart/2005/8/layout/hProcess9"/>
    <dgm:cxn modelId="{245E67BE-C56D-4A40-925B-8689B3894D95}" type="presParOf" srcId="{EFA68471-DED2-4E11-A0B0-1F4087A7BBEB}" destId="{BD447B5A-6506-456A-9AD8-F29E4B5D48C3}" srcOrd="0" destOrd="0" presId="urn:microsoft.com/office/officeart/2005/8/layout/hProcess9"/>
    <dgm:cxn modelId="{63562926-5395-4FFF-9DA7-BDD90A61418D}" type="presParOf" srcId="{EFA68471-DED2-4E11-A0B0-1F4087A7BBEB}" destId="{6DC27AC1-1842-49E4-B518-99331037E621}" srcOrd="1" destOrd="0" presId="urn:microsoft.com/office/officeart/2005/8/layout/hProcess9"/>
    <dgm:cxn modelId="{24227DEB-D5CD-488D-8E38-4B0814CB535F}" type="presParOf" srcId="{EFA68471-DED2-4E11-A0B0-1F4087A7BBEB}" destId="{E3CD7C33-528D-44DD-AC52-20800801C36B}" srcOrd="2" destOrd="0" presId="urn:microsoft.com/office/officeart/2005/8/layout/hProcess9"/>
    <dgm:cxn modelId="{9F34BAA3-ECF6-441B-8A6B-F0707765DFC3}" type="presParOf" srcId="{EFA68471-DED2-4E11-A0B0-1F4087A7BBEB}" destId="{5C16084E-1E04-436D-BEA6-271C9509942B}" srcOrd="3" destOrd="0" presId="urn:microsoft.com/office/officeart/2005/8/layout/hProcess9"/>
    <dgm:cxn modelId="{BDB83D07-428B-482A-B686-BD1AEB3DE2BE}"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2" csCatId="accent2" phldr="1"/>
      <dgm:spPr/>
    </dgm:pt>
    <dgm:pt modelId="{6E5828D3-87B7-45A4-82CC-2E5848D07232}">
      <dgm:prSet phldrT="[Text]"/>
      <dgm:spPr/>
      <dgm:t>
        <a:bodyPr/>
        <a:lstStyle/>
        <a:p>
          <a:r>
            <a:rPr lang="en-US" dirty="0" smtClean="0"/>
            <a:t>Processed by Local Office</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a:solidFill>
          <a:srgbClr val="A4C4C2"/>
        </a:solidFill>
      </dgm:spPr>
      <dgm:t>
        <a:bodyPr/>
        <a:lstStyle/>
        <a:p>
          <a:r>
            <a:rPr lang="en-US" dirty="0" smtClean="0"/>
            <a:t>Reviewed</a:t>
          </a:r>
          <a:endParaRPr lang="en-US" strike="sngStrike"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a:solidFill>
          <a:schemeClr val="accent2">
            <a:lumMod val="50000"/>
          </a:schemeClr>
        </a:solidFill>
      </dgm:spPr>
      <dgm:t>
        <a:bodyPr/>
        <a:lstStyle/>
        <a:p>
          <a:r>
            <a:rPr lang="en-US" dirty="0" smtClean="0"/>
            <a:t>Transmitted to Requested Central Authority in Convention Country</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E7D2612E-3ECC-4547-90A4-ED934C67262A}" srcId="{F02F2A10-6920-4947-984E-102117CEC027}" destId="{6E5828D3-87B7-45A4-82CC-2E5848D07232}" srcOrd="0" destOrd="0" parTransId="{B0E2D2AA-918F-4196-8F29-DEEC289A5EBF}" sibTransId="{E6FC57FA-CB33-4437-B407-18195C489D36}"/>
    <dgm:cxn modelId="{E18D3FDA-9891-4C23-8815-03EC38BF35AC}" type="presOf" srcId="{F02F2A10-6920-4947-984E-102117CEC027}" destId="{D3626F67-6DA3-4F17-A644-0781B56F31B4}" srcOrd="0" destOrd="0" presId="urn:microsoft.com/office/officeart/2005/8/layout/hProcess9"/>
    <dgm:cxn modelId="{AB7B0901-E2D6-4659-A0F0-BF964CC8E1A9}" type="presOf" srcId="{6E5828D3-87B7-45A4-82CC-2E5848D07232}" destId="{BD447B5A-6506-456A-9AD8-F29E4B5D48C3}" srcOrd="0" destOrd="0" presId="urn:microsoft.com/office/officeart/2005/8/layout/hProcess9"/>
    <dgm:cxn modelId="{4B8239DA-883F-42A6-B693-E916A889F3C0}" srcId="{F02F2A10-6920-4947-984E-102117CEC027}" destId="{D9409E8E-C4D1-411E-9E8C-556CB42D4E88}" srcOrd="1" destOrd="0" parTransId="{59F842A0-5D76-4279-9D4B-31E8E6C1BE44}" sibTransId="{6F3D2C10-3B18-4F7B-9D79-F4DEE81C2F67}"/>
    <dgm:cxn modelId="{3B1B2C04-23D2-41CB-ADDB-A60BFD8CB0FA}" type="presOf" srcId="{D9409E8E-C4D1-411E-9E8C-556CB42D4E88}" destId="{E3CD7C33-528D-44DD-AC52-20800801C36B}" srcOrd="0" destOrd="0" presId="urn:microsoft.com/office/officeart/2005/8/layout/hProcess9"/>
    <dgm:cxn modelId="{228CDBD0-2699-4244-A2DF-E9B4BB4F007A}" srcId="{F02F2A10-6920-4947-984E-102117CEC027}" destId="{1F309681-2D2D-4A6D-AD49-6D38971A801B}" srcOrd="2" destOrd="0" parTransId="{69065FB0-6303-4323-9380-B015031DA57B}" sibTransId="{7BCFB29A-57A6-49F3-BFEE-CA73032EA65B}"/>
    <dgm:cxn modelId="{5F3A5D9D-4CA3-4436-916F-0905587F17C5}" type="presOf" srcId="{1F309681-2D2D-4A6D-AD49-6D38971A801B}" destId="{72169004-F2B7-4ECC-BBF6-74AD4E388884}" srcOrd="0" destOrd="0" presId="urn:microsoft.com/office/officeart/2005/8/layout/hProcess9"/>
    <dgm:cxn modelId="{EBF9DB36-4732-4E51-91B4-7BB897094BB0}" type="presParOf" srcId="{D3626F67-6DA3-4F17-A644-0781B56F31B4}" destId="{D40AA30E-DD1C-40E5-94A9-4A6B186243B4}" srcOrd="0" destOrd="0" presId="urn:microsoft.com/office/officeart/2005/8/layout/hProcess9"/>
    <dgm:cxn modelId="{DE233B52-D4EF-4EA5-B5B2-CC1A43F1E391}" type="presParOf" srcId="{D3626F67-6DA3-4F17-A644-0781B56F31B4}" destId="{EFA68471-DED2-4E11-A0B0-1F4087A7BBEB}" srcOrd="1" destOrd="0" presId="urn:microsoft.com/office/officeart/2005/8/layout/hProcess9"/>
    <dgm:cxn modelId="{E1F2E836-0226-4E6C-8EFA-A151DB1B683F}" type="presParOf" srcId="{EFA68471-DED2-4E11-A0B0-1F4087A7BBEB}" destId="{BD447B5A-6506-456A-9AD8-F29E4B5D48C3}" srcOrd="0" destOrd="0" presId="urn:microsoft.com/office/officeart/2005/8/layout/hProcess9"/>
    <dgm:cxn modelId="{644D44E2-87F7-4032-8718-A782BEA1EDD7}" type="presParOf" srcId="{EFA68471-DED2-4E11-A0B0-1F4087A7BBEB}" destId="{6DC27AC1-1842-49E4-B518-99331037E621}" srcOrd="1" destOrd="0" presId="urn:microsoft.com/office/officeart/2005/8/layout/hProcess9"/>
    <dgm:cxn modelId="{4ECD562D-71C2-47EF-882F-904E4ED0FEBE}" type="presParOf" srcId="{EFA68471-DED2-4E11-A0B0-1F4087A7BBEB}" destId="{E3CD7C33-528D-44DD-AC52-20800801C36B}" srcOrd="2" destOrd="0" presId="urn:microsoft.com/office/officeart/2005/8/layout/hProcess9"/>
    <dgm:cxn modelId="{5C2E09C2-E95A-4BAB-B8FB-601DF86E2F77}" type="presParOf" srcId="{EFA68471-DED2-4E11-A0B0-1F4087A7BBEB}" destId="{5C16084E-1E04-436D-BEA6-271C9509942B}" srcOrd="3" destOrd="0" presId="urn:microsoft.com/office/officeart/2005/8/layout/hProcess9"/>
    <dgm:cxn modelId="{75B204ED-2793-464B-8E7D-95B0F5CBA2F8}"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AA30E-DD1C-40E5-94A9-4A6B186243B4}">
      <dsp:nvSpPr>
        <dsp:cNvPr id="0" name=""/>
        <dsp:cNvSpPr/>
      </dsp:nvSpPr>
      <dsp:spPr>
        <a:xfrm>
          <a:off x="582929" y="0"/>
          <a:ext cx="6606540" cy="4572000"/>
        </a:xfrm>
        <a:prstGeom prst="rightArrow">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sp>
    <dsp:sp modelId="{BD447B5A-6506-456A-9AD8-F29E4B5D48C3}">
      <dsp:nvSpPr>
        <dsp:cNvPr id="0" name=""/>
        <dsp:cNvSpPr/>
      </dsp:nvSpPr>
      <dsp:spPr>
        <a:xfrm>
          <a:off x="8349" y="1371599"/>
          <a:ext cx="2501741" cy="1828800"/>
        </a:xfrm>
        <a:prstGeom prst="round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Processed by Local Office</a:t>
          </a:r>
          <a:endParaRPr lang="en-US" sz="2200" kern="1200" dirty="0"/>
        </a:p>
      </dsp:txBody>
      <dsp:txXfrm>
        <a:off x="97624" y="1460874"/>
        <a:ext cx="2323191" cy="1650250"/>
      </dsp:txXfrm>
    </dsp:sp>
    <dsp:sp modelId="{E3CD7C33-528D-44DD-AC52-20800801C36B}">
      <dsp:nvSpPr>
        <dsp:cNvPr id="0" name=""/>
        <dsp:cNvSpPr/>
      </dsp:nvSpPr>
      <dsp:spPr>
        <a:xfrm>
          <a:off x="2635329" y="1371599"/>
          <a:ext cx="2501741" cy="1828800"/>
        </a:xfrm>
        <a:prstGeom prst="roundRect">
          <a:avLst/>
        </a:prstGeom>
        <a:solidFill>
          <a:srgbClr val="9CBE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Reviewed </a:t>
          </a:r>
          <a:endParaRPr lang="en-US" sz="2200" strike="sngStrike" kern="1200" dirty="0"/>
        </a:p>
      </dsp:txBody>
      <dsp:txXfrm>
        <a:off x="2724604" y="1460874"/>
        <a:ext cx="2323191" cy="1650250"/>
      </dsp:txXfrm>
    </dsp:sp>
    <dsp:sp modelId="{72169004-F2B7-4ECC-BBF6-74AD4E388884}">
      <dsp:nvSpPr>
        <dsp:cNvPr id="0" name=""/>
        <dsp:cNvSpPr/>
      </dsp:nvSpPr>
      <dsp:spPr>
        <a:xfrm>
          <a:off x="5262309" y="1371599"/>
          <a:ext cx="2501741" cy="1828800"/>
        </a:xfrm>
        <a:prstGeom prst="roundRect">
          <a:avLst/>
        </a:prstGeom>
        <a:solidFill>
          <a:srgbClr val="9CBEB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Transmitted to Requested Central Authority in Convention Country</a:t>
          </a:r>
          <a:endParaRPr lang="en-US" sz="2200" kern="1200" dirty="0"/>
        </a:p>
      </dsp:txBody>
      <dsp:txXfrm>
        <a:off x="5351584" y="1460874"/>
        <a:ext cx="2323191" cy="16502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48BE6E-BEE4-4C3D-8490-0E3C489B6004}">
      <dsp:nvSpPr>
        <dsp:cNvPr id="0" name=""/>
        <dsp:cNvSpPr/>
      </dsp:nvSpPr>
      <dsp:spPr>
        <a:xfrm>
          <a:off x="4813927" y="2738921"/>
          <a:ext cx="91440" cy="509599"/>
        </a:xfrm>
        <a:custGeom>
          <a:avLst/>
          <a:gdLst/>
          <a:ahLst/>
          <a:cxnLst/>
          <a:rect l="0" t="0" r="0" b="0"/>
          <a:pathLst>
            <a:path>
              <a:moveTo>
                <a:pt x="45720" y="0"/>
              </a:moveTo>
              <a:lnTo>
                <a:pt x="45720" y="5095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862700-D7AF-4D73-9B81-7F16CB3A5C7A}">
      <dsp:nvSpPr>
        <dsp:cNvPr id="0" name=""/>
        <dsp:cNvSpPr/>
      </dsp:nvSpPr>
      <dsp:spPr>
        <a:xfrm>
          <a:off x="3510504" y="1116671"/>
          <a:ext cx="1349143" cy="509599"/>
        </a:xfrm>
        <a:custGeom>
          <a:avLst/>
          <a:gdLst/>
          <a:ahLst/>
          <a:cxnLst/>
          <a:rect l="0" t="0" r="0" b="0"/>
          <a:pathLst>
            <a:path>
              <a:moveTo>
                <a:pt x="0" y="0"/>
              </a:moveTo>
              <a:lnTo>
                <a:pt x="0" y="347277"/>
              </a:lnTo>
              <a:lnTo>
                <a:pt x="1349143" y="347277"/>
              </a:lnTo>
              <a:lnTo>
                <a:pt x="1349143" y="5095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1B5821-FA74-4948-831E-39E6CB3F5281}">
      <dsp:nvSpPr>
        <dsp:cNvPr id="0" name=""/>
        <dsp:cNvSpPr/>
      </dsp:nvSpPr>
      <dsp:spPr>
        <a:xfrm>
          <a:off x="2115640" y="2738921"/>
          <a:ext cx="91440" cy="509599"/>
        </a:xfrm>
        <a:custGeom>
          <a:avLst/>
          <a:gdLst/>
          <a:ahLst/>
          <a:cxnLst/>
          <a:rect l="0" t="0" r="0" b="0"/>
          <a:pathLst>
            <a:path>
              <a:moveTo>
                <a:pt x="45720" y="0"/>
              </a:moveTo>
              <a:lnTo>
                <a:pt x="45720" y="50959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402586-B373-436D-960A-5F6C50229864}">
      <dsp:nvSpPr>
        <dsp:cNvPr id="0" name=""/>
        <dsp:cNvSpPr/>
      </dsp:nvSpPr>
      <dsp:spPr>
        <a:xfrm>
          <a:off x="2161360" y="1116671"/>
          <a:ext cx="1349143" cy="509599"/>
        </a:xfrm>
        <a:custGeom>
          <a:avLst/>
          <a:gdLst/>
          <a:ahLst/>
          <a:cxnLst/>
          <a:rect l="0" t="0" r="0" b="0"/>
          <a:pathLst>
            <a:path>
              <a:moveTo>
                <a:pt x="1349143" y="0"/>
              </a:moveTo>
              <a:lnTo>
                <a:pt x="1349143" y="347277"/>
              </a:lnTo>
              <a:lnTo>
                <a:pt x="0" y="347277"/>
              </a:lnTo>
              <a:lnTo>
                <a:pt x="0" y="509599"/>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87C698-1FFB-44EF-818D-89EF67BF1325}">
      <dsp:nvSpPr>
        <dsp:cNvPr id="0" name=""/>
        <dsp:cNvSpPr/>
      </dsp:nvSpPr>
      <dsp:spPr>
        <a:xfrm>
          <a:off x="2634401" y="4020"/>
          <a:ext cx="1752205" cy="111265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C998EE-949C-4772-B8DD-44CD1CEC0F60}">
      <dsp:nvSpPr>
        <dsp:cNvPr id="0" name=""/>
        <dsp:cNvSpPr/>
      </dsp:nvSpPr>
      <dsp:spPr>
        <a:xfrm>
          <a:off x="2829090" y="188975"/>
          <a:ext cx="1752205" cy="11126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Does creditor reside in issuing state?</a:t>
          </a:r>
          <a:endParaRPr lang="en-US" sz="1600" kern="1200" dirty="0">
            <a:solidFill>
              <a:srgbClr val="5B616B"/>
            </a:solidFill>
          </a:endParaRPr>
        </a:p>
      </dsp:txBody>
      <dsp:txXfrm>
        <a:off x="2861678" y="221563"/>
        <a:ext cx="1687029" cy="1047474"/>
      </dsp:txXfrm>
    </dsp:sp>
    <dsp:sp modelId="{7D9FF32D-F112-4EEB-AAF6-47F07397D9F5}">
      <dsp:nvSpPr>
        <dsp:cNvPr id="0" name=""/>
        <dsp:cNvSpPr/>
      </dsp:nvSpPr>
      <dsp:spPr>
        <a:xfrm>
          <a:off x="1285258" y="1626270"/>
          <a:ext cx="1752205" cy="111265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33EA76-9502-42AA-9657-4E3E7599EB11}">
      <dsp:nvSpPr>
        <dsp:cNvPr id="0" name=""/>
        <dsp:cNvSpPr/>
      </dsp:nvSpPr>
      <dsp:spPr>
        <a:xfrm>
          <a:off x="1479947" y="1811226"/>
          <a:ext cx="1752205" cy="11126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Yes</a:t>
          </a:r>
          <a:endParaRPr lang="en-US" sz="1600" kern="1200" dirty="0">
            <a:solidFill>
              <a:srgbClr val="5B616B"/>
            </a:solidFill>
          </a:endParaRPr>
        </a:p>
      </dsp:txBody>
      <dsp:txXfrm>
        <a:off x="1512535" y="1843814"/>
        <a:ext cx="1687029" cy="1047474"/>
      </dsp:txXfrm>
    </dsp:sp>
    <dsp:sp modelId="{E7F85E8F-E22B-4E49-9438-509CB5784347}">
      <dsp:nvSpPr>
        <dsp:cNvPr id="0" name=""/>
        <dsp:cNvSpPr/>
      </dsp:nvSpPr>
      <dsp:spPr>
        <a:xfrm>
          <a:off x="1285258" y="3248521"/>
          <a:ext cx="1752205" cy="111265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E007CEB-21CB-4DBB-BD69-9EC1E70A40CE}">
      <dsp:nvSpPr>
        <dsp:cNvPr id="0" name=""/>
        <dsp:cNvSpPr/>
      </dsp:nvSpPr>
      <dsp:spPr>
        <a:xfrm>
          <a:off x="1479947" y="3433476"/>
          <a:ext cx="1752205" cy="11126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CEJ state modifies</a:t>
          </a:r>
          <a:endParaRPr lang="en-US" sz="1600" kern="1200" dirty="0">
            <a:solidFill>
              <a:srgbClr val="5B616B"/>
            </a:solidFill>
          </a:endParaRPr>
        </a:p>
      </dsp:txBody>
      <dsp:txXfrm>
        <a:off x="1512535" y="3466064"/>
        <a:ext cx="1687029" cy="1047474"/>
      </dsp:txXfrm>
    </dsp:sp>
    <dsp:sp modelId="{7B045547-A277-4CE6-AC25-B8EDC1931C7B}">
      <dsp:nvSpPr>
        <dsp:cNvPr id="0" name=""/>
        <dsp:cNvSpPr/>
      </dsp:nvSpPr>
      <dsp:spPr>
        <a:xfrm>
          <a:off x="3983544" y="1626270"/>
          <a:ext cx="1752205" cy="111265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EF57D8-1C4D-406D-8F42-52AAA430776D}">
      <dsp:nvSpPr>
        <dsp:cNvPr id="0" name=""/>
        <dsp:cNvSpPr/>
      </dsp:nvSpPr>
      <dsp:spPr>
        <a:xfrm>
          <a:off x="4178234" y="1811226"/>
          <a:ext cx="1752205" cy="11126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No</a:t>
          </a:r>
          <a:endParaRPr lang="en-US" sz="1600" kern="1200" dirty="0">
            <a:solidFill>
              <a:srgbClr val="5B616B"/>
            </a:solidFill>
          </a:endParaRPr>
        </a:p>
      </dsp:txBody>
      <dsp:txXfrm>
        <a:off x="4210822" y="1843814"/>
        <a:ext cx="1687029" cy="1047474"/>
      </dsp:txXfrm>
    </dsp:sp>
    <dsp:sp modelId="{5AD4A673-71A1-486F-BED5-53D1D0B382BB}">
      <dsp:nvSpPr>
        <dsp:cNvPr id="0" name=""/>
        <dsp:cNvSpPr/>
      </dsp:nvSpPr>
      <dsp:spPr>
        <a:xfrm>
          <a:off x="3426842" y="3248521"/>
          <a:ext cx="2865609" cy="113450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227269-CA88-449A-9445-08F8A6F0E848}">
      <dsp:nvSpPr>
        <dsp:cNvPr id="0" name=""/>
        <dsp:cNvSpPr/>
      </dsp:nvSpPr>
      <dsp:spPr>
        <a:xfrm>
          <a:off x="3621532" y="3433476"/>
          <a:ext cx="2865609" cy="113450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solidFill>
                <a:srgbClr val="5B616B"/>
              </a:solidFill>
            </a:rPr>
            <a:t>Issuing state retains modification jurisdiction under UIFSA 611(f)</a:t>
          </a:r>
        </a:p>
        <a:p>
          <a:pPr lvl="0" algn="ctr" defTabSz="622300">
            <a:lnSpc>
              <a:spcPct val="90000"/>
            </a:lnSpc>
            <a:spcBef>
              <a:spcPct val="0"/>
            </a:spcBef>
            <a:spcAft>
              <a:spcPct val="35000"/>
            </a:spcAft>
          </a:pPr>
          <a:r>
            <a:rPr lang="en-US" sz="1400" kern="1200" dirty="0" smtClean="0">
              <a:solidFill>
                <a:srgbClr val="5B616B"/>
              </a:solidFill>
            </a:rPr>
            <a:t>Creditor may also transmit application for modification to Convention country</a:t>
          </a:r>
          <a:endParaRPr lang="en-US" sz="1400" kern="1200" dirty="0">
            <a:solidFill>
              <a:srgbClr val="5B616B"/>
            </a:solidFill>
          </a:endParaRPr>
        </a:p>
      </dsp:txBody>
      <dsp:txXfrm>
        <a:off x="3654760" y="3466704"/>
        <a:ext cx="2799153" cy="10680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48BE6E-BEE4-4C3D-8490-0E3C489B6004}">
      <dsp:nvSpPr>
        <dsp:cNvPr id="0" name=""/>
        <dsp:cNvSpPr/>
      </dsp:nvSpPr>
      <dsp:spPr>
        <a:xfrm>
          <a:off x="5481888" y="2683421"/>
          <a:ext cx="91440" cy="499666"/>
        </a:xfrm>
        <a:custGeom>
          <a:avLst/>
          <a:gdLst/>
          <a:ahLst/>
          <a:cxnLst/>
          <a:rect l="0" t="0" r="0" b="0"/>
          <a:pathLst>
            <a:path>
              <a:moveTo>
                <a:pt x="45720" y="0"/>
              </a:moveTo>
              <a:lnTo>
                <a:pt x="45720" y="4996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862700-D7AF-4D73-9B81-7F16CB3A5C7A}">
      <dsp:nvSpPr>
        <dsp:cNvPr id="0" name=""/>
        <dsp:cNvSpPr/>
      </dsp:nvSpPr>
      <dsp:spPr>
        <a:xfrm>
          <a:off x="3803483" y="1092793"/>
          <a:ext cx="1724124" cy="499666"/>
        </a:xfrm>
        <a:custGeom>
          <a:avLst/>
          <a:gdLst/>
          <a:ahLst/>
          <a:cxnLst/>
          <a:rect l="0" t="0" r="0" b="0"/>
          <a:pathLst>
            <a:path>
              <a:moveTo>
                <a:pt x="0" y="0"/>
              </a:moveTo>
              <a:lnTo>
                <a:pt x="0" y="340507"/>
              </a:lnTo>
              <a:lnTo>
                <a:pt x="1724124" y="340507"/>
              </a:lnTo>
              <a:lnTo>
                <a:pt x="1724124" y="4996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1B5821-FA74-4948-831E-39E6CB3F5281}">
      <dsp:nvSpPr>
        <dsp:cNvPr id="0" name=""/>
        <dsp:cNvSpPr/>
      </dsp:nvSpPr>
      <dsp:spPr>
        <a:xfrm>
          <a:off x="2033638" y="2683421"/>
          <a:ext cx="91440" cy="499666"/>
        </a:xfrm>
        <a:custGeom>
          <a:avLst/>
          <a:gdLst/>
          <a:ahLst/>
          <a:cxnLst/>
          <a:rect l="0" t="0" r="0" b="0"/>
          <a:pathLst>
            <a:path>
              <a:moveTo>
                <a:pt x="45720" y="0"/>
              </a:moveTo>
              <a:lnTo>
                <a:pt x="45720" y="4996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402586-B373-436D-960A-5F6C50229864}">
      <dsp:nvSpPr>
        <dsp:cNvPr id="0" name=""/>
        <dsp:cNvSpPr/>
      </dsp:nvSpPr>
      <dsp:spPr>
        <a:xfrm>
          <a:off x="2079358" y="1092793"/>
          <a:ext cx="1724124" cy="499666"/>
        </a:xfrm>
        <a:custGeom>
          <a:avLst/>
          <a:gdLst/>
          <a:ahLst/>
          <a:cxnLst/>
          <a:rect l="0" t="0" r="0" b="0"/>
          <a:pathLst>
            <a:path>
              <a:moveTo>
                <a:pt x="1724124" y="0"/>
              </a:moveTo>
              <a:lnTo>
                <a:pt x="1724124" y="340507"/>
              </a:lnTo>
              <a:lnTo>
                <a:pt x="0" y="340507"/>
              </a:lnTo>
              <a:lnTo>
                <a:pt x="0" y="4996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87C698-1FFB-44EF-818D-89EF67BF1325}">
      <dsp:nvSpPr>
        <dsp:cNvPr id="0" name=""/>
        <dsp:cNvSpPr/>
      </dsp:nvSpPr>
      <dsp:spPr>
        <a:xfrm>
          <a:off x="2944458" y="1832"/>
          <a:ext cx="1718049" cy="10909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C998EE-949C-4772-B8DD-44CD1CEC0F60}">
      <dsp:nvSpPr>
        <dsp:cNvPr id="0" name=""/>
        <dsp:cNvSpPr/>
      </dsp:nvSpPr>
      <dsp:spPr>
        <a:xfrm>
          <a:off x="3135353" y="183181"/>
          <a:ext cx="1718049" cy="109096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Does debtor reside in country that issued order?</a:t>
          </a:r>
          <a:endParaRPr lang="en-US" sz="1600" kern="1200" dirty="0">
            <a:solidFill>
              <a:srgbClr val="5B616B"/>
            </a:solidFill>
          </a:endParaRPr>
        </a:p>
      </dsp:txBody>
      <dsp:txXfrm>
        <a:off x="3167306" y="215134"/>
        <a:ext cx="1654143" cy="1027055"/>
      </dsp:txXfrm>
    </dsp:sp>
    <dsp:sp modelId="{7D9FF32D-F112-4EEB-AAF6-47F07397D9F5}">
      <dsp:nvSpPr>
        <dsp:cNvPr id="0" name=""/>
        <dsp:cNvSpPr/>
      </dsp:nvSpPr>
      <dsp:spPr>
        <a:xfrm>
          <a:off x="1220334" y="1592459"/>
          <a:ext cx="1718049" cy="10909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33EA76-9502-42AA-9657-4E3E7599EB11}">
      <dsp:nvSpPr>
        <dsp:cNvPr id="0" name=""/>
        <dsp:cNvSpPr/>
      </dsp:nvSpPr>
      <dsp:spPr>
        <a:xfrm>
          <a:off x="1411228" y="1773809"/>
          <a:ext cx="1718049" cy="109096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Yes</a:t>
          </a:r>
          <a:endParaRPr lang="en-US" sz="1600" kern="1200" dirty="0">
            <a:solidFill>
              <a:srgbClr val="5B616B"/>
            </a:solidFill>
          </a:endParaRPr>
        </a:p>
      </dsp:txBody>
      <dsp:txXfrm>
        <a:off x="1443181" y="1805762"/>
        <a:ext cx="1654143" cy="1027055"/>
      </dsp:txXfrm>
    </dsp:sp>
    <dsp:sp modelId="{E7F85E8F-E22B-4E49-9438-509CB5784347}">
      <dsp:nvSpPr>
        <dsp:cNvPr id="0" name=""/>
        <dsp:cNvSpPr/>
      </dsp:nvSpPr>
      <dsp:spPr>
        <a:xfrm>
          <a:off x="533397" y="3183087"/>
          <a:ext cx="3091922" cy="120573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E007CEB-21CB-4DBB-BD69-9EC1E70A40CE}">
      <dsp:nvSpPr>
        <dsp:cNvPr id="0" name=""/>
        <dsp:cNvSpPr/>
      </dsp:nvSpPr>
      <dsp:spPr>
        <a:xfrm>
          <a:off x="724292" y="3364437"/>
          <a:ext cx="3091922" cy="120573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Creditor may seek modification in any Convention country with jurisdiction. No limitations on creditor </a:t>
          </a:r>
          <a:endParaRPr lang="en-US" sz="1600" kern="1200" dirty="0">
            <a:solidFill>
              <a:srgbClr val="5B616B"/>
            </a:solidFill>
          </a:endParaRPr>
        </a:p>
      </dsp:txBody>
      <dsp:txXfrm>
        <a:off x="759607" y="3399752"/>
        <a:ext cx="3021292" cy="1135100"/>
      </dsp:txXfrm>
    </dsp:sp>
    <dsp:sp modelId="{7B045547-A277-4CE6-AC25-B8EDC1931C7B}">
      <dsp:nvSpPr>
        <dsp:cNvPr id="0" name=""/>
        <dsp:cNvSpPr/>
      </dsp:nvSpPr>
      <dsp:spPr>
        <a:xfrm>
          <a:off x="4668583" y="1592459"/>
          <a:ext cx="1718049" cy="10909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EF57D8-1C4D-406D-8F42-52AAA430776D}">
      <dsp:nvSpPr>
        <dsp:cNvPr id="0" name=""/>
        <dsp:cNvSpPr/>
      </dsp:nvSpPr>
      <dsp:spPr>
        <a:xfrm>
          <a:off x="4859477" y="1773809"/>
          <a:ext cx="1718049" cy="109096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No</a:t>
          </a:r>
          <a:endParaRPr lang="en-US" sz="1600" kern="1200" dirty="0">
            <a:solidFill>
              <a:srgbClr val="5B616B"/>
            </a:solidFill>
          </a:endParaRPr>
        </a:p>
      </dsp:txBody>
      <dsp:txXfrm>
        <a:off x="4891430" y="1805762"/>
        <a:ext cx="1654143" cy="1027055"/>
      </dsp:txXfrm>
    </dsp:sp>
    <dsp:sp modelId="{5AD4A673-71A1-486F-BED5-53D1D0B382BB}">
      <dsp:nvSpPr>
        <dsp:cNvPr id="0" name=""/>
        <dsp:cNvSpPr/>
      </dsp:nvSpPr>
      <dsp:spPr>
        <a:xfrm>
          <a:off x="4007108" y="3183087"/>
          <a:ext cx="3040999" cy="11933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227269-CA88-449A-9445-08F8A6F0E848}">
      <dsp:nvSpPr>
        <dsp:cNvPr id="0" name=""/>
        <dsp:cNvSpPr/>
      </dsp:nvSpPr>
      <dsp:spPr>
        <a:xfrm>
          <a:off x="4198003" y="3364437"/>
          <a:ext cx="3040999" cy="119333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Creditor may seek modification in any Convention country with jurisdiction. No limitations on creditor</a:t>
          </a:r>
          <a:endParaRPr lang="en-US" sz="1600" kern="1200" dirty="0">
            <a:solidFill>
              <a:srgbClr val="5B616B"/>
            </a:solidFill>
          </a:endParaRPr>
        </a:p>
      </dsp:txBody>
      <dsp:txXfrm>
        <a:off x="4232955" y="3399389"/>
        <a:ext cx="2971095" cy="112343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48BE6E-BEE4-4C3D-8490-0E3C489B6004}">
      <dsp:nvSpPr>
        <dsp:cNvPr id="0" name=""/>
        <dsp:cNvSpPr/>
      </dsp:nvSpPr>
      <dsp:spPr>
        <a:xfrm>
          <a:off x="4965322" y="2948275"/>
          <a:ext cx="91440" cy="548964"/>
        </a:xfrm>
        <a:custGeom>
          <a:avLst/>
          <a:gdLst/>
          <a:ahLst/>
          <a:cxnLst/>
          <a:rect l="0" t="0" r="0" b="0"/>
          <a:pathLst>
            <a:path>
              <a:moveTo>
                <a:pt x="45720" y="0"/>
              </a:moveTo>
              <a:lnTo>
                <a:pt x="45720" y="54896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862700-D7AF-4D73-9B81-7F16CB3A5C7A}">
      <dsp:nvSpPr>
        <dsp:cNvPr id="0" name=""/>
        <dsp:cNvSpPr/>
      </dsp:nvSpPr>
      <dsp:spPr>
        <a:xfrm>
          <a:off x="3598888" y="1200711"/>
          <a:ext cx="1412154" cy="548964"/>
        </a:xfrm>
        <a:custGeom>
          <a:avLst/>
          <a:gdLst/>
          <a:ahLst/>
          <a:cxnLst/>
          <a:rect l="0" t="0" r="0" b="0"/>
          <a:pathLst>
            <a:path>
              <a:moveTo>
                <a:pt x="0" y="0"/>
              </a:moveTo>
              <a:lnTo>
                <a:pt x="0" y="374103"/>
              </a:lnTo>
              <a:lnTo>
                <a:pt x="1412154" y="374103"/>
              </a:lnTo>
              <a:lnTo>
                <a:pt x="1412154" y="5489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1B5821-FA74-4948-831E-39E6CB3F5281}">
      <dsp:nvSpPr>
        <dsp:cNvPr id="0" name=""/>
        <dsp:cNvSpPr/>
      </dsp:nvSpPr>
      <dsp:spPr>
        <a:xfrm>
          <a:off x="2141013" y="2948275"/>
          <a:ext cx="91440" cy="548964"/>
        </a:xfrm>
        <a:custGeom>
          <a:avLst/>
          <a:gdLst/>
          <a:ahLst/>
          <a:cxnLst/>
          <a:rect l="0" t="0" r="0" b="0"/>
          <a:pathLst>
            <a:path>
              <a:moveTo>
                <a:pt x="45720" y="0"/>
              </a:moveTo>
              <a:lnTo>
                <a:pt x="45720" y="54896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402586-B373-436D-960A-5F6C50229864}">
      <dsp:nvSpPr>
        <dsp:cNvPr id="0" name=""/>
        <dsp:cNvSpPr/>
      </dsp:nvSpPr>
      <dsp:spPr>
        <a:xfrm>
          <a:off x="2186733" y="1200711"/>
          <a:ext cx="1412154" cy="548964"/>
        </a:xfrm>
        <a:custGeom>
          <a:avLst/>
          <a:gdLst/>
          <a:ahLst/>
          <a:cxnLst/>
          <a:rect l="0" t="0" r="0" b="0"/>
          <a:pathLst>
            <a:path>
              <a:moveTo>
                <a:pt x="1412154" y="0"/>
              </a:moveTo>
              <a:lnTo>
                <a:pt x="1412154" y="374103"/>
              </a:lnTo>
              <a:lnTo>
                <a:pt x="0" y="374103"/>
              </a:lnTo>
              <a:lnTo>
                <a:pt x="0" y="54896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87C698-1FFB-44EF-818D-89EF67BF1325}">
      <dsp:nvSpPr>
        <dsp:cNvPr id="0" name=""/>
        <dsp:cNvSpPr/>
      </dsp:nvSpPr>
      <dsp:spPr>
        <a:xfrm>
          <a:off x="2655109" y="2112"/>
          <a:ext cx="1887557" cy="11985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C998EE-949C-4772-B8DD-44CD1CEC0F60}">
      <dsp:nvSpPr>
        <dsp:cNvPr id="0" name=""/>
        <dsp:cNvSpPr/>
      </dsp:nvSpPr>
      <dsp:spPr>
        <a:xfrm>
          <a:off x="2864838" y="201354"/>
          <a:ext cx="1887557" cy="11985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Does debtor reside in issuing state?</a:t>
          </a:r>
          <a:endParaRPr lang="en-US" sz="1600" kern="1200" dirty="0">
            <a:solidFill>
              <a:srgbClr val="5B616B"/>
            </a:solidFill>
          </a:endParaRPr>
        </a:p>
      </dsp:txBody>
      <dsp:txXfrm>
        <a:off x="2899944" y="236460"/>
        <a:ext cx="1817345" cy="1128386"/>
      </dsp:txXfrm>
    </dsp:sp>
    <dsp:sp modelId="{7D9FF32D-F112-4EEB-AAF6-47F07397D9F5}">
      <dsp:nvSpPr>
        <dsp:cNvPr id="0" name=""/>
        <dsp:cNvSpPr/>
      </dsp:nvSpPr>
      <dsp:spPr>
        <a:xfrm>
          <a:off x="1242955" y="1749676"/>
          <a:ext cx="1887557" cy="11985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33EA76-9502-42AA-9657-4E3E7599EB11}">
      <dsp:nvSpPr>
        <dsp:cNvPr id="0" name=""/>
        <dsp:cNvSpPr/>
      </dsp:nvSpPr>
      <dsp:spPr>
        <a:xfrm>
          <a:off x="1452683" y="1948918"/>
          <a:ext cx="1887557" cy="11985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Yes</a:t>
          </a:r>
          <a:endParaRPr lang="en-US" sz="1600" kern="1200" dirty="0">
            <a:solidFill>
              <a:srgbClr val="5B616B"/>
            </a:solidFill>
          </a:endParaRPr>
        </a:p>
      </dsp:txBody>
      <dsp:txXfrm>
        <a:off x="1487789" y="1984024"/>
        <a:ext cx="1817345" cy="1128386"/>
      </dsp:txXfrm>
    </dsp:sp>
    <dsp:sp modelId="{E7F85E8F-E22B-4E49-9438-509CB5784347}">
      <dsp:nvSpPr>
        <dsp:cNvPr id="0" name=""/>
        <dsp:cNvSpPr/>
      </dsp:nvSpPr>
      <dsp:spPr>
        <a:xfrm>
          <a:off x="1242955" y="3497239"/>
          <a:ext cx="1887557" cy="11985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E007CEB-21CB-4DBB-BD69-9EC1E70A40CE}">
      <dsp:nvSpPr>
        <dsp:cNvPr id="0" name=""/>
        <dsp:cNvSpPr/>
      </dsp:nvSpPr>
      <dsp:spPr>
        <a:xfrm>
          <a:off x="1452683" y="3696481"/>
          <a:ext cx="1887557" cy="11985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CEJ state modifies</a:t>
          </a:r>
          <a:endParaRPr lang="en-US" sz="1600" kern="1200" dirty="0">
            <a:solidFill>
              <a:srgbClr val="5B616B"/>
            </a:solidFill>
          </a:endParaRPr>
        </a:p>
      </dsp:txBody>
      <dsp:txXfrm>
        <a:off x="1487789" y="3731587"/>
        <a:ext cx="1817345" cy="1128386"/>
      </dsp:txXfrm>
    </dsp:sp>
    <dsp:sp modelId="{7B045547-A277-4CE6-AC25-B8EDC1931C7B}">
      <dsp:nvSpPr>
        <dsp:cNvPr id="0" name=""/>
        <dsp:cNvSpPr/>
      </dsp:nvSpPr>
      <dsp:spPr>
        <a:xfrm>
          <a:off x="4067264" y="1749676"/>
          <a:ext cx="1887557" cy="119859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EF57D8-1C4D-406D-8F42-52AAA430776D}">
      <dsp:nvSpPr>
        <dsp:cNvPr id="0" name=""/>
        <dsp:cNvSpPr/>
      </dsp:nvSpPr>
      <dsp:spPr>
        <a:xfrm>
          <a:off x="4276992" y="1948918"/>
          <a:ext cx="1887557" cy="119859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No</a:t>
          </a:r>
          <a:endParaRPr lang="en-US" sz="1600" kern="1200" dirty="0">
            <a:solidFill>
              <a:srgbClr val="5B616B"/>
            </a:solidFill>
          </a:endParaRPr>
        </a:p>
      </dsp:txBody>
      <dsp:txXfrm>
        <a:off x="4312098" y="1984024"/>
        <a:ext cx="1817345" cy="1128386"/>
      </dsp:txXfrm>
    </dsp:sp>
    <dsp:sp modelId="{5AD4A673-71A1-486F-BED5-53D1D0B382BB}">
      <dsp:nvSpPr>
        <dsp:cNvPr id="0" name=""/>
        <dsp:cNvSpPr/>
      </dsp:nvSpPr>
      <dsp:spPr>
        <a:xfrm>
          <a:off x="3549969" y="3497239"/>
          <a:ext cx="2922146" cy="122213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227269-CA88-449A-9445-08F8A6F0E848}">
      <dsp:nvSpPr>
        <dsp:cNvPr id="0" name=""/>
        <dsp:cNvSpPr/>
      </dsp:nvSpPr>
      <dsp:spPr>
        <a:xfrm>
          <a:off x="3759698" y="3696481"/>
          <a:ext cx="2922146" cy="122213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rgbClr val="5B616B"/>
              </a:solidFill>
            </a:rPr>
            <a:t>Issuing state retains modification jurisdiction under UIFSA 611(f)</a:t>
          </a:r>
        </a:p>
        <a:p>
          <a:pPr lvl="0" algn="ctr" defTabSz="666750">
            <a:lnSpc>
              <a:spcPct val="90000"/>
            </a:lnSpc>
            <a:spcBef>
              <a:spcPct val="0"/>
            </a:spcBef>
            <a:spcAft>
              <a:spcPct val="35000"/>
            </a:spcAft>
          </a:pPr>
          <a:r>
            <a:rPr lang="en-US" sz="1500" kern="1200" dirty="0" smtClean="0">
              <a:solidFill>
                <a:srgbClr val="5B616B"/>
              </a:solidFill>
            </a:rPr>
            <a:t>Debtor may also transmit application for modification to Convention country</a:t>
          </a:r>
          <a:endParaRPr lang="en-US" sz="1500" kern="1200" dirty="0">
            <a:solidFill>
              <a:srgbClr val="5B616B"/>
            </a:solidFill>
          </a:endParaRPr>
        </a:p>
      </dsp:txBody>
      <dsp:txXfrm>
        <a:off x="3795493" y="3732276"/>
        <a:ext cx="2850556" cy="115054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48BE6E-BEE4-4C3D-8490-0E3C489B6004}">
      <dsp:nvSpPr>
        <dsp:cNvPr id="0" name=""/>
        <dsp:cNvSpPr/>
      </dsp:nvSpPr>
      <dsp:spPr>
        <a:xfrm>
          <a:off x="5233398" y="2683317"/>
          <a:ext cx="91440" cy="499666"/>
        </a:xfrm>
        <a:custGeom>
          <a:avLst/>
          <a:gdLst/>
          <a:ahLst/>
          <a:cxnLst/>
          <a:rect l="0" t="0" r="0" b="0"/>
          <a:pathLst>
            <a:path>
              <a:moveTo>
                <a:pt x="45720" y="0"/>
              </a:moveTo>
              <a:lnTo>
                <a:pt x="45720" y="4996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862700-D7AF-4D73-9B81-7F16CB3A5C7A}">
      <dsp:nvSpPr>
        <dsp:cNvPr id="0" name=""/>
        <dsp:cNvSpPr/>
      </dsp:nvSpPr>
      <dsp:spPr>
        <a:xfrm>
          <a:off x="3520297" y="1092690"/>
          <a:ext cx="1758820" cy="499666"/>
        </a:xfrm>
        <a:custGeom>
          <a:avLst/>
          <a:gdLst/>
          <a:ahLst/>
          <a:cxnLst/>
          <a:rect l="0" t="0" r="0" b="0"/>
          <a:pathLst>
            <a:path>
              <a:moveTo>
                <a:pt x="0" y="0"/>
              </a:moveTo>
              <a:lnTo>
                <a:pt x="0" y="340507"/>
              </a:lnTo>
              <a:lnTo>
                <a:pt x="1758820" y="340507"/>
              </a:lnTo>
              <a:lnTo>
                <a:pt x="1758820" y="4996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71B5821-FA74-4948-831E-39E6CB3F5281}">
      <dsp:nvSpPr>
        <dsp:cNvPr id="0" name=""/>
        <dsp:cNvSpPr/>
      </dsp:nvSpPr>
      <dsp:spPr>
        <a:xfrm>
          <a:off x="1715756" y="2683317"/>
          <a:ext cx="91440" cy="499666"/>
        </a:xfrm>
        <a:custGeom>
          <a:avLst/>
          <a:gdLst/>
          <a:ahLst/>
          <a:cxnLst/>
          <a:rect l="0" t="0" r="0" b="0"/>
          <a:pathLst>
            <a:path>
              <a:moveTo>
                <a:pt x="45720" y="0"/>
              </a:moveTo>
              <a:lnTo>
                <a:pt x="45720" y="4996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402586-B373-436D-960A-5F6C50229864}">
      <dsp:nvSpPr>
        <dsp:cNvPr id="0" name=""/>
        <dsp:cNvSpPr/>
      </dsp:nvSpPr>
      <dsp:spPr>
        <a:xfrm>
          <a:off x="1761476" y="1092690"/>
          <a:ext cx="1758820" cy="499666"/>
        </a:xfrm>
        <a:custGeom>
          <a:avLst/>
          <a:gdLst/>
          <a:ahLst/>
          <a:cxnLst/>
          <a:rect l="0" t="0" r="0" b="0"/>
          <a:pathLst>
            <a:path>
              <a:moveTo>
                <a:pt x="1758820" y="0"/>
              </a:moveTo>
              <a:lnTo>
                <a:pt x="1758820" y="340507"/>
              </a:lnTo>
              <a:lnTo>
                <a:pt x="0" y="340507"/>
              </a:lnTo>
              <a:lnTo>
                <a:pt x="0" y="49966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87C698-1FFB-44EF-818D-89EF67BF1325}">
      <dsp:nvSpPr>
        <dsp:cNvPr id="0" name=""/>
        <dsp:cNvSpPr/>
      </dsp:nvSpPr>
      <dsp:spPr>
        <a:xfrm>
          <a:off x="2661272" y="1728"/>
          <a:ext cx="1718049" cy="10909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C998EE-949C-4772-B8DD-44CD1CEC0F60}">
      <dsp:nvSpPr>
        <dsp:cNvPr id="0" name=""/>
        <dsp:cNvSpPr/>
      </dsp:nvSpPr>
      <dsp:spPr>
        <a:xfrm>
          <a:off x="2852167" y="183078"/>
          <a:ext cx="1718049" cy="109096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rgbClr val="5B616B"/>
              </a:solidFill>
            </a:rPr>
            <a:t>Does creditor reside in Convention country that issued order?</a:t>
          </a:r>
          <a:endParaRPr lang="en-US" sz="1500" kern="1200" dirty="0">
            <a:solidFill>
              <a:srgbClr val="5B616B"/>
            </a:solidFill>
          </a:endParaRPr>
        </a:p>
      </dsp:txBody>
      <dsp:txXfrm>
        <a:off x="2884120" y="215031"/>
        <a:ext cx="1654143" cy="1027055"/>
      </dsp:txXfrm>
    </dsp:sp>
    <dsp:sp modelId="{7D9FF32D-F112-4EEB-AAF6-47F07397D9F5}">
      <dsp:nvSpPr>
        <dsp:cNvPr id="0" name=""/>
        <dsp:cNvSpPr/>
      </dsp:nvSpPr>
      <dsp:spPr>
        <a:xfrm>
          <a:off x="902451" y="1592356"/>
          <a:ext cx="1718049" cy="10909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33EA76-9502-42AA-9657-4E3E7599EB11}">
      <dsp:nvSpPr>
        <dsp:cNvPr id="0" name=""/>
        <dsp:cNvSpPr/>
      </dsp:nvSpPr>
      <dsp:spPr>
        <a:xfrm>
          <a:off x="1093346" y="1773705"/>
          <a:ext cx="1718049" cy="109096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Yes</a:t>
          </a:r>
          <a:endParaRPr lang="en-US" sz="1600" kern="1200" dirty="0">
            <a:solidFill>
              <a:srgbClr val="5B616B"/>
            </a:solidFill>
          </a:endParaRPr>
        </a:p>
      </dsp:txBody>
      <dsp:txXfrm>
        <a:off x="1125299" y="1805658"/>
        <a:ext cx="1654143" cy="1027055"/>
      </dsp:txXfrm>
    </dsp:sp>
    <dsp:sp modelId="{E7F85E8F-E22B-4E49-9438-509CB5784347}">
      <dsp:nvSpPr>
        <dsp:cNvPr id="0" name=""/>
        <dsp:cNvSpPr/>
      </dsp:nvSpPr>
      <dsp:spPr>
        <a:xfrm>
          <a:off x="464005" y="3182983"/>
          <a:ext cx="2594942" cy="119736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E007CEB-21CB-4DBB-BD69-9EC1E70A40CE}">
      <dsp:nvSpPr>
        <dsp:cNvPr id="0" name=""/>
        <dsp:cNvSpPr/>
      </dsp:nvSpPr>
      <dsp:spPr>
        <a:xfrm>
          <a:off x="654900" y="3364333"/>
          <a:ext cx="2594942" cy="11973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solidFill>
                <a:srgbClr val="5B616B"/>
              </a:solidFill>
            </a:rPr>
            <a:t>Debtor </a:t>
          </a:r>
          <a:r>
            <a:rPr lang="en-US" sz="1500" b="1" i="1" u="none" kern="1200" dirty="0" smtClean="0">
              <a:solidFill>
                <a:srgbClr val="5B616B"/>
              </a:solidFill>
            </a:rPr>
            <a:t>must</a:t>
          </a:r>
          <a:r>
            <a:rPr lang="en-US" sz="1500" kern="1200" dirty="0" smtClean="0">
              <a:solidFill>
                <a:srgbClr val="5B616B"/>
              </a:solidFill>
            </a:rPr>
            <a:t> transmit application for modification to issuing country unless one of 3 exceptions in Art. 18 applies</a:t>
          </a:r>
          <a:endParaRPr lang="en-US" sz="1500" kern="1200" dirty="0">
            <a:solidFill>
              <a:srgbClr val="5B616B"/>
            </a:solidFill>
          </a:endParaRPr>
        </a:p>
      </dsp:txBody>
      <dsp:txXfrm>
        <a:off x="689970" y="3399403"/>
        <a:ext cx="2524802" cy="1127222"/>
      </dsp:txXfrm>
    </dsp:sp>
    <dsp:sp modelId="{7B045547-A277-4CE6-AC25-B8EDC1931C7B}">
      <dsp:nvSpPr>
        <dsp:cNvPr id="0" name=""/>
        <dsp:cNvSpPr/>
      </dsp:nvSpPr>
      <dsp:spPr>
        <a:xfrm>
          <a:off x="4420093" y="1592356"/>
          <a:ext cx="1718049" cy="10909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EF57D8-1C4D-406D-8F42-52AAA430776D}">
      <dsp:nvSpPr>
        <dsp:cNvPr id="0" name=""/>
        <dsp:cNvSpPr/>
      </dsp:nvSpPr>
      <dsp:spPr>
        <a:xfrm>
          <a:off x="4610987" y="1773705"/>
          <a:ext cx="1718049" cy="109096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No</a:t>
          </a:r>
          <a:endParaRPr lang="en-US" sz="1600" kern="1200" dirty="0">
            <a:solidFill>
              <a:srgbClr val="5B616B"/>
            </a:solidFill>
          </a:endParaRPr>
        </a:p>
      </dsp:txBody>
      <dsp:txXfrm>
        <a:off x="4642940" y="1805658"/>
        <a:ext cx="1654143" cy="1027055"/>
      </dsp:txXfrm>
    </dsp:sp>
    <dsp:sp modelId="{5AD4A673-71A1-486F-BED5-53D1D0B382BB}">
      <dsp:nvSpPr>
        <dsp:cNvPr id="0" name=""/>
        <dsp:cNvSpPr/>
      </dsp:nvSpPr>
      <dsp:spPr>
        <a:xfrm>
          <a:off x="3440736" y="3182983"/>
          <a:ext cx="3676763" cy="12059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227269-CA88-449A-9445-08F8A6F0E848}">
      <dsp:nvSpPr>
        <dsp:cNvPr id="0" name=""/>
        <dsp:cNvSpPr/>
      </dsp:nvSpPr>
      <dsp:spPr>
        <a:xfrm>
          <a:off x="3631630" y="3364333"/>
          <a:ext cx="3676763" cy="120593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rgbClr val="5B616B"/>
              </a:solidFill>
            </a:rPr>
            <a:t>Debtor may seek modification in any Convention country with jurisdiction </a:t>
          </a:r>
          <a:endParaRPr lang="en-US" sz="1600" kern="1200" dirty="0">
            <a:solidFill>
              <a:srgbClr val="5B616B"/>
            </a:solidFill>
          </a:endParaRPr>
        </a:p>
      </dsp:txBody>
      <dsp:txXfrm>
        <a:off x="3666951" y="3399654"/>
        <a:ext cx="3606121" cy="113529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AA30E-DD1C-40E5-94A9-4A6B186243B4}">
      <dsp:nvSpPr>
        <dsp:cNvPr id="0" name=""/>
        <dsp:cNvSpPr/>
      </dsp:nvSpPr>
      <dsp:spPr>
        <a:xfrm>
          <a:off x="582929" y="0"/>
          <a:ext cx="6606540" cy="4572000"/>
        </a:xfrm>
        <a:prstGeom prst="rightArrow">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sp>
    <dsp:sp modelId="{BD447B5A-6506-456A-9AD8-F29E4B5D48C3}">
      <dsp:nvSpPr>
        <dsp:cNvPr id="0" name=""/>
        <dsp:cNvSpPr/>
      </dsp:nvSpPr>
      <dsp:spPr>
        <a:xfrm>
          <a:off x="8349" y="1371599"/>
          <a:ext cx="2501741" cy="1828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Processed by Local Office</a:t>
          </a:r>
          <a:endParaRPr lang="en-US" sz="2200" kern="1200" dirty="0"/>
        </a:p>
      </dsp:txBody>
      <dsp:txXfrm>
        <a:off x="97624" y="1460874"/>
        <a:ext cx="2323191" cy="1650250"/>
      </dsp:txXfrm>
    </dsp:sp>
    <dsp:sp modelId="{E3CD7C33-528D-44DD-AC52-20800801C36B}">
      <dsp:nvSpPr>
        <dsp:cNvPr id="0" name=""/>
        <dsp:cNvSpPr/>
      </dsp:nvSpPr>
      <dsp:spPr>
        <a:xfrm>
          <a:off x="2635329" y="1371599"/>
          <a:ext cx="2501741" cy="1828800"/>
        </a:xfrm>
        <a:prstGeom prst="round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Reviewed</a:t>
          </a:r>
          <a:endParaRPr lang="en-US" sz="2200" strike="sngStrike" kern="1200" dirty="0"/>
        </a:p>
      </dsp:txBody>
      <dsp:txXfrm>
        <a:off x="2724604" y="1460874"/>
        <a:ext cx="2323191" cy="1650250"/>
      </dsp:txXfrm>
    </dsp:sp>
    <dsp:sp modelId="{72169004-F2B7-4ECC-BBF6-74AD4E388884}">
      <dsp:nvSpPr>
        <dsp:cNvPr id="0" name=""/>
        <dsp:cNvSpPr/>
      </dsp:nvSpPr>
      <dsp:spPr>
        <a:xfrm>
          <a:off x="5262309" y="1371599"/>
          <a:ext cx="2501741" cy="1828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Transmitted to Requested Central Authority in Convention Country</a:t>
          </a:r>
          <a:endParaRPr lang="en-US" sz="2200" kern="1200" dirty="0"/>
        </a:p>
      </dsp:txBody>
      <dsp:txXfrm>
        <a:off x="5351584" y="1460874"/>
        <a:ext cx="2323191" cy="165025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AA30E-DD1C-40E5-94A9-4A6B186243B4}">
      <dsp:nvSpPr>
        <dsp:cNvPr id="0" name=""/>
        <dsp:cNvSpPr/>
      </dsp:nvSpPr>
      <dsp:spPr>
        <a:xfrm>
          <a:off x="582929" y="0"/>
          <a:ext cx="6606540" cy="4572000"/>
        </a:xfrm>
        <a:prstGeom prst="rightArrow">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sp>
    <dsp:sp modelId="{BD447B5A-6506-456A-9AD8-F29E4B5D48C3}">
      <dsp:nvSpPr>
        <dsp:cNvPr id="0" name=""/>
        <dsp:cNvSpPr/>
      </dsp:nvSpPr>
      <dsp:spPr>
        <a:xfrm>
          <a:off x="8349" y="1371599"/>
          <a:ext cx="2501741" cy="1828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Processed by Local Office</a:t>
          </a:r>
          <a:endParaRPr lang="en-US" sz="2200" kern="1200" dirty="0"/>
        </a:p>
      </dsp:txBody>
      <dsp:txXfrm>
        <a:off x="97624" y="1460874"/>
        <a:ext cx="2323191" cy="1650250"/>
      </dsp:txXfrm>
    </dsp:sp>
    <dsp:sp modelId="{E3CD7C33-528D-44DD-AC52-20800801C36B}">
      <dsp:nvSpPr>
        <dsp:cNvPr id="0" name=""/>
        <dsp:cNvSpPr/>
      </dsp:nvSpPr>
      <dsp:spPr>
        <a:xfrm>
          <a:off x="2635329" y="1371599"/>
          <a:ext cx="2501741" cy="1828800"/>
        </a:xfrm>
        <a:prstGeom prst="roundRect">
          <a:avLst/>
        </a:prstGeom>
        <a:solidFill>
          <a:srgbClr val="A4C4C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Reviewed</a:t>
          </a:r>
          <a:endParaRPr lang="en-US" sz="2200" strike="sngStrike" kern="1200" dirty="0"/>
        </a:p>
      </dsp:txBody>
      <dsp:txXfrm>
        <a:off x="2724604" y="1460874"/>
        <a:ext cx="2323191" cy="1650250"/>
      </dsp:txXfrm>
    </dsp:sp>
    <dsp:sp modelId="{72169004-F2B7-4ECC-BBF6-74AD4E388884}">
      <dsp:nvSpPr>
        <dsp:cNvPr id="0" name=""/>
        <dsp:cNvSpPr/>
      </dsp:nvSpPr>
      <dsp:spPr>
        <a:xfrm>
          <a:off x="5262309" y="1371599"/>
          <a:ext cx="2501741" cy="1828800"/>
        </a:xfrm>
        <a:prstGeom prst="round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Transmitted to Requested Central Authority in Convention Country</a:t>
          </a:r>
          <a:endParaRPr lang="en-US" sz="2200" kern="1200" dirty="0"/>
        </a:p>
      </dsp:txBody>
      <dsp:txXfrm>
        <a:off x="5351584" y="1460874"/>
        <a:ext cx="2323191" cy="165025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5693"/>
          </a:xfrm>
          <a:prstGeom prst="rect">
            <a:avLst/>
          </a:prstGeom>
        </p:spPr>
        <p:txBody>
          <a:bodyPr vert="horz" lIns="91440" tIns="45720" rIns="91440" bIns="45720" rtlCol="0"/>
          <a:lstStyle>
            <a:lvl1pPr algn="r">
              <a:defRPr sz="1200"/>
            </a:lvl1pPr>
          </a:lstStyle>
          <a:p>
            <a:fld id="{C64D9E48-5E7F-D24C-87D5-695B18367D24}" type="datetimeFigureOut">
              <a:rPr lang="en-US" smtClean="0"/>
              <a:t>5/8/2019</a:t>
            </a:fld>
            <a:endParaRPr lang="en-US" dirty="0"/>
          </a:p>
        </p:txBody>
      </p:sp>
      <p:sp>
        <p:nvSpPr>
          <p:cNvPr id="4" name="Footer Placeholder 3"/>
          <p:cNvSpPr>
            <a:spLocks noGrp="1"/>
          </p:cNvSpPr>
          <p:nvPr>
            <p:ph type="ftr" sz="quarter" idx="2"/>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846553"/>
            <a:ext cx="2971800" cy="465693"/>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dirty="0"/>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5693"/>
          </a:xfrm>
          <a:prstGeom prst="rect">
            <a:avLst/>
          </a:prstGeom>
        </p:spPr>
        <p:txBody>
          <a:bodyPr vert="horz" lIns="91440" tIns="45720" rIns="91440" bIns="45720" rtlCol="0"/>
          <a:lstStyle>
            <a:lvl1pPr algn="r">
              <a:defRPr sz="1200"/>
            </a:lvl1pPr>
          </a:lstStyle>
          <a:p>
            <a:fld id="{B86357CE-B3EB-1B4A-84E5-C1E2DF427ABD}" type="datetimeFigureOut">
              <a:rPr lang="en-US" smtClean="0"/>
              <a:t>5/8/2019</a:t>
            </a:fld>
            <a:endParaRPr lang="en-US" dirty="0"/>
          </a:p>
        </p:txBody>
      </p:sp>
      <p:sp>
        <p:nvSpPr>
          <p:cNvPr id="4" name="Slide Image Placeholder 3"/>
          <p:cNvSpPr>
            <a:spLocks noGrp="1" noRot="1" noChangeAspect="1"/>
          </p:cNvSpPr>
          <p:nvPr>
            <p:ph type="sldImg" idx="2"/>
          </p:nvPr>
        </p:nvSpPr>
        <p:spPr>
          <a:xfrm>
            <a:off x="1101725" y="698500"/>
            <a:ext cx="4654550" cy="34925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24085"/>
            <a:ext cx="5486400" cy="4191238"/>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46553"/>
            <a:ext cx="2971800" cy="465693"/>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dirty="0"/>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solidFill>
                  <a:prstClr val="black"/>
                </a:solidFill>
              </a:rPr>
              <a:t>Notes</a:t>
            </a:r>
            <a:r>
              <a:rPr lang="en-US" baseline="0" dirty="0" smtClean="0">
                <a:solidFill>
                  <a:prstClr val="black"/>
                </a:solidFill>
              </a:rPr>
              <a:t>:</a:t>
            </a:r>
          </a:p>
          <a:p>
            <a:pPr lvl="0">
              <a:spcBef>
                <a:spcPts val="1200"/>
              </a:spcBef>
            </a:pPr>
            <a:r>
              <a:rPr lang="en-US" dirty="0" smtClean="0">
                <a:solidFill>
                  <a:prstClr val="black"/>
                </a:solidFill>
              </a:rPr>
              <a:t>Welcome </a:t>
            </a:r>
            <a:r>
              <a:rPr lang="en-US" dirty="0">
                <a:solidFill>
                  <a:prstClr val="black"/>
                </a:solidFill>
              </a:rPr>
              <a:t>to the Webinar Series on </a:t>
            </a:r>
            <a:r>
              <a:rPr lang="en-US" dirty="0" smtClean="0">
                <a:solidFill>
                  <a:prstClr val="black"/>
                </a:solidFill>
              </a:rPr>
              <a:t>International Case Processing Under UIFSA 2008.</a:t>
            </a:r>
            <a:endParaRPr lang="en-US" dirty="0">
              <a:solidFill>
                <a:prstClr val="black"/>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1</a:t>
            </a:fld>
            <a:endParaRPr lang="en-US" dirty="0"/>
          </a:p>
        </p:txBody>
      </p:sp>
    </p:spTree>
    <p:extLst>
      <p:ext uri="{BB962C8B-B14F-4D97-AF65-F5344CB8AC3E}">
        <p14:creationId xmlns:p14="http://schemas.microsoft.com/office/powerpoint/2010/main" val="16539183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smtClean="0"/>
              <a:t>Let’s review </a:t>
            </a:r>
            <a:r>
              <a:rPr lang="en-US" dirty="0"/>
              <a:t>the steps </a:t>
            </a:r>
            <a:r>
              <a:rPr lang="en-US" dirty="0" smtClean="0"/>
              <a:t>involved in preparing and transmitting an outgoing Convention </a:t>
            </a:r>
            <a:r>
              <a:rPr lang="en-US" dirty="0"/>
              <a:t>application for modification</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10</a:t>
            </a:fld>
            <a:endParaRPr lang="en-US" dirty="0"/>
          </a:p>
        </p:txBody>
      </p:sp>
    </p:spTree>
    <p:extLst>
      <p:ext uri="{BB962C8B-B14F-4D97-AF65-F5344CB8AC3E}">
        <p14:creationId xmlns:p14="http://schemas.microsoft.com/office/powerpoint/2010/main" val="2947418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085"/>
            <a:ext cx="5715000" cy="4576246"/>
          </a:xfrm>
        </p:spPr>
        <p:txBody>
          <a:bodyPr/>
          <a:lstStyle/>
          <a:p>
            <a:r>
              <a:rPr lang="en-US" sz="1150" dirty="0"/>
              <a:t>Notes</a:t>
            </a:r>
            <a:r>
              <a:rPr lang="en-US" sz="1150" dirty="0" smtClean="0"/>
              <a:t>:</a:t>
            </a:r>
          </a:p>
          <a:p>
            <a:pPr>
              <a:spcBef>
                <a:spcPts val="900"/>
              </a:spcBef>
            </a:pPr>
            <a:r>
              <a:rPr lang="en-US" sz="1150" dirty="0" smtClean="0"/>
              <a:t>This slide summarizes the responsibilities of a requesting Central Authority under the Convention.</a:t>
            </a:r>
            <a:endParaRPr lang="en-US" sz="1150" dirty="0"/>
          </a:p>
          <a:p>
            <a:pPr>
              <a:spcBef>
                <a:spcPts val="900"/>
              </a:spcBef>
            </a:pPr>
            <a:r>
              <a:rPr lang="en-US" sz="1150" dirty="0" smtClean="0"/>
              <a:t>In its role in the U.S. as a requesting Central Authority, </a:t>
            </a:r>
            <a:r>
              <a:rPr lang="en-US" sz="1150" dirty="0"/>
              <a:t>a IV-D agency must help the petitioner complete the application and ensure that the Convention application includes all the necessary information and </a:t>
            </a:r>
            <a:r>
              <a:rPr lang="en-US" sz="1150" dirty="0" smtClean="0"/>
              <a:t>documents. The Country Profile is an excellent resource for identifying forms and information needed by the requested State. The IV-D agency must also review the application to ensure it complies with the Convention. State child support agencies need to decide who will be conducting that review. Will it be at the local level or centralized with a unit that focuses on Convention cases? Note that this review is limited to compliance with the Convention; it is not a determination about the merits of the application.</a:t>
            </a:r>
            <a:endParaRPr lang="en-US" sz="1150" dirty="0"/>
          </a:p>
          <a:p>
            <a:pPr>
              <a:spcBef>
                <a:spcPts val="900"/>
              </a:spcBef>
            </a:pPr>
            <a:r>
              <a:rPr lang="en-US" sz="1150" dirty="0" smtClean="0"/>
              <a:t>Once it is satisfied that the application complies with the Convention, the requesting Central Authority (the IV-D agency in the U.S.) must transmit the application on behalf of the applicant to the requested Central Authority. The application must include a transmittal form. There is no need to include certified documents unless the requested Contracting State asks for them.</a:t>
            </a:r>
            <a:endParaRPr lang="en-US" sz="1150" dirty="0"/>
          </a:p>
          <a:p>
            <a:pPr>
              <a:spcBef>
                <a:spcPts val="900"/>
              </a:spcBef>
            </a:pPr>
            <a:r>
              <a:rPr lang="en-US" sz="1150" dirty="0" smtClean="0"/>
              <a:t>If the order to be modified is in English, </a:t>
            </a:r>
            <a:r>
              <a:rPr lang="en-US" sz="1150" dirty="0"/>
              <a:t>and is being sent to a country requiring documents in a different language, the </a:t>
            </a:r>
            <a:r>
              <a:rPr lang="en-US" sz="1150" dirty="0" smtClean="0"/>
              <a:t>order must be translated. Article 45 of the Convention, which addresses translation, authorizes the requesting Central Authority to charge an applicant translation costs unless those costs are covered by the country’s system of legal assistance. We will briefly discuss translation requirements again later in this presentation but will wait until Module 8 of the webinar for a more in-depth examination of translation issues.</a:t>
            </a:r>
            <a:endParaRPr lang="en-US" sz="1150" dirty="0"/>
          </a:p>
        </p:txBody>
      </p:sp>
      <p:sp>
        <p:nvSpPr>
          <p:cNvPr id="4" name="Slide Number Placeholder 3"/>
          <p:cNvSpPr>
            <a:spLocks noGrp="1"/>
          </p:cNvSpPr>
          <p:nvPr>
            <p:ph type="sldNum" sz="quarter" idx="10"/>
          </p:nvPr>
        </p:nvSpPr>
        <p:spPr/>
        <p:txBody>
          <a:bodyPr/>
          <a:lstStyle/>
          <a:p>
            <a:fld id="{824A558B-E4E9-A94A-B9C1-029E46A76ABA}" type="slidenum">
              <a:rPr lang="en-US" smtClean="0"/>
              <a:t>11</a:t>
            </a:fld>
            <a:endParaRPr lang="en-US" dirty="0"/>
          </a:p>
        </p:txBody>
      </p:sp>
    </p:spTree>
    <p:extLst>
      <p:ext uri="{BB962C8B-B14F-4D97-AF65-F5344CB8AC3E}">
        <p14:creationId xmlns:p14="http://schemas.microsoft.com/office/powerpoint/2010/main" val="1588812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085"/>
            <a:ext cx="5486400" cy="4422468"/>
          </a:xfrm>
        </p:spPr>
        <p:txBody>
          <a:bodyPr/>
          <a:lstStyle/>
          <a:p>
            <a:r>
              <a:rPr lang="en-US" dirty="0" smtClean="0"/>
              <a:t>Notes:</a:t>
            </a:r>
            <a:endParaRPr lang="en-US" dirty="0"/>
          </a:p>
          <a:p>
            <a:pPr>
              <a:spcBef>
                <a:spcPts val="1200"/>
              </a:spcBef>
            </a:pPr>
            <a:r>
              <a:rPr lang="en-US" dirty="0" smtClean="0"/>
              <a:t>In the United States, Convention cases will continue to be processed at the local level. OCSE will not be involved in the transmission of applications.</a:t>
            </a:r>
            <a:endParaRPr lang="en-US" dirty="0"/>
          </a:p>
          <a:p>
            <a:pPr>
              <a:spcBef>
                <a:spcPts val="1200"/>
              </a:spcBef>
            </a:pPr>
            <a:r>
              <a:rPr lang="en-US" dirty="0" smtClean="0"/>
              <a:t>Let’s talk about the first step of that process. There are a number of critical considerations for the caseworker. The main questions are:</a:t>
            </a:r>
          </a:p>
          <a:p>
            <a:pPr marL="171450" indent="-171450">
              <a:buFont typeface="Arial" panose="020B0604020202020204" pitchFamily="34" charset="0"/>
              <a:buChar char="•"/>
            </a:pPr>
            <a:r>
              <a:rPr lang="en-US" dirty="0" smtClean="0"/>
              <a:t>Where </a:t>
            </a:r>
            <a:r>
              <a:rPr lang="en-US" dirty="0"/>
              <a:t>was the decision made?</a:t>
            </a:r>
          </a:p>
          <a:p>
            <a:pPr marL="171450" indent="-171450">
              <a:buFont typeface="Arial" panose="020B0604020202020204" pitchFamily="34" charset="0"/>
              <a:buChar char="•"/>
            </a:pPr>
            <a:r>
              <a:rPr lang="en-US" dirty="0"/>
              <a:t>Where does the </a:t>
            </a:r>
            <a:r>
              <a:rPr lang="en-US" dirty="0" smtClean="0"/>
              <a:t>creditor now </a:t>
            </a:r>
            <a:r>
              <a:rPr lang="en-US" dirty="0"/>
              <a:t>reside?</a:t>
            </a:r>
          </a:p>
          <a:p>
            <a:pPr marL="171450" indent="-171450">
              <a:buFont typeface="Arial" panose="020B0604020202020204" pitchFamily="34" charset="0"/>
              <a:buChar char="•"/>
            </a:pPr>
            <a:r>
              <a:rPr lang="en-US" dirty="0"/>
              <a:t>Where does the </a:t>
            </a:r>
            <a:r>
              <a:rPr lang="en-US" dirty="0" smtClean="0"/>
              <a:t>debtor </a:t>
            </a:r>
            <a:r>
              <a:rPr lang="en-US" dirty="0"/>
              <a:t>reside?</a:t>
            </a:r>
          </a:p>
          <a:p>
            <a:pPr marL="171450" indent="-171450">
              <a:buFont typeface="Arial" panose="020B0604020202020204" pitchFamily="34" charset="0"/>
              <a:buChar char="•"/>
            </a:pPr>
            <a:r>
              <a:rPr lang="en-US" dirty="0"/>
              <a:t>Where will the modified decision need to be recognized and enforced? </a:t>
            </a:r>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12</a:t>
            </a:fld>
            <a:endParaRPr lang="en-US" dirty="0"/>
          </a:p>
        </p:txBody>
      </p:sp>
    </p:spTree>
    <p:extLst>
      <p:ext uri="{BB962C8B-B14F-4D97-AF65-F5344CB8AC3E}">
        <p14:creationId xmlns:p14="http://schemas.microsoft.com/office/powerpoint/2010/main" val="2196707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39562"/>
            <a:ext cx="5791200" cy="4576246"/>
          </a:xfrm>
        </p:spPr>
        <p:txBody>
          <a:bodyPr/>
          <a:lstStyle/>
          <a:p>
            <a:r>
              <a:rPr lang="en-US" sz="1150" dirty="0" smtClean="0"/>
              <a:t>Notes:</a:t>
            </a:r>
            <a:endParaRPr lang="en-US" sz="1150" dirty="0"/>
          </a:p>
          <a:p>
            <a:pPr>
              <a:spcBef>
                <a:spcPts val="900"/>
              </a:spcBef>
            </a:pPr>
            <a:r>
              <a:rPr lang="en-US" sz="1150" dirty="0" smtClean="0"/>
              <a:t>Let’s assume there is a U.S. support order, the creditor in your state is the applicant, and the debtor resides in a Convention country.</a:t>
            </a:r>
            <a:endParaRPr lang="en-US" sz="1150" dirty="0"/>
          </a:p>
          <a:p>
            <a:pPr>
              <a:spcBef>
                <a:spcPts val="900"/>
              </a:spcBef>
            </a:pPr>
            <a:r>
              <a:rPr lang="en-US" sz="1150" dirty="0"/>
              <a:t>If the order was issued by a U.S. tribunal, </a:t>
            </a:r>
            <a:r>
              <a:rPr lang="en-US" sz="1150" dirty="0" smtClean="0"/>
              <a:t>you </a:t>
            </a:r>
            <a:r>
              <a:rPr lang="en-US" sz="1150" dirty="0"/>
              <a:t>do not need to send a Convention </a:t>
            </a:r>
            <a:r>
              <a:rPr lang="en-US" sz="1150" dirty="0" smtClean="0"/>
              <a:t>application for modification. </a:t>
            </a:r>
            <a:r>
              <a:rPr lang="en-US" sz="1150" dirty="0"/>
              <a:t>You </a:t>
            </a:r>
            <a:r>
              <a:rPr lang="en-US" sz="1150" dirty="0" smtClean="0"/>
              <a:t>should generally </a:t>
            </a:r>
            <a:r>
              <a:rPr lang="en-US" sz="1150" dirty="0"/>
              <a:t>seek modification in the United </a:t>
            </a:r>
            <a:r>
              <a:rPr lang="en-US" sz="1150" dirty="0" smtClean="0"/>
              <a:t>States. We discussed this at length during Module 6. </a:t>
            </a:r>
            <a:endParaRPr lang="en-US" sz="1150" dirty="0"/>
          </a:p>
          <a:p>
            <a:pPr>
              <a:spcBef>
                <a:spcPts val="900"/>
              </a:spcBef>
            </a:pPr>
            <a:r>
              <a:rPr lang="en-US" sz="1150" dirty="0" smtClean="0"/>
              <a:t>If the creditor resides in your state and your state issued the order, the tribunal in your state has continuing, exclusive jurisdiction to modify its order. </a:t>
            </a:r>
            <a:r>
              <a:rPr lang="en-US" sz="1150" dirty="0"/>
              <a:t>Of course, you must provide notice to the debtor according to your state’s law,</a:t>
            </a:r>
            <a:r>
              <a:rPr lang="en-US" sz="1150" dirty="0">
                <a:effectLst>
                  <a:outerShdw blurRad="38100" dist="38100" dir="2700000" algn="tl">
                    <a:srgbClr val="000000">
                      <a:alpha val="43137"/>
                    </a:srgbClr>
                  </a:outerShdw>
                </a:effectLst>
              </a:rPr>
              <a:t> </a:t>
            </a:r>
            <a:r>
              <a:rPr lang="en-US" sz="1150" dirty="0"/>
              <a:t>or request that the debtor submit to jurisdiction. If you need assistance from another country, you may be able to make a request under Article 7 of the Convention for another Central Authority to help locate or contact the debtor or facilitate the service of documents. </a:t>
            </a:r>
            <a:endParaRPr lang="en-US" sz="1150" dirty="0" smtClean="0"/>
          </a:p>
          <a:p>
            <a:pPr>
              <a:spcBef>
                <a:spcPts val="900"/>
              </a:spcBef>
            </a:pPr>
            <a:r>
              <a:rPr lang="en-US" sz="1150" dirty="0" smtClean="0"/>
              <a:t>If </a:t>
            </a:r>
            <a:r>
              <a:rPr lang="en-US" sz="1150" dirty="0"/>
              <a:t>a different </a:t>
            </a:r>
            <a:r>
              <a:rPr lang="en-US" sz="1150" dirty="0" smtClean="0"/>
              <a:t>U.S. state </a:t>
            </a:r>
            <a:r>
              <a:rPr lang="en-US" sz="1150" dirty="0"/>
              <a:t>issued the order and the </a:t>
            </a:r>
            <a:r>
              <a:rPr lang="en-US" sz="1150" dirty="0" smtClean="0"/>
              <a:t>creditor </a:t>
            </a:r>
            <a:r>
              <a:rPr lang="en-US" sz="1150" dirty="0"/>
              <a:t>resides in your state, Section 611(f) of UIFSA applies. </a:t>
            </a:r>
            <a:r>
              <a:rPr lang="en-US" sz="1150" dirty="0" smtClean="0"/>
              <a:t>Under that section, if one party lives outside the U.S. but one party </a:t>
            </a:r>
            <a:r>
              <a:rPr lang="en-US" sz="1150" dirty="0"/>
              <a:t>still lives in a U.S. state, the tribunal that issued the order retains jurisdiction to modify its </a:t>
            </a:r>
            <a:r>
              <a:rPr lang="en-US" sz="1150" dirty="0" smtClean="0"/>
              <a:t>order. </a:t>
            </a:r>
            <a:endParaRPr lang="en-US" sz="1150" dirty="0">
              <a:solidFill>
                <a:srgbClr val="FF0000"/>
              </a:solidFill>
            </a:endParaRPr>
          </a:p>
          <a:p>
            <a:pPr>
              <a:spcBef>
                <a:spcPts val="900"/>
              </a:spcBef>
            </a:pPr>
            <a:r>
              <a:rPr lang="en-US" sz="1150" dirty="0"/>
              <a:t>If </a:t>
            </a:r>
            <a:r>
              <a:rPr lang="en-US" sz="1150" dirty="0" smtClean="0"/>
              <a:t>a U.S. tribunal modifies the U.S. order and </a:t>
            </a:r>
            <a:r>
              <a:rPr lang="en-US" sz="1150" dirty="0"/>
              <a:t>the </a:t>
            </a:r>
            <a:r>
              <a:rPr lang="en-US" sz="1150" dirty="0" smtClean="0"/>
              <a:t>creditor </a:t>
            </a:r>
            <a:r>
              <a:rPr lang="en-US" sz="1150" dirty="0"/>
              <a:t>wants to enforce the modified order in the country where the </a:t>
            </a:r>
            <a:r>
              <a:rPr lang="en-US" sz="1150" dirty="0" smtClean="0"/>
              <a:t>debtor </a:t>
            </a:r>
            <a:r>
              <a:rPr lang="en-US" sz="1150" dirty="0"/>
              <a:t>is now living, you will need to send a Convention application for recognition and enforcement of the modified order to the requested Central Authority of the country where the </a:t>
            </a:r>
            <a:r>
              <a:rPr lang="en-US" sz="1150" dirty="0" smtClean="0"/>
              <a:t>debtor </a:t>
            </a:r>
            <a:r>
              <a:rPr lang="en-US" sz="1150" dirty="0"/>
              <a:t>resides</a:t>
            </a:r>
            <a:r>
              <a:rPr lang="en-US" sz="1150" dirty="0" smtClean="0"/>
              <a:t>. We discussed outgoing applications for recognition and enforcement during Module 4.</a:t>
            </a:r>
            <a:endParaRPr lang="en-US" sz="1150" dirty="0" smtClean="0">
              <a:solidFill>
                <a:srgbClr val="FF0000"/>
              </a:solidFill>
            </a:endParaRPr>
          </a:p>
          <a:p>
            <a:pPr>
              <a:spcBef>
                <a:spcPts val="900"/>
              </a:spcBef>
            </a:pPr>
            <a:r>
              <a:rPr lang="en-US" sz="1150" dirty="0" smtClean="0"/>
              <a:t>Keep in mind that modification jurisdiction under Section 611(f) of UIFSA is not exclusive. So, for various reasons, you may decide to file a Convention application for modification of the U.S. order in the debtor’s country rather than in the United States.</a:t>
            </a:r>
            <a:endParaRPr lang="en-US" sz="1150" dirty="0" smtClean="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13</a:t>
            </a:fld>
            <a:endParaRPr lang="en-US" dirty="0"/>
          </a:p>
        </p:txBody>
      </p:sp>
    </p:spTree>
    <p:extLst>
      <p:ext uri="{BB962C8B-B14F-4D97-AF65-F5344CB8AC3E}">
        <p14:creationId xmlns:p14="http://schemas.microsoft.com/office/powerpoint/2010/main" val="40175361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Although UIFSA has rules regarding modification of a U.S. order, there </a:t>
            </a:r>
            <a:r>
              <a:rPr lang="en-US" dirty="0"/>
              <a:t>are no restrictions in the Convention on where </a:t>
            </a:r>
            <a:r>
              <a:rPr lang="en-US" dirty="0" smtClean="0"/>
              <a:t>a creditor </a:t>
            </a:r>
            <a:r>
              <a:rPr lang="en-US" dirty="0"/>
              <a:t>may seek </a:t>
            </a:r>
            <a:r>
              <a:rPr lang="en-US" dirty="0" smtClean="0"/>
              <a:t>modification of a Convention order. Usually you will send </a:t>
            </a:r>
            <a:r>
              <a:rPr lang="en-US" dirty="0"/>
              <a:t>a Convention application for modification to the country in which the </a:t>
            </a:r>
            <a:r>
              <a:rPr lang="en-US" dirty="0" smtClean="0"/>
              <a:t>debtor </a:t>
            </a:r>
            <a:r>
              <a:rPr lang="en-US" dirty="0"/>
              <a:t>resides. </a:t>
            </a:r>
          </a:p>
          <a:p>
            <a:pPr>
              <a:spcBef>
                <a:spcPts val="1200"/>
              </a:spcBef>
            </a:pPr>
            <a:r>
              <a:rPr lang="en-US" dirty="0" smtClean="0"/>
              <a:t>Should the debtor later move to a different Convention country, </a:t>
            </a:r>
            <a:r>
              <a:rPr lang="en-US" dirty="0"/>
              <a:t>it may be necessary to use the Convention’s procedures for recognition and enforcement to </a:t>
            </a:r>
            <a:r>
              <a:rPr lang="en-US" dirty="0" smtClean="0"/>
              <a:t>enforce the modified order in the debtor’s new country of residence.</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14</a:t>
            </a:fld>
            <a:endParaRPr lang="en-US" dirty="0"/>
          </a:p>
        </p:txBody>
      </p:sp>
    </p:spTree>
    <p:extLst>
      <p:ext uri="{BB962C8B-B14F-4D97-AF65-F5344CB8AC3E}">
        <p14:creationId xmlns:p14="http://schemas.microsoft.com/office/powerpoint/2010/main" val="899313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91347"/>
            <a:ext cx="5715000" cy="4685183"/>
          </a:xfrm>
        </p:spPr>
        <p:txBody>
          <a:bodyPr/>
          <a:lstStyle/>
          <a:p>
            <a:pPr>
              <a:spcBef>
                <a:spcPts val="900"/>
              </a:spcBef>
            </a:pPr>
            <a:r>
              <a:rPr lang="en-US" sz="1150" dirty="0" smtClean="0"/>
              <a:t>Notes:</a:t>
            </a:r>
            <a:endParaRPr lang="en-US" sz="1150" dirty="0"/>
          </a:p>
          <a:p>
            <a:pPr>
              <a:spcBef>
                <a:spcPts val="600"/>
              </a:spcBef>
            </a:pPr>
            <a:r>
              <a:rPr lang="en-US" sz="1150" dirty="0" smtClean="0"/>
              <a:t>Let’s assume there is a U.S. support order, the debtor in your state is the applicant, and the creditor resides in a Convention country. Decisions of where to send the application are the same as those for when the applicant was the creditor. </a:t>
            </a:r>
            <a:endParaRPr lang="en-US" sz="1150" dirty="0"/>
          </a:p>
          <a:p>
            <a:pPr>
              <a:spcBef>
                <a:spcPts val="600"/>
              </a:spcBef>
            </a:pPr>
            <a:r>
              <a:rPr lang="en-US" sz="1150" dirty="0" smtClean="0"/>
              <a:t>That means if </a:t>
            </a:r>
            <a:r>
              <a:rPr lang="en-US" sz="1150" dirty="0"/>
              <a:t>the order was issued by a U.S. tribunal, you do not need to send a Convention application for modification. You can seek modification in the United States. We discussed this at length during Module 6</a:t>
            </a:r>
            <a:r>
              <a:rPr lang="en-US" sz="1150" dirty="0" smtClean="0"/>
              <a:t>.</a:t>
            </a:r>
            <a:endParaRPr lang="en-US" sz="1150" dirty="0"/>
          </a:p>
          <a:p>
            <a:pPr>
              <a:spcBef>
                <a:spcPts val="600"/>
              </a:spcBef>
            </a:pPr>
            <a:r>
              <a:rPr lang="en-US" sz="1150" dirty="0" smtClean="0"/>
              <a:t>If </a:t>
            </a:r>
            <a:r>
              <a:rPr lang="en-US" sz="1150" dirty="0"/>
              <a:t>the </a:t>
            </a:r>
            <a:r>
              <a:rPr lang="en-US" sz="1150" dirty="0" smtClean="0"/>
              <a:t>debtor </a:t>
            </a:r>
            <a:r>
              <a:rPr lang="en-US" sz="1150" dirty="0"/>
              <a:t>resides in your state and your state issued the order, the tribunal in your state has continuing, exclusive jurisdiction to modify its order. As noted earlier, you must provide notice to the creditor according to your state’s law,</a:t>
            </a:r>
            <a:r>
              <a:rPr lang="en-US" sz="1150" dirty="0">
                <a:effectLst>
                  <a:outerShdw blurRad="38100" dist="38100" dir="2700000" algn="tl">
                    <a:srgbClr val="000000">
                      <a:alpha val="43137"/>
                    </a:srgbClr>
                  </a:outerShdw>
                </a:effectLst>
              </a:rPr>
              <a:t> </a:t>
            </a:r>
            <a:r>
              <a:rPr lang="en-US" sz="1150" dirty="0"/>
              <a:t>or request that the creditor submit to jurisdiction. If you need assistance from another country, you may be able to make a request under Article 7 of the Convention for another Central Authority to help locate or contact the creditor or facilitate the service of documents</a:t>
            </a:r>
            <a:r>
              <a:rPr lang="en-US" sz="1150" dirty="0" smtClean="0"/>
              <a:t>.</a:t>
            </a:r>
          </a:p>
          <a:p>
            <a:pPr>
              <a:spcBef>
                <a:spcPts val="600"/>
              </a:spcBef>
            </a:pPr>
            <a:r>
              <a:rPr lang="en-US" sz="1150" dirty="0" smtClean="0"/>
              <a:t>If a different U.S. state issued the order and the debtor resides in your state, Section 611(f) of </a:t>
            </a:r>
            <a:r>
              <a:rPr lang="en-US" sz="1150" dirty="0"/>
              <a:t>UIFSA </a:t>
            </a:r>
            <a:r>
              <a:rPr lang="en-US" sz="1150" dirty="0" smtClean="0"/>
              <a:t>applies. Under that section, if one party lives outside the U.S. but one party </a:t>
            </a:r>
            <a:r>
              <a:rPr lang="en-US" sz="1150" dirty="0"/>
              <a:t>still lives in a U.S. state, the tribunal that issued the order retains jurisdiction to modify its </a:t>
            </a:r>
            <a:r>
              <a:rPr lang="en-US" sz="1150" dirty="0" smtClean="0"/>
              <a:t>order. </a:t>
            </a:r>
            <a:endParaRPr lang="en-US" sz="1150" dirty="0">
              <a:solidFill>
                <a:srgbClr val="FF0000"/>
              </a:solidFill>
            </a:endParaRPr>
          </a:p>
          <a:p>
            <a:pPr>
              <a:spcBef>
                <a:spcPts val="600"/>
              </a:spcBef>
            </a:pPr>
            <a:r>
              <a:rPr lang="en-US" sz="1150" dirty="0" smtClean="0"/>
              <a:t>Keep </a:t>
            </a:r>
            <a:r>
              <a:rPr lang="en-US" sz="1150" dirty="0"/>
              <a:t>in mind that modification jurisdiction under Section </a:t>
            </a:r>
            <a:r>
              <a:rPr lang="en-US" sz="1150" dirty="0" smtClean="0"/>
              <a:t>611(f) of </a:t>
            </a:r>
            <a:r>
              <a:rPr lang="en-US" sz="1150" dirty="0"/>
              <a:t>UIFSA is not exclusive. </a:t>
            </a:r>
            <a:r>
              <a:rPr lang="en-US" sz="1150" dirty="0" smtClean="0"/>
              <a:t>So UIFSA would permit modification of </a:t>
            </a:r>
            <a:r>
              <a:rPr lang="en-US" sz="1150" dirty="0"/>
              <a:t>the U.S. order in the </a:t>
            </a:r>
            <a:r>
              <a:rPr lang="en-US" sz="1150" dirty="0" smtClean="0"/>
              <a:t>creditor’s </a:t>
            </a:r>
            <a:r>
              <a:rPr lang="en-US" sz="1150" dirty="0"/>
              <a:t>country rather than in the United States</a:t>
            </a:r>
            <a:r>
              <a:rPr lang="en-US" sz="1150" dirty="0" smtClean="0"/>
              <a:t>. However, it would be rare that a debtor would seek modification in the creditor’s country rather than in the United States. One barrier is that the requested country is not required by the Convention to provide a debtor with free legal assistance so the proceeding could be costly. The second barrier is that the debtor would then have to request the U.S. tribunal to recognize the modification of its order; such recognition would not be automatic.</a:t>
            </a:r>
            <a:endParaRPr lang="en-US" sz="1150" dirty="0"/>
          </a:p>
        </p:txBody>
      </p:sp>
      <p:sp>
        <p:nvSpPr>
          <p:cNvPr id="4" name="Slide Number Placeholder 3"/>
          <p:cNvSpPr>
            <a:spLocks noGrp="1"/>
          </p:cNvSpPr>
          <p:nvPr>
            <p:ph type="sldNum" sz="quarter" idx="10"/>
          </p:nvPr>
        </p:nvSpPr>
        <p:spPr/>
        <p:txBody>
          <a:bodyPr/>
          <a:lstStyle/>
          <a:p>
            <a:fld id="{824A558B-E4E9-A94A-B9C1-029E46A76ABA}" type="slidenum">
              <a:rPr lang="en-US" smtClean="0"/>
              <a:t>15</a:t>
            </a:fld>
            <a:endParaRPr lang="en-US" dirty="0"/>
          </a:p>
        </p:txBody>
      </p:sp>
    </p:spTree>
    <p:extLst>
      <p:ext uri="{BB962C8B-B14F-4D97-AF65-F5344CB8AC3E}">
        <p14:creationId xmlns:p14="http://schemas.microsoft.com/office/powerpoint/2010/main" val="35347077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085"/>
            <a:ext cx="5486400" cy="4422468"/>
          </a:xfrm>
        </p:spPr>
        <p:txBody>
          <a:bodyPr/>
          <a:lstStyle/>
          <a:p>
            <a:r>
              <a:rPr lang="en-US" dirty="0" smtClean="0"/>
              <a:t>Notes:</a:t>
            </a:r>
            <a:endParaRPr lang="en-US" dirty="0"/>
          </a:p>
          <a:p>
            <a:pPr>
              <a:spcBef>
                <a:spcPts val="1200"/>
              </a:spcBef>
            </a:pPr>
            <a:r>
              <a:rPr lang="en-US" dirty="0"/>
              <a:t>If the applicant is the debtor and the local office determines a Convention application for modification is appropriate, the caseworker must identify where the application can be </a:t>
            </a:r>
            <a:r>
              <a:rPr lang="en-US" dirty="0" smtClean="0"/>
              <a:t>sent. Although there are no restrictions in the Convention on where a creditor may seek modification, there </a:t>
            </a:r>
            <a:r>
              <a:rPr lang="en-US" b="1" i="1" dirty="0" smtClean="0"/>
              <a:t>are</a:t>
            </a:r>
            <a:r>
              <a:rPr lang="en-US" dirty="0"/>
              <a:t> </a:t>
            </a:r>
            <a:r>
              <a:rPr lang="en-US" dirty="0" smtClean="0"/>
              <a:t>restrictions on where a debtor may seek modification if the order was issued by a Contracting State. </a:t>
            </a:r>
            <a:endParaRPr lang="en-US" dirty="0"/>
          </a:p>
          <a:p>
            <a:pPr>
              <a:spcBef>
                <a:spcPts val="1200"/>
              </a:spcBef>
            </a:pPr>
            <a:r>
              <a:rPr lang="en-US" dirty="0" smtClean="0"/>
              <a:t>Based on Article 18 of the Convention, if the creditor habitually resides in the Contracting State that issued the order, the obligor </a:t>
            </a:r>
            <a:r>
              <a:rPr lang="en-US" b="1" i="1" dirty="0" smtClean="0"/>
              <a:t>must</a:t>
            </a:r>
            <a:r>
              <a:rPr lang="en-US" dirty="0" smtClean="0"/>
              <a:t> send a Convention application for modification to that country. There are limited exceptions, which we will discuss on the next slide.</a:t>
            </a:r>
            <a:endParaRPr lang="en-US" dirty="0">
              <a:solidFill>
                <a:srgbClr val="FF0000"/>
              </a:solidFill>
            </a:endParaRPr>
          </a:p>
          <a:p>
            <a:pPr>
              <a:spcBef>
                <a:spcPts val="1200"/>
              </a:spcBef>
            </a:pPr>
            <a:r>
              <a:rPr lang="en-US" dirty="0" smtClean="0"/>
              <a:t>If </a:t>
            </a:r>
            <a:r>
              <a:rPr lang="en-US" dirty="0"/>
              <a:t>the </a:t>
            </a:r>
            <a:r>
              <a:rPr lang="en-US" dirty="0" smtClean="0"/>
              <a:t>creditor </a:t>
            </a:r>
            <a:r>
              <a:rPr lang="en-US" dirty="0"/>
              <a:t>does not </a:t>
            </a:r>
            <a:r>
              <a:rPr lang="en-US" dirty="0" smtClean="0"/>
              <a:t>habitually reside </a:t>
            </a:r>
            <a:r>
              <a:rPr lang="en-US" dirty="0"/>
              <a:t>in the </a:t>
            </a:r>
            <a:r>
              <a:rPr lang="en-US" dirty="0" smtClean="0"/>
              <a:t>Contracting State </a:t>
            </a:r>
            <a:r>
              <a:rPr lang="en-US" dirty="0"/>
              <a:t>that issued the order, </a:t>
            </a:r>
            <a:r>
              <a:rPr lang="en-US" dirty="0" smtClean="0"/>
              <a:t>the debtor may transmit an </a:t>
            </a:r>
            <a:r>
              <a:rPr lang="en-US" dirty="0"/>
              <a:t>application </a:t>
            </a:r>
            <a:r>
              <a:rPr lang="en-US" dirty="0" smtClean="0"/>
              <a:t>for modification to any Contracting State with jurisdiction over the creditor.</a:t>
            </a:r>
            <a:endParaRPr lang="en-US" dirty="0"/>
          </a:p>
          <a:p>
            <a:pPr>
              <a:spcBef>
                <a:spcPts val="1200"/>
              </a:spcBef>
            </a:pPr>
            <a:r>
              <a:rPr lang="en-US" dirty="0" smtClean="0"/>
              <a:t>If the application is sent to a Contracting State that did not issue the order and the order is modified, it may </a:t>
            </a:r>
            <a:r>
              <a:rPr lang="en-US" dirty="0"/>
              <a:t>be necessary to use the Convention’s procedures for recognition and enforcement </a:t>
            </a:r>
            <a:r>
              <a:rPr lang="en-US" dirty="0" smtClean="0"/>
              <a:t>to have the </a:t>
            </a:r>
            <a:r>
              <a:rPr lang="en-US" dirty="0"/>
              <a:t>modified order recognized in another </a:t>
            </a:r>
            <a:r>
              <a:rPr lang="en-US" dirty="0" smtClean="0"/>
              <a:t>Contracting State.</a:t>
            </a:r>
          </a:p>
        </p:txBody>
      </p:sp>
      <p:sp>
        <p:nvSpPr>
          <p:cNvPr id="4" name="Slide Number Placeholder 3"/>
          <p:cNvSpPr>
            <a:spLocks noGrp="1"/>
          </p:cNvSpPr>
          <p:nvPr>
            <p:ph type="sldNum" sz="quarter" idx="10"/>
          </p:nvPr>
        </p:nvSpPr>
        <p:spPr/>
        <p:txBody>
          <a:bodyPr/>
          <a:lstStyle/>
          <a:p>
            <a:endParaRPr lang="en-US" dirty="0" smtClean="0"/>
          </a:p>
          <a:p>
            <a:endParaRPr lang="en-US" dirty="0" smtClean="0"/>
          </a:p>
          <a:p>
            <a:fld id="{824A558B-E4E9-A94A-B9C1-029E46A76ABA}" type="slidenum">
              <a:rPr lang="en-US" smtClean="0"/>
              <a:t>16</a:t>
            </a:fld>
            <a:endParaRPr lang="en-US" dirty="0"/>
          </a:p>
        </p:txBody>
      </p:sp>
    </p:spTree>
    <p:extLst>
      <p:ext uri="{BB962C8B-B14F-4D97-AF65-F5344CB8AC3E}">
        <p14:creationId xmlns:p14="http://schemas.microsoft.com/office/powerpoint/2010/main" val="3969883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As noted on the prior slide, if the creditor habitually resides in the Contracting State that issued the order, that is the country in which the debtor should usually seek modification. The Convention </a:t>
            </a:r>
            <a:r>
              <a:rPr lang="en-US" dirty="0"/>
              <a:t>permits a debtor to bring a proceeding to modify a decision or make a new decision in a different Contracting </a:t>
            </a:r>
            <a:r>
              <a:rPr lang="en-US" dirty="0" smtClean="0"/>
              <a:t>State only in three situations:</a:t>
            </a:r>
            <a:endParaRPr lang="en-US" dirty="0"/>
          </a:p>
          <a:p>
            <a:pPr marL="171450" indent="-171450">
              <a:buFont typeface="Arial" panose="020B0604020202020204" pitchFamily="34" charset="0"/>
              <a:buChar char="•"/>
            </a:pPr>
            <a:r>
              <a:rPr lang="en-US" dirty="0"/>
              <a:t>Where the creditor submits to the jurisdiction of that other Contracting State either expressly or by defending on the merits of the case without objecting to the jurisdiction at the first available opportunity; </a:t>
            </a:r>
          </a:p>
          <a:p>
            <a:pPr marL="171450" indent="-171450">
              <a:buFont typeface="Arial" panose="020B0604020202020204" pitchFamily="34" charset="0"/>
              <a:buChar char="•"/>
            </a:pPr>
            <a:r>
              <a:rPr lang="en-US" dirty="0"/>
              <a:t>Where the competent authority in the State of origin cannot, or refuses to, exercise jurisdiction to modify the decision or make a new decision; or </a:t>
            </a:r>
          </a:p>
          <a:p>
            <a:pPr marL="171450" indent="-171450">
              <a:buFont typeface="Arial" panose="020B0604020202020204" pitchFamily="34" charset="0"/>
              <a:buChar char="•"/>
            </a:pPr>
            <a:r>
              <a:rPr lang="en-US" dirty="0"/>
              <a:t>Where the decision made in the State of origin cannot be </a:t>
            </a:r>
            <a:r>
              <a:rPr lang="en-US" dirty="0" smtClean="0"/>
              <a:t>recognized </a:t>
            </a:r>
            <a:r>
              <a:rPr lang="en-US" dirty="0"/>
              <a:t>or declared enforceable in the Contracting State where proceedings to modify the decision or make a new decision are contemplated.</a:t>
            </a:r>
          </a:p>
          <a:p>
            <a:pPr>
              <a:spcBef>
                <a:spcPts val="1200"/>
              </a:spcBef>
            </a:pPr>
            <a:r>
              <a:rPr lang="en-US" dirty="0"/>
              <a:t>We talked about each of these exceptions during Module 6</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17</a:t>
            </a:fld>
            <a:endParaRPr lang="en-US" dirty="0"/>
          </a:p>
        </p:txBody>
      </p:sp>
    </p:spTree>
    <p:extLst>
      <p:ext uri="{BB962C8B-B14F-4D97-AF65-F5344CB8AC3E}">
        <p14:creationId xmlns:p14="http://schemas.microsoft.com/office/powerpoint/2010/main" val="2046423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Included on the Child Support page of the Hague Conference website is a wonderful resource titled the Practical Handbook for Caseworkers. The handbook contains detailed information about processing each application under the Hague Child Support Convention. Chapters discuss incoming and outgoing applications, and include flow charts, instructions on how to complete Convention forms, and responses to frequently asked questions.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18</a:t>
            </a:fld>
            <a:endParaRPr lang="en-US" dirty="0"/>
          </a:p>
        </p:txBody>
      </p:sp>
    </p:spTree>
    <p:extLst>
      <p:ext uri="{BB962C8B-B14F-4D97-AF65-F5344CB8AC3E}">
        <p14:creationId xmlns:p14="http://schemas.microsoft.com/office/powerpoint/2010/main" val="2636330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Notes</a:t>
            </a:r>
            <a:r>
              <a:rPr lang="en-US" sz="1100" dirty="0" smtClean="0"/>
              <a:t>:</a:t>
            </a:r>
            <a:endParaRPr lang="en-US" sz="1100" dirty="0"/>
          </a:p>
          <a:p>
            <a:pPr>
              <a:spcBef>
                <a:spcPts val="1200"/>
              </a:spcBef>
            </a:pPr>
            <a:r>
              <a:rPr lang="en-US" dirty="0" smtClean="0"/>
              <a:t>Whether the applicant is the creditor or the debtor, the next step is to make sure the agency has all the documents that need to be transmitted to the requested State.</a:t>
            </a:r>
            <a:endParaRPr lang="en-US" dirty="0"/>
          </a:p>
          <a:p>
            <a:pPr>
              <a:spcBef>
                <a:spcPts val="1200"/>
              </a:spcBef>
            </a:pPr>
            <a:r>
              <a:rPr lang="en-US" dirty="0"/>
              <a:t>Every Convention application must include a Transmittal. This is a mandatory Convention form. However, there is no mandatory form for the application.  Nor does the Convention require specific documents to accompany an Application to Modify a Decision</a:t>
            </a:r>
            <a:r>
              <a:rPr lang="en-US" dirty="0" smtClean="0"/>
              <a:t>.</a:t>
            </a:r>
            <a:endParaRPr lang="en-US" dirty="0"/>
          </a:p>
          <a:p>
            <a:pPr>
              <a:spcBef>
                <a:spcPts val="1200"/>
              </a:spcBef>
            </a:pPr>
            <a:r>
              <a:rPr lang="en-US" dirty="0"/>
              <a:t>Each country may specify by declaration any documents that </a:t>
            </a:r>
            <a:r>
              <a:rPr lang="en-US" b="1" i="1" dirty="0"/>
              <a:t>must</a:t>
            </a:r>
            <a:r>
              <a:rPr lang="en-US" dirty="0"/>
              <a:t> accompany an incoming application to modify a maintenance decision</a:t>
            </a:r>
            <a:r>
              <a:rPr lang="en-US" dirty="0" smtClean="0"/>
              <a:t>. That information would be on the Status Table on the Child Support page of the Hague website. In </a:t>
            </a:r>
            <a:r>
              <a:rPr lang="en-US" dirty="0"/>
              <a:t>the Country Profile, a country may also identify any form, information, and supporting documents it needs in order to process an application for modification. </a:t>
            </a:r>
            <a:r>
              <a:rPr lang="en-US" dirty="0" smtClean="0"/>
              <a:t>In reviewing the Country Profiles listed on the Hague Conference website, it appears that almost all of the countries want applicants to use the recommended Convention Application for Modification. Countries also require financial information about the parties. Other documents vary, depending on a country’s laws, support guidelines, and procedures. </a:t>
            </a:r>
          </a:p>
        </p:txBody>
      </p:sp>
      <p:sp>
        <p:nvSpPr>
          <p:cNvPr id="4" name="Slide Number Placeholder 3"/>
          <p:cNvSpPr>
            <a:spLocks noGrp="1"/>
          </p:cNvSpPr>
          <p:nvPr>
            <p:ph type="sldNum" sz="quarter" idx="10"/>
          </p:nvPr>
        </p:nvSpPr>
        <p:spPr/>
        <p:txBody>
          <a:bodyPr/>
          <a:lstStyle/>
          <a:p>
            <a:fld id="{824A558B-E4E9-A94A-B9C1-029E46A76ABA}" type="slidenum">
              <a:rPr lang="en-US" smtClean="0"/>
              <a:t>19</a:t>
            </a:fld>
            <a:endParaRPr lang="en-US" dirty="0"/>
          </a:p>
        </p:txBody>
      </p:sp>
    </p:spTree>
    <p:extLst>
      <p:ext uri="{BB962C8B-B14F-4D97-AF65-F5344CB8AC3E}">
        <p14:creationId xmlns:p14="http://schemas.microsoft.com/office/powerpoint/2010/main" val="3255479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424086"/>
            <a:ext cx="5562600" cy="4576246"/>
          </a:xfrm>
        </p:spPr>
        <p:txBody>
          <a:bodyPr/>
          <a:lstStyle/>
          <a:p>
            <a:r>
              <a:rPr lang="en-US" dirty="0"/>
              <a:t>Notes</a:t>
            </a:r>
            <a:r>
              <a:rPr lang="en-US" dirty="0" smtClean="0"/>
              <a:t>:</a:t>
            </a:r>
          </a:p>
          <a:p>
            <a:pPr>
              <a:spcBef>
                <a:spcPts val="1200"/>
              </a:spcBef>
            </a:pPr>
            <a:r>
              <a:rPr lang="en-US" dirty="0" smtClean="0"/>
              <a:t>Some </a:t>
            </a:r>
            <a:r>
              <a:rPr lang="en-US" dirty="0"/>
              <a:t>people in the audience may have attended multiple conference presentations where speakers have explained the background of the Convention or presented an overview of UIFSA (2008). </a:t>
            </a:r>
            <a:r>
              <a:rPr lang="en-US" dirty="0" smtClean="0"/>
              <a:t>For </a:t>
            </a:r>
            <a:r>
              <a:rPr lang="en-US" dirty="0"/>
              <a:t>others, this information will be brand new. The webinar content has been designed to cover both audiences.  </a:t>
            </a:r>
          </a:p>
          <a:p>
            <a:pPr>
              <a:spcBef>
                <a:spcPts val="1200"/>
              </a:spcBef>
            </a:pPr>
            <a:r>
              <a:rPr lang="en-US" dirty="0"/>
              <a:t>The webinar resources include the PowerPoint presentation with notes for the slides and a set of trainer notes that provide supplemental information. The resources related to a particular module will be available on OCSE’s website</a:t>
            </a:r>
            <a:r>
              <a:rPr lang="en-US" dirty="0" smtClean="0"/>
              <a:t>.</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2</a:t>
            </a:fld>
            <a:endParaRPr lang="en-US" dirty="0"/>
          </a:p>
        </p:txBody>
      </p:sp>
    </p:spTree>
    <p:extLst>
      <p:ext uri="{BB962C8B-B14F-4D97-AF65-F5344CB8AC3E}">
        <p14:creationId xmlns:p14="http://schemas.microsoft.com/office/powerpoint/2010/main" val="1627167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endParaRPr lang="en-US" dirty="0"/>
          </a:p>
          <a:p>
            <a:pPr>
              <a:spcBef>
                <a:spcPts val="1200"/>
              </a:spcBef>
            </a:pPr>
            <a:r>
              <a:rPr lang="en-US" dirty="0" smtClean="0"/>
              <a:t>This slide and the next two identify the documents and information required by the Convention. </a:t>
            </a:r>
            <a:endParaRPr lang="en-US" dirty="0"/>
          </a:p>
          <a:p>
            <a:pPr>
              <a:spcBef>
                <a:spcPts val="1200"/>
              </a:spcBef>
            </a:pPr>
            <a:r>
              <a:rPr lang="en-US" dirty="0" smtClean="0"/>
              <a:t>The first column lists the document or information. The second column explains when the document or information is needed. And the third column identifies the applicable Convention form unless the country has identified an alternative preferred form in its Country Profile. </a:t>
            </a:r>
          </a:p>
          <a:p>
            <a:endParaRPr lang="en-US" dirty="0"/>
          </a:p>
          <a:p>
            <a:endParaRPr lang="en-US" sz="1000" dirty="0"/>
          </a:p>
          <a:p>
            <a:r>
              <a:rPr lang="en-US" sz="1000" dirty="0" smtClean="0"/>
              <a:t> </a:t>
            </a:r>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20</a:t>
            </a:fld>
            <a:endParaRPr lang="en-US" dirty="0"/>
          </a:p>
        </p:txBody>
      </p:sp>
    </p:spTree>
    <p:extLst>
      <p:ext uri="{BB962C8B-B14F-4D97-AF65-F5344CB8AC3E}">
        <p14:creationId xmlns:p14="http://schemas.microsoft.com/office/powerpoint/2010/main" val="28163194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endParaRPr lang="en-US" dirty="0"/>
          </a:p>
          <a:p>
            <a:pPr>
              <a:spcBef>
                <a:spcPts val="1200"/>
              </a:spcBef>
            </a:pPr>
            <a:r>
              <a:rPr lang="en-US" dirty="0"/>
              <a:t>Information about the creditor, especially financial information, is needed for determination of any new or modified support obligation</a:t>
            </a:r>
            <a:r>
              <a:rPr lang="en-US" dirty="0" smtClean="0"/>
              <a:t>.</a:t>
            </a:r>
            <a:endParaRPr lang="en-US" dirty="0"/>
          </a:p>
          <a:p>
            <a:pPr>
              <a:spcBef>
                <a:spcPts val="1200"/>
              </a:spcBef>
            </a:pPr>
            <a:r>
              <a:rPr lang="en-US" dirty="0"/>
              <a:t>Information about the debtor, to the extent known, is also important – especially financial information. The information is critical in determining a modified support amount. The information may also be needed for determining eligibility for legal assistance when the debtor is the applicant. With limited exception, a requested State must provide free legal assistance, if needed, with respect to all applications by a creditor in respect of a child below the age of 21. However, there is no automatic right to cost-free legal assistance to a debtor. Under Article 17 of the Convention, for applications other than child support applications by a creditor, a Contracting State may make the provision of free legal assistance subject to a means or a merit test. The information contained in the Financial Circumstances Form will assist the requested State in making any determination concerning the entitlement of the debtor to assistance if it uses a means test</a:t>
            </a:r>
            <a:r>
              <a:rPr lang="en-US" dirty="0" smtClean="0"/>
              <a:t>.</a:t>
            </a:r>
            <a:endParaRPr lang="en-US" dirty="0"/>
          </a:p>
          <a:p>
            <a:pPr>
              <a:spcBef>
                <a:spcPts val="1200"/>
              </a:spcBef>
            </a:pPr>
            <a:r>
              <a:rPr lang="en-US" dirty="0"/>
              <a:t>We will discuss the applicable Convention forms in a minute</a:t>
            </a:r>
            <a:r>
              <a:rPr lang="en-US" dirty="0" smtClean="0"/>
              <a:t>.</a:t>
            </a:r>
          </a:p>
        </p:txBody>
      </p:sp>
      <p:sp>
        <p:nvSpPr>
          <p:cNvPr id="4" name="Slide Number Placeholder 3"/>
          <p:cNvSpPr>
            <a:spLocks noGrp="1"/>
          </p:cNvSpPr>
          <p:nvPr>
            <p:ph type="sldNum" sz="quarter" idx="10"/>
          </p:nvPr>
        </p:nvSpPr>
        <p:spPr/>
        <p:txBody>
          <a:bodyPr/>
          <a:lstStyle/>
          <a:p>
            <a:fld id="{824A558B-E4E9-A94A-B9C1-029E46A76ABA}" type="slidenum">
              <a:rPr lang="en-US" smtClean="0"/>
              <a:t>21</a:t>
            </a:fld>
            <a:endParaRPr lang="en-US" dirty="0"/>
          </a:p>
        </p:txBody>
      </p:sp>
    </p:spTree>
    <p:extLst>
      <p:ext uri="{BB962C8B-B14F-4D97-AF65-F5344CB8AC3E}">
        <p14:creationId xmlns:p14="http://schemas.microsoft.com/office/powerpoint/2010/main" val="1307066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endParaRPr lang="en-US" dirty="0"/>
          </a:p>
          <a:p>
            <a:pPr>
              <a:spcBef>
                <a:spcPts val="1200"/>
              </a:spcBef>
            </a:pPr>
            <a:r>
              <a:rPr lang="en-US" dirty="0"/>
              <a:t>The requested State will also need the complete text of the order, unless it has indicated in its Country Profile that an abstract of the order is acceptable. If an abstract is acceptable, that will help reduce translation costs. Consult the Country Profile to also determine whether the requested State requires a certified copy of the order. If a certified copy is not routinely required, a simple copy is fine</a:t>
            </a:r>
            <a:r>
              <a:rPr lang="en-US" dirty="0" smtClean="0"/>
              <a:t>.</a:t>
            </a:r>
            <a:endParaRPr lang="en-US" dirty="0"/>
          </a:p>
          <a:p>
            <a:pPr>
              <a:spcBef>
                <a:spcPts val="1200"/>
              </a:spcBef>
            </a:pPr>
            <a:r>
              <a:rPr lang="en-US" dirty="0"/>
              <a:t>In addition to Convention required documents, a country may require specific forms, documents, or information under domestic law that governs modification. As already noted, the best resource is the Country Profile. However, not every country has completed a Country Profile. Another resource is the Status Table on the Child Support page of the Hague Conference website. The Status Table lists all the countries that have ratified or acceded to the Convention, as well as the country’s reservations, declarations, and notifications. Often the notifications include special document requirements</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22</a:t>
            </a:fld>
            <a:endParaRPr lang="en-US" dirty="0"/>
          </a:p>
        </p:txBody>
      </p:sp>
    </p:spTree>
    <p:extLst>
      <p:ext uri="{BB962C8B-B14F-4D97-AF65-F5344CB8AC3E}">
        <p14:creationId xmlns:p14="http://schemas.microsoft.com/office/powerpoint/2010/main" val="3290652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085"/>
            <a:ext cx="5486400" cy="4422468"/>
          </a:xfrm>
        </p:spPr>
        <p:txBody>
          <a:bodyPr/>
          <a:lstStyle/>
          <a:p>
            <a:r>
              <a:rPr lang="en-US" dirty="0"/>
              <a:t>Notes</a:t>
            </a:r>
            <a:r>
              <a:rPr lang="en-US" dirty="0" smtClean="0"/>
              <a:t>:</a:t>
            </a:r>
            <a:endParaRPr lang="en-US" dirty="0"/>
          </a:p>
          <a:p>
            <a:pPr>
              <a:spcBef>
                <a:spcPts val="1200"/>
              </a:spcBef>
            </a:pPr>
            <a:r>
              <a:rPr lang="en-US" dirty="0" smtClean="0"/>
              <a:t>Every Application for Modification must be accompanied by the Convention Transmittal form. The form identifies the parties and the type of application. It also indicates the documents that accompany the application. </a:t>
            </a:r>
            <a:r>
              <a:rPr lang="en-US" dirty="0"/>
              <a:t>I</a:t>
            </a:r>
            <a:r>
              <a:rPr lang="en-US" dirty="0" smtClean="0"/>
              <a:t>t is very similar to the Child Support Enforcement Transmittal #1 that we use in the United States in intergovernmental cases.</a:t>
            </a:r>
            <a:endParaRPr lang="en-US" dirty="0"/>
          </a:p>
          <a:p>
            <a:pPr>
              <a:spcBef>
                <a:spcPts val="1200"/>
              </a:spcBef>
            </a:pPr>
            <a:r>
              <a:rPr lang="en-US" dirty="0" smtClean="0"/>
              <a:t>The preamble </a:t>
            </a:r>
            <a:r>
              <a:rPr lang="en-US" dirty="0"/>
              <a:t>to the </a:t>
            </a:r>
            <a:r>
              <a:rPr lang="en-US" dirty="0" smtClean="0"/>
              <a:t>Transmittal recognizes </a:t>
            </a:r>
            <a:r>
              <a:rPr lang="en-US" dirty="0"/>
              <a:t>that there are situations where the release of </a:t>
            </a:r>
            <a:r>
              <a:rPr lang="en-US" dirty="0" smtClean="0"/>
              <a:t>any personal </a:t>
            </a:r>
            <a:r>
              <a:rPr lang="en-US" dirty="0"/>
              <a:t>information could </a:t>
            </a:r>
            <a:r>
              <a:rPr lang="en-US" dirty="0" smtClean="0"/>
              <a:t>jeopardize </a:t>
            </a:r>
            <a:r>
              <a:rPr lang="en-US" dirty="0"/>
              <a:t>the health, </a:t>
            </a:r>
            <a:r>
              <a:rPr lang="en-US" dirty="0" smtClean="0"/>
              <a:t>safety, </a:t>
            </a:r>
            <a:r>
              <a:rPr lang="en-US" dirty="0"/>
              <a:t>or liberty of a person</a:t>
            </a:r>
            <a:r>
              <a:rPr lang="en-US" dirty="0" smtClean="0"/>
              <a:t>. If your agency, as the requesting Central Authority, has determined that this case presents such a risk, you should check the tick box indicating a determination of non-disclosure has been made.</a:t>
            </a:r>
            <a:endParaRPr lang="en-US" dirty="0"/>
          </a:p>
          <a:p>
            <a:pPr>
              <a:spcBef>
                <a:spcPts val="1200"/>
              </a:spcBef>
            </a:pPr>
            <a:r>
              <a:rPr lang="en-US" dirty="0" smtClean="0"/>
              <a:t>Sections 1 and </a:t>
            </a:r>
            <a:r>
              <a:rPr lang="en-US" dirty="0"/>
              <a:t>2 provide information about the requesting </a:t>
            </a:r>
            <a:r>
              <a:rPr lang="en-US" dirty="0" smtClean="0"/>
              <a:t>Central Authority and </a:t>
            </a:r>
            <a:r>
              <a:rPr lang="en-US" dirty="0"/>
              <a:t>the person who should be </a:t>
            </a:r>
            <a:r>
              <a:rPr lang="en-US" dirty="0" smtClean="0"/>
              <a:t>contacted if the requested State has any follow-up questions. For the address of the requesting Central Authority, use the address of the local agency working the case. Presumably that will also be the address of the contact person so there would be no need to add an address in Section 2.</a:t>
            </a:r>
          </a:p>
        </p:txBody>
      </p:sp>
      <p:sp>
        <p:nvSpPr>
          <p:cNvPr id="4" name="Slide Number Placeholder 3"/>
          <p:cNvSpPr>
            <a:spLocks noGrp="1"/>
          </p:cNvSpPr>
          <p:nvPr>
            <p:ph type="sldNum" sz="quarter" idx="10"/>
          </p:nvPr>
        </p:nvSpPr>
        <p:spPr/>
        <p:txBody>
          <a:bodyPr/>
          <a:lstStyle/>
          <a:p>
            <a:fld id="{824A558B-E4E9-A94A-B9C1-029E46A76ABA}" type="slidenum">
              <a:rPr lang="en-US" smtClean="0"/>
              <a:t>23</a:t>
            </a:fld>
            <a:endParaRPr lang="en-US" dirty="0"/>
          </a:p>
        </p:txBody>
      </p:sp>
    </p:spTree>
    <p:extLst>
      <p:ext uri="{BB962C8B-B14F-4D97-AF65-F5344CB8AC3E}">
        <p14:creationId xmlns:p14="http://schemas.microsoft.com/office/powerpoint/2010/main" val="1988569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Section 3 is self-explanatory. You can find the address of the requested Central Authority in the country’s Country Profile</a:t>
            </a:r>
            <a:r>
              <a:rPr lang="en-US" dirty="0"/>
              <a:t>. </a:t>
            </a:r>
            <a:r>
              <a:rPr lang="en-US" dirty="0" smtClean="0"/>
              <a:t>Because not all countries have completed a Country Profile, you </a:t>
            </a:r>
            <a:r>
              <a:rPr lang="en-US" dirty="0"/>
              <a:t>can also find t</a:t>
            </a:r>
            <a:r>
              <a:rPr lang="en-US" dirty="0" smtClean="0"/>
              <a:t>he </a:t>
            </a:r>
            <a:r>
              <a:rPr lang="en-US" dirty="0"/>
              <a:t>Central </a:t>
            </a:r>
            <a:r>
              <a:rPr lang="en-US" dirty="0" smtClean="0"/>
              <a:t>Authority’s address </a:t>
            </a:r>
            <a:r>
              <a:rPr lang="en-US" dirty="0"/>
              <a:t>by clicking on the word “Authorities” on the right-hand column of the Child Support page of the Hague Conference website</a:t>
            </a:r>
            <a:r>
              <a:rPr lang="en-US" dirty="0" smtClean="0"/>
              <a:t>.</a:t>
            </a:r>
            <a:endParaRPr lang="en-US" dirty="0"/>
          </a:p>
          <a:p>
            <a:pPr>
              <a:spcBef>
                <a:spcPts val="1200"/>
              </a:spcBef>
            </a:pPr>
            <a:r>
              <a:rPr lang="en-US" dirty="0" smtClean="0"/>
              <a:t>Section 4 requests the name and date of birth of the applicant. In an application for modification of a child support order, the individual </a:t>
            </a:r>
            <a:r>
              <a:rPr lang="en-US" dirty="0"/>
              <a:t>applicant may be the person for whom support is sought or payable, such as </a:t>
            </a:r>
            <a:r>
              <a:rPr lang="en-US" dirty="0" smtClean="0"/>
              <a:t>a </a:t>
            </a:r>
            <a:r>
              <a:rPr lang="en-US" dirty="0"/>
              <a:t>parent of a child, or the </a:t>
            </a:r>
            <a:r>
              <a:rPr lang="en-US" dirty="0" smtClean="0"/>
              <a:t>child. </a:t>
            </a:r>
            <a:r>
              <a:rPr lang="en-US" dirty="0"/>
              <a:t>In the United States, we usually refer to that person as the obligee. The applicant may </a:t>
            </a:r>
            <a:r>
              <a:rPr lang="en-US" dirty="0" smtClean="0"/>
              <a:t>also be </a:t>
            </a:r>
            <a:r>
              <a:rPr lang="en-US" dirty="0"/>
              <a:t>the legal representative of the person for whom support is sought or </a:t>
            </a:r>
            <a:r>
              <a:rPr lang="en-US" dirty="0" smtClean="0"/>
              <a:t>payable. Note that under the Convention a public body cannot be an applicant for purposes of an Application for Modification.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24</a:t>
            </a:fld>
            <a:endParaRPr lang="en-US" dirty="0"/>
          </a:p>
        </p:txBody>
      </p:sp>
    </p:spTree>
    <p:extLst>
      <p:ext uri="{BB962C8B-B14F-4D97-AF65-F5344CB8AC3E}">
        <p14:creationId xmlns:p14="http://schemas.microsoft.com/office/powerpoint/2010/main" val="10054081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lvl="0">
              <a:spcBef>
                <a:spcPts val="1200"/>
              </a:spcBef>
            </a:pPr>
            <a:r>
              <a:rPr lang="en-US" dirty="0" smtClean="0">
                <a:solidFill>
                  <a:prstClr val="black"/>
                </a:solidFill>
              </a:rPr>
              <a:t>Section 5 requests information about the person for whom support is sought or payable. This person may be the same individual as the applicant. However, if you list the custodial party’s name as the applicant and you want modification of a child support order, in Section 5 you would provide the names and dates of birth of the children who benefit from the support order. </a:t>
            </a:r>
            <a:r>
              <a:rPr lang="en-US" dirty="0" smtClean="0"/>
              <a:t>The Transmittal provides space for the names of three children.</a:t>
            </a:r>
          </a:p>
          <a:p>
            <a:pPr>
              <a:spcBef>
                <a:spcPts val="1200"/>
              </a:spcBef>
            </a:pPr>
            <a:r>
              <a:rPr lang="en-US" dirty="0" smtClean="0"/>
              <a:t>In Section 6, you should provide details about the debtor. As you can tell, this is basic information. More information about the debtor will be included in the application form and in the Financial Circumstances Form.</a:t>
            </a:r>
          </a:p>
        </p:txBody>
      </p:sp>
      <p:sp>
        <p:nvSpPr>
          <p:cNvPr id="4" name="Slide Number Placeholder 3"/>
          <p:cNvSpPr>
            <a:spLocks noGrp="1"/>
          </p:cNvSpPr>
          <p:nvPr>
            <p:ph type="sldNum" sz="quarter" idx="10"/>
          </p:nvPr>
        </p:nvSpPr>
        <p:spPr/>
        <p:txBody>
          <a:bodyPr/>
          <a:lstStyle/>
          <a:p>
            <a:fld id="{824A558B-E4E9-A94A-B9C1-029E46A76ABA}" type="slidenum">
              <a:rPr lang="en-US" smtClean="0"/>
              <a:t>25</a:t>
            </a:fld>
            <a:endParaRPr lang="en-US" dirty="0"/>
          </a:p>
        </p:txBody>
      </p:sp>
    </p:spTree>
    <p:extLst>
      <p:ext uri="{BB962C8B-B14F-4D97-AF65-F5344CB8AC3E}">
        <p14:creationId xmlns:p14="http://schemas.microsoft.com/office/powerpoint/2010/main" val="40232940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70042"/>
            <a:ext cx="5486400" cy="4500046"/>
          </a:xfrm>
        </p:spPr>
        <p:txBody>
          <a:bodyPr/>
          <a:lstStyle/>
          <a:p>
            <a:r>
              <a:rPr lang="en-US" dirty="0" smtClean="0"/>
              <a:t>Notes:</a:t>
            </a:r>
            <a:endParaRPr lang="en-US" dirty="0"/>
          </a:p>
          <a:p>
            <a:pPr>
              <a:spcBef>
                <a:spcPts val="1200"/>
              </a:spcBef>
            </a:pPr>
            <a:r>
              <a:rPr lang="en-US" dirty="0"/>
              <a:t>Section 7 contains tick boxes for you to indicate which application the transmittal is accompanying. The Article references are to the Hague Child Support Convention, not UIFSA. Use the </a:t>
            </a:r>
            <a:r>
              <a:rPr lang="en-US" dirty="0" smtClean="0"/>
              <a:t>Practical </a:t>
            </a:r>
            <a:r>
              <a:rPr lang="en-US" dirty="0"/>
              <a:t>Handbook as a quick reference to the correct Article. You may also view the text of the Convention itself. Both are available on the Child Support page of the Hague Conference website. </a:t>
            </a:r>
          </a:p>
          <a:p>
            <a:pPr>
              <a:spcBef>
                <a:spcPts val="1200"/>
              </a:spcBef>
            </a:pPr>
            <a:r>
              <a:rPr lang="en-US" dirty="0" smtClean="0"/>
              <a:t>If the creditor is the applicant, check the tick box for Article 10(1) </a:t>
            </a:r>
            <a:r>
              <a:rPr lang="en-US" i="1" dirty="0" smtClean="0"/>
              <a:t>e)</a:t>
            </a:r>
            <a:r>
              <a:rPr lang="en-US" dirty="0" smtClean="0"/>
              <a:t> if the debtor resides in the Contracting State that issued the order. That means you are sending an Application for Modification of a Decision Made in the Requested State. Check the tick box for Article 10(1) </a:t>
            </a:r>
            <a:r>
              <a:rPr lang="en-US" i="1" dirty="0" smtClean="0"/>
              <a:t>f)</a:t>
            </a:r>
            <a:r>
              <a:rPr lang="en-US" dirty="0" smtClean="0"/>
              <a:t> if the debtor does not reside in the issuing State. That means you are sending an Application for Modification of a Decision Made in a State Other Than the Requested State.</a:t>
            </a:r>
            <a:endParaRPr lang="en-US" dirty="0"/>
          </a:p>
          <a:p>
            <a:pPr>
              <a:spcBef>
                <a:spcPts val="1200"/>
              </a:spcBef>
            </a:pPr>
            <a:r>
              <a:rPr lang="en-US" dirty="0" smtClean="0"/>
              <a:t>If the debtor is the applicant, check the tick box for Article 10(2) </a:t>
            </a:r>
            <a:r>
              <a:rPr lang="en-US" i="1" dirty="0" smtClean="0"/>
              <a:t>b</a:t>
            </a:r>
            <a:r>
              <a:rPr lang="en-US" i="1" dirty="0"/>
              <a:t>)</a:t>
            </a:r>
            <a:r>
              <a:rPr lang="en-US" dirty="0"/>
              <a:t> if the </a:t>
            </a:r>
            <a:r>
              <a:rPr lang="en-US" dirty="0" smtClean="0"/>
              <a:t>creditor </a:t>
            </a:r>
            <a:r>
              <a:rPr lang="en-US" dirty="0"/>
              <a:t>resides in the Contracting State that issued the order. That means you are sending an Application for Modification of a Decision Made in the Requested State. Check the tick box for Article </a:t>
            </a:r>
            <a:r>
              <a:rPr lang="en-US" dirty="0" smtClean="0"/>
              <a:t>10(2) </a:t>
            </a:r>
            <a:r>
              <a:rPr lang="en-US" i="1" dirty="0" smtClean="0"/>
              <a:t>c) </a:t>
            </a:r>
            <a:r>
              <a:rPr lang="en-US" dirty="0"/>
              <a:t>if the debtor does not reside in the issuing State. That means you are sending an Application for Modification of a Decision </a:t>
            </a:r>
            <a:r>
              <a:rPr lang="en-US" dirty="0" smtClean="0"/>
              <a:t>Made </a:t>
            </a:r>
            <a:r>
              <a:rPr lang="en-US" dirty="0"/>
              <a:t>in </a:t>
            </a:r>
            <a:r>
              <a:rPr lang="en-US" dirty="0" smtClean="0"/>
              <a:t>a State Other Than the </a:t>
            </a:r>
            <a:r>
              <a:rPr lang="en-US" dirty="0"/>
              <a:t>Requested State</a:t>
            </a:r>
            <a:r>
              <a:rPr lang="en-US" dirty="0" smtClean="0"/>
              <a:t>. </a:t>
            </a:r>
          </a:p>
          <a:p>
            <a:pPr>
              <a:spcBef>
                <a:spcPts val="1200"/>
              </a:spcBef>
            </a:pPr>
            <a:r>
              <a:rPr lang="en-US" dirty="0" smtClean="0"/>
              <a:t>Section </a:t>
            </a:r>
            <a:r>
              <a:rPr lang="en-US" dirty="0"/>
              <a:t>8 of the Transmittal </a:t>
            </a:r>
            <a:r>
              <a:rPr lang="en-US" dirty="0" smtClean="0"/>
              <a:t>lists </a:t>
            </a:r>
            <a:r>
              <a:rPr lang="en-US" dirty="0"/>
              <a:t>the documents that must be included with </a:t>
            </a:r>
            <a:r>
              <a:rPr lang="en-US" dirty="0" smtClean="0"/>
              <a:t>the application. Subsection a) only applies to an application for recognition and enforcement.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26</a:t>
            </a:fld>
            <a:endParaRPr lang="en-US" dirty="0"/>
          </a:p>
        </p:txBody>
      </p:sp>
    </p:spTree>
    <p:extLst>
      <p:ext uri="{BB962C8B-B14F-4D97-AF65-F5344CB8AC3E}">
        <p14:creationId xmlns:p14="http://schemas.microsoft.com/office/powerpoint/2010/main" val="15741733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lvl="0">
              <a:spcBef>
                <a:spcPts val="1200"/>
              </a:spcBef>
            </a:pPr>
            <a:r>
              <a:rPr lang="en-US" dirty="0" smtClean="0">
                <a:solidFill>
                  <a:prstClr val="black"/>
                </a:solidFill>
              </a:rPr>
              <a:t>Article 30 of the Convention addresses recognition and enforcement of a maintenance arrangement so none of the tick boxes at the bottom of the third page of the transmittal are applicable to an application to modify a child support order.</a:t>
            </a:r>
          </a:p>
        </p:txBody>
      </p:sp>
      <p:sp>
        <p:nvSpPr>
          <p:cNvPr id="4" name="Slide Number Placeholder 3"/>
          <p:cNvSpPr>
            <a:spLocks noGrp="1"/>
          </p:cNvSpPr>
          <p:nvPr>
            <p:ph type="sldNum" sz="quarter" idx="10"/>
          </p:nvPr>
        </p:nvSpPr>
        <p:spPr/>
        <p:txBody>
          <a:bodyPr/>
          <a:lstStyle/>
          <a:p>
            <a:fld id="{824A558B-E4E9-A94A-B9C1-029E46A76ABA}" type="slidenum">
              <a:rPr lang="en-US" smtClean="0"/>
              <a:t>27</a:t>
            </a:fld>
            <a:endParaRPr lang="en-US" dirty="0"/>
          </a:p>
        </p:txBody>
      </p:sp>
    </p:spTree>
    <p:extLst>
      <p:ext uri="{BB962C8B-B14F-4D97-AF65-F5344CB8AC3E}">
        <p14:creationId xmlns:p14="http://schemas.microsoft.com/office/powerpoint/2010/main" val="29532378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a:t>Section 8(b) </a:t>
            </a:r>
            <a:r>
              <a:rPr lang="en-US" b="1" i="1" dirty="0" smtClean="0"/>
              <a:t>does</a:t>
            </a:r>
            <a:r>
              <a:rPr lang="en-US" dirty="0" smtClean="0"/>
              <a:t> apply to a modification application. Check the box related to Article 10(1) </a:t>
            </a:r>
            <a:r>
              <a:rPr lang="en-US" i="1" dirty="0" smtClean="0"/>
              <a:t>e)</a:t>
            </a:r>
            <a:r>
              <a:rPr lang="en-US" dirty="0" smtClean="0"/>
              <a:t> or </a:t>
            </a:r>
            <a:r>
              <a:rPr lang="en-US" i="1" dirty="0" smtClean="0"/>
              <a:t>f)</a:t>
            </a:r>
            <a:r>
              <a:rPr lang="en-US" dirty="0" smtClean="0"/>
              <a:t>, if the applicant is the creditor. Note the number of supporting documents, excluding the transmittal form and the application itself. Check the box related to Article 10(2) </a:t>
            </a:r>
            <a:r>
              <a:rPr lang="en-US" i="1" dirty="0" smtClean="0"/>
              <a:t>b)</a:t>
            </a:r>
            <a:r>
              <a:rPr lang="en-US" dirty="0" smtClean="0"/>
              <a:t> or </a:t>
            </a:r>
            <a:r>
              <a:rPr lang="en-US" i="1" dirty="0" smtClean="0"/>
              <a:t>c)</a:t>
            </a:r>
            <a:r>
              <a:rPr lang="en-US" dirty="0" smtClean="0"/>
              <a:t> if the applicant is the debtor and you are sending supporting documents. Again, note the number of supporting documents. The Country Profile is your best resource for determining what supporting documents the requested State needs or requires.</a:t>
            </a:r>
            <a:endParaRPr lang="en-US" dirty="0"/>
          </a:p>
          <a:p>
            <a:pPr>
              <a:spcBef>
                <a:spcPts val="1200"/>
              </a:spcBef>
            </a:pPr>
            <a:r>
              <a:rPr lang="en-US" dirty="0" smtClean="0"/>
              <a:t>Finally</a:t>
            </a:r>
            <a:r>
              <a:rPr lang="en-US" dirty="0"/>
              <a:t>, note the Transmittal does not require a signature. Rather there is a block for the name of the authorized representative of the requesting Central Authority who is completing the form. In most states, that will be the caseworker handling the case</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28</a:t>
            </a:fld>
            <a:endParaRPr lang="en-US" dirty="0"/>
          </a:p>
        </p:txBody>
      </p:sp>
    </p:spTree>
    <p:extLst>
      <p:ext uri="{BB962C8B-B14F-4D97-AF65-F5344CB8AC3E}">
        <p14:creationId xmlns:p14="http://schemas.microsoft.com/office/powerpoint/2010/main" val="27060312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20090" y="4352131"/>
            <a:ext cx="5562600" cy="4652446"/>
          </a:xfrm>
        </p:spPr>
        <p:txBody>
          <a:bodyPr/>
          <a:lstStyle/>
          <a:p>
            <a:r>
              <a:rPr lang="en-US" sz="1150" dirty="0" smtClean="0"/>
              <a:t>Notes:</a:t>
            </a:r>
            <a:endParaRPr lang="en-US" sz="1150" dirty="0"/>
          </a:p>
          <a:p>
            <a:pPr>
              <a:spcBef>
                <a:spcPts val="600"/>
              </a:spcBef>
            </a:pPr>
            <a:r>
              <a:rPr lang="en-US" sz="1150" dirty="0"/>
              <a:t>Most Convention countries have indicated in their Country Profiles that they want Contracting States to use the recommended Application form published by the Hague Conference. As is true for all applications, the first section of the Application for </a:t>
            </a:r>
            <a:r>
              <a:rPr lang="en-US" sz="1150" dirty="0" smtClean="0"/>
              <a:t>Modification </a:t>
            </a:r>
            <a:r>
              <a:rPr lang="en-US" sz="1150" dirty="0"/>
              <a:t>provides a confidentiality and personal data protection notice. If there is concern that disclosure of identifying information would jeopardize the applicant’s health, safety, or liberty, place a check mark in the appropriate box on the Application form and do not provide the personal information requested in Section 2. Instead, include the applicant’s personal information on the separate Restricted Information </a:t>
            </a:r>
            <a:r>
              <a:rPr lang="en-US" sz="1150" dirty="0" smtClean="0"/>
              <a:t>form</a:t>
            </a:r>
            <a:r>
              <a:rPr lang="en-US" sz="1150" dirty="0"/>
              <a:t>, which is found at the end of the application form</a:t>
            </a:r>
            <a:r>
              <a:rPr lang="en-US" sz="1150" dirty="0" smtClean="0"/>
              <a:t>.</a:t>
            </a:r>
            <a:endParaRPr lang="en-US" sz="1150" dirty="0"/>
          </a:p>
          <a:p>
            <a:pPr>
              <a:spcBef>
                <a:spcPts val="600"/>
              </a:spcBef>
            </a:pPr>
            <a:r>
              <a:rPr lang="en-US" sz="1150" dirty="0" smtClean="0"/>
              <a:t>Section 1 asks for your </a:t>
            </a:r>
            <a:r>
              <a:rPr lang="en-US" sz="1150" dirty="0"/>
              <a:t>file reference </a:t>
            </a:r>
            <a:r>
              <a:rPr lang="en-US" sz="1150" dirty="0" smtClean="0"/>
              <a:t>number; in </a:t>
            </a:r>
            <a:r>
              <a:rPr lang="en-US" sz="1150" dirty="0"/>
              <a:t>the U.S., that </a:t>
            </a:r>
            <a:r>
              <a:rPr lang="en-US" sz="1150" dirty="0" smtClean="0"/>
              <a:t>will </a:t>
            </a:r>
            <a:r>
              <a:rPr lang="en-US" sz="1150" dirty="0"/>
              <a:t>be your </a:t>
            </a:r>
            <a:r>
              <a:rPr lang="en-US" sz="1150" dirty="0" smtClean="0"/>
              <a:t>IV-D case number. </a:t>
            </a:r>
            <a:endParaRPr lang="en-US" sz="1150" dirty="0"/>
          </a:p>
          <a:p>
            <a:pPr>
              <a:spcBef>
                <a:spcPts val="600"/>
              </a:spcBef>
            </a:pPr>
            <a:r>
              <a:rPr lang="en-US" sz="1150" dirty="0" smtClean="0"/>
              <a:t>In </a:t>
            </a:r>
            <a:r>
              <a:rPr lang="en-US" sz="1150" dirty="0"/>
              <a:t>Section 2, you provide information about the individual applicant. The </a:t>
            </a:r>
            <a:r>
              <a:rPr lang="en-US" sz="1150" dirty="0" smtClean="0"/>
              <a:t>applicant can be the person </a:t>
            </a:r>
            <a:r>
              <a:rPr lang="en-US" sz="1150" dirty="0"/>
              <a:t>for whom support is sought or payable, such as a </a:t>
            </a:r>
            <a:r>
              <a:rPr lang="en-US" sz="1150" dirty="0" smtClean="0"/>
              <a:t>parent </a:t>
            </a:r>
            <a:r>
              <a:rPr lang="en-US" sz="1150" dirty="0"/>
              <a:t>of a </a:t>
            </a:r>
            <a:r>
              <a:rPr lang="en-US" sz="1150" dirty="0" smtClean="0"/>
              <a:t>child </a:t>
            </a:r>
            <a:r>
              <a:rPr lang="en-US" sz="1150" dirty="0"/>
              <a:t>or the child. In the United States, we usually refer to that person as the obligee. </a:t>
            </a:r>
            <a:r>
              <a:rPr lang="en-US" sz="1150" dirty="0" smtClean="0"/>
              <a:t>The applicant can be the representative of the person for whom support is sought or payable. The applicant can also be the debtor or the debtor’s representative. In the United States, we usually refer to the debtor as the obligor.</a:t>
            </a:r>
            <a:endParaRPr lang="en-US" sz="1150" dirty="0"/>
          </a:p>
          <a:p>
            <a:pPr lvl="0">
              <a:spcBef>
                <a:spcPts val="600"/>
              </a:spcBef>
            </a:pPr>
            <a:r>
              <a:rPr lang="en-US" sz="1150" dirty="0"/>
              <a:t>The family name </a:t>
            </a:r>
            <a:r>
              <a:rPr lang="en-US" sz="1150" dirty="0" smtClean="0"/>
              <a:t>is </a:t>
            </a:r>
            <a:r>
              <a:rPr lang="en-US" sz="1150" dirty="0"/>
              <a:t>the </a:t>
            </a:r>
            <a:r>
              <a:rPr lang="en-US" sz="1150" dirty="0" smtClean="0"/>
              <a:t>applicant’s </a:t>
            </a:r>
            <a:r>
              <a:rPr lang="en-US" sz="1150" dirty="0"/>
              <a:t>last name. The given name is </a:t>
            </a:r>
            <a:r>
              <a:rPr lang="en-US" sz="1150" dirty="0" smtClean="0"/>
              <a:t>the applicant’s </a:t>
            </a:r>
            <a:r>
              <a:rPr lang="en-US" sz="1150" dirty="0"/>
              <a:t>first </a:t>
            </a:r>
            <a:r>
              <a:rPr lang="en-US" sz="1150" dirty="0" smtClean="0"/>
              <a:t>name. The </a:t>
            </a:r>
            <a:r>
              <a:rPr lang="en-US" sz="1150" dirty="0"/>
              <a:t>form also asks for the applicant’s address, phone number, fax number, and e-mail address. Pursuant to OCSE guidance, you should use the agency address as the address for an individual applicant in all IV-D cases, both public assistance and non-public assistance. That ensures the agency receives notices required by the Convention. The agency will be responsible for promptly forwarding notices to the applicant, as appropriate</a:t>
            </a:r>
            <a:r>
              <a:rPr lang="en-US" sz="1150" dirty="0" smtClean="0"/>
              <a:t>.</a:t>
            </a:r>
            <a:endParaRPr lang="en-US" sz="1150" dirty="0"/>
          </a:p>
        </p:txBody>
      </p:sp>
      <p:sp>
        <p:nvSpPr>
          <p:cNvPr id="4" name="Slide Number Placeholder 3"/>
          <p:cNvSpPr>
            <a:spLocks noGrp="1"/>
          </p:cNvSpPr>
          <p:nvPr>
            <p:ph type="sldNum" sz="quarter" idx="10"/>
          </p:nvPr>
        </p:nvSpPr>
        <p:spPr/>
        <p:txBody>
          <a:bodyPr/>
          <a:lstStyle/>
          <a:p>
            <a:fld id="{824A558B-E4E9-A94A-B9C1-029E46A76ABA}" type="slidenum">
              <a:rPr lang="en-US" smtClean="0"/>
              <a:t>29</a:t>
            </a:fld>
            <a:endParaRPr lang="en-US" dirty="0"/>
          </a:p>
        </p:txBody>
      </p:sp>
    </p:spTree>
    <p:extLst>
      <p:ext uri="{BB962C8B-B14F-4D97-AF65-F5344CB8AC3E}">
        <p14:creationId xmlns:p14="http://schemas.microsoft.com/office/powerpoint/2010/main" val="4110269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424086"/>
            <a:ext cx="5638800" cy="4500046"/>
          </a:xfrm>
        </p:spPr>
        <p:txBody>
          <a:bodyPr/>
          <a:lstStyle/>
          <a:p>
            <a:r>
              <a:rPr lang="en-US" dirty="0"/>
              <a:t>Notes</a:t>
            </a:r>
            <a:r>
              <a:rPr lang="en-US" dirty="0" smtClean="0"/>
              <a:t>:</a:t>
            </a:r>
          </a:p>
          <a:p>
            <a:pPr>
              <a:spcBef>
                <a:spcPts val="900"/>
              </a:spcBef>
            </a:pPr>
            <a:r>
              <a:rPr lang="en-US" dirty="0" smtClean="0"/>
              <a:t>The </a:t>
            </a:r>
            <a:r>
              <a:rPr lang="en-US" dirty="0"/>
              <a:t>first two modules of the webinar series a</a:t>
            </a:r>
            <a:r>
              <a:rPr lang="en-US" dirty="0" smtClean="0"/>
              <a:t>re </a:t>
            </a:r>
            <a:r>
              <a:rPr lang="en-US" dirty="0"/>
              <a:t>overview modules. They </a:t>
            </a:r>
            <a:r>
              <a:rPr lang="en-US" dirty="0" smtClean="0"/>
              <a:t>provide </a:t>
            </a:r>
            <a:r>
              <a:rPr lang="en-US" dirty="0"/>
              <a:t>background information about the 2007 Hague Child Support Convention so </a:t>
            </a:r>
            <a:r>
              <a:rPr lang="en-US" dirty="0" smtClean="0"/>
              <a:t>you </a:t>
            </a:r>
            <a:r>
              <a:rPr lang="en-US" dirty="0"/>
              <a:t>will better understand the U.S. goals during treaty negotiations, the process used for negotiating an international treaty, and terminology in the Convention. They also </a:t>
            </a:r>
            <a:r>
              <a:rPr lang="en-US" dirty="0" smtClean="0"/>
              <a:t>discuss </a:t>
            </a:r>
            <a:r>
              <a:rPr lang="en-US" dirty="0"/>
              <a:t>the scope of the Convention and services that a Central Authority must provide so </a:t>
            </a:r>
            <a:r>
              <a:rPr lang="en-US" dirty="0" smtClean="0"/>
              <a:t>you </a:t>
            </a:r>
            <a:r>
              <a:rPr lang="en-US" dirty="0"/>
              <a:t>will have a better idea of what to expect on </a:t>
            </a:r>
            <a:r>
              <a:rPr lang="en-US" b="1" i="1" dirty="0"/>
              <a:t>outgoing</a:t>
            </a:r>
            <a:r>
              <a:rPr lang="en-US" dirty="0"/>
              <a:t> cases to a Convention country</a:t>
            </a:r>
            <a:r>
              <a:rPr lang="en-US" dirty="0" smtClean="0"/>
              <a:t>.</a:t>
            </a:r>
            <a:endParaRPr lang="en-US" dirty="0"/>
          </a:p>
          <a:p>
            <a:pPr>
              <a:spcBef>
                <a:spcPts val="1200"/>
              </a:spcBef>
            </a:pPr>
            <a:r>
              <a:rPr lang="en-US" dirty="0"/>
              <a:t>Beginning with </a:t>
            </a:r>
            <a:r>
              <a:rPr lang="en-US" dirty="0" smtClean="0"/>
              <a:t>Module </a:t>
            </a:r>
            <a:r>
              <a:rPr lang="en-US" dirty="0"/>
              <a:t>3, </a:t>
            </a:r>
            <a:r>
              <a:rPr lang="en-US" dirty="0" smtClean="0"/>
              <a:t>the focus shifts to case </a:t>
            </a:r>
            <a:r>
              <a:rPr lang="en-US" dirty="0"/>
              <a:t>processing. The most likely application under the Convention is an application to recognize and enforce a support order issued by a Convention country. For that reason, there i</a:t>
            </a:r>
            <a:r>
              <a:rPr lang="en-US" dirty="0" smtClean="0"/>
              <a:t>s </a:t>
            </a:r>
            <a:r>
              <a:rPr lang="en-US" dirty="0"/>
              <a:t>one module explaining the process and forms for incoming applications and a separate </a:t>
            </a:r>
            <a:r>
              <a:rPr lang="en-US" dirty="0" smtClean="0"/>
              <a:t>module, Module 4, </a:t>
            </a:r>
            <a:r>
              <a:rPr lang="en-US" dirty="0"/>
              <a:t>explaining the process and forms for outgoing applications</a:t>
            </a:r>
            <a:r>
              <a:rPr lang="en-US" dirty="0" smtClean="0"/>
              <a:t>. </a:t>
            </a:r>
            <a:endParaRPr lang="en-US" dirty="0"/>
          </a:p>
          <a:p>
            <a:pPr>
              <a:spcBef>
                <a:spcPts val="1200"/>
              </a:spcBef>
            </a:pPr>
            <a:r>
              <a:rPr lang="en-US" dirty="0"/>
              <a:t>Module 5 examines incoming and outgoing applications for establishment of a support order, including establishment of parentage when necessary to obtain support</a:t>
            </a:r>
            <a:r>
              <a:rPr lang="en-US" dirty="0" smtClean="0"/>
              <a:t>.</a:t>
            </a:r>
            <a:endParaRPr lang="en-US" dirty="0"/>
          </a:p>
          <a:p>
            <a:pPr>
              <a:spcBef>
                <a:spcPts val="1200"/>
              </a:spcBef>
            </a:pPr>
            <a:r>
              <a:rPr lang="en-US" dirty="0"/>
              <a:t>Module 6 examines incoming applications for modification, and Module 7 examines outgoing applications for modification. </a:t>
            </a:r>
          </a:p>
          <a:p>
            <a:pPr>
              <a:spcBef>
                <a:spcPts val="1200"/>
              </a:spcBef>
            </a:pPr>
            <a:r>
              <a:rPr lang="en-US" dirty="0"/>
              <a:t>Module 8 addresses implementation issues and questions that have arisen</a:t>
            </a:r>
            <a:r>
              <a:rPr lang="en-US" dirty="0" smtClean="0"/>
              <a:t>.</a:t>
            </a:r>
            <a:endParaRPr lang="en-US" dirty="0"/>
          </a:p>
          <a:p>
            <a:pPr>
              <a:spcBef>
                <a:spcPts val="1200"/>
              </a:spcBef>
            </a:pPr>
            <a:r>
              <a:rPr lang="en-US" dirty="0"/>
              <a:t>Finally, in Module 9 we will discuss processing international support cases from countries with bilateral reciprocity arrangements that are not Convention countries</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a:t>
            </a:fld>
            <a:endParaRPr lang="en-US" dirty="0"/>
          </a:p>
        </p:txBody>
      </p:sp>
    </p:spTree>
    <p:extLst>
      <p:ext uri="{BB962C8B-B14F-4D97-AF65-F5344CB8AC3E}">
        <p14:creationId xmlns:p14="http://schemas.microsoft.com/office/powerpoint/2010/main" val="54840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This slide shows the bottom half of page 1 of the Application.</a:t>
            </a:r>
            <a:endParaRPr lang="en-US" dirty="0"/>
          </a:p>
          <a:p>
            <a:pPr>
              <a:spcBef>
                <a:spcPts val="1200"/>
              </a:spcBef>
            </a:pPr>
            <a:r>
              <a:rPr lang="en-US" dirty="0"/>
              <a:t>Section 3 provides information about the individual for whom support is sought or payable</a:t>
            </a:r>
            <a:r>
              <a:rPr lang="en-US" dirty="0" smtClean="0"/>
              <a:t>. If you listed the parent as the applicant in Section 2, do not complete subsection 3.1. Instead, complete subsection 3.2.</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30</a:t>
            </a:fld>
            <a:endParaRPr lang="en-US" dirty="0"/>
          </a:p>
        </p:txBody>
      </p:sp>
    </p:spTree>
    <p:extLst>
      <p:ext uri="{BB962C8B-B14F-4D97-AF65-F5344CB8AC3E}">
        <p14:creationId xmlns:p14="http://schemas.microsoft.com/office/powerpoint/2010/main" val="27027658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Subsection 3.2 is where you provide information regarding the children for whom support is sought or payable. As you can see, there is space for information about three children. If the order you want modified is for more than three children, the application has space later on the form where you can list them.</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31</a:t>
            </a:fld>
            <a:endParaRPr lang="en-US" dirty="0"/>
          </a:p>
        </p:txBody>
      </p:sp>
    </p:spTree>
    <p:extLst>
      <p:ext uri="{BB962C8B-B14F-4D97-AF65-F5344CB8AC3E}">
        <p14:creationId xmlns:p14="http://schemas.microsoft.com/office/powerpoint/2010/main" val="1573180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Section 4.1 of the form (not shown) asks </a:t>
            </a:r>
            <a:r>
              <a:rPr lang="en-US" dirty="0"/>
              <a:t>for particulars about the debtor (obligor</a:t>
            </a:r>
            <a:r>
              <a:rPr lang="en-US" dirty="0" smtClean="0"/>
              <a:t>). This slide shows subsections 4.2 and 4.3. Complete subsection 4.2 if the debtor is the applicant. Items (a) – (f) are seeking information about the representative of the person(s) for whom support is sought or payable; in most cases, that will be the obligee parent.</a:t>
            </a:r>
            <a:endParaRPr lang="en-US" dirty="0"/>
          </a:p>
          <a:p>
            <a:pPr>
              <a:spcBef>
                <a:spcPts val="1200"/>
              </a:spcBef>
            </a:pPr>
            <a:r>
              <a:rPr lang="en-US" dirty="0" smtClean="0"/>
              <a:t>In subsection 4.3, you should provide information that may assist locate efforts about the respondent. Complete this section regardless of whether the creditor or the debtor is the applicant. </a:t>
            </a:r>
            <a:r>
              <a:rPr lang="en-US" dirty="0">
                <a:solidFill>
                  <a:prstClr val="black"/>
                </a:solidFill>
              </a:rPr>
              <a:t>The personal identification number is a government issued number that may help the Central Authority verify the respondent’s identity in government or other databanks. For example, it may be the Social Security number (if the respondent is from the U.S.), National Insurance Number (if the person is from the U.K.), Social Insurance Number (if the person is from Canada), or Tax File Number (if the person is from Australia</a:t>
            </a:r>
            <a:r>
              <a:rPr lang="en-US" dirty="0" smtClean="0">
                <a:solidFill>
                  <a:prstClr val="black"/>
                </a:solidFill>
              </a:rPr>
              <a:t>).</a:t>
            </a:r>
            <a:endParaRPr lang="en-US" dirty="0">
              <a:solidFill>
                <a:prstClr val="black"/>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32</a:t>
            </a:fld>
            <a:endParaRPr lang="en-US" dirty="0"/>
          </a:p>
        </p:txBody>
      </p:sp>
    </p:spTree>
    <p:extLst>
      <p:ext uri="{BB962C8B-B14F-4D97-AF65-F5344CB8AC3E}">
        <p14:creationId xmlns:p14="http://schemas.microsoft.com/office/powerpoint/2010/main" val="157109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085"/>
            <a:ext cx="5486400" cy="3661846"/>
          </a:xfrm>
        </p:spPr>
        <p:txBody>
          <a:bodyPr/>
          <a:lstStyle/>
          <a:p>
            <a:r>
              <a:rPr lang="en-US" dirty="0"/>
              <a:t>Notes</a:t>
            </a:r>
            <a:r>
              <a:rPr lang="en-US" dirty="0" smtClean="0"/>
              <a:t>:</a:t>
            </a:r>
            <a:endParaRPr lang="en-US" dirty="0"/>
          </a:p>
          <a:p>
            <a:pPr>
              <a:spcBef>
                <a:spcPts val="1200"/>
              </a:spcBef>
            </a:pPr>
            <a:r>
              <a:rPr lang="en-US" dirty="0" smtClean="0"/>
              <a:t>Section 5 of the application details payment information. Subsection (a) relates to electronic transfer of payments. If a state prefers child support payments by check, provide details for the check and the state disbursement unit (SDU) in subsection (b). In both subsections, make sure you provide the correct file or account reference number so that payments can be properly identified. </a:t>
            </a:r>
          </a:p>
          <a:p>
            <a:pPr>
              <a:spcBef>
                <a:spcPts val="1200"/>
              </a:spcBef>
            </a:pPr>
            <a:r>
              <a:rPr lang="en-US" dirty="0" smtClean="0"/>
              <a:t>Regarding types of payments, some countries are having major difficulty accepting and issuing paper checks and are moving toward only processing electronic payments. OCSE and several states are currently looking at international electronic payment processing solutions. We will discuss international payments more in Module 8.</a:t>
            </a:r>
          </a:p>
          <a:p>
            <a:pPr>
              <a:spcBef>
                <a:spcPts val="1200"/>
              </a:spcBef>
            </a:pPr>
            <a:r>
              <a:rPr lang="en-US" dirty="0" smtClean="0"/>
              <a:t>Do not complete Section 5 if there is concern that identification of the bank or SDU location would create a risk to the applicant. In that case you would use the Restricted Information Form, which includes an entire section on financial circumstances.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33</a:t>
            </a:fld>
            <a:endParaRPr lang="en-US" dirty="0"/>
          </a:p>
        </p:txBody>
      </p:sp>
    </p:spTree>
    <p:extLst>
      <p:ext uri="{BB962C8B-B14F-4D97-AF65-F5344CB8AC3E}">
        <p14:creationId xmlns:p14="http://schemas.microsoft.com/office/powerpoint/2010/main" val="8457027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Section 6 of the application provides details about the order you want modified. The items are self-explanatory. Subsection 6.5 asks for the effective date of the order. Usually that will be the date current support payments become effective.</a:t>
            </a:r>
            <a:endParaRPr lang="en-US" dirty="0"/>
          </a:p>
          <a:p>
            <a:pPr>
              <a:spcBef>
                <a:spcPts val="1200"/>
              </a:spcBef>
            </a:pPr>
            <a:r>
              <a:rPr lang="en-US" dirty="0" smtClean="0"/>
              <a:t>Section 7 is important because it relates to changes that support the request for modification. Such </a:t>
            </a:r>
            <a:r>
              <a:rPr lang="en-US" dirty="0"/>
              <a:t>changes include a change in income or financial situation and a change in child care arrangements. Please check any box that is applicable. </a:t>
            </a:r>
            <a:r>
              <a:rPr lang="en-US" dirty="0" smtClean="0"/>
              <a:t>Some </a:t>
            </a:r>
            <a:r>
              <a:rPr lang="en-US" dirty="0"/>
              <a:t>of the listed </a:t>
            </a:r>
            <a:r>
              <a:rPr lang="en-US" dirty="0" smtClean="0"/>
              <a:t>changes </a:t>
            </a:r>
            <a:r>
              <a:rPr lang="en-US" dirty="0"/>
              <a:t>may or may not be grounds for modification in </a:t>
            </a:r>
            <a:r>
              <a:rPr lang="en-US" dirty="0" smtClean="0"/>
              <a:t>the requested State. Keep in mind, it </a:t>
            </a:r>
            <a:r>
              <a:rPr lang="en-US" dirty="0"/>
              <a:t>is the </a:t>
            </a:r>
            <a:r>
              <a:rPr lang="en-US" dirty="0" smtClean="0"/>
              <a:t>requested State’s </a:t>
            </a:r>
            <a:r>
              <a:rPr lang="en-US" dirty="0"/>
              <a:t>law that applies with regard to the grounds for, and defenses to, modification</a:t>
            </a:r>
            <a:r>
              <a:rPr lang="en-US" dirty="0" smtClean="0"/>
              <a:t>.</a:t>
            </a:r>
            <a:endParaRPr lang="en-US" dirty="0"/>
          </a:p>
        </p:txBody>
      </p:sp>
      <p:sp>
        <p:nvSpPr>
          <p:cNvPr id="4" name="Slide Number Placeholder 3"/>
          <p:cNvSpPr>
            <a:spLocks noGrp="1"/>
          </p:cNvSpPr>
          <p:nvPr>
            <p:ph type="sldNum" sz="quarter" idx="10"/>
          </p:nvPr>
        </p:nvSpPr>
        <p:spPr/>
        <p:txBody>
          <a:bodyPr/>
          <a:lstStyle/>
          <a:p>
            <a:r>
              <a:rPr lang="en-US" dirty="0" smtClean="0"/>
              <a:t>34</a:t>
            </a:r>
            <a:endParaRPr lang="en-US" dirty="0"/>
          </a:p>
        </p:txBody>
      </p:sp>
    </p:spTree>
    <p:extLst>
      <p:ext uri="{BB962C8B-B14F-4D97-AF65-F5344CB8AC3E}">
        <p14:creationId xmlns:p14="http://schemas.microsoft.com/office/powerpoint/2010/main" val="30236473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Section 8 contains tick boxes for noting what modifications are sought by the applicant. Again, check any that apply. You will note that one of the tick boxes is reducing or cancelling arrears. </a:t>
            </a:r>
            <a:r>
              <a:rPr lang="en-US" dirty="0"/>
              <a:t>Other countries’ laws may allow for the cancellation of </a:t>
            </a:r>
            <a:r>
              <a:rPr lang="en-US" dirty="0" smtClean="0"/>
              <a:t>arrears. However, a IV-D agency should never check the box asking for reduction or cancellation of arrears because U.S. law does not allow retroactive modification of support arrears. Another tick box relates to termination of the support obligation. If the child support agency is helping a debtor applicant, this tick box may be particularly relevant.</a:t>
            </a:r>
          </a:p>
          <a:p>
            <a:endParaRPr lang="en-US" dirty="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35</a:t>
            </a:fld>
            <a:endParaRPr lang="en-US" dirty="0"/>
          </a:p>
        </p:txBody>
      </p:sp>
    </p:spTree>
    <p:extLst>
      <p:ext uri="{BB962C8B-B14F-4D97-AF65-F5344CB8AC3E}">
        <p14:creationId xmlns:p14="http://schemas.microsoft.com/office/powerpoint/2010/main" val="20520476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085"/>
            <a:ext cx="5486400" cy="4422468"/>
          </a:xfrm>
        </p:spPr>
        <p:txBody>
          <a:bodyPr/>
          <a:lstStyle/>
          <a:p>
            <a:r>
              <a:rPr lang="en-US" dirty="0" smtClean="0"/>
              <a:t>Notes:</a:t>
            </a:r>
            <a:endParaRPr lang="en-US" dirty="0"/>
          </a:p>
          <a:p>
            <a:pPr>
              <a:spcBef>
                <a:spcPts val="1200"/>
              </a:spcBef>
            </a:pPr>
            <a:r>
              <a:rPr lang="en-US" dirty="0" smtClean="0"/>
              <a:t>In Section 9, check the appropriate boxes to indicate the documents included with the application. You should always include the decision itself and the Financial Circumstances Form. You should also include evidence that supports the change in circumstances. Such evidence may include copies of pay stubs or income tax returns showing a change in income, medical bills to demonstrate increased health expenses, and bills related to changes in child care or school expenses.</a:t>
            </a:r>
            <a:endParaRPr lang="en-US" dirty="0"/>
          </a:p>
          <a:p>
            <a:pPr>
              <a:spcBef>
                <a:spcPts val="1200"/>
              </a:spcBef>
            </a:pPr>
            <a:r>
              <a:rPr lang="en-US" dirty="0" smtClean="0"/>
              <a:t>If the creditor is the applicant, presumably you will always check the tick box in Section 10, requesting enforcement of the modified order.</a:t>
            </a:r>
            <a:endParaRPr lang="en-US" dirty="0"/>
          </a:p>
          <a:p>
            <a:pPr>
              <a:spcBef>
                <a:spcPts val="1200"/>
              </a:spcBef>
            </a:pPr>
            <a:r>
              <a:rPr lang="en-US" dirty="0" smtClean="0"/>
              <a:t>Section 11 allows you to provide additional information to the requested Central Authority. You may also want to use this space to make any requests not otherwise noted on the application. For example, </a:t>
            </a:r>
            <a:r>
              <a:rPr lang="en-US" dirty="0"/>
              <a:t>if the modified decision made in the requested State will have to be </a:t>
            </a:r>
            <a:r>
              <a:rPr lang="en-US" dirty="0" smtClean="0"/>
              <a:t>recognized </a:t>
            </a:r>
            <a:r>
              <a:rPr lang="en-US" dirty="0"/>
              <a:t>in </a:t>
            </a:r>
            <a:r>
              <a:rPr lang="en-US" dirty="0" smtClean="0"/>
              <a:t>another State </a:t>
            </a:r>
            <a:r>
              <a:rPr lang="en-US" dirty="0"/>
              <a:t>after it is made, and a certified copy of the decision will be required for that step, it is a good practice to ask the requested Central Authority to provide a certified copy of the decision along with the Status Report, when the modification application is concluded</a:t>
            </a:r>
            <a:r>
              <a:rPr lang="en-US" dirty="0" smtClean="0"/>
              <a:t>. In such a case, you should also request a Statement of Enforceability and Statement of Proper Notice, if applicable, which are required documents for recognition and enforcement of a Convention order. </a:t>
            </a:r>
          </a:p>
        </p:txBody>
      </p:sp>
      <p:sp>
        <p:nvSpPr>
          <p:cNvPr id="4" name="Slide Number Placeholder 3"/>
          <p:cNvSpPr>
            <a:spLocks noGrp="1"/>
          </p:cNvSpPr>
          <p:nvPr>
            <p:ph type="sldNum" sz="quarter" idx="10"/>
          </p:nvPr>
        </p:nvSpPr>
        <p:spPr/>
        <p:txBody>
          <a:bodyPr/>
          <a:lstStyle/>
          <a:p>
            <a:fld id="{824A558B-E4E9-A94A-B9C1-029E46A76ABA}" type="slidenum">
              <a:rPr lang="en-US" smtClean="0"/>
              <a:t>36</a:t>
            </a:fld>
            <a:endParaRPr lang="en-US" dirty="0"/>
          </a:p>
        </p:txBody>
      </p:sp>
    </p:spTree>
    <p:extLst>
      <p:ext uri="{BB962C8B-B14F-4D97-AF65-F5344CB8AC3E}">
        <p14:creationId xmlns:p14="http://schemas.microsoft.com/office/powerpoint/2010/main" val="14314324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If you are helping a debtor and sending an Application for Modification of a Decision Made by a State Other Than the Requested State, you need to complete Section 12. Check the first tick box if the creditor does not habitually reside in the issuing country.</a:t>
            </a:r>
            <a:r>
              <a:rPr lang="en-US" dirty="0" smtClean="0">
                <a:solidFill>
                  <a:srgbClr val="FF0000"/>
                </a:solidFill>
              </a:rPr>
              <a:t> </a:t>
            </a:r>
            <a:r>
              <a:rPr lang="en-US" dirty="0" smtClean="0"/>
              <a:t>If you are unable to check that box because the creditor does reside in the issuing country, then you must check the second tick box and indicate in the lower tick boxes which exception applies. As we’ve discussed earlier, in a child support case, if the creditor habitually resides in the Contracting State that issued the order, a debtor is not allowed to seek a modification of that order in a State other than that Contracting State unless one of the exceptions applies. Those are the four exceptions listed on the form.</a:t>
            </a:r>
            <a:endParaRPr lang="en-US" dirty="0"/>
          </a:p>
          <a:p>
            <a:pPr>
              <a:spcBef>
                <a:spcPts val="1200"/>
              </a:spcBef>
            </a:pPr>
            <a:r>
              <a:rPr lang="en-US" dirty="0" smtClean="0"/>
              <a:t>Finally</a:t>
            </a:r>
            <a:r>
              <a:rPr lang="en-US" dirty="0"/>
              <a:t>, the application ends with the attestation that is on every application. There is a tick box to indicate whether the applicant completed the application. You should always check the final tick box. It indicates that the named authorized representative of the Central Authority </a:t>
            </a:r>
            <a:r>
              <a:rPr lang="en-US" dirty="0" smtClean="0"/>
              <a:t>– which, in the U.S., would be a representative of the IV-D agency </a:t>
            </a:r>
            <a:r>
              <a:rPr lang="en-US" dirty="0"/>
              <a:t>–</a:t>
            </a:r>
            <a:r>
              <a:rPr lang="en-US" dirty="0" smtClean="0"/>
              <a:t> attests </a:t>
            </a:r>
            <a:r>
              <a:rPr lang="en-US" dirty="0"/>
              <a:t>that the application complies with Convention requirements, the information contained in the application and supporting documents correspond to the information and documents provided by the applicant, and the application is forwarded by the Central Authority on behalf of and with the consent of the applicant. </a:t>
            </a:r>
          </a:p>
        </p:txBody>
      </p:sp>
      <p:sp>
        <p:nvSpPr>
          <p:cNvPr id="4" name="Slide Number Placeholder 3"/>
          <p:cNvSpPr>
            <a:spLocks noGrp="1"/>
          </p:cNvSpPr>
          <p:nvPr>
            <p:ph type="sldNum" sz="quarter" idx="10"/>
          </p:nvPr>
        </p:nvSpPr>
        <p:spPr/>
        <p:txBody>
          <a:bodyPr/>
          <a:lstStyle/>
          <a:p>
            <a:fld id="{824A558B-E4E9-A94A-B9C1-029E46A76ABA}" type="slidenum">
              <a:rPr lang="en-US" smtClean="0"/>
              <a:t>37</a:t>
            </a:fld>
            <a:endParaRPr lang="en-US" dirty="0"/>
          </a:p>
        </p:txBody>
      </p:sp>
    </p:spTree>
    <p:extLst>
      <p:ext uri="{BB962C8B-B14F-4D97-AF65-F5344CB8AC3E}">
        <p14:creationId xmlns:p14="http://schemas.microsoft.com/office/powerpoint/2010/main" val="36989107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endParaRPr lang="en-US" dirty="0"/>
          </a:p>
          <a:p>
            <a:pPr>
              <a:spcBef>
                <a:spcPts val="1200"/>
              </a:spcBef>
            </a:pPr>
            <a:r>
              <a:rPr lang="en-US" dirty="0" smtClean="0"/>
              <a:t>If you have determined that certain </a:t>
            </a:r>
            <a:r>
              <a:rPr lang="en-US" dirty="0"/>
              <a:t>identifying information should not be disclosed or confirmed for the protection of the health, safety, or liberty of </a:t>
            </a:r>
            <a:r>
              <a:rPr lang="en-US" dirty="0" smtClean="0"/>
              <a:t>a person, you will include the Restricted Information form with the Application for Modification of a Decision. Under the Convention, the </a:t>
            </a:r>
            <a:r>
              <a:rPr lang="en-US" dirty="0"/>
              <a:t>determination by the requesting Central Authority has the same purpose as the allegation by a party under Section 312 of </a:t>
            </a:r>
            <a:r>
              <a:rPr lang="en-US" dirty="0" smtClean="0"/>
              <a:t>UIFSA (2008). The Restricted Information on the Applicant form segregates personal and financial information about the applicant, </a:t>
            </a:r>
            <a:r>
              <a:rPr lang="en-US" dirty="0"/>
              <a:t>and is similar to the revised intergovernmental forms we use in interstate </a:t>
            </a:r>
            <a:r>
              <a:rPr lang="en-US" dirty="0" smtClean="0"/>
              <a:t>U.S. </a:t>
            </a:r>
            <a:r>
              <a:rPr lang="en-US" dirty="0"/>
              <a:t>cases</a:t>
            </a:r>
            <a:r>
              <a:rPr lang="en-US" dirty="0" smtClean="0"/>
              <a:t>.</a:t>
            </a:r>
            <a:endParaRPr lang="en-US" dirty="0"/>
          </a:p>
          <a:p>
            <a:pPr>
              <a:spcBef>
                <a:spcPts val="1200"/>
              </a:spcBef>
            </a:pPr>
            <a:r>
              <a:rPr lang="en-US" dirty="0" smtClean="0"/>
              <a:t>Note </a:t>
            </a:r>
            <a:r>
              <a:rPr lang="en-US" dirty="0"/>
              <a:t>that the numbering is not sequential; it conforms with the section numbers on the Application for Modification where identifying information is provided. Because bank account information may help identify the location of a person, Section 5 segregates that information</a:t>
            </a:r>
            <a:r>
              <a:rPr lang="en-US" dirty="0" smtClean="0"/>
              <a:t>.</a:t>
            </a:r>
            <a:endParaRPr lang="en-US" dirty="0"/>
          </a:p>
          <a:p>
            <a:pPr>
              <a:spcBef>
                <a:spcPts val="1200"/>
              </a:spcBef>
            </a:pPr>
            <a:r>
              <a:rPr lang="en-US" dirty="0"/>
              <a:t>There is a separate Restricted Information form for the Financial Circumstances </a:t>
            </a:r>
            <a:r>
              <a:rPr lang="en-US" dirty="0" smtClean="0"/>
              <a:t>Form.</a:t>
            </a:r>
            <a:endParaRPr lang="en-US" dirty="0"/>
          </a:p>
          <a:p>
            <a:pPr>
              <a:spcBef>
                <a:spcPts val="1200"/>
              </a:spcBef>
            </a:pPr>
            <a:r>
              <a:rPr lang="en-US" dirty="0"/>
              <a:t>The remaining tick boxes are the attestation ones that are at the bottom of all Convention applications. The name of an authorized representative of the child support agency should appear at the bottom of the page</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38</a:t>
            </a:fld>
            <a:endParaRPr lang="en-US" dirty="0"/>
          </a:p>
        </p:txBody>
      </p:sp>
    </p:spTree>
    <p:extLst>
      <p:ext uri="{BB962C8B-B14F-4D97-AF65-F5344CB8AC3E}">
        <p14:creationId xmlns:p14="http://schemas.microsoft.com/office/powerpoint/2010/main" val="40843657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The Financial Circumstances Form is another recommended form published by the Hague Conference. It should be included with every Application for Modification unless the requested State has identified a different form in its Country Profile.</a:t>
            </a:r>
            <a:endParaRPr lang="en-US" dirty="0"/>
          </a:p>
          <a:p>
            <a:pPr>
              <a:spcBef>
                <a:spcPts val="1200"/>
              </a:spcBef>
            </a:pPr>
            <a:r>
              <a:rPr lang="en-US" dirty="0" smtClean="0"/>
              <a:t>Like the </a:t>
            </a:r>
            <a:r>
              <a:rPr lang="en-US" dirty="0"/>
              <a:t>application, there is a place on the form to indicate </a:t>
            </a:r>
            <a:r>
              <a:rPr lang="en-US" dirty="0" smtClean="0"/>
              <a:t>whether there </a:t>
            </a:r>
            <a:r>
              <a:rPr lang="en-US" dirty="0"/>
              <a:t>is a concern that the disclosure or confirmation of the information would </a:t>
            </a:r>
            <a:r>
              <a:rPr lang="en-US" dirty="0" smtClean="0"/>
              <a:t>jeopardize the health, safety, or liberty </a:t>
            </a:r>
            <a:r>
              <a:rPr lang="en-US" dirty="0"/>
              <a:t>of a person. In such a case, the personal information will then </a:t>
            </a:r>
            <a:r>
              <a:rPr lang="en-US" dirty="0" smtClean="0"/>
              <a:t>only appear </a:t>
            </a:r>
            <a:r>
              <a:rPr lang="en-US" dirty="0"/>
              <a:t>in the Restricted Information </a:t>
            </a:r>
            <a:r>
              <a:rPr lang="en-US" dirty="0" smtClean="0"/>
              <a:t>form.</a:t>
            </a:r>
          </a:p>
        </p:txBody>
      </p:sp>
      <p:sp>
        <p:nvSpPr>
          <p:cNvPr id="4" name="Slide Number Placeholder 3"/>
          <p:cNvSpPr>
            <a:spLocks noGrp="1"/>
          </p:cNvSpPr>
          <p:nvPr>
            <p:ph type="sldNum" sz="quarter" idx="10"/>
          </p:nvPr>
        </p:nvSpPr>
        <p:spPr/>
        <p:txBody>
          <a:bodyPr/>
          <a:lstStyle/>
          <a:p>
            <a:fld id="{824A558B-E4E9-A94A-B9C1-029E46A76ABA}" type="slidenum">
              <a:rPr lang="en-US" smtClean="0"/>
              <a:t>39</a:t>
            </a:fld>
            <a:endParaRPr lang="en-US" dirty="0"/>
          </a:p>
        </p:txBody>
      </p:sp>
    </p:spTree>
    <p:extLst>
      <p:ext uri="{BB962C8B-B14F-4D97-AF65-F5344CB8AC3E}">
        <p14:creationId xmlns:p14="http://schemas.microsoft.com/office/powerpoint/2010/main" val="125008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smtClean="0"/>
              <a:t>Today we are presenting Module 7, which focuses on an outgoing Convention application to modify a support order. We will discuss your role as the requesting Central Authority when preparing and transmitting an application to a Convention country. We will also discuss the steps a Convention country will take to process that application.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a:t>
            </a:fld>
            <a:endParaRPr lang="en-US" dirty="0"/>
          </a:p>
        </p:txBody>
      </p:sp>
    </p:spTree>
    <p:extLst>
      <p:ext uri="{BB962C8B-B14F-4D97-AF65-F5344CB8AC3E}">
        <p14:creationId xmlns:p14="http://schemas.microsoft.com/office/powerpoint/2010/main" val="992918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Because the Financial Circumstances Form has been designed for use with all applications, Section </a:t>
            </a:r>
            <a:r>
              <a:rPr lang="en-US" dirty="0"/>
              <a:t>3 </a:t>
            </a:r>
            <a:r>
              <a:rPr lang="en-US" dirty="0" smtClean="0"/>
              <a:t>has tick boxes to indicate whether </a:t>
            </a:r>
            <a:r>
              <a:rPr lang="en-US" dirty="0"/>
              <a:t>the applicant is </a:t>
            </a:r>
            <a:r>
              <a:rPr lang="en-US" dirty="0" smtClean="0"/>
              <a:t>the </a:t>
            </a:r>
            <a:r>
              <a:rPr lang="en-US" dirty="0"/>
              <a:t>creditor, </a:t>
            </a:r>
            <a:r>
              <a:rPr lang="en-US" dirty="0" smtClean="0"/>
              <a:t>a </a:t>
            </a:r>
            <a:r>
              <a:rPr lang="en-US" dirty="0"/>
              <a:t>representative of </a:t>
            </a:r>
            <a:r>
              <a:rPr lang="en-US" dirty="0" smtClean="0"/>
              <a:t>the person </a:t>
            </a:r>
            <a:r>
              <a:rPr lang="en-US" dirty="0"/>
              <a:t>for whom maintenance is sought or </a:t>
            </a:r>
            <a:r>
              <a:rPr lang="en-US" dirty="0" smtClean="0"/>
              <a:t>payable, or the debtor. </a:t>
            </a:r>
            <a:endParaRPr lang="en-US" dirty="0"/>
          </a:p>
          <a:p>
            <a:pPr>
              <a:spcBef>
                <a:spcPts val="1200"/>
              </a:spcBef>
            </a:pPr>
            <a:r>
              <a:rPr lang="en-US" dirty="0"/>
              <a:t>Section 4 </a:t>
            </a:r>
            <a:r>
              <a:rPr lang="en-US" dirty="0" smtClean="0"/>
              <a:t>identifies </a:t>
            </a:r>
            <a:r>
              <a:rPr lang="en-US" dirty="0"/>
              <a:t>the application that is being made. </a:t>
            </a:r>
            <a:r>
              <a:rPr lang="en-US" dirty="0" smtClean="0"/>
              <a:t>You should check the box “Modification of a decision” regardless of whether the applicant is the creditor or the debtor. You do not need to check the box about applying for legal assistance when a creditor is seeking modification of a support order for a child up to age 21. Legal assistance is mandatory, if necessary in the requested State. However, if the applicant is the debtor, you will need to check the box “Applying for legal assistance” and follow the instructions about other sections to complete. As previously discussed, there is no Convention requirement to provide free legal assistance to a debtor.</a:t>
            </a:r>
            <a:endParaRPr lang="en-US" dirty="0"/>
          </a:p>
          <a:p>
            <a:pPr>
              <a:spcBef>
                <a:spcPts val="1200"/>
              </a:spcBef>
            </a:pPr>
            <a:r>
              <a:rPr lang="en-US" dirty="0"/>
              <a:t>In </a:t>
            </a:r>
            <a:r>
              <a:rPr lang="en-US" dirty="0" smtClean="0"/>
              <a:t>Section </a:t>
            </a:r>
            <a:r>
              <a:rPr lang="en-US" dirty="0"/>
              <a:t>5 indicate the currency that is used throughout the Financial </a:t>
            </a:r>
            <a:r>
              <a:rPr lang="en-US" dirty="0" smtClean="0"/>
              <a:t>Circumstances Form</a:t>
            </a:r>
            <a:r>
              <a:rPr lang="en-US" dirty="0"/>
              <a:t>. </a:t>
            </a:r>
            <a:r>
              <a:rPr lang="en-US" dirty="0" smtClean="0"/>
              <a:t>Currency conversion is not required. However, if </a:t>
            </a:r>
            <a:r>
              <a:rPr lang="en-US" dirty="0"/>
              <a:t>you have converted all amounts to the currency of the requested State, indicate </a:t>
            </a:r>
            <a:r>
              <a:rPr lang="en-US" dirty="0" smtClean="0"/>
              <a:t>the exchange </a:t>
            </a:r>
            <a:r>
              <a:rPr lang="en-US" dirty="0"/>
              <a:t>rate </a:t>
            </a:r>
            <a:r>
              <a:rPr lang="en-US" dirty="0" smtClean="0"/>
              <a:t>used </a:t>
            </a:r>
            <a:r>
              <a:rPr lang="en-US" dirty="0"/>
              <a:t>and the date of the conversion</a:t>
            </a:r>
            <a:r>
              <a:rPr lang="en-US" dirty="0" smtClean="0"/>
              <a:t>.</a:t>
            </a:r>
          </a:p>
        </p:txBody>
      </p:sp>
      <p:sp>
        <p:nvSpPr>
          <p:cNvPr id="4" name="Slide Number Placeholder 3"/>
          <p:cNvSpPr>
            <a:spLocks noGrp="1"/>
          </p:cNvSpPr>
          <p:nvPr>
            <p:ph type="sldNum" sz="quarter" idx="10"/>
          </p:nvPr>
        </p:nvSpPr>
        <p:spPr/>
        <p:txBody>
          <a:bodyPr/>
          <a:lstStyle/>
          <a:p>
            <a:fld id="{824A558B-E4E9-A94A-B9C1-029E46A76ABA}" type="slidenum">
              <a:rPr lang="en-US" smtClean="0"/>
              <a:t>40</a:t>
            </a:fld>
            <a:endParaRPr lang="en-US" dirty="0"/>
          </a:p>
        </p:txBody>
      </p:sp>
    </p:spTree>
    <p:extLst>
      <p:ext uri="{BB962C8B-B14F-4D97-AF65-F5344CB8AC3E}">
        <p14:creationId xmlns:p14="http://schemas.microsoft.com/office/powerpoint/2010/main" val="11287936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In conjunction with the Application for Modification, you should complete the creditor portion of the form. It provides general financial information about the creditor as well as information about the creditor’s dependents.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41</a:t>
            </a:fld>
            <a:endParaRPr lang="en-US" dirty="0"/>
          </a:p>
        </p:txBody>
      </p:sp>
    </p:spTree>
    <p:extLst>
      <p:ext uri="{BB962C8B-B14F-4D97-AF65-F5344CB8AC3E}">
        <p14:creationId xmlns:p14="http://schemas.microsoft.com/office/powerpoint/2010/main" val="12327730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a:t>Section C provides income information about the </a:t>
            </a:r>
            <a:r>
              <a:rPr lang="en-US" dirty="0" smtClean="0"/>
              <a:t>creditor’s </a:t>
            </a:r>
            <a:r>
              <a:rPr lang="en-US" dirty="0"/>
              <a:t>current spouse, partner, or other household member who is contributing to the </a:t>
            </a:r>
            <a:r>
              <a:rPr lang="en-US" dirty="0" smtClean="0"/>
              <a:t>creditor’s </a:t>
            </a:r>
            <a:r>
              <a:rPr lang="en-US" dirty="0"/>
              <a:t>household expenses. Depending upon the laws of the requested State, the availability of such income may impact establishment of the support amount</a:t>
            </a:r>
            <a:r>
              <a:rPr lang="en-US" dirty="0" smtClean="0"/>
              <a:t>.</a:t>
            </a:r>
          </a:p>
          <a:p>
            <a:pPr>
              <a:spcBef>
                <a:spcPts val="1200"/>
              </a:spcBef>
            </a:pPr>
            <a:r>
              <a:rPr lang="en-US" dirty="0" smtClean="0"/>
              <a:t>Part III of the form provides information about the debtor. It should also be completed to the extent information is known. Section A identifies the debtor’s employment, earnings, and present marital status.</a:t>
            </a:r>
          </a:p>
          <a:p>
            <a:endParaRPr lang="en-US" dirty="0"/>
          </a:p>
          <a:p>
            <a:endParaRPr lang="en-US" dirty="0" smtClean="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42</a:t>
            </a:fld>
            <a:endParaRPr lang="en-US" dirty="0"/>
          </a:p>
        </p:txBody>
      </p:sp>
    </p:spTree>
    <p:extLst>
      <p:ext uri="{BB962C8B-B14F-4D97-AF65-F5344CB8AC3E}">
        <p14:creationId xmlns:p14="http://schemas.microsoft.com/office/powerpoint/2010/main" val="10931159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Section B identifies all of the debtor’s dependents, including dependents in the debtor’s current household.</a:t>
            </a:r>
            <a:endParaRPr lang="en-US" dirty="0"/>
          </a:p>
          <a:p>
            <a:pPr>
              <a:spcBef>
                <a:spcPts val="1200"/>
              </a:spcBef>
            </a:pPr>
            <a:r>
              <a:rPr lang="en-US" dirty="0" smtClean="0"/>
              <a:t>Section C provides income information about the debtor’s current spouse, partner, or other household member who is contributing to the debtor’s household expenses. Depending upon the laws of the requested State, the availability of such income may impact establishment of the support amount.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43</a:t>
            </a:fld>
            <a:endParaRPr lang="en-US" dirty="0"/>
          </a:p>
        </p:txBody>
      </p:sp>
    </p:spTree>
    <p:extLst>
      <p:ext uri="{BB962C8B-B14F-4D97-AF65-F5344CB8AC3E}">
        <p14:creationId xmlns:p14="http://schemas.microsoft.com/office/powerpoint/2010/main" val="28967060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Part IV should also be completed for all applications. Section A lists the debtor’s assets. Complete it to the extent information is known.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44</a:t>
            </a:fld>
            <a:endParaRPr lang="en-US" dirty="0"/>
          </a:p>
        </p:txBody>
      </p:sp>
    </p:spTree>
    <p:extLst>
      <p:ext uri="{BB962C8B-B14F-4D97-AF65-F5344CB8AC3E}">
        <p14:creationId xmlns:p14="http://schemas.microsoft.com/office/powerpoint/2010/main" val="17828162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600"/>
              </a:spcBef>
            </a:pPr>
            <a:r>
              <a:rPr lang="en-US" dirty="0" smtClean="0"/>
              <a:t>Section B of Part IV lists any known debts of the debtor.</a:t>
            </a:r>
            <a:endParaRPr lang="en-US" dirty="0"/>
          </a:p>
          <a:p>
            <a:pPr>
              <a:spcBef>
                <a:spcPts val="600"/>
              </a:spcBef>
            </a:pPr>
            <a:r>
              <a:rPr lang="en-US" dirty="0" smtClean="0"/>
              <a:t>Section V provides more detailed information about the financial circumstances of the applicant. Regardless of whether the applicant is the creditor or the debtor, you need to complete this section for the Application for Modification of a Decision.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45</a:t>
            </a:fld>
            <a:endParaRPr lang="en-US" dirty="0"/>
          </a:p>
        </p:txBody>
      </p:sp>
    </p:spTree>
    <p:extLst>
      <p:ext uri="{BB962C8B-B14F-4D97-AF65-F5344CB8AC3E}">
        <p14:creationId xmlns:p14="http://schemas.microsoft.com/office/powerpoint/2010/main" val="41437062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Part VI of the Financial Circumstances Form addresses medical insurance.</a:t>
            </a:r>
            <a:endParaRPr lang="en-US" dirty="0"/>
          </a:p>
          <a:p>
            <a:pPr>
              <a:spcBef>
                <a:spcPts val="1200"/>
              </a:spcBef>
            </a:pPr>
            <a:r>
              <a:rPr lang="en-US" dirty="0" smtClean="0"/>
              <a:t>Finally, the form concludes with the attestation language that is common to all Convention forms.</a:t>
            </a:r>
          </a:p>
        </p:txBody>
      </p:sp>
      <p:sp>
        <p:nvSpPr>
          <p:cNvPr id="4" name="Slide Number Placeholder 3"/>
          <p:cNvSpPr>
            <a:spLocks noGrp="1"/>
          </p:cNvSpPr>
          <p:nvPr>
            <p:ph type="sldNum" sz="quarter" idx="10"/>
          </p:nvPr>
        </p:nvSpPr>
        <p:spPr/>
        <p:txBody>
          <a:bodyPr/>
          <a:lstStyle/>
          <a:p>
            <a:fld id="{824A558B-E4E9-A94A-B9C1-029E46A76ABA}" type="slidenum">
              <a:rPr lang="en-US" smtClean="0"/>
              <a:t>46</a:t>
            </a:fld>
            <a:endParaRPr lang="en-US" dirty="0"/>
          </a:p>
        </p:txBody>
      </p:sp>
    </p:spTree>
    <p:extLst>
      <p:ext uri="{BB962C8B-B14F-4D97-AF65-F5344CB8AC3E}">
        <p14:creationId xmlns:p14="http://schemas.microsoft.com/office/powerpoint/2010/main" val="16143051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OCSE issued AT-17-06 and DCL-16-21, which provide guidance and information about the mandatory and recommended Convention forms. OCSE has also formatted the forms into a fillable PDF format, which you can access from the OCSE website. </a:t>
            </a:r>
            <a:r>
              <a:rPr lang="en-US" dirty="0"/>
              <a:t>The Hague forms were recently re-approved by the Office of Management and Budget for a three year period. The forms on the OCSE website now have an expiration date of April 30, </a:t>
            </a:r>
            <a:r>
              <a:rPr lang="en-US" dirty="0" smtClean="0"/>
              <a:t>2020.</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47</a:t>
            </a:fld>
            <a:endParaRPr lang="en-US" dirty="0"/>
          </a:p>
        </p:txBody>
      </p:sp>
    </p:spTree>
    <p:extLst>
      <p:ext uri="{BB962C8B-B14F-4D97-AF65-F5344CB8AC3E}">
        <p14:creationId xmlns:p14="http://schemas.microsoft.com/office/powerpoint/2010/main" val="14611444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This slide shows OCSE’s International page and indicates where to access the Hague Convention forms.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48</a:t>
            </a:fld>
            <a:endParaRPr lang="en-US" dirty="0"/>
          </a:p>
        </p:txBody>
      </p:sp>
    </p:spTree>
    <p:extLst>
      <p:ext uri="{BB962C8B-B14F-4D97-AF65-F5344CB8AC3E}">
        <p14:creationId xmlns:p14="http://schemas.microsoft.com/office/powerpoint/2010/main" val="41803962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endParaRPr lang="en-US" dirty="0"/>
          </a:p>
          <a:p>
            <a:pPr>
              <a:spcBef>
                <a:spcPts val="1200"/>
              </a:spcBef>
            </a:pPr>
            <a:r>
              <a:rPr lang="en-US" dirty="0" smtClean="0"/>
              <a:t>Article 44 of the Hague Child Support Convention addresses translation of documents and communications.</a:t>
            </a:r>
            <a:endParaRPr lang="en-US" dirty="0"/>
          </a:p>
          <a:p>
            <a:pPr>
              <a:spcBef>
                <a:spcPts val="1200"/>
              </a:spcBef>
            </a:pPr>
            <a:r>
              <a:rPr lang="en-US" dirty="0" smtClean="0"/>
              <a:t>Any </a:t>
            </a:r>
            <a:r>
              <a:rPr lang="en-US" dirty="0"/>
              <a:t>application and related documents </a:t>
            </a:r>
            <a:r>
              <a:rPr lang="en-US" dirty="0" smtClean="0"/>
              <a:t>must </a:t>
            </a:r>
            <a:r>
              <a:rPr lang="en-US" dirty="0"/>
              <a:t>be in the original language, and </a:t>
            </a:r>
            <a:r>
              <a:rPr lang="en-US" dirty="0" smtClean="0"/>
              <a:t>must </a:t>
            </a:r>
            <a:r>
              <a:rPr lang="en-US" dirty="0"/>
              <a:t>be accompanied by a translation into an official language of the requested State or another language </a:t>
            </a:r>
            <a:r>
              <a:rPr lang="en-US" dirty="0" smtClean="0"/>
              <a:t>that </a:t>
            </a:r>
            <a:r>
              <a:rPr lang="en-US" dirty="0"/>
              <a:t>the requested State has </a:t>
            </a:r>
            <a:r>
              <a:rPr lang="en-US" dirty="0" smtClean="0"/>
              <a:t>declared it will accept, unless </a:t>
            </a:r>
            <a:r>
              <a:rPr lang="en-US" dirty="0"/>
              <a:t>the competent authority of that State dispenses with translation. </a:t>
            </a:r>
          </a:p>
          <a:p>
            <a:pPr>
              <a:spcBef>
                <a:spcPts val="1200"/>
              </a:spcBef>
            </a:pPr>
            <a:r>
              <a:rPr lang="en-US" dirty="0"/>
              <a:t>Unless otherwise agreed by the Central Authorities, any other communications between such Authorities </a:t>
            </a:r>
            <a:r>
              <a:rPr lang="en-US" dirty="0" smtClean="0"/>
              <a:t>must </a:t>
            </a:r>
            <a:r>
              <a:rPr lang="en-US" dirty="0"/>
              <a:t>be in an official language of the requested State or in either English or French. </a:t>
            </a:r>
            <a:r>
              <a:rPr lang="en-US" dirty="0" smtClean="0"/>
              <a:t>However</a:t>
            </a:r>
            <a:r>
              <a:rPr lang="en-US" dirty="0"/>
              <a:t>, a Contracting State </a:t>
            </a:r>
            <a:r>
              <a:rPr lang="en-US" dirty="0" smtClean="0"/>
              <a:t>may make a reservation objecting to the use of </a:t>
            </a:r>
            <a:r>
              <a:rPr lang="en-US" dirty="0"/>
              <a:t>either English or French</a:t>
            </a:r>
            <a:r>
              <a:rPr lang="en-US" dirty="0" smtClean="0"/>
              <a:t>. For example, the U.S. has objected to the use of French when a Central Authority communicates with us. Such a reservation will be noted in the Status Table on the Child Support page of the Hague Conference website. You can also learn about a country’s language requirements by checking its Country Profile.</a:t>
            </a:r>
          </a:p>
        </p:txBody>
      </p:sp>
      <p:sp>
        <p:nvSpPr>
          <p:cNvPr id="4" name="Slide Number Placeholder 3"/>
          <p:cNvSpPr>
            <a:spLocks noGrp="1"/>
          </p:cNvSpPr>
          <p:nvPr>
            <p:ph type="sldNum" sz="quarter" idx="10"/>
          </p:nvPr>
        </p:nvSpPr>
        <p:spPr/>
        <p:txBody>
          <a:bodyPr/>
          <a:lstStyle/>
          <a:p>
            <a:fld id="{824A558B-E4E9-A94A-B9C1-029E46A76ABA}" type="slidenum">
              <a:rPr lang="en-US" smtClean="0"/>
              <a:t>49</a:t>
            </a:fld>
            <a:endParaRPr lang="en-US" dirty="0"/>
          </a:p>
        </p:txBody>
      </p:sp>
    </p:spTree>
    <p:extLst>
      <p:ext uri="{BB962C8B-B14F-4D97-AF65-F5344CB8AC3E}">
        <p14:creationId xmlns:p14="http://schemas.microsoft.com/office/powerpoint/2010/main" val="1686426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Because </a:t>
            </a:r>
            <a:r>
              <a:rPr lang="en-US" dirty="0"/>
              <a:t>the Convention applies to countries with various legal systems, it includes terminology that differs from the terms we use in the United States. This slide “converts” Convention terms to their equivalent U.S. terms</a:t>
            </a:r>
            <a:r>
              <a:rPr lang="en-US" dirty="0" smtClean="0"/>
              <a:t>. We discussed these terms in prior modules so we will not review them again. However, if there are new participants to today’s webinar, please check the Trainer </a:t>
            </a:r>
            <a:r>
              <a:rPr lang="en-US" dirty="0"/>
              <a:t>Notes </a:t>
            </a:r>
            <a:r>
              <a:rPr lang="en-US" dirty="0" smtClean="0"/>
              <a:t>for Module 1 or 2 for </a:t>
            </a:r>
            <a:r>
              <a:rPr lang="en-US" dirty="0"/>
              <a:t>an explanation of each term on the slide</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a:t>
            </a:fld>
            <a:endParaRPr lang="en-US" dirty="0"/>
          </a:p>
        </p:txBody>
      </p:sp>
    </p:spTree>
    <p:extLst>
      <p:ext uri="{BB962C8B-B14F-4D97-AF65-F5344CB8AC3E}">
        <p14:creationId xmlns:p14="http://schemas.microsoft.com/office/powerpoint/2010/main" val="25455485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085"/>
            <a:ext cx="5638800" cy="4576246"/>
          </a:xfrm>
        </p:spPr>
        <p:txBody>
          <a:bodyPr/>
          <a:lstStyle/>
          <a:p>
            <a:pPr lvl="0" defTabSz="914400">
              <a:defRPr/>
            </a:pPr>
            <a:r>
              <a:rPr lang="en-US" sz="1150" dirty="0" smtClean="0"/>
              <a:t>Notes:</a:t>
            </a:r>
          </a:p>
          <a:p>
            <a:pPr defTabSz="914400">
              <a:spcBef>
                <a:spcPts val="1200"/>
              </a:spcBef>
              <a:defRPr/>
            </a:pPr>
            <a:r>
              <a:rPr lang="en-US" sz="1150" dirty="0" smtClean="0"/>
              <a:t>The </a:t>
            </a:r>
            <a:r>
              <a:rPr lang="en-US" sz="1150" dirty="0"/>
              <a:t>quickest way to learn a country’s language requirements is to go to OCSE’s international page and use the drop down menu for “Select a country.” </a:t>
            </a:r>
          </a:p>
          <a:p>
            <a:pPr lvl="0" defTabSz="914400">
              <a:spcBef>
                <a:spcPts val="1200"/>
              </a:spcBef>
              <a:defRPr/>
            </a:pPr>
            <a:r>
              <a:rPr lang="en-US" sz="1150" dirty="0" smtClean="0"/>
              <a:t>This </a:t>
            </a:r>
            <a:r>
              <a:rPr lang="en-US" sz="1150" dirty="0"/>
              <a:t>slide shows the information available for each Convention country or FRC. We’re using Austria as an example. On the left is information about that country’s language requirements. It informs you of the communication language – generally English is acceptable in Convention cases, except for two countries (France and Luxembourg). It identifies the country’s official language. And it also informs you of the required language for translation of forms and documents. If OCSE has forms translated into the required language, there is a hyperlink to such forms. For example, Austria accepts German/English bilingual forms.</a:t>
            </a:r>
          </a:p>
          <a:p>
            <a:pPr lvl="0" defTabSz="914400">
              <a:spcBef>
                <a:spcPts val="1200"/>
              </a:spcBef>
              <a:defRPr/>
            </a:pPr>
            <a:r>
              <a:rPr lang="en-US" sz="1150" dirty="0" smtClean="0"/>
              <a:t>Please </a:t>
            </a:r>
            <a:r>
              <a:rPr lang="en-US" sz="1150" dirty="0"/>
              <a:t>review the language information carefully when preparing cases to send to another Hague country. If you need a Convention form in a language that is not currently accessible from the OCSE website, please contact OCSE for help. </a:t>
            </a:r>
          </a:p>
          <a:p>
            <a:pPr defTabSz="914400">
              <a:spcBef>
                <a:spcPts val="1200"/>
              </a:spcBef>
              <a:defRPr/>
            </a:pPr>
            <a:r>
              <a:rPr lang="en-GB" sz="1150" dirty="0" smtClean="0"/>
              <a:t>While </a:t>
            </a:r>
            <a:r>
              <a:rPr lang="en-GB" sz="1150" dirty="0"/>
              <a:t>OCSE urges all states to have general policies concerning translation, there is no federally mandated type of translation provider. Some states use a single state contracted translation provider. Other states allow county child support agencies to access translation services as needed, with no overall state oversight. </a:t>
            </a:r>
            <a:r>
              <a:rPr lang="en-US" sz="1150" dirty="0"/>
              <a:t>Often, child support agencies reach out to local universities or colleges to obtain translation services. </a:t>
            </a:r>
            <a:r>
              <a:rPr lang="en-GB" sz="1150" dirty="0"/>
              <a:t>At least one state requires county IV-D programs to request translation services through the Central Registry for review before the county is permitted to send the documents to the state translation provider. </a:t>
            </a:r>
          </a:p>
        </p:txBody>
      </p:sp>
      <p:sp>
        <p:nvSpPr>
          <p:cNvPr id="4" name="Slide Number Placeholder 3"/>
          <p:cNvSpPr>
            <a:spLocks noGrp="1"/>
          </p:cNvSpPr>
          <p:nvPr>
            <p:ph type="sldNum" sz="quarter" idx="10"/>
          </p:nvPr>
        </p:nvSpPr>
        <p:spPr/>
        <p:txBody>
          <a:bodyPr/>
          <a:lstStyle/>
          <a:p>
            <a:fld id="{824A558B-E4E9-A94A-B9C1-029E46A76ABA}" type="slidenum">
              <a:rPr lang="en-US" smtClean="0"/>
              <a:t>50</a:t>
            </a:fld>
            <a:endParaRPr lang="en-US" dirty="0"/>
          </a:p>
        </p:txBody>
      </p:sp>
    </p:spTree>
    <p:extLst>
      <p:ext uri="{BB962C8B-B14F-4D97-AF65-F5344CB8AC3E}">
        <p14:creationId xmlns:p14="http://schemas.microsoft.com/office/powerpoint/2010/main" val="112325840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lvl="0">
              <a:spcBef>
                <a:spcPts val="1200"/>
              </a:spcBef>
            </a:pPr>
            <a:r>
              <a:rPr lang="en-US" dirty="0" smtClean="0"/>
              <a:t>Before </a:t>
            </a:r>
            <a:r>
              <a:rPr lang="en-US" dirty="0"/>
              <a:t>transmitting the application, Article 12 of the Convention requires the requesting Central Authority to review the application to ensure that it complies with the Convention.  </a:t>
            </a:r>
          </a:p>
          <a:p>
            <a:pPr lvl="0">
              <a:spcBef>
                <a:spcPts val="1200"/>
              </a:spcBef>
            </a:pPr>
            <a:r>
              <a:rPr lang="en-US" dirty="0" smtClean="0"/>
              <a:t>One </a:t>
            </a:r>
            <a:r>
              <a:rPr lang="en-US" dirty="0"/>
              <a:t>implementation question a state IV-D agency needs to answer is whether applications will go directly from the local IV-D office to the requested Central Authority – as currently done in </a:t>
            </a:r>
            <a:r>
              <a:rPr lang="en-US" dirty="0" smtClean="0"/>
              <a:t>most states in international </a:t>
            </a:r>
            <a:r>
              <a:rPr lang="en-US" dirty="0"/>
              <a:t>cases </a:t>
            </a:r>
            <a:r>
              <a:rPr lang="en-US" dirty="0" smtClean="0"/>
              <a:t>– </a:t>
            </a:r>
            <a:r>
              <a:rPr lang="en-US" dirty="0"/>
              <a:t>or whether the agency wants to centralize a final review of all outgoing Convention applications. </a:t>
            </a:r>
            <a:r>
              <a:rPr lang="en-US" dirty="0" smtClean="0"/>
              <a:t>Currently </a:t>
            </a:r>
            <a:r>
              <a:rPr lang="en-US" dirty="0"/>
              <a:t>there is no federal requirement to centralize the review or transmission of </a:t>
            </a:r>
            <a:r>
              <a:rPr lang="en-US" dirty="0" smtClean="0"/>
              <a:t>an application. </a:t>
            </a:r>
            <a:r>
              <a:rPr lang="en-US" dirty="0"/>
              <a:t>However, some states are considering centralization in order to establish expertise in Convention provisions. </a:t>
            </a:r>
            <a:r>
              <a:rPr lang="en-US" dirty="0" smtClean="0"/>
              <a:t>OCSE </a:t>
            </a:r>
            <a:r>
              <a:rPr lang="en-US" dirty="0"/>
              <a:t>encourages specialization in international case processing and </a:t>
            </a:r>
            <a:r>
              <a:rPr lang="en-US" dirty="0" smtClean="0"/>
              <a:t>will </a:t>
            </a:r>
            <a:r>
              <a:rPr lang="en-US" dirty="0"/>
              <a:t>work with states to share best practices.  </a:t>
            </a:r>
          </a:p>
        </p:txBody>
      </p:sp>
      <p:sp>
        <p:nvSpPr>
          <p:cNvPr id="4" name="Slide Number Placeholder 3"/>
          <p:cNvSpPr>
            <a:spLocks noGrp="1"/>
          </p:cNvSpPr>
          <p:nvPr>
            <p:ph type="sldNum" sz="quarter" idx="10"/>
          </p:nvPr>
        </p:nvSpPr>
        <p:spPr/>
        <p:txBody>
          <a:bodyPr/>
          <a:lstStyle/>
          <a:p>
            <a:fld id="{824A558B-E4E9-A94A-B9C1-029E46A76ABA}" type="slidenum">
              <a:rPr lang="en-US" smtClean="0"/>
              <a:t>51</a:t>
            </a:fld>
            <a:endParaRPr lang="en-US" dirty="0"/>
          </a:p>
        </p:txBody>
      </p:sp>
    </p:spTree>
    <p:extLst>
      <p:ext uri="{BB962C8B-B14F-4D97-AF65-F5344CB8AC3E}">
        <p14:creationId xmlns:p14="http://schemas.microsoft.com/office/powerpoint/2010/main" val="13288274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The next slides focus on what happens once a IV-D agency has transmitted an Application for Modification to the requested Central Authority in the Convention country.</a:t>
            </a:r>
            <a:endParaRPr lang="en-US" dirty="0"/>
          </a:p>
          <a:p>
            <a:pPr>
              <a:spcBef>
                <a:spcPts val="1200"/>
              </a:spcBef>
            </a:pPr>
            <a:r>
              <a:rPr lang="en-US" dirty="0" smtClean="0"/>
              <a:t>How will you know the address of the country’s Central Authority? You should check the country’s Country Profile. As noted earlier, you can also find information about the Central Authority by clicking on the word “Authorities” on the right-hand column of the Child Support page of the Hague Conference website.</a:t>
            </a:r>
          </a:p>
        </p:txBody>
      </p:sp>
      <p:sp>
        <p:nvSpPr>
          <p:cNvPr id="4" name="Slide Number Placeholder 3"/>
          <p:cNvSpPr>
            <a:spLocks noGrp="1"/>
          </p:cNvSpPr>
          <p:nvPr>
            <p:ph type="sldNum" sz="quarter" idx="10"/>
          </p:nvPr>
        </p:nvSpPr>
        <p:spPr/>
        <p:txBody>
          <a:bodyPr/>
          <a:lstStyle/>
          <a:p>
            <a:fld id="{824A558B-E4E9-A94A-B9C1-029E46A76ABA}" type="slidenum">
              <a:rPr lang="en-US" smtClean="0"/>
              <a:t>52</a:t>
            </a:fld>
            <a:endParaRPr lang="en-US" dirty="0"/>
          </a:p>
        </p:txBody>
      </p:sp>
    </p:spTree>
    <p:extLst>
      <p:ext uri="{BB962C8B-B14F-4D97-AF65-F5344CB8AC3E}">
        <p14:creationId xmlns:p14="http://schemas.microsoft.com/office/powerpoint/2010/main" val="36930520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6470"/>
            <a:ext cx="5486400" cy="4191238"/>
          </a:xfrm>
        </p:spPr>
        <p:txBody>
          <a:bodyPr/>
          <a:lstStyle/>
          <a:p>
            <a:r>
              <a:rPr lang="en-US" dirty="0"/>
              <a:t>Notes</a:t>
            </a:r>
            <a:r>
              <a:rPr lang="en-US" dirty="0" smtClean="0"/>
              <a:t>:</a:t>
            </a:r>
          </a:p>
          <a:p>
            <a:pPr>
              <a:spcBef>
                <a:spcPts val="1200"/>
              </a:spcBef>
            </a:pPr>
            <a:r>
              <a:rPr lang="en-US" dirty="0" smtClean="0"/>
              <a:t>In its review of an application, there are two important provisions that govern the requested Central Authority.</a:t>
            </a:r>
            <a:endParaRPr lang="en-US" dirty="0"/>
          </a:p>
          <a:p>
            <a:pPr>
              <a:spcBef>
                <a:spcPts val="1200"/>
              </a:spcBef>
            </a:pPr>
            <a:r>
              <a:rPr lang="en-US" dirty="0" smtClean="0"/>
              <a:t>First, it </a:t>
            </a:r>
            <a:r>
              <a:rPr lang="en-US" dirty="0"/>
              <a:t>may refuse to process </a:t>
            </a:r>
            <a:r>
              <a:rPr lang="en-US" dirty="0" smtClean="0"/>
              <a:t>an </a:t>
            </a:r>
            <a:r>
              <a:rPr lang="en-US" dirty="0"/>
              <a:t>application only if it is manifest that Convention requirements are not </a:t>
            </a:r>
            <a:r>
              <a:rPr lang="en-US" dirty="0" smtClean="0"/>
              <a:t>met. Second, the Central Authority may not reject an application solely because additional documents or information are needed. In the rare case where </a:t>
            </a:r>
            <a:r>
              <a:rPr lang="en-US" dirty="0"/>
              <a:t>the </a:t>
            </a:r>
            <a:r>
              <a:rPr lang="en-US" dirty="0" smtClean="0"/>
              <a:t>requested Central Authority decides </a:t>
            </a:r>
            <a:r>
              <a:rPr lang="en-US" dirty="0"/>
              <a:t>to refuse to process the application, there must be prompt notice to the requesting State. </a:t>
            </a:r>
            <a:endParaRPr lang="en-US" dirty="0" smtClean="0"/>
          </a:p>
          <a:p>
            <a:pPr>
              <a:spcBef>
                <a:spcPts val="1200"/>
              </a:spcBef>
            </a:pPr>
            <a:r>
              <a:rPr lang="en-US" dirty="0" smtClean="0"/>
              <a:t>In Module 6 we talked about each of these provisions in the context of an incoming application to the U.S. and the role of the state Central Registry.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53</a:t>
            </a:fld>
            <a:endParaRPr lang="en-US" dirty="0"/>
          </a:p>
        </p:txBody>
      </p:sp>
    </p:spTree>
    <p:extLst>
      <p:ext uri="{BB962C8B-B14F-4D97-AF65-F5344CB8AC3E}">
        <p14:creationId xmlns:p14="http://schemas.microsoft.com/office/powerpoint/2010/main" val="16906603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With this slide we focus on the role of the requested Central Authority. What happens after it receives and reviews an application from a U.S. child support agency? Article 12 sets out several requirements, including timeframes for taking action. This is unusual for a Hague Convention and an example of how important it was to the U.S. that the treaty address the practical issue of delays in case processing.</a:t>
            </a:r>
            <a:endParaRPr lang="en-US" dirty="0"/>
          </a:p>
          <a:p>
            <a:pPr>
              <a:spcBef>
                <a:spcPts val="1200"/>
              </a:spcBef>
            </a:pPr>
            <a:r>
              <a:rPr lang="en-US" dirty="0" smtClean="0"/>
              <a:t>The Convention requires the requested Central Authority to acknowledge receipt of the application within six weeks. There is a mandatory Acknowledgment form that must be used. The acknowledgment will also inform you about what initial steps have been taken, identify any needed additional documents, and provide contact information. </a:t>
            </a:r>
            <a:endParaRPr lang="en-US" dirty="0"/>
          </a:p>
          <a:p>
            <a:pPr>
              <a:spcBef>
                <a:spcPts val="1200"/>
              </a:spcBef>
            </a:pPr>
            <a:r>
              <a:rPr lang="en-US" dirty="0" smtClean="0"/>
              <a:t>Within three months of the Acknowledgment, the Central Authority in the requested State is also required by the Convention to provide a status update. You don’t have to request that initial status update.</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54</a:t>
            </a:fld>
            <a:endParaRPr lang="en-US" dirty="0"/>
          </a:p>
        </p:txBody>
      </p:sp>
    </p:spTree>
    <p:extLst>
      <p:ext uri="{BB962C8B-B14F-4D97-AF65-F5344CB8AC3E}">
        <p14:creationId xmlns:p14="http://schemas.microsoft.com/office/powerpoint/2010/main" val="32269540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The Convention outlines general case processing responsibilities that the Central Authority has when receiving applications from a Convention country. This slide summarizes measures that Article 6 requires, if appropriate. We discussed these measures during the Module 2 webinar. If you recall, the required role of the requested Central Authority is usually to facilitate or help with these measures. Although many of the measures seem more related to helping a creditor applicant, assistance in locating a creditor may be needed when the creditor is the respondent to an application by the debtor for modification of a decision. </a:t>
            </a:r>
          </a:p>
        </p:txBody>
      </p:sp>
      <p:sp>
        <p:nvSpPr>
          <p:cNvPr id="4" name="Slide Number Placeholder 3"/>
          <p:cNvSpPr>
            <a:spLocks noGrp="1"/>
          </p:cNvSpPr>
          <p:nvPr>
            <p:ph type="sldNum" sz="quarter" idx="10"/>
          </p:nvPr>
        </p:nvSpPr>
        <p:spPr/>
        <p:txBody>
          <a:bodyPr/>
          <a:lstStyle/>
          <a:p>
            <a:fld id="{824A558B-E4E9-A94A-B9C1-029E46A76ABA}" type="slidenum">
              <a:rPr lang="en-US" smtClean="0"/>
              <a:t>55</a:t>
            </a:fld>
            <a:endParaRPr lang="en-US" dirty="0"/>
          </a:p>
        </p:txBody>
      </p:sp>
    </p:spTree>
    <p:extLst>
      <p:ext uri="{BB962C8B-B14F-4D97-AF65-F5344CB8AC3E}">
        <p14:creationId xmlns:p14="http://schemas.microsoft.com/office/powerpoint/2010/main" val="3639191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Ordinarily, a requested Central Authority will process applications quickly without the need for any additional formal documents requesting assistance. However, under certain countries’ domestic law, such as Sweden, there must be a power of attorney in order for the Central Authority to act on behalf of the applicant. In that limited circumstance, Article 42 permits a Central </a:t>
            </a:r>
            <a:r>
              <a:rPr lang="en-US" dirty="0"/>
              <a:t>Authority of the requested State </a:t>
            </a:r>
            <a:r>
              <a:rPr lang="en-US" dirty="0" smtClean="0"/>
              <a:t>to require </a:t>
            </a:r>
            <a:r>
              <a:rPr lang="en-US" dirty="0"/>
              <a:t>a power of attorney from the </a:t>
            </a:r>
            <a:r>
              <a:rPr lang="en-US" dirty="0" smtClean="0"/>
              <a:t>applicant in order to represent the applicant before authorities. The Country Profile will let you know whether a power of attorney form is required.</a:t>
            </a:r>
          </a:p>
        </p:txBody>
      </p:sp>
      <p:sp>
        <p:nvSpPr>
          <p:cNvPr id="4" name="Slide Number Placeholder 3"/>
          <p:cNvSpPr>
            <a:spLocks noGrp="1"/>
          </p:cNvSpPr>
          <p:nvPr>
            <p:ph type="sldNum" sz="quarter" idx="10"/>
          </p:nvPr>
        </p:nvSpPr>
        <p:spPr/>
        <p:txBody>
          <a:bodyPr/>
          <a:lstStyle/>
          <a:p>
            <a:fld id="{824A558B-E4E9-A94A-B9C1-029E46A76ABA}" type="slidenum">
              <a:rPr lang="en-US" smtClean="0"/>
              <a:t>56</a:t>
            </a:fld>
            <a:endParaRPr lang="en-US" dirty="0"/>
          </a:p>
        </p:txBody>
      </p:sp>
    </p:spTree>
    <p:extLst>
      <p:ext uri="{BB962C8B-B14F-4D97-AF65-F5344CB8AC3E}">
        <p14:creationId xmlns:p14="http://schemas.microsoft.com/office/powerpoint/2010/main" val="34506859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Regardless of what country issued the support order, the competent authority in the requested State will apply its country’s laws and defenses regarding the availability of modification.  If the competent authority modifies the order, it will determine the support amount based on the laws in its country. Check the Country Profile to learn more about a country’s modification laws, including whether it uses support guidelines.</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57</a:t>
            </a:fld>
            <a:endParaRPr lang="en-US" dirty="0"/>
          </a:p>
        </p:txBody>
      </p:sp>
    </p:spTree>
    <p:extLst>
      <p:ext uri="{BB962C8B-B14F-4D97-AF65-F5344CB8AC3E}">
        <p14:creationId xmlns:p14="http://schemas.microsoft.com/office/powerpoint/2010/main" val="306284926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endParaRPr lang="en-US" dirty="0"/>
          </a:p>
          <a:p>
            <a:pPr>
              <a:spcBef>
                <a:spcPts val="1200"/>
              </a:spcBef>
            </a:pPr>
            <a:r>
              <a:rPr lang="en-US" dirty="0"/>
              <a:t>Article 6 requires the requested Central Authority to initiate or help initiate any necessary proceedings in the requested State related to the Application for </a:t>
            </a:r>
            <a:r>
              <a:rPr lang="en-US" dirty="0" smtClean="0"/>
              <a:t>Modification. </a:t>
            </a:r>
            <a:r>
              <a:rPr lang="en-US" dirty="0"/>
              <a:t>If there is a proceeding, Article 29 prohibits any requirement that the child or applicant be physically present in the proceeding. </a:t>
            </a:r>
          </a:p>
          <a:p>
            <a:endParaRPr lang="en-US" dirty="0"/>
          </a:p>
          <a:p>
            <a:endParaRPr lang="en-US" dirty="0"/>
          </a:p>
          <a:p>
            <a:endParaRPr lang="en-US" dirty="0" smtClean="0"/>
          </a:p>
          <a:p>
            <a:endParaRPr lang="en-US" sz="900" dirty="0"/>
          </a:p>
          <a:p>
            <a:endParaRPr lang="en-US" sz="900" dirty="0"/>
          </a:p>
          <a:p>
            <a:endParaRPr lang="en-US" dirty="0" smtClean="0"/>
          </a:p>
          <a:p>
            <a:endParaRPr lang="en-US" dirty="0"/>
          </a:p>
          <a:p>
            <a:endParaRPr lang="en-US" dirty="0"/>
          </a:p>
          <a:p>
            <a:endParaRPr lang="en-US" dirty="0"/>
          </a:p>
          <a:p>
            <a:endParaRPr lang="en-US" dirty="0"/>
          </a:p>
          <a:p>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58</a:t>
            </a:fld>
            <a:endParaRPr lang="en-US" dirty="0"/>
          </a:p>
        </p:txBody>
      </p:sp>
    </p:spTree>
    <p:extLst>
      <p:ext uri="{BB962C8B-B14F-4D97-AF65-F5344CB8AC3E}">
        <p14:creationId xmlns:p14="http://schemas.microsoft.com/office/powerpoint/2010/main" val="11515745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a:t>S</a:t>
            </a:r>
            <a:r>
              <a:rPr lang="en-US" dirty="0" smtClean="0"/>
              <a:t>ome Convention countries allow cancellation of support arrears through a modification action. However, that is not permitted in the United States. Under federal law, support arrears are vested judgments in favor of the obligee</a:t>
            </a:r>
            <a:r>
              <a:rPr lang="en-US" dirty="0"/>
              <a:t> </a:t>
            </a:r>
            <a:r>
              <a:rPr lang="en-US" dirty="0" smtClean="0"/>
              <a:t>and retroactive modification, prior to the date of the filing of the petition, is prohibited. Therefore, if a requested State modifies arrears under a U.S. order that has been transmitted to the country for modification, it is unlikely a U.S. tribunal will later recognize that arrears modification.</a:t>
            </a:r>
          </a:p>
          <a:p>
            <a:endParaRPr lang="en-US" dirty="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59</a:t>
            </a:fld>
            <a:endParaRPr lang="en-US" dirty="0"/>
          </a:p>
        </p:txBody>
      </p:sp>
    </p:spTree>
    <p:extLst>
      <p:ext uri="{BB962C8B-B14F-4D97-AF65-F5344CB8AC3E}">
        <p14:creationId xmlns:p14="http://schemas.microsoft.com/office/powerpoint/2010/main" val="2454691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424086"/>
            <a:ext cx="5562600" cy="4652446"/>
          </a:xfrm>
        </p:spPr>
        <p:txBody>
          <a:bodyPr/>
          <a:lstStyle/>
          <a:p>
            <a:r>
              <a:rPr lang="en-US" dirty="0"/>
              <a:t>Notes</a:t>
            </a:r>
            <a:r>
              <a:rPr lang="en-US" dirty="0" smtClean="0"/>
              <a:t>:</a:t>
            </a:r>
          </a:p>
          <a:p>
            <a:pPr>
              <a:spcBef>
                <a:spcPts val="1200"/>
              </a:spcBef>
            </a:pPr>
            <a:r>
              <a:rPr lang="en-US" dirty="0" smtClean="0"/>
              <a:t>There are two additional terms we will use during this presentation.</a:t>
            </a:r>
            <a:endParaRPr lang="en-US" dirty="0"/>
          </a:p>
          <a:p>
            <a:pPr>
              <a:spcBef>
                <a:spcPts val="1200"/>
              </a:spcBef>
            </a:pPr>
            <a:r>
              <a:rPr lang="en-US" dirty="0" smtClean="0"/>
              <a:t>The Convention often refers to the “competent authority.” There is no definition within the Convention because the identity of the competent authority will vary among Convention countries. The competent authority for establishing a support order may or may not be the same authority as the one that declares whether a decision registered for recognition and enforcement is in fact enforceable. Depending upon the country, the competent authority might be the court, an administrative agency, or both. The identification of competent authority may also depend upon the context. For example, if there is a challenge to the integrity of a document, it will be up to the State of origin to determine the competent authority for certifying the requested document.</a:t>
            </a:r>
            <a:endParaRPr lang="en-US" dirty="0"/>
          </a:p>
          <a:p>
            <a:pPr>
              <a:spcBef>
                <a:spcPts val="1200"/>
              </a:spcBef>
            </a:pPr>
            <a:r>
              <a:rPr lang="en-US" dirty="0" smtClean="0"/>
              <a:t>When we refer to a “Contracting State,” we are talking about a country in which the Hague Child Support Convention is in effect.</a:t>
            </a:r>
          </a:p>
        </p:txBody>
      </p:sp>
      <p:sp>
        <p:nvSpPr>
          <p:cNvPr id="4" name="Slide Number Placeholder 3"/>
          <p:cNvSpPr>
            <a:spLocks noGrp="1"/>
          </p:cNvSpPr>
          <p:nvPr>
            <p:ph type="sldNum" sz="quarter" idx="10"/>
          </p:nvPr>
        </p:nvSpPr>
        <p:spPr/>
        <p:txBody>
          <a:bodyPr/>
          <a:lstStyle/>
          <a:p>
            <a:fld id="{824A558B-E4E9-A94A-B9C1-029E46A76ABA}" type="slidenum">
              <a:rPr lang="en-US" smtClean="0"/>
              <a:t>6</a:t>
            </a:fld>
            <a:endParaRPr lang="en-US" dirty="0"/>
          </a:p>
        </p:txBody>
      </p:sp>
    </p:spTree>
    <p:extLst>
      <p:ext uri="{BB962C8B-B14F-4D97-AF65-F5344CB8AC3E}">
        <p14:creationId xmlns:p14="http://schemas.microsoft.com/office/powerpoint/2010/main" val="25621532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smtClean="0">
              <a:solidFill>
                <a:prstClr val="black"/>
              </a:solidFill>
            </a:endParaRPr>
          </a:p>
          <a:p>
            <a:pPr>
              <a:spcBef>
                <a:spcPts val="1200"/>
              </a:spcBef>
            </a:pPr>
            <a:r>
              <a:rPr lang="en-US" dirty="0" smtClean="0">
                <a:solidFill>
                  <a:prstClr val="black"/>
                </a:solidFill>
              </a:rPr>
              <a:t>In </a:t>
            </a:r>
            <a:r>
              <a:rPr lang="en-US" dirty="0">
                <a:solidFill>
                  <a:prstClr val="black"/>
                </a:solidFill>
              </a:rPr>
              <a:t>some countries, </a:t>
            </a:r>
            <a:r>
              <a:rPr lang="en-US" dirty="0" smtClean="0">
                <a:solidFill>
                  <a:prstClr val="black"/>
                </a:solidFill>
              </a:rPr>
              <a:t>the domestic law </a:t>
            </a:r>
            <a:r>
              <a:rPr lang="en-US" dirty="0">
                <a:solidFill>
                  <a:prstClr val="black"/>
                </a:solidFill>
              </a:rPr>
              <a:t>only allows </a:t>
            </a:r>
            <a:r>
              <a:rPr lang="en-US" dirty="0" smtClean="0">
                <a:solidFill>
                  <a:prstClr val="black"/>
                </a:solidFill>
              </a:rPr>
              <a:t>the competent authority </a:t>
            </a:r>
            <a:r>
              <a:rPr lang="en-US" dirty="0">
                <a:solidFill>
                  <a:prstClr val="black"/>
                </a:solidFill>
              </a:rPr>
              <a:t>to make a new decision, and not a modification decision. As the result would be the same regardless of the terms used, a </a:t>
            </a:r>
            <a:r>
              <a:rPr lang="en-US" dirty="0" smtClean="0">
                <a:solidFill>
                  <a:prstClr val="black"/>
                </a:solidFill>
              </a:rPr>
              <a:t>Contracting State would be in </a:t>
            </a:r>
            <a:r>
              <a:rPr lang="en-US" dirty="0">
                <a:solidFill>
                  <a:prstClr val="black"/>
                </a:solidFill>
              </a:rPr>
              <a:t>compliance with its obligation to provide for modification decisions under the Convention if it made a new decision upon a request for a modification decision. The Diplomatic Session agreed that the word “modification” should include the concept of “making a new decision” if the </a:t>
            </a:r>
            <a:r>
              <a:rPr lang="en-US" dirty="0" smtClean="0">
                <a:solidFill>
                  <a:prstClr val="black"/>
                </a:solidFill>
              </a:rPr>
              <a:t>domestic </a:t>
            </a:r>
            <a:r>
              <a:rPr lang="en-US" dirty="0">
                <a:solidFill>
                  <a:prstClr val="black"/>
                </a:solidFill>
              </a:rPr>
              <a:t>law of a Contracting State permits only this concept instead of “</a:t>
            </a:r>
            <a:r>
              <a:rPr lang="en-US" dirty="0" smtClean="0">
                <a:solidFill>
                  <a:prstClr val="black"/>
                </a:solidFill>
              </a:rPr>
              <a:t>modification.”</a:t>
            </a:r>
          </a:p>
          <a:p>
            <a:endParaRPr lang="en-US"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60</a:t>
            </a:fld>
            <a:endParaRPr lang="en-US" dirty="0"/>
          </a:p>
        </p:txBody>
      </p:sp>
    </p:spTree>
    <p:extLst>
      <p:ext uri="{BB962C8B-B14F-4D97-AF65-F5344CB8AC3E}">
        <p14:creationId xmlns:p14="http://schemas.microsoft.com/office/powerpoint/2010/main" val="2952049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If the competent authority in the requested State modifies the order, this modified order constitutes a Convention order. Should the creditor need to enforce this order in a different Convention country, the creditor may transmit the order along with a Convention Article 10 application for recognition and enforcement to the Convention country. Similarly, if the modification reduces or suspends the debtor’s support obligation, the debtor may send an application for recognition and enforcement of the modified order to the Convention country that originally issued the order.</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61</a:t>
            </a:fld>
            <a:endParaRPr lang="en-US" dirty="0"/>
          </a:p>
        </p:txBody>
      </p:sp>
    </p:spTree>
    <p:extLst>
      <p:ext uri="{BB962C8B-B14F-4D97-AF65-F5344CB8AC3E}">
        <p14:creationId xmlns:p14="http://schemas.microsoft.com/office/powerpoint/2010/main" val="190127903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33400" y="4334874"/>
            <a:ext cx="5943600" cy="4731679"/>
          </a:xfrm>
        </p:spPr>
        <p:txBody>
          <a:bodyPr/>
          <a:lstStyle/>
          <a:p>
            <a:r>
              <a:rPr lang="en-US" sz="1050" dirty="0"/>
              <a:t>Notes</a:t>
            </a:r>
            <a:r>
              <a:rPr lang="en-US" sz="1050" dirty="0" smtClean="0"/>
              <a:t>:</a:t>
            </a:r>
            <a:endParaRPr lang="en-US" sz="1050" dirty="0"/>
          </a:p>
          <a:p>
            <a:pPr>
              <a:spcBef>
                <a:spcPts val="600"/>
              </a:spcBef>
            </a:pPr>
            <a:r>
              <a:rPr lang="en-US" sz="1050" dirty="0" smtClean="0"/>
              <a:t>The next slides present two case scenarios.</a:t>
            </a:r>
          </a:p>
          <a:p>
            <a:pPr>
              <a:spcBef>
                <a:spcPts val="600"/>
              </a:spcBef>
            </a:pPr>
            <a:r>
              <a:rPr lang="en-US" sz="1050" dirty="0" smtClean="0"/>
              <a:t>In the first scenario, the obligee resides in Virginia. She has a support order that was issued in South Carolina. The obligor lives in England. The obligee wants an increase in support. Assuming she receives IV-D services, what steps should the child support agency take to help her seek a modification?</a:t>
            </a:r>
            <a:endParaRPr lang="en-US" sz="1050" dirty="0"/>
          </a:p>
          <a:p>
            <a:pPr lvl="0">
              <a:spcBef>
                <a:spcPts val="600"/>
              </a:spcBef>
            </a:pPr>
            <a:r>
              <a:rPr lang="en-US" sz="1050" dirty="0">
                <a:solidFill>
                  <a:prstClr val="black"/>
                </a:solidFill>
              </a:rPr>
              <a:t>[After allowing time for the participants to think about the appropriate answer, the trainer </a:t>
            </a:r>
            <a:r>
              <a:rPr lang="en-US" sz="1050" dirty="0" smtClean="0">
                <a:solidFill>
                  <a:prstClr val="black"/>
                </a:solidFill>
              </a:rPr>
              <a:t>should </a:t>
            </a:r>
            <a:r>
              <a:rPr lang="en-US" sz="1050" dirty="0">
                <a:solidFill>
                  <a:prstClr val="black"/>
                </a:solidFill>
              </a:rPr>
              <a:t>identify the steps the </a:t>
            </a:r>
            <a:r>
              <a:rPr lang="en-US" sz="1050" dirty="0" smtClean="0">
                <a:solidFill>
                  <a:prstClr val="black"/>
                </a:solidFill>
              </a:rPr>
              <a:t>local child support office </a:t>
            </a:r>
            <a:r>
              <a:rPr lang="en-US" sz="1050" dirty="0">
                <a:solidFill>
                  <a:prstClr val="black"/>
                </a:solidFill>
              </a:rPr>
              <a:t>should take. The expanded trainer notes include additional </a:t>
            </a:r>
            <a:r>
              <a:rPr lang="en-US" sz="1050" dirty="0" smtClean="0">
                <a:solidFill>
                  <a:prstClr val="black"/>
                </a:solidFill>
              </a:rPr>
              <a:t>information.</a:t>
            </a:r>
            <a:endParaRPr lang="en-US" sz="1050" dirty="0">
              <a:solidFill>
                <a:prstClr val="black"/>
              </a:solidFill>
            </a:endParaRPr>
          </a:p>
          <a:p>
            <a:pPr marL="171450" lvl="0" indent="-171450">
              <a:buFont typeface="Arial" panose="020B0604020202020204" pitchFamily="34" charset="0"/>
              <a:buChar char="•"/>
            </a:pPr>
            <a:r>
              <a:rPr lang="en-US" sz="1050" dirty="0" smtClean="0">
                <a:solidFill>
                  <a:prstClr val="black"/>
                </a:solidFill>
              </a:rPr>
              <a:t>Review the facts of the case.</a:t>
            </a:r>
            <a:r>
              <a:rPr lang="en-US" sz="1050" dirty="0" smtClean="0"/>
              <a:t> </a:t>
            </a:r>
            <a:r>
              <a:rPr lang="en-US" sz="1050" dirty="0"/>
              <a:t>The main questions </a:t>
            </a:r>
            <a:r>
              <a:rPr lang="en-US" sz="1050" dirty="0" smtClean="0"/>
              <a:t>to ask are:</a:t>
            </a:r>
          </a:p>
          <a:p>
            <a:pPr lvl="1" indent="-228600">
              <a:buFont typeface="Courier New" panose="02070309020205020404" pitchFamily="49" charset="0"/>
              <a:buChar char="o"/>
            </a:pPr>
            <a:r>
              <a:rPr lang="en-US" sz="1050" dirty="0" smtClean="0"/>
              <a:t>Where </a:t>
            </a:r>
            <a:r>
              <a:rPr lang="en-US" sz="1050" dirty="0"/>
              <a:t>was the decision </a:t>
            </a:r>
            <a:r>
              <a:rPr lang="en-US" sz="1050" dirty="0" smtClean="0"/>
              <a:t>made? South Carolina</a:t>
            </a:r>
          </a:p>
          <a:p>
            <a:pPr lvl="1" indent="-228600">
              <a:buFont typeface="Courier New" panose="02070309020205020404" pitchFamily="49" charset="0"/>
              <a:buChar char="o"/>
            </a:pPr>
            <a:r>
              <a:rPr lang="en-US" sz="1050" dirty="0" smtClean="0"/>
              <a:t>Where </a:t>
            </a:r>
            <a:r>
              <a:rPr lang="en-US" sz="1050" dirty="0"/>
              <a:t>does the </a:t>
            </a:r>
            <a:r>
              <a:rPr lang="en-US" sz="1050" dirty="0" smtClean="0"/>
              <a:t>obligee </a:t>
            </a:r>
            <a:r>
              <a:rPr lang="en-US" sz="1050" dirty="0"/>
              <a:t>now </a:t>
            </a:r>
            <a:r>
              <a:rPr lang="en-US" sz="1050" dirty="0" smtClean="0"/>
              <a:t>reside? Virginia</a:t>
            </a:r>
          </a:p>
          <a:p>
            <a:pPr lvl="1" indent="-228600">
              <a:buFont typeface="Courier New" panose="02070309020205020404" pitchFamily="49" charset="0"/>
              <a:buChar char="o"/>
            </a:pPr>
            <a:r>
              <a:rPr lang="en-US" sz="1050" dirty="0" smtClean="0"/>
              <a:t>Where </a:t>
            </a:r>
            <a:r>
              <a:rPr lang="en-US" sz="1050" dirty="0"/>
              <a:t>does the </a:t>
            </a:r>
            <a:r>
              <a:rPr lang="en-US" sz="1050" dirty="0" smtClean="0"/>
              <a:t>obligor reside? England, which is still a Convention country</a:t>
            </a:r>
          </a:p>
          <a:p>
            <a:pPr lvl="1" indent="-228600">
              <a:buFont typeface="Courier New" panose="02070309020205020404" pitchFamily="49" charset="0"/>
              <a:buChar char="o"/>
            </a:pPr>
            <a:r>
              <a:rPr lang="en-US" sz="1050" dirty="0" smtClean="0"/>
              <a:t>What is the appropriate forum for modification?</a:t>
            </a:r>
            <a:endParaRPr lang="en-US" sz="1050" dirty="0"/>
          </a:p>
          <a:p>
            <a:pPr marL="685800" lvl="2" indent="-228600">
              <a:buFont typeface="Arial" panose="020B0604020202020204" pitchFamily="34" charset="0"/>
              <a:buChar char="•"/>
            </a:pPr>
            <a:r>
              <a:rPr lang="en-US" sz="1050" dirty="0" smtClean="0">
                <a:solidFill>
                  <a:prstClr val="black"/>
                </a:solidFill>
              </a:rPr>
              <a:t>Since the order is a U.S. order, does the issuing state of South Carolina have continuing, exclusive jurisdiction to modify the order? No, because no party or child resides in South Carolina.</a:t>
            </a:r>
          </a:p>
          <a:p>
            <a:pPr marL="685800" lvl="2" indent="-228600">
              <a:buFont typeface="Arial" panose="020B0604020202020204" pitchFamily="34" charset="0"/>
              <a:buChar char="•"/>
            </a:pPr>
            <a:r>
              <a:rPr lang="en-US" sz="1050" dirty="0" smtClean="0">
                <a:solidFill>
                  <a:prstClr val="black"/>
                </a:solidFill>
              </a:rPr>
              <a:t>Does Section 611(f) of UIFSA apply? Yes, because the obligee continues to reside in the United States and the obligor resides outside the country.</a:t>
            </a:r>
          </a:p>
          <a:p>
            <a:pPr marL="685800" lvl="2" indent="-228600">
              <a:buFont typeface="Arial" panose="020B0604020202020204" pitchFamily="34" charset="0"/>
              <a:buChar char="•"/>
            </a:pPr>
            <a:r>
              <a:rPr lang="en-US" sz="1050" dirty="0" smtClean="0">
                <a:solidFill>
                  <a:prstClr val="black"/>
                </a:solidFill>
              </a:rPr>
              <a:t>Is there a U.S. forum for modification? Yes, based on Section 611(f) of UIFSA, the child support agency can send a UIFSA request to South Carolina asking it to modify its own order.</a:t>
            </a:r>
          </a:p>
          <a:p>
            <a:pPr marL="685800" lvl="2" indent="-228600">
              <a:buFont typeface="Arial" panose="020B0604020202020204" pitchFamily="34" charset="0"/>
              <a:buChar char="•"/>
            </a:pPr>
            <a:r>
              <a:rPr lang="en-US" sz="1050" dirty="0" smtClean="0">
                <a:solidFill>
                  <a:prstClr val="black"/>
                </a:solidFill>
              </a:rPr>
              <a:t>How will South Carolina provide notice to the obligor? Notice must be provided based on South Carolina law. If needed, under Article 7 of the Convention, South Carolina can ask the Central Authority for England to </a:t>
            </a:r>
            <a:r>
              <a:rPr lang="en-US" sz="1050" dirty="0" smtClean="0"/>
              <a:t>help </a:t>
            </a:r>
            <a:r>
              <a:rPr lang="en-US" sz="1050" dirty="0"/>
              <a:t>locate </a:t>
            </a:r>
            <a:r>
              <a:rPr lang="en-US" sz="1050" dirty="0" smtClean="0"/>
              <a:t>or contact the </a:t>
            </a:r>
            <a:r>
              <a:rPr lang="en-US" sz="1050" dirty="0"/>
              <a:t>obligor or facilitate the service of documents</a:t>
            </a:r>
            <a:r>
              <a:rPr lang="en-US" sz="1050" dirty="0" smtClean="0"/>
              <a:t>.</a:t>
            </a:r>
          </a:p>
          <a:p>
            <a:pPr marL="171450" lvl="0" indent="-171450">
              <a:buFont typeface="Arial" panose="020B0604020202020204" pitchFamily="34" charset="0"/>
              <a:buChar char="•"/>
            </a:pPr>
            <a:r>
              <a:rPr lang="en-US" sz="1050" dirty="0" smtClean="0">
                <a:solidFill>
                  <a:prstClr val="black"/>
                </a:solidFill>
              </a:rPr>
              <a:t>If the obligee wants to enforce the modified order in England, where the obligor has income and assets, what steps should the Virginia child support agency take? Because the modified order is a Convention order, the child support agency can transmit an application for recognition and enforcement of the modified order to England.]</a:t>
            </a:r>
          </a:p>
        </p:txBody>
      </p:sp>
      <p:sp>
        <p:nvSpPr>
          <p:cNvPr id="4" name="Slide Number Placeholder 3"/>
          <p:cNvSpPr>
            <a:spLocks noGrp="1"/>
          </p:cNvSpPr>
          <p:nvPr>
            <p:ph type="sldNum" sz="quarter" idx="10"/>
          </p:nvPr>
        </p:nvSpPr>
        <p:spPr/>
        <p:txBody>
          <a:bodyPr/>
          <a:lstStyle/>
          <a:p>
            <a:fld id="{824A558B-E4E9-A94A-B9C1-029E46A76ABA}" type="slidenum">
              <a:rPr lang="en-US" smtClean="0"/>
              <a:t>62</a:t>
            </a:fld>
            <a:endParaRPr lang="en-US" dirty="0"/>
          </a:p>
        </p:txBody>
      </p:sp>
    </p:spTree>
    <p:extLst>
      <p:ext uri="{BB962C8B-B14F-4D97-AF65-F5344CB8AC3E}">
        <p14:creationId xmlns:p14="http://schemas.microsoft.com/office/powerpoint/2010/main" val="126369520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424086"/>
            <a:ext cx="5562600" cy="4576246"/>
          </a:xfrm>
        </p:spPr>
        <p:txBody>
          <a:bodyPr/>
          <a:lstStyle/>
          <a:p>
            <a:r>
              <a:rPr lang="en-US" dirty="0"/>
              <a:t>Notes</a:t>
            </a:r>
            <a:r>
              <a:rPr lang="en-US" dirty="0" smtClean="0"/>
              <a:t>:</a:t>
            </a:r>
            <a:endParaRPr lang="en-US" dirty="0"/>
          </a:p>
          <a:p>
            <a:pPr>
              <a:spcBef>
                <a:spcPts val="1200"/>
              </a:spcBef>
            </a:pPr>
            <a:r>
              <a:rPr lang="en-US" dirty="0" smtClean="0"/>
              <a:t>In this scenario, the obligee resides in New York. She has a support order that was issued in Italy. The obligor lives in France. The obligee wants an increase in support. Assuming she receives IV-D services, what steps should the child support agency take to help her seek a modification?</a:t>
            </a:r>
            <a:endParaRPr lang="en-US" dirty="0"/>
          </a:p>
          <a:p>
            <a:pPr lvl="0">
              <a:spcBef>
                <a:spcPts val="1200"/>
              </a:spcBef>
            </a:pPr>
            <a:r>
              <a:rPr lang="en-US" dirty="0">
                <a:solidFill>
                  <a:prstClr val="black"/>
                </a:solidFill>
              </a:rPr>
              <a:t>[After allowing time for the participants to think about the appropriate answer, the trainer </a:t>
            </a:r>
            <a:r>
              <a:rPr lang="en-US" dirty="0" smtClean="0">
                <a:solidFill>
                  <a:prstClr val="black"/>
                </a:solidFill>
              </a:rPr>
              <a:t>should </a:t>
            </a:r>
            <a:r>
              <a:rPr lang="en-US" dirty="0">
                <a:solidFill>
                  <a:prstClr val="black"/>
                </a:solidFill>
              </a:rPr>
              <a:t>identify the steps the </a:t>
            </a:r>
            <a:r>
              <a:rPr lang="en-US" dirty="0" smtClean="0">
                <a:solidFill>
                  <a:prstClr val="black"/>
                </a:solidFill>
              </a:rPr>
              <a:t>local child support office </a:t>
            </a:r>
            <a:r>
              <a:rPr lang="en-US" dirty="0">
                <a:solidFill>
                  <a:prstClr val="black"/>
                </a:solidFill>
              </a:rPr>
              <a:t>should take. The expanded trainer notes include additional </a:t>
            </a:r>
            <a:r>
              <a:rPr lang="en-US" dirty="0" smtClean="0">
                <a:solidFill>
                  <a:prstClr val="black"/>
                </a:solidFill>
              </a:rPr>
              <a:t>information.</a:t>
            </a:r>
            <a:endParaRPr lang="en-US" dirty="0">
              <a:solidFill>
                <a:prstClr val="black"/>
              </a:solidFill>
            </a:endParaRPr>
          </a:p>
          <a:p>
            <a:pPr marL="171450" lvl="0" indent="-171450">
              <a:buFont typeface="Arial" panose="020B0604020202020204" pitchFamily="34" charset="0"/>
              <a:buChar char="•"/>
            </a:pPr>
            <a:r>
              <a:rPr lang="en-US" dirty="0" smtClean="0">
                <a:solidFill>
                  <a:prstClr val="black"/>
                </a:solidFill>
              </a:rPr>
              <a:t>Review the facts of the case.</a:t>
            </a:r>
            <a:r>
              <a:rPr lang="en-US" dirty="0" smtClean="0"/>
              <a:t> </a:t>
            </a:r>
            <a:r>
              <a:rPr lang="en-US" dirty="0"/>
              <a:t>The main questions </a:t>
            </a:r>
            <a:r>
              <a:rPr lang="en-US" dirty="0" smtClean="0"/>
              <a:t>to ask are:</a:t>
            </a:r>
          </a:p>
          <a:p>
            <a:pPr lvl="1" indent="-228600">
              <a:buFont typeface="Courier New" panose="02070309020205020404" pitchFamily="49" charset="0"/>
              <a:buChar char="o"/>
            </a:pPr>
            <a:r>
              <a:rPr lang="en-US" dirty="0" smtClean="0"/>
              <a:t>Where </a:t>
            </a:r>
            <a:r>
              <a:rPr lang="en-US" dirty="0"/>
              <a:t>was the decision </a:t>
            </a:r>
            <a:r>
              <a:rPr lang="en-US" dirty="0" smtClean="0"/>
              <a:t>made? Italy</a:t>
            </a:r>
          </a:p>
          <a:p>
            <a:pPr lvl="1" indent="-228600">
              <a:buFont typeface="Courier New" panose="02070309020205020404" pitchFamily="49" charset="0"/>
              <a:buChar char="o"/>
            </a:pPr>
            <a:r>
              <a:rPr lang="en-US" dirty="0" smtClean="0"/>
              <a:t>Where </a:t>
            </a:r>
            <a:r>
              <a:rPr lang="en-US" dirty="0"/>
              <a:t>does the </a:t>
            </a:r>
            <a:r>
              <a:rPr lang="en-US" dirty="0" smtClean="0"/>
              <a:t>obligee </a:t>
            </a:r>
            <a:r>
              <a:rPr lang="en-US" dirty="0"/>
              <a:t>now </a:t>
            </a:r>
            <a:r>
              <a:rPr lang="en-US" dirty="0" smtClean="0"/>
              <a:t>reside? New York</a:t>
            </a:r>
          </a:p>
          <a:p>
            <a:pPr lvl="1" indent="-228600">
              <a:buFont typeface="Courier New" panose="02070309020205020404" pitchFamily="49" charset="0"/>
              <a:buChar char="o"/>
            </a:pPr>
            <a:r>
              <a:rPr lang="en-US" dirty="0" smtClean="0"/>
              <a:t>Where </a:t>
            </a:r>
            <a:r>
              <a:rPr lang="en-US" dirty="0"/>
              <a:t>does the </a:t>
            </a:r>
            <a:r>
              <a:rPr lang="en-US" dirty="0" smtClean="0"/>
              <a:t>obligor reside? France, which is a Convention country</a:t>
            </a:r>
          </a:p>
          <a:p>
            <a:pPr lvl="1" indent="-228600">
              <a:buFont typeface="Courier New" panose="02070309020205020404" pitchFamily="49" charset="0"/>
              <a:buChar char="o"/>
            </a:pPr>
            <a:r>
              <a:rPr lang="en-US" dirty="0" smtClean="0"/>
              <a:t>What is the appropriate forum for modification?</a:t>
            </a:r>
            <a:endParaRPr lang="en-US" dirty="0"/>
          </a:p>
          <a:p>
            <a:pPr marL="685800" lvl="2" indent="-228600">
              <a:buFont typeface="Arial" panose="020B0604020202020204" pitchFamily="34" charset="0"/>
              <a:buChar char="•"/>
            </a:pPr>
            <a:r>
              <a:rPr lang="en-US" dirty="0" smtClean="0">
                <a:solidFill>
                  <a:prstClr val="black"/>
                </a:solidFill>
              </a:rPr>
              <a:t>The obligee can seek modification in a country with jurisdiction over the obligor. Because she will ultimately need to enforce the order in the country where the obligor has income and assets, the agency may determine that the most appropriate forum for modification is France, where the obligor now resides. </a:t>
            </a:r>
            <a:endParaRPr lang="en-US" dirty="0" smtClean="0"/>
          </a:p>
          <a:p>
            <a:pPr marL="171450" lvl="0" indent="-171450">
              <a:buFont typeface="Arial" panose="020B0604020202020204" pitchFamily="34" charset="0"/>
              <a:buChar char="•"/>
            </a:pPr>
            <a:r>
              <a:rPr lang="en-US" dirty="0" smtClean="0">
                <a:solidFill>
                  <a:prstClr val="black"/>
                </a:solidFill>
              </a:rPr>
              <a:t>Prepare the application.</a:t>
            </a:r>
          </a:p>
          <a:p>
            <a:pPr lvl="1" indent="-228600">
              <a:buFont typeface="Courier New" panose="02070309020205020404" pitchFamily="49" charset="0"/>
              <a:buChar char="o"/>
            </a:pPr>
            <a:r>
              <a:rPr lang="en-US" dirty="0" smtClean="0">
                <a:solidFill>
                  <a:prstClr val="black"/>
                </a:solidFill>
              </a:rPr>
              <a:t>Check the Country Profile for France to determine the documents it requires</a:t>
            </a:r>
          </a:p>
          <a:p>
            <a:pPr lvl="1" indent="-228600">
              <a:buFont typeface="Courier New" panose="02070309020205020404" pitchFamily="49" charset="0"/>
              <a:buChar char="o"/>
            </a:pPr>
            <a:r>
              <a:rPr lang="en-US" dirty="0" smtClean="0">
                <a:solidFill>
                  <a:prstClr val="black"/>
                </a:solidFill>
              </a:rPr>
              <a:t>Obtain any needed translations</a:t>
            </a:r>
          </a:p>
          <a:p>
            <a:pPr marL="171450" lvl="1" indent="-171450">
              <a:buFont typeface="Arial" panose="020B0604020202020204" pitchFamily="34" charset="0"/>
              <a:buChar char="•"/>
            </a:pPr>
            <a:r>
              <a:rPr lang="en-US" dirty="0" smtClean="0">
                <a:solidFill>
                  <a:prstClr val="black"/>
                </a:solidFill>
              </a:rPr>
              <a:t>Review and transmit the application.]</a:t>
            </a:r>
          </a:p>
        </p:txBody>
      </p:sp>
      <p:sp>
        <p:nvSpPr>
          <p:cNvPr id="4" name="Slide Number Placeholder 3"/>
          <p:cNvSpPr>
            <a:spLocks noGrp="1"/>
          </p:cNvSpPr>
          <p:nvPr>
            <p:ph type="sldNum" sz="quarter" idx="10"/>
          </p:nvPr>
        </p:nvSpPr>
        <p:spPr/>
        <p:txBody>
          <a:bodyPr/>
          <a:lstStyle/>
          <a:p>
            <a:fld id="{824A558B-E4E9-A94A-B9C1-029E46A76ABA}" type="slidenum">
              <a:rPr lang="en-US" smtClean="0"/>
              <a:t>63</a:t>
            </a:fld>
            <a:endParaRPr lang="en-US" dirty="0"/>
          </a:p>
        </p:txBody>
      </p:sp>
    </p:spTree>
    <p:extLst>
      <p:ext uri="{BB962C8B-B14F-4D97-AF65-F5344CB8AC3E}">
        <p14:creationId xmlns:p14="http://schemas.microsoft.com/office/powerpoint/2010/main" val="346250153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356957"/>
            <a:ext cx="5867400" cy="4734547"/>
          </a:xfrm>
        </p:spPr>
        <p:txBody>
          <a:bodyPr/>
          <a:lstStyle/>
          <a:p>
            <a:r>
              <a:rPr lang="en-US" dirty="0"/>
              <a:t>Notes</a:t>
            </a:r>
            <a:r>
              <a:rPr lang="en-US" dirty="0" smtClean="0"/>
              <a:t>:</a:t>
            </a:r>
          </a:p>
          <a:p>
            <a:pPr>
              <a:spcBef>
                <a:spcPts val="600"/>
              </a:spcBef>
            </a:pPr>
            <a:r>
              <a:rPr lang="en-US" dirty="0"/>
              <a:t>We will assume that </a:t>
            </a:r>
            <a:r>
              <a:rPr lang="en-US" dirty="0" smtClean="0"/>
              <a:t>New York </a:t>
            </a:r>
            <a:r>
              <a:rPr lang="en-US" dirty="0"/>
              <a:t>has completed the application, rounded up all the required additional documents, and transmitted everything to the Central Authority in </a:t>
            </a:r>
            <a:r>
              <a:rPr lang="en-US" dirty="0" smtClean="0"/>
              <a:t>France. </a:t>
            </a:r>
            <a:endParaRPr lang="en-US" dirty="0"/>
          </a:p>
          <a:p>
            <a:pPr>
              <a:spcBef>
                <a:spcPts val="600"/>
              </a:spcBef>
            </a:pPr>
            <a:r>
              <a:rPr lang="en-US" dirty="0"/>
              <a:t>What steps should the </a:t>
            </a:r>
            <a:r>
              <a:rPr lang="en-US" dirty="0" smtClean="0"/>
              <a:t>French Central Authority </a:t>
            </a:r>
            <a:r>
              <a:rPr lang="en-US" dirty="0"/>
              <a:t>take?</a:t>
            </a:r>
          </a:p>
          <a:p>
            <a:pPr>
              <a:spcBef>
                <a:spcPts val="600"/>
              </a:spcBef>
            </a:pPr>
            <a:r>
              <a:rPr lang="en-US" dirty="0">
                <a:solidFill>
                  <a:prstClr val="black"/>
                </a:solidFill>
              </a:rPr>
              <a:t>[After allowing time for the participants to think about the appropriate answer, the trainer should identify the </a:t>
            </a:r>
            <a:r>
              <a:rPr lang="en-US" dirty="0" smtClean="0">
                <a:solidFill>
                  <a:prstClr val="black"/>
                </a:solidFill>
              </a:rPr>
              <a:t>following steps </a:t>
            </a:r>
            <a:r>
              <a:rPr lang="en-US" dirty="0">
                <a:solidFill>
                  <a:prstClr val="black"/>
                </a:solidFill>
              </a:rPr>
              <a:t>the </a:t>
            </a:r>
            <a:r>
              <a:rPr lang="en-US" dirty="0" smtClean="0">
                <a:solidFill>
                  <a:prstClr val="black"/>
                </a:solidFill>
              </a:rPr>
              <a:t>French Central Authority should take:</a:t>
            </a:r>
            <a:endParaRPr lang="en-US" dirty="0">
              <a:solidFill>
                <a:prstClr val="black"/>
              </a:solidFill>
            </a:endParaRPr>
          </a:p>
          <a:p>
            <a:r>
              <a:rPr lang="en-US" dirty="0" smtClean="0"/>
              <a:t>It </a:t>
            </a:r>
            <a:r>
              <a:rPr lang="en-US" dirty="0"/>
              <a:t>should timely acknowledge the application and promptly forward the application and documents to the competent authority in </a:t>
            </a:r>
            <a:r>
              <a:rPr lang="en-US" dirty="0" smtClean="0"/>
              <a:t>France </a:t>
            </a:r>
            <a:r>
              <a:rPr lang="en-US" dirty="0"/>
              <a:t>with authority to </a:t>
            </a:r>
            <a:r>
              <a:rPr lang="en-US" dirty="0" smtClean="0"/>
              <a:t>modify the support </a:t>
            </a:r>
            <a:r>
              <a:rPr lang="en-US" dirty="0"/>
              <a:t>order. Within three months of the acknowledgment, it should send </a:t>
            </a:r>
            <a:r>
              <a:rPr lang="en-US" dirty="0" smtClean="0"/>
              <a:t>New York </a:t>
            </a:r>
            <a:r>
              <a:rPr lang="en-US" dirty="0"/>
              <a:t>a status update</a:t>
            </a:r>
            <a:r>
              <a:rPr lang="en-US" dirty="0" smtClean="0"/>
              <a:t>.]</a:t>
            </a:r>
            <a:endParaRPr lang="en-US" dirty="0"/>
          </a:p>
          <a:p>
            <a:pPr>
              <a:spcBef>
                <a:spcPts val="600"/>
              </a:spcBef>
            </a:pPr>
            <a:r>
              <a:rPr lang="en-US" dirty="0"/>
              <a:t>What steps should the competent authority in </a:t>
            </a:r>
            <a:r>
              <a:rPr lang="en-US" dirty="0" smtClean="0"/>
              <a:t>France </a:t>
            </a:r>
            <a:r>
              <a:rPr lang="en-US" dirty="0"/>
              <a:t>take?</a:t>
            </a:r>
          </a:p>
          <a:p>
            <a:pPr>
              <a:spcBef>
                <a:spcPts val="600"/>
              </a:spcBef>
            </a:pPr>
            <a:r>
              <a:rPr lang="en-US" dirty="0">
                <a:solidFill>
                  <a:prstClr val="black"/>
                </a:solidFill>
              </a:rPr>
              <a:t>[After allowing time for the participants to think about the appropriate answer, the trainer should identify the following steps the </a:t>
            </a:r>
            <a:r>
              <a:rPr lang="en-US" dirty="0" smtClean="0">
                <a:solidFill>
                  <a:prstClr val="black"/>
                </a:solidFill>
              </a:rPr>
              <a:t>competent authority </a:t>
            </a:r>
            <a:r>
              <a:rPr lang="en-US" dirty="0">
                <a:solidFill>
                  <a:prstClr val="black"/>
                </a:solidFill>
              </a:rPr>
              <a:t>should take:</a:t>
            </a:r>
          </a:p>
          <a:p>
            <a:r>
              <a:rPr lang="en-US" dirty="0" smtClean="0"/>
              <a:t>It will follow French law regarding modification, including its jurisdictional rules. French law will govern whether the Italian order must first be recognized before it can be modified. Under many countries’ laws, that step is not needed. French </a:t>
            </a:r>
            <a:r>
              <a:rPr lang="en-US" dirty="0"/>
              <a:t>law will </a:t>
            </a:r>
            <a:r>
              <a:rPr lang="en-US" dirty="0" smtClean="0"/>
              <a:t>also govern </a:t>
            </a:r>
            <a:r>
              <a:rPr lang="en-US" dirty="0"/>
              <a:t>the </a:t>
            </a:r>
            <a:r>
              <a:rPr lang="en-US" dirty="0" smtClean="0"/>
              <a:t>availability of modification and the determination of any modified amount.] </a:t>
            </a:r>
            <a:endParaRPr lang="en-US" dirty="0"/>
          </a:p>
          <a:p>
            <a:pPr>
              <a:spcBef>
                <a:spcPts val="600"/>
              </a:spcBef>
            </a:pPr>
            <a:r>
              <a:rPr lang="en-US" dirty="0">
                <a:solidFill>
                  <a:prstClr val="black"/>
                </a:solidFill>
              </a:rPr>
              <a:t>If the obligee wants </a:t>
            </a:r>
            <a:r>
              <a:rPr lang="en-US" dirty="0" smtClean="0">
                <a:solidFill>
                  <a:prstClr val="black"/>
                </a:solidFill>
              </a:rPr>
              <a:t>Italy to recognize the modification of its order, </a:t>
            </a:r>
            <a:r>
              <a:rPr lang="en-US" dirty="0">
                <a:solidFill>
                  <a:prstClr val="black"/>
                </a:solidFill>
              </a:rPr>
              <a:t>what steps should the </a:t>
            </a:r>
            <a:r>
              <a:rPr lang="en-US" dirty="0" smtClean="0">
                <a:solidFill>
                  <a:prstClr val="black"/>
                </a:solidFill>
              </a:rPr>
              <a:t>New York </a:t>
            </a:r>
            <a:r>
              <a:rPr lang="en-US" dirty="0">
                <a:solidFill>
                  <a:prstClr val="black"/>
                </a:solidFill>
              </a:rPr>
              <a:t>child support agency take? Because the modified order is a Convention order, the child support agency can transmit an application for recognition and enforcement of the modified order to </a:t>
            </a:r>
            <a:r>
              <a:rPr lang="en-US" dirty="0" smtClean="0">
                <a:solidFill>
                  <a:prstClr val="black"/>
                </a:solidFill>
              </a:rPr>
              <a:t>Italy. In that case, it will need the competent authority in France to also complete a Statement of Enforceability and, depending on the circumstances, a Statement of Proper Notice.</a:t>
            </a:r>
            <a:endParaRPr lang="en-US" dirty="0"/>
          </a:p>
          <a:p>
            <a:endParaRPr lang="en-US" dirty="0"/>
          </a:p>
          <a:p>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64</a:t>
            </a:fld>
            <a:endParaRPr lang="en-US" dirty="0"/>
          </a:p>
        </p:txBody>
      </p:sp>
    </p:spTree>
    <p:extLst>
      <p:ext uri="{BB962C8B-B14F-4D97-AF65-F5344CB8AC3E}">
        <p14:creationId xmlns:p14="http://schemas.microsoft.com/office/powerpoint/2010/main" val="233406682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a:t>You probably have lots of questions about implementing the Convention in the United States. OCSE’s Division of Policy and Training will continue to issue guidance on these implementation issues</a:t>
            </a:r>
            <a:r>
              <a:rPr lang="en-US" dirty="0" smtClean="0"/>
              <a:t>.</a:t>
            </a:r>
          </a:p>
          <a:p>
            <a:pPr>
              <a:spcBef>
                <a:spcPts val="1200"/>
              </a:spcBef>
            </a:pPr>
            <a:r>
              <a:rPr lang="en-US" dirty="0" smtClean="0"/>
              <a:t>To </a:t>
            </a:r>
            <a:r>
              <a:rPr lang="en-US" dirty="0"/>
              <a:t>address immediate needs, the Division is hosting this webinar training series. This module discussed an outgoing Application to Modify a Support Decision. The next module will discuss issues related to implementation of the Hague Convention in the United States. </a:t>
            </a:r>
            <a:endParaRPr lang="en-US" strike="sngStrike" dirty="0"/>
          </a:p>
          <a:p>
            <a:pPr>
              <a:spcBef>
                <a:spcPts val="1200"/>
              </a:spcBef>
            </a:pPr>
            <a:r>
              <a:rPr lang="en-US" dirty="0" smtClean="0"/>
              <a:t>At </a:t>
            </a:r>
            <a:r>
              <a:rPr lang="en-US" dirty="0"/>
              <a:t>any point, please do not hesitate to contact OCSE at the address on the slide with questions you may have or feedback on the webinar content</a:t>
            </a:r>
            <a:r>
              <a:rPr lang="en-US" dirty="0" smtClean="0"/>
              <a:t>.</a:t>
            </a:r>
            <a:endParaRPr lang="en-US" dirty="0"/>
          </a:p>
          <a:p>
            <a:pPr>
              <a:spcBef>
                <a:spcPts val="1200"/>
              </a:spcBef>
            </a:pPr>
            <a:r>
              <a:rPr lang="en-US" dirty="0" smtClean="0"/>
              <a:t>Thank </a:t>
            </a:r>
            <a:r>
              <a:rPr lang="en-US" dirty="0"/>
              <a:t>you for attending this webinar</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65</a:t>
            </a:fld>
            <a:endParaRPr lang="en-US" dirty="0"/>
          </a:p>
        </p:txBody>
      </p:sp>
    </p:spTree>
    <p:extLst>
      <p:ext uri="{BB962C8B-B14F-4D97-AF65-F5344CB8AC3E}">
        <p14:creationId xmlns:p14="http://schemas.microsoft.com/office/powerpoint/2010/main" val="375571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085"/>
            <a:ext cx="5486400" cy="4422468"/>
          </a:xfrm>
        </p:spPr>
        <p:txBody>
          <a:bodyPr/>
          <a:lstStyle/>
          <a:p>
            <a:r>
              <a:rPr lang="en-US" dirty="0"/>
              <a:t>Notes</a:t>
            </a:r>
            <a:r>
              <a:rPr lang="en-US" dirty="0" smtClean="0"/>
              <a:t>:</a:t>
            </a:r>
          </a:p>
          <a:p>
            <a:pPr>
              <a:spcBef>
                <a:spcPts val="1200"/>
              </a:spcBef>
            </a:pPr>
            <a:r>
              <a:rPr lang="en-US" dirty="0" smtClean="0"/>
              <a:t>Each Administrative Cooperation Convention negotiated by the Hague Conference on Private International Law requires a Contracting State to designate a Central Authority. The Central </a:t>
            </a:r>
            <a:r>
              <a:rPr lang="en-US" dirty="0"/>
              <a:t>Authority is an agency or organization that is designated to play a key </a:t>
            </a:r>
            <a:r>
              <a:rPr lang="en-US" dirty="0" smtClean="0"/>
              <a:t>role </a:t>
            </a:r>
            <a:r>
              <a:rPr lang="en-US" dirty="0"/>
              <a:t>in the implementation and operation of </a:t>
            </a:r>
            <a:r>
              <a:rPr lang="en-US" dirty="0" smtClean="0"/>
              <a:t>the </a:t>
            </a:r>
            <a:r>
              <a:rPr lang="en-US" dirty="0"/>
              <a:t>international </a:t>
            </a:r>
            <a:r>
              <a:rPr lang="en-US" dirty="0" smtClean="0"/>
              <a:t>treaty. </a:t>
            </a:r>
            <a:endParaRPr lang="en-US" dirty="0"/>
          </a:p>
          <a:p>
            <a:pPr>
              <a:spcBef>
                <a:spcPts val="1200"/>
              </a:spcBef>
            </a:pPr>
            <a:r>
              <a:rPr lang="en-US" dirty="0" smtClean="0"/>
              <a:t>Article 5 of the Hague Child Support Convention lays out general functions of Central Authorities: they must cooperate with each other to achieve the Convention’s purposes and they must try to resolve as much as possible any difficulties that arise in the implementation of the Convention. Article 6 of the Convention lists specific functions of a Central Authority. For example, the Central Authority must both transmit and receive applications. Other Convention provisions place additional mandatory obligations on the Central Authority. These obligations emphasize the need for international cooperation among Contracting States (countries that are parties to the Convention).</a:t>
            </a:r>
            <a:endParaRPr lang="en-US" dirty="0"/>
          </a:p>
          <a:p>
            <a:pPr>
              <a:spcBef>
                <a:spcPts val="1200"/>
              </a:spcBef>
            </a:pPr>
            <a:r>
              <a:rPr lang="en-US" dirty="0" smtClean="0"/>
              <a:t>The functions of the Central Authority may be </a:t>
            </a:r>
            <a:r>
              <a:rPr lang="en-US" dirty="0"/>
              <a:t>performed by public bodies, or other bodies subject to the supervision of the competent authorities of </a:t>
            </a:r>
            <a:r>
              <a:rPr lang="en-US" dirty="0" smtClean="0"/>
              <a:t>the Contracting State. That means that countries will vary regarding what entity serves as the Central Authority. However, each country is required to keep the Permanent Bureau informed of the identity of its Central Authority. That information is listed on the Hague website, as well as in the Country Profile that we discussed in Module 1.</a:t>
            </a:r>
          </a:p>
        </p:txBody>
      </p:sp>
      <p:sp>
        <p:nvSpPr>
          <p:cNvPr id="4" name="Slide Number Placeholder 3"/>
          <p:cNvSpPr>
            <a:spLocks noGrp="1"/>
          </p:cNvSpPr>
          <p:nvPr>
            <p:ph type="sldNum" sz="quarter" idx="10"/>
          </p:nvPr>
        </p:nvSpPr>
        <p:spPr/>
        <p:txBody>
          <a:bodyPr/>
          <a:lstStyle/>
          <a:p>
            <a:fld id="{824A558B-E4E9-A94A-B9C1-029E46A76ABA}" type="slidenum">
              <a:rPr lang="en-US" smtClean="0"/>
              <a:t>7</a:t>
            </a:fld>
            <a:endParaRPr lang="en-US" dirty="0"/>
          </a:p>
        </p:txBody>
      </p:sp>
    </p:spTree>
    <p:extLst>
      <p:ext uri="{BB962C8B-B14F-4D97-AF65-F5344CB8AC3E}">
        <p14:creationId xmlns:p14="http://schemas.microsoft.com/office/powerpoint/2010/main" val="3868074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085"/>
            <a:ext cx="5562600" cy="4576246"/>
          </a:xfrm>
        </p:spPr>
        <p:txBody>
          <a:bodyPr/>
          <a:lstStyle/>
          <a:p>
            <a:pPr>
              <a:spcBef>
                <a:spcPts val="1200"/>
              </a:spcBef>
            </a:pPr>
            <a:r>
              <a:rPr lang="en-US" dirty="0"/>
              <a:t>Notes</a:t>
            </a:r>
            <a:r>
              <a:rPr lang="en-US" dirty="0" smtClean="0"/>
              <a:t>:</a:t>
            </a:r>
          </a:p>
          <a:p>
            <a:pPr>
              <a:spcBef>
                <a:spcPts val="1200"/>
              </a:spcBef>
            </a:pPr>
            <a:r>
              <a:rPr lang="en-US" dirty="0"/>
              <a:t>In the </a:t>
            </a:r>
            <a:r>
              <a:rPr lang="en-US" dirty="0" smtClean="0"/>
              <a:t>United States, </a:t>
            </a:r>
            <a:r>
              <a:rPr lang="en-US" dirty="0"/>
              <a:t>the Central Authority is the </a:t>
            </a:r>
            <a:r>
              <a:rPr lang="en-US" dirty="0" smtClean="0"/>
              <a:t>Department </a:t>
            </a:r>
            <a:r>
              <a:rPr lang="en-US" dirty="0"/>
              <a:t>of Health and Human Services. The Secretary </a:t>
            </a:r>
            <a:r>
              <a:rPr lang="en-US" dirty="0" smtClean="0"/>
              <a:t>of HHS has delegated the responsibilities of the Central Authority to OCSE.</a:t>
            </a:r>
            <a:endParaRPr lang="en-US" dirty="0"/>
          </a:p>
          <a:p>
            <a:pPr>
              <a:spcBef>
                <a:spcPts val="1200"/>
              </a:spcBef>
            </a:pPr>
            <a:r>
              <a:rPr lang="en-US" dirty="0" smtClean="0"/>
              <a:t>Article 6 of the Hague Convention lists two specific </a:t>
            </a:r>
            <a:r>
              <a:rPr lang="en-US" dirty="0"/>
              <a:t>functions of Central </a:t>
            </a:r>
            <a:r>
              <a:rPr lang="en-US" dirty="0" smtClean="0"/>
              <a:t>Authorities:</a:t>
            </a:r>
          </a:p>
          <a:p>
            <a:pPr marL="228600" indent="-228600">
              <a:buAutoNum type="arabicParenBoth"/>
            </a:pPr>
            <a:r>
              <a:rPr lang="en-US" dirty="0" smtClean="0"/>
              <a:t>They must transmit and receive applications </a:t>
            </a:r>
            <a:r>
              <a:rPr lang="en-US" dirty="0"/>
              <a:t>under Chapter III. </a:t>
            </a:r>
            <a:r>
              <a:rPr lang="en-US" dirty="0" smtClean="0"/>
              <a:t> We will discuss those applications in a bit.</a:t>
            </a:r>
          </a:p>
          <a:p>
            <a:pPr marL="228600" indent="-228600">
              <a:buAutoNum type="arabicParenBoth"/>
            </a:pPr>
            <a:r>
              <a:rPr lang="en-US" dirty="0" smtClean="0"/>
              <a:t>They must initiate </a:t>
            </a:r>
            <a:r>
              <a:rPr lang="en-US" dirty="0"/>
              <a:t>or facilitate the institution of proceedings in respect of such applications</a:t>
            </a:r>
            <a:r>
              <a:rPr lang="en-US" dirty="0" smtClean="0"/>
              <a:t>.</a:t>
            </a:r>
            <a:endParaRPr lang="en-US" dirty="0"/>
          </a:p>
          <a:p>
            <a:pPr>
              <a:spcBef>
                <a:spcPts val="1200"/>
              </a:spcBef>
            </a:pPr>
            <a:r>
              <a:rPr lang="en-US" dirty="0" smtClean="0"/>
              <a:t>Article 6 also requires the Central Authority to take </a:t>
            </a:r>
            <a:r>
              <a:rPr lang="en-US" dirty="0"/>
              <a:t>all appropriate </a:t>
            </a:r>
            <a:r>
              <a:rPr lang="en-US" dirty="0" smtClean="0"/>
              <a:t>measures with regard to those applications. One of the specific measures is helping to locate the debtor or creditor. As it does now, OCSE will use the Federal Parent Locator Service (FPLS) to assist Convention countries when they do not know the U.S. state in which the creditor or debtor resides. However, the information OCSE returns to the Convention country is the state of residence. It will not provide residential or employment address information.</a:t>
            </a:r>
          </a:p>
          <a:p>
            <a:pPr>
              <a:spcBef>
                <a:spcPts val="1200"/>
              </a:spcBef>
            </a:pPr>
            <a:r>
              <a:rPr lang="en-US" dirty="0"/>
              <a:t>HHS </a:t>
            </a:r>
            <a:r>
              <a:rPr lang="en-US" dirty="0" smtClean="0"/>
              <a:t>has formally </a:t>
            </a:r>
            <a:r>
              <a:rPr lang="en-US" dirty="0"/>
              <a:t>designated state IV-D agencies as public bodies to perform </a:t>
            </a:r>
            <a:r>
              <a:rPr lang="en-US" dirty="0" smtClean="0"/>
              <a:t>the functions </a:t>
            </a:r>
            <a:r>
              <a:rPr lang="en-US" dirty="0"/>
              <a:t>related to applications under the </a:t>
            </a:r>
            <a:r>
              <a:rPr lang="en-US" dirty="0" smtClean="0"/>
              <a:t>Convention. That </a:t>
            </a:r>
            <a:r>
              <a:rPr lang="en-US" dirty="0"/>
              <a:t>means that applications for Convention cases will continue to be received and transmitted at the state level.  And state child support agencies will be responsible for initiating the appropriate proceedings </a:t>
            </a:r>
            <a:r>
              <a:rPr lang="en-US" dirty="0" smtClean="0"/>
              <a:t>related to </a:t>
            </a:r>
            <a:r>
              <a:rPr lang="en-US" dirty="0"/>
              <a:t>those </a:t>
            </a:r>
            <a:r>
              <a:rPr lang="en-US" dirty="0" smtClean="0"/>
              <a:t>applications, subject </a:t>
            </a:r>
            <a:r>
              <a:rPr lang="en-US" dirty="0"/>
              <a:t>to </a:t>
            </a:r>
            <a:r>
              <a:rPr lang="en-US" dirty="0" smtClean="0"/>
              <a:t>OCSE supervision.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a:t>
            </a:fld>
            <a:endParaRPr lang="en-US" dirty="0"/>
          </a:p>
        </p:txBody>
      </p:sp>
    </p:spTree>
    <p:extLst>
      <p:ext uri="{BB962C8B-B14F-4D97-AF65-F5344CB8AC3E}">
        <p14:creationId xmlns:p14="http://schemas.microsoft.com/office/powerpoint/2010/main" val="4225485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9610" y="4436189"/>
            <a:ext cx="5715000" cy="4640341"/>
          </a:xfrm>
        </p:spPr>
        <p:txBody>
          <a:bodyPr/>
          <a:lstStyle/>
          <a:p>
            <a:r>
              <a:rPr lang="en-US" dirty="0"/>
              <a:t>Notes</a:t>
            </a:r>
            <a:r>
              <a:rPr lang="en-US" dirty="0" smtClean="0"/>
              <a:t>:</a:t>
            </a:r>
            <a:endParaRPr lang="en-US" sz="1100" dirty="0" smtClean="0"/>
          </a:p>
          <a:p>
            <a:pPr>
              <a:spcBef>
                <a:spcPts val="900"/>
              </a:spcBef>
            </a:pPr>
            <a:r>
              <a:rPr lang="en-US" dirty="0" smtClean="0"/>
              <a:t>An </a:t>
            </a:r>
            <a:r>
              <a:rPr lang="en-US" dirty="0"/>
              <a:t>application for modification of a child support order is appropriate when there is an existing support order. According to the Convention Explanatory Report, the </a:t>
            </a:r>
            <a:r>
              <a:rPr lang="en-US" dirty="0" smtClean="0"/>
              <a:t>order </a:t>
            </a:r>
            <a:r>
              <a:rPr lang="en-US" dirty="0"/>
              <a:t>may have been issued by the requested State, by a </a:t>
            </a:r>
            <a:r>
              <a:rPr lang="en-US" dirty="0" smtClean="0"/>
              <a:t>Contracting State other than the requested State, </a:t>
            </a:r>
            <a:r>
              <a:rPr lang="en-US" dirty="0"/>
              <a:t>or even by a non-Contracting State. In that regard it differs from an application for recognition and enforcement, which is limited to orders by a Contracting State. Although there is no requirement in the Convention that the decision being modified be from a Contracting State, it must be one that falls within the scope of the Convention, </a:t>
            </a:r>
            <a:r>
              <a:rPr lang="en-US" dirty="0" smtClean="0"/>
              <a:t>in other words, </a:t>
            </a:r>
            <a:r>
              <a:rPr lang="en-US" dirty="0"/>
              <a:t>child support up to age 21</a:t>
            </a:r>
            <a:r>
              <a:rPr lang="en-US" dirty="0" smtClean="0"/>
              <a:t>.</a:t>
            </a:r>
            <a:endParaRPr lang="en-US" dirty="0"/>
          </a:p>
          <a:p>
            <a:pPr>
              <a:spcBef>
                <a:spcPts val="900"/>
              </a:spcBef>
            </a:pPr>
            <a:r>
              <a:rPr lang="en-US" dirty="0"/>
              <a:t>Under the Convention, an application to modify a child support order is available to both creditors and debtors. The distinction is that as long as the creditor is residing in the issuing State, the debtor cannot seek modification in a different State unless one of three exceptions applies. That is a rule familiar to us because it is similar to the UIFSA concept of continuing, exclusive </a:t>
            </a:r>
            <a:r>
              <a:rPr lang="en-US" dirty="0" smtClean="0"/>
              <a:t>jurisdiction (CEJ). </a:t>
            </a:r>
            <a:r>
              <a:rPr lang="en-US" dirty="0"/>
              <a:t>Under the Convention, however, there is no limitation regarding where a creditor may seek modification</a:t>
            </a:r>
            <a:r>
              <a:rPr lang="en-US" dirty="0" smtClean="0"/>
              <a:t>.</a:t>
            </a:r>
            <a:endParaRPr lang="en-US" dirty="0"/>
          </a:p>
          <a:p>
            <a:pPr>
              <a:spcBef>
                <a:spcPts val="900"/>
              </a:spcBef>
            </a:pPr>
            <a:r>
              <a:rPr lang="en-US" dirty="0"/>
              <a:t>The requested State will use its domestic law, including its jurisdiction requirements, when responding to a Convention application for modification</a:t>
            </a:r>
            <a:r>
              <a:rPr lang="en-US" dirty="0" smtClean="0"/>
              <a:t>. We will focus on UIFSA’s jurisdiction requirements during this module. If your state is the appropriate forum for modifying an order under UIFSA, it </a:t>
            </a:r>
            <a:r>
              <a:rPr lang="en-US" dirty="0"/>
              <a:t>will be your state’s domestic law that applies regarding the availability of, and defenses to, modification, as well as the applicable support guidelines</a:t>
            </a:r>
            <a:r>
              <a:rPr lang="en-US" dirty="0" smtClean="0"/>
              <a:t>. If you send an application to modify to a Convention country, it will be that country’s law that applies regarding the availability of, and defenses to, modification, as well as determination of the support amount.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a:t>
            </a:fld>
            <a:endParaRPr lang="en-US" dirty="0"/>
          </a:p>
        </p:txBody>
      </p:sp>
    </p:spTree>
    <p:extLst>
      <p:ext uri="{BB962C8B-B14F-4D97-AF65-F5344CB8AC3E}">
        <p14:creationId xmlns:p14="http://schemas.microsoft.com/office/powerpoint/2010/main" val="3335844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Green">
    <p:bg>
      <p:bgPr>
        <a:solidFill>
          <a:srgbClr val="1CA087"/>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endParaRPr lang="en-US" dirty="0"/>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dirty="0" smtClean="0"/>
              <a:t>Module 7</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cxnSp>
        <p:nvCxnSpPr>
          <p:cNvPr id="16" name="Straight Connector 15"/>
          <p:cNvCxnSpPr/>
          <p:nvPr userDrawn="1"/>
        </p:nvCxnSpPr>
        <p:spPr>
          <a:xfrm>
            <a:off x="762000" y="3429000"/>
            <a:ext cx="43434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userDrawn="1"/>
        </p:nvSpPr>
        <p:spPr>
          <a:xfrm>
            <a:off x="685800" y="5638800"/>
            <a:ext cx="4572000" cy="584775"/>
          </a:xfrm>
          <a:prstGeom prst="rect">
            <a:avLst/>
          </a:prstGeom>
          <a:noFill/>
        </p:spPr>
        <p:txBody>
          <a:bodyPr wrap="square" rtlCol="0">
            <a:spAutoFit/>
          </a:bodyPr>
          <a:lstStyle/>
          <a:p>
            <a:r>
              <a:rPr lang="en-US" sz="1600" dirty="0" smtClean="0">
                <a:solidFill>
                  <a:schemeClr val="bg1"/>
                </a:solidFill>
                <a:latin typeface="+mn-lt"/>
              </a:rPr>
              <a:t>Office of Child Support Enforcement</a:t>
            </a:r>
          </a:p>
          <a:p>
            <a:r>
              <a:rPr lang="en-US" sz="1600" dirty="0" smtClean="0">
                <a:solidFill>
                  <a:schemeClr val="bg1"/>
                </a:solidFill>
                <a:latin typeface="+mn-lt"/>
              </a:rPr>
              <a:t>Division of Policy and Training</a:t>
            </a:r>
            <a:endParaRPr lang="en-US" sz="1600" dirty="0">
              <a:solidFill>
                <a:schemeClr val="bg1"/>
              </a:solidFill>
              <a:latin typeface="+mn-lt"/>
            </a:endParaRPr>
          </a:p>
        </p:txBody>
      </p:sp>
      <p:sp>
        <p:nvSpPr>
          <p:cNvPr id="12" name="Subtitle 2"/>
          <p:cNvSpPr>
            <a:spLocks noGrp="1"/>
          </p:cNvSpPr>
          <p:nvPr>
            <p:ph type="subTitle" idx="1" hasCustomPrompt="1"/>
          </p:nvPr>
        </p:nvSpPr>
        <p:spPr>
          <a:xfrm>
            <a:off x="685800" y="36576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
          <p:cNvSpPr>
            <a:spLocks noGrp="1"/>
          </p:cNvSpPr>
          <p:nvPr>
            <p:ph type="ctrTitle" hasCustomPrompt="1"/>
          </p:nvPr>
        </p:nvSpPr>
        <p:spPr>
          <a:xfrm>
            <a:off x="685800" y="16764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89452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Divider - Green">
    <p:bg>
      <p:bgPr>
        <a:solidFill>
          <a:srgbClr val="1CA08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1600200"/>
            <a:ext cx="5486400" cy="1077218"/>
          </a:xfrm>
        </p:spPr>
        <p:txBody>
          <a:bodyPr wrap="square" anchor="t" anchorCtr="0">
            <a:spAutoFit/>
          </a:bodyPr>
          <a:lstStyle>
            <a:lvl1pPr>
              <a:defRPr sz="3200">
                <a:solidFill>
                  <a:srgbClr val="FFFFFF"/>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rgbClr val="FFFFFF"/>
                </a:solidFill>
              </a:defRPr>
            </a:lvl1pPr>
          </a:lstStyle>
          <a:p>
            <a:endParaRPr lang="en-US" dirty="0"/>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dirty="0" smtClean="0"/>
              <a:t>Module 7</a:t>
            </a:r>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226293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een/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smtClean="0"/>
              <a:t>Click to edit Master text styles</a:t>
            </a:r>
          </a:p>
          <a:p>
            <a:pPr lvl="1"/>
            <a:r>
              <a:rPr lang="en-US" dirty="0" smtClean="0"/>
              <a:t>Second level</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smtClean="0"/>
              <a:t>Module 7</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r>
              <a:rPr lang="en-US" dirty="0" smtClean="0"/>
              <a:t>6-</a:t>
            </a:r>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729899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een/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dirty="0" smtClean="0"/>
              <a:t>Module 7</a:t>
            </a:r>
            <a:endParaRPr lang="en-US" dirty="0"/>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21020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en/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smtClean="0"/>
              <a:t>Click to edit Master text styles</a:t>
            </a:r>
          </a:p>
          <a:p>
            <a:pPr lvl="1"/>
            <a:r>
              <a:rPr lang="en-US" dirty="0" smtClean="0"/>
              <a:t>Second level</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smtClean="0"/>
              <a:t>Module 7</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04231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een Contact Info">
    <p:bg>
      <p:bgPr>
        <a:solidFill>
          <a:srgbClr val="1CA087"/>
        </a:solidFill>
        <a:effectLst/>
      </p:bgPr>
    </p:bg>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7" name="Straight Connector 16"/>
          <p:cNvCxnSpPr/>
          <p:nvPr userDrawn="1"/>
        </p:nvCxnSpPr>
        <p:spPr>
          <a:xfrm>
            <a:off x="762000" y="3886200"/>
            <a:ext cx="381000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11"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205849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E2E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endParaRPr lang="en-US" dirty="0"/>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dirty="0" smtClean="0"/>
              <a:t>Module 7</a:t>
            </a:r>
            <a:endParaRPr lang="en-US" dirty="0"/>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dirty="0"/>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686" r:id="rId4"/>
    <p:sldLayoutId id="2147483732" r:id="rId5"/>
    <p:sldLayoutId id="2147483752" r:id="rId6"/>
  </p:sldLayoutIdLst>
  <p:hf hdr="0" dt="0"/>
  <p:txStyles>
    <p:titleStyle>
      <a:lvl1pPr algn="l" defTabSz="457200" rtl="0" eaLnBrk="1" latinLnBrk="0" hangingPunct="1">
        <a:spcBef>
          <a:spcPct val="0"/>
        </a:spcBef>
        <a:buNone/>
        <a:defRPr sz="2800" b="0" i="0" kern="1200" baseline="0">
          <a:solidFill>
            <a:srgbClr val="0071BC"/>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5B616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5B616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hyperlink" Target="http://www.acf.hhs.gov/css/partners/international" TargetMode="External"/><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hyperlink" Target="http://www.acf.hhs.gov/css/partners/international"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jpg"/><Relationship Id="rId2" Type="http://schemas.openxmlformats.org/officeDocument/2006/relationships/notesSlide" Target="../notesSlides/notesSlide62.xml"/><Relationship Id="rId1" Type="http://schemas.openxmlformats.org/officeDocument/2006/relationships/slideLayout" Target="../slideLayouts/slideLayout3.xml"/><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image" Target="../media/image35.png"/></Relationships>
</file>

<file path=ppt/slides/_rels/slide6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4.png"/><Relationship Id="rId7" Type="http://schemas.openxmlformats.org/officeDocument/2006/relationships/image" Target="../media/image39.png"/><Relationship Id="rId2" Type="http://schemas.openxmlformats.org/officeDocument/2006/relationships/notesSlide" Target="../notesSlides/notesSlide63.xml"/><Relationship Id="rId1" Type="http://schemas.openxmlformats.org/officeDocument/2006/relationships/slideLayout" Target="../slideLayouts/slideLayout3.xml"/><Relationship Id="rId6" Type="http://schemas.openxmlformats.org/officeDocument/2006/relationships/image" Target="../media/image37.emf"/><Relationship Id="rId5" Type="http://schemas.openxmlformats.org/officeDocument/2006/relationships/image" Target="../media/image36.png"/><Relationship Id="rId4" Type="http://schemas.openxmlformats.org/officeDocument/2006/relationships/image" Target="../media/image35.png"/></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12"/>
          <p:cNvSpPr>
            <a:spLocks noGrp="1"/>
          </p:cNvSpPr>
          <p:nvPr>
            <p:ph type="subTitle" idx="1"/>
          </p:nvPr>
        </p:nvSpPr>
        <p:spPr/>
        <p:txBody>
          <a:bodyPr>
            <a:normAutofit/>
          </a:bodyPr>
          <a:lstStyle/>
          <a:p>
            <a:r>
              <a:rPr lang="en-US" dirty="0" smtClean="0"/>
              <a:t>Module 7:  Modification of a Support Order under the Convention – Outgoing Application</a:t>
            </a:r>
          </a:p>
        </p:txBody>
      </p:sp>
      <p:sp>
        <p:nvSpPr>
          <p:cNvPr id="12" name="Title 11"/>
          <p:cNvSpPr>
            <a:spLocks noGrp="1"/>
          </p:cNvSpPr>
          <p:nvPr>
            <p:ph type="ctrTitle"/>
          </p:nvPr>
        </p:nvSpPr>
        <p:spPr/>
        <p:txBody>
          <a:bodyPr>
            <a:normAutofit/>
          </a:bodyPr>
          <a:lstStyle/>
          <a:p>
            <a:r>
              <a:rPr lang="en-US" dirty="0" smtClean="0"/>
              <a:t>INTERNATIONAL CASE PROCESSING UNDER </a:t>
            </a:r>
            <a:br>
              <a:rPr lang="en-US" dirty="0" smtClean="0"/>
            </a:br>
            <a:r>
              <a:rPr lang="en-US" dirty="0" smtClean="0"/>
              <a:t>UIFSA 2008</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6787" y="2514600"/>
            <a:ext cx="1901825" cy="190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1</a:t>
            </a:fld>
            <a:endParaRPr lang="en-US" dirty="0"/>
          </a:p>
        </p:txBody>
      </p:sp>
    </p:spTree>
    <p:extLst>
      <p:ext uri="{BB962C8B-B14F-4D97-AF65-F5344CB8AC3E}">
        <p14:creationId xmlns:p14="http://schemas.microsoft.com/office/powerpoint/2010/main" val="33025850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smtClean="0"/>
              <a:t>7-10</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Outgoing Application from United States</a:t>
            </a:r>
            <a:endParaRPr lang="en-US" dirty="0"/>
          </a:p>
        </p:txBody>
      </p:sp>
      <p:pic>
        <p:nvPicPr>
          <p:cNvPr id="10" name="Content Placeholder 9"/>
          <p:cNvPicPr>
            <a:picLocks noGrp="1" noChangeAspect="1"/>
          </p:cNvPicPr>
          <p:nvPr>
            <p:ph idx="1"/>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5410200" y="1600200"/>
            <a:ext cx="2734658" cy="1371600"/>
          </a:xfrm>
          <a:prstGeom prst="rect">
            <a:avLst/>
          </a:prstGeom>
        </p:spPr>
      </p:pic>
    </p:spTree>
    <p:extLst>
      <p:ext uri="{BB962C8B-B14F-4D97-AF65-F5344CB8AC3E}">
        <p14:creationId xmlns:p14="http://schemas.microsoft.com/office/powerpoint/2010/main" val="7121815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fontScale="92500" lnSpcReduction="10000"/>
          </a:bodyPr>
          <a:lstStyle/>
          <a:p>
            <a:r>
              <a:rPr lang="en-US" sz="2200" dirty="0"/>
              <a:t>Responsibilities – Article 12 of </a:t>
            </a:r>
            <a:r>
              <a:rPr lang="en-US" sz="2200" dirty="0" smtClean="0"/>
              <a:t>Convention</a:t>
            </a:r>
          </a:p>
          <a:p>
            <a:pPr lvl="1"/>
            <a:r>
              <a:rPr lang="en-US" dirty="0"/>
              <a:t>A</a:t>
            </a:r>
            <a:r>
              <a:rPr lang="en-US" dirty="0" smtClean="0"/>
              <a:t>ssist applicant in ensuring that application </a:t>
            </a:r>
            <a:r>
              <a:rPr lang="en-US" dirty="0"/>
              <a:t>is accompanied by all necessary information and documents </a:t>
            </a:r>
          </a:p>
          <a:p>
            <a:pPr lvl="1"/>
            <a:r>
              <a:rPr lang="en-US" dirty="0"/>
              <a:t>Review application to ensure it complies with </a:t>
            </a:r>
            <a:r>
              <a:rPr lang="en-US" dirty="0" smtClean="0"/>
              <a:t>Convention</a:t>
            </a:r>
          </a:p>
          <a:p>
            <a:r>
              <a:rPr lang="en-US" sz="2200" dirty="0" smtClean="0"/>
              <a:t>Mandatory functions – Article 6 of Convention</a:t>
            </a:r>
          </a:p>
          <a:p>
            <a:pPr lvl="1">
              <a:spcAft>
                <a:spcPts val="0"/>
              </a:spcAft>
            </a:pPr>
            <a:r>
              <a:rPr lang="en-US" sz="2100" dirty="0"/>
              <a:t>Transmit application </a:t>
            </a:r>
            <a:r>
              <a:rPr lang="en-US" sz="2100" dirty="0" smtClean="0"/>
              <a:t>on behalf of </a:t>
            </a:r>
            <a:r>
              <a:rPr lang="en-US" sz="2100" dirty="0"/>
              <a:t>applicant to Central Authority of requested </a:t>
            </a:r>
            <a:r>
              <a:rPr lang="en-US" sz="2100" dirty="0" smtClean="0"/>
              <a:t>State</a:t>
            </a:r>
          </a:p>
          <a:p>
            <a:pPr lvl="2">
              <a:spcBef>
                <a:spcPts val="0"/>
              </a:spcBef>
            </a:pPr>
            <a:r>
              <a:rPr lang="en-US" sz="1900" dirty="0" smtClean="0">
                <a:solidFill>
                  <a:srgbClr val="5B616B"/>
                </a:solidFill>
              </a:rPr>
              <a:t>Art. 12 requires Requesting Central Authority:</a:t>
            </a:r>
          </a:p>
          <a:p>
            <a:pPr lvl="3">
              <a:spcBef>
                <a:spcPts val="0"/>
              </a:spcBef>
            </a:pPr>
            <a:r>
              <a:rPr lang="en-US" sz="1700" dirty="0" smtClean="0">
                <a:solidFill>
                  <a:srgbClr val="5B616B"/>
                </a:solidFill>
              </a:rPr>
              <a:t>Include Transmittal</a:t>
            </a:r>
          </a:p>
          <a:p>
            <a:pPr lvl="3">
              <a:spcBef>
                <a:spcPts val="0"/>
              </a:spcBef>
            </a:pPr>
            <a:r>
              <a:rPr lang="en-US" sz="1700" dirty="0" smtClean="0">
                <a:solidFill>
                  <a:srgbClr val="5B616B"/>
                </a:solidFill>
              </a:rPr>
              <a:t>Upon request, send certified documents under Articles 16, 25, and 30</a:t>
            </a:r>
          </a:p>
          <a:p>
            <a:pPr marL="684212" lvl="2" indent="0">
              <a:spcBef>
                <a:spcPts val="0"/>
              </a:spcBef>
              <a:buNone/>
            </a:pPr>
            <a:endParaRPr lang="en-US" sz="1500" dirty="0" smtClean="0">
              <a:solidFill>
                <a:srgbClr val="5B616B"/>
              </a:solidFill>
            </a:endParaRPr>
          </a:p>
          <a:p>
            <a:pPr marL="228600" lvl="2" indent="-228600"/>
            <a:r>
              <a:rPr lang="en-US" sz="2200" dirty="0" smtClean="0">
                <a:solidFill>
                  <a:srgbClr val="5B616B"/>
                </a:solidFill>
              </a:rPr>
              <a:t>Translations – Article 45 of Convention</a:t>
            </a:r>
          </a:p>
          <a:p>
            <a:pPr marL="685800" lvl="3" indent="-228600"/>
            <a:r>
              <a:rPr lang="en-US" sz="2000" dirty="0">
                <a:solidFill>
                  <a:srgbClr val="5B616B"/>
                </a:solidFill>
              </a:rPr>
              <a:t>M</a:t>
            </a:r>
            <a:r>
              <a:rPr lang="en-US" sz="2000" dirty="0" smtClean="0">
                <a:solidFill>
                  <a:srgbClr val="5B616B"/>
                </a:solidFill>
              </a:rPr>
              <a:t>ay </a:t>
            </a:r>
            <a:r>
              <a:rPr lang="en-US" sz="2000" dirty="0">
                <a:solidFill>
                  <a:srgbClr val="5B616B"/>
                </a:solidFill>
              </a:rPr>
              <a:t>charge </a:t>
            </a:r>
            <a:r>
              <a:rPr lang="en-US" sz="2000" dirty="0" smtClean="0">
                <a:solidFill>
                  <a:srgbClr val="5B616B"/>
                </a:solidFill>
              </a:rPr>
              <a:t>applicant </a:t>
            </a:r>
            <a:r>
              <a:rPr lang="en-US" sz="2000" dirty="0">
                <a:solidFill>
                  <a:srgbClr val="5B616B"/>
                </a:solidFill>
              </a:rPr>
              <a:t>for </a:t>
            </a:r>
            <a:r>
              <a:rPr lang="en-US" sz="2000" dirty="0" smtClean="0">
                <a:solidFill>
                  <a:srgbClr val="5B616B"/>
                </a:solidFill>
              </a:rPr>
              <a:t>translation costs of application </a:t>
            </a:r>
            <a:r>
              <a:rPr lang="en-US" sz="2000" dirty="0">
                <a:solidFill>
                  <a:srgbClr val="5B616B"/>
                </a:solidFill>
              </a:rPr>
              <a:t>and related documents, </a:t>
            </a:r>
            <a:r>
              <a:rPr lang="en-US" sz="2000" dirty="0" smtClean="0">
                <a:solidFill>
                  <a:srgbClr val="5B616B"/>
                </a:solidFill>
              </a:rPr>
              <a:t>unless those costs </a:t>
            </a:r>
            <a:r>
              <a:rPr lang="en-US" sz="2000" dirty="0">
                <a:solidFill>
                  <a:srgbClr val="5B616B"/>
                </a:solidFill>
              </a:rPr>
              <a:t>may be covered by its system of legal </a:t>
            </a:r>
            <a:r>
              <a:rPr lang="en-US" sz="2000" dirty="0" smtClean="0">
                <a:solidFill>
                  <a:srgbClr val="5B616B"/>
                </a:solidFill>
              </a:rPr>
              <a:t>assistance</a:t>
            </a:r>
            <a:endParaRPr lang="en-US" sz="2000" dirty="0">
              <a:solidFill>
                <a:srgbClr val="5B616B"/>
              </a:solidFill>
            </a:endParaRPr>
          </a:p>
          <a:p>
            <a:pPr marL="454025" lvl="1" indent="0">
              <a:buNone/>
            </a:pPr>
            <a:r>
              <a:rPr lang="en-US" dirty="0" smtClean="0"/>
              <a:t> </a:t>
            </a:r>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smtClean="0"/>
              <a:t>7-11</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Role of Requesting Central Authority</a:t>
            </a:r>
            <a:endParaRPr lang="en-US" dirty="0"/>
          </a:p>
        </p:txBody>
      </p:sp>
    </p:spTree>
    <p:extLst>
      <p:ext uri="{BB962C8B-B14F-4D97-AF65-F5344CB8AC3E}">
        <p14:creationId xmlns:p14="http://schemas.microsoft.com/office/powerpoint/2010/main" val="36188024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534938357"/>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7-12</a:t>
            </a:r>
            <a:endParaRPr lang="en-US" dirty="0"/>
          </a:p>
        </p:txBody>
      </p:sp>
      <p:sp>
        <p:nvSpPr>
          <p:cNvPr id="5" name="Title 4"/>
          <p:cNvSpPr>
            <a:spLocks noGrp="1"/>
          </p:cNvSpPr>
          <p:nvPr>
            <p:ph type="title"/>
          </p:nvPr>
        </p:nvSpPr>
        <p:spPr>
          <a:xfrm>
            <a:off x="686104" y="848380"/>
            <a:ext cx="7772400" cy="523220"/>
          </a:xfrm>
        </p:spPr>
        <p:txBody>
          <a:bodyPr/>
          <a:lstStyle/>
          <a:p>
            <a:r>
              <a:rPr lang="en-US" dirty="0" smtClean="0"/>
              <a:t>Flow Chart in U.S. for Outgoing Application – Step 1</a:t>
            </a:r>
            <a:endParaRPr lang="en-US" dirty="0"/>
          </a:p>
        </p:txBody>
      </p:sp>
    </p:spTree>
    <p:extLst>
      <p:ext uri="{BB962C8B-B14F-4D97-AF65-F5344CB8AC3E}">
        <p14:creationId xmlns:p14="http://schemas.microsoft.com/office/powerpoint/2010/main" val="26002859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303843792"/>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7-13</a:t>
            </a:r>
            <a:endParaRPr lang="en-US" dirty="0"/>
          </a:p>
        </p:txBody>
      </p:sp>
      <p:sp>
        <p:nvSpPr>
          <p:cNvPr id="5" name="Title 4"/>
          <p:cNvSpPr>
            <a:spLocks noGrp="1"/>
          </p:cNvSpPr>
          <p:nvPr>
            <p:ph type="title"/>
          </p:nvPr>
        </p:nvSpPr>
        <p:spPr/>
        <p:txBody>
          <a:bodyPr/>
          <a:lstStyle/>
          <a:p>
            <a:r>
              <a:rPr lang="en-US" dirty="0" smtClean="0"/>
              <a:t>Creditor Applicant – U.S. Order</a:t>
            </a:r>
            <a:endParaRPr lang="en-US" dirty="0"/>
          </a:p>
        </p:txBody>
      </p:sp>
    </p:spTree>
    <p:extLst>
      <p:ext uri="{BB962C8B-B14F-4D97-AF65-F5344CB8AC3E}">
        <p14:creationId xmlns:p14="http://schemas.microsoft.com/office/powerpoint/2010/main" val="4308790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929364933"/>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a:t>
            </a:r>
            <a:fld id="{42782948-4DBE-204D-AB9E-B65E067054AE}" type="slidenum">
              <a:rPr lang="en-US" smtClean="0"/>
              <a:pPr/>
              <a:t>14</a:t>
            </a:fld>
            <a:endParaRPr lang="en-US" dirty="0"/>
          </a:p>
        </p:txBody>
      </p:sp>
      <p:sp>
        <p:nvSpPr>
          <p:cNvPr id="5" name="Title 4"/>
          <p:cNvSpPr>
            <a:spLocks noGrp="1"/>
          </p:cNvSpPr>
          <p:nvPr>
            <p:ph type="title"/>
          </p:nvPr>
        </p:nvSpPr>
        <p:spPr/>
        <p:txBody>
          <a:bodyPr/>
          <a:lstStyle/>
          <a:p>
            <a:r>
              <a:rPr lang="en-US" dirty="0" smtClean="0"/>
              <a:t>Creditor Applicant – Convention Order</a:t>
            </a:r>
            <a:endParaRPr lang="en-US" dirty="0"/>
          </a:p>
        </p:txBody>
      </p:sp>
    </p:spTree>
    <p:extLst>
      <p:ext uri="{BB962C8B-B14F-4D97-AF65-F5344CB8AC3E}">
        <p14:creationId xmlns:p14="http://schemas.microsoft.com/office/powerpoint/2010/main" val="12631545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145727030"/>
              </p:ext>
            </p:extLst>
          </p:nvPr>
        </p:nvGraphicFramePr>
        <p:xfrm>
          <a:off x="685800" y="1485900"/>
          <a:ext cx="7924800" cy="49207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a:t>
            </a:r>
            <a:fld id="{42782948-4DBE-204D-AB9E-B65E067054AE}" type="slidenum">
              <a:rPr lang="en-US" smtClean="0"/>
              <a:pPr/>
              <a:t>15</a:t>
            </a:fld>
            <a:endParaRPr lang="en-US" dirty="0"/>
          </a:p>
        </p:txBody>
      </p:sp>
      <p:sp>
        <p:nvSpPr>
          <p:cNvPr id="5" name="Title 4"/>
          <p:cNvSpPr>
            <a:spLocks noGrp="1"/>
          </p:cNvSpPr>
          <p:nvPr>
            <p:ph type="title"/>
          </p:nvPr>
        </p:nvSpPr>
        <p:spPr/>
        <p:txBody>
          <a:bodyPr/>
          <a:lstStyle/>
          <a:p>
            <a:r>
              <a:rPr lang="en-US" dirty="0" smtClean="0"/>
              <a:t>Debtor Applicant – U.S. Order</a:t>
            </a:r>
            <a:endParaRPr lang="en-US" dirty="0"/>
          </a:p>
        </p:txBody>
      </p:sp>
    </p:spTree>
    <p:extLst>
      <p:ext uri="{BB962C8B-B14F-4D97-AF65-F5344CB8AC3E}">
        <p14:creationId xmlns:p14="http://schemas.microsoft.com/office/powerpoint/2010/main" val="16099251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825423181"/>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a:t>
            </a:r>
            <a:fld id="{42782948-4DBE-204D-AB9E-B65E067054AE}" type="slidenum">
              <a:rPr lang="en-US" smtClean="0"/>
              <a:pPr/>
              <a:t>16</a:t>
            </a:fld>
            <a:endParaRPr lang="en-US" dirty="0"/>
          </a:p>
        </p:txBody>
      </p:sp>
      <p:sp>
        <p:nvSpPr>
          <p:cNvPr id="5" name="Title 4"/>
          <p:cNvSpPr>
            <a:spLocks noGrp="1"/>
          </p:cNvSpPr>
          <p:nvPr>
            <p:ph type="title"/>
          </p:nvPr>
        </p:nvSpPr>
        <p:spPr/>
        <p:txBody>
          <a:bodyPr/>
          <a:lstStyle/>
          <a:p>
            <a:r>
              <a:rPr lang="en-US" dirty="0" smtClean="0"/>
              <a:t>Debtor Applicant – Convention Order</a:t>
            </a:r>
            <a:endParaRPr lang="en-US" dirty="0"/>
          </a:p>
        </p:txBody>
      </p:sp>
    </p:spTree>
    <p:extLst>
      <p:ext uri="{BB962C8B-B14F-4D97-AF65-F5344CB8AC3E}">
        <p14:creationId xmlns:p14="http://schemas.microsoft.com/office/powerpoint/2010/main" val="1238757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705465" y="1371600"/>
            <a:ext cx="7772400" cy="4572000"/>
          </a:xfrm>
        </p:spPr>
        <p:txBody>
          <a:bodyPr>
            <a:normAutofit/>
          </a:bodyPr>
          <a:lstStyle/>
          <a:p>
            <a:r>
              <a:rPr lang="en-US" sz="2600" dirty="0" smtClean="0"/>
              <a:t>Does creditor reside in Contracting State that issued order?</a:t>
            </a:r>
          </a:p>
          <a:p>
            <a:pPr lvl="1"/>
            <a:r>
              <a:rPr lang="en-US" sz="2400" dirty="0" smtClean="0"/>
              <a:t>If yes, debtor can only seek modification in State that issued order</a:t>
            </a:r>
          </a:p>
          <a:p>
            <a:pPr lvl="2"/>
            <a:r>
              <a:rPr lang="en-US" sz="2200" dirty="0" smtClean="0">
                <a:solidFill>
                  <a:srgbClr val="5B616B"/>
                </a:solidFill>
              </a:rPr>
              <a:t>Exceptions</a:t>
            </a:r>
          </a:p>
          <a:p>
            <a:pPr lvl="3"/>
            <a:r>
              <a:rPr lang="en-US" sz="1900" dirty="0" smtClean="0">
                <a:solidFill>
                  <a:srgbClr val="5B616B"/>
                </a:solidFill>
              </a:rPr>
              <a:t>Creditor submits to the jurisdiction of another Contracting State</a:t>
            </a:r>
          </a:p>
          <a:p>
            <a:pPr lvl="3"/>
            <a:r>
              <a:rPr lang="en-US" sz="1900" dirty="0">
                <a:solidFill>
                  <a:srgbClr val="5B616B"/>
                </a:solidFill>
              </a:rPr>
              <a:t>C</a:t>
            </a:r>
            <a:r>
              <a:rPr lang="en-US" sz="1900" dirty="0" smtClean="0">
                <a:solidFill>
                  <a:srgbClr val="5B616B"/>
                </a:solidFill>
              </a:rPr>
              <a:t>ompetent authority in the State of origin cannot, or refuses to, exercise jurisdiction to modify the decision or make a new decision</a:t>
            </a:r>
          </a:p>
          <a:p>
            <a:pPr lvl="3"/>
            <a:r>
              <a:rPr lang="en-US" sz="1900" dirty="0" smtClean="0">
                <a:solidFill>
                  <a:srgbClr val="5B616B"/>
                </a:solidFill>
              </a:rPr>
              <a:t>Decision made in State of origin cannot be recognized or declared enforceable in the Contracting State where proceedings to modify the decision or make a new decision are contemplated</a:t>
            </a:r>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smtClean="0"/>
              <a:t>7-</a:t>
            </a:r>
            <a:fld id="{5D83ED77-F648-458D-8AF6-D8CB3BD9AB41}" type="slidenum">
              <a:rPr lang="en-US" smtClean="0"/>
              <a:t>17</a:t>
            </a:fld>
            <a:endParaRPr lang="en-US" dirty="0"/>
          </a:p>
        </p:txBody>
      </p:sp>
      <p:sp>
        <p:nvSpPr>
          <p:cNvPr id="3" name="Title 2"/>
          <p:cNvSpPr>
            <a:spLocks noGrp="1"/>
          </p:cNvSpPr>
          <p:nvPr>
            <p:ph type="title"/>
          </p:nvPr>
        </p:nvSpPr>
        <p:spPr>
          <a:xfrm>
            <a:off x="685800" y="618336"/>
            <a:ext cx="7772400" cy="523220"/>
          </a:xfrm>
        </p:spPr>
        <p:txBody>
          <a:bodyPr/>
          <a:lstStyle/>
          <a:p>
            <a:r>
              <a:rPr lang="en-US" dirty="0" smtClean="0"/>
              <a:t>Exceptions to Modification Limitation on Debtor  </a:t>
            </a:r>
            <a:endParaRPr lang="en-US" dirty="0"/>
          </a:p>
        </p:txBody>
      </p:sp>
    </p:spTree>
    <p:extLst>
      <p:ext uri="{BB962C8B-B14F-4D97-AF65-F5344CB8AC3E}">
        <p14:creationId xmlns:p14="http://schemas.microsoft.com/office/powerpoint/2010/main" val="11270257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lnSpcReduction="10000"/>
          </a:bodyPr>
          <a:lstStyle/>
          <a:p>
            <a:pPr marL="0" indent="0">
              <a:buNone/>
            </a:pPr>
            <a:endParaRPr lang="en-US" dirty="0" smtClean="0"/>
          </a:p>
          <a:p>
            <a:r>
              <a:rPr lang="en-US" sz="2400" dirty="0" smtClean="0"/>
              <a:t>Handbook for Caseworkers</a:t>
            </a:r>
          </a:p>
          <a:p>
            <a:pPr lvl="1"/>
            <a:r>
              <a:rPr lang="en-US" sz="2400" dirty="0" smtClean="0"/>
              <a:t>Checklists</a:t>
            </a:r>
          </a:p>
          <a:p>
            <a:pPr lvl="1"/>
            <a:r>
              <a:rPr lang="en-US" sz="2400" dirty="0" smtClean="0"/>
              <a:t>Flow charts</a:t>
            </a:r>
          </a:p>
          <a:p>
            <a:pPr lvl="1"/>
            <a:r>
              <a:rPr lang="en-US" sz="2400" dirty="0" smtClean="0"/>
              <a:t>Step by step instructions</a:t>
            </a:r>
          </a:p>
          <a:p>
            <a:pPr lvl="1"/>
            <a:r>
              <a:rPr lang="en-US" sz="2400" dirty="0" smtClean="0"/>
              <a:t>FAQs</a:t>
            </a:r>
            <a:endParaRPr lang="en-US" sz="2400" dirty="0"/>
          </a:p>
          <a:p>
            <a:pPr lvl="1"/>
            <a:endParaRPr lang="en-US" dirty="0"/>
          </a:p>
          <a:p>
            <a:pPr lvl="1"/>
            <a:endParaRPr lang="en-US" dirty="0"/>
          </a:p>
          <a:p>
            <a:pPr lvl="1"/>
            <a:endParaRPr lang="en-US" dirty="0"/>
          </a:p>
          <a:p>
            <a:pPr marL="0" indent="0">
              <a:buNone/>
            </a:pPr>
            <a:r>
              <a:rPr lang="en-US" dirty="0" smtClean="0"/>
              <a:t>.</a:t>
            </a:r>
            <a:endParaRPr lang="en-US" dirty="0"/>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Your New Best Friend! </a:t>
            </a:r>
            <a:endParaRPr lang="en-US" dirty="0"/>
          </a:p>
        </p:txBody>
      </p:sp>
      <p:sp>
        <p:nvSpPr>
          <p:cNvPr id="3" name="Slide Number Placeholder 2"/>
          <p:cNvSpPr>
            <a:spLocks noGrp="1"/>
          </p:cNvSpPr>
          <p:nvPr>
            <p:ph type="sldNum" sz="quarter" idx="4"/>
          </p:nvPr>
        </p:nvSpPr>
        <p:spPr/>
        <p:txBody>
          <a:bodyPr/>
          <a:lstStyle/>
          <a:p>
            <a:r>
              <a:rPr lang="en-US" dirty="0" smtClean="0"/>
              <a:t>7-18</a:t>
            </a:r>
            <a:endParaRPr lang="en-US" dirty="0"/>
          </a:p>
        </p:txBody>
      </p:sp>
      <p:pic>
        <p:nvPicPr>
          <p:cNvPr id="7" name="Picture 6"/>
          <p:cNvPicPr>
            <a:picLocks noChangeAspect="1"/>
          </p:cNvPicPr>
          <p:nvPr/>
        </p:nvPicPr>
        <p:blipFill>
          <a:blip r:embed="rId3"/>
          <a:stretch>
            <a:fillRect/>
          </a:stretch>
        </p:blipFill>
        <p:spPr>
          <a:xfrm>
            <a:off x="5029200" y="1605887"/>
            <a:ext cx="3279909" cy="4572000"/>
          </a:xfrm>
          <a:prstGeom prst="rect">
            <a:avLst/>
          </a:prstGeom>
        </p:spPr>
      </p:pic>
    </p:spTree>
    <p:extLst>
      <p:ext uri="{BB962C8B-B14F-4D97-AF65-F5344CB8AC3E}">
        <p14:creationId xmlns:p14="http://schemas.microsoft.com/office/powerpoint/2010/main" val="28882422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99247" y="1524000"/>
            <a:ext cx="7772400" cy="4572000"/>
          </a:xfrm>
        </p:spPr>
        <p:txBody>
          <a:bodyPr>
            <a:normAutofit/>
          </a:bodyPr>
          <a:lstStyle/>
          <a:p>
            <a:r>
              <a:rPr lang="en-US" sz="2600" dirty="0"/>
              <a:t>Application must include </a:t>
            </a:r>
            <a:r>
              <a:rPr lang="en-US" sz="2600" dirty="0" smtClean="0"/>
              <a:t>certain identifying and financial information</a:t>
            </a:r>
          </a:p>
          <a:p>
            <a:pPr lvl="1"/>
            <a:r>
              <a:rPr lang="en-US" sz="2600" dirty="0" smtClean="0"/>
              <a:t>Check Country Profile to determine if country requests use of Hague application</a:t>
            </a:r>
          </a:p>
          <a:p>
            <a:r>
              <a:rPr lang="en-US" sz="2600" dirty="0" smtClean="0"/>
              <a:t>Mandatory Transmittal form must accompany application</a:t>
            </a:r>
          </a:p>
          <a:p>
            <a:r>
              <a:rPr lang="en-US" sz="2600" dirty="0" smtClean="0"/>
              <a:t>Additional documents depend upon facts of case and law of requested Contracting State</a:t>
            </a:r>
            <a:endParaRPr lang="en-US" sz="2600" dirty="0"/>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smtClean="0"/>
              <a:t>7-</a:t>
            </a:r>
            <a:fld id="{5D83ED77-F648-458D-8AF6-D8CB3BD9AB41}" type="slidenum">
              <a:rPr lang="en-US" smtClean="0"/>
              <a:t>19</a:t>
            </a:fld>
            <a:endParaRPr lang="en-US" dirty="0"/>
          </a:p>
        </p:txBody>
      </p:sp>
      <p:sp>
        <p:nvSpPr>
          <p:cNvPr id="3" name="Title 2"/>
          <p:cNvSpPr>
            <a:spLocks noGrp="1"/>
          </p:cNvSpPr>
          <p:nvPr>
            <p:ph type="title"/>
          </p:nvPr>
        </p:nvSpPr>
        <p:spPr>
          <a:xfrm>
            <a:off x="699247" y="746340"/>
            <a:ext cx="7772400" cy="523220"/>
          </a:xfrm>
        </p:spPr>
        <p:txBody>
          <a:bodyPr/>
          <a:lstStyle/>
          <a:p>
            <a:r>
              <a:rPr lang="en-US" dirty="0" smtClean="0"/>
              <a:t>Required Documents </a:t>
            </a:r>
            <a:endParaRPr lang="en-US" dirty="0"/>
          </a:p>
        </p:txBody>
      </p:sp>
    </p:spTree>
    <p:extLst>
      <p:ext uri="{BB962C8B-B14F-4D97-AF65-F5344CB8AC3E}">
        <p14:creationId xmlns:p14="http://schemas.microsoft.com/office/powerpoint/2010/main" val="41254484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a:t>Targeted Audiences</a:t>
            </a:r>
          </a:p>
          <a:p>
            <a:pPr lvl="1"/>
            <a:r>
              <a:rPr lang="en-US" dirty="0"/>
              <a:t>Caseworkers and central registry staff</a:t>
            </a:r>
          </a:p>
          <a:p>
            <a:pPr lvl="1"/>
            <a:r>
              <a:rPr lang="en-US" dirty="0" smtClean="0"/>
              <a:t>Experienced </a:t>
            </a:r>
            <a:r>
              <a:rPr lang="en-US" dirty="0"/>
              <a:t>as well as </a:t>
            </a:r>
            <a:r>
              <a:rPr lang="en-US" dirty="0" smtClean="0"/>
              <a:t>novice</a:t>
            </a:r>
          </a:p>
          <a:p>
            <a:r>
              <a:rPr lang="en-US" dirty="0" smtClean="0"/>
              <a:t>Content</a:t>
            </a:r>
          </a:p>
          <a:p>
            <a:pPr lvl="1"/>
            <a:r>
              <a:rPr lang="en-US" dirty="0" smtClean="0"/>
              <a:t>Background information</a:t>
            </a:r>
          </a:p>
          <a:p>
            <a:pPr lvl="1"/>
            <a:r>
              <a:rPr lang="en-US" dirty="0" smtClean="0"/>
              <a:t>Case processing </a:t>
            </a:r>
            <a:r>
              <a:rPr lang="en-US" dirty="0"/>
              <a:t>i</a:t>
            </a:r>
            <a:r>
              <a:rPr lang="en-US" dirty="0" smtClean="0"/>
              <a:t>nformation</a:t>
            </a:r>
          </a:p>
          <a:p>
            <a:r>
              <a:rPr lang="en-US" dirty="0" smtClean="0"/>
              <a:t>Resources</a:t>
            </a:r>
          </a:p>
          <a:p>
            <a:pPr lvl="1"/>
            <a:r>
              <a:rPr lang="en-US" dirty="0" smtClean="0"/>
              <a:t>PowerPoint with notes</a:t>
            </a:r>
          </a:p>
          <a:p>
            <a:pPr lvl="1"/>
            <a:r>
              <a:rPr lang="en-US" dirty="0" smtClean="0"/>
              <a:t>Trainer notes</a:t>
            </a:r>
          </a:p>
          <a:p>
            <a:pPr marL="454025" lvl="1"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7</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Webinar Series</a:t>
            </a:r>
            <a:endParaRPr lang="en-US" dirty="0"/>
          </a:p>
        </p:txBody>
      </p:sp>
      <p:sp>
        <p:nvSpPr>
          <p:cNvPr id="3" name="Slide Number Placeholder 2"/>
          <p:cNvSpPr>
            <a:spLocks noGrp="1"/>
          </p:cNvSpPr>
          <p:nvPr>
            <p:ph type="sldNum" sz="quarter" idx="4"/>
          </p:nvPr>
        </p:nvSpPr>
        <p:spPr/>
        <p:txBody>
          <a:bodyPr/>
          <a:lstStyle/>
          <a:p>
            <a:r>
              <a:rPr lang="en-US" dirty="0"/>
              <a:t>7</a:t>
            </a:r>
            <a:r>
              <a:rPr lang="en-US" dirty="0" smtClean="0"/>
              <a:t>-</a:t>
            </a:r>
            <a:fld id="{42782948-4DBE-204D-AB9E-B65E067054AE}" type="slidenum">
              <a:rPr lang="en-US" smtClean="0"/>
              <a:pPr/>
              <a:t>2</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0" y="2975627"/>
            <a:ext cx="2476500" cy="1950244"/>
          </a:xfrm>
          <a:prstGeom prst="rect">
            <a:avLst/>
          </a:prstGeom>
        </p:spPr>
      </p:pic>
    </p:spTree>
    <p:extLst>
      <p:ext uri="{BB962C8B-B14F-4D97-AF65-F5344CB8AC3E}">
        <p14:creationId xmlns:p14="http://schemas.microsoft.com/office/powerpoint/2010/main" val="19414667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smtClean="0"/>
              <a:t>7-20</a:t>
            </a:r>
            <a:endParaRPr lang="en-US" dirty="0"/>
          </a:p>
        </p:txBody>
      </p:sp>
      <p:sp>
        <p:nvSpPr>
          <p:cNvPr id="3" name="Title 2"/>
          <p:cNvSpPr>
            <a:spLocks noGrp="1"/>
          </p:cNvSpPr>
          <p:nvPr>
            <p:ph type="title"/>
          </p:nvPr>
        </p:nvSpPr>
        <p:spPr>
          <a:xfrm>
            <a:off x="668594" y="609600"/>
            <a:ext cx="7772400" cy="892552"/>
          </a:xfrm>
        </p:spPr>
        <p:txBody>
          <a:bodyPr/>
          <a:lstStyle/>
          <a:p>
            <a:r>
              <a:rPr lang="en-US" sz="2600" dirty="0" smtClean="0"/>
              <a:t>Outgoing Application for Modification of a Support Order – Documents/Information </a:t>
            </a:r>
            <a:endParaRPr lang="en-US" sz="2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49406049"/>
              </p:ext>
            </p:extLst>
          </p:nvPr>
        </p:nvGraphicFramePr>
        <p:xfrm>
          <a:off x="685800" y="1752600"/>
          <a:ext cx="7755195" cy="4434840"/>
        </p:xfrm>
        <a:graphic>
          <a:graphicData uri="http://schemas.openxmlformats.org/drawingml/2006/table">
            <a:tbl>
              <a:tblPr firstRow="1" bandRow="1">
                <a:tableStyleId>{5C22544A-7EE6-4342-B048-85BDC9FD1C3A}</a:tableStyleId>
              </a:tblPr>
              <a:tblGrid>
                <a:gridCol w="2585065"/>
                <a:gridCol w="2585065"/>
                <a:gridCol w="2585065"/>
              </a:tblGrid>
              <a:tr h="370840">
                <a:tc>
                  <a:txBody>
                    <a:bodyPr/>
                    <a:lstStyle/>
                    <a:p>
                      <a:r>
                        <a:rPr lang="en-US" sz="2000" dirty="0" smtClean="0">
                          <a:solidFill>
                            <a:schemeClr val="bg1"/>
                          </a:solidFill>
                        </a:rPr>
                        <a:t>Required</a:t>
                      </a:r>
                      <a:r>
                        <a:rPr lang="en-US" sz="2000" baseline="0" dirty="0" smtClean="0">
                          <a:solidFill>
                            <a:schemeClr val="bg1"/>
                          </a:solidFill>
                        </a:rPr>
                        <a:t> by Convention</a:t>
                      </a:r>
                    </a:p>
                    <a:p>
                      <a:endParaRPr lang="en-US" sz="2000" dirty="0">
                        <a:solidFill>
                          <a:schemeClr val="bg1"/>
                        </a:solidFill>
                      </a:endParaRPr>
                    </a:p>
                  </a:txBody>
                  <a:tcPr>
                    <a:solidFill>
                      <a:srgbClr val="428481"/>
                    </a:solidFill>
                  </a:tcPr>
                </a:tc>
                <a:tc>
                  <a:txBody>
                    <a:bodyPr/>
                    <a:lstStyle/>
                    <a:p>
                      <a:r>
                        <a:rPr lang="en-US" sz="2000" dirty="0" smtClean="0"/>
                        <a:t>When Used</a:t>
                      </a:r>
                      <a:endParaRPr lang="en-US" sz="2000" dirty="0"/>
                    </a:p>
                  </a:txBody>
                  <a:tcPr>
                    <a:solidFill>
                      <a:srgbClr val="428481"/>
                    </a:solidFill>
                  </a:tcPr>
                </a:tc>
                <a:tc>
                  <a:txBody>
                    <a:bodyPr/>
                    <a:lstStyle/>
                    <a:p>
                      <a:r>
                        <a:rPr lang="en-US" sz="2000" dirty="0" smtClean="0"/>
                        <a:t>Form/Document</a:t>
                      </a:r>
                      <a:r>
                        <a:rPr lang="en-US" sz="2000" baseline="0" dirty="0" smtClean="0"/>
                        <a:t> Used unless Requested State Requests Different Form</a:t>
                      </a:r>
                      <a:endParaRPr lang="en-US" sz="2000" dirty="0"/>
                    </a:p>
                  </a:txBody>
                  <a:tcPr>
                    <a:solidFill>
                      <a:srgbClr val="428481"/>
                    </a:solidFill>
                  </a:tcPr>
                </a:tc>
              </a:tr>
              <a:tr h="822960">
                <a:tc>
                  <a:txBody>
                    <a:bodyPr/>
                    <a:lstStyle/>
                    <a:p>
                      <a:r>
                        <a:rPr lang="en-US" sz="2000" dirty="0" smtClean="0">
                          <a:solidFill>
                            <a:srgbClr val="5B616B"/>
                          </a:solidFill>
                        </a:rPr>
                        <a:t>Transmittal</a:t>
                      </a:r>
                      <a:endParaRPr lang="en-US" sz="2000" dirty="0">
                        <a:solidFill>
                          <a:srgbClr val="5B616B"/>
                        </a:solidFill>
                      </a:endParaRPr>
                    </a:p>
                  </a:txBody>
                  <a:tcPr/>
                </a:tc>
                <a:tc>
                  <a:txBody>
                    <a:bodyPr/>
                    <a:lstStyle/>
                    <a:p>
                      <a:r>
                        <a:rPr lang="en-US" sz="2000" dirty="0" smtClean="0">
                          <a:solidFill>
                            <a:srgbClr val="5B616B"/>
                          </a:solidFill>
                        </a:rPr>
                        <a:t>Always</a:t>
                      </a:r>
                    </a:p>
                    <a:p>
                      <a:endParaRPr lang="en-US" sz="2000" dirty="0">
                        <a:solidFill>
                          <a:srgbClr val="5B616B"/>
                        </a:solidFill>
                      </a:endParaRPr>
                    </a:p>
                  </a:txBody>
                  <a:tcPr/>
                </a:tc>
                <a:tc>
                  <a:txBody>
                    <a:bodyPr/>
                    <a:lstStyle/>
                    <a:p>
                      <a:r>
                        <a:rPr lang="en-US" sz="2000" dirty="0" smtClean="0">
                          <a:solidFill>
                            <a:srgbClr val="5B616B"/>
                          </a:solidFill>
                        </a:rPr>
                        <a:t>Convention Transmittal (required</a:t>
                      </a:r>
                      <a:r>
                        <a:rPr lang="en-US" sz="2000" baseline="0" dirty="0" smtClean="0">
                          <a:solidFill>
                            <a:srgbClr val="5B616B"/>
                          </a:solidFill>
                        </a:rPr>
                        <a:t> form)</a:t>
                      </a:r>
                    </a:p>
                  </a:txBody>
                  <a:tcPr/>
                </a:tc>
              </a:tr>
              <a:tr h="370840">
                <a:tc>
                  <a:txBody>
                    <a:bodyPr/>
                    <a:lstStyle/>
                    <a:p>
                      <a:r>
                        <a:rPr lang="en-US" sz="2000" dirty="0" smtClean="0">
                          <a:solidFill>
                            <a:srgbClr val="5B616B"/>
                          </a:solidFill>
                        </a:rPr>
                        <a:t>Application</a:t>
                      </a:r>
                      <a:endParaRPr lang="en-US" sz="2000" dirty="0">
                        <a:solidFill>
                          <a:srgbClr val="5B616B"/>
                        </a:solidFill>
                      </a:endParaRPr>
                    </a:p>
                  </a:txBody>
                  <a:tcPr/>
                </a:tc>
                <a:tc>
                  <a:txBody>
                    <a:bodyPr/>
                    <a:lstStyle/>
                    <a:p>
                      <a:r>
                        <a:rPr lang="en-US" sz="2000" dirty="0" smtClean="0">
                          <a:solidFill>
                            <a:srgbClr val="5B616B"/>
                          </a:solidFill>
                        </a:rPr>
                        <a:t>Always</a:t>
                      </a:r>
                    </a:p>
                    <a:p>
                      <a:endParaRPr lang="en-US" sz="2000" dirty="0" smtClean="0">
                        <a:solidFill>
                          <a:srgbClr val="5B616B"/>
                        </a:solidFill>
                      </a:endParaRPr>
                    </a:p>
                    <a:p>
                      <a:pPr marL="342900" indent="-342900">
                        <a:spcBef>
                          <a:spcPts val="600"/>
                        </a:spcBef>
                        <a:buFont typeface="Arial" panose="020B0604020202020204" pitchFamily="34" charset="0"/>
                        <a:buChar char="•"/>
                      </a:pPr>
                      <a:r>
                        <a:rPr lang="en-US" sz="2000" dirty="0" smtClean="0">
                          <a:solidFill>
                            <a:srgbClr val="5B616B"/>
                          </a:solidFill>
                        </a:rPr>
                        <a:t>If risk of harm</a:t>
                      </a:r>
                      <a:endParaRPr lang="en-US" sz="2000" dirty="0">
                        <a:solidFill>
                          <a:srgbClr val="5B616B"/>
                        </a:solidFill>
                      </a:endParaRPr>
                    </a:p>
                  </a:txBody>
                  <a:tcPr/>
                </a:tc>
                <a:tc>
                  <a:txBody>
                    <a:bodyPr/>
                    <a:lstStyle/>
                    <a:p>
                      <a:r>
                        <a:rPr lang="en-US" sz="2000" dirty="0" smtClean="0">
                          <a:solidFill>
                            <a:srgbClr val="5B616B"/>
                          </a:solidFill>
                        </a:rPr>
                        <a:t>Convention Application</a:t>
                      </a:r>
                    </a:p>
                    <a:p>
                      <a:pPr marL="342900" indent="-342900">
                        <a:spcBef>
                          <a:spcPts val="600"/>
                        </a:spcBef>
                        <a:buFont typeface="Arial" panose="020B0604020202020204" pitchFamily="34" charset="0"/>
                        <a:buChar char="•"/>
                      </a:pPr>
                      <a:r>
                        <a:rPr lang="en-US" sz="2000" dirty="0" smtClean="0">
                          <a:solidFill>
                            <a:srgbClr val="5B616B"/>
                          </a:solidFill>
                        </a:rPr>
                        <a:t>Convention Restricted Information on the Applicant</a:t>
                      </a:r>
                      <a:endParaRPr lang="en-US" sz="2000" dirty="0">
                        <a:solidFill>
                          <a:srgbClr val="5B616B"/>
                        </a:solidFill>
                      </a:endParaRPr>
                    </a:p>
                  </a:txBody>
                  <a:tcPr/>
                </a:tc>
              </a:tr>
            </a:tbl>
          </a:graphicData>
        </a:graphic>
      </p:graphicFrame>
    </p:spTree>
    <p:extLst>
      <p:ext uri="{BB962C8B-B14F-4D97-AF65-F5344CB8AC3E}">
        <p14:creationId xmlns:p14="http://schemas.microsoft.com/office/powerpoint/2010/main" val="22831785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smtClean="0"/>
              <a:t>7-21</a:t>
            </a:r>
            <a:endParaRPr lang="en-US" dirty="0"/>
          </a:p>
        </p:txBody>
      </p:sp>
      <p:sp>
        <p:nvSpPr>
          <p:cNvPr id="3" name="Title 2"/>
          <p:cNvSpPr>
            <a:spLocks noGrp="1"/>
          </p:cNvSpPr>
          <p:nvPr>
            <p:ph type="title"/>
          </p:nvPr>
        </p:nvSpPr>
        <p:spPr>
          <a:xfrm>
            <a:off x="699247" y="609600"/>
            <a:ext cx="7772400" cy="892552"/>
          </a:xfrm>
        </p:spPr>
        <p:txBody>
          <a:bodyPr/>
          <a:lstStyle/>
          <a:p>
            <a:r>
              <a:rPr lang="en-US" sz="2600" dirty="0" smtClean="0"/>
              <a:t>Outgoing Application for Modification of a Support Order – Documents/Information (cont’d) </a:t>
            </a:r>
            <a:endParaRPr lang="en-US" sz="2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621644869"/>
              </p:ext>
            </p:extLst>
          </p:nvPr>
        </p:nvGraphicFramePr>
        <p:xfrm>
          <a:off x="702659" y="1676400"/>
          <a:ext cx="7772400" cy="301752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sz="2000" dirty="0" smtClean="0">
                          <a:solidFill>
                            <a:schemeClr val="bg1"/>
                          </a:solidFill>
                        </a:rPr>
                        <a:t>Required</a:t>
                      </a:r>
                      <a:r>
                        <a:rPr lang="en-US" sz="2000" baseline="0" dirty="0" smtClean="0">
                          <a:solidFill>
                            <a:schemeClr val="bg1"/>
                          </a:solidFill>
                        </a:rPr>
                        <a:t> by Convention</a:t>
                      </a:r>
                    </a:p>
                    <a:p>
                      <a:endParaRPr lang="en-US" sz="2000" dirty="0">
                        <a:solidFill>
                          <a:schemeClr val="bg1"/>
                        </a:solidFill>
                      </a:endParaRPr>
                    </a:p>
                  </a:txBody>
                  <a:tcPr>
                    <a:solidFill>
                      <a:srgbClr val="428481"/>
                    </a:solidFill>
                  </a:tcPr>
                </a:tc>
                <a:tc>
                  <a:txBody>
                    <a:bodyPr/>
                    <a:lstStyle/>
                    <a:p>
                      <a:r>
                        <a:rPr lang="en-US" sz="2000" dirty="0" smtClean="0"/>
                        <a:t>When Used</a:t>
                      </a:r>
                      <a:endParaRPr lang="en-US" sz="2000" dirty="0"/>
                    </a:p>
                  </a:txBody>
                  <a:tcPr>
                    <a:solidFill>
                      <a:srgbClr val="428481"/>
                    </a:solidFill>
                  </a:tcPr>
                </a:tc>
                <a:tc>
                  <a:txBody>
                    <a:bodyPr/>
                    <a:lstStyle/>
                    <a:p>
                      <a:r>
                        <a:rPr lang="en-US" sz="2000" dirty="0" smtClean="0"/>
                        <a:t>Form/Document</a:t>
                      </a:r>
                      <a:r>
                        <a:rPr lang="en-US" sz="2000" baseline="0" dirty="0" smtClean="0"/>
                        <a:t> Used unless Requested State Requests Different Form</a:t>
                      </a:r>
                      <a:endParaRPr lang="en-US" sz="2000" dirty="0"/>
                    </a:p>
                  </a:txBody>
                  <a:tcPr>
                    <a:solidFill>
                      <a:srgbClr val="428481"/>
                    </a:solidFill>
                  </a:tcPr>
                </a:tc>
              </a:tr>
              <a:tr h="370840">
                <a:tc>
                  <a:txBody>
                    <a:bodyPr/>
                    <a:lstStyle/>
                    <a:p>
                      <a:r>
                        <a:rPr lang="en-US" sz="2000" dirty="0" smtClean="0">
                          <a:solidFill>
                            <a:srgbClr val="5B616B"/>
                          </a:solidFill>
                        </a:rPr>
                        <a:t>Information about creditor</a:t>
                      </a:r>
                      <a:endParaRPr lang="en-US" sz="2000" dirty="0">
                        <a:solidFill>
                          <a:srgbClr val="5B616B"/>
                        </a:solidFill>
                      </a:endParaRPr>
                    </a:p>
                  </a:txBody>
                  <a:tcPr/>
                </a:tc>
                <a:tc>
                  <a:txBody>
                    <a:bodyPr/>
                    <a:lstStyle/>
                    <a:p>
                      <a:r>
                        <a:rPr lang="en-US" sz="2000" dirty="0" smtClean="0">
                          <a:solidFill>
                            <a:srgbClr val="5B616B"/>
                          </a:solidFill>
                        </a:rPr>
                        <a:t>Always</a:t>
                      </a:r>
                      <a:endParaRPr lang="en-US" sz="2000" dirty="0">
                        <a:solidFill>
                          <a:srgbClr val="5B616B"/>
                        </a:solidFill>
                      </a:endParaRPr>
                    </a:p>
                  </a:txBody>
                  <a:tcPr/>
                </a:tc>
                <a:tc>
                  <a:txBody>
                    <a:bodyPr/>
                    <a:lstStyle/>
                    <a:p>
                      <a:r>
                        <a:rPr lang="en-US" sz="2000" dirty="0" smtClean="0">
                          <a:solidFill>
                            <a:srgbClr val="5B616B"/>
                          </a:solidFill>
                        </a:rPr>
                        <a:t>Convention Financial Circumstances</a:t>
                      </a:r>
                      <a:r>
                        <a:rPr lang="en-US" sz="2000" baseline="0" dirty="0" smtClean="0">
                          <a:solidFill>
                            <a:srgbClr val="5B616B"/>
                          </a:solidFill>
                        </a:rPr>
                        <a:t> Form </a:t>
                      </a:r>
                      <a:endParaRPr lang="en-US" sz="2000" dirty="0">
                        <a:solidFill>
                          <a:srgbClr val="5B616B"/>
                        </a:solidFill>
                      </a:endParaRPr>
                    </a:p>
                  </a:txBody>
                  <a:tcPr/>
                </a:tc>
              </a:tr>
              <a:tr h="370840">
                <a:tc>
                  <a:txBody>
                    <a:bodyPr/>
                    <a:lstStyle/>
                    <a:p>
                      <a:r>
                        <a:rPr lang="en-US" sz="2000" dirty="0" smtClean="0">
                          <a:solidFill>
                            <a:srgbClr val="5B616B"/>
                          </a:solidFill>
                        </a:rPr>
                        <a:t>Information about debtor</a:t>
                      </a:r>
                      <a:endParaRPr lang="en-US" sz="2000" dirty="0">
                        <a:solidFill>
                          <a:srgbClr val="5B616B"/>
                        </a:solidFill>
                      </a:endParaRPr>
                    </a:p>
                  </a:txBody>
                  <a:tcPr/>
                </a:tc>
                <a:tc>
                  <a:txBody>
                    <a:bodyPr/>
                    <a:lstStyle/>
                    <a:p>
                      <a:r>
                        <a:rPr lang="en-US" sz="2000" dirty="0" smtClean="0">
                          <a:solidFill>
                            <a:srgbClr val="5B616B"/>
                          </a:solidFill>
                        </a:rPr>
                        <a:t>Always</a:t>
                      </a:r>
                      <a:endParaRPr lang="en-US" sz="2000" dirty="0">
                        <a:solidFill>
                          <a:srgbClr val="5B616B"/>
                        </a:solidFill>
                      </a:endParaRPr>
                    </a:p>
                  </a:txBody>
                  <a:tcPr/>
                </a:tc>
                <a:tc>
                  <a:txBody>
                    <a:bodyPr/>
                    <a:lstStyle/>
                    <a:p>
                      <a:r>
                        <a:rPr lang="en-US" sz="2000" dirty="0" smtClean="0">
                          <a:solidFill>
                            <a:srgbClr val="5B616B"/>
                          </a:solidFill>
                        </a:rPr>
                        <a:t>Convention Financial Circumstances</a:t>
                      </a:r>
                      <a:r>
                        <a:rPr lang="en-US" sz="2000" baseline="0" dirty="0" smtClean="0">
                          <a:solidFill>
                            <a:srgbClr val="5B616B"/>
                          </a:solidFill>
                        </a:rPr>
                        <a:t> Form</a:t>
                      </a:r>
                      <a:endParaRPr lang="en-US" sz="2000" dirty="0">
                        <a:solidFill>
                          <a:srgbClr val="5B616B"/>
                        </a:solidFill>
                      </a:endParaRPr>
                    </a:p>
                  </a:txBody>
                  <a:tcPr/>
                </a:tc>
              </a:tr>
            </a:tbl>
          </a:graphicData>
        </a:graphic>
      </p:graphicFrame>
    </p:spTree>
    <p:extLst>
      <p:ext uri="{BB962C8B-B14F-4D97-AF65-F5344CB8AC3E}">
        <p14:creationId xmlns:p14="http://schemas.microsoft.com/office/powerpoint/2010/main" val="21203057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smtClean="0"/>
              <a:t>7-22</a:t>
            </a:r>
            <a:endParaRPr lang="en-US" dirty="0"/>
          </a:p>
        </p:txBody>
      </p:sp>
      <p:sp>
        <p:nvSpPr>
          <p:cNvPr id="3" name="Title 2"/>
          <p:cNvSpPr>
            <a:spLocks noGrp="1"/>
          </p:cNvSpPr>
          <p:nvPr>
            <p:ph type="title"/>
          </p:nvPr>
        </p:nvSpPr>
        <p:spPr>
          <a:xfrm>
            <a:off x="699247" y="609600"/>
            <a:ext cx="7772400" cy="892552"/>
          </a:xfrm>
        </p:spPr>
        <p:txBody>
          <a:bodyPr/>
          <a:lstStyle/>
          <a:p>
            <a:r>
              <a:rPr lang="en-US" sz="2600" dirty="0" smtClean="0"/>
              <a:t>Outgoing Application for Modification of a Support Order – Documents/Information (cont’d) </a:t>
            </a:r>
            <a:endParaRPr lang="en-US" sz="2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8304487"/>
              </p:ext>
            </p:extLst>
          </p:nvPr>
        </p:nvGraphicFramePr>
        <p:xfrm>
          <a:off x="711537" y="1735394"/>
          <a:ext cx="7772400" cy="3370006"/>
        </p:xfrm>
        <a:graphic>
          <a:graphicData uri="http://schemas.openxmlformats.org/drawingml/2006/table">
            <a:tbl>
              <a:tblPr firstRow="1" bandRow="1">
                <a:tableStyleId>{5C22544A-7EE6-4342-B048-85BDC9FD1C3A}</a:tableStyleId>
              </a:tblPr>
              <a:tblGrid>
                <a:gridCol w="2590800"/>
                <a:gridCol w="2590800"/>
                <a:gridCol w="2590800"/>
              </a:tblGrid>
              <a:tr h="1677092">
                <a:tc>
                  <a:txBody>
                    <a:bodyPr/>
                    <a:lstStyle/>
                    <a:p>
                      <a:r>
                        <a:rPr lang="en-US" sz="2000" dirty="0" smtClean="0">
                          <a:solidFill>
                            <a:schemeClr val="bg1"/>
                          </a:solidFill>
                        </a:rPr>
                        <a:t>Required</a:t>
                      </a:r>
                      <a:r>
                        <a:rPr lang="en-US" sz="2000" baseline="0" dirty="0" smtClean="0">
                          <a:solidFill>
                            <a:schemeClr val="bg1"/>
                          </a:solidFill>
                        </a:rPr>
                        <a:t> by Convention</a:t>
                      </a:r>
                    </a:p>
                    <a:p>
                      <a:endParaRPr lang="en-US" sz="2000" dirty="0">
                        <a:solidFill>
                          <a:schemeClr val="bg1"/>
                        </a:solidFill>
                      </a:endParaRPr>
                    </a:p>
                  </a:txBody>
                  <a:tcPr>
                    <a:solidFill>
                      <a:srgbClr val="428481"/>
                    </a:solidFill>
                  </a:tcPr>
                </a:tc>
                <a:tc>
                  <a:txBody>
                    <a:bodyPr/>
                    <a:lstStyle/>
                    <a:p>
                      <a:r>
                        <a:rPr lang="en-US" sz="2000" dirty="0" smtClean="0"/>
                        <a:t>When Used</a:t>
                      </a:r>
                      <a:endParaRPr lang="en-US" sz="2000" dirty="0"/>
                    </a:p>
                  </a:txBody>
                  <a:tcPr>
                    <a:solidFill>
                      <a:srgbClr val="428481"/>
                    </a:solidFill>
                  </a:tcPr>
                </a:tc>
                <a:tc>
                  <a:txBody>
                    <a:bodyPr/>
                    <a:lstStyle/>
                    <a:p>
                      <a:r>
                        <a:rPr lang="en-US" sz="2000" dirty="0" smtClean="0"/>
                        <a:t>Form/Document</a:t>
                      </a:r>
                      <a:r>
                        <a:rPr lang="en-US" sz="2000" baseline="0" dirty="0" smtClean="0"/>
                        <a:t> Used unless Requested State Requests Different Form</a:t>
                      </a:r>
                      <a:endParaRPr lang="en-US" sz="2000" dirty="0"/>
                    </a:p>
                  </a:txBody>
                  <a:tcPr>
                    <a:solidFill>
                      <a:srgbClr val="428481"/>
                    </a:solidFill>
                  </a:tcPr>
                </a:tc>
              </a:tr>
              <a:tr h="1692914">
                <a:tc>
                  <a:txBody>
                    <a:bodyPr/>
                    <a:lstStyle/>
                    <a:p>
                      <a:r>
                        <a:rPr lang="en-US" sz="2000" dirty="0" smtClean="0">
                          <a:solidFill>
                            <a:srgbClr val="5B616B"/>
                          </a:solidFill>
                        </a:rPr>
                        <a:t>Complete text of order</a:t>
                      </a:r>
                      <a:endParaRPr lang="en-US" sz="2000" dirty="0">
                        <a:solidFill>
                          <a:srgbClr val="5B616B"/>
                        </a:solidFill>
                      </a:endParaRPr>
                    </a:p>
                  </a:txBody>
                  <a:tcPr/>
                </a:tc>
                <a:tc>
                  <a:txBody>
                    <a:bodyPr/>
                    <a:lstStyle/>
                    <a:p>
                      <a:r>
                        <a:rPr lang="en-US" sz="2000" dirty="0" smtClean="0">
                          <a:solidFill>
                            <a:srgbClr val="5B616B"/>
                          </a:solidFill>
                        </a:rPr>
                        <a:t>Always, unless requested State allows an abstract of order</a:t>
                      </a:r>
                      <a:endParaRPr lang="en-US" sz="2000" dirty="0">
                        <a:solidFill>
                          <a:srgbClr val="5B616B"/>
                        </a:solidFill>
                      </a:endParaRPr>
                    </a:p>
                  </a:txBody>
                  <a:tcPr/>
                </a:tc>
                <a:tc>
                  <a:txBody>
                    <a:bodyPr/>
                    <a:lstStyle/>
                    <a:p>
                      <a:r>
                        <a:rPr lang="en-US" sz="2000" dirty="0" smtClean="0">
                          <a:solidFill>
                            <a:srgbClr val="5B616B"/>
                          </a:solidFill>
                        </a:rPr>
                        <a:t>Order itself or Abstract/Extract, if acceptable</a:t>
                      </a:r>
                    </a:p>
                    <a:p>
                      <a:pPr marL="228600" indent="-228600">
                        <a:spcBef>
                          <a:spcPts val="600"/>
                        </a:spcBef>
                        <a:buFont typeface="Arial" panose="020B0604020202020204" pitchFamily="34" charset="0"/>
                        <a:buChar char="•"/>
                      </a:pPr>
                      <a:r>
                        <a:rPr lang="en-US" sz="1800" baseline="0" dirty="0" smtClean="0">
                          <a:solidFill>
                            <a:srgbClr val="5B616B"/>
                          </a:solidFill>
                        </a:rPr>
                        <a:t>Requested State can require certified order </a:t>
                      </a:r>
                      <a:endParaRPr lang="en-US" sz="1800" dirty="0">
                        <a:solidFill>
                          <a:srgbClr val="5B616B"/>
                        </a:solidFill>
                      </a:endParaRPr>
                    </a:p>
                  </a:txBody>
                  <a:tcPr/>
                </a:tc>
              </a:tr>
            </a:tbl>
          </a:graphicData>
        </a:graphic>
      </p:graphicFrame>
    </p:spTree>
    <p:extLst>
      <p:ext uri="{BB962C8B-B14F-4D97-AF65-F5344CB8AC3E}">
        <p14:creationId xmlns:p14="http://schemas.microsoft.com/office/powerpoint/2010/main" val="33272572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smtClean="0"/>
              <a:t>7-23</a:t>
            </a:r>
            <a:endParaRPr lang="en-US" dirty="0"/>
          </a:p>
        </p:txBody>
      </p:sp>
      <p:sp>
        <p:nvSpPr>
          <p:cNvPr id="3" name="Title 2"/>
          <p:cNvSpPr>
            <a:spLocks noGrp="1"/>
          </p:cNvSpPr>
          <p:nvPr>
            <p:ph type="title"/>
          </p:nvPr>
        </p:nvSpPr>
        <p:spPr>
          <a:xfrm>
            <a:off x="682041" y="622805"/>
            <a:ext cx="7772400" cy="523220"/>
          </a:xfrm>
        </p:spPr>
        <p:txBody>
          <a:bodyPr/>
          <a:lstStyle/>
          <a:p>
            <a:r>
              <a:rPr lang="en-US" dirty="0" smtClean="0"/>
              <a:t>Transmittal – Required </a:t>
            </a:r>
            <a:r>
              <a:rPr lang="en-US" dirty="0"/>
              <a:t>Form – </a:t>
            </a:r>
            <a:r>
              <a:rPr lang="en-US" dirty="0" smtClean="0"/>
              <a:t>Page </a:t>
            </a:r>
            <a:r>
              <a:rPr lang="en-US" dirty="0"/>
              <a:t>1 </a:t>
            </a:r>
          </a:p>
        </p:txBody>
      </p:sp>
      <p:pic>
        <p:nvPicPr>
          <p:cNvPr id="8"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16324"/>
          <a:stretch/>
        </p:blipFill>
        <p:spPr bwMode="auto">
          <a:xfrm>
            <a:off x="1600200" y="1334715"/>
            <a:ext cx="5619071" cy="502920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9955289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7-24</a:t>
            </a:r>
            <a:endParaRPr lang="en-US" dirty="0"/>
          </a:p>
        </p:txBody>
      </p:sp>
      <p:sp>
        <p:nvSpPr>
          <p:cNvPr id="5" name="Title 4"/>
          <p:cNvSpPr>
            <a:spLocks noGrp="1"/>
          </p:cNvSpPr>
          <p:nvPr>
            <p:ph type="title"/>
          </p:nvPr>
        </p:nvSpPr>
        <p:spPr>
          <a:xfrm>
            <a:off x="696009" y="732443"/>
            <a:ext cx="7772400" cy="523220"/>
          </a:xfrm>
        </p:spPr>
        <p:txBody>
          <a:bodyPr/>
          <a:lstStyle/>
          <a:p>
            <a:r>
              <a:rPr lang="en-US" dirty="0" smtClean="0"/>
              <a:t>Transmittal – Page 1 (cont’d)</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21317" y="1600200"/>
            <a:ext cx="7766757" cy="4297680"/>
          </a:xfrm>
        </p:spPr>
      </p:pic>
    </p:spTree>
    <p:extLst>
      <p:ext uri="{BB962C8B-B14F-4D97-AF65-F5344CB8AC3E}">
        <p14:creationId xmlns:p14="http://schemas.microsoft.com/office/powerpoint/2010/main" val="1672756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a:t>7</a:t>
            </a:r>
            <a:r>
              <a:rPr lang="en-US" dirty="0" smtClean="0"/>
              <a:t>-</a:t>
            </a:r>
            <a:fld id="{42782948-4DBE-204D-AB9E-B65E067054AE}" type="slidenum">
              <a:rPr lang="en-US" smtClean="0"/>
              <a:pPr/>
              <a:t>25</a:t>
            </a:fld>
            <a:endParaRPr lang="en-US" dirty="0"/>
          </a:p>
        </p:txBody>
      </p:sp>
      <p:sp>
        <p:nvSpPr>
          <p:cNvPr id="5" name="Title 4"/>
          <p:cNvSpPr>
            <a:spLocks noGrp="1"/>
          </p:cNvSpPr>
          <p:nvPr>
            <p:ph type="title"/>
          </p:nvPr>
        </p:nvSpPr>
        <p:spPr>
          <a:xfrm>
            <a:off x="686104" y="685800"/>
            <a:ext cx="7772400" cy="523220"/>
          </a:xfrm>
        </p:spPr>
        <p:txBody>
          <a:bodyPr/>
          <a:lstStyle/>
          <a:p>
            <a:r>
              <a:rPr lang="en-US" dirty="0" smtClean="0"/>
              <a:t>Transmittal – Page 2</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23906" y="1415475"/>
            <a:ext cx="6296188" cy="4846320"/>
          </a:xfrm>
        </p:spPr>
      </p:pic>
    </p:spTree>
    <p:extLst>
      <p:ext uri="{BB962C8B-B14F-4D97-AF65-F5344CB8AC3E}">
        <p14:creationId xmlns:p14="http://schemas.microsoft.com/office/powerpoint/2010/main" val="16867402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7-26</a:t>
            </a:r>
            <a:endParaRPr lang="en-US" dirty="0"/>
          </a:p>
        </p:txBody>
      </p:sp>
      <p:sp>
        <p:nvSpPr>
          <p:cNvPr id="5" name="Title 4"/>
          <p:cNvSpPr>
            <a:spLocks noGrp="1"/>
          </p:cNvSpPr>
          <p:nvPr>
            <p:ph type="title"/>
          </p:nvPr>
        </p:nvSpPr>
        <p:spPr>
          <a:xfrm>
            <a:off x="762000" y="848380"/>
            <a:ext cx="7772400" cy="523220"/>
          </a:xfrm>
        </p:spPr>
        <p:txBody>
          <a:bodyPr/>
          <a:lstStyle/>
          <a:p>
            <a:r>
              <a:rPr lang="en-US" dirty="0" smtClean="0"/>
              <a:t>Transmittal – Page 2 (cont’d) </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33986" y="1676400"/>
            <a:ext cx="7276027" cy="4389120"/>
          </a:xfrm>
        </p:spPr>
      </p:pic>
    </p:spTree>
    <p:extLst>
      <p:ext uri="{BB962C8B-B14F-4D97-AF65-F5344CB8AC3E}">
        <p14:creationId xmlns:p14="http://schemas.microsoft.com/office/powerpoint/2010/main" val="14454073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7-27</a:t>
            </a:r>
            <a:endParaRPr lang="en-US" dirty="0"/>
          </a:p>
        </p:txBody>
      </p:sp>
      <p:sp>
        <p:nvSpPr>
          <p:cNvPr id="5" name="Title 4"/>
          <p:cNvSpPr>
            <a:spLocks noGrp="1"/>
          </p:cNvSpPr>
          <p:nvPr>
            <p:ph type="title"/>
          </p:nvPr>
        </p:nvSpPr>
        <p:spPr>
          <a:xfrm>
            <a:off x="686104" y="648551"/>
            <a:ext cx="7772400" cy="523220"/>
          </a:xfrm>
        </p:spPr>
        <p:txBody>
          <a:bodyPr/>
          <a:lstStyle/>
          <a:p>
            <a:r>
              <a:rPr lang="en-US" dirty="0" smtClean="0"/>
              <a:t>Transmittal – Page 3</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39990" y="1431667"/>
            <a:ext cx="5545794" cy="4816733"/>
          </a:xfrm>
        </p:spPr>
      </p:pic>
    </p:spTree>
    <p:extLst>
      <p:ext uri="{BB962C8B-B14F-4D97-AF65-F5344CB8AC3E}">
        <p14:creationId xmlns:p14="http://schemas.microsoft.com/office/powerpoint/2010/main" val="11225765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48058" y="1371600"/>
            <a:ext cx="7047884" cy="4572000"/>
          </a:xfrm>
        </p:spPr>
      </p:pic>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7-28</a:t>
            </a:r>
            <a:endParaRPr lang="en-US" dirty="0"/>
          </a:p>
        </p:txBody>
      </p:sp>
      <p:sp>
        <p:nvSpPr>
          <p:cNvPr id="5" name="Title 4"/>
          <p:cNvSpPr>
            <a:spLocks noGrp="1"/>
          </p:cNvSpPr>
          <p:nvPr>
            <p:ph type="title"/>
          </p:nvPr>
        </p:nvSpPr>
        <p:spPr>
          <a:xfrm>
            <a:off x="686104" y="670344"/>
            <a:ext cx="7772400" cy="523220"/>
          </a:xfrm>
        </p:spPr>
        <p:txBody>
          <a:bodyPr/>
          <a:lstStyle/>
          <a:p>
            <a:r>
              <a:rPr lang="en-US" dirty="0" smtClean="0"/>
              <a:t>Transmittal – Page 3 (cont’d)</a:t>
            </a:r>
            <a:endParaRPr lang="en-US" dirty="0"/>
          </a:p>
        </p:txBody>
      </p:sp>
    </p:spTree>
    <p:extLst>
      <p:ext uri="{BB962C8B-B14F-4D97-AF65-F5344CB8AC3E}">
        <p14:creationId xmlns:p14="http://schemas.microsoft.com/office/powerpoint/2010/main" val="12706430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7-29</a:t>
            </a:r>
            <a:endParaRPr lang="en-US" dirty="0"/>
          </a:p>
        </p:txBody>
      </p:sp>
      <p:sp>
        <p:nvSpPr>
          <p:cNvPr id="5" name="Title 4"/>
          <p:cNvSpPr>
            <a:spLocks noGrp="1"/>
          </p:cNvSpPr>
          <p:nvPr>
            <p:ph type="title"/>
          </p:nvPr>
        </p:nvSpPr>
        <p:spPr>
          <a:xfrm>
            <a:off x="533400" y="548046"/>
            <a:ext cx="7772400" cy="523220"/>
          </a:xfrm>
        </p:spPr>
        <p:txBody>
          <a:bodyPr/>
          <a:lstStyle/>
          <a:p>
            <a:r>
              <a:rPr lang="en-US" dirty="0" smtClean="0"/>
              <a:t>Application – Page 1 </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53566" y="1295400"/>
            <a:ext cx="5036867" cy="4937760"/>
          </a:xfrm>
        </p:spPr>
      </p:pic>
    </p:spTree>
    <p:extLst>
      <p:ext uri="{BB962C8B-B14F-4D97-AF65-F5344CB8AC3E}">
        <p14:creationId xmlns:p14="http://schemas.microsoft.com/office/powerpoint/2010/main" val="3473649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85000" lnSpcReduction="10000"/>
          </a:bodyPr>
          <a:lstStyle/>
          <a:p>
            <a:r>
              <a:rPr lang="en-US" dirty="0" smtClean="0"/>
              <a:t>Overview of 2007 Hague Child Support Convention</a:t>
            </a:r>
          </a:p>
          <a:p>
            <a:r>
              <a:rPr lang="en-US" dirty="0" smtClean="0"/>
              <a:t>Central Authorities and Applications under the Hague Child Support Convention</a:t>
            </a:r>
          </a:p>
          <a:p>
            <a:r>
              <a:rPr lang="en-US" dirty="0"/>
              <a:t>Recognition and Enforcement of a Convention Order under UIFSA </a:t>
            </a:r>
            <a:r>
              <a:rPr lang="en-US" dirty="0" smtClean="0"/>
              <a:t>(2008) </a:t>
            </a:r>
            <a:r>
              <a:rPr lang="en-US" dirty="0"/>
              <a:t>– Incoming </a:t>
            </a:r>
            <a:r>
              <a:rPr lang="en-US" dirty="0" smtClean="0"/>
              <a:t>Application</a:t>
            </a:r>
          </a:p>
          <a:p>
            <a:r>
              <a:rPr lang="en-US" dirty="0"/>
              <a:t>Recognition and Enforcement of a Convention Order under UIFSA </a:t>
            </a:r>
            <a:r>
              <a:rPr lang="en-US" dirty="0" smtClean="0"/>
              <a:t>(2008) </a:t>
            </a:r>
            <a:r>
              <a:rPr lang="en-US" dirty="0"/>
              <a:t>– </a:t>
            </a:r>
            <a:r>
              <a:rPr lang="en-US" dirty="0" smtClean="0"/>
              <a:t>Outgoing Application</a:t>
            </a:r>
          </a:p>
          <a:p>
            <a:r>
              <a:rPr lang="en-US" dirty="0"/>
              <a:t>Establishment of a Convention Order, </a:t>
            </a:r>
            <a:r>
              <a:rPr lang="en-US" dirty="0" smtClean="0"/>
              <a:t>Including </a:t>
            </a:r>
            <a:r>
              <a:rPr lang="en-US" dirty="0"/>
              <a:t>W</a:t>
            </a:r>
            <a:r>
              <a:rPr lang="en-US" dirty="0" smtClean="0"/>
              <a:t>here </a:t>
            </a:r>
            <a:r>
              <a:rPr lang="en-US" dirty="0"/>
              <a:t>N</a:t>
            </a:r>
            <a:r>
              <a:rPr lang="en-US" dirty="0" smtClean="0"/>
              <a:t>ecessary </a:t>
            </a:r>
            <a:r>
              <a:rPr lang="en-US" dirty="0"/>
              <a:t>the </a:t>
            </a:r>
            <a:r>
              <a:rPr lang="en-US" dirty="0" smtClean="0"/>
              <a:t>Establishment </a:t>
            </a:r>
            <a:r>
              <a:rPr lang="en-US" dirty="0"/>
              <a:t>of </a:t>
            </a:r>
            <a:r>
              <a:rPr lang="en-US" dirty="0" smtClean="0"/>
              <a:t>Parentage </a:t>
            </a:r>
          </a:p>
          <a:p>
            <a:r>
              <a:rPr lang="en-US" dirty="0" smtClean="0"/>
              <a:t>Modification of a Support Order under the Convention – Incoming Application</a:t>
            </a:r>
          </a:p>
          <a:p>
            <a:r>
              <a:rPr lang="en-US" dirty="0" smtClean="0"/>
              <a:t>Modification of a Support Order under the Convention – Outgoing Application</a:t>
            </a:r>
          </a:p>
          <a:p>
            <a:r>
              <a:rPr lang="en-US" dirty="0" smtClean="0"/>
              <a:t>Implementation Issues/Topics</a:t>
            </a:r>
          </a:p>
          <a:p>
            <a:r>
              <a:rPr lang="en-US" dirty="0" smtClean="0"/>
              <a:t>Case Processing of a Non-Convention Case</a:t>
            </a:r>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7</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Webinar Modules</a:t>
            </a:r>
            <a:endParaRPr lang="en-US" dirty="0"/>
          </a:p>
        </p:txBody>
      </p:sp>
      <p:sp>
        <p:nvSpPr>
          <p:cNvPr id="3" name="Slide Number Placeholder 2"/>
          <p:cNvSpPr>
            <a:spLocks noGrp="1"/>
          </p:cNvSpPr>
          <p:nvPr>
            <p:ph type="sldNum" sz="quarter" idx="4"/>
          </p:nvPr>
        </p:nvSpPr>
        <p:spPr/>
        <p:txBody>
          <a:bodyPr/>
          <a:lstStyle/>
          <a:p>
            <a:r>
              <a:rPr lang="en-US" dirty="0"/>
              <a:t>7</a:t>
            </a:r>
            <a:r>
              <a:rPr lang="en-US" dirty="0" smtClean="0"/>
              <a:t>-</a:t>
            </a:r>
            <a:fld id="{42782948-4DBE-204D-AB9E-B65E067054AE}" type="slidenum">
              <a:rPr lang="en-US" smtClean="0"/>
              <a:pPr/>
              <a:t>3</a:t>
            </a:fld>
            <a:endParaRPr lang="en-US" dirty="0"/>
          </a:p>
        </p:txBody>
      </p:sp>
    </p:spTree>
    <p:extLst>
      <p:ext uri="{BB962C8B-B14F-4D97-AF65-F5344CB8AC3E}">
        <p14:creationId xmlns:p14="http://schemas.microsoft.com/office/powerpoint/2010/main" val="18105469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7-30</a:t>
            </a:r>
            <a:endParaRPr lang="en-US" dirty="0"/>
          </a:p>
        </p:txBody>
      </p:sp>
      <p:sp>
        <p:nvSpPr>
          <p:cNvPr id="5" name="Title 4"/>
          <p:cNvSpPr>
            <a:spLocks noGrp="1"/>
          </p:cNvSpPr>
          <p:nvPr>
            <p:ph type="title"/>
          </p:nvPr>
        </p:nvSpPr>
        <p:spPr>
          <a:xfrm>
            <a:off x="533400" y="548046"/>
            <a:ext cx="7772400" cy="523220"/>
          </a:xfrm>
        </p:spPr>
        <p:txBody>
          <a:bodyPr/>
          <a:lstStyle/>
          <a:p>
            <a:r>
              <a:rPr lang="en-US" dirty="0" smtClean="0"/>
              <a:t>Application – Page 1 (cont’d)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92846" y="1828800"/>
            <a:ext cx="7412954" cy="2377440"/>
          </a:xfrm>
        </p:spPr>
      </p:pic>
    </p:spTree>
    <p:extLst>
      <p:ext uri="{BB962C8B-B14F-4D97-AF65-F5344CB8AC3E}">
        <p14:creationId xmlns:p14="http://schemas.microsoft.com/office/powerpoint/2010/main" val="6981210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7-31</a:t>
            </a:r>
            <a:endParaRPr lang="en-US" dirty="0"/>
          </a:p>
        </p:txBody>
      </p:sp>
      <p:sp>
        <p:nvSpPr>
          <p:cNvPr id="5" name="Title 4"/>
          <p:cNvSpPr>
            <a:spLocks noGrp="1"/>
          </p:cNvSpPr>
          <p:nvPr>
            <p:ph type="title"/>
          </p:nvPr>
        </p:nvSpPr>
        <p:spPr>
          <a:xfrm>
            <a:off x="632475" y="609600"/>
            <a:ext cx="7772400" cy="523220"/>
          </a:xfrm>
        </p:spPr>
        <p:txBody>
          <a:bodyPr/>
          <a:lstStyle/>
          <a:p>
            <a:r>
              <a:rPr lang="en-US" dirty="0" smtClean="0"/>
              <a:t>Application – Page 2</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88064" y="1509252"/>
            <a:ext cx="6948109" cy="4023360"/>
          </a:xfrm>
        </p:spPr>
      </p:pic>
    </p:spTree>
    <p:extLst>
      <p:ext uri="{BB962C8B-B14F-4D97-AF65-F5344CB8AC3E}">
        <p14:creationId xmlns:p14="http://schemas.microsoft.com/office/powerpoint/2010/main" val="25291711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7-32</a:t>
            </a:r>
            <a:endParaRPr lang="en-US" dirty="0"/>
          </a:p>
        </p:txBody>
      </p:sp>
      <p:sp>
        <p:nvSpPr>
          <p:cNvPr id="5" name="Title 4"/>
          <p:cNvSpPr>
            <a:spLocks noGrp="1"/>
          </p:cNvSpPr>
          <p:nvPr>
            <p:ph type="title"/>
          </p:nvPr>
        </p:nvSpPr>
        <p:spPr>
          <a:xfrm>
            <a:off x="685800" y="533400"/>
            <a:ext cx="7772400" cy="523220"/>
          </a:xfrm>
        </p:spPr>
        <p:txBody>
          <a:bodyPr/>
          <a:lstStyle/>
          <a:p>
            <a:r>
              <a:rPr lang="en-US" dirty="0" smtClean="0"/>
              <a:t>Application – Page 3</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36177" y="1371600"/>
            <a:ext cx="7071646" cy="4206240"/>
          </a:xfrm>
        </p:spPr>
      </p:pic>
    </p:spTree>
    <p:extLst>
      <p:ext uri="{BB962C8B-B14F-4D97-AF65-F5344CB8AC3E}">
        <p14:creationId xmlns:p14="http://schemas.microsoft.com/office/powerpoint/2010/main" val="143195919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7-33</a:t>
            </a:r>
            <a:endParaRPr lang="en-US" dirty="0"/>
          </a:p>
        </p:txBody>
      </p:sp>
      <p:sp>
        <p:nvSpPr>
          <p:cNvPr id="5" name="Title 4"/>
          <p:cNvSpPr>
            <a:spLocks noGrp="1"/>
          </p:cNvSpPr>
          <p:nvPr>
            <p:ph type="title"/>
          </p:nvPr>
        </p:nvSpPr>
        <p:spPr>
          <a:xfrm>
            <a:off x="685800" y="586770"/>
            <a:ext cx="7772400" cy="523220"/>
          </a:xfrm>
        </p:spPr>
        <p:txBody>
          <a:bodyPr/>
          <a:lstStyle/>
          <a:p>
            <a:r>
              <a:rPr lang="en-US" dirty="0" smtClean="0"/>
              <a:t>Application – Page 3 (cont’d)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91779" y="1371600"/>
            <a:ext cx="6560442" cy="4572000"/>
          </a:xfrm>
        </p:spPr>
      </p:pic>
    </p:spTree>
    <p:extLst>
      <p:ext uri="{BB962C8B-B14F-4D97-AF65-F5344CB8AC3E}">
        <p14:creationId xmlns:p14="http://schemas.microsoft.com/office/powerpoint/2010/main" val="5034891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7-34</a:t>
            </a:r>
            <a:endParaRPr lang="en-US" dirty="0"/>
          </a:p>
        </p:txBody>
      </p:sp>
      <p:sp>
        <p:nvSpPr>
          <p:cNvPr id="5" name="Title 4"/>
          <p:cNvSpPr>
            <a:spLocks noGrp="1"/>
          </p:cNvSpPr>
          <p:nvPr>
            <p:ph type="title"/>
          </p:nvPr>
        </p:nvSpPr>
        <p:spPr>
          <a:xfrm>
            <a:off x="646067" y="586770"/>
            <a:ext cx="7772400" cy="523220"/>
          </a:xfrm>
        </p:spPr>
        <p:txBody>
          <a:bodyPr/>
          <a:lstStyle/>
          <a:p>
            <a:r>
              <a:rPr lang="en-US" dirty="0" smtClean="0"/>
              <a:t>Application – Page 4</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76400" y="1295403"/>
            <a:ext cx="6051383" cy="4937760"/>
          </a:xfrm>
        </p:spPr>
      </p:pic>
    </p:spTree>
    <p:extLst>
      <p:ext uri="{BB962C8B-B14F-4D97-AF65-F5344CB8AC3E}">
        <p14:creationId xmlns:p14="http://schemas.microsoft.com/office/powerpoint/2010/main" val="19224763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7-35</a:t>
            </a:r>
            <a:endParaRPr lang="en-US" dirty="0"/>
          </a:p>
        </p:txBody>
      </p:sp>
      <p:sp>
        <p:nvSpPr>
          <p:cNvPr id="5" name="Title 4"/>
          <p:cNvSpPr>
            <a:spLocks noGrp="1"/>
          </p:cNvSpPr>
          <p:nvPr>
            <p:ph type="title"/>
          </p:nvPr>
        </p:nvSpPr>
        <p:spPr>
          <a:xfrm>
            <a:off x="666529" y="690116"/>
            <a:ext cx="7772400" cy="523220"/>
          </a:xfrm>
        </p:spPr>
        <p:txBody>
          <a:bodyPr/>
          <a:lstStyle/>
          <a:p>
            <a:r>
              <a:rPr lang="en-US" dirty="0" smtClean="0"/>
              <a:t>Application – Page 4 (cont’d)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88763" y="1524000"/>
            <a:ext cx="7352511" cy="3962400"/>
          </a:xfrm>
        </p:spPr>
      </p:pic>
    </p:spTree>
    <p:extLst>
      <p:ext uri="{BB962C8B-B14F-4D97-AF65-F5344CB8AC3E}">
        <p14:creationId xmlns:p14="http://schemas.microsoft.com/office/powerpoint/2010/main" val="29170661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30045" y="1587910"/>
            <a:ext cx="7728459" cy="3488161"/>
          </a:xfrm>
        </p:spPr>
      </p:pic>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7-36</a:t>
            </a:r>
            <a:endParaRPr lang="en-US" dirty="0"/>
          </a:p>
        </p:txBody>
      </p:sp>
      <p:sp>
        <p:nvSpPr>
          <p:cNvPr id="5" name="Title 4"/>
          <p:cNvSpPr>
            <a:spLocks noGrp="1"/>
          </p:cNvSpPr>
          <p:nvPr>
            <p:ph type="title"/>
          </p:nvPr>
        </p:nvSpPr>
        <p:spPr>
          <a:xfrm>
            <a:off x="686104" y="685800"/>
            <a:ext cx="7772400" cy="523220"/>
          </a:xfrm>
        </p:spPr>
        <p:txBody>
          <a:bodyPr/>
          <a:lstStyle/>
          <a:p>
            <a:r>
              <a:rPr lang="en-US" dirty="0"/>
              <a:t>Application – Page </a:t>
            </a:r>
            <a:r>
              <a:rPr lang="en-US" dirty="0" smtClean="0"/>
              <a:t>5</a:t>
            </a:r>
            <a:endParaRPr lang="en-US" dirty="0"/>
          </a:p>
        </p:txBody>
      </p:sp>
    </p:spTree>
    <p:extLst>
      <p:ext uri="{BB962C8B-B14F-4D97-AF65-F5344CB8AC3E}">
        <p14:creationId xmlns:p14="http://schemas.microsoft.com/office/powerpoint/2010/main" val="33047625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7-37</a:t>
            </a:r>
            <a:endParaRPr lang="en-US" dirty="0"/>
          </a:p>
        </p:txBody>
      </p:sp>
      <p:sp>
        <p:nvSpPr>
          <p:cNvPr id="5" name="Title 4"/>
          <p:cNvSpPr>
            <a:spLocks noGrp="1"/>
          </p:cNvSpPr>
          <p:nvPr>
            <p:ph type="title"/>
          </p:nvPr>
        </p:nvSpPr>
        <p:spPr>
          <a:xfrm>
            <a:off x="686104" y="586770"/>
            <a:ext cx="7772400" cy="523220"/>
          </a:xfrm>
        </p:spPr>
        <p:txBody>
          <a:bodyPr/>
          <a:lstStyle/>
          <a:p>
            <a:r>
              <a:rPr lang="en-US" dirty="0"/>
              <a:t>Application – Page </a:t>
            </a:r>
            <a:r>
              <a:rPr lang="en-US" dirty="0" smtClean="0"/>
              <a:t>5 (cont’d)</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05325" y="1371600"/>
            <a:ext cx="5733350" cy="4754880"/>
          </a:xfrm>
        </p:spPr>
      </p:pic>
    </p:spTree>
    <p:extLst>
      <p:ext uri="{BB962C8B-B14F-4D97-AF65-F5344CB8AC3E}">
        <p14:creationId xmlns:p14="http://schemas.microsoft.com/office/powerpoint/2010/main" val="19408332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smtClean="0"/>
              <a:t>7-38</a:t>
            </a:r>
            <a:endParaRPr lang="en-US" dirty="0"/>
          </a:p>
        </p:txBody>
      </p:sp>
      <p:sp>
        <p:nvSpPr>
          <p:cNvPr id="3" name="Title 2"/>
          <p:cNvSpPr>
            <a:spLocks noGrp="1"/>
          </p:cNvSpPr>
          <p:nvPr>
            <p:ph type="title"/>
          </p:nvPr>
        </p:nvSpPr>
        <p:spPr>
          <a:xfrm>
            <a:off x="699247" y="654477"/>
            <a:ext cx="7772400" cy="523220"/>
          </a:xfrm>
        </p:spPr>
        <p:txBody>
          <a:bodyPr/>
          <a:lstStyle/>
          <a:p>
            <a:r>
              <a:rPr lang="en-US" dirty="0" smtClean="0"/>
              <a:t>Restricted Information if </a:t>
            </a:r>
            <a:r>
              <a:rPr lang="en-US" dirty="0"/>
              <a:t>Applicable – Page 1 </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39763" y="1447800"/>
            <a:ext cx="4864473" cy="4572000"/>
          </a:xfrm>
        </p:spPr>
      </p:pic>
    </p:spTree>
    <p:extLst>
      <p:ext uri="{BB962C8B-B14F-4D97-AF65-F5344CB8AC3E}">
        <p14:creationId xmlns:p14="http://schemas.microsoft.com/office/powerpoint/2010/main" val="3152175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smtClean="0"/>
              <a:t>7-39</a:t>
            </a:r>
            <a:endParaRPr lang="en-US" dirty="0"/>
          </a:p>
        </p:txBody>
      </p:sp>
      <p:sp>
        <p:nvSpPr>
          <p:cNvPr id="3" name="Title 2"/>
          <p:cNvSpPr>
            <a:spLocks noGrp="1"/>
          </p:cNvSpPr>
          <p:nvPr>
            <p:ph type="title"/>
          </p:nvPr>
        </p:nvSpPr>
        <p:spPr>
          <a:xfrm>
            <a:off x="699247" y="534681"/>
            <a:ext cx="7772400" cy="523220"/>
          </a:xfrm>
        </p:spPr>
        <p:txBody>
          <a:bodyPr/>
          <a:lstStyle/>
          <a:p>
            <a:r>
              <a:rPr lang="en-US" dirty="0" smtClean="0"/>
              <a:t>Financial Circumstances </a:t>
            </a:r>
            <a:r>
              <a:rPr lang="en-US" dirty="0"/>
              <a:t>Form – Page 1 </a:t>
            </a:r>
          </a:p>
        </p:txBody>
      </p:sp>
      <p:pic>
        <p:nvPicPr>
          <p:cNvPr id="7"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10805"/>
          <a:stretch/>
        </p:blipFill>
        <p:spPr bwMode="auto">
          <a:xfrm>
            <a:off x="1817951" y="1219200"/>
            <a:ext cx="5508097" cy="493776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152809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1600200"/>
            <a:ext cx="5486400" cy="2062103"/>
          </a:xfrm>
        </p:spPr>
        <p:txBody>
          <a:bodyPr/>
          <a:lstStyle/>
          <a:p>
            <a:r>
              <a:rPr lang="en-US" dirty="0" smtClean="0"/>
              <a:t>MODULE 7</a:t>
            </a:r>
            <a:br>
              <a:rPr lang="en-US" dirty="0" smtClean="0"/>
            </a:br>
            <a:r>
              <a:rPr lang="en-US" dirty="0" smtClean="0"/>
              <a:t>Modification of a Support Order under the Convention – Outgoing Application</a:t>
            </a:r>
            <a:endParaRPr lang="en-US" dirty="0"/>
          </a:p>
        </p:txBody>
      </p:sp>
      <p:sp>
        <p:nvSpPr>
          <p:cNvPr id="4" name="Footer Placeholder 3"/>
          <p:cNvSpPr>
            <a:spLocks noGrp="1"/>
          </p:cNvSpPr>
          <p:nvPr>
            <p:ph type="ftr" sz="quarter" idx="11"/>
          </p:nvPr>
        </p:nvSpPr>
        <p:spPr/>
        <p:txBody>
          <a:bodyPr/>
          <a:lstStyle/>
          <a:p>
            <a:r>
              <a:rPr lang="en-US" dirty="0" smtClean="0"/>
              <a:t>Module 7</a:t>
            </a:r>
            <a:endParaRPr lang="en-US" dirty="0"/>
          </a:p>
        </p:txBody>
      </p:sp>
      <p:sp>
        <p:nvSpPr>
          <p:cNvPr id="5" name="Slide Number Placeholder 4"/>
          <p:cNvSpPr>
            <a:spLocks noGrp="1"/>
          </p:cNvSpPr>
          <p:nvPr>
            <p:ph type="sldNum" sz="quarter" idx="12"/>
          </p:nvPr>
        </p:nvSpPr>
        <p:spPr/>
        <p:txBody>
          <a:bodyPr/>
          <a:lstStyle/>
          <a:p>
            <a:r>
              <a:rPr lang="en-US" dirty="0"/>
              <a:t>7</a:t>
            </a:r>
            <a:r>
              <a:rPr lang="en-US" dirty="0" smtClean="0"/>
              <a:t>-4</a:t>
            </a:r>
            <a:endParaRPr lang="en-US" dirty="0"/>
          </a:p>
        </p:txBody>
      </p:sp>
    </p:spTree>
    <p:extLst>
      <p:ext uri="{BB962C8B-B14F-4D97-AF65-F5344CB8AC3E}">
        <p14:creationId xmlns:p14="http://schemas.microsoft.com/office/powerpoint/2010/main" val="19431629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23471" y="1752600"/>
            <a:ext cx="6428232" cy="3346704"/>
          </a:xfrm>
        </p:spPr>
      </p:pic>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a:t>
            </a:r>
            <a:fld id="{42782948-4DBE-204D-AB9E-B65E067054AE}" type="slidenum">
              <a:rPr lang="en-US" smtClean="0"/>
              <a:pPr/>
              <a:t>40</a:t>
            </a:fld>
            <a:endParaRPr lang="en-US" dirty="0"/>
          </a:p>
        </p:txBody>
      </p:sp>
      <p:sp>
        <p:nvSpPr>
          <p:cNvPr id="5" name="Title 4"/>
          <p:cNvSpPr>
            <a:spLocks noGrp="1"/>
          </p:cNvSpPr>
          <p:nvPr>
            <p:ph type="title"/>
          </p:nvPr>
        </p:nvSpPr>
        <p:spPr>
          <a:xfrm>
            <a:off x="655451" y="586770"/>
            <a:ext cx="7772400" cy="523220"/>
          </a:xfrm>
        </p:spPr>
        <p:txBody>
          <a:bodyPr/>
          <a:lstStyle/>
          <a:p>
            <a:r>
              <a:rPr lang="en-US" dirty="0" smtClean="0"/>
              <a:t>Financial Circumstances Form – Page 1 (cont’d)</a:t>
            </a:r>
            <a:endParaRPr lang="en-US" dirty="0"/>
          </a:p>
        </p:txBody>
      </p:sp>
    </p:spTree>
    <p:extLst>
      <p:ext uri="{BB962C8B-B14F-4D97-AF65-F5344CB8AC3E}">
        <p14:creationId xmlns:p14="http://schemas.microsoft.com/office/powerpoint/2010/main" val="26843886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10462" y="1371600"/>
            <a:ext cx="6323076" cy="4558284"/>
          </a:xfrm>
        </p:spPr>
      </p:pic>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a:t>
            </a:r>
            <a:fld id="{42782948-4DBE-204D-AB9E-B65E067054AE}" type="slidenum">
              <a:rPr lang="en-US" smtClean="0"/>
              <a:pPr/>
              <a:t>41</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2</a:t>
            </a:r>
            <a:endParaRPr lang="en-US" dirty="0"/>
          </a:p>
        </p:txBody>
      </p:sp>
    </p:spTree>
    <p:extLst>
      <p:ext uri="{BB962C8B-B14F-4D97-AF65-F5344CB8AC3E}">
        <p14:creationId xmlns:p14="http://schemas.microsoft.com/office/powerpoint/2010/main" val="806925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54775" y="1371600"/>
            <a:ext cx="5834450" cy="4572000"/>
          </a:xfrm>
        </p:spPr>
      </p:pic>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a:t>7</a:t>
            </a:r>
            <a:r>
              <a:rPr lang="en-US" dirty="0" smtClean="0"/>
              <a:t>-</a:t>
            </a:r>
            <a:fld id="{42782948-4DBE-204D-AB9E-B65E067054AE}" type="slidenum">
              <a:rPr lang="en-US" smtClean="0"/>
              <a:pPr/>
              <a:t>42</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2 (cont’d)</a:t>
            </a:r>
            <a:endParaRPr lang="en-US" dirty="0"/>
          </a:p>
        </p:txBody>
      </p:sp>
    </p:spTree>
    <p:extLst>
      <p:ext uri="{BB962C8B-B14F-4D97-AF65-F5344CB8AC3E}">
        <p14:creationId xmlns:p14="http://schemas.microsoft.com/office/powerpoint/2010/main" val="5279974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77874" y="1469682"/>
            <a:ext cx="6588252" cy="3767328"/>
          </a:xfrm>
        </p:spPr>
      </p:pic>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a:t>7</a:t>
            </a:r>
            <a:r>
              <a:rPr lang="en-US" dirty="0" smtClean="0"/>
              <a:t>-</a:t>
            </a:r>
            <a:fld id="{42782948-4DBE-204D-AB9E-B65E067054AE}" type="slidenum">
              <a:rPr lang="en-US" smtClean="0"/>
              <a:pPr/>
              <a:t>43</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3</a:t>
            </a:r>
            <a:endParaRPr lang="en-US" dirty="0"/>
          </a:p>
        </p:txBody>
      </p:sp>
    </p:spTree>
    <p:extLst>
      <p:ext uri="{BB962C8B-B14F-4D97-AF65-F5344CB8AC3E}">
        <p14:creationId xmlns:p14="http://schemas.microsoft.com/office/powerpoint/2010/main" val="5455968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62656" y="1371600"/>
            <a:ext cx="6618687" cy="4572000"/>
          </a:xfrm>
        </p:spPr>
      </p:pic>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a:t>7</a:t>
            </a:r>
            <a:r>
              <a:rPr lang="en-US" dirty="0" smtClean="0"/>
              <a:t>-</a:t>
            </a:r>
            <a:fld id="{42782948-4DBE-204D-AB9E-B65E067054AE}" type="slidenum">
              <a:rPr lang="en-US" smtClean="0"/>
              <a:pPr/>
              <a:t>44</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3 (cont’d)</a:t>
            </a:r>
            <a:endParaRPr lang="en-US" dirty="0"/>
          </a:p>
        </p:txBody>
      </p:sp>
    </p:spTree>
    <p:extLst>
      <p:ext uri="{BB962C8B-B14F-4D97-AF65-F5344CB8AC3E}">
        <p14:creationId xmlns:p14="http://schemas.microsoft.com/office/powerpoint/2010/main" val="209993460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02787" y="1371600"/>
            <a:ext cx="5338426" cy="4572000"/>
          </a:xfrm>
        </p:spPr>
      </p:pic>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a:t>7</a:t>
            </a:r>
            <a:r>
              <a:rPr lang="en-US" dirty="0" smtClean="0"/>
              <a:t>-</a:t>
            </a:r>
            <a:fld id="{42782948-4DBE-204D-AB9E-B65E067054AE}" type="slidenum">
              <a:rPr lang="en-US" smtClean="0"/>
              <a:pPr/>
              <a:t>45</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4</a:t>
            </a:r>
            <a:endParaRPr lang="en-US" dirty="0"/>
          </a:p>
        </p:txBody>
      </p:sp>
    </p:spTree>
    <p:extLst>
      <p:ext uri="{BB962C8B-B14F-4D97-AF65-F5344CB8AC3E}">
        <p14:creationId xmlns:p14="http://schemas.microsoft.com/office/powerpoint/2010/main" val="76014840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74147" y="1371600"/>
            <a:ext cx="4795706" cy="4572000"/>
          </a:xfrm>
        </p:spPr>
      </p:pic>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a:t>7</a:t>
            </a:r>
            <a:r>
              <a:rPr lang="en-US" dirty="0" smtClean="0"/>
              <a:t>-</a:t>
            </a:r>
            <a:fld id="{42782948-4DBE-204D-AB9E-B65E067054AE}" type="slidenum">
              <a:rPr lang="en-US" smtClean="0"/>
              <a:pPr/>
              <a:t>46</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6</a:t>
            </a:r>
            <a:endParaRPr lang="en-US" dirty="0"/>
          </a:p>
        </p:txBody>
      </p:sp>
    </p:spTree>
    <p:extLst>
      <p:ext uri="{BB962C8B-B14F-4D97-AF65-F5344CB8AC3E}">
        <p14:creationId xmlns:p14="http://schemas.microsoft.com/office/powerpoint/2010/main" val="21849166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dirty="0"/>
              <a:t>The Hague forms are federally approved and </a:t>
            </a:r>
            <a:r>
              <a:rPr lang="en-US" sz="2400" dirty="0" smtClean="0"/>
              <a:t>available </a:t>
            </a:r>
            <a:r>
              <a:rPr lang="en-US" sz="2400" dirty="0"/>
              <a:t>on the OCSE website in </a:t>
            </a:r>
            <a:r>
              <a:rPr lang="en-US" sz="2400" dirty="0" smtClean="0"/>
              <a:t>fillable pdf format.  See Hague Forms on </a:t>
            </a:r>
            <a:r>
              <a:rPr lang="en-US" sz="2400" dirty="0" err="1" smtClean="0">
                <a:hlinkClick r:id="rId3"/>
              </a:rPr>
              <a:t>www.acf.hhs.gov</a:t>
            </a:r>
            <a:r>
              <a:rPr lang="en-US" sz="2400" dirty="0" smtClean="0">
                <a:hlinkClick r:id="rId3"/>
              </a:rPr>
              <a:t>/</a:t>
            </a:r>
            <a:r>
              <a:rPr lang="en-US" sz="2400" dirty="0" err="1" smtClean="0">
                <a:hlinkClick r:id="rId3"/>
              </a:rPr>
              <a:t>css</a:t>
            </a:r>
            <a:r>
              <a:rPr lang="en-US" sz="2400" dirty="0" smtClean="0">
                <a:hlinkClick r:id="rId3"/>
              </a:rPr>
              <a:t>/partners/international</a:t>
            </a:r>
            <a:endParaRPr lang="en-US" sz="2400" dirty="0"/>
          </a:p>
          <a:p>
            <a:r>
              <a:rPr lang="en-US" sz="2400" dirty="0" smtClean="0"/>
              <a:t>The </a:t>
            </a:r>
            <a:r>
              <a:rPr lang="en-US" sz="2400" dirty="0"/>
              <a:t>14 forms include a mandatory transmittal form, a mandatory acknowledgment form, and 12 recommended </a:t>
            </a:r>
            <a:r>
              <a:rPr lang="en-US" sz="2400" dirty="0" smtClean="0"/>
              <a:t>forms</a:t>
            </a:r>
            <a:endParaRPr lang="en-US" sz="2400" dirty="0"/>
          </a:p>
          <a:p>
            <a:r>
              <a:rPr lang="en-US" sz="2400" dirty="0" smtClean="0"/>
              <a:t>AT-17-06 and DCL-16-21 provide guidance and information about the forms</a:t>
            </a:r>
          </a:p>
        </p:txBody>
      </p:sp>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a:t>7</a:t>
            </a:r>
            <a:r>
              <a:rPr lang="en-US" dirty="0" smtClean="0"/>
              <a:t>-</a:t>
            </a:r>
            <a:fld id="{42782948-4DBE-204D-AB9E-B65E067054AE}" type="slidenum">
              <a:rPr lang="en-US" smtClean="0"/>
              <a:pPr/>
              <a:t>47</a:t>
            </a:fld>
            <a:endParaRPr lang="en-US" dirty="0"/>
          </a:p>
        </p:txBody>
      </p:sp>
      <p:sp>
        <p:nvSpPr>
          <p:cNvPr id="5" name="Title 4"/>
          <p:cNvSpPr>
            <a:spLocks noGrp="1"/>
          </p:cNvSpPr>
          <p:nvPr>
            <p:ph type="title"/>
          </p:nvPr>
        </p:nvSpPr>
        <p:spPr>
          <a:xfrm>
            <a:off x="686104" y="742994"/>
            <a:ext cx="7772400" cy="523220"/>
          </a:xfrm>
        </p:spPr>
        <p:txBody>
          <a:bodyPr/>
          <a:lstStyle/>
          <a:p>
            <a:r>
              <a:rPr lang="en-US" dirty="0" smtClean="0"/>
              <a:t>OCSE Resources on Convention Forms</a:t>
            </a:r>
            <a:endParaRPr lang="en-US" dirty="0"/>
          </a:p>
        </p:txBody>
      </p:sp>
    </p:spTree>
    <p:extLst>
      <p:ext uri="{BB962C8B-B14F-4D97-AF65-F5344CB8AC3E}">
        <p14:creationId xmlns:p14="http://schemas.microsoft.com/office/powerpoint/2010/main" val="359662367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a:t>
            </a:r>
            <a:fld id="{42782948-4DBE-204D-AB9E-B65E067054AE}" type="slidenum">
              <a:rPr lang="en-US" smtClean="0"/>
              <a:pPr/>
              <a:t>48</a:t>
            </a:fld>
            <a:endParaRPr lang="en-US" dirty="0"/>
          </a:p>
        </p:txBody>
      </p:sp>
      <p:sp>
        <p:nvSpPr>
          <p:cNvPr id="5" name="Title 4"/>
          <p:cNvSpPr>
            <a:spLocks noGrp="1"/>
          </p:cNvSpPr>
          <p:nvPr>
            <p:ph type="title"/>
          </p:nvPr>
        </p:nvSpPr>
        <p:spPr>
          <a:xfrm>
            <a:off x="703729" y="685413"/>
            <a:ext cx="7772400" cy="523220"/>
          </a:xfrm>
        </p:spPr>
        <p:txBody>
          <a:bodyPr/>
          <a:lstStyle/>
          <a:p>
            <a:r>
              <a:rPr lang="en-US" dirty="0" smtClean="0"/>
              <a:t>OCSE International Page</a:t>
            </a:r>
            <a:endParaRPr lang="en-US" dirty="0"/>
          </a:p>
        </p:txBody>
      </p:sp>
      <p:pic>
        <p:nvPicPr>
          <p:cNvPr id="8" name="Content Placeholder 3"/>
          <p:cNvPicPr>
            <a:picLocks noGrp="1" noChangeAspect="1"/>
          </p:cNvPicPr>
          <p:nvPr>
            <p:ph idx="1"/>
          </p:nvPr>
        </p:nvPicPr>
        <p:blipFill>
          <a:blip r:embed="rId3"/>
          <a:stretch>
            <a:fillRect/>
          </a:stretch>
        </p:blipFill>
        <p:spPr>
          <a:xfrm>
            <a:off x="1465819" y="1401345"/>
            <a:ext cx="6212362" cy="4115157"/>
          </a:xfrm>
          <a:prstGeom prst="rect">
            <a:avLst/>
          </a:prstGeom>
        </p:spPr>
      </p:pic>
      <p:sp>
        <p:nvSpPr>
          <p:cNvPr id="9" name="Oval 8"/>
          <p:cNvSpPr/>
          <p:nvPr/>
        </p:nvSpPr>
        <p:spPr>
          <a:xfrm>
            <a:off x="2743200" y="5135909"/>
            <a:ext cx="3048000" cy="294968"/>
          </a:xfrm>
          <a:prstGeom prst="ellipse">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411985" y="5524548"/>
            <a:ext cx="5710429" cy="369332"/>
          </a:xfrm>
          <a:prstGeom prst="rect">
            <a:avLst/>
          </a:prstGeom>
        </p:spPr>
        <p:txBody>
          <a:bodyPr wrap="square">
            <a:spAutoFit/>
          </a:bodyPr>
          <a:lstStyle/>
          <a:p>
            <a:r>
              <a:rPr lang="en-US" dirty="0" err="1" smtClean="0">
                <a:solidFill>
                  <a:prstClr val="black"/>
                </a:solidFill>
                <a:hlinkClick r:id="rId4"/>
              </a:rPr>
              <a:t>www.acf.hhs.gov</a:t>
            </a:r>
            <a:r>
              <a:rPr lang="en-US" dirty="0" smtClean="0">
                <a:solidFill>
                  <a:prstClr val="black"/>
                </a:solidFill>
                <a:hlinkClick r:id="rId4"/>
              </a:rPr>
              <a:t>/</a:t>
            </a:r>
            <a:r>
              <a:rPr lang="en-US" dirty="0" err="1" smtClean="0">
                <a:solidFill>
                  <a:prstClr val="black"/>
                </a:solidFill>
                <a:hlinkClick r:id="rId4"/>
              </a:rPr>
              <a:t>css</a:t>
            </a:r>
            <a:r>
              <a:rPr lang="en-US" dirty="0" smtClean="0">
                <a:solidFill>
                  <a:prstClr val="black"/>
                </a:solidFill>
                <a:hlinkClick r:id="rId4"/>
              </a:rPr>
              <a:t>/partners/international</a:t>
            </a:r>
            <a:r>
              <a:rPr lang="en-US" dirty="0" smtClean="0">
                <a:solidFill>
                  <a:prstClr val="black"/>
                </a:solidFill>
              </a:rPr>
              <a:t> </a:t>
            </a:r>
            <a:endParaRPr lang="en-US" dirty="0"/>
          </a:p>
        </p:txBody>
      </p:sp>
    </p:spTree>
    <p:extLst>
      <p:ext uri="{BB962C8B-B14F-4D97-AF65-F5344CB8AC3E}">
        <p14:creationId xmlns:p14="http://schemas.microsoft.com/office/powerpoint/2010/main" val="22112660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371605"/>
            <a:ext cx="7772400" cy="4572000"/>
          </a:xfrm>
        </p:spPr>
        <p:txBody>
          <a:bodyPr>
            <a:normAutofit fontScale="92500" lnSpcReduction="20000"/>
          </a:bodyPr>
          <a:lstStyle/>
          <a:p>
            <a:r>
              <a:rPr lang="en-US" sz="2400" dirty="0" smtClean="0"/>
              <a:t>Outgoing Application and                                          related documents</a:t>
            </a:r>
          </a:p>
          <a:p>
            <a:pPr lvl="1"/>
            <a:r>
              <a:rPr lang="en-US" sz="2200" dirty="0" smtClean="0"/>
              <a:t>Original language</a:t>
            </a:r>
          </a:p>
          <a:p>
            <a:pPr lvl="1"/>
            <a:r>
              <a:rPr lang="en-US" sz="2200" dirty="0" smtClean="0"/>
              <a:t>Translation into language of </a:t>
            </a:r>
            <a:r>
              <a:rPr lang="en-US" sz="2200" dirty="0"/>
              <a:t> </a:t>
            </a:r>
            <a:r>
              <a:rPr lang="en-US" sz="2200" dirty="0" smtClean="0"/>
              <a:t>                                           requested State or another language                                           State has declared it will accept</a:t>
            </a:r>
          </a:p>
          <a:p>
            <a:r>
              <a:rPr lang="en-US" sz="2400" dirty="0" smtClean="0"/>
              <a:t>Communication to requested Central Authority, including Transmittal &amp; Acknowledgment</a:t>
            </a:r>
          </a:p>
          <a:p>
            <a:pPr lvl="1"/>
            <a:r>
              <a:rPr lang="en-US" sz="2200" dirty="0" smtClean="0"/>
              <a:t>Language of requested State, or</a:t>
            </a:r>
          </a:p>
          <a:p>
            <a:pPr lvl="1"/>
            <a:r>
              <a:rPr lang="en-US" sz="2200" dirty="0" smtClean="0"/>
              <a:t>English or French, unless reservation</a:t>
            </a:r>
            <a:endParaRPr lang="en-US" dirty="0" smtClean="0"/>
          </a:p>
          <a:p>
            <a:r>
              <a:rPr lang="en-US" sz="2400" dirty="0" smtClean="0"/>
              <a:t>Source</a:t>
            </a:r>
            <a:endParaRPr lang="en-US" sz="2400" dirty="0"/>
          </a:p>
          <a:p>
            <a:pPr lvl="1"/>
            <a:r>
              <a:rPr lang="en-US" sz="2200" dirty="0" smtClean="0"/>
              <a:t>Article 44 of Hague Child Support Convention</a:t>
            </a:r>
            <a:endParaRPr lang="en-US" sz="2200" dirty="0"/>
          </a:p>
          <a:p>
            <a:pPr marL="454025" lvl="1" indent="0">
              <a:buNone/>
            </a:pPr>
            <a:endParaRPr lang="en-US" sz="2200" dirty="0" smtClean="0"/>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a:t>7</a:t>
            </a:r>
            <a:r>
              <a:rPr lang="en-US" dirty="0" smtClean="0"/>
              <a:t>-</a:t>
            </a:r>
            <a:fld id="{F79391A1-2D35-4DB0-8826-6DF5F13B3A10}" type="slidenum">
              <a:rPr lang="en-US" smtClean="0"/>
              <a:t>49</a:t>
            </a:fld>
            <a:endParaRPr lang="en-US" dirty="0"/>
          </a:p>
        </p:txBody>
      </p:sp>
      <p:sp>
        <p:nvSpPr>
          <p:cNvPr id="3" name="Title 2"/>
          <p:cNvSpPr>
            <a:spLocks noGrp="1"/>
          </p:cNvSpPr>
          <p:nvPr>
            <p:ph type="title"/>
          </p:nvPr>
        </p:nvSpPr>
        <p:spPr>
          <a:xfrm>
            <a:off x="699247" y="641003"/>
            <a:ext cx="7772400" cy="523220"/>
          </a:xfrm>
        </p:spPr>
        <p:txBody>
          <a:bodyPr/>
          <a:lstStyle/>
          <a:p>
            <a:r>
              <a:rPr lang="en-US" dirty="0" smtClean="0"/>
              <a:t>Translation of Outgoing Documents from U.S.</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5016" y="1371605"/>
            <a:ext cx="3048000" cy="1615440"/>
          </a:xfrm>
          <a:prstGeom prst="rect">
            <a:avLst/>
          </a:prstGeom>
        </p:spPr>
      </p:pic>
    </p:spTree>
    <p:extLst>
      <p:ext uri="{BB962C8B-B14F-4D97-AF65-F5344CB8AC3E}">
        <p14:creationId xmlns:p14="http://schemas.microsoft.com/office/powerpoint/2010/main" val="28623708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pPr marL="0" indent="0">
              <a:buNone/>
            </a:pPr>
            <a:r>
              <a:rPr lang="en-US" b="1" dirty="0" smtClean="0">
                <a:solidFill>
                  <a:srgbClr val="5B616B"/>
                </a:solidFill>
              </a:rPr>
              <a:t>Convention Terms</a:t>
            </a:r>
          </a:p>
          <a:p>
            <a:r>
              <a:rPr lang="en-US" dirty="0" smtClean="0">
                <a:solidFill>
                  <a:srgbClr val="5B616B"/>
                </a:solidFill>
              </a:rPr>
              <a:t>Creditor</a:t>
            </a:r>
          </a:p>
          <a:p>
            <a:r>
              <a:rPr lang="en-US" dirty="0" smtClean="0">
                <a:solidFill>
                  <a:srgbClr val="5B616B"/>
                </a:solidFill>
              </a:rPr>
              <a:t>Debtor</a:t>
            </a:r>
          </a:p>
          <a:p>
            <a:r>
              <a:rPr lang="en-US" dirty="0" smtClean="0">
                <a:solidFill>
                  <a:srgbClr val="5B616B"/>
                </a:solidFill>
              </a:rPr>
              <a:t>State</a:t>
            </a:r>
          </a:p>
          <a:p>
            <a:r>
              <a:rPr lang="en-US" dirty="0" smtClean="0">
                <a:solidFill>
                  <a:srgbClr val="5B616B"/>
                </a:solidFill>
              </a:rPr>
              <a:t>Maintenance</a:t>
            </a:r>
          </a:p>
          <a:p>
            <a:r>
              <a:rPr lang="en-US" dirty="0" smtClean="0">
                <a:solidFill>
                  <a:srgbClr val="5B616B"/>
                </a:solidFill>
              </a:rPr>
              <a:t>Requesting State</a:t>
            </a:r>
          </a:p>
          <a:p>
            <a:r>
              <a:rPr lang="en-US" dirty="0" smtClean="0">
                <a:solidFill>
                  <a:srgbClr val="5B616B"/>
                </a:solidFill>
              </a:rPr>
              <a:t>Requested State</a:t>
            </a:r>
          </a:p>
          <a:p>
            <a:r>
              <a:rPr lang="en-US" dirty="0" smtClean="0">
                <a:solidFill>
                  <a:srgbClr val="5B616B"/>
                </a:solidFill>
              </a:rPr>
              <a:t>Recognition and Enforcement of a Decision</a:t>
            </a:r>
          </a:p>
          <a:p>
            <a:r>
              <a:rPr lang="en-US" dirty="0" smtClean="0">
                <a:solidFill>
                  <a:srgbClr val="5B616B"/>
                </a:solidFill>
              </a:rPr>
              <a:t>Maintenance Arrangement</a:t>
            </a:r>
            <a:endParaRPr lang="en-US" dirty="0">
              <a:solidFill>
                <a:srgbClr val="5B616B"/>
              </a:solidFill>
            </a:endParaRPr>
          </a:p>
        </p:txBody>
      </p:sp>
      <p:sp>
        <p:nvSpPr>
          <p:cNvPr id="3" name="Content Placeholder 2"/>
          <p:cNvSpPr>
            <a:spLocks noGrp="1"/>
          </p:cNvSpPr>
          <p:nvPr>
            <p:ph sz="half" idx="2"/>
          </p:nvPr>
        </p:nvSpPr>
        <p:spPr/>
        <p:txBody>
          <a:bodyPr/>
          <a:lstStyle/>
          <a:p>
            <a:pPr marL="0" indent="0">
              <a:buNone/>
            </a:pPr>
            <a:r>
              <a:rPr lang="en-US" b="1" dirty="0" smtClean="0">
                <a:solidFill>
                  <a:srgbClr val="5B616B"/>
                </a:solidFill>
              </a:rPr>
              <a:t>U.S. Equivalent</a:t>
            </a:r>
          </a:p>
          <a:p>
            <a:r>
              <a:rPr lang="en-US" dirty="0" smtClean="0">
                <a:solidFill>
                  <a:srgbClr val="5B616B"/>
                </a:solidFill>
              </a:rPr>
              <a:t>Obligee</a:t>
            </a:r>
          </a:p>
          <a:p>
            <a:r>
              <a:rPr lang="en-US" dirty="0" smtClean="0">
                <a:solidFill>
                  <a:srgbClr val="5B616B"/>
                </a:solidFill>
              </a:rPr>
              <a:t>Obligor</a:t>
            </a:r>
          </a:p>
          <a:p>
            <a:r>
              <a:rPr lang="en-US" dirty="0" smtClean="0">
                <a:solidFill>
                  <a:srgbClr val="5B616B"/>
                </a:solidFill>
              </a:rPr>
              <a:t>Country</a:t>
            </a:r>
          </a:p>
          <a:p>
            <a:r>
              <a:rPr lang="en-US" dirty="0" smtClean="0">
                <a:solidFill>
                  <a:srgbClr val="5B616B"/>
                </a:solidFill>
              </a:rPr>
              <a:t>Support</a:t>
            </a:r>
          </a:p>
          <a:p>
            <a:r>
              <a:rPr lang="en-US" dirty="0" smtClean="0">
                <a:solidFill>
                  <a:srgbClr val="5B616B"/>
                </a:solidFill>
              </a:rPr>
              <a:t>Initiating state</a:t>
            </a:r>
          </a:p>
          <a:p>
            <a:r>
              <a:rPr lang="en-US" dirty="0" smtClean="0">
                <a:solidFill>
                  <a:srgbClr val="5B616B"/>
                </a:solidFill>
              </a:rPr>
              <a:t>Responding state</a:t>
            </a:r>
          </a:p>
          <a:p>
            <a:r>
              <a:rPr lang="en-US" dirty="0" smtClean="0">
                <a:solidFill>
                  <a:srgbClr val="5B616B"/>
                </a:solidFill>
              </a:rPr>
              <a:t>Recognition and Enforcement of Registered Order</a:t>
            </a:r>
          </a:p>
          <a:p>
            <a:r>
              <a:rPr lang="en-US" dirty="0" smtClean="0">
                <a:solidFill>
                  <a:srgbClr val="5B616B"/>
                </a:solidFill>
              </a:rPr>
              <a:t>Foreign Support Agreement</a:t>
            </a:r>
            <a:endParaRPr lang="en-US" dirty="0">
              <a:solidFill>
                <a:srgbClr val="5B616B"/>
              </a:solidFill>
            </a:endParaRPr>
          </a:p>
        </p:txBody>
      </p:sp>
      <p:sp>
        <p:nvSpPr>
          <p:cNvPr id="4" name="Footer Placeholder 3"/>
          <p:cNvSpPr>
            <a:spLocks noGrp="1"/>
          </p:cNvSpPr>
          <p:nvPr>
            <p:ph type="ftr" sz="quarter" idx="11"/>
          </p:nvPr>
        </p:nvSpPr>
        <p:spPr/>
        <p:txBody>
          <a:bodyPr/>
          <a:lstStyle/>
          <a:p>
            <a:r>
              <a:rPr lang="en-US" dirty="0" smtClean="0"/>
              <a:t>Module 7</a:t>
            </a:r>
            <a:endParaRPr lang="en-US" dirty="0"/>
          </a:p>
        </p:txBody>
      </p:sp>
      <p:sp>
        <p:nvSpPr>
          <p:cNvPr id="5" name="Slide Number Placeholder 4"/>
          <p:cNvSpPr>
            <a:spLocks noGrp="1"/>
          </p:cNvSpPr>
          <p:nvPr>
            <p:ph type="sldNum" sz="quarter" idx="12"/>
          </p:nvPr>
        </p:nvSpPr>
        <p:spPr/>
        <p:txBody>
          <a:bodyPr/>
          <a:lstStyle/>
          <a:p>
            <a:r>
              <a:rPr lang="en-US" dirty="0" smtClean="0"/>
              <a:t>7-</a:t>
            </a:r>
            <a:fld id="{42782948-4DBE-204D-AB9E-B65E067054AE}" type="slidenum">
              <a:rPr lang="en-US" smtClean="0"/>
              <a:pPr/>
              <a:t>5</a:t>
            </a:fld>
            <a:endParaRPr lang="en-US" dirty="0"/>
          </a:p>
        </p:txBody>
      </p:sp>
      <p:sp>
        <p:nvSpPr>
          <p:cNvPr id="6" name="Title 5"/>
          <p:cNvSpPr>
            <a:spLocks noGrp="1"/>
          </p:cNvSpPr>
          <p:nvPr>
            <p:ph type="title"/>
          </p:nvPr>
        </p:nvSpPr>
        <p:spPr>
          <a:xfrm>
            <a:off x="686104" y="417493"/>
            <a:ext cx="7772400" cy="954107"/>
          </a:xfrm>
        </p:spPr>
        <p:txBody>
          <a:bodyPr/>
          <a:lstStyle/>
          <a:p>
            <a:pPr algn="ctr"/>
            <a:r>
              <a:rPr lang="en-US" dirty="0" smtClean="0"/>
              <a:t>Terms within Hague Child Support Convention</a:t>
            </a:r>
            <a:br>
              <a:rPr lang="en-US" dirty="0" smtClean="0"/>
            </a:b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3263" y="1421260"/>
            <a:ext cx="711111" cy="709333"/>
          </a:xfrm>
          <a:prstGeom prst="rect">
            <a:avLst/>
          </a:prstGeom>
        </p:spPr>
      </p:pic>
    </p:spTree>
    <p:extLst>
      <p:ext uri="{BB962C8B-B14F-4D97-AF65-F5344CB8AC3E}">
        <p14:creationId xmlns:p14="http://schemas.microsoft.com/office/powerpoint/2010/main" val="22849862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smtClean="0"/>
              <a:t>Module 7</a:t>
            </a:r>
            <a:endParaRPr lang="en-US" dirty="0"/>
          </a:p>
        </p:txBody>
      </p:sp>
      <p:sp>
        <p:nvSpPr>
          <p:cNvPr id="4" name="Slide Number Placeholder 3"/>
          <p:cNvSpPr>
            <a:spLocks noGrp="1"/>
          </p:cNvSpPr>
          <p:nvPr>
            <p:ph type="sldNum" sz="quarter" idx="4"/>
          </p:nvPr>
        </p:nvSpPr>
        <p:spPr/>
        <p:txBody>
          <a:bodyPr/>
          <a:lstStyle/>
          <a:p>
            <a:r>
              <a:rPr lang="en-US" dirty="0"/>
              <a:t>7</a:t>
            </a:r>
            <a:r>
              <a:rPr lang="en-US" dirty="0" smtClean="0"/>
              <a:t>-</a:t>
            </a:r>
            <a:fld id="{42782948-4DBE-204D-AB9E-B65E067054AE}" type="slidenum">
              <a:rPr lang="en-US" smtClean="0"/>
              <a:pPr/>
              <a:t>50</a:t>
            </a:fld>
            <a:endParaRPr lang="en-US" dirty="0"/>
          </a:p>
        </p:txBody>
      </p:sp>
      <p:sp>
        <p:nvSpPr>
          <p:cNvPr id="5" name="Title 4"/>
          <p:cNvSpPr>
            <a:spLocks noGrp="1"/>
          </p:cNvSpPr>
          <p:nvPr>
            <p:ph type="title"/>
          </p:nvPr>
        </p:nvSpPr>
        <p:spPr>
          <a:xfrm>
            <a:off x="605726" y="728246"/>
            <a:ext cx="7772400" cy="523220"/>
          </a:xfrm>
        </p:spPr>
        <p:txBody>
          <a:bodyPr/>
          <a:lstStyle/>
          <a:p>
            <a:r>
              <a:rPr lang="en-US" dirty="0" smtClean="0"/>
              <a:t>Country Specific Language Information </a:t>
            </a:r>
            <a:endParaRPr lang="en-US" dirty="0"/>
          </a:p>
        </p:txBody>
      </p:sp>
      <p:pic>
        <p:nvPicPr>
          <p:cNvPr id="7" name="Content Placeholder 6"/>
          <p:cNvPicPr>
            <a:picLocks noGrp="1" noChangeAspect="1"/>
          </p:cNvPicPr>
          <p:nvPr>
            <p:ph idx="1"/>
          </p:nvPr>
        </p:nvPicPr>
        <p:blipFill rotWithShape="1">
          <a:blip r:embed="rId3"/>
          <a:srcRect l="14827" t="11028" r="15728" b="20028"/>
          <a:stretch/>
        </p:blipFill>
        <p:spPr>
          <a:xfrm>
            <a:off x="685800" y="1447800"/>
            <a:ext cx="7772400" cy="4340433"/>
          </a:xfrm>
          <a:prstGeom prst="rect">
            <a:avLst/>
          </a:prstGeom>
        </p:spPr>
      </p:pic>
    </p:spTree>
    <p:extLst>
      <p:ext uri="{BB962C8B-B14F-4D97-AF65-F5344CB8AC3E}">
        <p14:creationId xmlns:p14="http://schemas.microsoft.com/office/powerpoint/2010/main" val="209040400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357533464"/>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a:t>7</a:t>
            </a:r>
            <a:r>
              <a:rPr lang="en-US" dirty="0" smtClean="0"/>
              <a:t>-</a:t>
            </a:r>
            <a:fld id="{42782948-4DBE-204D-AB9E-B65E067054AE}" type="slidenum">
              <a:rPr lang="en-US" smtClean="0"/>
              <a:pPr/>
              <a:t>51</a:t>
            </a:fld>
            <a:endParaRPr lang="en-US" dirty="0"/>
          </a:p>
        </p:txBody>
      </p:sp>
      <p:sp>
        <p:nvSpPr>
          <p:cNvPr id="5" name="Title 4"/>
          <p:cNvSpPr>
            <a:spLocks noGrp="1"/>
          </p:cNvSpPr>
          <p:nvPr>
            <p:ph type="title"/>
          </p:nvPr>
        </p:nvSpPr>
        <p:spPr>
          <a:xfrm>
            <a:off x="686104" y="728246"/>
            <a:ext cx="7772400" cy="523220"/>
          </a:xfrm>
        </p:spPr>
        <p:txBody>
          <a:bodyPr/>
          <a:lstStyle/>
          <a:p>
            <a:r>
              <a:rPr lang="en-US" dirty="0" smtClean="0"/>
              <a:t>Flow Chart in U.S. for Outgoing Application – Step 2 </a:t>
            </a:r>
            <a:endParaRPr lang="en-US" dirty="0"/>
          </a:p>
        </p:txBody>
      </p:sp>
    </p:spTree>
    <p:extLst>
      <p:ext uri="{BB962C8B-B14F-4D97-AF65-F5344CB8AC3E}">
        <p14:creationId xmlns:p14="http://schemas.microsoft.com/office/powerpoint/2010/main" val="17287251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245152160"/>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a:t>7</a:t>
            </a:r>
            <a:r>
              <a:rPr lang="en-US" dirty="0" smtClean="0"/>
              <a:t>-</a:t>
            </a:r>
            <a:fld id="{42782948-4DBE-204D-AB9E-B65E067054AE}" type="slidenum">
              <a:rPr lang="en-US" smtClean="0"/>
              <a:pPr/>
              <a:t>52</a:t>
            </a:fld>
            <a:endParaRPr lang="en-US" dirty="0"/>
          </a:p>
        </p:txBody>
      </p:sp>
      <p:sp>
        <p:nvSpPr>
          <p:cNvPr id="5" name="Title 4"/>
          <p:cNvSpPr>
            <a:spLocks noGrp="1"/>
          </p:cNvSpPr>
          <p:nvPr>
            <p:ph type="title"/>
          </p:nvPr>
        </p:nvSpPr>
        <p:spPr>
          <a:xfrm>
            <a:off x="686104" y="728246"/>
            <a:ext cx="7772400" cy="523220"/>
          </a:xfrm>
        </p:spPr>
        <p:txBody>
          <a:bodyPr/>
          <a:lstStyle/>
          <a:p>
            <a:r>
              <a:rPr lang="en-US" dirty="0" smtClean="0"/>
              <a:t>Flow Chart in U.S. for Outgoing Application – Step 3</a:t>
            </a:r>
            <a:endParaRPr lang="en-US" dirty="0"/>
          </a:p>
        </p:txBody>
      </p:sp>
    </p:spTree>
    <p:extLst>
      <p:ext uri="{BB962C8B-B14F-4D97-AF65-F5344CB8AC3E}">
        <p14:creationId xmlns:p14="http://schemas.microsoft.com/office/powerpoint/2010/main" val="8796179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600" dirty="0" smtClean="0"/>
              <a:t>May refuse to process application only if “manifest” that Convention requirements are not met (Art. 12 of Convention) </a:t>
            </a:r>
          </a:p>
          <a:p>
            <a:r>
              <a:rPr lang="en-US" sz="2600" dirty="0" smtClean="0"/>
              <a:t>May not reject application solely on basis that additional documents or information are needed (Art. 12 of Convention)</a:t>
            </a:r>
          </a:p>
          <a:p>
            <a:r>
              <a:rPr lang="en-US" sz="2600" dirty="0" smtClean="0"/>
              <a:t>Must promptly inform requesting Central Authority of reasons for any refusal to process application</a:t>
            </a:r>
          </a:p>
          <a:p>
            <a:endParaRPr lang="en-US" sz="2600" dirty="0" smtClean="0"/>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a:t>7</a:t>
            </a:r>
            <a:r>
              <a:rPr lang="en-US" dirty="0" smtClean="0"/>
              <a:t>-</a:t>
            </a:r>
            <a:fld id="{905CE32A-14CD-4584-80FC-F41535D5E817}" type="slidenum">
              <a:rPr lang="en-US" smtClean="0"/>
              <a:t>53</a:t>
            </a:fld>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Review of Incoming Convention Application </a:t>
            </a:r>
            <a:endParaRPr lang="en-US" dirty="0"/>
          </a:p>
        </p:txBody>
      </p:sp>
    </p:spTree>
    <p:extLst>
      <p:ext uri="{BB962C8B-B14F-4D97-AF65-F5344CB8AC3E}">
        <p14:creationId xmlns:p14="http://schemas.microsoft.com/office/powerpoint/2010/main" val="352433863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323320"/>
            <a:ext cx="7772400" cy="4920734"/>
          </a:xfrm>
        </p:spPr>
        <p:txBody>
          <a:bodyPr>
            <a:normAutofit/>
          </a:bodyPr>
          <a:lstStyle/>
          <a:p>
            <a:r>
              <a:rPr lang="en-US" sz="2600" dirty="0" smtClean="0"/>
              <a:t>Responsibilities – Article 12 of Convention</a:t>
            </a:r>
            <a:endParaRPr lang="en-US" sz="2600" dirty="0"/>
          </a:p>
          <a:p>
            <a:pPr lvl="1"/>
            <a:r>
              <a:rPr lang="en-US" sz="2400" dirty="0" smtClean="0"/>
              <a:t>Within 6 weeks from receipt </a:t>
            </a:r>
            <a:r>
              <a:rPr lang="en-US" sz="2400" dirty="0"/>
              <a:t>of </a:t>
            </a:r>
            <a:r>
              <a:rPr lang="en-US" sz="2400" dirty="0" smtClean="0"/>
              <a:t>application</a:t>
            </a:r>
          </a:p>
          <a:p>
            <a:pPr lvl="2"/>
            <a:r>
              <a:rPr lang="en-US" sz="2000" dirty="0" smtClean="0">
                <a:solidFill>
                  <a:srgbClr val="5B616B"/>
                </a:solidFill>
              </a:rPr>
              <a:t>Send acknowledgment form</a:t>
            </a:r>
          </a:p>
          <a:p>
            <a:pPr lvl="2"/>
            <a:r>
              <a:rPr lang="en-US" sz="2000" dirty="0" smtClean="0">
                <a:solidFill>
                  <a:srgbClr val="5B616B"/>
                </a:solidFill>
              </a:rPr>
              <a:t>Inform requesting Central </a:t>
            </a:r>
            <a:r>
              <a:rPr lang="en-US" sz="2000" dirty="0">
                <a:solidFill>
                  <a:srgbClr val="5B616B"/>
                </a:solidFill>
              </a:rPr>
              <a:t>Authority </a:t>
            </a:r>
            <a:r>
              <a:rPr lang="en-US" sz="2000" dirty="0" smtClean="0">
                <a:solidFill>
                  <a:srgbClr val="5B616B"/>
                </a:solidFill>
              </a:rPr>
              <a:t>of steps                      taken</a:t>
            </a:r>
          </a:p>
          <a:p>
            <a:pPr lvl="2"/>
            <a:r>
              <a:rPr lang="en-US" sz="2000" dirty="0" smtClean="0">
                <a:solidFill>
                  <a:srgbClr val="5B616B"/>
                </a:solidFill>
              </a:rPr>
              <a:t>Request </a:t>
            </a:r>
            <a:r>
              <a:rPr lang="en-US" sz="2000" dirty="0">
                <a:solidFill>
                  <a:srgbClr val="5B616B"/>
                </a:solidFill>
              </a:rPr>
              <a:t>any </a:t>
            </a:r>
            <a:r>
              <a:rPr lang="en-US" sz="2000" dirty="0" smtClean="0">
                <a:solidFill>
                  <a:srgbClr val="5B616B"/>
                </a:solidFill>
              </a:rPr>
              <a:t>needed </a:t>
            </a:r>
            <a:r>
              <a:rPr lang="en-US" sz="2000" dirty="0">
                <a:solidFill>
                  <a:srgbClr val="5B616B"/>
                </a:solidFill>
              </a:rPr>
              <a:t>documents and </a:t>
            </a:r>
            <a:r>
              <a:rPr lang="en-US" sz="2000" dirty="0" smtClean="0">
                <a:solidFill>
                  <a:srgbClr val="5B616B"/>
                </a:solidFill>
              </a:rPr>
              <a:t>information</a:t>
            </a:r>
            <a:endParaRPr lang="en-US" sz="2000" dirty="0">
              <a:solidFill>
                <a:srgbClr val="5B616B"/>
              </a:solidFill>
            </a:endParaRPr>
          </a:p>
          <a:p>
            <a:pPr lvl="2"/>
            <a:r>
              <a:rPr lang="en-US" sz="2000" dirty="0" smtClean="0">
                <a:solidFill>
                  <a:srgbClr val="5B616B"/>
                </a:solidFill>
              </a:rPr>
              <a:t>Provide requesting </a:t>
            </a:r>
            <a:r>
              <a:rPr lang="en-US" sz="2000" dirty="0">
                <a:solidFill>
                  <a:srgbClr val="5B616B"/>
                </a:solidFill>
              </a:rPr>
              <a:t>Central Authority </a:t>
            </a:r>
            <a:r>
              <a:rPr lang="en-US" sz="2000" dirty="0" smtClean="0">
                <a:solidFill>
                  <a:srgbClr val="5B616B"/>
                </a:solidFill>
              </a:rPr>
              <a:t>with </a:t>
            </a:r>
            <a:r>
              <a:rPr lang="en-US" sz="2000" dirty="0">
                <a:solidFill>
                  <a:srgbClr val="5B616B"/>
                </a:solidFill>
              </a:rPr>
              <a:t>name and contact details of </a:t>
            </a:r>
            <a:r>
              <a:rPr lang="en-US" sz="2000" dirty="0" smtClean="0">
                <a:solidFill>
                  <a:srgbClr val="5B616B"/>
                </a:solidFill>
              </a:rPr>
              <a:t>person/unit </a:t>
            </a:r>
            <a:r>
              <a:rPr lang="en-US" sz="2000" dirty="0">
                <a:solidFill>
                  <a:srgbClr val="5B616B"/>
                </a:solidFill>
              </a:rPr>
              <a:t>responsible for </a:t>
            </a:r>
            <a:r>
              <a:rPr lang="en-US" sz="2000" dirty="0" smtClean="0">
                <a:solidFill>
                  <a:srgbClr val="5B616B"/>
                </a:solidFill>
              </a:rPr>
              <a:t>answering questions about application</a:t>
            </a:r>
          </a:p>
          <a:p>
            <a:pPr lvl="1">
              <a:spcBef>
                <a:spcPts val="1200"/>
              </a:spcBef>
            </a:pPr>
            <a:r>
              <a:rPr lang="en-US" sz="2400" dirty="0" smtClean="0"/>
              <a:t>Within 3 </a:t>
            </a:r>
            <a:r>
              <a:rPr lang="en-US" sz="2400" dirty="0"/>
              <a:t>months </a:t>
            </a:r>
            <a:r>
              <a:rPr lang="en-US" sz="2400" dirty="0" smtClean="0"/>
              <a:t>of acknowledgment</a:t>
            </a:r>
          </a:p>
          <a:p>
            <a:pPr lvl="2"/>
            <a:r>
              <a:rPr lang="en-US" sz="2000" dirty="0" smtClean="0">
                <a:solidFill>
                  <a:srgbClr val="5B616B"/>
                </a:solidFill>
              </a:rPr>
              <a:t>Inform requesting </a:t>
            </a:r>
            <a:r>
              <a:rPr lang="en-US" sz="2000" dirty="0">
                <a:solidFill>
                  <a:srgbClr val="5B616B"/>
                </a:solidFill>
              </a:rPr>
              <a:t>Central Authority of </a:t>
            </a:r>
            <a:r>
              <a:rPr lang="en-US" sz="2000" dirty="0" smtClean="0">
                <a:solidFill>
                  <a:srgbClr val="5B616B"/>
                </a:solidFill>
              </a:rPr>
              <a:t>application status </a:t>
            </a:r>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a:t>7</a:t>
            </a:r>
            <a:r>
              <a:rPr lang="en-US" dirty="0" smtClean="0"/>
              <a:t>-</a:t>
            </a:r>
            <a:fld id="{687D25F0-2414-47BC-BAD4-2EBBD68FAB9F}" type="slidenum">
              <a:rPr lang="en-US" smtClean="0"/>
              <a:t>54</a:t>
            </a:fld>
            <a:endParaRPr lang="en-US" dirty="0"/>
          </a:p>
        </p:txBody>
      </p:sp>
      <p:sp>
        <p:nvSpPr>
          <p:cNvPr id="8" name="Title 7"/>
          <p:cNvSpPr>
            <a:spLocks noGrp="1"/>
          </p:cNvSpPr>
          <p:nvPr>
            <p:ph type="title"/>
          </p:nvPr>
        </p:nvSpPr>
        <p:spPr>
          <a:xfrm>
            <a:off x="686104" y="685800"/>
            <a:ext cx="7772400" cy="523220"/>
          </a:xfrm>
        </p:spPr>
        <p:txBody>
          <a:bodyPr/>
          <a:lstStyle/>
          <a:p>
            <a:r>
              <a:rPr lang="en-US" dirty="0"/>
              <a:t>Role of </a:t>
            </a:r>
            <a:r>
              <a:rPr lang="en-US" dirty="0" smtClean="0"/>
              <a:t>Requested Central Authority </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0" y="2362200"/>
            <a:ext cx="1981200" cy="1313688"/>
          </a:xfrm>
          <a:prstGeom prst="rect">
            <a:avLst/>
          </a:prstGeom>
        </p:spPr>
      </p:pic>
    </p:spTree>
    <p:extLst>
      <p:ext uri="{BB962C8B-B14F-4D97-AF65-F5344CB8AC3E}">
        <p14:creationId xmlns:p14="http://schemas.microsoft.com/office/powerpoint/2010/main" val="165084830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6104" y="1600200"/>
            <a:ext cx="7772096" cy="4800600"/>
          </a:xfrm>
        </p:spPr>
        <p:txBody>
          <a:bodyPr>
            <a:normAutofit fontScale="92500" lnSpcReduction="10000"/>
          </a:bodyPr>
          <a:lstStyle/>
          <a:p>
            <a:r>
              <a:rPr lang="en-US" sz="2200" dirty="0" smtClean="0"/>
              <a:t>Mandatory Functions – Article 6 of Convention</a:t>
            </a:r>
          </a:p>
          <a:p>
            <a:pPr lvl="1"/>
            <a:r>
              <a:rPr lang="en-US" sz="1900" dirty="0"/>
              <a:t>L</a:t>
            </a:r>
            <a:r>
              <a:rPr lang="en-US" sz="1900" dirty="0" smtClean="0"/>
              <a:t>egal assistance, where needed</a:t>
            </a:r>
          </a:p>
          <a:p>
            <a:pPr lvl="1"/>
            <a:r>
              <a:rPr lang="en-US" sz="1900" dirty="0" smtClean="0"/>
              <a:t>Location of </a:t>
            </a:r>
            <a:r>
              <a:rPr lang="en-US" sz="1900" dirty="0"/>
              <a:t>debtor or </a:t>
            </a:r>
            <a:r>
              <a:rPr lang="en-US" sz="1900" dirty="0" smtClean="0"/>
              <a:t>creditor</a:t>
            </a:r>
            <a:endParaRPr lang="en-US" sz="1900" dirty="0"/>
          </a:p>
          <a:p>
            <a:pPr lvl="1"/>
            <a:r>
              <a:rPr lang="en-US" sz="1900" dirty="0" smtClean="0"/>
              <a:t>Financial </a:t>
            </a:r>
            <a:r>
              <a:rPr lang="en-US" sz="1900" dirty="0"/>
              <a:t>information about debtor or </a:t>
            </a:r>
            <a:r>
              <a:rPr lang="en-US" sz="1900" dirty="0" smtClean="0"/>
              <a:t>creditor</a:t>
            </a:r>
            <a:endParaRPr lang="en-US" sz="1900" dirty="0"/>
          </a:p>
          <a:p>
            <a:pPr lvl="1"/>
            <a:r>
              <a:rPr lang="en-US" sz="1900" dirty="0" smtClean="0"/>
              <a:t>Amicable solutions</a:t>
            </a:r>
            <a:endParaRPr lang="en-US" sz="1900" dirty="0"/>
          </a:p>
          <a:p>
            <a:pPr lvl="1"/>
            <a:r>
              <a:rPr lang="en-US" sz="1900" dirty="0" smtClean="0"/>
              <a:t>Ongoing enforcement, </a:t>
            </a:r>
            <a:r>
              <a:rPr lang="en-US" sz="1900" dirty="0"/>
              <a:t>including any </a:t>
            </a:r>
            <a:r>
              <a:rPr lang="en-US" sz="1900" dirty="0" smtClean="0"/>
              <a:t>arrears</a:t>
            </a:r>
            <a:endParaRPr lang="en-US" sz="1900" dirty="0"/>
          </a:p>
          <a:p>
            <a:pPr lvl="1"/>
            <a:r>
              <a:rPr lang="en-US" sz="1900" dirty="0" smtClean="0"/>
              <a:t>Collection </a:t>
            </a:r>
            <a:r>
              <a:rPr lang="en-US" sz="1900" dirty="0"/>
              <a:t>and expeditious transfer </a:t>
            </a:r>
            <a:r>
              <a:rPr lang="en-US" sz="1900" dirty="0" smtClean="0"/>
              <a:t>of payments</a:t>
            </a:r>
            <a:endParaRPr lang="en-US" sz="1900" dirty="0"/>
          </a:p>
          <a:p>
            <a:pPr lvl="1"/>
            <a:r>
              <a:rPr lang="en-US" sz="1900" dirty="0" smtClean="0"/>
              <a:t>Obtaining </a:t>
            </a:r>
            <a:r>
              <a:rPr lang="en-US" sz="1900" dirty="0"/>
              <a:t>of documentary or other </a:t>
            </a:r>
            <a:r>
              <a:rPr lang="en-US" sz="1900" dirty="0" smtClean="0"/>
              <a:t>evidence</a:t>
            </a:r>
            <a:endParaRPr lang="en-US" sz="1900" dirty="0"/>
          </a:p>
          <a:p>
            <a:pPr lvl="1"/>
            <a:r>
              <a:rPr lang="en-US" sz="1900" dirty="0" smtClean="0"/>
              <a:t>Assistance </a:t>
            </a:r>
            <a:r>
              <a:rPr lang="en-US" sz="1900" dirty="0"/>
              <a:t>in establishing </a:t>
            </a:r>
            <a:r>
              <a:rPr lang="en-US" sz="1900" dirty="0" smtClean="0"/>
              <a:t>parentage</a:t>
            </a:r>
            <a:endParaRPr lang="en-US" sz="1900" dirty="0"/>
          </a:p>
          <a:p>
            <a:pPr lvl="1"/>
            <a:r>
              <a:rPr lang="en-US" sz="1900" dirty="0" smtClean="0"/>
              <a:t>Proceedings </a:t>
            </a:r>
            <a:r>
              <a:rPr lang="en-US" sz="1900" dirty="0"/>
              <a:t>to obtain any necessary provisional measures that are territorial in </a:t>
            </a:r>
            <a:r>
              <a:rPr lang="en-US" sz="1900" dirty="0" smtClean="0"/>
              <a:t>nature, in order </a:t>
            </a:r>
            <a:r>
              <a:rPr lang="en-US" sz="1900" dirty="0"/>
              <a:t>to secure </a:t>
            </a:r>
            <a:r>
              <a:rPr lang="en-US" sz="1900" dirty="0" smtClean="0"/>
              <a:t>outcome </a:t>
            </a:r>
            <a:r>
              <a:rPr lang="en-US" sz="1900" dirty="0"/>
              <a:t>of </a:t>
            </a:r>
            <a:r>
              <a:rPr lang="en-US" sz="1900" dirty="0" smtClean="0"/>
              <a:t>pending application</a:t>
            </a:r>
            <a:endParaRPr lang="en-US" sz="1900" dirty="0"/>
          </a:p>
          <a:p>
            <a:pPr lvl="1"/>
            <a:r>
              <a:rPr lang="en-US" sz="1900" dirty="0"/>
              <a:t>S</a:t>
            </a:r>
            <a:r>
              <a:rPr lang="en-US" sz="1900" dirty="0" smtClean="0"/>
              <a:t>ervice </a:t>
            </a:r>
            <a:r>
              <a:rPr lang="en-US" sz="1900" dirty="0"/>
              <a:t>of </a:t>
            </a:r>
            <a:r>
              <a:rPr lang="en-US" sz="1900" dirty="0" smtClean="0"/>
              <a:t>documents</a:t>
            </a:r>
            <a:endParaRPr lang="en-US" sz="1900" dirty="0"/>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a:t>7</a:t>
            </a:r>
            <a:r>
              <a:rPr lang="en-US" dirty="0" smtClean="0"/>
              <a:t>-</a:t>
            </a:r>
            <a:fld id="{6C0DF8DF-5382-47BB-9E8F-39075E922179}" type="slidenum">
              <a:rPr lang="en-US" smtClean="0"/>
              <a:t>55</a:t>
            </a:fld>
            <a:endParaRPr lang="en-US" dirty="0"/>
          </a:p>
        </p:txBody>
      </p:sp>
      <p:sp>
        <p:nvSpPr>
          <p:cNvPr id="8" name="Title 7"/>
          <p:cNvSpPr>
            <a:spLocks noGrp="1"/>
          </p:cNvSpPr>
          <p:nvPr>
            <p:ph type="title"/>
          </p:nvPr>
        </p:nvSpPr>
        <p:spPr>
          <a:xfrm>
            <a:off x="686104" y="417493"/>
            <a:ext cx="7772400" cy="954107"/>
          </a:xfrm>
        </p:spPr>
        <p:txBody>
          <a:bodyPr/>
          <a:lstStyle/>
          <a:p>
            <a:r>
              <a:rPr lang="en-US" dirty="0" smtClean="0"/>
              <a:t>Case Processing Role of Requested Central Authority</a:t>
            </a:r>
            <a:endParaRPr lang="en-US" dirty="0"/>
          </a:p>
        </p:txBody>
      </p:sp>
      <p:pic>
        <p:nvPicPr>
          <p:cNvPr id="7" name="Picture 6"/>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248400" y="1083096"/>
            <a:ext cx="2560320" cy="1284161"/>
          </a:xfrm>
          <a:prstGeom prst="rect">
            <a:avLst/>
          </a:prstGeom>
          <a:scene3d>
            <a:camera prst="orthographicFront">
              <a:rot lat="0" lon="0" rev="11400000"/>
            </a:camera>
            <a:lightRig rig="threePt" dir="t"/>
          </a:scene3d>
        </p:spPr>
      </p:pic>
    </p:spTree>
    <p:extLst>
      <p:ext uri="{BB962C8B-B14F-4D97-AF65-F5344CB8AC3E}">
        <p14:creationId xmlns:p14="http://schemas.microsoft.com/office/powerpoint/2010/main" val="219766398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pPr marL="0" indent="0">
              <a:buNone/>
            </a:pPr>
            <a:r>
              <a:rPr lang="en-US" sz="2400" dirty="0" smtClean="0"/>
              <a:t>Central </a:t>
            </a:r>
            <a:r>
              <a:rPr lang="en-US" sz="2400" dirty="0"/>
              <a:t>Authority of </a:t>
            </a:r>
            <a:r>
              <a:rPr lang="en-US" sz="2400" dirty="0" smtClean="0"/>
              <a:t>requested </a:t>
            </a:r>
            <a:r>
              <a:rPr lang="en-US" sz="2400" dirty="0"/>
              <a:t>State may require a power of attorney from the applicant only </a:t>
            </a:r>
            <a:r>
              <a:rPr lang="en-US" sz="2400" dirty="0" smtClean="0"/>
              <a:t>if:</a:t>
            </a:r>
          </a:p>
          <a:p>
            <a:r>
              <a:rPr lang="en-US" sz="2400" dirty="0" smtClean="0"/>
              <a:t>It </a:t>
            </a:r>
            <a:r>
              <a:rPr lang="en-US" sz="2400" dirty="0"/>
              <a:t>acts on </a:t>
            </a:r>
            <a:r>
              <a:rPr lang="en-US" sz="2400" dirty="0" smtClean="0"/>
              <a:t>applicant’s </a:t>
            </a:r>
            <a:r>
              <a:rPr lang="en-US" sz="2400" dirty="0"/>
              <a:t>behalf in judicial proceedings or before other authorities, </a:t>
            </a:r>
            <a:r>
              <a:rPr lang="en-US" sz="2400" dirty="0" smtClean="0"/>
              <a:t>or</a:t>
            </a:r>
          </a:p>
          <a:p>
            <a:r>
              <a:rPr lang="en-US" sz="2400" dirty="0" smtClean="0"/>
              <a:t>It needs power of attorney </a:t>
            </a:r>
            <a:r>
              <a:rPr lang="en-US" sz="2400" dirty="0"/>
              <a:t>in order to designate a representative </a:t>
            </a:r>
            <a:r>
              <a:rPr lang="en-US" sz="2400" dirty="0" smtClean="0"/>
              <a:t>to act on applicant’s behalf in such proceedings</a:t>
            </a:r>
            <a:endParaRPr lang="en-US" sz="2400" dirty="0"/>
          </a:p>
          <a:p>
            <a:pPr lvl="1"/>
            <a:endParaRPr lang="en-US" dirty="0"/>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a:t>7</a:t>
            </a:r>
            <a:r>
              <a:rPr lang="en-US" dirty="0" smtClean="0"/>
              <a:t>-</a:t>
            </a:r>
            <a:fld id="{8AACEE9A-31FB-4E1F-A9EF-4A9920300ABF}" type="slidenum">
              <a:rPr lang="en-US" smtClean="0"/>
              <a:t>56</a:t>
            </a:fld>
            <a:endParaRPr lang="en-US" dirty="0"/>
          </a:p>
        </p:txBody>
      </p:sp>
      <p:sp>
        <p:nvSpPr>
          <p:cNvPr id="8" name="Title 7"/>
          <p:cNvSpPr>
            <a:spLocks noGrp="1"/>
          </p:cNvSpPr>
          <p:nvPr>
            <p:ph type="title"/>
          </p:nvPr>
        </p:nvSpPr>
        <p:spPr>
          <a:xfrm>
            <a:off x="686104" y="417493"/>
            <a:ext cx="7772400" cy="954107"/>
          </a:xfrm>
        </p:spPr>
        <p:txBody>
          <a:bodyPr/>
          <a:lstStyle/>
          <a:p>
            <a:r>
              <a:rPr lang="en-US" dirty="0" smtClean="0"/>
              <a:t>Central </a:t>
            </a:r>
            <a:r>
              <a:rPr lang="en-US" dirty="0"/>
              <a:t>Authority </a:t>
            </a:r>
            <a:r>
              <a:rPr lang="en-US" dirty="0" smtClean="0"/>
              <a:t>and Power of Attorney in </a:t>
            </a:r>
            <a:r>
              <a:rPr lang="en-US" dirty="0"/>
              <a:t>Incoming </a:t>
            </a:r>
            <a:r>
              <a:rPr lang="en-US" dirty="0" smtClean="0"/>
              <a:t>Applications – Article 42 of Convention</a:t>
            </a:r>
            <a:endParaRPr lang="en-US" dirty="0"/>
          </a:p>
        </p:txBody>
      </p:sp>
    </p:spTree>
    <p:extLst>
      <p:ext uri="{BB962C8B-B14F-4D97-AF65-F5344CB8AC3E}">
        <p14:creationId xmlns:p14="http://schemas.microsoft.com/office/powerpoint/2010/main" val="408537945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dirty="0" smtClean="0"/>
              <a:t>Jurisdiction requirements</a:t>
            </a:r>
          </a:p>
          <a:p>
            <a:r>
              <a:rPr lang="en-US" sz="2400" dirty="0" smtClean="0"/>
              <a:t>Modification procedures</a:t>
            </a:r>
          </a:p>
          <a:p>
            <a:r>
              <a:rPr lang="en-US" sz="2400" dirty="0" smtClean="0"/>
              <a:t>Availability of, and defenses to, modification</a:t>
            </a:r>
          </a:p>
          <a:p>
            <a:r>
              <a:rPr lang="en-US" sz="2400" dirty="0" smtClean="0"/>
              <a:t>Determination of support amount</a:t>
            </a:r>
          </a:p>
          <a:p>
            <a:pPr marL="454025" lvl="1" indent="0">
              <a:buNone/>
            </a:pPr>
            <a:endParaRPr lang="en-US" dirty="0"/>
          </a:p>
        </p:txBody>
      </p:sp>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7-57</a:t>
            </a:r>
            <a:endParaRPr lang="en-US" dirty="0"/>
          </a:p>
        </p:txBody>
      </p:sp>
      <p:sp>
        <p:nvSpPr>
          <p:cNvPr id="5" name="Title 4"/>
          <p:cNvSpPr>
            <a:spLocks noGrp="1"/>
          </p:cNvSpPr>
          <p:nvPr>
            <p:ph type="title"/>
          </p:nvPr>
        </p:nvSpPr>
        <p:spPr>
          <a:xfrm>
            <a:off x="693478" y="728246"/>
            <a:ext cx="7772400" cy="523220"/>
          </a:xfrm>
        </p:spPr>
        <p:txBody>
          <a:bodyPr/>
          <a:lstStyle/>
          <a:p>
            <a:r>
              <a:rPr lang="en-US" dirty="0" smtClean="0"/>
              <a:t>Law of Forum</a:t>
            </a:r>
            <a:endParaRPr lang="en-US" dirty="0"/>
          </a:p>
        </p:txBody>
      </p:sp>
    </p:spTree>
    <p:extLst>
      <p:ext uri="{BB962C8B-B14F-4D97-AF65-F5344CB8AC3E}">
        <p14:creationId xmlns:p14="http://schemas.microsoft.com/office/powerpoint/2010/main" val="378037023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09600" y="1447800"/>
            <a:ext cx="7862047" cy="2057400"/>
          </a:xfrm>
        </p:spPr>
        <p:txBody>
          <a:bodyPr>
            <a:normAutofit/>
          </a:bodyPr>
          <a:lstStyle/>
          <a:p>
            <a:r>
              <a:rPr lang="en-US" sz="2400" dirty="0" smtClean="0"/>
              <a:t>Physical presence of child or applicant not required (Art. 29)</a:t>
            </a:r>
          </a:p>
          <a:p>
            <a:pPr marL="0" indent="0">
              <a:buNone/>
            </a:pPr>
            <a:endParaRPr lang="en-US" dirty="0"/>
          </a:p>
          <a:p>
            <a:pPr marL="231775" lvl="1" indent="-231775">
              <a:buFont typeface="Arial" panose="020B0604020202020204" pitchFamily="34" charset="0"/>
              <a:buChar char="•"/>
            </a:pPr>
            <a:endParaRPr lang="en-US" dirty="0"/>
          </a:p>
          <a:p>
            <a:pPr marL="231775" lvl="1" indent="-231775">
              <a:buFont typeface="Arial" panose="020B0604020202020204" pitchFamily="34" charset="0"/>
              <a:buChar char="•"/>
            </a:pPr>
            <a:endParaRPr lang="en-US" dirty="0"/>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a:t>7</a:t>
            </a:r>
            <a:r>
              <a:rPr lang="en-US" dirty="0" smtClean="0"/>
              <a:t>-</a:t>
            </a:r>
            <a:fld id="{8A182A6E-85A8-4BC1-9D9E-A1C2337C0C52}" type="slidenum">
              <a:rPr lang="en-US" smtClean="0"/>
              <a:t>58</a:t>
            </a:fld>
            <a:endParaRPr lang="en-US" dirty="0"/>
          </a:p>
        </p:txBody>
      </p:sp>
      <p:sp>
        <p:nvSpPr>
          <p:cNvPr id="3" name="Title 2"/>
          <p:cNvSpPr>
            <a:spLocks noGrp="1"/>
          </p:cNvSpPr>
          <p:nvPr>
            <p:ph type="title"/>
          </p:nvPr>
        </p:nvSpPr>
        <p:spPr>
          <a:xfrm>
            <a:off x="699247" y="654477"/>
            <a:ext cx="7772400" cy="523220"/>
          </a:xfrm>
        </p:spPr>
        <p:txBody>
          <a:bodyPr/>
          <a:lstStyle/>
          <a:p>
            <a:r>
              <a:rPr lang="en-US" dirty="0" smtClean="0"/>
              <a:t>Other Relevant Convention Provisions</a:t>
            </a:r>
            <a:endParaRPr lang="en-US" dirty="0"/>
          </a:p>
        </p:txBody>
      </p:sp>
    </p:spTree>
    <p:extLst>
      <p:ext uri="{BB962C8B-B14F-4D97-AF65-F5344CB8AC3E}">
        <p14:creationId xmlns:p14="http://schemas.microsoft.com/office/powerpoint/2010/main" val="146514881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spcBef>
                <a:spcPts val="600"/>
              </a:spcBef>
              <a:spcAft>
                <a:spcPts val="1800"/>
              </a:spcAft>
              <a:buFont typeface="Arial" panose="020B0604020202020204" pitchFamily="34" charset="0"/>
              <a:buChar char="•"/>
            </a:pPr>
            <a:r>
              <a:rPr lang="en-US" sz="2400" dirty="0"/>
              <a:t>Some Convention countries consider cancellation of support arrears as an appropriate </a:t>
            </a:r>
            <a:r>
              <a:rPr lang="en-US" sz="2400" dirty="0" smtClean="0"/>
              <a:t>request in a modification application</a:t>
            </a:r>
          </a:p>
          <a:p>
            <a:pPr>
              <a:spcBef>
                <a:spcPts val="600"/>
              </a:spcBef>
              <a:spcAft>
                <a:spcPts val="1800"/>
              </a:spcAft>
              <a:buFont typeface="Arial" panose="020B0604020202020204" pitchFamily="34" charset="0"/>
              <a:buChar char="•"/>
            </a:pPr>
            <a:r>
              <a:rPr lang="en-US" sz="2400" dirty="0" smtClean="0"/>
              <a:t>Modification of arrears is </a:t>
            </a:r>
            <a:r>
              <a:rPr lang="en-US" sz="2400" dirty="0"/>
              <a:t>not permitted under U.S. law</a:t>
            </a:r>
          </a:p>
          <a:p>
            <a:endParaRPr lang="en-US" dirty="0"/>
          </a:p>
        </p:txBody>
      </p:sp>
      <p:sp>
        <p:nvSpPr>
          <p:cNvPr id="3" name="Footer Placeholder 2"/>
          <p:cNvSpPr>
            <a:spLocks noGrp="1"/>
          </p:cNvSpPr>
          <p:nvPr>
            <p:ph type="ftr" sz="quarter" idx="3"/>
          </p:nvPr>
        </p:nvSpPr>
        <p:spPr>
          <a:xfrm>
            <a:off x="3124200" y="6520934"/>
            <a:ext cx="2895600" cy="184666"/>
          </a:xfrm>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7-59</a:t>
            </a:r>
            <a:endParaRPr lang="en-US" dirty="0"/>
          </a:p>
        </p:txBody>
      </p:sp>
      <p:sp>
        <p:nvSpPr>
          <p:cNvPr id="5" name="Title 4"/>
          <p:cNvSpPr>
            <a:spLocks noGrp="1"/>
          </p:cNvSpPr>
          <p:nvPr>
            <p:ph type="title"/>
          </p:nvPr>
        </p:nvSpPr>
        <p:spPr/>
        <p:txBody>
          <a:bodyPr/>
          <a:lstStyle/>
          <a:p>
            <a:r>
              <a:rPr lang="en-US" dirty="0" smtClean="0"/>
              <a:t>Modification of Arrears</a:t>
            </a:r>
            <a:endParaRPr lang="en-US" dirty="0">
              <a:solidFill>
                <a:srgbClr val="FF0000"/>
              </a:solidFill>
            </a:endParaRPr>
          </a:p>
        </p:txBody>
      </p:sp>
    </p:spTree>
    <p:extLst>
      <p:ext uri="{BB962C8B-B14F-4D97-AF65-F5344CB8AC3E}">
        <p14:creationId xmlns:p14="http://schemas.microsoft.com/office/powerpoint/2010/main" val="15451167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smtClean="0"/>
              <a:t>Competent Authority</a:t>
            </a:r>
          </a:p>
          <a:p>
            <a:pPr lvl="1"/>
            <a:r>
              <a:rPr lang="en-US" dirty="0" smtClean="0"/>
              <a:t>Depends on context and country. </a:t>
            </a:r>
            <a:r>
              <a:rPr lang="en-US" dirty="0"/>
              <a:t> </a:t>
            </a:r>
            <a:r>
              <a:rPr lang="en-US" dirty="0" smtClean="0"/>
              <a:t>For example,</a:t>
            </a:r>
          </a:p>
          <a:p>
            <a:pPr lvl="2"/>
            <a:r>
              <a:rPr lang="en-US" dirty="0" smtClean="0">
                <a:solidFill>
                  <a:srgbClr val="5B616B"/>
                </a:solidFill>
              </a:rPr>
              <a:t>Competent authority for modification of an order may be limited to the court in some countries</a:t>
            </a:r>
          </a:p>
          <a:p>
            <a:pPr lvl="2"/>
            <a:r>
              <a:rPr lang="en-US" dirty="0" smtClean="0">
                <a:solidFill>
                  <a:srgbClr val="5B616B"/>
                </a:solidFill>
              </a:rPr>
              <a:t>Competent authority for certifying a document may vary based on the document</a:t>
            </a:r>
          </a:p>
          <a:p>
            <a:pPr marL="684212" lvl="2" indent="0">
              <a:buNone/>
            </a:pPr>
            <a:endParaRPr lang="en-US" dirty="0" smtClean="0">
              <a:solidFill>
                <a:srgbClr val="5B616B"/>
              </a:solidFill>
            </a:endParaRPr>
          </a:p>
          <a:p>
            <a:r>
              <a:rPr lang="en-US" dirty="0" smtClean="0"/>
              <a:t>Contracting State</a:t>
            </a:r>
            <a:endParaRPr lang="en-US" dirty="0"/>
          </a:p>
          <a:p>
            <a:pPr lvl="1"/>
            <a:r>
              <a:rPr lang="en-US" dirty="0" smtClean="0"/>
              <a:t>Country in which the Convention is in effect</a:t>
            </a:r>
            <a:endParaRPr lang="en-US" dirty="0"/>
          </a:p>
          <a:p>
            <a:pPr marL="684212" lvl="2" indent="0">
              <a:buNone/>
            </a:pPr>
            <a:endParaRPr lang="en-US" dirty="0" smtClean="0"/>
          </a:p>
          <a:p>
            <a:pPr marL="684212" lvl="2"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7</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Additional Terms within Convention</a:t>
            </a:r>
            <a:endParaRPr lang="en-US" dirty="0"/>
          </a:p>
        </p:txBody>
      </p:sp>
      <p:sp>
        <p:nvSpPr>
          <p:cNvPr id="3" name="Slide Number Placeholder 2"/>
          <p:cNvSpPr>
            <a:spLocks noGrp="1"/>
          </p:cNvSpPr>
          <p:nvPr>
            <p:ph type="sldNum" sz="quarter" idx="4"/>
          </p:nvPr>
        </p:nvSpPr>
        <p:spPr/>
        <p:txBody>
          <a:bodyPr/>
          <a:lstStyle/>
          <a:p>
            <a:r>
              <a:rPr lang="en-US" dirty="0" smtClean="0"/>
              <a:t>7-</a:t>
            </a:r>
            <a:fld id="{42782948-4DBE-204D-AB9E-B65E067054AE}" type="slidenum">
              <a:rPr lang="en-US" smtClean="0"/>
              <a:pPr/>
              <a:t>6</a:t>
            </a:fld>
            <a:endParaRPr lang="en-US" dirty="0"/>
          </a:p>
        </p:txBody>
      </p:sp>
    </p:spTree>
    <p:extLst>
      <p:ext uri="{BB962C8B-B14F-4D97-AF65-F5344CB8AC3E}">
        <p14:creationId xmlns:p14="http://schemas.microsoft.com/office/powerpoint/2010/main" val="49275726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dirty="0" smtClean="0">
                <a:latin typeface="Calibri"/>
              </a:rPr>
              <a:t>Domestic law of requested State may only permit a new order and not a modification order</a:t>
            </a:r>
          </a:p>
          <a:p>
            <a:r>
              <a:rPr lang="en-US" sz="2400" dirty="0" smtClean="0">
                <a:latin typeface="Calibri"/>
              </a:rPr>
              <a:t>Diplomatic Session agreed that the word </a:t>
            </a:r>
            <a:r>
              <a:rPr lang="en-US" sz="2400" dirty="0">
                <a:latin typeface="Calibri"/>
              </a:rPr>
              <a:t>“modification” should include the concept of “making a new decision” if the internal law of a Contracting State permits only this concept instead of “modification</a:t>
            </a:r>
            <a:r>
              <a:rPr lang="en-US" sz="2400" dirty="0" smtClean="0">
                <a:latin typeface="Calibri"/>
              </a:rPr>
              <a:t>”</a:t>
            </a:r>
            <a:endParaRPr lang="en-US" sz="2400" dirty="0">
              <a:latin typeface="Calibri"/>
            </a:endParaRPr>
          </a:p>
          <a:p>
            <a:endParaRPr lang="en-US" dirty="0"/>
          </a:p>
        </p:txBody>
      </p:sp>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a:t>
            </a:r>
            <a:fld id="{42782948-4DBE-204D-AB9E-B65E067054AE}" type="slidenum">
              <a:rPr lang="en-US" smtClean="0"/>
              <a:pPr/>
              <a:t>60</a:t>
            </a:fld>
            <a:endParaRPr lang="en-US" dirty="0"/>
          </a:p>
        </p:txBody>
      </p:sp>
      <p:sp>
        <p:nvSpPr>
          <p:cNvPr id="5" name="Title 4"/>
          <p:cNvSpPr>
            <a:spLocks noGrp="1"/>
          </p:cNvSpPr>
          <p:nvPr>
            <p:ph type="title"/>
          </p:nvPr>
        </p:nvSpPr>
        <p:spPr/>
        <p:txBody>
          <a:bodyPr/>
          <a:lstStyle/>
          <a:p>
            <a:r>
              <a:rPr lang="en-US" dirty="0" smtClean="0"/>
              <a:t>Establishment versus Modification</a:t>
            </a:r>
            <a:endParaRPr lang="en-US" dirty="0"/>
          </a:p>
        </p:txBody>
      </p:sp>
    </p:spTree>
    <p:extLst>
      <p:ext uri="{BB962C8B-B14F-4D97-AF65-F5344CB8AC3E}">
        <p14:creationId xmlns:p14="http://schemas.microsoft.com/office/powerpoint/2010/main" val="395328137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dirty="0"/>
              <a:t>C</a:t>
            </a:r>
            <a:r>
              <a:rPr lang="en-US" sz="2400" dirty="0" smtClean="0"/>
              <a:t>an be transmitted to a Convention country for recognition and enforcement</a:t>
            </a:r>
            <a:endParaRPr lang="en-US" sz="2400" dirty="0"/>
          </a:p>
        </p:txBody>
      </p:sp>
      <p:sp>
        <p:nvSpPr>
          <p:cNvPr id="3" name="Footer Placeholder 2"/>
          <p:cNvSpPr>
            <a:spLocks noGrp="1"/>
          </p:cNvSpPr>
          <p:nvPr>
            <p:ph type="ftr" sz="quarter" idx="3"/>
          </p:nvPr>
        </p:nvSpPr>
        <p:spPr/>
        <p:txBody>
          <a:bodyPr/>
          <a:lstStyle/>
          <a:p>
            <a:r>
              <a:rPr lang="en-US" dirty="0" smtClean="0"/>
              <a:t>Module 7</a:t>
            </a:r>
            <a:endParaRPr lang="en-US" dirty="0"/>
          </a:p>
        </p:txBody>
      </p:sp>
      <p:sp>
        <p:nvSpPr>
          <p:cNvPr id="4" name="Slide Number Placeholder 3"/>
          <p:cNvSpPr>
            <a:spLocks noGrp="1"/>
          </p:cNvSpPr>
          <p:nvPr>
            <p:ph type="sldNum" sz="quarter" idx="4"/>
          </p:nvPr>
        </p:nvSpPr>
        <p:spPr/>
        <p:txBody>
          <a:bodyPr/>
          <a:lstStyle/>
          <a:p>
            <a:r>
              <a:rPr lang="en-US" dirty="0" smtClean="0"/>
              <a:t>7-61</a:t>
            </a:r>
            <a:endParaRPr lang="en-US" dirty="0"/>
          </a:p>
        </p:txBody>
      </p:sp>
      <p:sp>
        <p:nvSpPr>
          <p:cNvPr id="5" name="Title 4"/>
          <p:cNvSpPr>
            <a:spLocks noGrp="1"/>
          </p:cNvSpPr>
          <p:nvPr>
            <p:ph type="title"/>
          </p:nvPr>
        </p:nvSpPr>
        <p:spPr/>
        <p:txBody>
          <a:bodyPr/>
          <a:lstStyle/>
          <a:p>
            <a:r>
              <a:rPr lang="en-US" dirty="0" smtClean="0"/>
              <a:t>Modified or New Order</a:t>
            </a:r>
            <a:endParaRPr lang="en-US" dirty="0"/>
          </a:p>
        </p:txBody>
      </p:sp>
      <p:grpSp>
        <p:nvGrpSpPr>
          <p:cNvPr id="6" name="Group 5"/>
          <p:cNvGrpSpPr/>
          <p:nvPr/>
        </p:nvGrpSpPr>
        <p:grpSpPr>
          <a:xfrm>
            <a:off x="5638800" y="2999640"/>
            <a:ext cx="1645466" cy="1645466"/>
            <a:chOff x="3037422" y="226"/>
            <a:chExt cx="1645466" cy="1645466"/>
          </a:xfrm>
        </p:grpSpPr>
        <p:sp>
          <p:nvSpPr>
            <p:cNvPr id="7" name="Oval 6"/>
            <p:cNvSpPr/>
            <p:nvPr/>
          </p:nvSpPr>
          <p:spPr>
            <a:xfrm>
              <a:off x="3037422" y="226"/>
              <a:ext cx="1645466" cy="1645466"/>
            </a:xfrm>
            <a:prstGeom prst="ellipse">
              <a:avLst/>
            </a:prstGeom>
            <a:solidFill>
              <a:srgbClr val="42848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 name="Oval 4"/>
            <p:cNvSpPr/>
            <p:nvPr/>
          </p:nvSpPr>
          <p:spPr>
            <a:xfrm>
              <a:off x="3278395" y="241199"/>
              <a:ext cx="1163520" cy="11635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970" tIns="13970" rIns="13970" bIns="13970" numCol="1" spcCol="1270" anchor="ctr" anchorCtr="0">
              <a:noAutofit/>
            </a:bodyPr>
            <a:lstStyle/>
            <a:p>
              <a:pPr lvl="0" algn="ctr" defTabSz="488950" rtl="0">
                <a:lnSpc>
                  <a:spcPct val="90000"/>
                </a:lnSpc>
                <a:spcBef>
                  <a:spcPct val="0"/>
                </a:spcBef>
                <a:spcAft>
                  <a:spcPct val="35000"/>
                </a:spcAft>
              </a:pPr>
              <a:r>
                <a:rPr lang="en-US" sz="1100" b="1" dirty="0" smtClean="0"/>
                <a:t>CONVENTION</a:t>
              </a:r>
              <a:r>
                <a:rPr lang="en-US" sz="1100" b="1" i="0" kern="1200" dirty="0" smtClean="0"/>
                <a:t> ORDER </a:t>
              </a:r>
              <a:endParaRPr lang="en-US" sz="1100" kern="1200" dirty="0"/>
            </a:p>
          </p:txBody>
        </p:sp>
      </p:grpSp>
      <p:grpSp>
        <p:nvGrpSpPr>
          <p:cNvPr id="9" name="Group 8"/>
          <p:cNvGrpSpPr/>
          <p:nvPr/>
        </p:nvGrpSpPr>
        <p:grpSpPr>
          <a:xfrm>
            <a:off x="4057455" y="3318738"/>
            <a:ext cx="954370" cy="954370"/>
            <a:chOff x="4816500" y="345774"/>
            <a:chExt cx="954370" cy="954370"/>
          </a:xfrm>
        </p:grpSpPr>
        <p:sp>
          <p:nvSpPr>
            <p:cNvPr id="10" name="Equal 9"/>
            <p:cNvSpPr/>
            <p:nvPr/>
          </p:nvSpPr>
          <p:spPr>
            <a:xfrm>
              <a:off x="4816500" y="345774"/>
              <a:ext cx="954370" cy="954370"/>
            </a:xfrm>
            <a:prstGeom prst="mathEqual">
              <a:avLst/>
            </a:prstGeom>
            <a:solidFill>
              <a:schemeClr val="accent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1" name="Equal 4"/>
            <p:cNvSpPr/>
            <p:nvPr/>
          </p:nvSpPr>
          <p:spPr>
            <a:xfrm>
              <a:off x="4943002" y="542374"/>
              <a:ext cx="701366" cy="5611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dirty="0"/>
            </a:p>
          </p:txBody>
        </p:sp>
      </p:grpSp>
      <p:grpSp>
        <p:nvGrpSpPr>
          <p:cNvPr id="12" name="Group 11"/>
          <p:cNvGrpSpPr/>
          <p:nvPr/>
        </p:nvGrpSpPr>
        <p:grpSpPr>
          <a:xfrm>
            <a:off x="1905000" y="2999640"/>
            <a:ext cx="1645466" cy="1645466"/>
            <a:chOff x="3037422" y="226"/>
            <a:chExt cx="1645466" cy="1645466"/>
          </a:xfrm>
        </p:grpSpPr>
        <p:sp>
          <p:nvSpPr>
            <p:cNvPr id="13" name="Oval 12"/>
            <p:cNvSpPr/>
            <p:nvPr/>
          </p:nvSpPr>
          <p:spPr>
            <a:xfrm>
              <a:off x="3037422" y="226"/>
              <a:ext cx="1645466" cy="1645466"/>
            </a:xfrm>
            <a:prstGeom prst="ellipse">
              <a:avLst/>
            </a:prstGeom>
            <a:solidFill>
              <a:srgbClr val="42848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4" name="Oval 4"/>
            <p:cNvSpPr/>
            <p:nvPr/>
          </p:nvSpPr>
          <p:spPr>
            <a:xfrm>
              <a:off x="3278395" y="241199"/>
              <a:ext cx="1163520" cy="11635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970" tIns="13970" rIns="13970" bIns="13970" numCol="1" spcCol="1270" anchor="ctr" anchorCtr="0">
              <a:noAutofit/>
            </a:bodyPr>
            <a:lstStyle/>
            <a:p>
              <a:pPr lvl="0" algn="ctr" defTabSz="488950" rtl="0">
                <a:lnSpc>
                  <a:spcPct val="90000"/>
                </a:lnSpc>
                <a:spcBef>
                  <a:spcPct val="0"/>
                </a:spcBef>
                <a:spcAft>
                  <a:spcPct val="35000"/>
                </a:spcAft>
              </a:pPr>
              <a:r>
                <a:rPr lang="en-US" sz="1100" b="1" dirty="0" smtClean="0"/>
                <a:t>MODIFIED</a:t>
              </a:r>
              <a:r>
                <a:rPr lang="en-US" sz="1100" b="1" i="0" kern="1200" dirty="0" smtClean="0"/>
                <a:t> ORDER </a:t>
              </a:r>
              <a:endParaRPr lang="en-US" sz="1100" kern="1200" dirty="0"/>
            </a:p>
          </p:txBody>
        </p:sp>
      </p:grpSp>
    </p:spTree>
    <p:extLst>
      <p:ext uri="{BB962C8B-B14F-4D97-AF65-F5344CB8AC3E}">
        <p14:creationId xmlns:p14="http://schemas.microsoft.com/office/powerpoint/2010/main" val="37032411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219200"/>
            <a:ext cx="7772400" cy="5105400"/>
          </a:xfrm>
        </p:spPr>
        <p:txBody>
          <a:bodyPr>
            <a:normAutofit/>
          </a:bodyPr>
          <a:lstStyle/>
          <a:p>
            <a:pPr marL="0" indent="0">
              <a:buNone/>
            </a:pPr>
            <a:r>
              <a:rPr lang="en-US" sz="2200" dirty="0" smtClean="0"/>
              <a:t>Obligee, who lives in Virginia, has a child support order issued by South Carolina. Obligor lives in England. Obligee seeks an increase in support because her child’s needs have increased, now that her son is a teenager. </a:t>
            </a:r>
            <a:endParaRPr lang="en-US" sz="2200" dirty="0"/>
          </a:p>
          <a:p>
            <a:endParaRPr lang="en-US" dirty="0" smtClean="0"/>
          </a:p>
          <a:p>
            <a:endParaRPr lang="en-US" dirty="0" smtClean="0"/>
          </a:p>
          <a:p>
            <a:pPr marL="0" indent="0">
              <a:buNone/>
            </a:pPr>
            <a:endParaRPr lang="en-US" dirty="0"/>
          </a:p>
          <a:p>
            <a:endParaRPr lang="en-US" dirty="0" smtClean="0"/>
          </a:p>
          <a:p>
            <a:endParaRPr lang="en-US" dirty="0" smtClean="0"/>
          </a:p>
          <a:p>
            <a:r>
              <a:rPr lang="en-US" sz="2200" dirty="0" smtClean="0"/>
              <a:t>What steps should the local child support office take?</a:t>
            </a:r>
          </a:p>
          <a:p>
            <a:pPr marL="684212" lvl="2" indent="0">
              <a:buNone/>
            </a:pPr>
            <a:endParaRPr lang="en-US" dirty="0"/>
          </a:p>
          <a:p>
            <a:pPr marL="684212" lvl="2"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7</a:t>
            </a:r>
            <a:endParaRPr lang="en-US" dirty="0"/>
          </a:p>
        </p:txBody>
      </p:sp>
      <p:sp>
        <p:nvSpPr>
          <p:cNvPr id="8" name="Title 7"/>
          <p:cNvSpPr>
            <a:spLocks noGrp="1"/>
          </p:cNvSpPr>
          <p:nvPr>
            <p:ph type="title"/>
          </p:nvPr>
        </p:nvSpPr>
        <p:spPr>
          <a:xfrm>
            <a:off x="648877" y="586770"/>
            <a:ext cx="7772400" cy="523220"/>
          </a:xfrm>
        </p:spPr>
        <p:txBody>
          <a:bodyPr/>
          <a:lstStyle/>
          <a:p>
            <a:r>
              <a:rPr lang="en-US" dirty="0" smtClean="0"/>
              <a:t>Case Scenario #1  </a:t>
            </a:r>
            <a:endParaRPr lang="en-US" dirty="0"/>
          </a:p>
        </p:txBody>
      </p:sp>
      <p:sp>
        <p:nvSpPr>
          <p:cNvPr id="3" name="Slide Number Placeholder 2"/>
          <p:cNvSpPr>
            <a:spLocks noGrp="1"/>
          </p:cNvSpPr>
          <p:nvPr>
            <p:ph type="sldNum" sz="quarter" idx="4"/>
          </p:nvPr>
        </p:nvSpPr>
        <p:spPr/>
        <p:txBody>
          <a:bodyPr/>
          <a:lstStyle/>
          <a:p>
            <a:r>
              <a:rPr lang="en-US" dirty="0" smtClean="0"/>
              <a:t>7-62</a:t>
            </a:r>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1257" y="2847547"/>
            <a:ext cx="790194" cy="1554480"/>
          </a:xfrm>
          <a:prstGeom prst="rect">
            <a:avLst/>
          </a:prstGeom>
        </p:spPr>
      </p:pic>
      <p:pic>
        <p:nvPicPr>
          <p:cNvPr id="13" name="Picture 12"/>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3785033" y="3162693"/>
            <a:ext cx="550934" cy="1097280"/>
          </a:xfrm>
          <a:prstGeom prst="rect">
            <a:avLst/>
          </a:prstGeom>
          <a:solidFill>
            <a:srgbClr val="E7E7E5"/>
          </a:solidFill>
        </p:spPr>
      </p:pic>
      <p:pic>
        <p:nvPicPr>
          <p:cNvPr id="2" name="Picture 1"/>
          <p:cNvPicPr>
            <a:picLocks noChangeAspect="1"/>
          </p:cNvPicPr>
          <p:nvPr/>
        </p:nvPicPr>
        <p:blipFill>
          <a:blip r:embed="rId5">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85800" y="2860512"/>
            <a:ext cx="1676834" cy="731520"/>
          </a:xfrm>
          <a:prstGeom prst="rect">
            <a:avLst/>
          </a:prstGeom>
        </p:spPr>
      </p:pic>
      <p:pic>
        <p:nvPicPr>
          <p:cNvPr id="10" name="Picture 6"/>
          <p:cNvPicPr>
            <a:picLocks noChangeAspect="1" noChangeArrowheads="1"/>
          </p:cNvPicPr>
          <p:nvPr/>
        </p:nvPicPr>
        <p:blipFill>
          <a:blip r:embed="rId6" cstate="print"/>
          <a:srcRect/>
          <a:stretch>
            <a:fillRect/>
          </a:stretch>
        </p:blipFill>
        <p:spPr bwMode="auto">
          <a:xfrm>
            <a:off x="1205151" y="3961731"/>
            <a:ext cx="702124" cy="822960"/>
          </a:xfrm>
          <a:prstGeom prst="rect">
            <a:avLst/>
          </a:prstGeom>
          <a:noFill/>
          <a:ln w="12700">
            <a:noFill/>
            <a:miter lim="800000"/>
            <a:headEnd/>
            <a:tailEnd/>
          </a:ln>
        </p:spPr>
      </p:pic>
      <p:sp>
        <p:nvSpPr>
          <p:cNvPr id="11" name="TextBox 10"/>
          <p:cNvSpPr txBox="1"/>
          <p:nvPr/>
        </p:nvSpPr>
        <p:spPr>
          <a:xfrm>
            <a:off x="2022191" y="4049290"/>
            <a:ext cx="914400" cy="584775"/>
          </a:xfrm>
          <a:prstGeom prst="rect">
            <a:avLst/>
          </a:prstGeom>
          <a:noFill/>
        </p:spPr>
        <p:txBody>
          <a:bodyPr wrap="square" rtlCol="0">
            <a:spAutoFit/>
          </a:bodyPr>
          <a:lstStyle/>
          <a:p>
            <a:r>
              <a:rPr lang="en-US" sz="1600" dirty="0" smtClean="0"/>
              <a:t>SC Order</a:t>
            </a:r>
            <a:endParaRPr lang="en-US" sz="1600" dirty="0"/>
          </a:p>
        </p:txBody>
      </p:sp>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03968" y="2869852"/>
            <a:ext cx="1526646" cy="1097280"/>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45012" y="2586250"/>
            <a:ext cx="689458" cy="1463040"/>
          </a:xfrm>
          <a:prstGeom prst="rect">
            <a:avLst/>
          </a:prstGeom>
        </p:spPr>
      </p:pic>
    </p:spTree>
    <p:extLst>
      <p:ext uri="{BB962C8B-B14F-4D97-AF65-F5344CB8AC3E}">
        <p14:creationId xmlns:p14="http://schemas.microsoft.com/office/powerpoint/2010/main" val="22820838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219200"/>
            <a:ext cx="7772400" cy="5105400"/>
          </a:xfrm>
        </p:spPr>
        <p:txBody>
          <a:bodyPr>
            <a:normAutofit/>
          </a:bodyPr>
          <a:lstStyle/>
          <a:p>
            <a:pPr marL="0" indent="0">
              <a:buNone/>
            </a:pPr>
            <a:r>
              <a:rPr lang="en-US" sz="2200" dirty="0" smtClean="0"/>
              <a:t>Obligee, who lives in New York, has a child support order issued by Italy. Obligor lives in France. Obligee seeks an increase in support because she heard the obligor’s income has increased. </a:t>
            </a:r>
            <a:endParaRPr lang="en-US" sz="2200" dirty="0"/>
          </a:p>
          <a:p>
            <a:endParaRPr lang="en-US" dirty="0" smtClean="0"/>
          </a:p>
          <a:p>
            <a:endParaRPr lang="en-US" dirty="0" smtClean="0"/>
          </a:p>
          <a:p>
            <a:pPr marL="0" indent="0">
              <a:buNone/>
            </a:pPr>
            <a:endParaRPr lang="en-US" dirty="0"/>
          </a:p>
          <a:p>
            <a:endParaRPr lang="en-US" dirty="0" smtClean="0"/>
          </a:p>
          <a:p>
            <a:endParaRPr lang="en-US" dirty="0" smtClean="0"/>
          </a:p>
          <a:p>
            <a:endParaRPr lang="en-US" sz="2200" dirty="0" smtClean="0"/>
          </a:p>
          <a:p>
            <a:r>
              <a:rPr lang="en-US" sz="2200" dirty="0" smtClean="0"/>
              <a:t>What steps should the local child support office take?</a:t>
            </a:r>
          </a:p>
          <a:p>
            <a:pPr marL="684212" lvl="2" indent="0">
              <a:buNone/>
            </a:pPr>
            <a:endParaRPr lang="en-US" dirty="0"/>
          </a:p>
          <a:p>
            <a:pPr marL="684212" lvl="2"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7</a:t>
            </a:r>
            <a:endParaRPr lang="en-US" dirty="0"/>
          </a:p>
        </p:txBody>
      </p:sp>
      <p:sp>
        <p:nvSpPr>
          <p:cNvPr id="8" name="Title 7"/>
          <p:cNvSpPr>
            <a:spLocks noGrp="1"/>
          </p:cNvSpPr>
          <p:nvPr>
            <p:ph type="title"/>
          </p:nvPr>
        </p:nvSpPr>
        <p:spPr>
          <a:xfrm>
            <a:off x="648877" y="586770"/>
            <a:ext cx="7772400" cy="523220"/>
          </a:xfrm>
        </p:spPr>
        <p:txBody>
          <a:bodyPr/>
          <a:lstStyle/>
          <a:p>
            <a:r>
              <a:rPr lang="en-US" dirty="0" smtClean="0"/>
              <a:t>Case Scenario #2  </a:t>
            </a:r>
            <a:endParaRPr lang="en-US" dirty="0"/>
          </a:p>
        </p:txBody>
      </p:sp>
      <p:sp>
        <p:nvSpPr>
          <p:cNvPr id="3" name="Slide Number Placeholder 2"/>
          <p:cNvSpPr>
            <a:spLocks noGrp="1"/>
          </p:cNvSpPr>
          <p:nvPr>
            <p:ph type="sldNum" sz="quarter" idx="4"/>
          </p:nvPr>
        </p:nvSpPr>
        <p:spPr/>
        <p:txBody>
          <a:bodyPr/>
          <a:lstStyle/>
          <a:p>
            <a:r>
              <a:rPr lang="en-US" dirty="0" smtClean="0"/>
              <a:t>7-63</a:t>
            </a:r>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1257" y="2847547"/>
            <a:ext cx="790194" cy="1554480"/>
          </a:xfrm>
          <a:prstGeom prst="rect">
            <a:avLst/>
          </a:prstGeom>
        </p:spPr>
      </p:pic>
      <p:pic>
        <p:nvPicPr>
          <p:cNvPr id="13" name="Picture 12"/>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3842435" y="3460538"/>
            <a:ext cx="413201" cy="822960"/>
          </a:xfrm>
          <a:prstGeom prst="rect">
            <a:avLst/>
          </a:prstGeom>
          <a:solidFill>
            <a:srgbClr val="E7E7E5"/>
          </a:solidFill>
        </p:spPr>
      </p:pic>
      <p:pic>
        <p:nvPicPr>
          <p:cNvPr id="2" name="Picture 1"/>
          <p:cNvPicPr>
            <a:picLocks noChangeAspect="1"/>
          </p:cNvPicPr>
          <p:nvPr/>
        </p:nvPicPr>
        <p:blipFill>
          <a:blip r:embed="rId5">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85800" y="2860512"/>
            <a:ext cx="1676834" cy="731520"/>
          </a:xfrm>
          <a:prstGeom prst="rect">
            <a:avLst/>
          </a:prstGeom>
        </p:spPr>
      </p:pic>
      <p:pic>
        <p:nvPicPr>
          <p:cNvPr id="10" name="Picture 6"/>
          <p:cNvPicPr>
            <a:picLocks noChangeAspect="1" noChangeArrowheads="1"/>
          </p:cNvPicPr>
          <p:nvPr/>
        </p:nvPicPr>
        <p:blipFill>
          <a:blip r:embed="rId6" cstate="print"/>
          <a:srcRect/>
          <a:stretch>
            <a:fillRect/>
          </a:stretch>
        </p:blipFill>
        <p:spPr bwMode="auto">
          <a:xfrm>
            <a:off x="1205151" y="3961731"/>
            <a:ext cx="702124" cy="822960"/>
          </a:xfrm>
          <a:prstGeom prst="rect">
            <a:avLst/>
          </a:prstGeom>
          <a:noFill/>
          <a:ln w="12700">
            <a:noFill/>
            <a:miter lim="800000"/>
            <a:headEnd/>
            <a:tailEnd/>
          </a:ln>
        </p:spPr>
      </p:pic>
      <p:sp>
        <p:nvSpPr>
          <p:cNvPr id="11" name="TextBox 10"/>
          <p:cNvSpPr txBox="1"/>
          <p:nvPr/>
        </p:nvSpPr>
        <p:spPr>
          <a:xfrm>
            <a:off x="2022191" y="4049290"/>
            <a:ext cx="914400" cy="584775"/>
          </a:xfrm>
          <a:prstGeom prst="rect">
            <a:avLst/>
          </a:prstGeom>
          <a:noFill/>
        </p:spPr>
        <p:txBody>
          <a:bodyPr wrap="square" rtlCol="0">
            <a:spAutoFit/>
          </a:bodyPr>
          <a:lstStyle/>
          <a:p>
            <a:r>
              <a:rPr lang="en-US" sz="1600" dirty="0" smtClean="0">
                <a:solidFill>
                  <a:srgbClr val="5B616B"/>
                </a:solidFill>
              </a:rPr>
              <a:t>Italian Order</a:t>
            </a:r>
            <a:endParaRPr lang="en-US" sz="1600" dirty="0">
              <a:solidFill>
                <a:srgbClr val="5B616B"/>
              </a:solidFill>
            </a:endParaRPr>
          </a:p>
        </p:txBody>
      </p:sp>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45012" y="2586250"/>
            <a:ext cx="689458" cy="1463040"/>
          </a:xfrm>
          <a:prstGeom prst="rect">
            <a:avLst/>
          </a:prstGeom>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25523" y="2634016"/>
            <a:ext cx="1495759" cy="1463040"/>
          </a:xfrm>
          <a:prstGeom prst="rect">
            <a:avLst/>
          </a:prstGeom>
        </p:spPr>
      </p:pic>
    </p:spTree>
    <p:extLst>
      <p:ext uri="{BB962C8B-B14F-4D97-AF65-F5344CB8AC3E}">
        <p14:creationId xmlns:p14="http://schemas.microsoft.com/office/powerpoint/2010/main" val="173475309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68867" y="1453262"/>
            <a:ext cx="7772400" cy="4724400"/>
          </a:xfrm>
        </p:spPr>
        <p:txBody>
          <a:bodyPr>
            <a:normAutofit/>
          </a:bodyPr>
          <a:lstStyle/>
          <a:p>
            <a:r>
              <a:rPr lang="en-US" dirty="0" smtClean="0"/>
              <a:t>What steps should the requested Central Authority in France take?</a:t>
            </a:r>
          </a:p>
          <a:p>
            <a:pPr lvl="1"/>
            <a:r>
              <a:rPr lang="en-US" dirty="0" smtClean="0"/>
              <a:t>Review application</a:t>
            </a:r>
          </a:p>
          <a:p>
            <a:pPr lvl="1"/>
            <a:r>
              <a:rPr lang="en-US" dirty="0" smtClean="0"/>
              <a:t>Send acknowledgment</a:t>
            </a:r>
          </a:p>
          <a:p>
            <a:pPr lvl="1"/>
            <a:r>
              <a:rPr lang="en-US" dirty="0" smtClean="0"/>
              <a:t>Initiate or facilitate initiation of proceedings</a:t>
            </a:r>
          </a:p>
          <a:p>
            <a:pPr lvl="1"/>
            <a:r>
              <a:rPr lang="en-US" dirty="0" smtClean="0"/>
              <a:t>Send status of application</a:t>
            </a:r>
          </a:p>
          <a:p>
            <a:pPr marL="342900" lvl="1" indent="-342900">
              <a:buFont typeface="Arial" panose="020B0604020202020204" pitchFamily="34" charset="0"/>
              <a:buChar char="•"/>
            </a:pPr>
            <a:r>
              <a:rPr lang="en-US" dirty="0" smtClean="0"/>
              <a:t>What steps should the competent authority take?</a:t>
            </a:r>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7</a:t>
            </a:r>
            <a:endParaRPr lang="en-US" dirty="0"/>
          </a:p>
        </p:txBody>
      </p:sp>
      <p:sp>
        <p:nvSpPr>
          <p:cNvPr id="8" name="Title 7"/>
          <p:cNvSpPr>
            <a:spLocks noGrp="1"/>
          </p:cNvSpPr>
          <p:nvPr>
            <p:ph type="title"/>
          </p:nvPr>
        </p:nvSpPr>
        <p:spPr>
          <a:xfrm>
            <a:off x="648877" y="586770"/>
            <a:ext cx="7772400" cy="523220"/>
          </a:xfrm>
        </p:spPr>
        <p:txBody>
          <a:bodyPr/>
          <a:lstStyle/>
          <a:p>
            <a:r>
              <a:rPr lang="en-US" dirty="0" smtClean="0"/>
              <a:t>Case Scenario #2 (cont’d) </a:t>
            </a:r>
            <a:endParaRPr lang="en-US" dirty="0"/>
          </a:p>
        </p:txBody>
      </p:sp>
      <p:sp>
        <p:nvSpPr>
          <p:cNvPr id="3" name="Slide Number Placeholder 2"/>
          <p:cNvSpPr>
            <a:spLocks noGrp="1"/>
          </p:cNvSpPr>
          <p:nvPr>
            <p:ph type="sldNum" sz="quarter" idx="4"/>
          </p:nvPr>
        </p:nvSpPr>
        <p:spPr/>
        <p:txBody>
          <a:bodyPr/>
          <a:lstStyle/>
          <a:p>
            <a:r>
              <a:rPr lang="en-US" dirty="0"/>
              <a:t>7</a:t>
            </a:r>
            <a:r>
              <a:rPr lang="en-US" dirty="0" smtClean="0"/>
              <a:t>-</a:t>
            </a:r>
            <a:fld id="{42782948-4DBE-204D-AB9E-B65E067054AE}" type="slidenum">
              <a:rPr lang="en-US" smtClean="0"/>
              <a:pPr/>
              <a:t>64</a:t>
            </a:fld>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8400" y="2731054"/>
            <a:ext cx="2524094" cy="2468880"/>
          </a:xfrm>
          <a:prstGeom prst="rect">
            <a:avLst/>
          </a:prstGeom>
        </p:spPr>
      </p:pic>
    </p:spTree>
    <p:extLst>
      <p:ext uri="{BB962C8B-B14F-4D97-AF65-F5344CB8AC3E}">
        <p14:creationId xmlns:p14="http://schemas.microsoft.com/office/powerpoint/2010/main" val="2603664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p:txBody>
          <a:bodyPr/>
          <a:lstStyle/>
          <a:p>
            <a:r>
              <a:rPr lang="en-US" dirty="0" smtClean="0"/>
              <a:t>CONTACT ocseinternational@acf.hhs.gov </a:t>
            </a:r>
          </a:p>
          <a:p>
            <a:r>
              <a:rPr lang="en-US" dirty="0"/>
              <a:t>www.acf.hhs.gov/css/contactus</a:t>
            </a:r>
          </a:p>
          <a:p>
            <a:endParaRPr lang="en-US" dirty="0" smtClean="0"/>
          </a:p>
          <a:p>
            <a:endParaRPr lang="en-US" dirty="0" smtClean="0"/>
          </a:p>
        </p:txBody>
      </p:sp>
      <p:sp>
        <p:nvSpPr>
          <p:cNvPr id="2" name="Title 1"/>
          <p:cNvSpPr>
            <a:spLocks noGrp="1"/>
          </p:cNvSpPr>
          <p:nvPr>
            <p:ph type="ctrTitle"/>
          </p:nvPr>
        </p:nvSpPr>
        <p:spPr/>
        <p:txBody>
          <a:bodyPr/>
          <a:lstStyle/>
          <a:p>
            <a:r>
              <a:rPr lang="en-US" dirty="0" smtClean="0"/>
              <a:t>QUESTIONS or FEEDBACK?</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9800" y="685800"/>
            <a:ext cx="2143125" cy="2133600"/>
          </a:xfrm>
          <a:prstGeom prst="rect">
            <a:avLst/>
          </a:prstGeom>
        </p:spPr>
      </p:pic>
      <p:sp>
        <p:nvSpPr>
          <p:cNvPr id="3" name="Slide Number Placeholder 2"/>
          <p:cNvSpPr>
            <a:spLocks noGrp="1"/>
          </p:cNvSpPr>
          <p:nvPr>
            <p:ph type="sldNum" sz="quarter" idx="4"/>
          </p:nvPr>
        </p:nvSpPr>
        <p:spPr/>
        <p:txBody>
          <a:bodyPr/>
          <a:lstStyle/>
          <a:p>
            <a:r>
              <a:rPr lang="en-US" dirty="0"/>
              <a:t>7</a:t>
            </a:r>
            <a:r>
              <a:rPr lang="en-US" dirty="0" smtClean="0"/>
              <a:t>-</a:t>
            </a:r>
            <a:fld id="{42782948-4DBE-204D-AB9E-B65E067054AE}" type="slidenum">
              <a:rPr lang="en-US" smtClean="0"/>
              <a:pPr/>
              <a:t>65</a:t>
            </a:fld>
            <a:endParaRPr lang="en-US" dirty="0"/>
          </a:p>
        </p:txBody>
      </p:sp>
    </p:spTree>
    <p:extLst>
      <p:ext uri="{BB962C8B-B14F-4D97-AF65-F5344CB8AC3E}">
        <p14:creationId xmlns:p14="http://schemas.microsoft.com/office/powerpoint/2010/main" val="7010906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92500" lnSpcReduction="10000"/>
          </a:bodyPr>
          <a:lstStyle/>
          <a:p>
            <a:r>
              <a:rPr lang="en-US" dirty="0" smtClean="0"/>
              <a:t>Entity designated by a State to perform certain functions specified under an Administrative Cooperation Convention</a:t>
            </a:r>
          </a:p>
          <a:p>
            <a:r>
              <a:rPr lang="en-US" dirty="0"/>
              <a:t>Central Authorities </a:t>
            </a:r>
            <a:r>
              <a:rPr lang="en-US" dirty="0" smtClean="0"/>
              <a:t>under the Hague Child Support Convention</a:t>
            </a:r>
          </a:p>
          <a:p>
            <a:pPr lvl="1"/>
            <a:r>
              <a:rPr lang="en-US" dirty="0" smtClean="0"/>
              <a:t>Cooperate </a:t>
            </a:r>
            <a:r>
              <a:rPr lang="en-US" dirty="0"/>
              <a:t>with each other </a:t>
            </a:r>
            <a:r>
              <a:rPr lang="en-US" dirty="0" smtClean="0"/>
              <a:t>to </a:t>
            </a:r>
            <a:r>
              <a:rPr lang="en-US" dirty="0"/>
              <a:t>achieve the purposes of the </a:t>
            </a:r>
            <a:r>
              <a:rPr lang="en-US" dirty="0" smtClean="0"/>
              <a:t>Convention</a:t>
            </a:r>
            <a:endParaRPr lang="en-US" dirty="0"/>
          </a:p>
          <a:p>
            <a:pPr lvl="1"/>
            <a:r>
              <a:rPr lang="en-US" dirty="0" smtClean="0"/>
              <a:t>Seek </a:t>
            </a:r>
            <a:r>
              <a:rPr lang="en-US" dirty="0"/>
              <a:t>as far as possible solutions to difficulties </a:t>
            </a:r>
            <a:r>
              <a:rPr lang="en-US" dirty="0" smtClean="0"/>
              <a:t>that arise </a:t>
            </a:r>
            <a:r>
              <a:rPr lang="en-US" dirty="0"/>
              <a:t>in the application of the </a:t>
            </a:r>
            <a:r>
              <a:rPr lang="en-US" dirty="0" smtClean="0"/>
              <a:t>Convention</a:t>
            </a:r>
            <a:endParaRPr lang="en-US" dirty="0"/>
          </a:p>
          <a:p>
            <a:pPr lvl="1"/>
            <a:r>
              <a:rPr lang="en-US" dirty="0" smtClean="0"/>
              <a:t>Serve </a:t>
            </a:r>
            <a:r>
              <a:rPr lang="en-US" dirty="0"/>
              <a:t>as </a:t>
            </a:r>
            <a:r>
              <a:rPr lang="en-US" dirty="0" smtClean="0"/>
              <a:t>point </a:t>
            </a:r>
            <a:r>
              <a:rPr lang="en-US" dirty="0"/>
              <a:t>of contact between Contracting States to transmit </a:t>
            </a:r>
            <a:r>
              <a:rPr lang="en-US" dirty="0" smtClean="0"/>
              <a:t>and receive </a:t>
            </a:r>
            <a:r>
              <a:rPr lang="en-US" dirty="0"/>
              <a:t>applications made under </a:t>
            </a:r>
            <a:r>
              <a:rPr lang="en-US" dirty="0" smtClean="0"/>
              <a:t>the Convention</a:t>
            </a:r>
          </a:p>
          <a:p>
            <a:pPr lvl="1"/>
            <a:r>
              <a:rPr lang="en-US" dirty="0" smtClean="0"/>
              <a:t>Provide </a:t>
            </a:r>
            <a:r>
              <a:rPr lang="en-US" dirty="0"/>
              <a:t>and facilitate a number </a:t>
            </a:r>
            <a:r>
              <a:rPr lang="en-US" dirty="0" smtClean="0"/>
              <a:t>of services</a:t>
            </a:r>
          </a:p>
          <a:p>
            <a:r>
              <a:rPr lang="en-US" dirty="0" smtClean="0"/>
              <a:t>Most </a:t>
            </a:r>
            <a:r>
              <a:rPr lang="en-US" dirty="0"/>
              <a:t>functions of the Central Authority may be performed by public bodies, or other </a:t>
            </a:r>
            <a:r>
              <a:rPr lang="en-US" dirty="0" smtClean="0"/>
              <a:t>bodies </a:t>
            </a:r>
            <a:r>
              <a:rPr lang="en-US" dirty="0"/>
              <a:t>subject to the supervision of the competent authorities of that </a:t>
            </a:r>
            <a:r>
              <a:rPr lang="en-US" dirty="0" smtClean="0"/>
              <a:t>State</a:t>
            </a:r>
            <a:endParaRPr lang="en-US" dirty="0"/>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smtClean="0"/>
              <a:t>7-7</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Definition of Central Authority</a:t>
            </a:r>
            <a:endParaRPr lang="en-US" dirty="0"/>
          </a:p>
        </p:txBody>
      </p:sp>
    </p:spTree>
    <p:extLst>
      <p:ext uri="{BB962C8B-B14F-4D97-AF65-F5344CB8AC3E}">
        <p14:creationId xmlns:p14="http://schemas.microsoft.com/office/powerpoint/2010/main" val="6191485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smtClean="0"/>
              <a:t>HHS who, in turn, has delegated Central Authority functions to OCSE</a:t>
            </a:r>
          </a:p>
          <a:p>
            <a:r>
              <a:rPr lang="en-US" dirty="0" smtClean="0"/>
              <a:t>OCSE’s primary Article 6 function – location of debtor or creditor</a:t>
            </a:r>
          </a:p>
          <a:p>
            <a:pPr lvl="1"/>
            <a:r>
              <a:rPr lang="en-US" dirty="0" smtClean="0"/>
              <a:t>U.S. state of residence</a:t>
            </a:r>
          </a:p>
          <a:p>
            <a:r>
              <a:rPr lang="en-US" dirty="0" smtClean="0"/>
              <a:t>HHS has designated state IV-D child support agencies as public bodies to perform functions under Article 6, under the supervision of OCSE</a:t>
            </a:r>
          </a:p>
          <a:p>
            <a:pPr lvl="1"/>
            <a:r>
              <a:rPr lang="en-US" dirty="0" smtClean="0"/>
              <a:t>Transmission and receipt of Convention applications</a:t>
            </a:r>
            <a:endParaRPr lang="en-US" dirty="0"/>
          </a:p>
          <a:p>
            <a:pPr lvl="1"/>
            <a:r>
              <a:rPr lang="en-US" dirty="0" smtClean="0"/>
              <a:t>Initiation or facilitation of initiation </a:t>
            </a:r>
            <a:r>
              <a:rPr lang="en-US" dirty="0"/>
              <a:t>of proceedings in respect of such </a:t>
            </a:r>
            <a:r>
              <a:rPr lang="en-US" dirty="0" smtClean="0"/>
              <a:t>applications</a:t>
            </a:r>
          </a:p>
          <a:p>
            <a:pPr marL="454025" lvl="1" indent="0">
              <a:buNone/>
            </a:pPr>
            <a:endParaRPr lang="en-US" dirty="0"/>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a:t>7</a:t>
            </a:r>
            <a:r>
              <a:rPr lang="en-US" dirty="0" smtClean="0"/>
              <a:t>-8</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U.S. Central Authority</a:t>
            </a:r>
            <a:endParaRPr lang="en-US" dirty="0"/>
          </a:p>
        </p:txBody>
      </p:sp>
    </p:spTree>
    <p:extLst>
      <p:ext uri="{BB962C8B-B14F-4D97-AF65-F5344CB8AC3E}">
        <p14:creationId xmlns:p14="http://schemas.microsoft.com/office/powerpoint/2010/main" val="30611359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400" dirty="0" smtClean="0"/>
              <a:t>Used when there is existing support order</a:t>
            </a:r>
          </a:p>
          <a:p>
            <a:pPr lvl="1"/>
            <a:r>
              <a:rPr lang="en-US" sz="2200" dirty="0" smtClean="0"/>
              <a:t>Issued by requested State</a:t>
            </a:r>
          </a:p>
          <a:p>
            <a:pPr lvl="1"/>
            <a:r>
              <a:rPr lang="en-US" sz="2200" dirty="0" smtClean="0"/>
              <a:t>Issued by another Convention country </a:t>
            </a:r>
          </a:p>
          <a:p>
            <a:pPr lvl="1"/>
            <a:r>
              <a:rPr lang="en-US" sz="2200" dirty="0" smtClean="0"/>
              <a:t>Issued by non-Convention country</a:t>
            </a:r>
          </a:p>
          <a:p>
            <a:r>
              <a:rPr lang="en-US" sz="2400" dirty="0" smtClean="0">
                <a:latin typeface="Gill Sans MT" panose="020B0502020104020203" pitchFamily="34" charset="0"/>
              </a:rPr>
              <a:t>Available to creditor and debtor</a:t>
            </a:r>
          </a:p>
          <a:p>
            <a:pPr lvl="1"/>
            <a:r>
              <a:rPr lang="en-US" sz="2200" dirty="0" smtClean="0">
                <a:latin typeface="Gill Sans MT" panose="020B0502020104020203" pitchFamily="34" charset="0"/>
              </a:rPr>
              <a:t>Limitations to application by debtor</a:t>
            </a:r>
          </a:p>
          <a:p>
            <a:r>
              <a:rPr lang="en-US" sz="2400" dirty="0" smtClean="0">
                <a:latin typeface="Gill Sans MT" panose="020B0502020104020203" pitchFamily="34" charset="0"/>
              </a:rPr>
              <a:t>Requested State applies domestic law on modification, including j</a:t>
            </a:r>
            <a:r>
              <a:rPr lang="en-US" sz="2200" dirty="0" smtClean="0">
                <a:latin typeface="Gill Sans MT" panose="020B0502020104020203" pitchFamily="34" charset="0"/>
              </a:rPr>
              <a:t>urisdiction requirements</a:t>
            </a:r>
          </a:p>
        </p:txBody>
      </p:sp>
      <p:sp>
        <p:nvSpPr>
          <p:cNvPr id="5" name="Footer Placeholder 4"/>
          <p:cNvSpPr>
            <a:spLocks noGrp="1"/>
          </p:cNvSpPr>
          <p:nvPr>
            <p:ph type="ftr" sz="quarter" idx="3"/>
          </p:nvPr>
        </p:nvSpPr>
        <p:spPr/>
        <p:txBody>
          <a:bodyPr/>
          <a:lstStyle/>
          <a:p>
            <a:r>
              <a:rPr lang="en-US" dirty="0" smtClean="0"/>
              <a:t>Module 7</a:t>
            </a:r>
            <a:endParaRPr lang="en-US" dirty="0"/>
          </a:p>
        </p:txBody>
      </p:sp>
      <p:sp>
        <p:nvSpPr>
          <p:cNvPr id="6" name="Slide Number Placeholder 5"/>
          <p:cNvSpPr>
            <a:spLocks noGrp="1"/>
          </p:cNvSpPr>
          <p:nvPr>
            <p:ph type="sldNum" sz="quarter" idx="4"/>
          </p:nvPr>
        </p:nvSpPr>
        <p:spPr/>
        <p:txBody>
          <a:bodyPr/>
          <a:lstStyle/>
          <a:p>
            <a:r>
              <a:rPr lang="en-US" dirty="0"/>
              <a:t>7</a:t>
            </a:r>
            <a:r>
              <a:rPr lang="en-US" dirty="0" smtClean="0"/>
              <a:t>-9</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Overview of Application for Modification</a:t>
            </a:r>
            <a:endParaRPr lang="en-US" dirty="0"/>
          </a:p>
        </p:txBody>
      </p:sp>
    </p:spTree>
    <p:extLst>
      <p:ext uri="{BB962C8B-B14F-4D97-AF65-F5344CB8AC3E}">
        <p14:creationId xmlns:p14="http://schemas.microsoft.com/office/powerpoint/2010/main" val="1205999862"/>
      </p:ext>
    </p:extLst>
  </p:cSld>
  <p:clrMapOvr>
    <a:masterClrMapping/>
  </p:clrMapOvr>
  <p:timing>
    <p:tnLst>
      <p:par>
        <p:cTn id="1" dur="indefinite" restart="never" nodeType="tmRoot"/>
      </p:par>
    </p:tnLst>
  </p:timing>
</p:sld>
</file>

<file path=ppt/theme/theme1.xml><?xml version="1.0" encoding="utf-8"?>
<a:theme xmlns:a="http://schemas.openxmlformats.org/drawingml/2006/main" name="4.3-Template_4.29.2016">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163727</TotalTime>
  <Words>11275</Words>
  <Application>Microsoft Office PowerPoint</Application>
  <PresentationFormat>On-screen Show (4:3)</PresentationFormat>
  <Paragraphs>761</Paragraphs>
  <Slides>65</Slides>
  <Notes>65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65</vt:i4>
      </vt:variant>
    </vt:vector>
  </HeadingPairs>
  <TitlesOfParts>
    <vt:vector size="70" baseType="lpstr">
      <vt:lpstr>Arial</vt:lpstr>
      <vt:lpstr>Calibri</vt:lpstr>
      <vt:lpstr>Courier New</vt:lpstr>
      <vt:lpstr>Gill Sans MT</vt:lpstr>
      <vt:lpstr>4.3-Template_4.29.2016</vt:lpstr>
      <vt:lpstr>INTERNATIONAL CASE PROCESSING UNDER  UIFSA 2008</vt:lpstr>
      <vt:lpstr>Webinar Series</vt:lpstr>
      <vt:lpstr>Webinar Modules</vt:lpstr>
      <vt:lpstr>MODULE 7 Modification of a Support Order under the Convention – Outgoing Application</vt:lpstr>
      <vt:lpstr>Terms within Hague Child Support Convention </vt:lpstr>
      <vt:lpstr>Additional Terms within Convention</vt:lpstr>
      <vt:lpstr>Definition of Central Authority</vt:lpstr>
      <vt:lpstr>U.S. Central Authority</vt:lpstr>
      <vt:lpstr>Overview of Application for Modification</vt:lpstr>
      <vt:lpstr>Outgoing Application from United States</vt:lpstr>
      <vt:lpstr>Role of Requesting Central Authority</vt:lpstr>
      <vt:lpstr>Flow Chart in U.S. for Outgoing Application – Step 1</vt:lpstr>
      <vt:lpstr>Creditor Applicant – U.S. Order</vt:lpstr>
      <vt:lpstr>Creditor Applicant – Convention Order</vt:lpstr>
      <vt:lpstr>Debtor Applicant – U.S. Order</vt:lpstr>
      <vt:lpstr>Debtor Applicant – Convention Order</vt:lpstr>
      <vt:lpstr>Exceptions to Modification Limitation on Debtor  </vt:lpstr>
      <vt:lpstr>Your New Best Friend! </vt:lpstr>
      <vt:lpstr>Required Documents </vt:lpstr>
      <vt:lpstr>Outgoing Application for Modification of a Support Order – Documents/Information </vt:lpstr>
      <vt:lpstr>Outgoing Application for Modification of a Support Order – Documents/Information (cont’d) </vt:lpstr>
      <vt:lpstr>Outgoing Application for Modification of a Support Order – Documents/Information (cont’d) </vt:lpstr>
      <vt:lpstr>Transmittal – Required Form – Page 1 </vt:lpstr>
      <vt:lpstr>Transmittal – Page 1 (cont’d)</vt:lpstr>
      <vt:lpstr>Transmittal – Page 2</vt:lpstr>
      <vt:lpstr>Transmittal – Page 2 (cont’d) </vt:lpstr>
      <vt:lpstr>Transmittal – Page 3</vt:lpstr>
      <vt:lpstr>Transmittal – Page 3 (cont’d)</vt:lpstr>
      <vt:lpstr>Application – Page 1 </vt:lpstr>
      <vt:lpstr>Application – Page 1 (cont’d)</vt:lpstr>
      <vt:lpstr>Application – Page 2</vt:lpstr>
      <vt:lpstr>Application – Page 3</vt:lpstr>
      <vt:lpstr>Application – Page 3 (cont’d)</vt:lpstr>
      <vt:lpstr>Application – Page 4</vt:lpstr>
      <vt:lpstr>Application – Page 4 (cont’d)</vt:lpstr>
      <vt:lpstr>Application – Page 5</vt:lpstr>
      <vt:lpstr>Application – Page 5 (cont’d)</vt:lpstr>
      <vt:lpstr>Restricted Information if Applicable – Page 1 </vt:lpstr>
      <vt:lpstr>Financial Circumstances Form – Page 1 </vt:lpstr>
      <vt:lpstr>Financial Circumstances Form – Page 1 (cont’d)</vt:lpstr>
      <vt:lpstr>Financial Circumstances Form – Page 2</vt:lpstr>
      <vt:lpstr>Financial Circumstances Form – Page 2 (cont’d)</vt:lpstr>
      <vt:lpstr>Financial Circumstances Form – Page 3</vt:lpstr>
      <vt:lpstr>Financial Circumstances Form – Page 3 (cont’d)</vt:lpstr>
      <vt:lpstr>Financial Circumstances Form – Page 4</vt:lpstr>
      <vt:lpstr>Financial Circumstances Form – Page 6</vt:lpstr>
      <vt:lpstr>OCSE Resources on Convention Forms</vt:lpstr>
      <vt:lpstr>OCSE International Page</vt:lpstr>
      <vt:lpstr>Translation of Outgoing Documents from U.S.</vt:lpstr>
      <vt:lpstr>Country Specific Language Information </vt:lpstr>
      <vt:lpstr>Flow Chart in U.S. for Outgoing Application – Step 2 </vt:lpstr>
      <vt:lpstr>Flow Chart in U.S. for Outgoing Application – Step 3</vt:lpstr>
      <vt:lpstr>Review of Incoming Convention Application </vt:lpstr>
      <vt:lpstr>Role of Requested Central Authority </vt:lpstr>
      <vt:lpstr>Case Processing Role of Requested Central Authority</vt:lpstr>
      <vt:lpstr>Central Authority and Power of Attorney in Incoming Applications – Article 42 of Convention</vt:lpstr>
      <vt:lpstr>Law of Forum</vt:lpstr>
      <vt:lpstr>Other Relevant Convention Provisions</vt:lpstr>
      <vt:lpstr>Modification of Arrears</vt:lpstr>
      <vt:lpstr>Establishment versus Modification</vt:lpstr>
      <vt:lpstr>Modified or New Order</vt:lpstr>
      <vt:lpstr>Case Scenario #1  </vt:lpstr>
      <vt:lpstr>Case Scenario #2  </vt:lpstr>
      <vt:lpstr>Case Scenario #2 (cont’d) </vt:lpstr>
      <vt:lpstr>QUESTIONS or FEEDBACK?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Riddick, Yvette (ACF)</dc:creator>
  <cp:lastModifiedBy>plevin</cp:lastModifiedBy>
  <cp:revision>278</cp:revision>
  <cp:lastPrinted>2017-06-13T15:44:50Z</cp:lastPrinted>
  <dcterms:created xsi:type="dcterms:W3CDTF">2016-05-03T20:02:08Z</dcterms:created>
  <dcterms:modified xsi:type="dcterms:W3CDTF">2019-05-08T18:43:29Z</dcterms:modified>
</cp:coreProperties>
</file>