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4">
  <p:sldMasterIdLst>
    <p:sldMasterId id="2147483648" r:id="rId1"/>
  </p:sldMasterIdLst>
  <p:notesMasterIdLst>
    <p:notesMasterId r:id="rId75"/>
  </p:notesMasterIdLst>
  <p:handoutMasterIdLst>
    <p:handoutMasterId r:id="rId76"/>
  </p:handoutMasterIdLst>
  <p:sldIdLst>
    <p:sldId id="385" r:id="rId2"/>
    <p:sldId id="376" r:id="rId3"/>
    <p:sldId id="379" r:id="rId4"/>
    <p:sldId id="328" r:id="rId5"/>
    <p:sldId id="445" r:id="rId6"/>
    <p:sldId id="773" r:id="rId7"/>
    <p:sldId id="832" r:id="rId8"/>
    <p:sldId id="842" r:id="rId9"/>
    <p:sldId id="831" r:id="rId10"/>
    <p:sldId id="861" r:id="rId11"/>
    <p:sldId id="845" r:id="rId12"/>
    <p:sldId id="846" r:id="rId13"/>
    <p:sldId id="847" r:id="rId14"/>
    <p:sldId id="848" r:id="rId15"/>
    <p:sldId id="849" r:id="rId16"/>
    <p:sldId id="869" r:id="rId17"/>
    <p:sldId id="870" r:id="rId18"/>
    <p:sldId id="929" r:id="rId19"/>
    <p:sldId id="897" r:id="rId20"/>
    <p:sldId id="901" r:id="rId21"/>
    <p:sldId id="931" r:id="rId22"/>
    <p:sldId id="932" r:id="rId23"/>
    <p:sldId id="928" r:id="rId24"/>
    <p:sldId id="873" r:id="rId25"/>
    <p:sldId id="874" r:id="rId26"/>
    <p:sldId id="875" r:id="rId27"/>
    <p:sldId id="876" r:id="rId28"/>
    <p:sldId id="877" r:id="rId29"/>
    <p:sldId id="878" r:id="rId30"/>
    <p:sldId id="910" r:id="rId31"/>
    <p:sldId id="879" r:id="rId32"/>
    <p:sldId id="880" r:id="rId33"/>
    <p:sldId id="882" r:id="rId34"/>
    <p:sldId id="912" r:id="rId35"/>
    <p:sldId id="688" r:id="rId36"/>
    <p:sldId id="767" r:id="rId37"/>
    <p:sldId id="769" r:id="rId38"/>
    <p:sldId id="768" r:id="rId39"/>
    <p:sldId id="770" r:id="rId40"/>
    <p:sldId id="765" r:id="rId41"/>
    <p:sldId id="883" r:id="rId42"/>
    <p:sldId id="771" r:id="rId43"/>
    <p:sldId id="772" r:id="rId44"/>
    <p:sldId id="913" r:id="rId45"/>
    <p:sldId id="863" r:id="rId46"/>
    <p:sldId id="851" r:id="rId47"/>
    <p:sldId id="859" r:id="rId48"/>
    <p:sldId id="855" r:id="rId49"/>
    <p:sldId id="865" r:id="rId50"/>
    <p:sldId id="915" r:id="rId51"/>
    <p:sldId id="808" r:id="rId52"/>
    <p:sldId id="810" r:id="rId53"/>
    <p:sldId id="764" r:id="rId54"/>
    <p:sldId id="801" r:id="rId55"/>
    <p:sldId id="798" r:id="rId56"/>
    <p:sldId id="930" r:id="rId57"/>
    <p:sldId id="809" r:id="rId58"/>
    <p:sldId id="791" r:id="rId59"/>
    <p:sldId id="933" r:id="rId60"/>
    <p:sldId id="852" r:id="rId61"/>
    <p:sldId id="858" r:id="rId62"/>
    <p:sldId id="797" r:id="rId63"/>
    <p:sldId id="794" r:id="rId64"/>
    <p:sldId id="763" r:id="rId65"/>
    <p:sldId id="828" r:id="rId66"/>
    <p:sldId id="829" r:id="rId67"/>
    <p:sldId id="907" r:id="rId68"/>
    <p:sldId id="908" r:id="rId69"/>
    <p:sldId id="909" r:id="rId70"/>
    <p:sldId id="599" r:id="rId71"/>
    <p:sldId id="885" r:id="rId72"/>
    <p:sldId id="680" r:id="rId73"/>
    <p:sldId id="374" r:id="rId74"/>
  </p:sldIdLst>
  <p:sldSz cx="9144000" cy="6858000" type="screen4x3"/>
  <p:notesSz cx="6858000" cy="9313863"/>
  <p:custDataLst>
    <p:tags r:id="rId7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576">
          <p15:clr>
            <a:srgbClr val="A4A3A4"/>
          </p15:clr>
        </p15:guide>
        <p15:guide id="3" pos="432">
          <p15:clr>
            <a:srgbClr val="A4A3A4"/>
          </p15:clr>
        </p15:guide>
      </p15:sldGuideLst>
    </p:ext>
    <p:ext uri="{2D200454-40CA-4A62-9FC3-DE9A4176ACB9}">
      <p15:notesGuideLst xmlns:p15="http://schemas.microsoft.com/office/powerpoint/2012/main">
        <p15:guide id="1" orient="horz" pos="2934"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haynes" initials="m" lastIdx="45" clrIdx="0">
    <p:extLst>
      <p:ext uri="{19B8F6BF-5375-455C-9EA6-DF929625EA0E}">
        <p15:presenceInfo xmlns:p15="http://schemas.microsoft.com/office/powerpoint/2012/main" userId="mhayne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616B"/>
    <a:srgbClr val="1CA087"/>
    <a:srgbClr val="954266"/>
    <a:srgbClr val="3333FF"/>
    <a:srgbClr val="6600FF"/>
    <a:srgbClr val="0033CC"/>
    <a:srgbClr val="428481"/>
    <a:srgbClr val="A4C4C2"/>
    <a:srgbClr val="3F6187"/>
    <a:srgbClr val="2E854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0" autoAdjust="0"/>
    <p:restoredTop sz="86410" autoAdjust="0"/>
  </p:normalViewPr>
  <p:slideViewPr>
    <p:cSldViewPr snapToObjects="1">
      <p:cViewPr varScale="1">
        <p:scale>
          <a:sx n="97" d="100"/>
          <a:sy n="97" d="100"/>
        </p:scale>
        <p:origin x="1548" y="78"/>
      </p:cViewPr>
      <p:guideLst>
        <p:guide orient="horz" pos="2064"/>
        <p:guide pos="576"/>
        <p:guide pos="432"/>
      </p:guideLst>
    </p:cSldViewPr>
  </p:slideViewPr>
  <p:outlineViewPr>
    <p:cViewPr>
      <p:scale>
        <a:sx n="33" d="100"/>
        <a:sy n="33" d="100"/>
      </p:scale>
      <p:origin x="0" y="-44424"/>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84" d="100"/>
          <a:sy n="84" d="100"/>
        </p:scale>
        <p:origin x="3828" y="102"/>
      </p:cViewPr>
      <p:guideLst>
        <p:guide orient="horz" pos="2934"/>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commentAuthors" Target="commentAuthors.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65693"/>
          </a:xfrm>
          <a:prstGeom prst="rect">
            <a:avLst/>
          </a:prstGeom>
        </p:spPr>
        <p:txBody>
          <a:bodyPr vert="horz" lIns="91440" tIns="45720" rIns="91440" bIns="45720" rtlCol="0"/>
          <a:lstStyle>
            <a:lvl1pPr algn="r">
              <a:defRPr sz="1200"/>
            </a:lvl1pPr>
          </a:lstStyle>
          <a:p>
            <a:fld id="{C64D9E48-5E7F-D24C-87D5-695B18367D24}" type="datetimeFigureOut">
              <a:rPr lang="en-US" smtClean="0"/>
              <a:t>10/25/2019</a:t>
            </a:fld>
            <a:endParaRPr lang="en-US" dirty="0"/>
          </a:p>
        </p:txBody>
      </p:sp>
      <p:sp>
        <p:nvSpPr>
          <p:cNvPr id="4" name="Footer Placeholder 3"/>
          <p:cNvSpPr>
            <a:spLocks noGrp="1"/>
          </p:cNvSpPr>
          <p:nvPr>
            <p:ph type="ftr" sz="quarter" idx="2"/>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846553"/>
            <a:ext cx="2971800" cy="465693"/>
          </a:xfrm>
          <a:prstGeom prst="rect">
            <a:avLst/>
          </a:prstGeom>
        </p:spPr>
        <p:txBody>
          <a:bodyPr vert="horz" lIns="91440" tIns="45720" rIns="91440" bIns="45720" rtlCol="0" anchor="b"/>
          <a:lstStyle>
            <a:lvl1pPr algn="r">
              <a:defRPr sz="1200"/>
            </a:lvl1pPr>
          </a:lstStyle>
          <a:p>
            <a:fld id="{B6CB10C2-C6DD-5A4A-BF1B-B012B8BA4284}" type="slidenum">
              <a:rPr lang="en-US" smtClean="0"/>
              <a:t>‹#›</a:t>
            </a:fld>
            <a:endParaRPr lang="en-US" dirty="0"/>
          </a:p>
        </p:txBody>
      </p:sp>
    </p:spTree>
    <p:extLst>
      <p:ext uri="{BB962C8B-B14F-4D97-AF65-F5344CB8AC3E}">
        <p14:creationId xmlns:p14="http://schemas.microsoft.com/office/powerpoint/2010/main" val="3097975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5693"/>
          </a:xfrm>
          <a:prstGeom prst="rect">
            <a:avLst/>
          </a:prstGeom>
        </p:spPr>
        <p:txBody>
          <a:bodyPr vert="horz" lIns="91440" tIns="45720" rIns="91440" bIns="45720" rtlCol="0"/>
          <a:lstStyle>
            <a:lvl1pPr algn="r">
              <a:defRPr sz="1200"/>
            </a:lvl1pPr>
          </a:lstStyle>
          <a:p>
            <a:fld id="{B86357CE-B3EB-1B4A-84E5-C1E2DF427ABD}" type="datetimeFigureOut">
              <a:rPr lang="en-US" smtClean="0"/>
              <a:t>10/25/2019</a:t>
            </a:fld>
            <a:endParaRPr lang="en-US" dirty="0"/>
          </a:p>
        </p:txBody>
      </p:sp>
      <p:sp>
        <p:nvSpPr>
          <p:cNvPr id="4" name="Slide Image Placeholder 3"/>
          <p:cNvSpPr>
            <a:spLocks noGrp="1" noRot="1" noChangeAspect="1"/>
          </p:cNvSpPr>
          <p:nvPr>
            <p:ph type="sldImg" idx="2"/>
          </p:nvPr>
        </p:nvSpPr>
        <p:spPr>
          <a:xfrm>
            <a:off x="1101725" y="698500"/>
            <a:ext cx="4654550" cy="34925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24085"/>
            <a:ext cx="5486400" cy="4191238"/>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46553"/>
            <a:ext cx="2971800" cy="465693"/>
          </a:xfrm>
          <a:prstGeom prst="rect">
            <a:avLst/>
          </a:prstGeom>
        </p:spPr>
        <p:txBody>
          <a:bodyPr vert="horz" lIns="91440" tIns="45720" rIns="91440" bIns="45720" rtlCol="0" anchor="b"/>
          <a:lstStyle>
            <a:lvl1pPr algn="r">
              <a:defRPr sz="1200"/>
            </a:lvl1pPr>
          </a:lstStyle>
          <a:p>
            <a:fld id="{824A558B-E4E9-A94A-B9C1-029E46A76ABA}" type="slidenum">
              <a:rPr lang="en-US" smtClean="0"/>
              <a:t>‹#›</a:t>
            </a:fld>
            <a:endParaRPr lang="en-US" dirty="0"/>
          </a:p>
        </p:txBody>
      </p:sp>
    </p:spTree>
    <p:extLst>
      <p:ext uri="{BB962C8B-B14F-4D97-AF65-F5344CB8AC3E}">
        <p14:creationId xmlns:p14="http://schemas.microsoft.com/office/powerpoint/2010/main" val="306893798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3" Type="http://schemas.openxmlformats.org/officeDocument/2006/relationships/hyperlink" Target="https://www.acf.hhs.gov/programs/css/resource/distribution-of-child-support-definition-of-assistance-paid-to-the-family" TargetMode="External"/><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3" Type="http://schemas.openxmlformats.org/officeDocument/2006/relationships/hyperlink" Target="https://www.acf.hhs.gov/css/resource/sending-wire-payments-to-austria-czech-republic-slovakia-and-switzerland" TargetMode="External"/><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3" Type="http://schemas.openxmlformats.org/officeDocument/2006/relationships/hyperlink" Target="http://www.oanda.com/" TargetMode="External"/><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solidFill>
                  <a:prstClr val="black"/>
                </a:solidFill>
              </a:rPr>
              <a:t>Notes</a:t>
            </a:r>
            <a:r>
              <a:rPr lang="en-US" baseline="0" dirty="0" smtClean="0">
                <a:solidFill>
                  <a:prstClr val="black"/>
                </a:solidFill>
              </a:rPr>
              <a:t>:</a:t>
            </a:r>
          </a:p>
          <a:p>
            <a:pPr lvl="0">
              <a:spcBef>
                <a:spcPts val="1200"/>
              </a:spcBef>
            </a:pPr>
            <a:r>
              <a:rPr lang="en-US" dirty="0" smtClean="0">
                <a:solidFill>
                  <a:prstClr val="black"/>
                </a:solidFill>
              </a:rPr>
              <a:t>Welcome </a:t>
            </a:r>
            <a:r>
              <a:rPr lang="en-US" dirty="0">
                <a:solidFill>
                  <a:prstClr val="black"/>
                </a:solidFill>
              </a:rPr>
              <a:t>to the Webinar Series on </a:t>
            </a:r>
            <a:r>
              <a:rPr lang="en-US" dirty="0" smtClean="0">
                <a:solidFill>
                  <a:prstClr val="black"/>
                </a:solidFill>
              </a:rPr>
              <a:t>International Case Processing Under UIFSA 2008.</a:t>
            </a:r>
            <a:endParaRPr lang="en-US" dirty="0">
              <a:solidFill>
                <a:prstClr val="black"/>
              </a:solidFill>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1</a:t>
            </a:fld>
            <a:endParaRPr lang="en-US" dirty="0"/>
          </a:p>
        </p:txBody>
      </p:sp>
    </p:spTree>
    <p:extLst>
      <p:ext uri="{BB962C8B-B14F-4D97-AF65-F5344CB8AC3E}">
        <p14:creationId xmlns:p14="http://schemas.microsoft.com/office/powerpoint/2010/main" val="16539183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Let’s look at this first case scenario.</a:t>
            </a:r>
            <a:endParaRPr lang="en-US" dirty="0"/>
          </a:p>
          <a:p>
            <a:pPr>
              <a:spcBef>
                <a:spcPts val="1200"/>
              </a:spcBef>
            </a:pPr>
            <a:r>
              <a:rPr lang="en-US" dirty="0" smtClean="0"/>
              <a:t>In January 2017 a Convention application was sent from the Central Authority in Spain to Texas seeking recognition and enforcement of a Spanish order. The Texas tribunal recognized the order, and the Texas agency has been enforcing it. The Spanish order requires child </a:t>
            </a:r>
            <a:r>
              <a:rPr lang="en-US" dirty="0"/>
              <a:t>support until the child becomes self-sufficient. The adult child is now 21 years. </a:t>
            </a:r>
            <a:r>
              <a:rPr lang="en-US" dirty="0" smtClean="0"/>
              <a:t>There </a:t>
            </a:r>
            <a:r>
              <a:rPr lang="en-US" dirty="0"/>
              <a:t>are no arrears due under this order. </a:t>
            </a:r>
          </a:p>
          <a:p>
            <a:pPr>
              <a:spcBef>
                <a:spcPts val="1200"/>
              </a:spcBef>
            </a:pPr>
            <a:r>
              <a:rPr lang="en-US" dirty="0" smtClean="0"/>
              <a:t>Is </a:t>
            </a:r>
            <a:r>
              <a:rPr lang="en-US" dirty="0"/>
              <a:t>the Texas IV-D agency required to provide services </a:t>
            </a:r>
            <a:r>
              <a:rPr lang="en-US" dirty="0" smtClean="0"/>
              <a:t>under the Convention to enforce </a:t>
            </a:r>
            <a:r>
              <a:rPr lang="en-US" dirty="0"/>
              <a:t>current support after the child turns 21 years of age? </a:t>
            </a:r>
          </a:p>
        </p:txBody>
      </p:sp>
      <p:sp>
        <p:nvSpPr>
          <p:cNvPr id="4" name="Slide Number Placeholder 3"/>
          <p:cNvSpPr>
            <a:spLocks noGrp="1"/>
          </p:cNvSpPr>
          <p:nvPr>
            <p:ph type="sldNum" sz="quarter" idx="10"/>
          </p:nvPr>
        </p:nvSpPr>
        <p:spPr/>
        <p:txBody>
          <a:bodyPr/>
          <a:lstStyle/>
          <a:p>
            <a:fld id="{824A558B-E4E9-A94A-B9C1-029E46A76ABA}" type="slidenum">
              <a:rPr lang="en-US" smtClean="0"/>
              <a:t>10</a:t>
            </a:fld>
            <a:endParaRPr lang="en-US" dirty="0"/>
          </a:p>
        </p:txBody>
      </p:sp>
    </p:spTree>
    <p:extLst>
      <p:ext uri="{BB962C8B-B14F-4D97-AF65-F5344CB8AC3E}">
        <p14:creationId xmlns:p14="http://schemas.microsoft.com/office/powerpoint/2010/main" val="32178038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No</a:t>
            </a:r>
            <a:r>
              <a:rPr lang="en-US" dirty="0"/>
              <a:t>. </a:t>
            </a:r>
            <a:r>
              <a:rPr lang="en-US" dirty="0" smtClean="0"/>
              <a:t>The </a:t>
            </a:r>
            <a:r>
              <a:rPr lang="en-US" dirty="0"/>
              <a:t>Hague Child Support Convention only requires recognition and enforcement of current child support </a:t>
            </a:r>
            <a:r>
              <a:rPr lang="en-US" dirty="0" smtClean="0"/>
              <a:t>for a child under </a:t>
            </a:r>
            <a:r>
              <a:rPr lang="en-US" dirty="0"/>
              <a:t>the age of 21 years. </a:t>
            </a:r>
            <a:r>
              <a:rPr lang="en-US" dirty="0" smtClean="0"/>
              <a:t>There </a:t>
            </a:r>
            <a:r>
              <a:rPr lang="en-US" dirty="0"/>
              <a:t>is no Convention </a:t>
            </a:r>
            <a:r>
              <a:rPr lang="en-US" dirty="0" smtClean="0"/>
              <a:t>or federal requirement </a:t>
            </a:r>
            <a:r>
              <a:rPr lang="en-US" dirty="0"/>
              <a:t>that the </a:t>
            </a:r>
            <a:r>
              <a:rPr lang="en-US" dirty="0" smtClean="0"/>
              <a:t>child support agency, acting as a Central Authority under the Convention, provide services to enforce the order for current </a:t>
            </a:r>
            <a:r>
              <a:rPr lang="en-US" dirty="0"/>
              <a:t>support </a:t>
            </a:r>
            <a:r>
              <a:rPr lang="en-US" dirty="0" smtClean="0"/>
              <a:t>after age 21. To enforce current support once the child turns 21, </a:t>
            </a:r>
            <a:r>
              <a:rPr lang="en-US" dirty="0"/>
              <a:t>the creditor </a:t>
            </a:r>
            <a:r>
              <a:rPr lang="en-US" dirty="0" smtClean="0"/>
              <a:t>can </a:t>
            </a:r>
            <a:r>
              <a:rPr lang="en-US" dirty="0"/>
              <a:t>retain private counsel </a:t>
            </a:r>
            <a:r>
              <a:rPr lang="en-US" dirty="0" smtClean="0"/>
              <a:t>in Texas. </a:t>
            </a:r>
          </a:p>
        </p:txBody>
      </p:sp>
      <p:sp>
        <p:nvSpPr>
          <p:cNvPr id="4" name="Slide Number Placeholder 3"/>
          <p:cNvSpPr>
            <a:spLocks noGrp="1"/>
          </p:cNvSpPr>
          <p:nvPr>
            <p:ph type="sldNum" sz="quarter" idx="10"/>
          </p:nvPr>
        </p:nvSpPr>
        <p:spPr/>
        <p:txBody>
          <a:bodyPr/>
          <a:lstStyle/>
          <a:p>
            <a:fld id="{824A558B-E4E9-A94A-B9C1-029E46A76ABA}" type="slidenum">
              <a:rPr lang="en-US" smtClean="0"/>
              <a:t>11</a:t>
            </a:fld>
            <a:endParaRPr lang="en-US" dirty="0"/>
          </a:p>
        </p:txBody>
      </p:sp>
    </p:spTree>
    <p:extLst>
      <p:ext uri="{BB962C8B-B14F-4D97-AF65-F5344CB8AC3E}">
        <p14:creationId xmlns:p14="http://schemas.microsoft.com/office/powerpoint/2010/main" val="4395503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a:t>T</a:t>
            </a:r>
            <a:r>
              <a:rPr lang="en-US" dirty="0" smtClean="0"/>
              <a:t>his second scenario involves the same order from Spain, which was recognized and enforced during the child’s minority. However, in this scenario, we will assume that when the child turns 21, there are arrears owed of 20,000 Euros. </a:t>
            </a:r>
            <a:endParaRPr lang="en-US" dirty="0"/>
          </a:p>
          <a:p>
            <a:pPr>
              <a:spcBef>
                <a:spcPts val="1200"/>
              </a:spcBef>
            </a:pPr>
            <a:r>
              <a:rPr lang="en-US" dirty="0" smtClean="0"/>
              <a:t>We have already noted that there is no obligation under the Convention or federal law for the Texas </a:t>
            </a:r>
            <a:r>
              <a:rPr lang="en-US" dirty="0"/>
              <a:t>IV-D </a:t>
            </a:r>
            <a:r>
              <a:rPr lang="en-US" dirty="0" smtClean="0"/>
              <a:t>agency, acting as the Central Authority in this Convention case, to provide </a:t>
            </a:r>
            <a:r>
              <a:rPr lang="en-US" dirty="0"/>
              <a:t>services </a:t>
            </a:r>
            <a:r>
              <a:rPr lang="en-US" dirty="0" smtClean="0"/>
              <a:t>to enforce </a:t>
            </a:r>
            <a:r>
              <a:rPr lang="en-US" dirty="0"/>
              <a:t>current support after the child turns 21 years of </a:t>
            </a:r>
            <a:r>
              <a:rPr lang="en-US" dirty="0" smtClean="0"/>
              <a:t>age. What about the arrears? Must the Texas agency continue to provide services under the Convention to enforce the remaining arrears?</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12</a:t>
            </a:fld>
            <a:endParaRPr lang="en-US" dirty="0"/>
          </a:p>
        </p:txBody>
      </p:sp>
    </p:spTree>
    <p:extLst>
      <p:ext uri="{BB962C8B-B14F-4D97-AF65-F5344CB8AC3E}">
        <p14:creationId xmlns:p14="http://schemas.microsoft.com/office/powerpoint/2010/main" val="32683239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Yes</a:t>
            </a:r>
            <a:r>
              <a:rPr lang="en-US" dirty="0"/>
              <a:t>. The Spanish order was recognized and enforced under the Convention during the child’s minority. Since the initial application was within the scope of the Convention and the arrears arose under that order, the Texas IV-D agency </a:t>
            </a:r>
            <a:r>
              <a:rPr lang="en-US" dirty="0" smtClean="0"/>
              <a:t>must provide services </a:t>
            </a:r>
            <a:r>
              <a:rPr lang="en-US" dirty="0"/>
              <a:t>to collect the arrears </a:t>
            </a:r>
            <a:r>
              <a:rPr lang="en-US" dirty="0" smtClean="0"/>
              <a:t>that </a:t>
            </a:r>
            <a:r>
              <a:rPr lang="en-US" dirty="0"/>
              <a:t>accrued under the order before the child turned 21 years. Under the Convention and UIFSA, the longest statute of limitations – either that of Spain </a:t>
            </a:r>
            <a:r>
              <a:rPr lang="en-US" dirty="0" smtClean="0"/>
              <a:t>or </a:t>
            </a:r>
            <a:r>
              <a:rPr lang="en-US" dirty="0"/>
              <a:t>of </a:t>
            </a:r>
            <a:r>
              <a:rPr lang="en-US" dirty="0" smtClean="0"/>
              <a:t>Texas </a:t>
            </a:r>
            <a:r>
              <a:rPr lang="en-US" dirty="0"/>
              <a:t>– applies with regard to the enforceability of the arrears</a:t>
            </a:r>
            <a:r>
              <a:rPr lang="en-US" dirty="0" smtClean="0"/>
              <a:t>. </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13</a:t>
            </a:fld>
            <a:endParaRPr lang="en-US" dirty="0"/>
          </a:p>
        </p:txBody>
      </p:sp>
    </p:spTree>
    <p:extLst>
      <p:ext uri="{BB962C8B-B14F-4D97-AF65-F5344CB8AC3E}">
        <p14:creationId xmlns:p14="http://schemas.microsoft.com/office/powerpoint/2010/main" val="20335133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In this third scenario, we will assume that the Spanish order was never sent to the United States for recognition and enforcement during the child’s minority. The creditor has recently learned that the debtor resides in Texas.</a:t>
            </a:r>
            <a:endParaRPr lang="en-US" dirty="0"/>
          </a:p>
          <a:p>
            <a:pPr>
              <a:spcBef>
                <a:spcPts val="1200"/>
              </a:spcBef>
            </a:pPr>
            <a:r>
              <a:rPr lang="en-US" dirty="0" smtClean="0"/>
              <a:t>Can the Central </a:t>
            </a:r>
            <a:r>
              <a:rPr lang="en-US" dirty="0"/>
              <a:t>Authority in Spain transmit </a:t>
            </a:r>
            <a:r>
              <a:rPr lang="en-US" dirty="0" smtClean="0"/>
              <a:t>an application </a:t>
            </a:r>
            <a:r>
              <a:rPr lang="en-US" dirty="0"/>
              <a:t>to Texas on behalf of </a:t>
            </a:r>
            <a:r>
              <a:rPr lang="en-US" dirty="0" smtClean="0"/>
              <a:t>the creditor</a:t>
            </a:r>
            <a:r>
              <a:rPr lang="en-US" dirty="0"/>
              <a:t>, seeking recognition and enforcement of </a:t>
            </a:r>
            <a:r>
              <a:rPr lang="en-US" dirty="0" smtClean="0"/>
              <a:t>an arrears-only </a:t>
            </a:r>
            <a:r>
              <a:rPr lang="en-US" dirty="0"/>
              <a:t>order when </a:t>
            </a:r>
            <a:r>
              <a:rPr lang="en-US" dirty="0" smtClean="0"/>
              <a:t>the child </a:t>
            </a:r>
            <a:r>
              <a:rPr lang="en-US" dirty="0"/>
              <a:t>is </a:t>
            </a:r>
            <a:r>
              <a:rPr lang="en-US" dirty="0" smtClean="0"/>
              <a:t>21 years or older? If so, must the Texas </a:t>
            </a:r>
            <a:r>
              <a:rPr lang="en-US" dirty="0"/>
              <a:t>IV-D agency provide services to collect </a:t>
            </a:r>
            <a:r>
              <a:rPr lang="en-US" dirty="0" smtClean="0"/>
              <a:t>arrears only? </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14</a:t>
            </a:fld>
            <a:endParaRPr lang="en-US" dirty="0"/>
          </a:p>
        </p:txBody>
      </p:sp>
    </p:spTree>
    <p:extLst>
      <p:ext uri="{BB962C8B-B14F-4D97-AF65-F5344CB8AC3E}">
        <p14:creationId xmlns:p14="http://schemas.microsoft.com/office/powerpoint/2010/main" val="18931453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a:t>If the original order </a:t>
            </a:r>
            <a:r>
              <a:rPr lang="en-US" dirty="0" smtClean="0"/>
              <a:t>in Spain was </a:t>
            </a:r>
            <a:r>
              <a:rPr lang="en-US" dirty="0"/>
              <a:t>made within the scope of the Convention (for a child support obligation arising from a parent-child relationship towards a person under the age of 21 years), then the arrears that accrued under the order are enforceable under the Convention</a:t>
            </a:r>
            <a:r>
              <a:rPr lang="en-US" dirty="0" smtClean="0"/>
              <a:t>. The Explanatory Report to the Convention emphasizes that a maintenance decision may be a decision for arrears only. As long as the creditor files an application for recognition and enforcement through the Central Authority where she resides, the Texas IV-D agency must provide services under the Convention. That means it must seek recognition and enforcement of the arrears-only order, under Article 7 of UIFSA. Under </a:t>
            </a:r>
            <a:r>
              <a:rPr lang="en-US" dirty="0"/>
              <a:t>the Convention and UIFSA, the longest statute of limitations applies so </a:t>
            </a:r>
            <a:r>
              <a:rPr lang="en-US" dirty="0" smtClean="0"/>
              <a:t>the </a:t>
            </a:r>
            <a:r>
              <a:rPr lang="en-US" dirty="0"/>
              <a:t>Central Authority in Spain </a:t>
            </a:r>
            <a:r>
              <a:rPr lang="en-US" dirty="0" smtClean="0"/>
              <a:t>may want to </a:t>
            </a:r>
            <a:r>
              <a:rPr lang="en-US" dirty="0"/>
              <a:t>contact </a:t>
            </a:r>
            <a:r>
              <a:rPr lang="en-US" dirty="0" smtClean="0"/>
              <a:t>the </a:t>
            </a:r>
            <a:r>
              <a:rPr lang="en-US" dirty="0"/>
              <a:t>Texas child support agency – or check the IRG – in advance to learn what the Texas statute of limitations is. </a:t>
            </a:r>
          </a:p>
        </p:txBody>
      </p:sp>
      <p:sp>
        <p:nvSpPr>
          <p:cNvPr id="4" name="Slide Number Placeholder 3"/>
          <p:cNvSpPr>
            <a:spLocks noGrp="1"/>
          </p:cNvSpPr>
          <p:nvPr>
            <p:ph type="sldNum" sz="quarter" idx="10"/>
          </p:nvPr>
        </p:nvSpPr>
        <p:spPr/>
        <p:txBody>
          <a:bodyPr/>
          <a:lstStyle/>
          <a:p>
            <a:fld id="{824A558B-E4E9-A94A-B9C1-029E46A76ABA}" type="slidenum">
              <a:rPr lang="en-US" smtClean="0"/>
              <a:t>15</a:t>
            </a:fld>
            <a:endParaRPr lang="en-US" dirty="0"/>
          </a:p>
        </p:txBody>
      </p:sp>
    </p:spTree>
    <p:extLst>
      <p:ext uri="{BB962C8B-B14F-4D97-AF65-F5344CB8AC3E}">
        <p14:creationId xmlns:p14="http://schemas.microsoft.com/office/powerpoint/2010/main" val="33312495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7708" y="4447461"/>
            <a:ext cx="5661660" cy="4369435"/>
          </a:xfrm>
        </p:spPr>
        <p:txBody>
          <a:bodyPr/>
          <a:lstStyle/>
          <a:p>
            <a:r>
              <a:rPr lang="en-US" dirty="0"/>
              <a:t>Notes</a:t>
            </a:r>
            <a:r>
              <a:rPr lang="en-US" dirty="0" smtClean="0"/>
              <a:t>:</a:t>
            </a:r>
            <a:endParaRPr lang="en-US" dirty="0"/>
          </a:p>
          <a:p>
            <a:pPr>
              <a:spcBef>
                <a:spcPts val="1200"/>
              </a:spcBef>
            </a:pPr>
            <a:r>
              <a:rPr lang="en-US" dirty="0" smtClean="0"/>
              <a:t>The next issue we will discuss is translation of documents.</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16</a:t>
            </a:fld>
            <a:endParaRPr lang="en-US" dirty="0"/>
          </a:p>
        </p:txBody>
      </p:sp>
    </p:spTree>
    <p:extLst>
      <p:ext uri="{BB962C8B-B14F-4D97-AF65-F5344CB8AC3E}">
        <p14:creationId xmlns:p14="http://schemas.microsoft.com/office/powerpoint/2010/main" val="30449016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endParaRPr lang="en-US" dirty="0"/>
          </a:p>
          <a:p>
            <a:pPr>
              <a:spcBef>
                <a:spcPts val="1200"/>
              </a:spcBef>
            </a:pPr>
            <a:r>
              <a:rPr lang="en-US" dirty="0" smtClean="0"/>
              <a:t>Article 44 of the Hague Child Support Convention addresses translation of documents and communications.</a:t>
            </a:r>
            <a:endParaRPr lang="en-US" dirty="0"/>
          </a:p>
          <a:p>
            <a:pPr>
              <a:spcBef>
                <a:spcPts val="1200"/>
              </a:spcBef>
            </a:pPr>
            <a:r>
              <a:rPr lang="en-US" dirty="0" smtClean="0"/>
              <a:t>Any </a:t>
            </a:r>
            <a:r>
              <a:rPr lang="en-US" dirty="0"/>
              <a:t>application and related documents </a:t>
            </a:r>
            <a:r>
              <a:rPr lang="en-US" dirty="0" smtClean="0"/>
              <a:t>must </a:t>
            </a:r>
            <a:r>
              <a:rPr lang="en-US" dirty="0"/>
              <a:t>be in the original language, and </a:t>
            </a:r>
            <a:r>
              <a:rPr lang="en-US" dirty="0" smtClean="0"/>
              <a:t>must </a:t>
            </a:r>
            <a:r>
              <a:rPr lang="en-US" dirty="0"/>
              <a:t>be accompanied by a translation into an official language of the requested State or another language </a:t>
            </a:r>
            <a:r>
              <a:rPr lang="en-US" dirty="0" smtClean="0"/>
              <a:t>that </a:t>
            </a:r>
            <a:r>
              <a:rPr lang="en-US" dirty="0"/>
              <a:t>the requested State has </a:t>
            </a:r>
            <a:r>
              <a:rPr lang="en-US" dirty="0" smtClean="0"/>
              <a:t>declared it will accept, unless </a:t>
            </a:r>
            <a:r>
              <a:rPr lang="en-US" dirty="0"/>
              <a:t>the competent authority of that State dispenses with translation. </a:t>
            </a:r>
            <a:r>
              <a:rPr lang="en-US" dirty="0" smtClean="0"/>
              <a:t>To </a:t>
            </a:r>
            <a:r>
              <a:rPr lang="en-US" dirty="0"/>
              <a:t>reduce the costs and complexity of the </a:t>
            </a:r>
            <a:r>
              <a:rPr lang="en-US" dirty="0" smtClean="0"/>
              <a:t>translation of an entire support order, </a:t>
            </a:r>
            <a:r>
              <a:rPr lang="en-US" dirty="0"/>
              <a:t>check the </a:t>
            </a:r>
            <a:r>
              <a:rPr lang="en-US" dirty="0" smtClean="0"/>
              <a:t>Country Profile to see if the country will accept an abstract </a:t>
            </a:r>
            <a:r>
              <a:rPr lang="en-US" dirty="0"/>
              <a:t>or extract of </a:t>
            </a:r>
            <a:r>
              <a:rPr lang="en-US" dirty="0" smtClean="0"/>
              <a:t>the order. If </a:t>
            </a:r>
            <a:r>
              <a:rPr lang="en-US" dirty="0"/>
              <a:t>an abstract is </a:t>
            </a:r>
            <a:r>
              <a:rPr lang="en-US" dirty="0" smtClean="0"/>
              <a:t>acceptable, </a:t>
            </a:r>
            <a:r>
              <a:rPr lang="en-US" dirty="0"/>
              <a:t>use the </a:t>
            </a:r>
            <a:r>
              <a:rPr lang="en-US" dirty="0" smtClean="0"/>
              <a:t>Convention form titled Abstract </a:t>
            </a:r>
            <a:r>
              <a:rPr lang="en-US" dirty="0"/>
              <a:t>of a </a:t>
            </a:r>
            <a:r>
              <a:rPr lang="en-US" dirty="0" smtClean="0"/>
              <a:t>Decision.</a:t>
            </a:r>
            <a:endParaRPr lang="en-US" dirty="0"/>
          </a:p>
          <a:p>
            <a:pPr>
              <a:spcBef>
                <a:spcPts val="1200"/>
              </a:spcBef>
            </a:pPr>
            <a:r>
              <a:rPr lang="en-US" dirty="0"/>
              <a:t>Unless otherwise agreed by the Central Authorities, any other communications between such Authorities </a:t>
            </a:r>
            <a:r>
              <a:rPr lang="en-US" dirty="0" smtClean="0"/>
              <a:t>must </a:t>
            </a:r>
            <a:r>
              <a:rPr lang="en-US" dirty="0"/>
              <a:t>be in an official language of the requested State or in either English or French. </a:t>
            </a:r>
            <a:r>
              <a:rPr lang="en-US" dirty="0" smtClean="0"/>
              <a:t>However</a:t>
            </a:r>
            <a:r>
              <a:rPr lang="en-US" dirty="0"/>
              <a:t>, a Contracting State </a:t>
            </a:r>
            <a:r>
              <a:rPr lang="en-US" dirty="0" smtClean="0"/>
              <a:t>may make a reservation objecting to the use of </a:t>
            </a:r>
            <a:r>
              <a:rPr lang="en-US" dirty="0"/>
              <a:t>either English or French</a:t>
            </a:r>
            <a:r>
              <a:rPr lang="en-US" dirty="0" smtClean="0"/>
              <a:t>. For example, the U.S. has objected to the use of French when a Central Authority communicates with us. Such a reservation will be noted in the Status Table on the Child Support page of the Hague Conference website. You can also learn about a country’s language requirements by checking its Country Profile.</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17</a:t>
            </a:fld>
            <a:endParaRPr lang="en-US" dirty="0"/>
          </a:p>
        </p:txBody>
      </p:sp>
    </p:spTree>
    <p:extLst>
      <p:ext uri="{BB962C8B-B14F-4D97-AF65-F5344CB8AC3E}">
        <p14:creationId xmlns:p14="http://schemas.microsoft.com/office/powerpoint/2010/main" val="17519751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a:t>This slide shows OCSE’s International page and indicates where to access the Hague Convention </a:t>
            </a:r>
            <a:r>
              <a:rPr lang="en-US" dirty="0" smtClean="0"/>
              <a:t>forms.</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18</a:t>
            </a:fld>
            <a:endParaRPr lang="en-US" dirty="0"/>
          </a:p>
        </p:txBody>
      </p:sp>
    </p:spTree>
    <p:extLst>
      <p:ext uri="{BB962C8B-B14F-4D97-AF65-F5344CB8AC3E}">
        <p14:creationId xmlns:p14="http://schemas.microsoft.com/office/powerpoint/2010/main" val="21811368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Once you reach the Hague Convention forms page, you will find the English and fillable PDF versions of the mandatory Transmittal and Acknowledgment forms. </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19</a:t>
            </a:fld>
            <a:endParaRPr lang="en-US" dirty="0"/>
          </a:p>
        </p:txBody>
      </p:sp>
    </p:spTree>
    <p:extLst>
      <p:ext uri="{BB962C8B-B14F-4D97-AF65-F5344CB8AC3E}">
        <p14:creationId xmlns:p14="http://schemas.microsoft.com/office/powerpoint/2010/main" val="3958855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424085"/>
            <a:ext cx="5562600" cy="4734547"/>
          </a:xfrm>
        </p:spPr>
        <p:txBody>
          <a:bodyPr/>
          <a:lstStyle/>
          <a:p>
            <a:r>
              <a:rPr lang="en-US" dirty="0"/>
              <a:t>Notes</a:t>
            </a:r>
            <a:r>
              <a:rPr lang="en-US" dirty="0" smtClean="0"/>
              <a:t>:</a:t>
            </a:r>
          </a:p>
          <a:p>
            <a:pPr>
              <a:spcBef>
                <a:spcPts val="1200"/>
              </a:spcBef>
            </a:pPr>
            <a:r>
              <a:rPr lang="en-US" dirty="0" smtClean="0"/>
              <a:t>Some </a:t>
            </a:r>
            <a:r>
              <a:rPr lang="en-US" dirty="0"/>
              <a:t>people in the audience may have attended multiple conference presentations where speakers have explained the background of the Convention or presented an overview of UIFSA (2008). </a:t>
            </a:r>
            <a:r>
              <a:rPr lang="en-US" dirty="0" smtClean="0"/>
              <a:t>For </a:t>
            </a:r>
            <a:r>
              <a:rPr lang="en-US" dirty="0"/>
              <a:t>others, this information will be brand new. The webinar content has been designed to cover both audiences.  </a:t>
            </a:r>
          </a:p>
          <a:p>
            <a:pPr>
              <a:spcBef>
                <a:spcPts val="1200"/>
              </a:spcBef>
            </a:pPr>
            <a:r>
              <a:rPr lang="en-US" dirty="0"/>
              <a:t>The webinar resources include the PowerPoint presentation with notes for the slides and a set of trainer notes that provide supplemental information. The resources related to a particular module will be available on OCSE’s website.</a:t>
            </a:r>
            <a:endParaRPr lang="en-US" dirty="0">
              <a:solidFill>
                <a:srgbClr val="FF0000"/>
              </a:solidFill>
            </a:endParaRPr>
          </a:p>
          <a:p>
            <a:endParaRPr lang="en-US" dirty="0"/>
          </a:p>
          <a:p>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a:t>
            </a:fld>
            <a:endParaRPr lang="en-US" dirty="0"/>
          </a:p>
        </p:txBody>
      </p:sp>
    </p:spTree>
    <p:extLst>
      <p:ext uri="{BB962C8B-B14F-4D97-AF65-F5344CB8AC3E}">
        <p14:creationId xmlns:p14="http://schemas.microsoft.com/office/powerpoint/2010/main" val="16271671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You will also find the </a:t>
            </a:r>
            <a:r>
              <a:rPr lang="en-US" dirty="0"/>
              <a:t>recommended Convention forms developed by the Convention Forms Working Group. You can use these forms for countries that have indicated they will accept forms in English. OCSE </a:t>
            </a:r>
            <a:r>
              <a:rPr lang="en-US" dirty="0" smtClean="0"/>
              <a:t>has grouped the forms related to a particular application. For example, these are the forms related to an Application for Recognition and Enforcement. The letter and number formatting is designed to help child support workers more easily identify the various applications and accompanying documents.  They are not part of the actual form titles.</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20</a:t>
            </a:fld>
            <a:endParaRPr lang="en-US" dirty="0"/>
          </a:p>
        </p:txBody>
      </p:sp>
    </p:spTree>
    <p:extLst>
      <p:ext uri="{BB962C8B-B14F-4D97-AF65-F5344CB8AC3E}">
        <p14:creationId xmlns:p14="http://schemas.microsoft.com/office/powerpoint/2010/main" val="16601421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This slide shows the forms related to an Application for Enforcement of a Decision Made or Recognized in the Requested State as well as an Application for Establishment of a Decision.</a:t>
            </a:r>
          </a:p>
        </p:txBody>
      </p:sp>
      <p:sp>
        <p:nvSpPr>
          <p:cNvPr id="4" name="Slide Number Placeholder 3"/>
          <p:cNvSpPr>
            <a:spLocks noGrp="1"/>
          </p:cNvSpPr>
          <p:nvPr>
            <p:ph type="sldNum" sz="quarter" idx="10"/>
          </p:nvPr>
        </p:nvSpPr>
        <p:spPr/>
        <p:txBody>
          <a:bodyPr/>
          <a:lstStyle/>
          <a:p>
            <a:fld id="{824A558B-E4E9-A94A-B9C1-029E46A76ABA}" type="slidenum">
              <a:rPr lang="en-US" smtClean="0"/>
              <a:t>21</a:t>
            </a:fld>
            <a:endParaRPr lang="en-US" dirty="0"/>
          </a:p>
        </p:txBody>
      </p:sp>
    </p:spTree>
    <p:extLst>
      <p:ext uri="{BB962C8B-B14F-4D97-AF65-F5344CB8AC3E}">
        <p14:creationId xmlns:p14="http://schemas.microsoft.com/office/powerpoint/2010/main" val="6698875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And finally, this slide shows the forms related to an Application for Modification of a Decision. You will send the Financial Circumstances Form with every application, although you will only complete the relevant sections.</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22</a:t>
            </a:fld>
            <a:endParaRPr lang="en-US" dirty="0"/>
          </a:p>
        </p:txBody>
      </p:sp>
    </p:spTree>
    <p:extLst>
      <p:ext uri="{BB962C8B-B14F-4D97-AF65-F5344CB8AC3E}">
        <p14:creationId xmlns:p14="http://schemas.microsoft.com/office/powerpoint/2010/main" val="7195663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50753"/>
            <a:ext cx="5486400" cy="4728646"/>
          </a:xfrm>
        </p:spPr>
        <p:txBody>
          <a:bodyPr/>
          <a:lstStyle/>
          <a:p>
            <a:pPr defTabSz="914400">
              <a:defRPr/>
            </a:pPr>
            <a:r>
              <a:rPr lang="en-US" dirty="0" smtClean="0"/>
              <a:t>Notes:</a:t>
            </a:r>
            <a:endParaRPr lang="en-US" dirty="0">
              <a:solidFill>
                <a:srgbClr val="FF0000"/>
              </a:solidFill>
            </a:endParaRPr>
          </a:p>
          <a:p>
            <a:pPr defTabSz="914400">
              <a:spcBef>
                <a:spcPts val="1200"/>
              </a:spcBef>
              <a:defRPr/>
            </a:pPr>
            <a:r>
              <a:rPr lang="en-US" dirty="0" smtClean="0"/>
              <a:t>To learn the language requirements for each country, go to the OCSE International page and use the drop down menu for “Select a country.” </a:t>
            </a:r>
          </a:p>
          <a:p>
            <a:pPr lvl="0" defTabSz="914400">
              <a:spcBef>
                <a:spcPts val="1200"/>
              </a:spcBef>
              <a:defRPr/>
            </a:pPr>
            <a:r>
              <a:rPr lang="en-US" dirty="0" smtClean="0"/>
              <a:t>This slide shows the information available, using Austria as an example. On the left is information about that country’s language requirements. It informs you of the communication language – generally English is acceptable in Convention cases, except for two countries (France and Luxembourg). It identifies the country’s official language. And it also informs you of the required language for translation of forms and documents. If OCSE has forms translated into the required language, there is a hyperlink to such forms. For example, Austria accepts German/English bilingual forms.</a:t>
            </a:r>
          </a:p>
          <a:p>
            <a:pPr lvl="0" defTabSz="914400">
              <a:spcBef>
                <a:spcPts val="1200"/>
              </a:spcBef>
              <a:defRPr/>
            </a:pPr>
            <a:r>
              <a:rPr lang="en-US" dirty="0" smtClean="0"/>
              <a:t>Please review the language information carefully when preparing cases to send to another Hague country. If you need a Convention form in a language that is not currently accessible from the OCSE website, please contact OCSE for help. </a:t>
            </a:r>
            <a:endParaRPr lang="en-US" dirty="0">
              <a:solidFill>
                <a:srgbClr val="FF0000"/>
              </a:solidFill>
            </a:endParaRPr>
          </a:p>
          <a:p>
            <a:pPr defTabSz="914400">
              <a:spcBef>
                <a:spcPts val="1200"/>
              </a:spcBef>
              <a:defRPr/>
            </a:pPr>
            <a:r>
              <a:rPr lang="en-GB" dirty="0"/>
              <a:t>While OCSE urges all states to have general policies concerning translation, there is no federally mandated type of translation provider. Some states use a single state contracted translation provider. Other states allow county child support agencies to access translation services as needed, with no overall state oversight. </a:t>
            </a:r>
            <a:r>
              <a:rPr lang="en-US" dirty="0"/>
              <a:t>Often, child support agencies reach out to local universities or colleges to obtain translation services. </a:t>
            </a:r>
            <a:r>
              <a:rPr lang="en-GB" dirty="0"/>
              <a:t>At least one state requires county IV-D programs to request translation services through the Central Registry for review before the county is permitted to send the documents to the state translation provider. </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23</a:t>
            </a:fld>
            <a:endParaRPr lang="en-US" dirty="0"/>
          </a:p>
        </p:txBody>
      </p:sp>
    </p:spTree>
    <p:extLst>
      <p:ext uri="{BB962C8B-B14F-4D97-AF65-F5344CB8AC3E}">
        <p14:creationId xmlns:p14="http://schemas.microsoft.com/office/powerpoint/2010/main" val="25725616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24085"/>
            <a:ext cx="5486400" cy="4500046"/>
          </a:xfrm>
        </p:spPr>
        <p:txBody>
          <a:bodyPr/>
          <a:lstStyle/>
          <a:p>
            <a:r>
              <a:rPr lang="en-GB" dirty="0" smtClean="0"/>
              <a:t>Notes:</a:t>
            </a:r>
            <a:endParaRPr lang="en-GB" dirty="0">
              <a:solidFill>
                <a:srgbClr val="FF0000"/>
              </a:solidFill>
            </a:endParaRPr>
          </a:p>
          <a:p>
            <a:pPr>
              <a:spcBef>
                <a:spcPts val="600"/>
              </a:spcBef>
            </a:pPr>
            <a:r>
              <a:rPr lang="en-GB" sz="1150" dirty="0" smtClean="0"/>
              <a:t>For incoming cases to the United States, the application and related documents – such as an order – should be in the original language, accompanied by a translation into English. Most U.S. states, when enacting Article 7 of UIFSA (2008), agreed to accept an abstract or extract of the order in lieu of the entire text. For such states, the requesting Central Authority will likely use the Convention Abstract of a Decision form and translate the relevant provisions of the order rather than the entire text.</a:t>
            </a:r>
            <a:endParaRPr lang="en-GB" sz="1150" dirty="0"/>
          </a:p>
          <a:p>
            <a:pPr>
              <a:spcBef>
                <a:spcPts val="600"/>
              </a:spcBef>
            </a:pPr>
            <a:r>
              <a:rPr lang="en-GB" sz="1150" dirty="0" smtClean="0"/>
              <a:t>Communication </a:t>
            </a:r>
            <a:r>
              <a:rPr lang="en-GB" sz="1150" dirty="0"/>
              <a:t>to the local child support agency handling the case should be in English</a:t>
            </a:r>
            <a:r>
              <a:rPr lang="en-GB" sz="1150" dirty="0" smtClean="0"/>
              <a:t>.</a:t>
            </a:r>
            <a:endParaRPr lang="en-GB" sz="1150" dirty="0">
              <a:solidFill>
                <a:srgbClr val="FF0000"/>
              </a:solidFill>
            </a:endParaRPr>
          </a:p>
          <a:p>
            <a:pPr lvl="0">
              <a:spcBef>
                <a:spcPts val="600"/>
              </a:spcBef>
            </a:pPr>
            <a:r>
              <a:rPr lang="en-GB" sz="1150" dirty="0" smtClean="0"/>
              <a:t>As </a:t>
            </a:r>
            <a:r>
              <a:rPr lang="en-GB" sz="1150" dirty="0"/>
              <a:t>we discussed in Module </a:t>
            </a:r>
            <a:r>
              <a:rPr lang="en-GB" sz="1150" dirty="0" smtClean="0"/>
              <a:t>3, a state Central </a:t>
            </a:r>
            <a:r>
              <a:rPr lang="en-GB" sz="1150" dirty="0"/>
              <a:t>Registry </a:t>
            </a:r>
            <a:r>
              <a:rPr lang="en-GB" sz="1150" dirty="0" smtClean="0"/>
              <a:t>in the United States may </a:t>
            </a:r>
            <a:r>
              <a:rPr lang="en-GB" sz="1150" dirty="0"/>
              <a:t>refuse to </a:t>
            </a:r>
            <a:r>
              <a:rPr lang="en-GB" sz="1150" dirty="0" smtClean="0"/>
              <a:t>process an </a:t>
            </a:r>
            <a:r>
              <a:rPr lang="en-GB" sz="1150" dirty="0"/>
              <a:t>incoming application only if it is manifest that Convention requirements are not </a:t>
            </a:r>
            <a:r>
              <a:rPr lang="en-GB" sz="1150" dirty="0" smtClean="0"/>
              <a:t>met.</a:t>
            </a:r>
            <a:endParaRPr lang="en-US" sz="1150" dirty="0"/>
          </a:p>
          <a:p>
            <a:pPr>
              <a:spcBef>
                <a:spcPts val="600"/>
              </a:spcBef>
            </a:pPr>
            <a:r>
              <a:rPr lang="en-GB" sz="1150" dirty="0"/>
              <a:t>A Central Registry may </a:t>
            </a:r>
            <a:r>
              <a:rPr lang="en-GB" sz="1150" b="1" i="1" dirty="0"/>
              <a:t>not</a:t>
            </a:r>
            <a:r>
              <a:rPr lang="en-GB" sz="1150" dirty="0"/>
              <a:t> refuse to process an application if there is missing information or documents such as a translation of an application and related documents into </a:t>
            </a:r>
            <a:r>
              <a:rPr lang="en-GB" sz="1150" dirty="0" smtClean="0"/>
              <a:t>English. Instead</a:t>
            </a:r>
            <a:r>
              <a:rPr lang="en-GB" sz="1150" dirty="0"/>
              <a:t>, the Central Registry should request </a:t>
            </a:r>
            <a:r>
              <a:rPr lang="en-GB" sz="1150" dirty="0" smtClean="0"/>
              <a:t>the </a:t>
            </a:r>
            <a:r>
              <a:rPr lang="en-GB" sz="1150" dirty="0"/>
              <a:t>translated </a:t>
            </a:r>
            <a:r>
              <a:rPr lang="en-GB" sz="1150" dirty="0" smtClean="0"/>
              <a:t>documents from the country but continue to process the application to the extent possible. </a:t>
            </a:r>
            <a:endParaRPr lang="en-GB" sz="1150" dirty="0"/>
          </a:p>
          <a:p>
            <a:pPr lvl="0">
              <a:spcBef>
                <a:spcPts val="600"/>
              </a:spcBef>
            </a:pPr>
            <a:r>
              <a:rPr lang="en-GB" sz="1150" dirty="0" smtClean="0"/>
              <a:t>Remember </a:t>
            </a:r>
            <a:r>
              <a:rPr lang="en-GB" sz="1150" dirty="0"/>
              <a:t>that international cases are not subject to </a:t>
            </a:r>
            <a:r>
              <a:rPr lang="en-GB" sz="1150" dirty="0" smtClean="0"/>
              <a:t>U.S. </a:t>
            </a:r>
            <a:r>
              <a:rPr lang="en-GB" sz="1150" dirty="0"/>
              <a:t>case processing </a:t>
            </a:r>
            <a:r>
              <a:rPr lang="en-GB" sz="1150" dirty="0" smtClean="0"/>
              <a:t>timeframes, </a:t>
            </a:r>
            <a:r>
              <a:rPr lang="en-GB" sz="1150" dirty="0"/>
              <a:t>so the Central Registry should not automatically close the case if the requesting country does not provide translated documents according to </a:t>
            </a:r>
            <a:r>
              <a:rPr lang="en-GB" sz="1150" dirty="0" smtClean="0"/>
              <a:t>U.S. </a:t>
            </a:r>
            <a:r>
              <a:rPr lang="en-GB" sz="1150" dirty="0"/>
              <a:t>case processing </a:t>
            </a:r>
            <a:r>
              <a:rPr lang="en-GB" sz="1150" dirty="0" smtClean="0"/>
              <a:t>timeframes. Article 12 of the Convention provides that i</a:t>
            </a:r>
            <a:r>
              <a:rPr lang="en-US" sz="1150" dirty="0" smtClean="0"/>
              <a:t>f </a:t>
            </a:r>
            <a:r>
              <a:rPr lang="en-US" sz="1150" dirty="0"/>
              <a:t>the requesting Central Authority does not </a:t>
            </a:r>
            <a:r>
              <a:rPr lang="en-US" sz="1150" dirty="0" smtClean="0"/>
              <a:t>respond to a request within </a:t>
            </a:r>
            <a:r>
              <a:rPr lang="en-US" sz="1150" dirty="0"/>
              <a:t>three months or a longer period specified by the requested Central Authority, the requested Central Authority may decide that it will no longer process the application. </a:t>
            </a:r>
            <a:r>
              <a:rPr lang="en-US" sz="1150" dirty="0" smtClean="0"/>
              <a:t>In this case, it shall inform the requesting Central Authority of this decision.</a:t>
            </a:r>
            <a:endParaRPr lang="en-US" sz="1150" dirty="0"/>
          </a:p>
        </p:txBody>
      </p:sp>
      <p:sp>
        <p:nvSpPr>
          <p:cNvPr id="4" name="Slide Number Placeholder 3"/>
          <p:cNvSpPr>
            <a:spLocks noGrp="1"/>
          </p:cNvSpPr>
          <p:nvPr>
            <p:ph type="sldNum" sz="quarter" idx="10"/>
          </p:nvPr>
        </p:nvSpPr>
        <p:spPr/>
        <p:txBody>
          <a:bodyPr/>
          <a:lstStyle/>
          <a:p>
            <a:fld id="{824A558B-E4E9-A94A-B9C1-029E46A76ABA}" type="slidenum">
              <a:rPr lang="en-US" smtClean="0"/>
              <a:t>24</a:t>
            </a:fld>
            <a:endParaRPr lang="en-US" dirty="0"/>
          </a:p>
        </p:txBody>
      </p:sp>
    </p:spTree>
    <p:extLst>
      <p:ext uri="{BB962C8B-B14F-4D97-AF65-F5344CB8AC3E}">
        <p14:creationId xmlns:p14="http://schemas.microsoft.com/office/powerpoint/2010/main" val="27738050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endParaRPr lang="en-US" dirty="0"/>
          </a:p>
          <a:p>
            <a:pPr>
              <a:spcBef>
                <a:spcPts val="1200"/>
              </a:spcBef>
            </a:pPr>
            <a:r>
              <a:rPr lang="en-US" dirty="0" smtClean="0"/>
              <a:t>The next topic is costs and fees in Convention cases.</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25</a:t>
            </a:fld>
            <a:endParaRPr lang="en-US" dirty="0"/>
          </a:p>
        </p:txBody>
      </p:sp>
    </p:spTree>
    <p:extLst>
      <p:ext uri="{BB962C8B-B14F-4D97-AF65-F5344CB8AC3E}">
        <p14:creationId xmlns:p14="http://schemas.microsoft.com/office/powerpoint/2010/main" val="12518866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pPr>
              <a:spcBef>
                <a:spcPts val="1200"/>
              </a:spcBef>
            </a:pPr>
            <a:r>
              <a:rPr lang="en-US" dirty="0" smtClean="0"/>
              <a:t>The </a:t>
            </a:r>
            <a:r>
              <a:rPr lang="en-US" dirty="0"/>
              <a:t>Convention </a:t>
            </a:r>
            <a:r>
              <a:rPr lang="en-US" dirty="0" smtClean="0"/>
              <a:t>outlines responsibilities </a:t>
            </a:r>
            <a:r>
              <a:rPr lang="en-US" dirty="0"/>
              <a:t>that the Central Authority has when </a:t>
            </a:r>
            <a:r>
              <a:rPr lang="en-US" dirty="0" smtClean="0"/>
              <a:t>receiving applications from </a:t>
            </a:r>
            <a:r>
              <a:rPr lang="en-US" dirty="0"/>
              <a:t>a Convention </a:t>
            </a:r>
            <a:r>
              <a:rPr lang="en-US" dirty="0" smtClean="0"/>
              <a:t>country. This slide summarizes measures that Article 6 requires a Central Authority to take, as appropriate, upon receipt of an application under Chapter III of the Convention. </a:t>
            </a:r>
            <a:r>
              <a:rPr lang="en-US" dirty="0"/>
              <a:t>You will notice a lot of verbs like “help,” </a:t>
            </a:r>
            <a:r>
              <a:rPr lang="en-US" dirty="0" smtClean="0"/>
              <a:t>“encourage</a:t>
            </a:r>
            <a:r>
              <a:rPr lang="en-US" dirty="0"/>
              <a:t>,” and “facilitate” in that list. We </a:t>
            </a:r>
            <a:r>
              <a:rPr lang="en-US" dirty="0" smtClean="0"/>
              <a:t>discussed these measures during the Module 2 webinar. Remember – because OCSE has designated state IV-D agencies as Central </a:t>
            </a:r>
            <a:r>
              <a:rPr lang="en-US" dirty="0"/>
              <a:t>A</a:t>
            </a:r>
            <a:r>
              <a:rPr lang="en-US" dirty="0" smtClean="0"/>
              <a:t>uthorities for receiving and transmitting Convention applications – you are responsible for performing these Article 6 measures, which </a:t>
            </a:r>
            <a:r>
              <a:rPr lang="en-US" dirty="0"/>
              <a:t>are similar to the services you already provide in intergovernmental cases</a:t>
            </a:r>
            <a:r>
              <a:rPr lang="en-US" dirty="0" smtClean="0"/>
              <a:t>.</a:t>
            </a:r>
          </a:p>
        </p:txBody>
      </p:sp>
      <p:sp>
        <p:nvSpPr>
          <p:cNvPr id="4" name="Slide Number Placeholder 3"/>
          <p:cNvSpPr>
            <a:spLocks noGrp="1"/>
          </p:cNvSpPr>
          <p:nvPr>
            <p:ph type="sldNum" sz="quarter" idx="10"/>
          </p:nvPr>
        </p:nvSpPr>
        <p:spPr/>
        <p:txBody>
          <a:bodyPr/>
          <a:lstStyle/>
          <a:p>
            <a:fld id="{824A558B-E4E9-A94A-B9C1-029E46A76ABA}" type="slidenum">
              <a:rPr lang="en-US" smtClean="0"/>
              <a:t>26</a:t>
            </a:fld>
            <a:endParaRPr lang="en-US" dirty="0"/>
          </a:p>
        </p:txBody>
      </p:sp>
    </p:spTree>
    <p:extLst>
      <p:ext uri="{BB962C8B-B14F-4D97-AF65-F5344CB8AC3E}">
        <p14:creationId xmlns:p14="http://schemas.microsoft.com/office/powerpoint/2010/main" val="17453185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endParaRPr lang="en-US" dirty="0"/>
          </a:p>
          <a:p>
            <a:pPr>
              <a:spcBef>
                <a:spcPts val="1200"/>
              </a:spcBef>
            </a:pPr>
            <a:r>
              <a:rPr lang="en-US" dirty="0"/>
              <a:t>Article 8 prohibits Central Authorities from imposing any charge on an applicant for their services under the Convention</a:t>
            </a:r>
            <a:r>
              <a:rPr lang="en-US" dirty="0" smtClean="0"/>
              <a:t>.</a:t>
            </a:r>
          </a:p>
          <a:p>
            <a:pPr>
              <a:spcBef>
                <a:spcPts val="1200"/>
              </a:spcBef>
            </a:pPr>
            <a:r>
              <a:rPr lang="en-US" dirty="0" smtClean="0"/>
              <a:t>An exception to this prohibition is in Article 7 of the Convention. Requests </a:t>
            </a:r>
            <a:r>
              <a:rPr lang="en-US" dirty="0"/>
              <a:t>for specific measures under Article 7 do not have the same benefits, such as cost-free services, as Chapter III applications have</a:t>
            </a:r>
            <a:r>
              <a:rPr lang="en-US" dirty="0" smtClean="0"/>
              <a:t>.</a:t>
            </a:r>
            <a:endParaRPr lang="en-US" dirty="0"/>
          </a:p>
          <a:p>
            <a:pPr>
              <a:spcBef>
                <a:spcPts val="1200"/>
              </a:spcBef>
            </a:pPr>
            <a:r>
              <a:rPr lang="en-US" dirty="0" smtClean="0"/>
              <a:t>If there are exceptional </a:t>
            </a:r>
            <a:r>
              <a:rPr lang="en-US" dirty="0"/>
              <a:t>costs arising from a request for a specific measure under Article </a:t>
            </a:r>
            <a:r>
              <a:rPr lang="en-US" dirty="0" smtClean="0"/>
              <a:t>7, a </a:t>
            </a:r>
            <a:r>
              <a:rPr lang="en-US" dirty="0"/>
              <a:t>requested Central Authority may recover </a:t>
            </a:r>
            <a:r>
              <a:rPr lang="en-US" dirty="0" smtClean="0"/>
              <a:t>those </a:t>
            </a:r>
            <a:r>
              <a:rPr lang="en-US" dirty="0"/>
              <a:t>exceptional </a:t>
            </a:r>
            <a:r>
              <a:rPr lang="en-US" dirty="0" smtClean="0"/>
              <a:t>costs. However, recovery is allowed </a:t>
            </a:r>
            <a:r>
              <a:rPr lang="en-US" dirty="0"/>
              <a:t>only if the applicant provides prior consent to the services at that cost. </a:t>
            </a:r>
            <a:r>
              <a:rPr lang="en-US" dirty="0" smtClean="0"/>
              <a:t>The </a:t>
            </a:r>
            <a:r>
              <a:rPr lang="en-US" dirty="0"/>
              <a:t>consensus of Convention delegates was to require prior consent because Article 7 requests for specific measures may trigger considerable costs, even though </a:t>
            </a:r>
            <a:r>
              <a:rPr lang="en-US" dirty="0" smtClean="0"/>
              <a:t>it’s possible </a:t>
            </a:r>
            <a:r>
              <a:rPr lang="en-US" dirty="0"/>
              <a:t>the result will be that no application is made. </a:t>
            </a:r>
          </a:p>
        </p:txBody>
      </p:sp>
      <p:sp>
        <p:nvSpPr>
          <p:cNvPr id="4" name="Slide Number Placeholder 3"/>
          <p:cNvSpPr>
            <a:spLocks noGrp="1"/>
          </p:cNvSpPr>
          <p:nvPr>
            <p:ph type="sldNum" sz="quarter" idx="10"/>
          </p:nvPr>
        </p:nvSpPr>
        <p:spPr/>
        <p:txBody>
          <a:bodyPr/>
          <a:lstStyle/>
          <a:p>
            <a:fld id="{824A558B-E4E9-A94A-B9C1-029E46A76ABA}" type="slidenum">
              <a:rPr lang="en-US" smtClean="0"/>
              <a:t>27</a:t>
            </a:fld>
            <a:endParaRPr lang="en-US" dirty="0"/>
          </a:p>
        </p:txBody>
      </p:sp>
    </p:spTree>
    <p:extLst>
      <p:ext uri="{BB962C8B-B14F-4D97-AF65-F5344CB8AC3E}">
        <p14:creationId xmlns:p14="http://schemas.microsoft.com/office/powerpoint/2010/main" val="56186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24085"/>
            <a:ext cx="5486400" cy="4652446"/>
          </a:xfrm>
        </p:spPr>
        <p:txBody>
          <a:bodyPr/>
          <a:lstStyle/>
          <a:p>
            <a:r>
              <a:rPr lang="en-US" dirty="0"/>
              <a:t>Notes</a:t>
            </a:r>
            <a:r>
              <a:rPr lang="en-US" dirty="0" smtClean="0"/>
              <a:t>:</a:t>
            </a:r>
            <a:endParaRPr lang="en-US" dirty="0"/>
          </a:p>
          <a:p>
            <a:pPr>
              <a:spcBef>
                <a:spcPts val="1200"/>
              </a:spcBef>
            </a:pPr>
            <a:r>
              <a:rPr lang="en-US" dirty="0" smtClean="0"/>
              <a:t>Let’s review the requests for specific measures under Article 7. A request for specific measures is a request for limited assistance rather than a Convention application. It is similar to the types of requests made on the Child Support Transmittal #3 that we use in the United States. </a:t>
            </a:r>
            <a:r>
              <a:rPr lang="en-US" dirty="0"/>
              <a:t>In other words, it is not a request to initiate a proceeding. It is a request made prior to, or in the absence of, a formal application. </a:t>
            </a:r>
            <a:endParaRPr lang="en-US" dirty="0" smtClean="0"/>
          </a:p>
          <a:p>
            <a:pPr>
              <a:spcBef>
                <a:spcPts val="1200"/>
              </a:spcBef>
            </a:pPr>
            <a:r>
              <a:rPr lang="en-US" dirty="0"/>
              <a:t>Article </a:t>
            </a:r>
            <a:r>
              <a:rPr lang="en-US" dirty="0" smtClean="0"/>
              <a:t>7(1) </a:t>
            </a:r>
            <a:r>
              <a:rPr lang="en-US" dirty="0"/>
              <a:t>of the Convention </a:t>
            </a:r>
            <a:r>
              <a:rPr lang="en-US" dirty="0" smtClean="0"/>
              <a:t>lists </a:t>
            </a:r>
            <a:r>
              <a:rPr lang="en-US" dirty="0"/>
              <a:t>two possible situations in which a request for specific measures might be made by a Central Authority and the Convention </a:t>
            </a:r>
            <a:r>
              <a:rPr lang="en-US" b="1" i="1" dirty="0"/>
              <a:t>requires</a:t>
            </a:r>
            <a:r>
              <a:rPr lang="en-US" dirty="0"/>
              <a:t> action by the requested Central Authority. </a:t>
            </a:r>
            <a:r>
              <a:rPr lang="en-US" dirty="0" smtClean="0"/>
              <a:t>The </a:t>
            </a:r>
            <a:r>
              <a:rPr lang="en-US" dirty="0"/>
              <a:t>first is a request that is preliminary to </a:t>
            </a:r>
            <a:r>
              <a:rPr lang="en-US" dirty="0" smtClean="0"/>
              <a:t>a Convention application, </a:t>
            </a:r>
            <a:r>
              <a:rPr lang="en-US" dirty="0"/>
              <a:t>for example, a request for assistance made to a Central Authority to verify whether the debtor resides in the State to which the requesting Central Authority wants to send a support application. </a:t>
            </a:r>
            <a:r>
              <a:rPr lang="en-US" dirty="0" smtClean="0"/>
              <a:t>The </a:t>
            </a:r>
            <a:r>
              <a:rPr lang="en-US" dirty="0"/>
              <a:t>second is a request for assistance that will help determine whether an application will be filed in the future. </a:t>
            </a:r>
            <a:r>
              <a:rPr lang="en-US" dirty="0" smtClean="0"/>
              <a:t>For </a:t>
            </a:r>
            <a:r>
              <a:rPr lang="en-US" dirty="0"/>
              <a:t>example, the request could be for information about the debtor’s income that will allow the requesting State to establish a support order that it will later seek to be recognized and enforced in the requested State</a:t>
            </a:r>
            <a:r>
              <a:rPr lang="en-US" dirty="0" smtClean="0"/>
              <a:t>.</a:t>
            </a:r>
            <a:endParaRPr lang="en-US" dirty="0"/>
          </a:p>
          <a:p>
            <a:pPr>
              <a:spcBef>
                <a:spcPts val="1200"/>
              </a:spcBef>
            </a:pPr>
            <a:r>
              <a:rPr lang="en-US" dirty="0"/>
              <a:t>A request for specific measures under Article 7(1) </a:t>
            </a:r>
            <a:r>
              <a:rPr lang="en-US" dirty="0" smtClean="0"/>
              <a:t>must be in relation to the six </a:t>
            </a:r>
            <a:r>
              <a:rPr lang="en-US" dirty="0"/>
              <a:t>Article 6 </a:t>
            </a:r>
            <a:r>
              <a:rPr lang="en-US" dirty="0" smtClean="0"/>
              <a:t>functions noted on the slide. It is important that the requesting Central Authority list reasons as to why the measures are appropriate and needed. If the requested Central Authority is satisfied that the measures are </a:t>
            </a:r>
            <a:r>
              <a:rPr lang="en-US" dirty="0"/>
              <a:t>necessary to assist a potential applicant in making an application under Article 10 or in determining whether such an application should be </a:t>
            </a:r>
            <a:r>
              <a:rPr lang="en-US" dirty="0" smtClean="0"/>
              <a:t>initiated, it </a:t>
            </a:r>
            <a:r>
              <a:rPr lang="en-US" b="1" i="1" dirty="0" smtClean="0"/>
              <a:t>must</a:t>
            </a:r>
            <a:r>
              <a:rPr lang="en-US" dirty="0" smtClean="0"/>
              <a:t> take appropriate measures.</a:t>
            </a:r>
            <a:r>
              <a:rPr lang="en-US" dirty="0"/>
              <a:t> </a:t>
            </a:r>
          </a:p>
        </p:txBody>
      </p:sp>
      <p:sp>
        <p:nvSpPr>
          <p:cNvPr id="4" name="Slide Number Placeholder 3"/>
          <p:cNvSpPr>
            <a:spLocks noGrp="1"/>
          </p:cNvSpPr>
          <p:nvPr>
            <p:ph type="sldNum" sz="quarter" idx="10"/>
          </p:nvPr>
        </p:nvSpPr>
        <p:spPr/>
        <p:txBody>
          <a:bodyPr/>
          <a:lstStyle/>
          <a:p>
            <a:fld id="{824A558B-E4E9-A94A-B9C1-029E46A76ABA}" type="slidenum">
              <a:rPr lang="en-US" smtClean="0"/>
              <a:t>28</a:t>
            </a:fld>
            <a:endParaRPr lang="en-US" dirty="0"/>
          </a:p>
        </p:txBody>
      </p:sp>
    </p:spTree>
    <p:extLst>
      <p:ext uri="{BB962C8B-B14F-4D97-AF65-F5344CB8AC3E}">
        <p14:creationId xmlns:p14="http://schemas.microsoft.com/office/powerpoint/2010/main" val="27072520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pPr>
              <a:spcBef>
                <a:spcPts val="1200"/>
              </a:spcBef>
            </a:pPr>
            <a:r>
              <a:rPr lang="en-US" dirty="0"/>
              <a:t>Article 7(2) applies even if both the debtor and creditor lived in the requesting State so long as there is an international element to the child support case. </a:t>
            </a:r>
            <a:r>
              <a:rPr lang="en-US" dirty="0" smtClean="0"/>
              <a:t>When </a:t>
            </a:r>
            <a:r>
              <a:rPr lang="en-US" dirty="0"/>
              <a:t>a request is submitted under Article 7(2), the Central Authority has discretion in deciding whether to take the requested specific measures. </a:t>
            </a:r>
            <a:r>
              <a:rPr lang="en-US" dirty="0" smtClean="0"/>
              <a:t> </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29</a:t>
            </a:fld>
            <a:endParaRPr lang="en-US" dirty="0"/>
          </a:p>
        </p:txBody>
      </p:sp>
    </p:spTree>
    <p:extLst>
      <p:ext uri="{BB962C8B-B14F-4D97-AF65-F5344CB8AC3E}">
        <p14:creationId xmlns:p14="http://schemas.microsoft.com/office/powerpoint/2010/main" val="25190225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352131"/>
            <a:ext cx="5562600" cy="4652446"/>
          </a:xfrm>
        </p:spPr>
        <p:txBody>
          <a:bodyPr/>
          <a:lstStyle/>
          <a:p>
            <a:r>
              <a:rPr lang="en-US" dirty="0"/>
              <a:t>Notes</a:t>
            </a:r>
            <a:r>
              <a:rPr lang="en-US" dirty="0" smtClean="0"/>
              <a:t>:</a:t>
            </a:r>
          </a:p>
          <a:p>
            <a:pPr>
              <a:spcBef>
                <a:spcPts val="1200"/>
              </a:spcBef>
            </a:pPr>
            <a:r>
              <a:rPr lang="en-US" dirty="0" smtClean="0"/>
              <a:t>The </a:t>
            </a:r>
            <a:r>
              <a:rPr lang="en-US" dirty="0"/>
              <a:t>first two modules of the webinar series </a:t>
            </a:r>
            <a:r>
              <a:rPr lang="en-US" dirty="0" smtClean="0"/>
              <a:t>are </a:t>
            </a:r>
            <a:r>
              <a:rPr lang="en-US" dirty="0"/>
              <a:t>overview modules. They </a:t>
            </a:r>
            <a:r>
              <a:rPr lang="en-US" dirty="0" smtClean="0"/>
              <a:t>provide </a:t>
            </a:r>
            <a:r>
              <a:rPr lang="en-US" dirty="0"/>
              <a:t>background information about the 2007 Hague Child Support Convention so </a:t>
            </a:r>
            <a:r>
              <a:rPr lang="en-US" dirty="0" smtClean="0"/>
              <a:t>you </a:t>
            </a:r>
            <a:r>
              <a:rPr lang="en-US" dirty="0"/>
              <a:t>will better understand the U.S. goals during treaty negotiations, the process used for negotiating an international treaty, and terminology in the Convention. They also </a:t>
            </a:r>
            <a:r>
              <a:rPr lang="en-US" dirty="0" smtClean="0"/>
              <a:t>discuss </a:t>
            </a:r>
            <a:r>
              <a:rPr lang="en-US" dirty="0"/>
              <a:t>the scope of the Convention and services that a Central Authority must provide so </a:t>
            </a:r>
            <a:r>
              <a:rPr lang="en-US" dirty="0" smtClean="0"/>
              <a:t>you </a:t>
            </a:r>
            <a:r>
              <a:rPr lang="en-US" dirty="0"/>
              <a:t>will have a better idea of what to expect on </a:t>
            </a:r>
            <a:r>
              <a:rPr lang="en-US" b="1" i="1" dirty="0"/>
              <a:t>outgoing</a:t>
            </a:r>
            <a:r>
              <a:rPr lang="en-US" dirty="0"/>
              <a:t> cases to a Convention country</a:t>
            </a:r>
            <a:r>
              <a:rPr lang="en-US" dirty="0" smtClean="0"/>
              <a:t>.</a:t>
            </a:r>
            <a:endParaRPr lang="en-US" dirty="0"/>
          </a:p>
          <a:p>
            <a:pPr>
              <a:spcBef>
                <a:spcPts val="1200"/>
              </a:spcBef>
            </a:pPr>
            <a:r>
              <a:rPr lang="en-US" dirty="0"/>
              <a:t>Beginning with </a:t>
            </a:r>
            <a:r>
              <a:rPr lang="en-US" dirty="0" smtClean="0"/>
              <a:t>Module </a:t>
            </a:r>
            <a:r>
              <a:rPr lang="en-US" dirty="0"/>
              <a:t>3, </a:t>
            </a:r>
            <a:r>
              <a:rPr lang="en-US" dirty="0" smtClean="0"/>
              <a:t>the focus shifts to case </a:t>
            </a:r>
            <a:r>
              <a:rPr lang="en-US" dirty="0"/>
              <a:t>processing. The most likely application under the Convention is an application to recognize and enforce a support order issued by a Convention country. For that reason, there i</a:t>
            </a:r>
            <a:r>
              <a:rPr lang="en-US" dirty="0" smtClean="0"/>
              <a:t>s </a:t>
            </a:r>
            <a:r>
              <a:rPr lang="en-US" dirty="0"/>
              <a:t>one module explaining the process and forms for incoming applications and a separate </a:t>
            </a:r>
            <a:r>
              <a:rPr lang="en-US" dirty="0" smtClean="0"/>
              <a:t>module, Module 4, </a:t>
            </a:r>
            <a:r>
              <a:rPr lang="en-US" dirty="0"/>
              <a:t>explaining the process and forms for outgoing applications</a:t>
            </a:r>
            <a:r>
              <a:rPr lang="en-US" dirty="0" smtClean="0"/>
              <a:t>. </a:t>
            </a:r>
            <a:endParaRPr lang="en-US" dirty="0"/>
          </a:p>
          <a:p>
            <a:pPr>
              <a:spcBef>
                <a:spcPts val="1200"/>
              </a:spcBef>
            </a:pPr>
            <a:r>
              <a:rPr lang="en-US" dirty="0"/>
              <a:t>Module 5 examines incoming and outgoing applications for establishment of a support order, including establishment of parentage when necessary to obtain support</a:t>
            </a:r>
            <a:r>
              <a:rPr lang="en-US" dirty="0" smtClean="0"/>
              <a:t>.</a:t>
            </a:r>
            <a:endParaRPr lang="en-US" dirty="0"/>
          </a:p>
          <a:p>
            <a:pPr>
              <a:spcBef>
                <a:spcPts val="1200"/>
              </a:spcBef>
            </a:pPr>
            <a:r>
              <a:rPr lang="en-US" dirty="0"/>
              <a:t>Module 6 examines incoming </a:t>
            </a:r>
            <a:r>
              <a:rPr lang="en-US" dirty="0" smtClean="0"/>
              <a:t>applications </a:t>
            </a:r>
            <a:r>
              <a:rPr lang="en-US" dirty="0"/>
              <a:t>for </a:t>
            </a:r>
            <a:r>
              <a:rPr lang="en-US" dirty="0" smtClean="0"/>
              <a:t>modification, and Module 7 examines outgoing applications for modification. </a:t>
            </a:r>
            <a:endParaRPr lang="en-US" dirty="0"/>
          </a:p>
          <a:p>
            <a:pPr>
              <a:spcBef>
                <a:spcPts val="1200"/>
              </a:spcBef>
            </a:pPr>
            <a:r>
              <a:rPr lang="en-US" dirty="0"/>
              <a:t>Module </a:t>
            </a:r>
            <a:r>
              <a:rPr lang="en-US" dirty="0" smtClean="0"/>
              <a:t>8 </a:t>
            </a:r>
            <a:r>
              <a:rPr lang="en-US" dirty="0"/>
              <a:t>addresses implementation issues and questions that have arisen</a:t>
            </a:r>
            <a:r>
              <a:rPr lang="en-US" dirty="0" smtClean="0"/>
              <a:t>.</a:t>
            </a:r>
            <a:endParaRPr lang="en-US" dirty="0"/>
          </a:p>
          <a:p>
            <a:pPr>
              <a:spcBef>
                <a:spcPts val="1200"/>
              </a:spcBef>
            </a:pPr>
            <a:r>
              <a:rPr lang="en-US" dirty="0"/>
              <a:t>Finally, in Module </a:t>
            </a:r>
            <a:r>
              <a:rPr lang="en-US" dirty="0" smtClean="0"/>
              <a:t>9 </a:t>
            </a:r>
            <a:r>
              <a:rPr lang="en-US" dirty="0"/>
              <a:t>we will discuss processing international support cases from countries with bilateral reciprocity arrangements that are not Convention countries</a:t>
            </a:r>
            <a:r>
              <a:rPr lang="en-US" dirty="0" smtClean="0"/>
              <a:t>.</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a:t>
            </a:fld>
            <a:endParaRPr lang="en-US" dirty="0"/>
          </a:p>
        </p:txBody>
      </p:sp>
    </p:spTree>
    <p:extLst>
      <p:ext uri="{BB962C8B-B14F-4D97-AF65-F5344CB8AC3E}">
        <p14:creationId xmlns:p14="http://schemas.microsoft.com/office/powerpoint/2010/main" val="54840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Several Convention provisions address requirements for legal assistance under the Convention. According to Article 3 of the Convention, “legal assistance” means “the </a:t>
            </a:r>
            <a:r>
              <a:rPr lang="en-US" dirty="0"/>
              <a:t>assistance necessary to enable applicants to know and assert their rights and to ensure that applications are fully and effectively dealt with in the requested State. The means of providing such assistance may include as necessary legal advice, assistance in bringing a case before an authority, legal representation and exemption from costs of </a:t>
            </a:r>
            <a:r>
              <a:rPr lang="en-US" dirty="0" smtClean="0"/>
              <a:t>proceedings.” The type of legal assistance provided will depend on the legal system of the Convention country.</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30</a:t>
            </a:fld>
            <a:endParaRPr lang="en-US" dirty="0"/>
          </a:p>
        </p:txBody>
      </p:sp>
    </p:spTree>
    <p:extLst>
      <p:ext uri="{BB962C8B-B14F-4D97-AF65-F5344CB8AC3E}">
        <p14:creationId xmlns:p14="http://schemas.microsoft.com/office/powerpoint/2010/main" val="15443292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24085"/>
            <a:ext cx="5486400" cy="4576246"/>
          </a:xfrm>
        </p:spPr>
        <p:txBody>
          <a:bodyPr/>
          <a:lstStyle/>
          <a:p>
            <a:r>
              <a:rPr lang="en-US" dirty="0" smtClean="0"/>
              <a:t>Notes:</a:t>
            </a:r>
            <a:endParaRPr lang="en-US" dirty="0"/>
          </a:p>
          <a:p>
            <a:pPr>
              <a:spcBef>
                <a:spcPts val="1200"/>
              </a:spcBef>
            </a:pPr>
            <a:r>
              <a:rPr lang="en-US" sz="1150" dirty="0" smtClean="0"/>
              <a:t>Article </a:t>
            </a:r>
            <a:r>
              <a:rPr lang="en-US" sz="1150" dirty="0"/>
              <a:t>15 </a:t>
            </a:r>
            <a:r>
              <a:rPr lang="en-US" sz="1150" dirty="0" smtClean="0"/>
              <a:t>of the Convention addresses free legal </a:t>
            </a:r>
            <a:r>
              <a:rPr lang="en-US" sz="1150" dirty="0"/>
              <a:t>assistance for child support </a:t>
            </a:r>
            <a:r>
              <a:rPr lang="en-US" sz="1150" dirty="0" smtClean="0"/>
              <a:t>applications.</a:t>
            </a:r>
            <a:endParaRPr lang="en-US" sz="1150" dirty="0"/>
          </a:p>
          <a:p>
            <a:pPr>
              <a:spcBef>
                <a:spcPts val="1200"/>
              </a:spcBef>
            </a:pPr>
            <a:r>
              <a:rPr lang="en-US" sz="1150" dirty="0"/>
              <a:t>A requested country is required to provide free legal assistance with respect to applications by a creditor, including public bodies, related to a child under the age of 21. </a:t>
            </a:r>
            <a:r>
              <a:rPr lang="en-US" sz="1150" dirty="0" smtClean="0"/>
              <a:t>However</a:t>
            </a:r>
            <a:r>
              <a:rPr lang="en-US" sz="1150" dirty="0"/>
              <a:t>, free legal assistance for some creditor applications may be subject to a </a:t>
            </a:r>
            <a:r>
              <a:rPr lang="en-US" sz="1150" dirty="0" smtClean="0"/>
              <a:t>merit </a:t>
            </a:r>
            <a:r>
              <a:rPr lang="en-US" sz="1150" dirty="0"/>
              <a:t>test under the </a:t>
            </a:r>
            <a:r>
              <a:rPr lang="en-US" sz="1150" dirty="0" smtClean="0"/>
              <a:t>Convention.</a:t>
            </a:r>
          </a:p>
          <a:p>
            <a:pPr>
              <a:spcBef>
                <a:spcPts val="1200"/>
              </a:spcBef>
            </a:pPr>
            <a:r>
              <a:rPr lang="en-US" sz="1150" dirty="0" smtClean="0"/>
              <a:t>The following creditor </a:t>
            </a:r>
            <a:r>
              <a:rPr lang="en-US" sz="1150" dirty="0"/>
              <a:t>applications may </a:t>
            </a:r>
            <a:r>
              <a:rPr lang="en-US" sz="1150" b="1" i="1" dirty="0"/>
              <a:t>never</a:t>
            </a:r>
            <a:r>
              <a:rPr lang="en-US" sz="1150" dirty="0"/>
              <a:t> be subject to a </a:t>
            </a:r>
            <a:r>
              <a:rPr lang="en-US" sz="1150" dirty="0" smtClean="0"/>
              <a:t>merit </a:t>
            </a:r>
            <a:r>
              <a:rPr lang="en-US" sz="1150" dirty="0"/>
              <a:t>test and, therefore, will always benefit from free legal assistance. These are applications </a:t>
            </a:r>
            <a:r>
              <a:rPr lang="en-US" sz="1150" dirty="0" smtClean="0"/>
              <a:t>by </a:t>
            </a:r>
            <a:r>
              <a:rPr lang="en-US" sz="1150" dirty="0"/>
              <a:t>the creditor for recognition or recognition and enforcement of a </a:t>
            </a:r>
            <a:r>
              <a:rPr lang="en-US" sz="1150" dirty="0" smtClean="0"/>
              <a:t>decision. A creditor will also always have free legal assistance, if needed, for establishment of an order </a:t>
            </a:r>
            <a:r>
              <a:rPr lang="en-US" sz="1150" dirty="0"/>
              <a:t>following a refusal of recognition </a:t>
            </a:r>
            <a:r>
              <a:rPr lang="en-US" sz="1150" dirty="0" smtClean="0"/>
              <a:t>under Article </a:t>
            </a:r>
            <a:r>
              <a:rPr lang="en-US" sz="1150" dirty="0"/>
              <a:t>20(4</a:t>
            </a:r>
            <a:r>
              <a:rPr lang="en-US" sz="1150" dirty="0" smtClean="0"/>
              <a:t>).</a:t>
            </a:r>
            <a:endParaRPr lang="en-US" sz="1150" dirty="0"/>
          </a:p>
          <a:p>
            <a:pPr>
              <a:spcBef>
                <a:spcPts val="1200"/>
              </a:spcBef>
            </a:pPr>
            <a:r>
              <a:rPr lang="en-US" sz="1150" dirty="0"/>
              <a:t>The creditor applications that </a:t>
            </a:r>
            <a:r>
              <a:rPr lang="en-US" sz="1150" dirty="0" smtClean="0"/>
              <a:t>can </a:t>
            </a:r>
            <a:r>
              <a:rPr lang="en-US" sz="1150" dirty="0"/>
              <a:t>be subject to a </a:t>
            </a:r>
            <a:r>
              <a:rPr lang="en-US" sz="1150" dirty="0" smtClean="0"/>
              <a:t>merit </a:t>
            </a:r>
            <a:r>
              <a:rPr lang="en-US" sz="1150" dirty="0"/>
              <a:t>test </a:t>
            </a:r>
            <a:r>
              <a:rPr lang="en-US" sz="1150" dirty="0" smtClean="0"/>
              <a:t>for free legal assistance include </a:t>
            </a:r>
            <a:r>
              <a:rPr lang="en-US" sz="1150" dirty="0"/>
              <a:t>applications for establishment and modification, or appeals related to these </a:t>
            </a:r>
            <a:r>
              <a:rPr lang="en-US" sz="1150" dirty="0" smtClean="0"/>
              <a:t>applications. Under a “merit” test, a country has some </a:t>
            </a:r>
            <a:r>
              <a:rPr lang="en-US" sz="1150" dirty="0"/>
              <a:t>discretion to protect itself from </a:t>
            </a:r>
            <a:r>
              <a:rPr lang="en-US" sz="1150" dirty="0" smtClean="0"/>
              <a:t>the burden </a:t>
            </a:r>
            <a:r>
              <a:rPr lang="en-US" sz="1150" dirty="0"/>
              <a:t>and costs in a case that </a:t>
            </a:r>
            <a:r>
              <a:rPr lang="en-US" sz="1150" dirty="0" smtClean="0"/>
              <a:t>the country </a:t>
            </a:r>
            <a:r>
              <a:rPr lang="en-US" sz="1150" dirty="0"/>
              <a:t>determines is “manifestly unfounded.” </a:t>
            </a:r>
            <a:r>
              <a:rPr lang="en-US" sz="1150" dirty="0" smtClean="0"/>
              <a:t>The Explanatory Report gives two examples of an </a:t>
            </a:r>
            <a:r>
              <a:rPr lang="en-US" sz="1150" dirty="0"/>
              <a:t>application </a:t>
            </a:r>
            <a:r>
              <a:rPr lang="en-US" sz="1150" dirty="0" smtClean="0"/>
              <a:t>that may be “manifestly unfounded”: the very rich applicant while the debtor is so poor that there is no chance of success; and an application where there is no legal justification for the support claim. Such </a:t>
            </a:r>
            <a:r>
              <a:rPr lang="en-US" sz="1150" dirty="0"/>
              <a:t>a determination would be decided on a case-by-case basis by the competent authority. Of course, even if cost free legal </a:t>
            </a:r>
            <a:r>
              <a:rPr lang="en-US" sz="1150" dirty="0" smtClean="0"/>
              <a:t>assistance is </a:t>
            </a:r>
            <a:r>
              <a:rPr lang="en-US" sz="1150" dirty="0"/>
              <a:t>not available to the applicant, he or she may still proceed with the case. </a:t>
            </a:r>
          </a:p>
        </p:txBody>
      </p:sp>
      <p:sp>
        <p:nvSpPr>
          <p:cNvPr id="4" name="Slide Number Placeholder 3"/>
          <p:cNvSpPr>
            <a:spLocks noGrp="1"/>
          </p:cNvSpPr>
          <p:nvPr>
            <p:ph type="sldNum" sz="quarter" idx="10"/>
          </p:nvPr>
        </p:nvSpPr>
        <p:spPr/>
        <p:txBody>
          <a:bodyPr/>
          <a:lstStyle/>
          <a:p>
            <a:fld id="{824A558B-E4E9-A94A-B9C1-029E46A76ABA}" type="slidenum">
              <a:rPr lang="en-US" smtClean="0"/>
              <a:t>31</a:t>
            </a:fld>
            <a:endParaRPr lang="en-US" dirty="0"/>
          </a:p>
        </p:txBody>
      </p:sp>
    </p:spTree>
    <p:extLst>
      <p:ext uri="{BB962C8B-B14F-4D97-AF65-F5344CB8AC3E}">
        <p14:creationId xmlns:p14="http://schemas.microsoft.com/office/powerpoint/2010/main" val="36144289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pPr>
              <a:spcBef>
                <a:spcPts val="1200"/>
              </a:spcBef>
            </a:pPr>
            <a:r>
              <a:rPr lang="en-US" dirty="0" smtClean="0"/>
              <a:t>In </a:t>
            </a:r>
            <a:r>
              <a:rPr lang="en-US" dirty="0"/>
              <a:t>contrast, free legal assistance may always be subject to a means or merit test for all applications by a debtor. </a:t>
            </a:r>
            <a:endParaRPr lang="en-US" dirty="0">
              <a:solidFill>
                <a:srgbClr val="FF0000"/>
              </a:solidFill>
            </a:endParaRPr>
          </a:p>
          <a:p>
            <a:pPr>
              <a:spcBef>
                <a:spcPts val="1200"/>
              </a:spcBef>
            </a:pPr>
            <a:r>
              <a:rPr lang="en-US" dirty="0" smtClean="0"/>
              <a:t>There is one exception. If the applicant is a debtor seeking recognition </a:t>
            </a:r>
            <a:r>
              <a:rPr lang="en-US" dirty="0"/>
              <a:t>and enforcement of a </a:t>
            </a:r>
            <a:r>
              <a:rPr lang="en-US" dirty="0" smtClean="0"/>
              <a:t>decision and the applicant in the issuing State benefited from free legal assistance, the applicant debtor is entitled </a:t>
            </a:r>
            <a:r>
              <a:rPr lang="en-US" dirty="0"/>
              <a:t>to </a:t>
            </a:r>
            <a:r>
              <a:rPr lang="en-US" dirty="0" smtClean="0"/>
              <a:t>benefit, at least to the same extent, </a:t>
            </a:r>
            <a:r>
              <a:rPr lang="en-US" dirty="0"/>
              <a:t>from free legal </a:t>
            </a:r>
            <a:r>
              <a:rPr lang="en-US" dirty="0" smtClean="0"/>
              <a:t>assistance provided </a:t>
            </a:r>
            <a:r>
              <a:rPr lang="en-US" dirty="0"/>
              <a:t>for by </a:t>
            </a:r>
            <a:r>
              <a:rPr lang="en-US" dirty="0" smtClean="0"/>
              <a:t>the law </a:t>
            </a:r>
            <a:r>
              <a:rPr lang="en-US" dirty="0"/>
              <a:t>of </a:t>
            </a:r>
            <a:r>
              <a:rPr lang="en-US" dirty="0" smtClean="0"/>
              <a:t>the requested </a:t>
            </a:r>
            <a:r>
              <a:rPr lang="en-US" dirty="0"/>
              <a:t>State under </a:t>
            </a:r>
            <a:r>
              <a:rPr lang="en-US" dirty="0" smtClean="0"/>
              <a:t>the same circumstances.</a:t>
            </a:r>
            <a:endParaRPr lang="en-US" dirty="0">
              <a:solidFill>
                <a:srgbClr val="FF0000"/>
              </a:solidFill>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32</a:t>
            </a:fld>
            <a:endParaRPr lang="en-US" dirty="0"/>
          </a:p>
        </p:txBody>
      </p:sp>
    </p:spTree>
    <p:extLst>
      <p:ext uri="{BB962C8B-B14F-4D97-AF65-F5344CB8AC3E}">
        <p14:creationId xmlns:p14="http://schemas.microsoft.com/office/powerpoint/2010/main" val="24023822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50753"/>
            <a:ext cx="5638800" cy="4728646"/>
          </a:xfrm>
        </p:spPr>
        <p:txBody>
          <a:bodyPr/>
          <a:lstStyle/>
          <a:p>
            <a:r>
              <a:rPr lang="en-US" dirty="0"/>
              <a:t>Notes</a:t>
            </a:r>
            <a:r>
              <a:rPr lang="en-US" dirty="0" smtClean="0"/>
              <a:t>:</a:t>
            </a:r>
            <a:endParaRPr lang="en-US" dirty="0"/>
          </a:p>
          <a:p>
            <a:pPr>
              <a:spcBef>
                <a:spcPts val="1200"/>
              </a:spcBef>
            </a:pPr>
            <a:r>
              <a:rPr lang="en-US" sz="1150" dirty="0" smtClean="0"/>
              <a:t>Let’s shift from costs related to legal assistance to translation costs.</a:t>
            </a:r>
            <a:endParaRPr lang="en-US" sz="1150" dirty="0"/>
          </a:p>
          <a:p>
            <a:pPr>
              <a:spcBef>
                <a:spcPts val="1200"/>
              </a:spcBef>
            </a:pPr>
            <a:r>
              <a:rPr lang="en-US" sz="1150" dirty="0" smtClean="0"/>
              <a:t>Article </a:t>
            </a:r>
            <a:r>
              <a:rPr lang="en-US" sz="1150" dirty="0"/>
              <a:t>45 of the Convention provides that the requesting country will bear the burden of translation unless the Central Authorities agree otherwise. Under the Convention, a Convention country may pass on the costs of translation to an applicant, unless it would be considered covered by the system of legal assistance. In the </a:t>
            </a:r>
            <a:r>
              <a:rPr lang="en-US" sz="1150" dirty="0" smtClean="0"/>
              <a:t>U.S., </a:t>
            </a:r>
            <a:r>
              <a:rPr lang="en-US" sz="1150" dirty="0"/>
              <a:t>procedures for covering translation costs, or recovering such costs from domestic applicants, will </a:t>
            </a:r>
            <a:r>
              <a:rPr lang="en-US" sz="1150" dirty="0" smtClean="0"/>
              <a:t>vary. Most U.S. states currently do not pass the cost of translation on to a U.S. applicant in a Convention case. Instead they absorb the cost and seek federal financial participation (FFP).</a:t>
            </a:r>
            <a:endParaRPr lang="en-US" sz="1150" dirty="0"/>
          </a:p>
          <a:p>
            <a:pPr>
              <a:spcBef>
                <a:spcPts val="1200"/>
              </a:spcBef>
            </a:pPr>
            <a:r>
              <a:rPr lang="en-US" sz="1150" dirty="0"/>
              <a:t>As a practical matter, </a:t>
            </a:r>
            <a:r>
              <a:rPr lang="en-US" sz="1150" dirty="0" smtClean="0"/>
              <a:t>in outgoing cases, a U.S. </a:t>
            </a:r>
            <a:r>
              <a:rPr lang="en-US" sz="1150" dirty="0"/>
              <a:t>state can save or minimize translation costs in a case if the </a:t>
            </a:r>
            <a:r>
              <a:rPr lang="en-US" sz="1150" dirty="0" smtClean="0"/>
              <a:t>requested </a:t>
            </a:r>
            <a:r>
              <a:rPr lang="en-US" sz="1150" dirty="0"/>
              <a:t>country </a:t>
            </a:r>
            <a:r>
              <a:rPr lang="en-US" sz="1150" dirty="0" smtClean="0"/>
              <a:t>does </a:t>
            </a:r>
            <a:r>
              <a:rPr lang="en-US" sz="1150" dirty="0"/>
              <a:t>not require document translation or if the requested country allows submission of an abstract in lieu of the complete text of the order. </a:t>
            </a:r>
            <a:r>
              <a:rPr lang="en-US" sz="1150" dirty="0" smtClean="0"/>
              <a:t>As </a:t>
            </a:r>
            <a:r>
              <a:rPr lang="en-US" sz="1150" dirty="0"/>
              <a:t>a best practice, therefore, before translating any documents in a case, a </a:t>
            </a:r>
            <a:r>
              <a:rPr lang="en-US" sz="1150" dirty="0" smtClean="0"/>
              <a:t>IV-D agency </a:t>
            </a:r>
            <a:r>
              <a:rPr lang="en-US" sz="1150" dirty="0"/>
              <a:t>should review translation and document requirements on the requested country’s Country Profile and contact the country directly for clarification, as needed</a:t>
            </a:r>
            <a:r>
              <a:rPr lang="en-US" sz="1150" dirty="0" smtClean="0"/>
              <a:t>. If translation is needed, FFP is </a:t>
            </a:r>
            <a:r>
              <a:rPr lang="en-US" sz="1150" dirty="0"/>
              <a:t>available </a:t>
            </a:r>
            <a:r>
              <a:rPr lang="en-US" sz="1150" dirty="0" smtClean="0"/>
              <a:t>for any translation costs. </a:t>
            </a:r>
            <a:endParaRPr lang="en-US" sz="1150" dirty="0"/>
          </a:p>
          <a:p>
            <a:pPr>
              <a:spcBef>
                <a:spcPts val="1200"/>
              </a:spcBef>
            </a:pPr>
            <a:r>
              <a:rPr lang="en-US" sz="1150" dirty="0" smtClean="0"/>
              <a:t>The </a:t>
            </a:r>
            <a:r>
              <a:rPr lang="en-US" sz="1150" dirty="0"/>
              <a:t>Convention provides a translation </a:t>
            </a:r>
            <a:r>
              <a:rPr lang="en-US" sz="1150" dirty="0" smtClean="0"/>
              <a:t>exception </a:t>
            </a:r>
            <a:r>
              <a:rPr lang="en-US" sz="1150" dirty="0"/>
              <a:t>where it is not practical or possible for the requesting country to complete the translation. </a:t>
            </a:r>
            <a:r>
              <a:rPr lang="en-US" sz="1150" dirty="0" smtClean="0"/>
              <a:t>In such a situation, the </a:t>
            </a:r>
            <a:r>
              <a:rPr lang="en-US" sz="1150" dirty="0"/>
              <a:t>Central Authorities in a </a:t>
            </a:r>
            <a:r>
              <a:rPr lang="en-US" sz="1150" dirty="0" smtClean="0"/>
              <a:t>particular case </a:t>
            </a:r>
            <a:r>
              <a:rPr lang="en-US" sz="1150" dirty="0"/>
              <a:t>– or in general – may agree that the requested country complete the translation. </a:t>
            </a:r>
            <a:r>
              <a:rPr lang="en-US" sz="1150" dirty="0" smtClean="0"/>
              <a:t>If </a:t>
            </a:r>
            <a:r>
              <a:rPr lang="en-US" sz="1150" dirty="0"/>
              <a:t>the requested country does not agree to this, and the requesting country cannot otherwise comply with translation requirements, then the requesting country may translate the documents into either English or French, according to the language requirements for communication in the requested country</a:t>
            </a:r>
            <a:r>
              <a:rPr lang="en-US" sz="1150" dirty="0" smtClean="0"/>
              <a:t>.</a:t>
            </a:r>
          </a:p>
          <a:p>
            <a:endParaRPr lang="en-US" sz="1100" dirty="0"/>
          </a:p>
          <a:p>
            <a:endParaRPr lang="en-US" sz="1100" dirty="0"/>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33</a:t>
            </a:fld>
            <a:endParaRPr lang="en-US" dirty="0"/>
          </a:p>
        </p:txBody>
      </p:sp>
    </p:spTree>
    <p:extLst>
      <p:ext uri="{BB962C8B-B14F-4D97-AF65-F5344CB8AC3E}">
        <p14:creationId xmlns:p14="http://schemas.microsoft.com/office/powerpoint/2010/main" val="19136228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6275" y="4424085"/>
            <a:ext cx="5562600" cy="4728646"/>
          </a:xfrm>
        </p:spPr>
        <p:txBody>
          <a:bodyPr/>
          <a:lstStyle/>
          <a:p>
            <a:r>
              <a:rPr lang="en-US" dirty="0" smtClean="0"/>
              <a:t>Notes:</a:t>
            </a:r>
            <a:endParaRPr lang="en-US" dirty="0"/>
          </a:p>
          <a:p>
            <a:pPr>
              <a:spcBef>
                <a:spcPts val="600"/>
              </a:spcBef>
            </a:pPr>
            <a:r>
              <a:rPr lang="en-US" sz="1150" dirty="0" smtClean="0"/>
              <a:t>What about genetic testing costs?</a:t>
            </a:r>
            <a:endParaRPr lang="en-US" sz="1150" dirty="0"/>
          </a:p>
          <a:p>
            <a:pPr>
              <a:spcBef>
                <a:spcPts val="600"/>
              </a:spcBef>
            </a:pPr>
            <a:r>
              <a:rPr lang="en-US" sz="1150" dirty="0" smtClean="0"/>
              <a:t>Under </a:t>
            </a:r>
            <a:r>
              <a:rPr lang="en-US" sz="1150" dirty="0"/>
              <a:t>the Convention, genetic testing may </a:t>
            </a:r>
            <a:r>
              <a:rPr lang="en-US" sz="1150" dirty="0" smtClean="0"/>
              <a:t>arise in two contexts. A party may request genetic testing where there is an application to establish a support order and parentage establishment is a necessary first step. A Central Authority may also request assistance with genetic testing under Article 7 of the Convention. Article 7 addresses requests for specific measures when there is no Convention application pending. For example, a IV-D agency may request that another Central Authority provide </a:t>
            </a:r>
            <a:r>
              <a:rPr lang="en-US" sz="1150" dirty="0"/>
              <a:t>assistance </a:t>
            </a:r>
            <a:r>
              <a:rPr lang="en-US" sz="1150" dirty="0" smtClean="0"/>
              <a:t>with genetic testing if the IV-D agency is seeking to establish </a:t>
            </a:r>
            <a:r>
              <a:rPr lang="en-US" sz="1150" dirty="0"/>
              <a:t>parentage </a:t>
            </a:r>
            <a:r>
              <a:rPr lang="en-US" sz="1150" dirty="0" smtClean="0"/>
              <a:t>and a support obligation in a domestic case, and then plans to file a Convention application under Article </a:t>
            </a:r>
            <a:r>
              <a:rPr lang="en-US" sz="1150" dirty="0"/>
              <a:t>10 </a:t>
            </a:r>
            <a:r>
              <a:rPr lang="en-US" sz="1150" dirty="0" smtClean="0"/>
              <a:t>for recognition and enforcement of that order.</a:t>
            </a:r>
          </a:p>
          <a:p>
            <a:pPr>
              <a:spcBef>
                <a:spcPts val="600"/>
              </a:spcBef>
            </a:pPr>
            <a:r>
              <a:rPr lang="en-US" sz="1150" dirty="0" smtClean="0"/>
              <a:t>Payment of genetic test costs was a topic of extensive discussion during treaty negotiations because such costs are quite high in some countries.</a:t>
            </a:r>
            <a:endParaRPr lang="en-US" sz="1150" dirty="0"/>
          </a:p>
          <a:p>
            <a:pPr>
              <a:spcBef>
                <a:spcPts val="600"/>
              </a:spcBef>
            </a:pPr>
            <a:r>
              <a:rPr lang="en-US" sz="1150" dirty="0" smtClean="0"/>
              <a:t>The consensus reached was that genetic testing costs arising in the context of a Convention application for establishment of a decision are considered part of the cost-free legal assistance a Convention country must provide creditor applicants. Therefore, in </a:t>
            </a:r>
            <a:r>
              <a:rPr lang="en-US" sz="1150" dirty="0"/>
              <a:t>no circumstance may a </a:t>
            </a:r>
            <a:r>
              <a:rPr lang="en-US" sz="1150" dirty="0" smtClean="0"/>
              <a:t>Convention country </a:t>
            </a:r>
            <a:r>
              <a:rPr lang="en-US" sz="1150" dirty="0"/>
              <a:t>charge a creditor applicant for genetic testing in an establishment case. </a:t>
            </a:r>
            <a:endParaRPr lang="en-US" sz="1150" dirty="0" smtClean="0"/>
          </a:p>
          <a:p>
            <a:pPr>
              <a:spcBef>
                <a:spcPts val="600"/>
              </a:spcBef>
            </a:pPr>
            <a:r>
              <a:rPr lang="en-US" sz="1150" dirty="0" smtClean="0"/>
              <a:t>However, under Article </a:t>
            </a:r>
            <a:r>
              <a:rPr lang="en-US" sz="1150" dirty="0"/>
              <a:t>43, </a:t>
            </a:r>
            <a:r>
              <a:rPr lang="en-US" sz="1150" dirty="0" smtClean="0"/>
              <a:t>a </a:t>
            </a:r>
            <a:r>
              <a:rPr lang="en-US" sz="1150" dirty="0"/>
              <a:t>country </a:t>
            </a:r>
            <a:r>
              <a:rPr lang="en-US" sz="1150" dirty="0" smtClean="0"/>
              <a:t>may </a:t>
            </a:r>
            <a:r>
              <a:rPr lang="en-US" sz="1150" dirty="0"/>
              <a:t>recover costs from an unsuccessful </a:t>
            </a:r>
            <a:r>
              <a:rPr lang="en-US" sz="1150" dirty="0" smtClean="0"/>
              <a:t>party. According to the Explanatory Report, a country may also require </a:t>
            </a:r>
            <a:r>
              <a:rPr lang="en-US" sz="1150" dirty="0"/>
              <a:t>advance payment from a debtor for genetic </a:t>
            </a:r>
            <a:r>
              <a:rPr lang="en-US" sz="1150" dirty="0" smtClean="0"/>
              <a:t>testing.</a:t>
            </a:r>
            <a:endParaRPr lang="en-US" sz="1150" dirty="0"/>
          </a:p>
          <a:p>
            <a:pPr>
              <a:spcBef>
                <a:spcPts val="600"/>
              </a:spcBef>
            </a:pPr>
            <a:r>
              <a:rPr lang="en-US" sz="1150" dirty="0" smtClean="0"/>
              <a:t>In </a:t>
            </a:r>
            <a:r>
              <a:rPr lang="en-US" sz="1150" dirty="0"/>
              <a:t>the </a:t>
            </a:r>
            <a:r>
              <a:rPr lang="en-US" sz="1150" dirty="0" smtClean="0"/>
              <a:t>United States, </a:t>
            </a:r>
            <a:r>
              <a:rPr lang="en-US" sz="1150" dirty="0"/>
              <a:t>the costs of genetic testing in intergovernmental case processing </a:t>
            </a:r>
            <a:r>
              <a:rPr lang="en-US" sz="1150" dirty="0" smtClean="0"/>
              <a:t>are borne </a:t>
            </a:r>
            <a:r>
              <a:rPr lang="en-US" sz="1150" dirty="0"/>
              <a:t>by the state </a:t>
            </a:r>
            <a:r>
              <a:rPr lang="en-US" sz="1150" dirty="0" smtClean="0"/>
              <a:t>IV-D agency </a:t>
            </a:r>
            <a:r>
              <a:rPr lang="en-US" sz="1150" dirty="0"/>
              <a:t>incurring them.  A cost recovery state may </a:t>
            </a:r>
            <a:r>
              <a:rPr lang="en-US" sz="1150" dirty="0" smtClean="0"/>
              <a:t>recover </a:t>
            </a:r>
            <a:r>
              <a:rPr lang="en-US" sz="1150" dirty="0"/>
              <a:t>costs from the alleged father who denies paternity. </a:t>
            </a:r>
          </a:p>
        </p:txBody>
      </p:sp>
      <p:sp>
        <p:nvSpPr>
          <p:cNvPr id="4" name="Slide Number Placeholder 3"/>
          <p:cNvSpPr>
            <a:spLocks noGrp="1"/>
          </p:cNvSpPr>
          <p:nvPr>
            <p:ph type="sldNum" sz="quarter" idx="10"/>
          </p:nvPr>
        </p:nvSpPr>
        <p:spPr/>
        <p:txBody>
          <a:bodyPr/>
          <a:lstStyle/>
          <a:p>
            <a:fld id="{824A558B-E4E9-A94A-B9C1-029E46A76ABA}" type="slidenum">
              <a:rPr lang="en-US" smtClean="0"/>
              <a:t>34</a:t>
            </a:fld>
            <a:endParaRPr lang="en-US" dirty="0"/>
          </a:p>
        </p:txBody>
      </p:sp>
    </p:spTree>
    <p:extLst>
      <p:ext uri="{BB962C8B-B14F-4D97-AF65-F5344CB8AC3E}">
        <p14:creationId xmlns:p14="http://schemas.microsoft.com/office/powerpoint/2010/main" val="30407381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7708" y="4447461"/>
            <a:ext cx="5693092" cy="4369435"/>
          </a:xfrm>
        </p:spPr>
        <p:txBody>
          <a:bodyPr/>
          <a:lstStyle/>
          <a:p>
            <a:r>
              <a:rPr lang="en-US" dirty="0"/>
              <a:t>Notes</a:t>
            </a:r>
            <a:r>
              <a:rPr lang="en-US" dirty="0" smtClean="0"/>
              <a:t>:</a:t>
            </a:r>
            <a:endParaRPr lang="en-US" dirty="0"/>
          </a:p>
          <a:p>
            <a:pPr>
              <a:spcBef>
                <a:spcPts val="1200"/>
              </a:spcBef>
            </a:pPr>
            <a:r>
              <a:rPr lang="en-US" dirty="0" smtClean="0"/>
              <a:t>Let’s move to a discussion of evidentiary provisions within UIFSA (2008) and the Hague Child Support Convention.</a:t>
            </a:r>
            <a:endParaRPr lang="en-US" sz="1000" dirty="0">
              <a:solidFill>
                <a:srgbClr val="FF0000"/>
              </a:solidFill>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35</a:t>
            </a:fld>
            <a:endParaRPr lang="en-US" dirty="0"/>
          </a:p>
        </p:txBody>
      </p:sp>
    </p:spTree>
    <p:extLst>
      <p:ext uri="{BB962C8B-B14F-4D97-AF65-F5344CB8AC3E}">
        <p14:creationId xmlns:p14="http://schemas.microsoft.com/office/powerpoint/2010/main" val="219925205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Both UIFSA and the Convention recognize advancements in technology and permit the transmission of evidence by electronic means.</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36</a:t>
            </a:fld>
            <a:endParaRPr lang="en-US" dirty="0"/>
          </a:p>
        </p:txBody>
      </p:sp>
    </p:spTree>
    <p:extLst>
      <p:ext uri="{BB962C8B-B14F-4D97-AF65-F5344CB8AC3E}">
        <p14:creationId xmlns:p14="http://schemas.microsoft.com/office/powerpoint/2010/main" val="348801345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Both UIFSA and the Hague Convention also recognize the importance of providing a creditor with a swift, accessible system to recover child support. Requiring the presence </a:t>
            </a:r>
            <a:r>
              <a:rPr lang="en-US" dirty="0"/>
              <a:t>of the child or the applicant </a:t>
            </a:r>
            <a:r>
              <a:rPr lang="en-US" dirty="0" smtClean="0"/>
              <a:t>would be </a:t>
            </a:r>
            <a:r>
              <a:rPr lang="en-US" dirty="0"/>
              <a:t>contradictory to </a:t>
            </a:r>
            <a:r>
              <a:rPr lang="en-US" dirty="0" smtClean="0"/>
              <a:t>those objectives. The UIFSA provision is more expansive than the Convention provision; it does not require the physical presence of a nonresident party, regardless of whether the party is the petitioner or the respondent.</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37</a:t>
            </a:fld>
            <a:endParaRPr lang="en-US" dirty="0"/>
          </a:p>
        </p:txBody>
      </p:sp>
    </p:spTree>
    <p:extLst>
      <p:ext uri="{BB962C8B-B14F-4D97-AF65-F5344CB8AC3E}">
        <p14:creationId xmlns:p14="http://schemas.microsoft.com/office/powerpoint/2010/main" val="36312915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a:t>A big change from UIFSA </a:t>
            </a:r>
            <a:r>
              <a:rPr lang="en-US" dirty="0" smtClean="0"/>
              <a:t>(1996) to UIFSA (2008) is </a:t>
            </a:r>
            <a:r>
              <a:rPr lang="en-US" dirty="0"/>
              <a:t>the requirement that tribunals </a:t>
            </a:r>
            <a:r>
              <a:rPr lang="en-US" b="1" i="1" dirty="0"/>
              <a:t>must </a:t>
            </a:r>
            <a:r>
              <a:rPr lang="en-US" dirty="0"/>
              <a:t>allow a witness or party residing outside the state to testify </a:t>
            </a:r>
            <a:r>
              <a:rPr lang="en-US" dirty="0" smtClean="0"/>
              <a:t>or be deposed by </a:t>
            </a:r>
            <a:r>
              <a:rPr lang="en-US" dirty="0"/>
              <a:t>telephone, audiovisual means, or other electronic means. </a:t>
            </a:r>
            <a:r>
              <a:rPr lang="en-US" dirty="0" smtClean="0"/>
              <a:t>It </a:t>
            </a:r>
            <a:r>
              <a:rPr lang="en-US" dirty="0"/>
              <a:t>is not discretionary. </a:t>
            </a:r>
            <a:r>
              <a:rPr lang="en-US" dirty="0" smtClean="0"/>
              <a:t>We will talk about coordination of such testimony in a minute. The Hague Convention does not have a similar provision, although Central Authorities are required to cooperate with each other in the processing of Convention applications.</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38</a:t>
            </a:fld>
            <a:endParaRPr lang="en-US" dirty="0"/>
          </a:p>
        </p:txBody>
      </p:sp>
    </p:spTree>
    <p:extLst>
      <p:ext uri="{BB962C8B-B14F-4D97-AF65-F5344CB8AC3E}">
        <p14:creationId xmlns:p14="http://schemas.microsoft.com/office/powerpoint/2010/main" val="239496894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If a nonresident party or witness is testifying by telephone or other electronic means, the tribunal may designate the location from which it wants the person to testify. Section 316(f) of UIFSA mentions testimony from a tribunal outside the state but recognizes the forum tribunal may designate a different location. UIFSA also requires tribunals to cooperate with each other in designating an appropriate location for the deposition or testimony.</a:t>
            </a:r>
            <a:endParaRPr lang="en-US" dirty="0"/>
          </a:p>
          <a:p>
            <a:pPr>
              <a:spcBef>
                <a:spcPts val="1200"/>
              </a:spcBef>
            </a:pPr>
            <a:r>
              <a:rPr lang="en-US" dirty="0" smtClean="0"/>
              <a:t>There is no similar provision in the Hague Convention.</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39</a:t>
            </a:fld>
            <a:endParaRPr lang="en-US" dirty="0"/>
          </a:p>
        </p:txBody>
      </p:sp>
    </p:spTree>
    <p:extLst>
      <p:ext uri="{BB962C8B-B14F-4D97-AF65-F5344CB8AC3E}">
        <p14:creationId xmlns:p14="http://schemas.microsoft.com/office/powerpoint/2010/main" val="13107993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pPr>
              <a:spcBef>
                <a:spcPts val="1200"/>
              </a:spcBef>
            </a:pPr>
            <a:r>
              <a:rPr lang="en-US" dirty="0" smtClean="0"/>
              <a:t>Today we are presenting Module 8, which addresses implementation issues related to the Hague Child Support Convention. We will also discuss some of the case processing questions that child support agencies have asked. </a:t>
            </a:r>
            <a:r>
              <a:rPr lang="en-US" dirty="0"/>
              <a:t>   </a:t>
            </a:r>
          </a:p>
        </p:txBody>
      </p:sp>
      <p:sp>
        <p:nvSpPr>
          <p:cNvPr id="4" name="Slide Number Placeholder 3"/>
          <p:cNvSpPr>
            <a:spLocks noGrp="1"/>
          </p:cNvSpPr>
          <p:nvPr>
            <p:ph type="sldNum" sz="quarter" idx="10"/>
          </p:nvPr>
        </p:nvSpPr>
        <p:spPr/>
        <p:txBody>
          <a:bodyPr/>
          <a:lstStyle/>
          <a:p>
            <a:fld id="{824A558B-E4E9-A94A-B9C1-029E46A76ABA}" type="slidenum">
              <a:rPr lang="en-US" smtClean="0"/>
              <a:t>4</a:t>
            </a:fld>
            <a:endParaRPr lang="en-US" dirty="0"/>
          </a:p>
        </p:txBody>
      </p:sp>
    </p:spTree>
    <p:extLst>
      <p:ext uri="{BB962C8B-B14F-4D97-AF65-F5344CB8AC3E}">
        <p14:creationId xmlns:p14="http://schemas.microsoft.com/office/powerpoint/2010/main" val="9929182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52131"/>
            <a:ext cx="5791200" cy="4724400"/>
          </a:xfrm>
        </p:spPr>
        <p:txBody>
          <a:bodyPr/>
          <a:lstStyle/>
          <a:p>
            <a:r>
              <a:rPr lang="en-US" dirty="0" smtClean="0"/>
              <a:t>Notes:</a:t>
            </a:r>
            <a:endParaRPr lang="en-US" dirty="0"/>
          </a:p>
          <a:p>
            <a:pPr>
              <a:spcBef>
                <a:spcPts val="600"/>
              </a:spcBef>
            </a:pPr>
            <a:r>
              <a:rPr lang="en-US" sz="1150" dirty="0" smtClean="0"/>
              <a:t>Let’s assume there is an incoming Convention application to the U.S. and one of the parties wants a telephonic or electronic hearing. This slide and the next list issues that the child support agency needs to address.</a:t>
            </a:r>
            <a:endParaRPr lang="en-US" sz="1150" dirty="0"/>
          </a:p>
          <a:p>
            <a:pPr>
              <a:spcBef>
                <a:spcPts val="600"/>
              </a:spcBef>
            </a:pPr>
            <a:r>
              <a:rPr lang="en-US" sz="1150" dirty="0" smtClean="0"/>
              <a:t>First, how must the request be made? Some states have court rules requiring the party to make a formal request, using a standardized form. For example, New York State has a unified court system. On its website is a </a:t>
            </a:r>
            <a:r>
              <a:rPr lang="en-US" sz="1150" dirty="0"/>
              <a:t>form </a:t>
            </a:r>
            <a:r>
              <a:rPr lang="en-US" sz="1150" dirty="0" smtClean="0"/>
              <a:t>titled Electronic </a:t>
            </a:r>
            <a:r>
              <a:rPr lang="en-US" sz="1150" dirty="0"/>
              <a:t>Testimony Application </a:t>
            </a:r>
            <a:r>
              <a:rPr lang="en-US" sz="1150" dirty="0" smtClean="0"/>
              <a:t>and </a:t>
            </a:r>
            <a:r>
              <a:rPr lang="en-US" sz="1150" dirty="0"/>
              <a:t>Waiver </a:t>
            </a:r>
            <a:r>
              <a:rPr lang="en-US" sz="1150" dirty="0" smtClean="0"/>
              <a:t>of </a:t>
            </a:r>
            <a:r>
              <a:rPr lang="en-US" sz="1150" dirty="0"/>
              <a:t>Personal </a:t>
            </a:r>
            <a:r>
              <a:rPr lang="en-US" sz="1150" dirty="0" smtClean="0"/>
              <a:t>Appearance that the New York Family Court uses for hearings in child support cases.</a:t>
            </a:r>
            <a:endParaRPr lang="en-US" sz="1150" dirty="0"/>
          </a:p>
          <a:p>
            <a:pPr>
              <a:spcBef>
                <a:spcPts val="600"/>
              </a:spcBef>
            </a:pPr>
            <a:r>
              <a:rPr lang="en-US" sz="1150" dirty="0" smtClean="0"/>
              <a:t>Second, what type of assistance can the IV-D agency expect from the requesting Central Authority? That will depend on the country. For example, the Federal Office of Justice in Germany will inform the applicant about the telephonic hearing. However, it will be up to the applicant to arrange for his or her participation. If </a:t>
            </a:r>
            <a:r>
              <a:rPr lang="en-US" sz="1150" dirty="0"/>
              <a:t>the applicant is represented by the local German Youth Welfare </a:t>
            </a:r>
            <a:r>
              <a:rPr lang="en-US" sz="1150" dirty="0" smtClean="0"/>
              <a:t>Office, </a:t>
            </a:r>
            <a:r>
              <a:rPr lang="en-US" sz="1150" dirty="0"/>
              <a:t>sometimes the local office will </a:t>
            </a:r>
            <a:r>
              <a:rPr lang="en-US" sz="1150" dirty="0" smtClean="0"/>
              <a:t>assist, including serving </a:t>
            </a:r>
            <a:r>
              <a:rPr lang="en-US" sz="1150" dirty="0"/>
              <a:t>as a </a:t>
            </a:r>
            <a:r>
              <a:rPr lang="en-US" sz="1150" dirty="0" smtClean="0"/>
              <a:t>location for the testimony. Other countries are less receptive, citing concerns over various coordination issues. The Central Authority in some countries may mistakenly believe that the IV-D attorney represents the applicant and therefore not understand why there may still be a need for the applicant to testify telephonically, if requested by the obligor. At least one country has requested a formal standardized form requesting participation by the applicant in a telephonic hearing.</a:t>
            </a:r>
            <a:endParaRPr lang="en-US" sz="1150" dirty="0"/>
          </a:p>
          <a:p>
            <a:pPr>
              <a:spcBef>
                <a:spcPts val="600"/>
              </a:spcBef>
            </a:pPr>
            <a:r>
              <a:rPr lang="en-US" sz="1150" dirty="0" smtClean="0"/>
              <a:t>The two coordination issues raised the most by countries are time zones and location. Tribunals and parties need to be flexible in accommodating different time zones. Tribunals also differ regarding the designated location for testimony by the nonresident party. Some tribunals require a formal setting such as a child support agency office, a court room, or a notary’s office. Other tribunals are comfortable designating a person’s home, especially if the time differential is large</a:t>
            </a:r>
            <a:r>
              <a:rPr lang="en-US" sz="1150" dirty="0"/>
              <a:t>. </a:t>
            </a:r>
            <a:endParaRPr lang="en-US" sz="1150" dirty="0" smtClean="0"/>
          </a:p>
        </p:txBody>
      </p:sp>
      <p:sp>
        <p:nvSpPr>
          <p:cNvPr id="4" name="Slide Number Placeholder 3"/>
          <p:cNvSpPr>
            <a:spLocks noGrp="1"/>
          </p:cNvSpPr>
          <p:nvPr>
            <p:ph type="sldNum" sz="quarter" idx="10"/>
          </p:nvPr>
        </p:nvSpPr>
        <p:spPr>
          <a:xfrm>
            <a:off x="3884613" y="9000331"/>
            <a:ext cx="2971800" cy="311915"/>
          </a:xfrm>
        </p:spPr>
        <p:txBody>
          <a:bodyPr/>
          <a:lstStyle/>
          <a:p>
            <a:fld id="{824A558B-E4E9-A94A-B9C1-029E46A76ABA}" type="slidenum">
              <a:rPr lang="en-US" smtClean="0"/>
              <a:t>40</a:t>
            </a:fld>
            <a:endParaRPr lang="en-US" dirty="0"/>
          </a:p>
        </p:txBody>
      </p:sp>
    </p:spTree>
    <p:extLst>
      <p:ext uri="{BB962C8B-B14F-4D97-AF65-F5344CB8AC3E}">
        <p14:creationId xmlns:p14="http://schemas.microsoft.com/office/powerpoint/2010/main" val="287812043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12891"/>
            <a:ext cx="5791200" cy="4839839"/>
          </a:xfrm>
        </p:spPr>
        <p:txBody>
          <a:bodyPr/>
          <a:lstStyle/>
          <a:p>
            <a:r>
              <a:rPr lang="en-US" dirty="0" smtClean="0"/>
              <a:t>Notes:</a:t>
            </a:r>
            <a:endParaRPr lang="en-US" dirty="0"/>
          </a:p>
          <a:p>
            <a:pPr>
              <a:spcBef>
                <a:spcPts val="600"/>
              </a:spcBef>
            </a:pPr>
            <a:r>
              <a:rPr lang="en-US" sz="1100" dirty="0" smtClean="0"/>
              <a:t>Technology is much more accessible these days. Most U.S. courtrooms have speaker telephones or computers. Depending on the service provider, some courts may be limited to incoming international telephone calls and unable to place outgoing calls. Obviously, the nonresident party also needs access to the technology used. If the person plans to call from a cellphone, rather than a land line, it may be advisable to check the quality of the phone connection in advance. If FaceTime or Skype is used, there is no cost to the party.</a:t>
            </a:r>
            <a:endParaRPr lang="en-US" sz="1100" dirty="0"/>
          </a:p>
          <a:p>
            <a:pPr>
              <a:spcBef>
                <a:spcPts val="600"/>
              </a:spcBef>
            </a:pPr>
            <a:r>
              <a:rPr lang="en-US" sz="1100" dirty="0" smtClean="0"/>
              <a:t>Another issue raised by telephonic and electronic hearings is verification of the testifying party. If testimony is provided by telephone, a party or witness before the tribunal can identify the voice of the nonresident person. Alternatively, an official outside the state – such as a notary or agency representative – can view a photographic identification and verify the identity of the person. Verification of the person is less problematic if the person is testifying by Skype or FaceTime, which provides a visual image. </a:t>
            </a:r>
            <a:endParaRPr lang="en-US" sz="1100" dirty="0"/>
          </a:p>
          <a:p>
            <a:pPr>
              <a:spcBef>
                <a:spcPts val="600"/>
              </a:spcBef>
            </a:pPr>
            <a:r>
              <a:rPr lang="en-US" sz="1100" dirty="0" smtClean="0"/>
              <a:t>In some international cases, the tribunal will need to provide interpretation for the person testifying. Most U.S. courts have contracts with private companies or local universities or colleges for interpretation services. If you need such services, make sure you provide advance notice to the court. Try to also learn in advance if there will be dialect issues. </a:t>
            </a:r>
            <a:endParaRPr lang="en-US" sz="1100" dirty="0"/>
          </a:p>
          <a:p>
            <a:pPr>
              <a:spcBef>
                <a:spcPts val="600"/>
              </a:spcBef>
            </a:pPr>
            <a:r>
              <a:rPr lang="en-US" sz="1100" dirty="0" smtClean="0"/>
              <a:t>The tribunal will also need to address how documents will be admitted during the telephonic or electronic hearing.</a:t>
            </a:r>
            <a:endParaRPr lang="en-US" sz="1100" dirty="0"/>
          </a:p>
          <a:p>
            <a:pPr>
              <a:spcBef>
                <a:spcPts val="600"/>
              </a:spcBef>
            </a:pPr>
            <a:r>
              <a:rPr lang="en-US" sz="1100" dirty="0" smtClean="0"/>
              <a:t>Finally, in the United States any attorney outside the forum who makes an appearance and participates in the hearing must either be licensed to practice in that forum or admitted through a </a:t>
            </a:r>
            <a:r>
              <a:rPr lang="en-US" sz="1100" i="1" dirty="0" smtClean="0"/>
              <a:t>pro hac vice </a:t>
            </a:r>
            <a:r>
              <a:rPr lang="en-US" sz="1100" dirty="0" smtClean="0"/>
              <a:t>process. This includes attorneys located in Convention countries. “</a:t>
            </a:r>
            <a:r>
              <a:rPr lang="en-US" sz="1100" i="1" dirty="0" smtClean="0"/>
              <a:t>Pro hac vice</a:t>
            </a:r>
            <a:r>
              <a:rPr lang="en-US" sz="1100" dirty="0" smtClean="0"/>
              <a:t>” is a Latin phrase, meaning "</a:t>
            </a:r>
            <a:r>
              <a:rPr lang="en-US" sz="1100" dirty="0"/>
              <a:t>for this </a:t>
            </a:r>
            <a:r>
              <a:rPr lang="en-US" sz="1100" dirty="0" smtClean="0"/>
              <a:t>turn" or “for this occasion.” It is a special kind of admission by which a lawyer, who </a:t>
            </a:r>
            <a:r>
              <a:rPr lang="en-US" sz="1100" dirty="0"/>
              <a:t>has not been admitted to practice in a </a:t>
            </a:r>
            <a:r>
              <a:rPr lang="en-US" sz="1100" dirty="0" smtClean="0"/>
              <a:t>particular jurisdiction, is nevertheless allowed </a:t>
            </a:r>
            <a:r>
              <a:rPr lang="en-US" sz="1100" dirty="0"/>
              <a:t>to participate in a particular case </a:t>
            </a:r>
            <a:r>
              <a:rPr lang="en-US" sz="1100" dirty="0" smtClean="0"/>
              <a:t>being heard in </a:t>
            </a:r>
            <a:r>
              <a:rPr lang="en-US" sz="1100" dirty="0"/>
              <a:t>that </a:t>
            </a:r>
            <a:r>
              <a:rPr lang="en-US" sz="1100" dirty="0" smtClean="0"/>
              <a:t>jurisdiction. States have different requirements regarding the </a:t>
            </a:r>
            <a:r>
              <a:rPr lang="en-US" sz="1100" i="1" dirty="0" smtClean="0"/>
              <a:t>pro hac vice</a:t>
            </a:r>
            <a:r>
              <a:rPr lang="en-US" sz="1100" dirty="0" smtClean="0"/>
              <a:t> admission process. </a:t>
            </a:r>
            <a:endParaRPr lang="en-US" sz="1100" dirty="0"/>
          </a:p>
        </p:txBody>
      </p:sp>
      <p:sp>
        <p:nvSpPr>
          <p:cNvPr id="4" name="Slide Number Placeholder 3"/>
          <p:cNvSpPr>
            <a:spLocks noGrp="1"/>
          </p:cNvSpPr>
          <p:nvPr>
            <p:ph type="sldNum" sz="quarter" idx="10"/>
          </p:nvPr>
        </p:nvSpPr>
        <p:spPr/>
        <p:txBody>
          <a:bodyPr/>
          <a:lstStyle/>
          <a:p>
            <a:fld id="{824A558B-E4E9-A94A-B9C1-029E46A76ABA}" type="slidenum">
              <a:rPr lang="en-US" smtClean="0"/>
              <a:t>41</a:t>
            </a:fld>
            <a:endParaRPr lang="en-US" dirty="0"/>
          </a:p>
        </p:txBody>
      </p:sp>
    </p:spTree>
    <p:extLst>
      <p:ext uri="{BB962C8B-B14F-4D97-AF65-F5344CB8AC3E}">
        <p14:creationId xmlns:p14="http://schemas.microsoft.com/office/powerpoint/2010/main" val="230621883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a:t>Section 317 </a:t>
            </a:r>
            <a:r>
              <a:rPr lang="en-US" dirty="0" smtClean="0"/>
              <a:t>of UIFSA (2008) authorizes </a:t>
            </a:r>
            <a:r>
              <a:rPr lang="en-US" dirty="0"/>
              <a:t>a state tribunal to communicate with a tribunal “outside this </a:t>
            </a:r>
            <a:r>
              <a:rPr lang="en-US" dirty="0" smtClean="0"/>
              <a:t>state” </a:t>
            </a:r>
            <a:r>
              <a:rPr lang="en-US" dirty="0"/>
              <a:t>in a record or by telephone, email, or other </a:t>
            </a:r>
            <a:r>
              <a:rPr lang="en-US" dirty="0" smtClean="0"/>
              <a:t>means. The phrase “outside this state” </a:t>
            </a:r>
            <a:r>
              <a:rPr lang="en-US" dirty="0"/>
              <a:t>means a tribunal of another state (as defined by UIFSA), a foreign country, or a foreign nation that is not defined </a:t>
            </a:r>
            <a:r>
              <a:rPr lang="en-US" dirty="0" smtClean="0"/>
              <a:t>by UIFSA as </a:t>
            </a:r>
            <a:r>
              <a:rPr lang="en-US" dirty="0"/>
              <a:t>a foreign country. The communication can be about the laws, legal effect of an order, or status of a </a:t>
            </a:r>
            <a:r>
              <a:rPr lang="en-US" dirty="0" smtClean="0"/>
              <a:t>proceeding. A U.S. tribunal may furnish similar information by similar means to a tribunal in another country. </a:t>
            </a:r>
          </a:p>
          <a:p>
            <a:pPr>
              <a:spcBef>
                <a:spcPts val="1200"/>
              </a:spcBef>
            </a:pPr>
            <a:r>
              <a:rPr lang="en-US" dirty="0" smtClean="0"/>
              <a:t>There is no similar provision in the Convention regarding competent authorities.</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42</a:t>
            </a:fld>
            <a:endParaRPr lang="en-US" dirty="0"/>
          </a:p>
        </p:txBody>
      </p:sp>
    </p:spTree>
    <p:extLst>
      <p:ext uri="{BB962C8B-B14F-4D97-AF65-F5344CB8AC3E}">
        <p14:creationId xmlns:p14="http://schemas.microsoft.com/office/powerpoint/2010/main" val="195288908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pPr>
              <a:spcBef>
                <a:spcPts val="1200"/>
              </a:spcBef>
            </a:pPr>
            <a:r>
              <a:rPr lang="en-US" dirty="0" smtClean="0"/>
              <a:t>Section 318 authorizes a tribunal to help a tribunal “outside the state” with the discovery process. Again, “outside the state” includes a tribunal in a Convention country.</a:t>
            </a:r>
          </a:p>
          <a:p>
            <a:pPr>
              <a:spcBef>
                <a:spcPts val="1200"/>
              </a:spcBef>
            </a:pPr>
            <a:r>
              <a:rPr lang="en-US" dirty="0" smtClean="0"/>
              <a:t>Although the Hague Convention is silent regarding similar authority of a competent authority, Article 6 of the Convention requires the Central Authority to take all appropriate measures to help obtain needed documents or evidence in a Convention case. The type of assistance a Central Authority may provide will vary among Convention countries.</a:t>
            </a:r>
          </a:p>
        </p:txBody>
      </p:sp>
      <p:sp>
        <p:nvSpPr>
          <p:cNvPr id="4" name="Slide Number Placeholder 3"/>
          <p:cNvSpPr>
            <a:spLocks noGrp="1"/>
          </p:cNvSpPr>
          <p:nvPr>
            <p:ph type="sldNum" sz="quarter" idx="10"/>
          </p:nvPr>
        </p:nvSpPr>
        <p:spPr/>
        <p:txBody>
          <a:bodyPr/>
          <a:lstStyle/>
          <a:p>
            <a:fld id="{824A558B-E4E9-A94A-B9C1-029E46A76ABA}" type="slidenum">
              <a:rPr lang="en-US" smtClean="0"/>
              <a:t>43</a:t>
            </a:fld>
            <a:endParaRPr lang="en-US" dirty="0"/>
          </a:p>
        </p:txBody>
      </p:sp>
    </p:spTree>
    <p:extLst>
      <p:ext uri="{BB962C8B-B14F-4D97-AF65-F5344CB8AC3E}">
        <p14:creationId xmlns:p14="http://schemas.microsoft.com/office/powerpoint/2010/main" val="105149497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pPr>
              <a:spcBef>
                <a:spcPts val="1200"/>
              </a:spcBef>
            </a:pPr>
            <a:r>
              <a:rPr lang="en-US" dirty="0"/>
              <a:t>The next set of slides address payment processing in international cases.</a:t>
            </a:r>
          </a:p>
        </p:txBody>
      </p:sp>
      <p:sp>
        <p:nvSpPr>
          <p:cNvPr id="4" name="Slide Number Placeholder 3"/>
          <p:cNvSpPr>
            <a:spLocks noGrp="1"/>
          </p:cNvSpPr>
          <p:nvPr>
            <p:ph type="sldNum" sz="quarter" idx="10"/>
          </p:nvPr>
        </p:nvSpPr>
        <p:spPr/>
        <p:txBody>
          <a:bodyPr/>
          <a:lstStyle/>
          <a:p>
            <a:fld id="{824A558B-E4E9-A94A-B9C1-029E46A76ABA}" type="slidenum">
              <a:rPr lang="en-US" smtClean="0"/>
              <a:t>44</a:t>
            </a:fld>
            <a:endParaRPr lang="en-US" dirty="0"/>
          </a:p>
        </p:txBody>
      </p:sp>
    </p:spTree>
    <p:extLst>
      <p:ext uri="{BB962C8B-B14F-4D97-AF65-F5344CB8AC3E}">
        <p14:creationId xmlns:p14="http://schemas.microsoft.com/office/powerpoint/2010/main" val="135949485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dirty="0" smtClean="0"/>
              <a:t>Notes:</a:t>
            </a:r>
            <a:endParaRPr lang="en-US" dirty="0"/>
          </a:p>
          <a:p>
            <a:pPr fontAlgn="base">
              <a:spcBef>
                <a:spcPts val="1200"/>
              </a:spcBef>
            </a:pPr>
            <a:r>
              <a:rPr lang="en-US" dirty="0" smtClean="0"/>
              <a:t>Let’s first examine requirements under UIFSA, and then requirements governing IV-D agencies under federal law.</a:t>
            </a:r>
            <a:endParaRPr lang="en-US" dirty="0"/>
          </a:p>
          <a:p>
            <a:pPr fontAlgn="base">
              <a:spcBef>
                <a:spcPts val="1200"/>
              </a:spcBef>
            </a:pPr>
            <a:r>
              <a:rPr lang="en-US" dirty="0" smtClean="0"/>
              <a:t>Section 319 of UIFSA (2008) has a general requirement that a support enforcement agency or tribunal must disburse promptly any amounts received under an order, as directed by that order. And, if requested, the support enforcement agency or tribunal must furnish a certified statement by the custodian of the record of the amounts and dates of any payments </a:t>
            </a:r>
            <a:r>
              <a:rPr lang="en-US" dirty="0"/>
              <a:t>received to </a:t>
            </a:r>
            <a:r>
              <a:rPr lang="en-US" dirty="0" smtClean="0"/>
              <a:t>the requesting </a:t>
            </a:r>
            <a:r>
              <a:rPr lang="en-US" dirty="0"/>
              <a:t>party or tribunal of another state or a foreign </a:t>
            </a:r>
            <a:r>
              <a:rPr lang="en-US" dirty="0" smtClean="0"/>
              <a:t>country.</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45</a:t>
            </a:fld>
            <a:endParaRPr lang="en-US" dirty="0"/>
          </a:p>
        </p:txBody>
      </p:sp>
    </p:spTree>
    <p:extLst>
      <p:ext uri="{BB962C8B-B14F-4D97-AF65-F5344CB8AC3E}">
        <p14:creationId xmlns:p14="http://schemas.microsoft.com/office/powerpoint/2010/main" val="89216922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71500" y="4274553"/>
            <a:ext cx="5905500" cy="4804846"/>
          </a:xfrm>
        </p:spPr>
        <p:txBody>
          <a:bodyPr/>
          <a:lstStyle/>
          <a:p>
            <a:pPr fontAlgn="base"/>
            <a:r>
              <a:rPr lang="en-US" dirty="0" smtClean="0"/>
              <a:t>Notes:</a:t>
            </a:r>
            <a:endParaRPr lang="en-US" dirty="0"/>
          </a:p>
          <a:p>
            <a:pPr fontAlgn="base">
              <a:spcBef>
                <a:spcPts val="600"/>
              </a:spcBef>
            </a:pPr>
            <a:r>
              <a:rPr lang="en-US" sz="1050" dirty="0" smtClean="0"/>
              <a:t>Federal law has more specific requirements, including timeframes. Under Section 454 of the Social Security Act, incoming payments should be made to the appropriate state disbursement unit (SDU). The SDU, in turn, must disburse such payments within two business days of receipt of the money, if there is sufficient identifying information.</a:t>
            </a:r>
            <a:endParaRPr lang="en-US" sz="1050" dirty="0"/>
          </a:p>
          <a:p>
            <a:pPr fontAlgn="base">
              <a:spcBef>
                <a:spcPts val="600"/>
              </a:spcBef>
            </a:pPr>
            <a:r>
              <a:rPr lang="en-US" sz="1050" dirty="0" smtClean="0"/>
              <a:t>OCSE has issued policy making it clear that the two-day disbursement timeframe applies in international cases. This is true whether the obligee lives in the United States, or whether payments are being sent to an obligee in a foreign country. Let’s first look at incoming payments sent to an SDU for distribution to an obligee in the U.S.</a:t>
            </a:r>
            <a:endParaRPr lang="en-US" sz="1050" dirty="0"/>
          </a:p>
          <a:p>
            <a:pPr fontAlgn="base">
              <a:spcBef>
                <a:spcPts val="600"/>
              </a:spcBef>
            </a:pPr>
            <a:r>
              <a:rPr lang="en-US" sz="1050" dirty="0" smtClean="0"/>
              <a:t>In PIQ-03-04, a state raised the following question: How </a:t>
            </a:r>
            <a:r>
              <a:rPr lang="en-US" sz="1050" dirty="0"/>
              <a:t>does the two-day rule in Section 454B of the Act apply to foreign payments</a:t>
            </a:r>
            <a:r>
              <a:rPr lang="en-US" sz="1050" dirty="0" smtClean="0"/>
              <a:t>?</a:t>
            </a:r>
            <a:endParaRPr lang="en-US" sz="1050" b="1" dirty="0"/>
          </a:p>
          <a:p>
            <a:pPr fontAlgn="base">
              <a:spcBef>
                <a:spcPts val="600"/>
              </a:spcBef>
            </a:pPr>
            <a:r>
              <a:rPr lang="en-US" sz="1050" dirty="0" smtClean="0"/>
              <a:t>OCSE responded that </a:t>
            </a:r>
            <a:r>
              <a:rPr lang="en-US" sz="1050" dirty="0"/>
              <a:t>the state should send the converted U.S. dollar payment to the custodial parent within two days of </a:t>
            </a:r>
            <a:r>
              <a:rPr lang="en-US" sz="1050" dirty="0" smtClean="0"/>
              <a:t>receipt. The answer further stated:</a:t>
            </a:r>
            <a:endParaRPr lang="en-US" sz="1050" dirty="0"/>
          </a:p>
          <a:p>
            <a:pPr marL="228600" fontAlgn="base">
              <a:spcBef>
                <a:spcPts val="600"/>
              </a:spcBef>
              <a:tabLst>
                <a:tab pos="5657850" algn="l"/>
              </a:tabLst>
            </a:pPr>
            <a:r>
              <a:rPr lang="en-US" sz="1050" i="1" dirty="0"/>
              <a:t>We recognize that foreign payments present unique and significant transaction costs – in terms of both time and money. Neither the Act nor related regulations expressly recognize the impact of these costs on the disbursement of support. However, in light of Congress’ commitment to international enforcement (see, e.g., sections 454(32) and 459A of the Act), we do not believe that Congress intended for U.S. families to be denied prompt payments of child support simply because the payments are received in a foreign currency</a:t>
            </a:r>
            <a:r>
              <a:rPr lang="en-US" sz="1050" i="1" dirty="0" smtClean="0"/>
              <a:t>.</a:t>
            </a:r>
            <a:endParaRPr lang="en-US" sz="1050" i="1" dirty="0"/>
          </a:p>
          <a:p>
            <a:pPr marL="228600" fontAlgn="base">
              <a:spcBef>
                <a:spcPts val="600"/>
              </a:spcBef>
              <a:tabLst>
                <a:tab pos="5657850" algn="l"/>
              </a:tabLst>
            </a:pPr>
            <a:r>
              <a:rPr lang="en-US" sz="1050" i="1" dirty="0"/>
              <a:t>Section 454B(c) generally defines the date of a collection as the date of receipt by the SDU. With respect to a payment in a foreign currency, we interpret the date of receipt to be the date that the converted payment is received by the SDU. For example, if a state receives a check in Canadian dollars, it may need to send the payment to a bank to convert the amount into U.S. dollars, a process that may take more than the two days provided for in the Act. In this case, a state should disburse the payment in U.S. dollars within two business days of receiving the converted payment. A state should make every reasonable effort to initiate the conversion of foreign payments within two days</a:t>
            </a:r>
            <a:r>
              <a:rPr lang="en-US" sz="1050" i="1" dirty="0" smtClean="0"/>
              <a:t>.</a:t>
            </a:r>
            <a:endParaRPr lang="en-US" sz="1050" i="1" dirty="0"/>
          </a:p>
        </p:txBody>
      </p:sp>
      <p:sp>
        <p:nvSpPr>
          <p:cNvPr id="4" name="Slide Number Placeholder 3"/>
          <p:cNvSpPr>
            <a:spLocks noGrp="1"/>
          </p:cNvSpPr>
          <p:nvPr>
            <p:ph type="sldNum" sz="quarter" idx="10"/>
          </p:nvPr>
        </p:nvSpPr>
        <p:spPr/>
        <p:txBody>
          <a:bodyPr/>
          <a:lstStyle/>
          <a:p>
            <a:fld id="{824A558B-E4E9-A94A-B9C1-029E46A76ABA}" type="slidenum">
              <a:rPr lang="en-US" smtClean="0"/>
              <a:t>46</a:t>
            </a:fld>
            <a:endParaRPr lang="en-US" dirty="0"/>
          </a:p>
        </p:txBody>
      </p:sp>
    </p:spTree>
    <p:extLst>
      <p:ext uri="{BB962C8B-B14F-4D97-AF65-F5344CB8AC3E}">
        <p14:creationId xmlns:p14="http://schemas.microsoft.com/office/powerpoint/2010/main" val="294942753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smtClean="0"/>
              <a:t>In </a:t>
            </a:r>
            <a:r>
              <a:rPr lang="en-US" smtClean="0"/>
              <a:t>PIQ-03-04, </a:t>
            </a:r>
            <a:r>
              <a:rPr lang="en-US" dirty="0" smtClean="0"/>
              <a:t>OCSE addressed a question related to currency rather than timeframes. The question was: Must a state accept payment from an obligor in a foreign country if the payment is made in a foreign currency?</a:t>
            </a:r>
            <a:endParaRPr lang="en-US" dirty="0"/>
          </a:p>
          <a:p>
            <a:pPr>
              <a:spcBef>
                <a:spcPts val="1200"/>
              </a:spcBef>
            </a:pPr>
            <a:r>
              <a:rPr lang="en-US" dirty="0" smtClean="0"/>
              <a:t>OCSE answered “Yes.” It pointed out that the requirement for an SDU to have procedures for the receipt of payments from parents, employers, and other States did not have any qualifications or exceptions. Therefore, the SDU must accept payment in foreign currency. </a:t>
            </a:r>
            <a:r>
              <a:rPr lang="en-US" dirty="0"/>
              <a:t>Of course, an exception is if the foreign checks/drafts are received in currencies </a:t>
            </a:r>
            <a:r>
              <a:rPr lang="en-US" dirty="0" smtClean="0"/>
              <a:t>not </a:t>
            </a:r>
            <a:r>
              <a:rPr lang="en-US" dirty="0"/>
              <a:t>currently exchanging with the United States. Follow your state policy addressing that situation. </a:t>
            </a:r>
            <a:r>
              <a:rPr lang="en-US" dirty="0" smtClean="0"/>
              <a:t>If </a:t>
            </a:r>
            <a:r>
              <a:rPr lang="en-US" dirty="0"/>
              <a:t>you have questions, you may contact OCSE.</a:t>
            </a:r>
          </a:p>
        </p:txBody>
      </p:sp>
      <p:sp>
        <p:nvSpPr>
          <p:cNvPr id="4" name="Slide Number Placeholder 3"/>
          <p:cNvSpPr>
            <a:spLocks noGrp="1"/>
          </p:cNvSpPr>
          <p:nvPr>
            <p:ph type="sldNum" sz="quarter" idx="10"/>
          </p:nvPr>
        </p:nvSpPr>
        <p:spPr/>
        <p:txBody>
          <a:bodyPr/>
          <a:lstStyle/>
          <a:p>
            <a:fld id="{824A558B-E4E9-A94A-B9C1-029E46A76ABA}" type="slidenum">
              <a:rPr lang="en-US" smtClean="0"/>
              <a:t>47</a:t>
            </a:fld>
            <a:endParaRPr lang="en-US" dirty="0"/>
          </a:p>
        </p:txBody>
      </p:sp>
    </p:spTree>
    <p:extLst>
      <p:ext uri="{BB962C8B-B14F-4D97-AF65-F5344CB8AC3E}">
        <p14:creationId xmlns:p14="http://schemas.microsoft.com/office/powerpoint/2010/main" val="418671061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71500" y="4278799"/>
            <a:ext cx="5829300" cy="4800600"/>
          </a:xfrm>
        </p:spPr>
        <p:txBody>
          <a:bodyPr/>
          <a:lstStyle/>
          <a:p>
            <a:pPr fontAlgn="base"/>
            <a:r>
              <a:rPr lang="en-US" dirty="0" smtClean="0"/>
              <a:t>Notes:</a:t>
            </a:r>
            <a:endParaRPr lang="en-US" dirty="0"/>
          </a:p>
          <a:p>
            <a:pPr fontAlgn="base">
              <a:spcBef>
                <a:spcPts val="600"/>
              </a:spcBef>
            </a:pPr>
            <a:r>
              <a:rPr lang="en-US" sz="1050" dirty="0" smtClean="0"/>
              <a:t>What if the obligor resides in the United States, and the SDU needs to forward support payments to the creditor in a foreign country?</a:t>
            </a:r>
          </a:p>
          <a:p>
            <a:pPr fontAlgn="base">
              <a:spcBef>
                <a:spcPts val="600"/>
              </a:spcBef>
            </a:pPr>
            <a:r>
              <a:rPr lang="en-US" sz="1050" dirty="0" smtClean="0"/>
              <a:t>In PIQ-04-01, the following question was raised:</a:t>
            </a:r>
          </a:p>
          <a:p>
            <a:pPr fontAlgn="base">
              <a:spcBef>
                <a:spcPts val="600"/>
              </a:spcBef>
            </a:pPr>
            <a:r>
              <a:rPr lang="en-US" sz="1050" dirty="0" smtClean="0"/>
              <a:t>Are </a:t>
            </a:r>
            <a:r>
              <a:rPr lang="en-US" sz="1050" dirty="0"/>
              <a:t>states required to meet the </a:t>
            </a:r>
            <a:r>
              <a:rPr lang="en-US" sz="1050" dirty="0" smtClean="0"/>
              <a:t>two-day </a:t>
            </a:r>
            <a:r>
              <a:rPr lang="en-US" sz="1050" dirty="0"/>
              <a:t>disbursement timeframe in section 454B of the Act when sending collections to foreign reciprocating countries under section 459A of the Act? For example, if multiple wage withholdings a month are being used to collect support on behalf of a child residing in a foreign reciprocating country, can the IV-D agency bundle the collections into a single larger amount and transfer the money on a monthly basis? The problem is that small payments are eaten up by processing and currency conversion fees</a:t>
            </a:r>
            <a:r>
              <a:rPr lang="en-US" sz="1050" dirty="0" smtClean="0"/>
              <a:t>.</a:t>
            </a:r>
            <a:endParaRPr lang="en-US" sz="1050" dirty="0"/>
          </a:p>
          <a:p>
            <a:pPr fontAlgn="base">
              <a:spcBef>
                <a:spcPts val="600"/>
              </a:spcBef>
            </a:pPr>
            <a:r>
              <a:rPr lang="en-US" sz="1050" dirty="0" smtClean="0"/>
              <a:t>OCSE issued the following response:</a:t>
            </a:r>
            <a:endParaRPr lang="en-US" sz="1050" dirty="0"/>
          </a:p>
          <a:p>
            <a:pPr marL="228600" indent="-228600" fontAlgn="base">
              <a:spcBef>
                <a:spcPts val="600"/>
              </a:spcBef>
            </a:pPr>
            <a:r>
              <a:rPr lang="en-US" sz="1050" dirty="0" smtClean="0"/>
              <a:t>	</a:t>
            </a:r>
            <a:r>
              <a:rPr lang="en-US" sz="1050" i="1" dirty="0" smtClean="0"/>
              <a:t>Section </a:t>
            </a:r>
            <a:r>
              <a:rPr lang="en-US" sz="1050" i="1" dirty="0"/>
              <a:t>454(32)(A) of the Act requires that the state plan for child and spousal support </a:t>
            </a:r>
            <a:r>
              <a:rPr lang="en-US" sz="1050" dirty="0"/>
              <a:t>must </a:t>
            </a:r>
            <a:r>
              <a:rPr lang="en-US" sz="1050" i="1" dirty="0"/>
              <a:t>"provide that any request for services under this part by a foreign reciprocating country or a foreign country with which the State has an arrangement...shall be treated as a request by a State." </a:t>
            </a:r>
            <a:r>
              <a:rPr lang="en-US" sz="1050" b="1" i="1" dirty="0">
                <a:hlinkClick r:id="rId3"/>
              </a:rPr>
              <a:t>Action Transmittal 98-24</a:t>
            </a:r>
            <a:r>
              <a:rPr lang="en-US" sz="1050" i="1" dirty="0"/>
              <a:t>, Question 12, clarified that the 2-day disbursement time frame in section 454B of the Act applies in interstate cases. Therefore, when sending collections to a foreign reciprocating country, a state should meet the 2-day disbursement timeframe</a:t>
            </a:r>
            <a:r>
              <a:rPr lang="en-US" sz="1050" i="1" dirty="0" smtClean="0"/>
              <a:t>.</a:t>
            </a:r>
          </a:p>
          <a:p>
            <a:pPr marL="228600" indent="-228600" fontAlgn="base">
              <a:spcBef>
                <a:spcPts val="600"/>
              </a:spcBef>
            </a:pPr>
            <a:r>
              <a:rPr lang="en-US" sz="1050" i="1" dirty="0" smtClean="0"/>
              <a:t>	However</a:t>
            </a:r>
            <a:r>
              <a:rPr lang="en-US" sz="1050" i="1" dirty="0"/>
              <a:t>, there may be circumstances in which a custodial parent in a foreign reciprocating country consents to having the IV-D agency hold and send the payments in a single larger amount in order to avoid transaction costs and currency conversion fees. The IV-D agency may obtain permission from the custodial parent in a foreign reciprocating country to send payments using an alternative disbursement timeframe, i.e. bi-weekly, monthly, bi-monthly. The IV-D agency would need to document the custodial parent's consent in its records. As the capability for sending electronic payments expands in the future, and transaction costs are reduced, such arrangements should not be needed</a:t>
            </a:r>
            <a:r>
              <a:rPr lang="en-US" sz="1050" i="1" dirty="0" smtClean="0"/>
              <a:t>.</a:t>
            </a:r>
          </a:p>
          <a:p>
            <a:pPr>
              <a:spcBef>
                <a:spcPts val="600"/>
              </a:spcBef>
            </a:pPr>
            <a:r>
              <a:rPr lang="en-US" sz="1050" dirty="0"/>
              <a:t>Please contact OCSE for guidance if your state is considering implementing bundled payments</a:t>
            </a:r>
            <a:r>
              <a:rPr lang="en-US" sz="1050" dirty="0" smtClean="0"/>
              <a:t>.</a:t>
            </a:r>
            <a:endParaRPr lang="en-US" sz="1050" dirty="0"/>
          </a:p>
        </p:txBody>
      </p:sp>
      <p:sp>
        <p:nvSpPr>
          <p:cNvPr id="4" name="Slide Number Placeholder 3"/>
          <p:cNvSpPr>
            <a:spLocks noGrp="1"/>
          </p:cNvSpPr>
          <p:nvPr>
            <p:ph type="sldNum" sz="quarter" idx="10"/>
          </p:nvPr>
        </p:nvSpPr>
        <p:spPr/>
        <p:txBody>
          <a:bodyPr/>
          <a:lstStyle/>
          <a:p>
            <a:fld id="{824A558B-E4E9-A94A-B9C1-029E46A76ABA}" type="slidenum">
              <a:rPr lang="en-US" smtClean="0"/>
              <a:t>48</a:t>
            </a:fld>
            <a:endParaRPr lang="en-US" dirty="0"/>
          </a:p>
        </p:txBody>
      </p:sp>
    </p:spTree>
    <p:extLst>
      <p:ext uri="{BB962C8B-B14F-4D97-AF65-F5344CB8AC3E}">
        <p14:creationId xmlns:p14="http://schemas.microsoft.com/office/powerpoint/2010/main" val="215005246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24085"/>
            <a:ext cx="5486400" cy="4500046"/>
          </a:xfrm>
        </p:spPr>
        <p:txBody>
          <a:bodyPr/>
          <a:lstStyle/>
          <a:p>
            <a:r>
              <a:rPr lang="en-US" dirty="0" smtClean="0"/>
              <a:t>Notes:</a:t>
            </a:r>
            <a:endParaRPr lang="en-US" dirty="0"/>
          </a:p>
          <a:p>
            <a:pPr>
              <a:spcBef>
                <a:spcPts val="1200"/>
              </a:spcBef>
            </a:pPr>
            <a:r>
              <a:rPr lang="en-US" dirty="0" smtClean="0"/>
              <a:t>Federal regulations at 45 CFR § 303.7(d)(6)(v) require the IV-D agency to send support payments to the location specified by the initiating agency. </a:t>
            </a:r>
          </a:p>
          <a:p>
            <a:pPr>
              <a:spcBef>
                <a:spcPts val="1200"/>
              </a:spcBef>
            </a:pPr>
            <a:r>
              <a:rPr lang="en-US" dirty="0" smtClean="0"/>
              <a:t>When the Flexibility, Efficiency, and Modernization in Child Support Enforcement Programs Rule was finalized, one commenter asked that OCSE address the treatment of interstate/UIFSA cases where money is sent to the initiating state’s SDU and international cases, which may order support payment directly to the adult child and/or to other caretaker situations. </a:t>
            </a:r>
          </a:p>
          <a:p>
            <a:pPr>
              <a:spcBef>
                <a:spcPts val="1200"/>
              </a:spcBef>
            </a:pPr>
            <a:r>
              <a:rPr lang="en-US" dirty="0" smtClean="0"/>
              <a:t>OCSE responded by noting the term ‘‘initiating agency’’ is defined in 45 CFR § 301.1 to include an agency of a country that is either a foreign reciprocating country or a country with which the State has entered into a reciprocal arrangement and in which an individual has applied for or is receiving child support enforcement services. In international cases, the Central Authority or its designee in the foreign country will identify where payments should be sent, for example, to the Central Authority, court, custodial parent, caretaker, or an emancipated child. In these cases, the responding state IV–D agency satisfies title IV–D requirements by collecting and forwarding collections as directed by the Central Authority in the foreign country. Note: The final intergovernmental rule, which revised the definition for “initiating agency,” was published in 2010. Subsequent amendments to the Social Security Act in P.L. 113-183 clarified that IV-D requirements for international cases also apply to Hague cases now that the Treaty is in effect.</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49</a:t>
            </a:fld>
            <a:endParaRPr lang="en-US" dirty="0"/>
          </a:p>
        </p:txBody>
      </p:sp>
    </p:spTree>
    <p:extLst>
      <p:ext uri="{BB962C8B-B14F-4D97-AF65-F5344CB8AC3E}">
        <p14:creationId xmlns:p14="http://schemas.microsoft.com/office/powerpoint/2010/main" val="2585235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endParaRPr lang="en-US" dirty="0"/>
          </a:p>
          <a:p>
            <a:pPr>
              <a:spcBef>
                <a:spcPts val="1200"/>
              </a:spcBef>
            </a:pPr>
            <a:r>
              <a:rPr lang="en-US" dirty="0" smtClean="0"/>
              <a:t>In the first half of the module, we will discuss questions that have arisen about the scope of the Convention. We will review Convention requirements regarding translation of documents and note translation resources that states have found helpful. We will also discuss the Convention provisions regarding costs and fees in a Convention case, and how that “plays out” in the United States.</a:t>
            </a:r>
          </a:p>
        </p:txBody>
      </p:sp>
      <p:sp>
        <p:nvSpPr>
          <p:cNvPr id="4" name="Slide Number Placeholder 3"/>
          <p:cNvSpPr>
            <a:spLocks noGrp="1"/>
          </p:cNvSpPr>
          <p:nvPr>
            <p:ph type="sldNum" sz="quarter" idx="10"/>
          </p:nvPr>
        </p:nvSpPr>
        <p:spPr/>
        <p:txBody>
          <a:bodyPr/>
          <a:lstStyle/>
          <a:p>
            <a:fld id="{824A558B-E4E9-A94A-B9C1-029E46A76ABA}" type="slidenum">
              <a:rPr lang="en-US" smtClean="0"/>
              <a:t>5</a:t>
            </a:fld>
            <a:endParaRPr lang="en-US" dirty="0"/>
          </a:p>
        </p:txBody>
      </p:sp>
    </p:spTree>
    <p:extLst>
      <p:ext uri="{BB962C8B-B14F-4D97-AF65-F5344CB8AC3E}">
        <p14:creationId xmlns:p14="http://schemas.microsoft.com/office/powerpoint/2010/main" val="333584452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a:t>The lack of an effective process for transmitting funds electronically on international cases is becoming problematic and is being raised more frequently by other countries. We are seeing instances where other countries are refusing to accept paper checks and are insisting on other forms of payment. </a:t>
            </a:r>
          </a:p>
          <a:p>
            <a:pPr>
              <a:spcBef>
                <a:spcPts val="1200"/>
              </a:spcBef>
            </a:pPr>
            <a:r>
              <a:rPr lang="en-US" dirty="0"/>
              <a:t>In addition, the fees associated with cashing paper checks in other countries can be </a:t>
            </a:r>
            <a:r>
              <a:rPr lang="en-US" dirty="0" smtClean="0"/>
              <a:t>significant. </a:t>
            </a:r>
            <a:r>
              <a:rPr lang="en-US" dirty="0"/>
              <a:t>It has been reported that sometimes the custodial parent will receive less than half of the original check </a:t>
            </a:r>
            <a:r>
              <a:rPr lang="en-US" dirty="0" smtClean="0"/>
              <a:t>amount </a:t>
            </a:r>
            <a:r>
              <a:rPr lang="en-US" dirty="0"/>
              <a:t>because of deductions for bank charges and the cost to convert the USD check into local currency</a:t>
            </a:r>
            <a:r>
              <a:rPr lang="en-US" dirty="0" smtClean="0"/>
              <a:t>.</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50</a:t>
            </a:fld>
            <a:endParaRPr lang="en-US" dirty="0"/>
          </a:p>
        </p:txBody>
      </p:sp>
    </p:spTree>
    <p:extLst>
      <p:ext uri="{BB962C8B-B14F-4D97-AF65-F5344CB8AC3E}">
        <p14:creationId xmlns:p14="http://schemas.microsoft.com/office/powerpoint/2010/main" val="309709018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With checks, the sending country has costs associated with issuing the check, and the receiving country has costs associated with currency conversion and the cost of processing the check.</a:t>
            </a:r>
            <a:endParaRPr lang="en-US" dirty="0"/>
          </a:p>
          <a:p>
            <a:pPr>
              <a:spcBef>
                <a:spcPts val="1200"/>
              </a:spcBef>
            </a:pPr>
            <a:r>
              <a:rPr lang="en-US" dirty="0" smtClean="0"/>
              <a:t>If electronic funds transfer is used in an international case, currency conversion takes place at the point of sending funds. That means the country incurring currency conversion costs is the sending country. The receiving country may still face fees charged by the receiving bank.</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51</a:t>
            </a:fld>
            <a:endParaRPr lang="en-US" dirty="0"/>
          </a:p>
        </p:txBody>
      </p:sp>
    </p:spTree>
    <p:extLst>
      <p:ext uri="{BB962C8B-B14F-4D97-AF65-F5344CB8AC3E}">
        <p14:creationId xmlns:p14="http://schemas.microsoft.com/office/powerpoint/2010/main" val="7124851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The next slides drill down a bit deeper into outgoing and incoming international payments.</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52</a:t>
            </a:fld>
            <a:endParaRPr lang="en-US" dirty="0"/>
          </a:p>
        </p:txBody>
      </p:sp>
    </p:spTree>
    <p:extLst>
      <p:ext uri="{BB962C8B-B14F-4D97-AF65-F5344CB8AC3E}">
        <p14:creationId xmlns:p14="http://schemas.microsoft.com/office/powerpoint/2010/main" val="124356903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100" dirty="0" smtClean="0"/>
              <a:t>Notes:</a:t>
            </a:r>
          </a:p>
          <a:p>
            <a:pPr lvl="0">
              <a:spcBef>
                <a:spcPts val="1200"/>
              </a:spcBef>
            </a:pPr>
            <a:r>
              <a:rPr lang="en-US" sz="1100" dirty="0"/>
              <a:t>When a U.S. child support agency sends payments by check to a Convention country, the foreign bank in the receiving country must revert to a U.S. clearing bank to convert the money into local currency, for example, into euros (EUR) for Austria, the Netherlands, and Slovakia; and into forints (HUF) for Hungary. At least four Convention countries are no longer processing U.S. dollar (USD) checks in support cases</a:t>
            </a:r>
            <a:r>
              <a:rPr lang="en-US" sz="1100" dirty="0" smtClean="0"/>
              <a:t>.</a:t>
            </a:r>
            <a:endParaRPr lang="en-US" sz="1100" dirty="0"/>
          </a:p>
          <a:p>
            <a:pPr lvl="0">
              <a:spcBef>
                <a:spcPts val="1200"/>
              </a:spcBef>
            </a:pPr>
            <a:r>
              <a:rPr lang="en-US" sz="1100" dirty="0"/>
              <a:t>Austria and Slovakia say their banks have stopped dealing in paper checks generally</a:t>
            </a:r>
            <a:r>
              <a:rPr lang="en-US" sz="1100" dirty="0" smtClean="0"/>
              <a:t>.</a:t>
            </a:r>
            <a:endParaRPr lang="en-US" sz="1100" dirty="0"/>
          </a:p>
          <a:p>
            <a:pPr lvl="0">
              <a:spcBef>
                <a:spcPts val="1200"/>
              </a:spcBef>
            </a:pPr>
            <a:r>
              <a:rPr lang="en-US" sz="1100" dirty="0"/>
              <a:t>Hungary says all Hungarian banks have terminated their contracts with U.S. clearing banks like Bank of America and Wells Fargo, because of the high cost of USD clearing services charged by the U.S. banks</a:t>
            </a:r>
            <a:r>
              <a:rPr lang="en-US" sz="1100" dirty="0" smtClean="0"/>
              <a:t>.</a:t>
            </a:r>
            <a:endParaRPr lang="en-US" sz="1100" dirty="0"/>
          </a:p>
          <a:p>
            <a:pPr lvl="0">
              <a:spcBef>
                <a:spcPts val="1200"/>
              </a:spcBef>
            </a:pPr>
            <a:r>
              <a:rPr lang="en-US" sz="1100" dirty="0"/>
              <a:t>The Netherlands says its bank – ABN </a:t>
            </a:r>
            <a:r>
              <a:rPr lang="en-US" sz="1100" dirty="0" err="1"/>
              <a:t>Amro</a:t>
            </a:r>
            <a:r>
              <a:rPr lang="en-US" sz="1100" dirty="0"/>
              <a:t> – no longer processes USD checks in the Netherlands. However, the bank has business in North America and the Netherlands Central Authority plans to talk to the bank about possible solutions</a:t>
            </a:r>
            <a:r>
              <a:rPr lang="en-US" sz="1100" dirty="0" smtClean="0"/>
              <a:t>.</a:t>
            </a:r>
            <a:endParaRPr lang="en-US" sz="1100" dirty="0"/>
          </a:p>
        </p:txBody>
      </p:sp>
      <p:sp>
        <p:nvSpPr>
          <p:cNvPr id="4" name="Slide Number Placeholder 3"/>
          <p:cNvSpPr>
            <a:spLocks noGrp="1"/>
          </p:cNvSpPr>
          <p:nvPr>
            <p:ph type="sldNum" sz="quarter" idx="10"/>
          </p:nvPr>
        </p:nvSpPr>
        <p:spPr/>
        <p:txBody>
          <a:bodyPr/>
          <a:lstStyle/>
          <a:p>
            <a:fld id="{824A558B-E4E9-A94A-B9C1-029E46A76ABA}" type="slidenum">
              <a:rPr lang="en-US" smtClean="0"/>
              <a:t>53</a:t>
            </a:fld>
            <a:endParaRPr lang="en-US" dirty="0"/>
          </a:p>
        </p:txBody>
      </p:sp>
    </p:spTree>
    <p:extLst>
      <p:ext uri="{BB962C8B-B14F-4D97-AF65-F5344CB8AC3E}">
        <p14:creationId xmlns:p14="http://schemas.microsoft.com/office/powerpoint/2010/main" val="156251008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824A558B-E4E9-A94A-B9C1-029E46A76ABA}" type="slidenum">
              <a:rPr lang="en-US" smtClean="0"/>
              <a:t>54</a:t>
            </a:fld>
            <a:endParaRPr lang="en-US" dirty="0"/>
          </a:p>
        </p:txBody>
      </p:sp>
      <p:sp>
        <p:nvSpPr>
          <p:cNvPr id="3" name="Notes Placeholder 2"/>
          <p:cNvSpPr>
            <a:spLocks noGrp="1"/>
          </p:cNvSpPr>
          <p:nvPr>
            <p:ph type="body" idx="1"/>
          </p:nvPr>
        </p:nvSpPr>
        <p:spPr/>
        <p:txBody>
          <a:bodyPr/>
          <a:lstStyle/>
          <a:p>
            <a:pPr lvl="0"/>
            <a:r>
              <a:rPr lang="en-US" dirty="0" smtClean="0"/>
              <a:t>Notes:</a:t>
            </a:r>
            <a:endParaRPr lang="en-US" dirty="0"/>
          </a:p>
          <a:p>
            <a:pPr>
              <a:spcBef>
                <a:spcPts val="1200"/>
              </a:spcBef>
            </a:pPr>
            <a:r>
              <a:rPr lang="en-US" dirty="0" smtClean="0"/>
              <a:t>Some U.S. states </a:t>
            </a:r>
            <a:r>
              <a:rPr lang="en-US" dirty="0"/>
              <a:t>have </a:t>
            </a:r>
            <a:r>
              <a:rPr lang="en-US" dirty="0" smtClean="0"/>
              <a:t>begun </a:t>
            </a:r>
            <a:r>
              <a:rPr lang="en-US" dirty="0"/>
              <a:t>using debit cards as an alternative to issuing checks to custodial parents in other countries. </a:t>
            </a:r>
          </a:p>
          <a:p>
            <a:pPr lvl="0">
              <a:spcBef>
                <a:spcPts val="1200"/>
              </a:spcBef>
            </a:pPr>
            <a:r>
              <a:rPr lang="en-US" dirty="0" smtClean="0"/>
              <a:t>Another alternative to checks is use of some form of international electronic payment. IBAN is an acronym for International Bank Account Number. SWIFT is the acronym for The </a:t>
            </a:r>
            <a:r>
              <a:rPr lang="en-US" dirty="0"/>
              <a:t>Society for Worldwide Interbank Financial </a:t>
            </a:r>
            <a:r>
              <a:rPr lang="en-US" dirty="0" smtClean="0"/>
              <a:t>Telecommunication. Although Europe favors wire payments through the IBAN and SWIFT systems, U.S. states have reported them to be expensive, especially for multiple, small dollar amounts that are typical of child support payments. Each </a:t>
            </a:r>
            <a:r>
              <a:rPr lang="en-US" dirty="0"/>
              <a:t>transmission involves payment initiation, data </a:t>
            </a:r>
            <a:r>
              <a:rPr lang="en-US" dirty="0" smtClean="0"/>
              <a:t>transmission, </a:t>
            </a:r>
            <a:r>
              <a:rPr lang="en-US" dirty="0"/>
              <a:t>and reconciliation </a:t>
            </a:r>
            <a:r>
              <a:rPr lang="en-US" dirty="0" smtClean="0"/>
              <a:t>phases. </a:t>
            </a:r>
            <a:endParaRPr lang="en-US" dirty="0"/>
          </a:p>
          <a:p>
            <a:r>
              <a:rPr lang="en-US" dirty="0"/>
              <a:t>OCSE has issued guidance for working with </a:t>
            </a:r>
            <a:r>
              <a:rPr lang="en-US" dirty="0" smtClean="0"/>
              <a:t>the four Convention countries and Switzerland that have indicated they will no longer accept checks in U.S. dollars</a:t>
            </a:r>
            <a:r>
              <a:rPr lang="en-US" dirty="0"/>
              <a:t>. See </a:t>
            </a:r>
            <a:r>
              <a:rPr lang="en-US" u="sng" dirty="0">
                <a:solidFill>
                  <a:srgbClr val="000000"/>
                </a:solidFill>
                <a:latin typeface="Calibri" panose="020F0502020204030204" pitchFamily="34" charset="0"/>
                <a:ea typeface="Times New Roman" panose="02020603050405020304" pitchFamily="18" charset="0"/>
                <a:cs typeface="Times New Roman" panose="02020603050405020304" pitchFamily="18" charset="0"/>
                <a:hlinkClick r:id="rId3"/>
              </a:rPr>
              <a:t>IM-18-10</a:t>
            </a:r>
            <a:r>
              <a:rPr lang="en-US" dirty="0" smtClean="0"/>
              <a:t>. </a:t>
            </a:r>
          </a:p>
        </p:txBody>
      </p:sp>
    </p:spTree>
    <p:extLst>
      <p:ext uri="{BB962C8B-B14F-4D97-AF65-F5344CB8AC3E}">
        <p14:creationId xmlns:p14="http://schemas.microsoft.com/office/powerpoint/2010/main" val="217589137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Other possible payments methods in international cases are payment through an international ACH transaction system or other government and commercial options.</a:t>
            </a:r>
            <a:endParaRPr lang="en-US" dirty="0"/>
          </a:p>
          <a:p>
            <a:pPr>
              <a:spcBef>
                <a:spcPts val="1200"/>
              </a:spcBef>
            </a:pPr>
            <a:r>
              <a:rPr lang="en-US" dirty="0"/>
              <a:t>The National Automated Clearing House Association (NACHA) </a:t>
            </a:r>
            <a:r>
              <a:rPr lang="en-US" dirty="0" smtClean="0"/>
              <a:t>is the entity that developed </a:t>
            </a:r>
            <a:r>
              <a:rPr lang="en-US" dirty="0"/>
              <a:t>rules for the electronic transmission of payments </a:t>
            </a:r>
            <a:r>
              <a:rPr lang="en-US" dirty="0" smtClean="0"/>
              <a:t>domestically. It has developed </a:t>
            </a:r>
            <a:r>
              <a:rPr lang="en-US" dirty="0"/>
              <a:t>an ACH format to be used for electronic transmission of international child support (International ACH </a:t>
            </a:r>
            <a:r>
              <a:rPr lang="en-US" dirty="0" smtClean="0"/>
              <a:t>transaction </a:t>
            </a:r>
            <a:r>
              <a:rPr lang="en-US" dirty="0"/>
              <a:t>– IAT</a:t>
            </a:r>
            <a:r>
              <a:rPr lang="en-US" dirty="0" smtClean="0"/>
              <a:t>). However, </a:t>
            </a:r>
            <a:r>
              <a:rPr lang="en-US" dirty="0"/>
              <a:t>there is no single global standard for ACH as each country or payment area (Europe has a Single European Payment Area) </a:t>
            </a:r>
            <a:r>
              <a:rPr lang="en-US" dirty="0" smtClean="0"/>
              <a:t>has </a:t>
            </a:r>
            <a:r>
              <a:rPr lang="en-US" dirty="0"/>
              <a:t>its own banking and financial regulations. </a:t>
            </a:r>
            <a:r>
              <a:rPr lang="en-US" dirty="0" smtClean="0"/>
              <a:t>That means the </a:t>
            </a:r>
            <a:r>
              <a:rPr lang="en-US" dirty="0"/>
              <a:t>data accompanying outgoing payments will have to be reformatted into the format of the receiving country or area. This process may take time to develop. </a:t>
            </a:r>
          </a:p>
          <a:p>
            <a:pPr>
              <a:spcBef>
                <a:spcPts val="1200"/>
              </a:spcBef>
            </a:pPr>
            <a:r>
              <a:rPr lang="en-US" dirty="0"/>
              <a:t>OCSE is working with states to assess if there are </a:t>
            </a:r>
            <a:r>
              <a:rPr lang="en-US" dirty="0" smtClean="0"/>
              <a:t>other government </a:t>
            </a:r>
            <a:r>
              <a:rPr lang="en-US" dirty="0"/>
              <a:t>or commercial options that will accomplish the goal of rapid, low-cost money transfers from U.S. child support agencies to foreign countries. </a:t>
            </a:r>
            <a:endParaRPr lang="en-US"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55</a:t>
            </a:fld>
            <a:endParaRPr lang="en-US" dirty="0"/>
          </a:p>
        </p:txBody>
      </p:sp>
    </p:spTree>
    <p:extLst>
      <p:ext uri="{BB962C8B-B14F-4D97-AF65-F5344CB8AC3E}">
        <p14:creationId xmlns:p14="http://schemas.microsoft.com/office/powerpoint/2010/main" val="171858506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Because </a:t>
            </a:r>
            <a:r>
              <a:rPr lang="en-US" dirty="0"/>
              <a:t>payment processing requirements are in flux, OCSE has developed a useful resource for caseworkers. Remember the drop down box on OCSE’s International page? When you select a country, it will also provide you payment information about that country. For example, Austria no longer accepts payment by check. States should send wire payments instead. The website also provides bank account information and contact information for payment details</a:t>
            </a:r>
            <a:r>
              <a:rPr lang="en-US" dirty="0" smtClean="0"/>
              <a:t>.</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56</a:t>
            </a:fld>
            <a:endParaRPr lang="en-US" dirty="0"/>
          </a:p>
        </p:txBody>
      </p:sp>
    </p:spTree>
    <p:extLst>
      <p:ext uri="{BB962C8B-B14F-4D97-AF65-F5344CB8AC3E}">
        <p14:creationId xmlns:p14="http://schemas.microsoft.com/office/powerpoint/2010/main" val="350236662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lvl="0">
              <a:spcBef>
                <a:spcPts val="1200"/>
              </a:spcBef>
            </a:pPr>
            <a:r>
              <a:rPr lang="en-US" dirty="0" smtClean="0"/>
              <a:t>This slide summarizes the challenges ahead for international payment processing.</a:t>
            </a:r>
            <a:endParaRPr lang="en-US" dirty="0"/>
          </a:p>
          <a:p>
            <a:pPr lvl="0">
              <a:spcBef>
                <a:spcPts val="1200"/>
              </a:spcBef>
            </a:pPr>
            <a:r>
              <a:rPr lang="en-US" dirty="0" smtClean="0"/>
              <a:t>With our ratification of the Hague Convention, the United States has gone from </a:t>
            </a:r>
            <a:r>
              <a:rPr lang="en-US" dirty="0"/>
              <a:t>26 to </a:t>
            </a:r>
            <a:r>
              <a:rPr lang="en-US" dirty="0" smtClean="0"/>
              <a:t>49 </a:t>
            </a:r>
            <a:r>
              <a:rPr lang="en-US" dirty="0"/>
              <a:t>reciprocating </a:t>
            </a:r>
            <a:r>
              <a:rPr lang="en-US" dirty="0" smtClean="0"/>
              <a:t>partners – each of which will have its own payment processing requirements. It is unlikely that one approach will work with all of our international partners. Therefore, OCSE encourages states to work with countries in developing needed solutions. A number of states are already being proactive. They have found that different approaches may be needed for outgoing and incoming payments.  </a:t>
            </a:r>
            <a:endParaRPr lang="en-US" dirty="0"/>
          </a:p>
          <a:p>
            <a:pPr lvl="0">
              <a:spcBef>
                <a:spcPts val="1200"/>
              </a:spcBef>
            </a:pPr>
            <a:r>
              <a:rPr lang="en-US" dirty="0" smtClean="0"/>
              <a:t>In addition to minimizing costs, it is important that any </a:t>
            </a:r>
            <a:r>
              <a:rPr lang="en-US" dirty="0"/>
              <a:t>solution </a:t>
            </a:r>
            <a:r>
              <a:rPr lang="en-US" dirty="0" smtClean="0"/>
              <a:t>includes the transmission </a:t>
            </a:r>
            <a:r>
              <a:rPr lang="en-US" dirty="0"/>
              <a:t>of payment information and case reference numbers, in some form, between the agencies </a:t>
            </a:r>
            <a:r>
              <a:rPr lang="en-US" dirty="0" smtClean="0"/>
              <a:t>involved.</a:t>
            </a:r>
            <a:endParaRPr lang="en-US" dirty="0"/>
          </a:p>
          <a:p>
            <a:pPr>
              <a:spcBef>
                <a:spcPts val="1200"/>
              </a:spcBef>
            </a:pPr>
            <a:r>
              <a:rPr lang="en-US" dirty="0" smtClean="0"/>
              <a:t>OCSE </a:t>
            </a:r>
            <a:r>
              <a:rPr lang="en-US" dirty="0"/>
              <a:t>has an international payment team that is exploring longer-term solutions for sending payments across borders. In the meantime, if your state is having trouble with international payments, we encourage you to contact OCSE for assistance</a:t>
            </a:r>
            <a:r>
              <a:rPr lang="en-US" dirty="0" smtClean="0"/>
              <a:t>. </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57</a:t>
            </a:fld>
            <a:endParaRPr lang="en-US" dirty="0"/>
          </a:p>
        </p:txBody>
      </p:sp>
    </p:spTree>
    <p:extLst>
      <p:ext uri="{BB962C8B-B14F-4D97-AF65-F5344CB8AC3E}">
        <p14:creationId xmlns:p14="http://schemas.microsoft.com/office/powerpoint/2010/main" val="174625694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Currency conversion is another issue that arises in Convention cases.</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58</a:t>
            </a:fld>
            <a:endParaRPr lang="en-US" dirty="0"/>
          </a:p>
        </p:txBody>
      </p:sp>
    </p:spTree>
    <p:extLst>
      <p:ext uri="{BB962C8B-B14F-4D97-AF65-F5344CB8AC3E}">
        <p14:creationId xmlns:p14="http://schemas.microsoft.com/office/powerpoint/2010/main" val="49284785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a:t>Although the Hague Child Support Convention is silent on currency conversion, UIFSA (2008) contains several provisions that place responsibility on the tribunal or support enforcement agency to conduct currency conversion. These UIFSA provisions apply to all cases, including Convention cases. Note that UIFSA refers to an applicable official or market exchange rate as publicly reported. A few countries maintain an official exchange rate for their currency. However, the vast majority of countries recognize that the value of their currency is subject to daily market fluctuations. Therefore, a specific amount of support in a foreign currency will inevitably have a variable value as the foreign currency rises or falls against the U.S. dollar. UIFSA does not provide guidance on the timing of currency conversion. However, the language directing a conversion to a monetary equivalence in dollars is intended to make clear the equivalence is not a modification of the original order to a dollar figure</a:t>
            </a:r>
            <a:r>
              <a:rPr lang="en-US" dirty="0" smtClean="0"/>
              <a:t>.</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59</a:t>
            </a:fld>
            <a:endParaRPr lang="en-US" dirty="0"/>
          </a:p>
        </p:txBody>
      </p:sp>
    </p:spTree>
    <p:extLst>
      <p:ext uri="{BB962C8B-B14F-4D97-AF65-F5344CB8AC3E}">
        <p14:creationId xmlns:p14="http://schemas.microsoft.com/office/powerpoint/2010/main" val="31439173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endParaRPr lang="en-US" dirty="0"/>
          </a:p>
          <a:p>
            <a:pPr>
              <a:spcBef>
                <a:spcPts val="1200"/>
              </a:spcBef>
            </a:pPr>
            <a:r>
              <a:rPr lang="en-US" dirty="0" smtClean="0"/>
              <a:t>In the second half of the module, we will review Convention and UIFSA provisions regarding evidence. This includes a discussion of telephonic and electronic hearings. We will explore a number of payment processing questions that have arisen in international cases. </a:t>
            </a:r>
            <a:r>
              <a:rPr lang="en-US" dirty="0"/>
              <a:t>We will </a:t>
            </a:r>
            <a:r>
              <a:rPr lang="en-US" dirty="0" smtClean="0"/>
              <a:t>also discuss </a:t>
            </a:r>
            <a:r>
              <a:rPr lang="en-US" dirty="0"/>
              <a:t>the latest developments with regard to iSupport. iSupport </a:t>
            </a:r>
            <a:r>
              <a:rPr lang="en-US" dirty="0" smtClean="0"/>
              <a:t>is an electronic case management and communication system in support of the Convention. Finally we will talk about the impact of U.S. ratification of the Hague Convention on existing bilateral agreements.</a:t>
            </a:r>
            <a:endParaRPr lang="en-US" dirty="0"/>
          </a:p>
          <a:p>
            <a:pPr>
              <a:spcBef>
                <a:spcPts val="1200"/>
              </a:spcBef>
            </a:pPr>
            <a:r>
              <a:rPr lang="en-US" dirty="0" smtClean="0"/>
              <a:t>Throughout the presentation, keep in mind that when we refer to a Contracting State, or a requesting or requested State, we are referring to countries.</a:t>
            </a:r>
          </a:p>
        </p:txBody>
      </p:sp>
      <p:sp>
        <p:nvSpPr>
          <p:cNvPr id="4" name="Slide Number Placeholder 3"/>
          <p:cNvSpPr>
            <a:spLocks noGrp="1"/>
          </p:cNvSpPr>
          <p:nvPr>
            <p:ph type="sldNum" sz="quarter" idx="10"/>
          </p:nvPr>
        </p:nvSpPr>
        <p:spPr/>
        <p:txBody>
          <a:bodyPr/>
          <a:lstStyle/>
          <a:p>
            <a:fld id="{824A558B-E4E9-A94A-B9C1-029E46A76ABA}" type="slidenum">
              <a:rPr lang="en-US" smtClean="0"/>
              <a:t>6</a:t>
            </a:fld>
            <a:endParaRPr lang="en-US" dirty="0"/>
          </a:p>
        </p:txBody>
      </p:sp>
    </p:spTree>
    <p:extLst>
      <p:ext uri="{BB962C8B-B14F-4D97-AF65-F5344CB8AC3E}">
        <p14:creationId xmlns:p14="http://schemas.microsoft.com/office/powerpoint/2010/main" val="32275018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In 2004, OCSE’s Division of Policy and Training addressed a question regarding the date of currency conversion. The response noted there is no federal rule regarding what date should be used for converting a support amount stated in foreign currency into a U.S. dollar amount. That means a IV-D agency or tribunal will follow state law and procedure.</a:t>
            </a:r>
          </a:p>
        </p:txBody>
      </p:sp>
      <p:sp>
        <p:nvSpPr>
          <p:cNvPr id="4" name="Slide Number Placeholder 3"/>
          <p:cNvSpPr>
            <a:spLocks noGrp="1"/>
          </p:cNvSpPr>
          <p:nvPr>
            <p:ph type="sldNum" sz="quarter" idx="10"/>
          </p:nvPr>
        </p:nvSpPr>
        <p:spPr/>
        <p:txBody>
          <a:bodyPr/>
          <a:lstStyle/>
          <a:p>
            <a:fld id="{824A558B-E4E9-A94A-B9C1-029E46A76ABA}" type="slidenum">
              <a:rPr lang="en-US" smtClean="0"/>
              <a:t>60</a:t>
            </a:fld>
            <a:endParaRPr lang="en-US" dirty="0"/>
          </a:p>
        </p:txBody>
      </p:sp>
    </p:spTree>
    <p:extLst>
      <p:ext uri="{BB962C8B-B14F-4D97-AF65-F5344CB8AC3E}">
        <p14:creationId xmlns:p14="http://schemas.microsoft.com/office/powerpoint/2010/main" val="250432259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In </a:t>
            </a:r>
            <a:r>
              <a:rPr lang="en-US" dirty="0" smtClean="0"/>
              <a:t>PIQ-03-04, </a:t>
            </a:r>
            <a:r>
              <a:rPr lang="en-US" dirty="0" smtClean="0"/>
              <a:t>OCSE also responded to a question about whether the cost of currency conversion could be deducted from the amount paid to the obligee and credited to the obligor. The answer was No. Currency conversion costs are considered costs of doing business. As such, the obligee should receive, and the obligor should be credited with, the full value of the payment made, using the applicable conversion rate. The IV-D agency can seek FFP for the costs of converting the payment. </a:t>
            </a:r>
          </a:p>
        </p:txBody>
      </p:sp>
      <p:sp>
        <p:nvSpPr>
          <p:cNvPr id="4" name="Slide Number Placeholder 3"/>
          <p:cNvSpPr>
            <a:spLocks noGrp="1"/>
          </p:cNvSpPr>
          <p:nvPr>
            <p:ph type="sldNum" sz="quarter" idx="10"/>
          </p:nvPr>
        </p:nvSpPr>
        <p:spPr/>
        <p:txBody>
          <a:bodyPr/>
          <a:lstStyle/>
          <a:p>
            <a:fld id="{824A558B-E4E9-A94A-B9C1-029E46A76ABA}" type="slidenum">
              <a:rPr lang="en-US" smtClean="0"/>
              <a:t>61</a:t>
            </a:fld>
            <a:endParaRPr lang="en-US" dirty="0"/>
          </a:p>
        </p:txBody>
      </p:sp>
    </p:spTree>
    <p:extLst>
      <p:ext uri="{BB962C8B-B14F-4D97-AF65-F5344CB8AC3E}">
        <p14:creationId xmlns:p14="http://schemas.microsoft.com/office/powerpoint/2010/main" val="168271160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The </a:t>
            </a:r>
            <a:r>
              <a:rPr lang="en-US" dirty="0"/>
              <a:t>rules and mechanisms to convert from or to foreign currency are left to each U.S. state. OCSE does not maintain a currency conversion table or calculator on its website. </a:t>
            </a:r>
            <a:r>
              <a:rPr lang="en-US" dirty="0" smtClean="0"/>
              <a:t>However, the </a:t>
            </a:r>
            <a:r>
              <a:rPr lang="en-US" dirty="0"/>
              <a:t>Internal Revenue Service website lists </a:t>
            </a:r>
            <a:r>
              <a:rPr lang="en-US" dirty="0" smtClean="0"/>
              <a:t>a number of  </a:t>
            </a:r>
            <a:r>
              <a:rPr lang="en-US" dirty="0"/>
              <a:t>government and external resources to assist in currency </a:t>
            </a:r>
            <a:r>
              <a:rPr lang="en-US" dirty="0" smtClean="0"/>
              <a:t>conversion. Those resources are listed on this slide. </a:t>
            </a:r>
          </a:p>
          <a:p>
            <a:pPr>
              <a:spcBef>
                <a:spcPts val="1200"/>
              </a:spcBef>
            </a:pPr>
            <a:r>
              <a:rPr lang="en-US" dirty="0" smtClean="0"/>
              <a:t>Some state child support agencies have official policy on which website it wants staff to use for currency conversion in international support cases. For example, Illinois has a shortcut to </a:t>
            </a:r>
            <a:r>
              <a:rPr lang="en-US" dirty="0" smtClean="0">
                <a:hlinkClick r:id="rId3"/>
              </a:rPr>
              <a:t>www.oanda.com</a:t>
            </a:r>
            <a:r>
              <a:rPr lang="en-US" dirty="0" smtClean="0"/>
              <a:t> on its state agency website. Many states do not have a statewide policy and leave it up to the local agency to determine which publicly available exchange rate site to use.</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62</a:t>
            </a:fld>
            <a:endParaRPr lang="en-US" dirty="0"/>
          </a:p>
        </p:txBody>
      </p:sp>
    </p:spTree>
    <p:extLst>
      <p:ext uri="{BB962C8B-B14F-4D97-AF65-F5344CB8AC3E}">
        <p14:creationId xmlns:p14="http://schemas.microsoft.com/office/powerpoint/2010/main" val="183316177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24085"/>
            <a:ext cx="5791200" cy="4576246"/>
          </a:xfrm>
        </p:spPr>
        <p:txBody>
          <a:bodyPr/>
          <a:lstStyle/>
          <a:p>
            <a:r>
              <a:rPr lang="en-US" dirty="0" smtClean="0"/>
              <a:t>Notes:</a:t>
            </a:r>
            <a:endParaRPr lang="en-US" dirty="0"/>
          </a:p>
          <a:p>
            <a:pPr>
              <a:spcBef>
                <a:spcPts val="1200"/>
              </a:spcBef>
            </a:pPr>
            <a:r>
              <a:rPr lang="en-US" sz="1150" dirty="0" smtClean="0"/>
              <a:t>There is nothing in federal policy, UIFSA, or the Convention that specifies a date for currency conversion when a support amount is stated in foreign currency. Some state IV-D agencies have issued policy guidance. It appears that most state agencies leave it to the discretion of the local office. In conversations with representatives of several state IV-D agencies, there does not appear to be consensus on what date is used. If a country seeks recognition and enforcement of an order for current support that is stated in foreign currency, some IV-D agencies convert the amount to the U.S. dollar equivalence on the date the order is received by the state Central Registry and entered on the system. That equivalent amount may be updated again at the time notice of registration is sent. Other IV-D representatives noted they do currency conversion at the time the order is registered. We did not talk to any state that based currency conversion on the date the foreign support order was issued.</a:t>
            </a:r>
            <a:endParaRPr lang="en-US" sz="1150" dirty="0"/>
          </a:p>
          <a:p>
            <a:pPr>
              <a:spcBef>
                <a:spcPts val="1200"/>
              </a:spcBef>
            </a:pPr>
            <a:r>
              <a:rPr lang="en-US" sz="1150" dirty="0" smtClean="0"/>
              <a:t>Similarly, if the order includes support arrears, states vary on the date used for currency </a:t>
            </a:r>
            <a:r>
              <a:rPr lang="en-US" sz="1150" dirty="0"/>
              <a:t>conversion. </a:t>
            </a:r>
            <a:r>
              <a:rPr lang="en-US" sz="1150" dirty="0" smtClean="0"/>
              <a:t>If the application or letter of transmittal requesting registration alleges an arrearage amount as of a specific date, some states use that same date to determine the currency conversion rate. One IV-D attorney noted that if arrears are owed for more than three years, she uses historical data to determine the average conversion rate for each year of arrears. More frequently, states appear to use the date the order is registered in the responding state for enforcement. </a:t>
            </a:r>
            <a:endParaRPr lang="en-US" sz="1150" dirty="0"/>
          </a:p>
          <a:p>
            <a:pPr>
              <a:spcBef>
                <a:spcPts val="1200"/>
              </a:spcBef>
            </a:pPr>
            <a:r>
              <a:rPr lang="en-US" sz="1150" dirty="0" smtClean="0"/>
              <a:t>Once the foreign support order is registered for enforcement and the tribunal has established an equivalent U.S. currency amount, very few states update the currency conversion rate based on when each payment is due or made. In the context of an enforcement action, many states update the currency conversion rate on the date the enforcement action is initiated. </a:t>
            </a:r>
            <a:endParaRPr lang="en-US" sz="1150" dirty="0"/>
          </a:p>
        </p:txBody>
      </p:sp>
      <p:sp>
        <p:nvSpPr>
          <p:cNvPr id="4" name="Slide Number Placeholder 3"/>
          <p:cNvSpPr>
            <a:spLocks noGrp="1"/>
          </p:cNvSpPr>
          <p:nvPr>
            <p:ph type="sldNum" sz="quarter" idx="10"/>
          </p:nvPr>
        </p:nvSpPr>
        <p:spPr/>
        <p:txBody>
          <a:bodyPr/>
          <a:lstStyle/>
          <a:p>
            <a:fld id="{824A558B-E4E9-A94A-B9C1-029E46A76ABA}" type="slidenum">
              <a:rPr lang="en-US" smtClean="0"/>
              <a:t>63</a:t>
            </a:fld>
            <a:endParaRPr lang="en-US" dirty="0"/>
          </a:p>
        </p:txBody>
      </p:sp>
    </p:spTree>
    <p:extLst>
      <p:ext uri="{BB962C8B-B14F-4D97-AF65-F5344CB8AC3E}">
        <p14:creationId xmlns:p14="http://schemas.microsoft.com/office/powerpoint/2010/main" val="169329151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24085"/>
            <a:ext cx="5562600" cy="4191238"/>
          </a:xfrm>
        </p:spPr>
        <p:txBody>
          <a:bodyPr/>
          <a:lstStyle/>
          <a:p>
            <a:r>
              <a:rPr lang="en-US" dirty="0" smtClean="0"/>
              <a:t>Notes:</a:t>
            </a:r>
            <a:endParaRPr lang="en-US" dirty="0"/>
          </a:p>
          <a:p>
            <a:pPr>
              <a:spcBef>
                <a:spcPts val="1200"/>
              </a:spcBef>
            </a:pPr>
            <a:r>
              <a:rPr lang="en-US" dirty="0" smtClean="0"/>
              <a:t>When registering a Convention order for recognition and enforcement that has a support amount stated in a foreign currency, the best practice is for the agency or tribunal to include the U.S. dollar equivalence in the notice of registration. The date when the conversion rate is obtained should also be noted. </a:t>
            </a:r>
            <a:r>
              <a:rPr lang="en-US" dirty="0"/>
              <a:t>U</a:t>
            </a:r>
            <a:r>
              <a:rPr lang="en-US" dirty="0" smtClean="0"/>
              <a:t>sing equivalence language notifies the parties of the amount owed in U.S. dollars but also makes it clear that the order is not being modified into U.S. dollars. In other words, the obligor still owes the amount as specified in the foreign order.</a:t>
            </a:r>
            <a:endParaRPr lang="en-US" dirty="0"/>
          </a:p>
          <a:p>
            <a:pPr>
              <a:spcBef>
                <a:spcPts val="1200"/>
              </a:spcBef>
            </a:pPr>
            <a:r>
              <a:rPr lang="en-US" dirty="0" smtClean="0"/>
              <a:t>Because many countries note dates in a different format from the United States, it is advisable to write out the date of the currency conversion, specifically including the name of the month.</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64</a:t>
            </a:fld>
            <a:endParaRPr lang="en-US" dirty="0"/>
          </a:p>
        </p:txBody>
      </p:sp>
    </p:spTree>
    <p:extLst>
      <p:ext uri="{BB962C8B-B14F-4D97-AF65-F5344CB8AC3E}">
        <p14:creationId xmlns:p14="http://schemas.microsoft.com/office/powerpoint/2010/main" val="215669286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24085"/>
            <a:ext cx="5638800" cy="4652446"/>
          </a:xfrm>
        </p:spPr>
        <p:txBody>
          <a:bodyPr/>
          <a:lstStyle/>
          <a:p>
            <a:pPr>
              <a:spcBef>
                <a:spcPts val="1200"/>
              </a:spcBef>
            </a:pPr>
            <a:r>
              <a:rPr lang="en-US" sz="1150" dirty="0" smtClean="0"/>
              <a:t>Notes:</a:t>
            </a:r>
            <a:endParaRPr lang="en-US" sz="1150" dirty="0"/>
          </a:p>
          <a:p>
            <a:pPr>
              <a:spcBef>
                <a:spcPts val="1200"/>
              </a:spcBef>
            </a:pPr>
            <a:r>
              <a:rPr lang="en-US" sz="1150" dirty="0" smtClean="0"/>
              <a:t>As we’ve noted several times, the currency </a:t>
            </a:r>
            <a:r>
              <a:rPr lang="en-US" sz="1150" dirty="0"/>
              <a:t>conversion does not modify </a:t>
            </a:r>
            <a:r>
              <a:rPr lang="en-US" sz="1150" dirty="0" smtClean="0"/>
              <a:t>the original order.</a:t>
            </a:r>
            <a:endParaRPr lang="en-US" sz="1150" dirty="0"/>
          </a:p>
          <a:p>
            <a:pPr>
              <a:spcBef>
                <a:spcPts val="1200"/>
              </a:spcBef>
            </a:pPr>
            <a:r>
              <a:rPr lang="en-US" sz="1150" dirty="0" smtClean="0"/>
              <a:t>Most states periodically </a:t>
            </a:r>
            <a:r>
              <a:rPr lang="en-US" sz="1150" dirty="0"/>
              <a:t>update </a:t>
            </a:r>
            <a:r>
              <a:rPr lang="en-US" sz="1150" dirty="0" smtClean="0"/>
              <a:t>the currency </a:t>
            </a:r>
            <a:r>
              <a:rPr lang="en-US" sz="1150" dirty="0"/>
              <a:t>exchange </a:t>
            </a:r>
            <a:r>
              <a:rPr lang="en-US" sz="1150" dirty="0" smtClean="0"/>
              <a:t>rate of a registered foreign support order. Some do it administratively; others require court action. Obviously your statewide system will impact whether it is possible to automatically trigger an adjustment review on foreign orders or whether such a review must be done on an </a:t>
            </a:r>
            <a:r>
              <a:rPr lang="en-US" sz="1150" i="1" dirty="0" smtClean="0"/>
              <a:t>ad hoc </a:t>
            </a:r>
            <a:r>
              <a:rPr lang="en-US" sz="1150" dirty="0" smtClean="0"/>
              <a:t>basis. </a:t>
            </a:r>
            <a:endParaRPr lang="en-US" sz="1150" dirty="0"/>
          </a:p>
          <a:p>
            <a:pPr>
              <a:spcBef>
                <a:spcPts val="1200"/>
              </a:spcBef>
            </a:pPr>
            <a:r>
              <a:rPr lang="en-US" sz="1150" dirty="0" smtClean="0"/>
              <a:t>At least one state with formal policy on currency conversion requires adjustments, after the initial conversion, in several circumstances. One is upon request of the noncustodial parent, the custodial party, or the initiating jurisdiction, as long as requests are not made more frequently than once a month. It also requires an annual review of the equivalence rates and requires local agencies to reconcile account balances with the issuing country, where possible. Finally, the policy requires a review and update of the equivalence rates prior to the filing of a support action in the case. State policy requires that the local agency provide a copy of the outcome of each currency equivalence rate review to the parties and the initiating jurisdiction.</a:t>
            </a:r>
            <a:endParaRPr lang="en-US" sz="1150" dirty="0"/>
          </a:p>
          <a:p>
            <a:pPr>
              <a:spcBef>
                <a:spcPts val="1200"/>
              </a:spcBef>
            </a:pPr>
            <a:r>
              <a:rPr lang="en-US" sz="1150" dirty="0" smtClean="0"/>
              <a:t>Whether or not your state updates the currency conversion rate, keep in mind that the issuing foreign tribunal determines the “official” accounting. Because of rate fluctuations, it is rare that accounts “match up.” If an obligor has paid off arrears, using the U.S. dollar equivalence rate that your agency is using, but the issuing foreign jurisdiction states that arrears are still owed in the foreign currency, it is the issuing jurisdiction’s accounting that governs. If needed, ask the Central Authority to send you an order stating the remaining arrears under the foreign currency.</a:t>
            </a:r>
            <a:endParaRPr lang="en-US" sz="1150" dirty="0"/>
          </a:p>
        </p:txBody>
      </p:sp>
      <p:sp>
        <p:nvSpPr>
          <p:cNvPr id="4" name="Slide Number Placeholder 3"/>
          <p:cNvSpPr>
            <a:spLocks noGrp="1"/>
          </p:cNvSpPr>
          <p:nvPr>
            <p:ph type="sldNum" sz="quarter" idx="10"/>
          </p:nvPr>
        </p:nvSpPr>
        <p:spPr/>
        <p:txBody>
          <a:bodyPr/>
          <a:lstStyle/>
          <a:p>
            <a:fld id="{824A558B-E4E9-A94A-B9C1-029E46A76ABA}" type="slidenum">
              <a:rPr lang="en-US" smtClean="0"/>
              <a:t>65</a:t>
            </a:fld>
            <a:endParaRPr lang="en-US" dirty="0"/>
          </a:p>
        </p:txBody>
      </p:sp>
    </p:spTree>
    <p:extLst>
      <p:ext uri="{BB962C8B-B14F-4D97-AF65-F5344CB8AC3E}">
        <p14:creationId xmlns:p14="http://schemas.microsoft.com/office/powerpoint/2010/main" val="105040281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The next slides provide information about iSupport.</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66</a:t>
            </a:fld>
            <a:endParaRPr lang="en-US" dirty="0"/>
          </a:p>
        </p:txBody>
      </p:sp>
    </p:spTree>
    <p:extLst>
      <p:ext uri="{BB962C8B-B14F-4D97-AF65-F5344CB8AC3E}">
        <p14:creationId xmlns:p14="http://schemas.microsoft.com/office/powerpoint/2010/main" val="209471321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a:t>iSupport is a case management system that is designed to support the processing of cases under the Hague Convention. It will allow case data and communications to flow electronically through a secure system between the Central Authorities of different countries. iSupport was developed by the Permanent Bureau in The Hague based on input from working groups that included representatives from </a:t>
            </a:r>
            <a:r>
              <a:rPr lang="en-US" dirty="0" smtClean="0"/>
              <a:t>a </a:t>
            </a:r>
            <a:r>
              <a:rPr lang="en-US" dirty="0"/>
              <a:t>number of different countries. </a:t>
            </a:r>
            <a:r>
              <a:rPr lang="en-US" dirty="0" smtClean="0"/>
              <a:t>The </a:t>
            </a:r>
            <a:r>
              <a:rPr lang="en-US" dirty="0"/>
              <a:t>United States participated in the working groups. </a:t>
            </a:r>
          </a:p>
          <a:p>
            <a:pPr>
              <a:spcBef>
                <a:spcPts val="1200"/>
              </a:spcBef>
            </a:pPr>
            <a:r>
              <a:rPr lang="en-US" dirty="0"/>
              <a:t>The Permanent Bureau owns iSupport, and controls (with input from an international Advisory Board) any changes or modification. Any treaty country may have a copy of iSupport. Each country will </a:t>
            </a:r>
            <a:r>
              <a:rPr lang="en-US" dirty="0" smtClean="0"/>
              <a:t>maintain its </a:t>
            </a:r>
            <a:r>
              <a:rPr lang="en-US" dirty="0"/>
              <a:t>own separate database and separate copy of the application. </a:t>
            </a:r>
            <a:r>
              <a:rPr lang="en-US" dirty="0" smtClean="0"/>
              <a:t>There </a:t>
            </a:r>
            <a:r>
              <a:rPr lang="en-US" dirty="0"/>
              <a:t>is no central database and each country only has access to its own application, </a:t>
            </a:r>
            <a:r>
              <a:rPr lang="en-US" dirty="0" smtClean="0"/>
              <a:t>cases, </a:t>
            </a:r>
            <a:r>
              <a:rPr lang="en-US" dirty="0"/>
              <a:t>and database. </a:t>
            </a:r>
          </a:p>
          <a:p>
            <a:pPr>
              <a:spcBef>
                <a:spcPts val="1200"/>
              </a:spcBef>
            </a:pPr>
            <a:r>
              <a:rPr lang="en-US" dirty="0" smtClean="0"/>
              <a:t>iSupport uses a secure communication called </a:t>
            </a:r>
            <a:r>
              <a:rPr lang="en-US" dirty="0"/>
              <a:t>eCodex. This is </a:t>
            </a:r>
            <a:r>
              <a:rPr lang="en-US" dirty="0" smtClean="0"/>
              <a:t>an </a:t>
            </a:r>
            <a:r>
              <a:rPr lang="en-US" dirty="0"/>
              <a:t>EU data transfer mechanism that ensures all information and documents are properly and securely encrypted and protected when they are sent between countries. </a:t>
            </a:r>
            <a:endParaRPr lang="en-CA" dirty="0"/>
          </a:p>
        </p:txBody>
      </p:sp>
      <p:sp>
        <p:nvSpPr>
          <p:cNvPr id="4" name="Slide Number Placeholder 3"/>
          <p:cNvSpPr>
            <a:spLocks noGrp="1"/>
          </p:cNvSpPr>
          <p:nvPr>
            <p:ph type="sldNum" sz="quarter" idx="10"/>
          </p:nvPr>
        </p:nvSpPr>
        <p:spPr/>
        <p:txBody>
          <a:bodyPr/>
          <a:lstStyle/>
          <a:p>
            <a:fld id="{824A558B-E4E9-A94A-B9C1-029E46A76ABA}" type="slidenum">
              <a:rPr lang="en-US" smtClean="0"/>
              <a:t>67</a:t>
            </a:fld>
            <a:endParaRPr lang="en-US" dirty="0"/>
          </a:p>
        </p:txBody>
      </p:sp>
    </p:spTree>
    <p:extLst>
      <p:ext uri="{BB962C8B-B14F-4D97-AF65-F5344CB8AC3E}">
        <p14:creationId xmlns:p14="http://schemas.microsoft.com/office/powerpoint/2010/main" val="41411242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Because </a:t>
            </a:r>
            <a:r>
              <a:rPr lang="en-US" dirty="0"/>
              <a:t>many </a:t>
            </a:r>
            <a:r>
              <a:rPr lang="en-US" dirty="0" smtClean="0"/>
              <a:t>countries, including U.S. states, are </a:t>
            </a:r>
            <a:r>
              <a:rPr lang="en-US" dirty="0"/>
              <a:t>moving away from the use of paper, and </a:t>
            </a:r>
            <a:r>
              <a:rPr lang="en-US" dirty="0" smtClean="0"/>
              <a:t>there can be significant </a:t>
            </a:r>
            <a:r>
              <a:rPr lang="en-US" dirty="0"/>
              <a:t>delays </a:t>
            </a:r>
            <a:r>
              <a:rPr lang="en-US" dirty="0" smtClean="0"/>
              <a:t>in </a:t>
            </a:r>
            <a:r>
              <a:rPr lang="en-US" dirty="0"/>
              <a:t>sending documents by </a:t>
            </a:r>
            <a:r>
              <a:rPr lang="en-US" dirty="0" smtClean="0"/>
              <a:t>mail, most countries prefer </a:t>
            </a:r>
            <a:r>
              <a:rPr lang="en-US" dirty="0"/>
              <a:t>a standardized electronic case processing </a:t>
            </a:r>
            <a:r>
              <a:rPr lang="en-US" dirty="0" smtClean="0"/>
              <a:t>system. </a:t>
            </a:r>
            <a:r>
              <a:rPr lang="en-US" dirty="0"/>
              <a:t>The iSupport application was developed with a number of goals in mind. </a:t>
            </a:r>
            <a:r>
              <a:rPr lang="en-US" dirty="0" smtClean="0"/>
              <a:t>The </a:t>
            </a:r>
            <a:r>
              <a:rPr lang="en-US" dirty="0"/>
              <a:t>system needed to be able to support the completion of the mandatory and recommended Convention </a:t>
            </a:r>
            <a:r>
              <a:rPr lang="en-US" dirty="0" smtClean="0"/>
              <a:t>forms. It needed to </a:t>
            </a:r>
            <a:r>
              <a:rPr lang="en-US" dirty="0"/>
              <a:t>provide a way for the forms to be transmitted securely between the Central Authorities. </a:t>
            </a:r>
            <a:r>
              <a:rPr lang="en-US" dirty="0" smtClean="0"/>
              <a:t>Because the </a:t>
            </a:r>
            <a:r>
              <a:rPr lang="en-US" dirty="0"/>
              <a:t>approved </a:t>
            </a:r>
            <a:r>
              <a:rPr lang="en-US" dirty="0" smtClean="0"/>
              <a:t>forms, </a:t>
            </a:r>
            <a:r>
              <a:rPr lang="en-US" dirty="0"/>
              <a:t>with the use of tick boxes and minimal open text fields, </a:t>
            </a:r>
            <a:r>
              <a:rPr lang="en-US" dirty="0" smtClean="0"/>
              <a:t>are </a:t>
            </a:r>
            <a:r>
              <a:rPr lang="en-US" dirty="0"/>
              <a:t>intended to be easily translated, </a:t>
            </a:r>
            <a:r>
              <a:rPr lang="en-US" dirty="0" smtClean="0"/>
              <a:t>the </a:t>
            </a:r>
            <a:r>
              <a:rPr lang="en-US" dirty="0"/>
              <a:t>system was designed to support generating forms in any language. Finally, as the </a:t>
            </a:r>
            <a:r>
              <a:rPr lang="en-US" dirty="0" smtClean="0"/>
              <a:t>international </a:t>
            </a:r>
            <a:r>
              <a:rPr lang="en-US" dirty="0"/>
              <a:t>caseload grows, </a:t>
            </a:r>
            <a:r>
              <a:rPr lang="en-US" dirty="0" smtClean="0"/>
              <a:t>the goal was to develop an automated </a:t>
            </a:r>
            <a:r>
              <a:rPr lang="en-US" dirty="0"/>
              <a:t>system </a:t>
            </a:r>
            <a:r>
              <a:rPr lang="en-US" dirty="0" smtClean="0"/>
              <a:t>that will </a:t>
            </a:r>
            <a:r>
              <a:rPr lang="en-US" dirty="0"/>
              <a:t>allow </a:t>
            </a:r>
            <a:r>
              <a:rPr lang="en-US" dirty="0" smtClean="0"/>
              <a:t>countries to </a:t>
            </a:r>
            <a:r>
              <a:rPr lang="en-US" dirty="0"/>
              <a:t>better manage </a:t>
            </a:r>
            <a:r>
              <a:rPr lang="en-US" dirty="0" smtClean="0"/>
              <a:t>these cases</a:t>
            </a:r>
            <a:r>
              <a:rPr lang="en-US" dirty="0"/>
              <a:t>. </a:t>
            </a:r>
            <a:endParaRPr lang="en-CA" dirty="0"/>
          </a:p>
        </p:txBody>
      </p:sp>
      <p:sp>
        <p:nvSpPr>
          <p:cNvPr id="4" name="Slide Number Placeholder 3"/>
          <p:cNvSpPr>
            <a:spLocks noGrp="1"/>
          </p:cNvSpPr>
          <p:nvPr>
            <p:ph type="sldNum" sz="quarter" idx="10"/>
          </p:nvPr>
        </p:nvSpPr>
        <p:spPr/>
        <p:txBody>
          <a:bodyPr/>
          <a:lstStyle/>
          <a:p>
            <a:fld id="{824A558B-E4E9-A94A-B9C1-029E46A76ABA}" type="slidenum">
              <a:rPr lang="en-US" smtClean="0"/>
              <a:t>68</a:t>
            </a:fld>
            <a:endParaRPr lang="en-US" dirty="0"/>
          </a:p>
        </p:txBody>
      </p:sp>
    </p:spTree>
    <p:extLst>
      <p:ext uri="{BB962C8B-B14F-4D97-AF65-F5344CB8AC3E}">
        <p14:creationId xmlns:p14="http://schemas.microsoft.com/office/powerpoint/2010/main" val="167429503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a:t>At this point, development and testing have been completed and iSupport is in production. California participated in the </a:t>
            </a:r>
            <a:r>
              <a:rPr lang="en-US" dirty="0" smtClean="0"/>
              <a:t>piloting of </a:t>
            </a:r>
            <a:r>
              <a:rPr lang="en-US" dirty="0" err="1"/>
              <a:t>iSupport</a:t>
            </a:r>
            <a:r>
              <a:rPr lang="en-US" dirty="0"/>
              <a:t> </a:t>
            </a:r>
            <a:r>
              <a:rPr lang="en-US" dirty="0" smtClean="0"/>
              <a:t>with </a:t>
            </a:r>
            <a:r>
              <a:rPr lang="en-US" dirty="0"/>
              <a:t>Portugal (the only </a:t>
            </a:r>
            <a:r>
              <a:rPr lang="en-US" dirty="0" smtClean="0"/>
              <a:t>other State </a:t>
            </a:r>
            <a:r>
              <a:rPr lang="en-US" dirty="0"/>
              <a:t>currently using iSupport). Other countries are expected to start using iSupport in the near future. </a:t>
            </a:r>
          </a:p>
          <a:p>
            <a:pPr>
              <a:spcBef>
                <a:spcPts val="1200"/>
              </a:spcBef>
            </a:pPr>
            <a:r>
              <a:rPr lang="en-US" dirty="0" smtClean="0"/>
              <a:t>OCSE </a:t>
            </a:r>
            <a:r>
              <a:rPr lang="en-US" dirty="0"/>
              <a:t>is analyzing </a:t>
            </a:r>
            <a:r>
              <a:rPr lang="en-US" dirty="0" smtClean="0"/>
              <a:t>the U.S. </a:t>
            </a:r>
            <a:r>
              <a:rPr lang="en-US" dirty="0"/>
              <a:t>ability to implement iSupport and is looking at a number of issues, </a:t>
            </a:r>
            <a:r>
              <a:rPr lang="en-US" dirty="0" smtClean="0"/>
              <a:t>including;</a:t>
            </a:r>
          </a:p>
          <a:p>
            <a:pPr marL="171450" indent="-171450">
              <a:buFont typeface="Arial" panose="020B0604020202020204" pitchFamily="34" charset="0"/>
              <a:buChar char="•"/>
            </a:pPr>
            <a:r>
              <a:rPr lang="en-US" dirty="0" smtClean="0">
                <a:cs typeface="Arial" panose="020B0604020202020204" pitchFamily="34" charset="0"/>
              </a:rPr>
              <a:t>Reviewing </a:t>
            </a:r>
            <a:r>
              <a:rPr lang="en-US" dirty="0">
                <a:cs typeface="Arial" panose="020B0604020202020204" pitchFamily="34" charset="0"/>
              </a:rPr>
              <a:t>the </a:t>
            </a:r>
            <a:r>
              <a:rPr lang="en-US" dirty="0" smtClean="0">
                <a:cs typeface="Arial" panose="020B0604020202020204" pitchFamily="34" charset="0"/>
              </a:rPr>
              <a:t>software </a:t>
            </a:r>
            <a:r>
              <a:rPr lang="en-US" dirty="0">
                <a:cs typeface="Arial" panose="020B0604020202020204" pitchFamily="34" charset="0"/>
              </a:rPr>
              <a:t>code, database </a:t>
            </a:r>
            <a:r>
              <a:rPr lang="en-US" dirty="0" smtClean="0">
                <a:cs typeface="Arial" panose="020B0604020202020204" pitchFamily="34" charset="0"/>
              </a:rPr>
              <a:t>structure, </a:t>
            </a:r>
            <a:r>
              <a:rPr lang="en-US" dirty="0">
                <a:cs typeface="Arial" panose="020B0604020202020204" pitchFamily="34" charset="0"/>
              </a:rPr>
              <a:t>and the </a:t>
            </a:r>
            <a:r>
              <a:rPr lang="en-US" dirty="0" smtClean="0">
                <a:cs typeface="Arial" panose="020B0604020202020204" pitchFamily="34" charset="0"/>
              </a:rPr>
              <a:t>documentation,</a:t>
            </a:r>
          </a:p>
          <a:p>
            <a:pPr marL="171450" indent="-171450">
              <a:buFont typeface="Arial" panose="020B0604020202020204" pitchFamily="34" charset="0"/>
              <a:buChar char="•"/>
            </a:pPr>
            <a:r>
              <a:rPr lang="en-US" dirty="0" smtClean="0">
                <a:cs typeface="Arial" panose="020B0604020202020204" pitchFamily="34" charset="0"/>
              </a:rPr>
              <a:t>Verifying  </a:t>
            </a:r>
            <a:r>
              <a:rPr lang="en-US" dirty="0">
                <a:cs typeface="Arial" panose="020B0604020202020204" pitchFamily="34" charset="0"/>
              </a:rPr>
              <a:t>that encryption strength meets federal </a:t>
            </a:r>
            <a:r>
              <a:rPr lang="en-US" dirty="0" smtClean="0">
                <a:cs typeface="Arial" panose="020B0604020202020204" pitchFamily="34" charset="0"/>
              </a:rPr>
              <a:t>standards,</a:t>
            </a:r>
          </a:p>
          <a:p>
            <a:pPr marL="171450" indent="-171450">
              <a:buFont typeface="Arial" panose="020B0604020202020204" pitchFamily="34" charset="0"/>
              <a:buChar char="•"/>
            </a:pPr>
            <a:r>
              <a:rPr lang="en-US" dirty="0" smtClean="0">
                <a:cs typeface="Arial" panose="020B0604020202020204" pitchFamily="34" charset="0"/>
              </a:rPr>
              <a:t>Executing </a:t>
            </a:r>
            <a:r>
              <a:rPr lang="en-US" dirty="0">
                <a:cs typeface="Arial" panose="020B0604020202020204" pitchFamily="34" charset="0"/>
              </a:rPr>
              <a:t>security </a:t>
            </a:r>
            <a:r>
              <a:rPr lang="en-US" dirty="0" smtClean="0">
                <a:cs typeface="Arial" panose="020B0604020202020204" pitchFamily="34" charset="0"/>
              </a:rPr>
              <a:t>scans,</a:t>
            </a:r>
          </a:p>
          <a:p>
            <a:pPr marL="171450" indent="-171450">
              <a:buFont typeface="Arial" panose="020B0604020202020204" pitchFamily="34" charset="0"/>
              <a:buChar char="•"/>
            </a:pPr>
            <a:r>
              <a:rPr lang="en-US" dirty="0" smtClean="0">
                <a:cs typeface="Arial" panose="020B0604020202020204" pitchFamily="34" charset="0"/>
              </a:rPr>
              <a:t>Discussing </a:t>
            </a:r>
            <a:r>
              <a:rPr lang="en-US" dirty="0">
                <a:cs typeface="Arial" panose="020B0604020202020204" pitchFamily="34" charset="0"/>
              </a:rPr>
              <a:t>two-factor </a:t>
            </a:r>
            <a:r>
              <a:rPr lang="en-US" dirty="0" smtClean="0">
                <a:cs typeface="Arial" panose="020B0604020202020204" pitchFamily="34" charset="0"/>
              </a:rPr>
              <a:t>authentication, and </a:t>
            </a:r>
          </a:p>
          <a:p>
            <a:pPr marL="171450" indent="-171450">
              <a:buFont typeface="Arial" panose="020B0604020202020204" pitchFamily="34" charset="0"/>
              <a:buChar char="•"/>
            </a:pPr>
            <a:r>
              <a:rPr lang="en-US" dirty="0" smtClean="0">
                <a:cs typeface="Arial" panose="020B0604020202020204" pitchFamily="34" charset="0"/>
              </a:rPr>
              <a:t>Ensuring </a:t>
            </a:r>
            <a:r>
              <a:rPr lang="en-US" dirty="0">
                <a:cs typeface="Arial" panose="020B0604020202020204" pitchFamily="34" charset="0"/>
              </a:rPr>
              <a:t>that the system meets all FISMA (Federal Information Security Management Act) security requirements based on NIST Special Publication 800-53 (National Institute of Standards and Technology) security </a:t>
            </a:r>
            <a:r>
              <a:rPr lang="en-US" dirty="0" smtClean="0">
                <a:cs typeface="Arial" panose="020B0604020202020204" pitchFamily="34" charset="0"/>
              </a:rPr>
              <a:t>controls.</a:t>
            </a:r>
            <a:endParaRPr lang="en-CA" dirty="0"/>
          </a:p>
          <a:p>
            <a:pPr lvl="0">
              <a:spcBef>
                <a:spcPts val="1200"/>
              </a:spcBef>
            </a:pPr>
            <a:r>
              <a:rPr lang="en-US" dirty="0" smtClean="0"/>
              <a:t>Once </a:t>
            </a:r>
            <a:r>
              <a:rPr lang="en-US" dirty="0"/>
              <a:t>these issues have been resolved, the implementation of iSupport will follow the standard HHS implementation process. </a:t>
            </a:r>
            <a:endParaRPr lang="en-US" dirty="0">
              <a:cs typeface="Arial" panose="020B0604020202020204"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69</a:t>
            </a:fld>
            <a:endParaRPr lang="en-US" dirty="0"/>
          </a:p>
        </p:txBody>
      </p:sp>
    </p:spTree>
    <p:extLst>
      <p:ext uri="{BB962C8B-B14F-4D97-AF65-F5344CB8AC3E}">
        <p14:creationId xmlns:p14="http://schemas.microsoft.com/office/powerpoint/2010/main" val="5162820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24085"/>
            <a:ext cx="5486400" cy="4422468"/>
          </a:xfrm>
        </p:spPr>
        <p:txBody>
          <a:bodyPr/>
          <a:lstStyle/>
          <a:p>
            <a:r>
              <a:rPr lang="en-US" dirty="0" smtClean="0"/>
              <a:t>Notes:</a:t>
            </a:r>
            <a:endParaRPr lang="en-US" dirty="0"/>
          </a:p>
          <a:p>
            <a:pPr>
              <a:spcBef>
                <a:spcPts val="1200"/>
              </a:spcBef>
            </a:pPr>
            <a:r>
              <a:rPr lang="en-US" dirty="0" smtClean="0"/>
              <a:t>Article 2 of the Hague Child Support Convention identifies the Convention’s scope. </a:t>
            </a:r>
            <a:endParaRPr lang="en-US" dirty="0"/>
          </a:p>
          <a:p>
            <a:pPr>
              <a:spcBef>
                <a:spcPts val="1200"/>
              </a:spcBef>
            </a:pPr>
            <a:r>
              <a:rPr lang="en-US" dirty="0" smtClean="0"/>
              <a:t>There </a:t>
            </a:r>
            <a:r>
              <a:rPr lang="en-US" dirty="0"/>
              <a:t>was early agreement </a:t>
            </a:r>
            <a:r>
              <a:rPr lang="en-US" dirty="0" smtClean="0"/>
              <a:t>among delegates that </a:t>
            </a:r>
            <a:r>
              <a:rPr lang="en-US" dirty="0"/>
              <a:t>the Convention should cover enforcement of child support. W</a:t>
            </a:r>
            <a:r>
              <a:rPr lang="en-US" dirty="0" smtClean="0"/>
              <a:t>ithin </a:t>
            </a:r>
            <a:r>
              <a:rPr lang="en-US" dirty="0"/>
              <a:t>that area, there was discussion on whether the establishment of parentage should be mandatory and </a:t>
            </a:r>
            <a:r>
              <a:rPr lang="en-US" dirty="0" smtClean="0"/>
              <a:t>what </a:t>
            </a:r>
            <a:r>
              <a:rPr lang="en-US" dirty="0"/>
              <a:t>age should be within the mandatory scope. </a:t>
            </a:r>
          </a:p>
          <a:p>
            <a:pPr>
              <a:spcBef>
                <a:spcPts val="1200"/>
              </a:spcBef>
            </a:pPr>
            <a:r>
              <a:rPr lang="en-US" dirty="0" smtClean="0"/>
              <a:t>Ultimately</a:t>
            </a:r>
            <a:r>
              <a:rPr lang="en-US" dirty="0"/>
              <a:t>, the decision was to include </a:t>
            </a:r>
            <a:r>
              <a:rPr lang="en-US" dirty="0" smtClean="0"/>
              <a:t>the </a:t>
            </a:r>
            <a:r>
              <a:rPr lang="en-US" dirty="0"/>
              <a:t>establishment of parentage, if necessary to establish a child support obligation. An action to establish parentage only is </a:t>
            </a:r>
            <a:r>
              <a:rPr lang="en-US" b="1" i="1" dirty="0"/>
              <a:t>not</a:t>
            </a:r>
            <a:r>
              <a:rPr lang="en-US" dirty="0"/>
              <a:t> within the mandatory scope of the Convention</a:t>
            </a:r>
            <a:r>
              <a:rPr lang="en-US" dirty="0" smtClean="0"/>
              <a:t>. When establishing a support obligation, the law of the requested State applies. There is no requirement that a country change its duration of support for establishment purposes, beyond age 18.</a:t>
            </a:r>
            <a:endParaRPr lang="en-US" dirty="0"/>
          </a:p>
          <a:p>
            <a:pPr>
              <a:spcBef>
                <a:spcPts val="1200"/>
              </a:spcBef>
            </a:pPr>
            <a:r>
              <a:rPr lang="en-US" dirty="0" smtClean="0"/>
              <a:t>With regard to enforcement, a Contracting State must provide for recognition and enforcement of a foreign child </a:t>
            </a:r>
            <a:r>
              <a:rPr lang="en-US" dirty="0"/>
              <a:t>support </a:t>
            </a:r>
            <a:r>
              <a:rPr lang="en-US" dirty="0" smtClean="0"/>
              <a:t>order up </a:t>
            </a:r>
            <a:r>
              <a:rPr lang="en-US" dirty="0"/>
              <a:t>to age 21. If a country wants to limit the scope </a:t>
            </a:r>
            <a:r>
              <a:rPr lang="en-US" dirty="0" smtClean="0"/>
              <a:t>of recognition and enforcement to </a:t>
            </a:r>
            <a:r>
              <a:rPr lang="en-US" dirty="0"/>
              <a:t>children up to age 18, it must do so by a reservation. A reservation is a unilateral statement made by a country, when ratifying a treaty, where it says it’s excluding or modifying the legal effect of a certain provision of the treaty. </a:t>
            </a:r>
            <a:r>
              <a:rPr lang="en-US" dirty="0" smtClean="0"/>
              <a:t>When </a:t>
            </a:r>
            <a:r>
              <a:rPr lang="en-US" dirty="0"/>
              <a:t>a State </a:t>
            </a:r>
            <a:r>
              <a:rPr lang="en-US" dirty="0" smtClean="0"/>
              <a:t>makes a reservation, </a:t>
            </a:r>
            <a:r>
              <a:rPr lang="en-US" dirty="0"/>
              <a:t>it means the limitation will apply when it’s a requesting as well as requested </a:t>
            </a:r>
            <a:r>
              <a:rPr lang="en-US" dirty="0" smtClean="0"/>
              <a:t>State</a:t>
            </a:r>
            <a:r>
              <a:rPr lang="en-US" dirty="0"/>
              <a:t>. </a:t>
            </a:r>
            <a:r>
              <a:rPr lang="en-US" dirty="0" smtClean="0"/>
              <a:t>Some countries may make a reservation</a:t>
            </a:r>
            <a:r>
              <a:rPr lang="en-US" baseline="0" dirty="0" smtClean="0"/>
              <a:t> to limit the obligation to recognize and enforce a child support order to age 18. The United States did not make such a reservation. </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7</a:t>
            </a:fld>
            <a:endParaRPr lang="en-US" dirty="0"/>
          </a:p>
        </p:txBody>
      </p:sp>
    </p:spTree>
    <p:extLst>
      <p:ext uri="{BB962C8B-B14F-4D97-AF65-F5344CB8AC3E}">
        <p14:creationId xmlns:p14="http://schemas.microsoft.com/office/powerpoint/2010/main" val="80880874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267199"/>
            <a:ext cx="5486400" cy="4733132"/>
          </a:xfrm>
        </p:spPr>
        <p:txBody>
          <a:bodyPr/>
          <a:lstStyle/>
          <a:p>
            <a:r>
              <a:rPr lang="en-US" dirty="0"/>
              <a:t>Notes</a:t>
            </a:r>
            <a:r>
              <a:rPr lang="en-US" dirty="0" smtClean="0"/>
              <a:t>:</a:t>
            </a:r>
            <a:endParaRPr lang="en-US" dirty="0"/>
          </a:p>
          <a:p>
            <a:pPr>
              <a:spcBef>
                <a:spcPts val="1200"/>
              </a:spcBef>
            </a:pPr>
            <a:r>
              <a:rPr lang="en-US" dirty="0" smtClean="0"/>
              <a:t>OCSE’s Division of Policy and Training has received numerous inquiries on the impact of U.S. ratification of the Hague Child Support Convention on cases with Convention countries that are also foreign reciprocating countries under prior bilateral agreements. This slide and the next one address some of those inquiries.</a:t>
            </a:r>
            <a:endParaRPr lang="en-US" dirty="0"/>
          </a:p>
          <a:p>
            <a:pPr>
              <a:spcBef>
                <a:spcPts val="1200"/>
              </a:spcBef>
            </a:pPr>
            <a:r>
              <a:rPr lang="en-US" dirty="0"/>
              <a:t>QUESTION:  Now that the Hague Child Support Convention has entered into force in the United States, how should states handle cases that are currently being worked under a federal bilateral agreement?   </a:t>
            </a:r>
          </a:p>
          <a:p>
            <a:pPr>
              <a:spcBef>
                <a:spcPts val="1200"/>
              </a:spcBef>
            </a:pPr>
            <a:r>
              <a:rPr lang="en-US" dirty="0"/>
              <a:t>RESPONSE:  States should continue to work cases that were initiated under a bilateral agreement so as not to disrupt payments to families. However, if a major action requiring a new application is necessary, such as a modification, and the other country is also a Convention country, states should use Convention forms and follow Convention requirements, as provided in Article 7 of UIFSA and the Convention. </a:t>
            </a:r>
          </a:p>
          <a:p>
            <a:pPr>
              <a:spcBef>
                <a:spcPts val="1200"/>
              </a:spcBef>
            </a:pPr>
            <a:r>
              <a:rPr lang="en-US" dirty="0"/>
              <a:t>QUESTION:  What about new cases with Convention countries that are also FRCs?</a:t>
            </a:r>
          </a:p>
          <a:p>
            <a:pPr>
              <a:spcBef>
                <a:spcPts val="1200"/>
              </a:spcBef>
            </a:pPr>
            <a:r>
              <a:rPr lang="en-US" dirty="0"/>
              <a:t>RESPONSE:  For new cases, if the Convention country is also an FRC, the terms of the Hague Convention will now govern whenever there is an application for services under the Convention and states must send and receive new cases in accord with Article 7 of UIFSA 2008 and the Convention.  </a:t>
            </a:r>
          </a:p>
          <a:p>
            <a:pPr>
              <a:spcBef>
                <a:spcPts val="1200"/>
              </a:spcBef>
            </a:pPr>
            <a:r>
              <a:rPr lang="en-US" dirty="0" smtClean="0"/>
              <a:t>The </a:t>
            </a:r>
            <a:r>
              <a:rPr lang="en-US" dirty="0"/>
              <a:t>following FRCs are now Convention countries:  Czech Republic, Finland, Hungary, Ireland, Netherlands, Norway, Poland, Portugal, Slovakia, and the United Kingdom</a:t>
            </a:r>
            <a:r>
              <a:rPr lang="en-US" dirty="0" smtClean="0"/>
              <a:t>.</a:t>
            </a:r>
            <a:endParaRPr lang="en-US" dirty="0"/>
          </a:p>
        </p:txBody>
      </p:sp>
      <p:sp>
        <p:nvSpPr>
          <p:cNvPr id="4" name="Slide Number Placeholder 3"/>
          <p:cNvSpPr>
            <a:spLocks noGrp="1"/>
          </p:cNvSpPr>
          <p:nvPr>
            <p:ph type="sldNum" sz="quarter" idx="10"/>
          </p:nvPr>
        </p:nvSpPr>
        <p:spPr>
          <a:xfrm>
            <a:off x="3884613" y="9000331"/>
            <a:ext cx="2971800" cy="311915"/>
          </a:xfrm>
        </p:spPr>
        <p:txBody>
          <a:bodyPr/>
          <a:lstStyle/>
          <a:p>
            <a:fld id="{824A558B-E4E9-A94A-B9C1-029E46A76ABA}" type="slidenum">
              <a:rPr lang="en-US" smtClean="0"/>
              <a:t>70</a:t>
            </a:fld>
            <a:endParaRPr lang="en-US" dirty="0"/>
          </a:p>
        </p:txBody>
      </p:sp>
    </p:spTree>
    <p:extLst>
      <p:ext uri="{BB962C8B-B14F-4D97-AF65-F5344CB8AC3E}">
        <p14:creationId xmlns:p14="http://schemas.microsoft.com/office/powerpoint/2010/main" val="281749657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267200"/>
            <a:ext cx="5486400" cy="4114800"/>
          </a:xfrm>
        </p:spPr>
        <p:txBody>
          <a:bodyPr/>
          <a:lstStyle/>
          <a:p>
            <a:r>
              <a:rPr lang="en-US" dirty="0"/>
              <a:t>Notes</a:t>
            </a:r>
            <a:r>
              <a:rPr lang="en-US" dirty="0" smtClean="0"/>
              <a:t>:</a:t>
            </a:r>
            <a:endParaRPr lang="en-US" dirty="0"/>
          </a:p>
          <a:p>
            <a:pPr>
              <a:spcBef>
                <a:spcPts val="1200"/>
              </a:spcBef>
            </a:pPr>
            <a:r>
              <a:rPr lang="en-US" dirty="0"/>
              <a:t>QUESTION:  If we receive a case from a Hague country, which is also an FRC, and the Central Authority uses old procedures and forms, do we reject the case?</a:t>
            </a:r>
          </a:p>
          <a:p>
            <a:pPr>
              <a:spcBef>
                <a:spcPts val="1200"/>
              </a:spcBef>
            </a:pPr>
            <a:r>
              <a:rPr lang="en-US" dirty="0"/>
              <a:t>RESPONSE:  A new application from a Hague country must be on Hague forms and follow Hague procedures. However, where possible, work with the requesting Central Authority to process the case. For example, if the Central Authority sends a mix of old and new forms, communicate which Convention forms are needed, rather than rejecting the whole package</a:t>
            </a:r>
            <a:r>
              <a:rPr lang="en-US" dirty="0" smtClean="0"/>
              <a:t>.</a:t>
            </a:r>
            <a:endParaRPr lang="en-US" dirty="0"/>
          </a:p>
          <a:p>
            <a:pPr>
              <a:spcBef>
                <a:spcPts val="1200"/>
              </a:spcBef>
            </a:pPr>
            <a:r>
              <a:rPr lang="en-US" dirty="0"/>
              <a:t>QUESTION:  We worked with different German agencies under our state bilateral agreement. Do we only work through the German Central Authority going forward?</a:t>
            </a:r>
          </a:p>
          <a:p>
            <a:pPr>
              <a:spcBef>
                <a:spcPts val="1200"/>
              </a:spcBef>
            </a:pPr>
            <a:r>
              <a:rPr lang="en-US" dirty="0"/>
              <a:t>RESPONSE:  Yes, all case processing for Hague Convention cases to and from Germany is now directed through Germany’s one Central Authority under the Convention, the Federal Office of Justice in Bonn, Germany. This includes requests for specific measures such as locate requests. However, for old/existing cases, where a new application is not required, a state may continue to work with the previous contact agency in Germany</a:t>
            </a:r>
            <a:r>
              <a:rPr lang="en-US" dirty="0" smtClean="0"/>
              <a:t>.</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71</a:t>
            </a:fld>
            <a:endParaRPr lang="en-US" dirty="0"/>
          </a:p>
        </p:txBody>
      </p:sp>
    </p:spTree>
    <p:extLst>
      <p:ext uri="{BB962C8B-B14F-4D97-AF65-F5344CB8AC3E}">
        <p14:creationId xmlns:p14="http://schemas.microsoft.com/office/powerpoint/2010/main" val="322862031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pPr>
              <a:spcBef>
                <a:spcPts val="1200"/>
              </a:spcBef>
            </a:pPr>
            <a:r>
              <a:rPr lang="en-US" dirty="0" smtClean="0"/>
              <a:t>Included on the Child Support page of the Hague Conference website is a wonderful resource titled the Practical Handbook for Caseworkers. The handbook contains detailed information about processing each application under the Hague Child Support Convention. Chapters discuss incoming and outgoing applications, and include flow charts, instructions on how to complete Convention forms, and responses to frequently asked questions.</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72</a:t>
            </a:fld>
            <a:endParaRPr lang="en-US" dirty="0"/>
          </a:p>
        </p:txBody>
      </p:sp>
    </p:spTree>
    <p:extLst>
      <p:ext uri="{BB962C8B-B14F-4D97-AF65-F5344CB8AC3E}">
        <p14:creationId xmlns:p14="http://schemas.microsoft.com/office/powerpoint/2010/main" val="61995150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pPr>
              <a:spcBef>
                <a:spcPts val="1200"/>
              </a:spcBef>
            </a:pPr>
            <a:r>
              <a:rPr lang="en-US" dirty="0"/>
              <a:t>You probably have lots of questions about implementing the Convention in the United States. OCSE’s Division of Policy and Training will continue to issue guidance on these implementation issues</a:t>
            </a:r>
            <a:r>
              <a:rPr lang="en-US" dirty="0" smtClean="0"/>
              <a:t>.</a:t>
            </a:r>
            <a:endParaRPr lang="en-US" dirty="0"/>
          </a:p>
          <a:p>
            <a:pPr>
              <a:spcBef>
                <a:spcPts val="1200"/>
              </a:spcBef>
            </a:pPr>
            <a:r>
              <a:rPr lang="en-US" dirty="0"/>
              <a:t>To address immediate needs, the Division is hosting this webinar training series. This module discussed implementation issues under the Hague Child Support Convention. The next – and final – module will discuss processing cases with foreign countries that are not Convention countries. </a:t>
            </a:r>
            <a:endParaRPr lang="en-US" dirty="0" smtClean="0"/>
          </a:p>
          <a:p>
            <a:pPr>
              <a:spcBef>
                <a:spcPts val="1200"/>
              </a:spcBef>
            </a:pPr>
            <a:r>
              <a:rPr lang="en-US" dirty="0" smtClean="0"/>
              <a:t>At </a:t>
            </a:r>
            <a:r>
              <a:rPr lang="en-US" dirty="0"/>
              <a:t>any point, please do not hesitate to contact OCSE at the </a:t>
            </a:r>
            <a:r>
              <a:rPr lang="en-US" dirty="0" smtClean="0"/>
              <a:t>addresses </a:t>
            </a:r>
            <a:r>
              <a:rPr lang="en-US" dirty="0"/>
              <a:t>on the slide with questions you may have or feedback on the webinar content</a:t>
            </a:r>
            <a:r>
              <a:rPr lang="en-US" dirty="0" smtClean="0"/>
              <a:t>.</a:t>
            </a:r>
            <a:endParaRPr lang="en-US" dirty="0"/>
          </a:p>
          <a:p>
            <a:pPr>
              <a:spcBef>
                <a:spcPts val="1200"/>
              </a:spcBef>
            </a:pPr>
            <a:r>
              <a:rPr lang="en-US" dirty="0" smtClean="0"/>
              <a:t>Thank </a:t>
            </a:r>
            <a:r>
              <a:rPr lang="en-US" dirty="0"/>
              <a:t>you for attending this webinar</a:t>
            </a:r>
            <a:r>
              <a:rPr lang="en-US" dirty="0" smtClean="0"/>
              <a:t>.</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73</a:t>
            </a:fld>
            <a:endParaRPr lang="en-US" dirty="0"/>
          </a:p>
        </p:txBody>
      </p:sp>
    </p:spTree>
    <p:extLst>
      <p:ext uri="{BB962C8B-B14F-4D97-AF65-F5344CB8AC3E}">
        <p14:creationId xmlns:p14="http://schemas.microsoft.com/office/powerpoint/2010/main" val="37557143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a:t>Recognition and enforcement of spousal support is within the mandatory scope if the spousal support is in conjunction with child support. If the application is related to spousal support only, it is still within the scope of the Convention. However, there is no requirement that Central Authorities perform services related to such applications. Those cases would be handled as direct requests to a tribunal. In other words, there is nothing in the Convention requiring IV-D agencies to handle spousal support only cases</a:t>
            </a:r>
            <a:r>
              <a:rPr lang="en-US" dirty="0" smtClean="0"/>
              <a:t>.</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8</a:t>
            </a:fld>
            <a:endParaRPr lang="en-US" dirty="0"/>
          </a:p>
        </p:txBody>
      </p:sp>
    </p:spTree>
    <p:extLst>
      <p:ext uri="{BB962C8B-B14F-4D97-AF65-F5344CB8AC3E}">
        <p14:creationId xmlns:p14="http://schemas.microsoft.com/office/powerpoint/2010/main" val="30845415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endParaRPr lang="en-US" dirty="0"/>
          </a:p>
          <a:p>
            <a:pPr>
              <a:spcBef>
                <a:spcPts val="1200"/>
              </a:spcBef>
            </a:pPr>
            <a:r>
              <a:rPr lang="en-US" dirty="0" smtClean="0"/>
              <a:t>In </a:t>
            </a:r>
            <a:r>
              <a:rPr lang="en-US" dirty="0"/>
              <a:t>the final stages of negotiation, a group of Latin American States pressed </a:t>
            </a:r>
            <a:r>
              <a:rPr lang="en-US" dirty="0" smtClean="0"/>
              <a:t>to include </a:t>
            </a:r>
            <a:r>
              <a:rPr lang="en-US" dirty="0"/>
              <a:t>maintenance obligations </a:t>
            </a:r>
            <a:r>
              <a:rPr lang="en-US" dirty="0" smtClean="0"/>
              <a:t>for vulnerable </a:t>
            </a:r>
            <a:r>
              <a:rPr lang="en-US" dirty="0"/>
              <a:t>persons </a:t>
            </a:r>
            <a:r>
              <a:rPr lang="en-US" dirty="0" smtClean="0"/>
              <a:t>within the mandatory scope of the</a:t>
            </a:r>
            <a:r>
              <a:rPr lang="en-US" baseline="0" dirty="0" smtClean="0"/>
              <a:t> Convention</a:t>
            </a:r>
            <a:r>
              <a:rPr lang="en-US" dirty="0" smtClean="0"/>
              <a:t>. Vulnerable persons are individuals who are not able to support themselves due to a physical or mental impairment.</a:t>
            </a:r>
            <a:r>
              <a:rPr lang="en-US" baseline="0" dirty="0" smtClean="0"/>
              <a:t> Delegates did not reach</a:t>
            </a:r>
            <a:r>
              <a:rPr lang="en-US" dirty="0" smtClean="0"/>
              <a:t> </a:t>
            </a:r>
            <a:r>
              <a:rPr lang="en-US" dirty="0"/>
              <a:t>consensus </a:t>
            </a:r>
            <a:r>
              <a:rPr lang="en-US" dirty="0" smtClean="0"/>
              <a:t>on this proposal, largely because many delegates felt there had been insufficient time to examine its full implications.</a:t>
            </a:r>
            <a:r>
              <a:rPr lang="en-US" baseline="0" dirty="0" smtClean="0"/>
              <a:t> </a:t>
            </a:r>
            <a:r>
              <a:rPr lang="en-US" dirty="0" smtClean="0"/>
              <a:t>However</a:t>
            </a:r>
            <a:r>
              <a:rPr lang="en-US" dirty="0"/>
              <a:t>, the Convention allows a Contracting State to file a declaration that it will apply the Convention to obligations in respect of vulnerable persons</a:t>
            </a:r>
            <a:r>
              <a:rPr lang="en-US" dirty="0" smtClean="0"/>
              <a:t>.</a:t>
            </a:r>
            <a:endParaRPr lang="en-US" dirty="0"/>
          </a:p>
          <a:p>
            <a:pPr>
              <a:spcBef>
                <a:spcPts val="1200"/>
              </a:spcBef>
            </a:pPr>
            <a:r>
              <a:rPr lang="en-US" dirty="0"/>
              <a:t>Likewise a Contracting State may declare that it’s extending the scope of the Convention to any maintenance obligation arising from a family arrangement, such as grandparents or an uncle</a:t>
            </a:r>
            <a:r>
              <a:rPr lang="en-US" dirty="0" smtClean="0"/>
              <a:t>.</a:t>
            </a:r>
            <a:endParaRPr lang="en-US" dirty="0"/>
          </a:p>
          <a:p>
            <a:pPr>
              <a:spcBef>
                <a:spcPts val="1200"/>
              </a:spcBef>
            </a:pPr>
            <a:r>
              <a:rPr lang="en-US" dirty="0"/>
              <a:t>Such declarations apply to two Contracting States only insofar as their declarations are mutual</a:t>
            </a:r>
            <a:r>
              <a:rPr lang="en-US" dirty="0" smtClean="0"/>
              <a:t>.</a:t>
            </a:r>
            <a:endParaRPr lang="en-US" dirty="0"/>
          </a:p>
          <a:p>
            <a:pPr>
              <a:spcBef>
                <a:spcPts val="1200"/>
              </a:spcBef>
            </a:pPr>
            <a:r>
              <a:rPr lang="en-US" dirty="0"/>
              <a:t>The United States did not make these declarations</a:t>
            </a:r>
            <a:r>
              <a:rPr lang="en-US" dirty="0" smtClean="0"/>
              <a:t>.</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9</a:t>
            </a:fld>
            <a:endParaRPr lang="en-US" dirty="0"/>
          </a:p>
        </p:txBody>
      </p:sp>
    </p:spTree>
    <p:extLst>
      <p:ext uri="{BB962C8B-B14F-4D97-AF65-F5344CB8AC3E}">
        <p14:creationId xmlns:p14="http://schemas.microsoft.com/office/powerpoint/2010/main" val="4202001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Green">
    <p:bg>
      <p:bgPr>
        <a:solidFill>
          <a:srgbClr val="1CA087"/>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dirty="0"/>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dirty="0" smtClean="0"/>
              <a:t>Module 8</a:t>
            </a:r>
            <a:endParaRPr lang="en-US" dirty="0"/>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dirty="0"/>
          </a:p>
        </p:txBody>
      </p:sp>
      <p:cxnSp>
        <p:nvCxnSpPr>
          <p:cNvPr id="16" name="Straight Connector 15"/>
          <p:cNvCxnSpPr/>
          <p:nvPr userDrawn="1"/>
        </p:nvCxnSpPr>
        <p:spPr>
          <a:xfrm>
            <a:off x="762000" y="3429000"/>
            <a:ext cx="434340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userDrawn="1"/>
        </p:nvSpPr>
        <p:spPr>
          <a:xfrm>
            <a:off x="685800" y="5638800"/>
            <a:ext cx="4572000" cy="584775"/>
          </a:xfrm>
          <a:prstGeom prst="rect">
            <a:avLst/>
          </a:prstGeom>
          <a:noFill/>
        </p:spPr>
        <p:txBody>
          <a:bodyPr wrap="square" rtlCol="0">
            <a:spAutoFit/>
          </a:bodyPr>
          <a:lstStyle/>
          <a:p>
            <a:r>
              <a:rPr lang="en-US" sz="1600" dirty="0" smtClean="0">
                <a:solidFill>
                  <a:schemeClr val="bg1"/>
                </a:solidFill>
                <a:latin typeface="+mn-lt"/>
              </a:rPr>
              <a:t>Office of Child Support Enforcement</a:t>
            </a:r>
          </a:p>
          <a:p>
            <a:r>
              <a:rPr lang="en-US" sz="1600" dirty="0" smtClean="0">
                <a:solidFill>
                  <a:schemeClr val="bg1"/>
                </a:solidFill>
                <a:latin typeface="+mn-lt"/>
              </a:rPr>
              <a:t>Division of Policy and Training</a:t>
            </a:r>
            <a:endParaRPr lang="en-US" sz="1600" dirty="0">
              <a:solidFill>
                <a:schemeClr val="bg1"/>
              </a:solidFill>
              <a:latin typeface="+mn-lt"/>
            </a:endParaRPr>
          </a:p>
        </p:txBody>
      </p:sp>
      <p:sp>
        <p:nvSpPr>
          <p:cNvPr id="12" name="Subtitle 2"/>
          <p:cNvSpPr>
            <a:spLocks noGrp="1"/>
          </p:cNvSpPr>
          <p:nvPr>
            <p:ph type="subTitle" idx="1" hasCustomPrompt="1"/>
          </p:nvPr>
        </p:nvSpPr>
        <p:spPr>
          <a:xfrm>
            <a:off x="685800" y="36576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3" name="Title 1"/>
          <p:cNvSpPr>
            <a:spLocks noGrp="1"/>
          </p:cNvSpPr>
          <p:nvPr>
            <p:ph type="ctrTitle" hasCustomPrompt="1"/>
          </p:nvPr>
        </p:nvSpPr>
        <p:spPr>
          <a:xfrm>
            <a:off x="685800" y="1676400"/>
            <a:ext cx="5486400" cy="1600200"/>
          </a:xfrm>
          <a:effectLst>
            <a:outerShdw blurRad="254000" dir="2700000" algn="tl" rotWithShape="0">
              <a:srgbClr val="000000">
                <a:alpha val="20000"/>
              </a:srgbClr>
            </a:outerShdw>
          </a:effectLst>
        </p:spPr>
        <p:txBody>
          <a:bodyPr anchor="b" anchorCtr="0">
            <a:normAutofit/>
          </a:bodyPr>
          <a:lstStyle>
            <a:lvl1pPr>
              <a:defRPr sz="3200">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489452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Divider - Green">
    <p:bg>
      <p:bgPr>
        <a:solidFill>
          <a:srgbClr val="1CA087"/>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5800" y="1600200"/>
            <a:ext cx="5486400" cy="1077218"/>
          </a:xfrm>
        </p:spPr>
        <p:txBody>
          <a:bodyPr wrap="square" anchor="t" anchorCtr="0">
            <a:spAutoFit/>
          </a:bodyPr>
          <a:lstStyle>
            <a:lvl1pPr>
              <a:defRPr sz="3200">
                <a:solidFill>
                  <a:srgbClr val="FFFFFF"/>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lvl1pPr>
              <a:defRPr>
                <a:solidFill>
                  <a:srgbClr val="FFFFFF"/>
                </a:solidFill>
              </a:defRPr>
            </a:lvl1pPr>
          </a:lstStyle>
          <a:p>
            <a:endParaRPr lang="en-US" dirty="0"/>
          </a:p>
        </p:txBody>
      </p:sp>
      <p:sp>
        <p:nvSpPr>
          <p:cNvPr id="4" name="Footer Placeholder 3"/>
          <p:cNvSpPr>
            <a:spLocks noGrp="1"/>
          </p:cNvSpPr>
          <p:nvPr>
            <p:ph type="ftr" sz="quarter" idx="11"/>
          </p:nvPr>
        </p:nvSpPr>
        <p:spPr/>
        <p:txBody>
          <a:bodyPr/>
          <a:lstStyle>
            <a:lvl1pPr>
              <a:defRPr>
                <a:solidFill>
                  <a:srgbClr val="FFFFFF"/>
                </a:solidFill>
              </a:defRPr>
            </a:lvl1pPr>
          </a:lstStyle>
          <a:p>
            <a:r>
              <a:rPr lang="en-US" dirty="0" smtClean="0"/>
              <a:t>Module 8</a:t>
            </a:r>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2782948-4DBE-204D-AB9E-B65E067054AE}" type="slidenum">
              <a:rPr lang="en-US" smtClean="0"/>
              <a:pPr/>
              <a:t>‹#›</a:t>
            </a:fld>
            <a:endParaRPr lang="en-US" dirty="0"/>
          </a:p>
        </p:txBody>
      </p:sp>
    </p:spTree>
    <p:extLst>
      <p:ext uri="{BB962C8B-B14F-4D97-AF65-F5344CB8AC3E}">
        <p14:creationId xmlns:p14="http://schemas.microsoft.com/office/powerpoint/2010/main" val="226293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een/Gray 1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dirty="0" smtClean="0"/>
              <a:t>Click to edit Master text styles</a:t>
            </a:r>
          </a:p>
          <a:p>
            <a:pPr lvl="1"/>
            <a:r>
              <a:rPr lang="en-US" dirty="0" smtClean="0"/>
              <a:t>Second level</a:t>
            </a:r>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dirty="0" smtClean="0"/>
              <a:t>Module 8</a:t>
            </a:r>
            <a:endParaRPr lang="en-US" dirty="0"/>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r>
              <a:rPr lang="en-US" dirty="0" smtClean="0"/>
              <a:t>6-</a:t>
            </a:r>
            <a:fld id="{42782948-4DBE-204D-AB9E-B65E067054AE}" type="slidenum">
              <a:rPr lang="en-US" smtClean="0"/>
              <a:pPr/>
              <a:t>‹#›</a:t>
            </a:fld>
            <a:endParaRPr lang="en-US" dirty="0"/>
          </a:p>
        </p:txBody>
      </p:sp>
      <p:sp>
        <p:nvSpPr>
          <p:cNvPr id="11" name="Title 1"/>
          <p:cNvSpPr>
            <a:spLocks noGrp="1"/>
          </p:cNvSpPr>
          <p:nvPr>
            <p:ph type="title" hasCustomPrompt="1"/>
          </p:nvPr>
        </p:nvSpPr>
        <p:spPr>
          <a:xfrm>
            <a:off x="686104" y="848380"/>
            <a:ext cx="7772400" cy="523220"/>
          </a:xfrm>
        </p:spPr>
        <p:txBody>
          <a:bodyPr anchor="b" anchorCtr="0">
            <a:spAutoFit/>
          </a:bodyPr>
          <a:lstStyle>
            <a:lvl1pPr>
              <a:defRPr baseline="0">
                <a:solidFill>
                  <a:srgbClr val="1CA087"/>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729899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een/Gray 2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dirty="0" smtClean="0"/>
              <a:t>Module 8</a:t>
            </a:r>
            <a:endParaRPr lang="en-US" dirty="0"/>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686104" y="848380"/>
            <a:ext cx="7772400" cy="523220"/>
          </a:xfrm>
        </p:spPr>
        <p:txBody>
          <a:bodyPr anchor="b" anchorCtr="0">
            <a:spAutoFit/>
          </a:bodyPr>
          <a:lstStyle>
            <a:lvl1pPr>
              <a:defRPr baseline="0">
                <a:solidFill>
                  <a:srgbClr val="1CA087"/>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4121020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dirty="0" smtClean="0"/>
              <a:t>Click to edit Master text styles</a:t>
            </a:r>
          </a:p>
          <a:p>
            <a:pPr lvl="1"/>
            <a:r>
              <a:rPr lang="en-US" dirty="0" smtClean="0"/>
              <a:t>Second level</a:t>
            </a:r>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dirty="0" smtClean="0"/>
              <a:t>Module 8</a:t>
            </a:r>
            <a:endParaRPr lang="en-US" dirty="0"/>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1" name="Title 1"/>
          <p:cNvSpPr>
            <a:spLocks noGrp="1"/>
          </p:cNvSpPr>
          <p:nvPr>
            <p:ph type="title" hasCustomPrompt="1"/>
          </p:nvPr>
        </p:nvSpPr>
        <p:spPr>
          <a:xfrm>
            <a:off x="686104" y="848380"/>
            <a:ext cx="7772400" cy="523220"/>
          </a:xfrm>
        </p:spPr>
        <p:txBody>
          <a:bodyPr anchor="b" anchorCtr="0">
            <a:spAutoFit/>
          </a:bodyPr>
          <a:lstStyle>
            <a:lvl1pPr>
              <a:defRPr>
                <a:solidFill>
                  <a:srgbClr val="1CA087"/>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04231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een Contact Info">
    <p:bg>
      <p:bgPr>
        <a:solidFill>
          <a:srgbClr val="1CA087"/>
        </a:solidFill>
        <a:effectLst/>
      </p:bgPr>
    </p:bg>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6" name="Subtitle 2"/>
          <p:cNvSpPr>
            <a:spLocks noGrp="1"/>
          </p:cNvSpPr>
          <p:nvPr>
            <p:ph type="subTitle" idx="1" hasCustomPrompt="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17" name="Straight Connector 16"/>
          <p:cNvCxnSpPr/>
          <p:nvPr userDrawn="1"/>
        </p:nvCxnSpPr>
        <p:spPr>
          <a:xfrm>
            <a:off x="762000" y="3886200"/>
            <a:ext cx="381000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11" name="Title 1"/>
          <p:cNvSpPr>
            <a:spLocks noGrp="1"/>
          </p:cNvSpPr>
          <p:nvPr>
            <p:ph type="ctrTitle" hasCustomPrompt="1"/>
          </p:nvPr>
        </p:nvSpPr>
        <p:spPr>
          <a:xfrm>
            <a:off x="685800" y="2133600"/>
            <a:ext cx="5486400" cy="1600200"/>
          </a:xfrm>
          <a:effectLst>
            <a:outerShdw blurRad="254000" dir="2700000" algn="tl" rotWithShape="0">
              <a:srgbClr val="000000">
                <a:alpha val="20000"/>
              </a:srgbClr>
            </a:outerShdw>
          </a:effectLst>
        </p:spPr>
        <p:txBody>
          <a:bodyPr anchor="b" anchorCtr="0">
            <a:normAutofit/>
          </a:bodyPr>
          <a:lstStyle>
            <a:lvl1pPr>
              <a:defRPr sz="3200">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205849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E2E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104" y="457200"/>
            <a:ext cx="7772400" cy="9144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85800" y="1600200"/>
            <a:ext cx="7772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p:txBody>
      </p:sp>
      <p:sp>
        <p:nvSpPr>
          <p:cNvPr id="4" name="Date Placeholder 3"/>
          <p:cNvSpPr>
            <a:spLocks noGrp="1"/>
          </p:cNvSpPr>
          <p:nvPr>
            <p:ph type="dt" sz="half" idx="2"/>
          </p:nvPr>
        </p:nvSpPr>
        <p:spPr>
          <a:xfrm>
            <a:off x="152400" y="6530079"/>
            <a:ext cx="2133600" cy="184666"/>
          </a:xfrm>
          <a:prstGeom prst="rect">
            <a:avLst/>
          </a:prstGeom>
        </p:spPr>
        <p:txBody>
          <a:bodyPr vert="horz" lIns="91440" tIns="45720" rIns="91440" bIns="45720" rtlCol="0" anchor="ctr">
            <a:spAutoFit/>
          </a:bodyPr>
          <a:lstStyle>
            <a:lvl1pPr algn="l">
              <a:defRPr sz="600" b="0" i="0">
                <a:solidFill>
                  <a:srgbClr val="635C5B"/>
                </a:solidFill>
                <a:latin typeface="Gill Sans MT"/>
                <a:cs typeface="Gill Sans MT"/>
              </a:defRPr>
            </a:lvl1pPr>
          </a:lstStyle>
          <a:p>
            <a:endParaRPr lang="en-US" dirty="0"/>
          </a:p>
        </p:txBody>
      </p:sp>
      <p:sp>
        <p:nvSpPr>
          <p:cNvPr id="5" name="Footer Placeholder 4"/>
          <p:cNvSpPr>
            <a:spLocks noGrp="1"/>
          </p:cNvSpPr>
          <p:nvPr>
            <p:ph type="ftr" sz="quarter" idx="3"/>
          </p:nvPr>
        </p:nvSpPr>
        <p:spPr>
          <a:xfrm>
            <a:off x="3124200" y="6530079"/>
            <a:ext cx="2895600" cy="184666"/>
          </a:xfrm>
          <a:prstGeom prst="rect">
            <a:avLst/>
          </a:prstGeom>
        </p:spPr>
        <p:txBody>
          <a:bodyPr vert="horz" lIns="91440" tIns="45720" rIns="91440" bIns="45720" rtlCol="0" anchor="ctr">
            <a:spAutoFit/>
          </a:bodyPr>
          <a:lstStyle>
            <a:lvl1pPr algn="ctr">
              <a:defRPr sz="600" b="0" i="0">
                <a:solidFill>
                  <a:srgbClr val="635C5B"/>
                </a:solidFill>
                <a:latin typeface="Gill Sans MT"/>
                <a:cs typeface="Gill Sans MT"/>
              </a:defRPr>
            </a:lvl1pPr>
          </a:lstStyle>
          <a:p>
            <a:r>
              <a:rPr lang="en-US" dirty="0" smtClean="0"/>
              <a:t>Module 8</a:t>
            </a:r>
            <a:endParaRPr lang="en-US" dirty="0"/>
          </a:p>
        </p:txBody>
      </p:sp>
      <p:sp>
        <p:nvSpPr>
          <p:cNvPr id="6" name="Slide Number Placeholder 5"/>
          <p:cNvSpPr>
            <a:spLocks noGrp="1"/>
          </p:cNvSpPr>
          <p:nvPr>
            <p:ph type="sldNum" sz="quarter" idx="4"/>
          </p:nvPr>
        </p:nvSpPr>
        <p:spPr>
          <a:xfrm>
            <a:off x="6858000" y="6530079"/>
            <a:ext cx="2133600" cy="184666"/>
          </a:xfrm>
          <a:prstGeom prst="rect">
            <a:avLst/>
          </a:prstGeom>
        </p:spPr>
        <p:txBody>
          <a:bodyPr vert="horz" lIns="91440" tIns="45720" rIns="91440" bIns="45720" rtlCol="0" anchor="ctr">
            <a:spAutoFit/>
          </a:bodyPr>
          <a:lstStyle>
            <a:lvl1pPr algn="r">
              <a:defRPr sz="600" b="0" i="0">
                <a:solidFill>
                  <a:srgbClr val="635C5B"/>
                </a:solidFill>
                <a:latin typeface="Gill Sans MT"/>
                <a:cs typeface="Gill Sans MT"/>
              </a:defRPr>
            </a:lvl1pPr>
          </a:lstStyle>
          <a:p>
            <a:fld id="{42782948-4DBE-204D-AB9E-B65E067054AE}" type="slidenum">
              <a:rPr lang="en-US" smtClean="0"/>
              <a:pPr/>
              <a:t>‹#›</a:t>
            </a:fld>
            <a:endParaRPr lang="en-US" dirty="0"/>
          </a:p>
        </p:txBody>
      </p:sp>
      <p:sp>
        <p:nvSpPr>
          <p:cNvPr id="7" name="Frame 6"/>
          <p:cNvSpPr/>
          <p:nvPr/>
        </p:nvSpPr>
        <p:spPr>
          <a:xfrm>
            <a:off x="0" y="0"/>
            <a:ext cx="9144000" cy="6858000"/>
          </a:xfrm>
          <a:prstGeom prst="frame">
            <a:avLst>
              <a:gd name="adj1" fmla="val 222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solidFill>
                <a:srgbClr val="FFFFFF"/>
              </a:solidFill>
              <a:latin typeface="Gill Sans MT"/>
              <a:cs typeface="Gill Sans MT"/>
            </a:endParaRPr>
          </a:p>
        </p:txBody>
      </p:sp>
    </p:spTree>
    <p:extLst>
      <p:ext uri="{BB962C8B-B14F-4D97-AF65-F5344CB8AC3E}">
        <p14:creationId xmlns:p14="http://schemas.microsoft.com/office/powerpoint/2010/main" val="881333492"/>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686" r:id="rId4"/>
    <p:sldLayoutId id="2147483732" r:id="rId5"/>
    <p:sldLayoutId id="2147483752" r:id="rId6"/>
  </p:sldLayoutIdLst>
  <p:hf hdr="0" dt="0"/>
  <p:txStyles>
    <p:titleStyle>
      <a:lvl1pPr algn="l" defTabSz="457200" rtl="0" eaLnBrk="1" latinLnBrk="0" hangingPunct="1">
        <a:spcBef>
          <a:spcPct val="0"/>
        </a:spcBef>
        <a:buNone/>
        <a:defRPr sz="2800" b="0" i="0" u="none" kern="1200" baseline="0">
          <a:solidFill>
            <a:srgbClr val="0071BC"/>
          </a:solidFill>
          <a:latin typeface="Gill Sans MT"/>
          <a:ea typeface="+mj-ea"/>
          <a:cs typeface="Gill Sans MT"/>
        </a:defRPr>
      </a:lvl1pPr>
    </p:titleStyle>
    <p:bodyStyle>
      <a:lvl1pPr marL="230188" indent="-230188" algn="l" defTabSz="457200" rtl="0" eaLnBrk="1" latinLnBrk="0" hangingPunct="1">
        <a:spcBef>
          <a:spcPts val="0"/>
        </a:spcBef>
        <a:spcAft>
          <a:spcPts val="1200"/>
        </a:spcAft>
        <a:buFont typeface="Arial"/>
        <a:buChar char="•"/>
        <a:defRPr sz="2000" b="0" i="0" kern="1200">
          <a:solidFill>
            <a:srgbClr val="5B616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u="none" kern="1200">
          <a:solidFill>
            <a:srgbClr val="5B616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6.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6.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6.e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www.acf.hhs.gov/css/resource/hague-child-support-convention-forms-by-country"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hyperlink" Target="http://www.acf.hhs.gov/css/partners/international"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3" Type="http://schemas.openxmlformats.org/officeDocument/2006/relationships/hyperlink" Target="http://www.fiscal.treasury.gov/fsreports/rpt/treasRptRateExch/historicalRates.htm" TargetMode="External"/><Relationship Id="rId7" Type="http://schemas.openxmlformats.org/officeDocument/2006/relationships/hyperlink" Target="http://www.x-rates.com/calculator/?from=USD&amp;to=EUR&amp;amount=1" TargetMode="External"/><Relationship Id="rId2" Type="http://schemas.openxmlformats.org/officeDocument/2006/relationships/notesSlide" Target="../notesSlides/notesSlide62.xml"/><Relationship Id="rId1" Type="http://schemas.openxmlformats.org/officeDocument/2006/relationships/slideLayout" Target="../slideLayouts/slideLayout3.xml"/><Relationship Id="rId6" Type="http://schemas.openxmlformats.org/officeDocument/2006/relationships/hyperlink" Target="http://www.xe.com/" TargetMode="External"/><Relationship Id="rId5" Type="http://schemas.openxmlformats.org/officeDocument/2006/relationships/hyperlink" Target="http://www.oanda.com/currency/converter/" TargetMode="External"/><Relationship Id="rId4" Type="http://schemas.openxmlformats.org/officeDocument/2006/relationships/hyperlink" Target="http://www.federalreserve.gov/releases/h10/current" TargetMode="Externa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2.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7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ubtitle 12"/>
          <p:cNvSpPr>
            <a:spLocks noGrp="1"/>
          </p:cNvSpPr>
          <p:nvPr>
            <p:ph type="subTitle" idx="1"/>
          </p:nvPr>
        </p:nvSpPr>
        <p:spPr/>
        <p:txBody>
          <a:bodyPr>
            <a:normAutofit/>
          </a:bodyPr>
          <a:lstStyle/>
          <a:p>
            <a:r>
              <a:rPr lang="en-US" dirty="0" smtClean="0"/>
              <a:t>Module 8:  Convention Implementation Topics/Issues</a:t>
            </a:r>
          </a:p>
        </p:txBody>
      </p:sp>
      <p:sp>
        <p:nvSpPr>
          <p:cNvPr id="12" name="Title 11"/>
          <p:cNvSpPr>
            <a:spLocks noGrp="1"/>
          </p:cNvSpPr>
          <p:nvPr>
            <p:ph type="ctrTitle"/>
          </p:nvPr>
        </p:nvSpPr>
        <p:spPr/>
        <p:txBody>
          <a:bodyPr>
            <a:normAutofit/>
          </a:bodyPr>
          <a:lstStyle/>
          <a:p>
            <a:r>
              <a:rPr lang="en-US" dirty="0" smtClean="0"/>
              <a:t>INTERNATIONAL CASE PROCESSING UNDER </a:t>
            </a:r>
            <a:br>
              <a:rPr lang="en-US" dirty="0" smtClean="0"/>
            </a:br>
            <a:r>
              <a:rPr lang="en-US" dirty="0" smtClean="0"/>
              <a:t>UIFSA 2008</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6787" y="2514600"/>
            <a:ext cx="1901825" cy="190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smtClean="0"/>
              <a:t>8-</a:t>
            </a:r>
            <a:fld id="{42782948-4DBE-204D-AB9E-B65E067054AE}" type="slidenum">
              <a:rPr lang="en-US" smtClean="0"/>
              <a:pPr/>
              <a:t>1</a:t>
            </a:fld>
            <a:endParaRPr lang="en-US" dirty="0"/>
          </a:p>
        </p:txBody>
      </p:sp>
    </p:spTree>
    <p:extLst>
      <p:ext uri="{BB962C8B-B14F-4D97-AF65-F5344CB8AC3E}">
        <p14:creationId xmlns:p14="http://schemas.microsoft.com/office/powerpoint/2010/main" val="33025850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a:p>
            <a:endParaRPr lang="en-US" dirty="0" smtClean="0"/>
          </a:p>
          <a:p>
            <a:endParaRPr lang="en-US" dirty="0"/>
          </a:p>
          <a:p>
            <a:endParaRPr lang="en-US" dirty="0" smtClean="0"/>
          </a:p>
          <a:p>
            <a:pPr marL="0" indent="0">
              <a:buNone/>
            </a:pPr>
            <a:r>
              <a:rPr lang="en-US" dirty="0" smtClean="0"/>
              <a:t>Texas recognized and is enforcing order </a:t>
            </a:r>
            <a:r>
              <a:rPr lang="en-US" dirty="0"/>
              <a:t>from Spain </a:t>
            </a:r>
            <a:r>
              <a:rPr lang="en-US" dirty="0" smtClean="0"/>
              <a:t>under </a:t>
            </a:r>
            <a:r>
              <a:rPr lang="en-US" dirty="0"/>
              <a:t>the </a:t>
            </a:r>
            <a:r>
              <a:rPr lang="en-US" dirty="0" smtClean="0"/>
              <a:t>Convention.  Order </a:t>
            </a:r>
            <a:r>
              <a:rPr lang="en-US" dirty="0"/>
              <a:t>requires </a:t>
            </a:r>
            <a:r>
              <a:rPr lang="en-US" dirty="0" smtClean="0"/>
              <a:t>support </a:t>
            </a:r>
            <a:r>
              <a:rPr lang="en-US" dirty="0"/>
              <a:t>until </a:t>
            </a:r>
            <a:r>
              <a:rPr lang="en-US" dirty="0" smtClean="0"/>
              <a:t>child </a:t>
            </a:r>
            <a:r>
              <a:rPr lang="en-US" dirty="0"/>
              <a:t>becomes self-sufficient.  There are no </a:t>
            </a:r>
            <a:r>
              <a:rPr lang="en-US" dirty="0" smtClean="0"/>
              <a:t>arrears.  Adult </a:t>
            </a:r>
            <a:r>
              <a:rPr lang="en-US" dirty="0"/>
              <a:t>child is now 21 </a:t>
            </a:r>
            <a:r>
              <a:rPr lang="en-US" dirty="0" smtClean="0"/>
              <a:t>years old.  </a:t>
            </a:r>
          </a:p>
          <a:p>
            <a:pPr marL="0" indent="0">
              <a:buNone/>
            </a:pPr>
            <a:r>
              <a:rPr lang="en-US" dirty="0" smtClean="0"/>
              <a:t>Is Texas </a:t>
            </a:r>
            <a:r>
              <a:rPr lang="en-US" dirty="0"/>
              <a:t>IV-D agency required to provide </a:t>
            </a:r>
            <a:r>
              <a:rPr lang="en-US" dirty="0" smtClean="0"/>
              <a:t>services under the Convention for </a:t>
            </a:r>
            <a:r>
              <a:rPr lang="en-US" dirty="0"/>
              <a:t>current support after </a:t>
            </a:r>
            <a:r>
              <a:rPr lang="en-US" dirty="0" smtClean="0"/>
              <a:t>child </a:t>
            </a:r>
            <a:r>
              <a:rPr lang="en-US" dirty="0"/>
              <a:t>turns 21 years of age? </a:t>
            </a:r>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10</a:t>
            </a:fld>
            <a:endParaRPr lang="en-US" dirty="0"/>
          </a:p>
        </p:txBody>
      </p:sp>
      <p:sp>
        <p:nvSpPr>
          <p:cNvPr id="5" name="Title 4"/>
          <p:cNvSpPr>
            <a:spLocks noGrp="1"/>
          </p:cNvSpPr>
          <p:nvPr>
            <p:ph type="title"/>
          </p:nvPr>
        </p:nvSpPr>
        <p:spPr/>
        <p:txBody>
          <a:bodyPr/>
          <a:lstStyle/>
          <a:p>
            <a:r>
              <a:rPr lang="en-US" dirty="0" smtClean="0"/>
              <a:t>Case Scenario 1</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1672" y="1444942"/>
            <a:ext cx="2172432" cy="1737360"/>
          </a:xfrm>
          <a:prstGeom prst="rect">
            <a:avLst/>
          </a:prstGeom>
        </p:spPr>
      </p:pic>
      <p:pic>
        <p:nvPicPr>
          <p:cNvPr id="7" name="Picture 6"/>
          <p:cNvPicPr>
            <a:picLocks noChangeArrowheads="1"/>
          </p:cNvPicPr>
          <p:nvPr/>
        </p:nvPicPr>
        <p:blipFill>
          <a:blip r:embed="rId4" cstate="print"/>
          <a:srcRect/>
          <a:stretch>
            <a:fillRect/>
          </a:stretch>
        </p:blipFill>
        <p:spPr bwMode="auto">
          <a:xfrm>
            <a:off x="3823835" y="1720334"/>
            <a:ext cx="1217613" cy="1427163"/>
          </a:xfrm>
          <a:prstGeom prst="rect">
            <a:avLst/>
          </a:prstGeom>
          <a:noFill/>
          <a:ln w="12700">
            <a:noFill/>
            <a:miter lim="800000"/>
            <a:headEnd/>
            <a:tailEnd/>
          </a:ln>
        </p:spPr>
      </p:pic>
      <p:sp>
        <p:nvSpPr>
          <p:cNvPr id="8" name="TextBox 7"/>
          <p:cNvSpPr txBox="1"/>
          <p:nvPr/>
        </p:nvSpPr>
        <p:spPr>
          <a:xfrm>
            <a:off x="5311179" y="1557815"/>
            <a:ext cx="1905000" cy="1569660"/>
          </a:xfrm>
          <a:prstGeom prst="rect">
            <a:avLst/>
          </a:prstGeom>
          <a:noFill/>
        </p:spPr>
        <p:txBody>
          <a:bodyPr wrap="square" rtlCol="0">
            <a:spAutoFit/>
          </a:bodyPr>
          <a:lstStyle/>
          <a:p>
            <a:r>
              <a:rPr lang="en-US" sz="1600" dirty="0" smtClean="0">
                <a:solidFill>
                  <a:srgbClr val="5B616B"/>
                </a:solidFill>
              </a:rPr>
              <a:t>€500/month until child self-sufficient</a:t>
            </a:r>
          </a:p>
          <a:p>
            <a:endParaRPr lang="en-US" sz="1600" dirty="0">
              <a:solidFill>
                <a:srgbClr val="5B616B"/>
              </a:solidFill>
            </a:endParaRPr>
          </a:p>
          <a:p>
            <a:r>
              <a:rPr lang="en-US" sz="1600" dirty="0" smtClean="0">
                <a:solidFill>
                  <a:srgbClr val="5B616B"/>
                </a:solidFill>
              </a:rPr>
              <a:t>Child now 21</a:t>
            </a:r>
          </a:p>
          <a:p>
            <a:endParaRPr lang="en-US" sz="1600" dirty="0">
              <a:solidFill>
                <a:srgbClr val="5B616B"/>
              </a:solidFill>
            </a:endParaRPr>
          </a:p>
          <a:p>
            <a:r>
              <a:rPr lang="en-US" sz="1600" dirty="0" smtClean="0">
                <a:solidFill>
                  <a:srgbClr val="5B616B"/>
                </a:solidFill>
              </a:rPr>
              <a:t>No arrears</a:t>
            </a:r>
            <a:endParaRPr lang="en-US" sz="1600" dirty="0">
              <a:solidFill>
                <a:srgbClr val="5B616B"/>
              </a:solidFill>
            </a:endParaRPr>
          </a:p>
        </p:txBody>
      </p:sp>
    </p:spTree>
    <p:extLst>
      <p:ext uri="{BB962C8B-B14F-4D97-AF65-F5344CB8AC3E}">
        <p14:creationId xmlns:p14="http://schemas.microsoft.com/office/powerpoint/2010/main" val="41841948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No</a:t>
            </a:r>
            <a:r>
              <a:rPr lang="en-US" sz="2400" dirty="0"/>
              <a:t>. Convention only requires recognition and enforcement of current child support for child under age of 21 years. </a:t>
            </a:r>
          </a:p>
          <a:p>
            <a:pPr lvl="1"/>
            <a:r>
              <a:rPr lang="en-US" dirty="0"/>
              <a:t>To enforce current support once child turns 21, creditor could retain private counsel in Texas </a:t>
            </a:r>
          </a:p>
          <a:p>
            <a:endParaRPr lang="en-US" dirty="0"/>
          </a:p>
          <a:p>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11</a:t>
            </a:fld>
            <a:endParaRPr lang="en-US" dirty="0"/>
          </a:p>
        </p:txBody>
      </p:sp>
      <p:sp>
        <p:nvSpPr>
          <p:cNvPr id="5" name="Title 4"/>
          <p:cNvSpPr>
            <a:spLocks noGrp="1"/>
          </p:cNvSpPr>
          <p:nvPr>
            <p:ph type="title"/>
          </p:nvPr>
        </p:nvSpPr>
        <p:spPr/>
        <p:txBody>
          <a:bodyPr/>
          <a:lstStyle/>
          <a:p>
            <a:r>
              <a:rPr lang="en-US" dirty="0" smtClean="0"/>
              <a:t>Case Scenario 1 – Response</a:t>
            </a:r>
            <a:endParaRPr lang="en-US" dirty="0"/>
          </a:p>
        </p:txBody>
      </p:sp>
    </p:spTree>
    <p:extLst>
      <p:ext uri="{BB962C8B-B14F-4D97-AF65-F5344CB8AC3E}">
        <p14:creationId xmlns:p14="http://schemas.microsoft.com/office/powerpoint/2010/main" val="36440078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a:p>
            <a:endParaRPr lang="en-US" dirty="0" smtClean="0"/>
          </a:p>
          <a:p>
            <a:endParaRPr lang="en-US" dirty="0"/>
          </a:p>
          <a:p>
            <a:endParaRPr lang="en-US" dirty="0" smtClean="0"/>
          </a:p>
          <a:p>
            <a:pPr marL="0" indent="0">
              <a:buNone/>
            </a:pPr>
            <a:r>
              <a:rPr lang="en-US" dirty="0" smtClean="0"/>
              <a:t>Texas recognized and has been enforcing order </a:t>
            </a:r>
            <a:r>
              <a:rPr lang="en-US" dirty="0"/>
              <a:t>from Spain </a:t>
            </a:r>
            <a:r>
              <a:rPr lang="en-US" dirty="0" smtClean="0"/>
              <a:t>under </a:t>
            </a:r>
            <a:r>
              <a:rPr lang="en-US" dirty="0"/>
              <a:t>the </a:t>
            </a:r>
            <a:r>
              <a:rPr lang="en-US" dirty="0" smtClean="0"/>
              <a:t>Convention.  Order </a:t>
            </a:r>
            <a:r>
              <a:rPr lang="en-US" dirty="0"/>
              <a:t>requires </a:t>
            </a:r>
            <a:r>
              <a:rPr lang="en-US" dirty="0" smtClean="0"/>
              <a:t>support </a:t>
            </a:r>
            <a:r>
              <a:rPr lang="en-US" dirty="0"/>
              <a:t>until </a:t>
            </a:r>
            <a:r>
              <a:rPr lang="en-US" dirty="0" smtClean="0"/>
              <a:t>child is age 21.  Adult </a:t>
            </a:r>
            <a:r>
              <a:rPr lang="en-US" dirty="0"/>
              <a:t>child is now 21 years.  </a:t>
            </a:r>
            <a:r>
              <a:rPr lang="en-US" dirty="0" smtClean="0"/>
              <a:t>There are arrears of €20,000.</a:t>
            </a:r>
          </a:p>
          <a:p>
            <a:pPr marL="0" indent="0">
              <a:buNone/>
            </a:pPr>
            <a:r>
              <a:rPr lang="en-US" dirty="0" smtClean="0"/>
              <a:t>Must Texas </a:t>
            </a:r>
            <a:r>
              <a:rPr lang="en-US" dirty="0"/>
              <a:t>IV-D agency continue to provide </a:t>
            </a:r>
            <a:r>
              <a:rPr lang="en-US" dirty="0" smtClean="0"/>
              <a:t>services </a:t>
            </a:r>
            <a:r>
              <a:rPr lang="en-US" dirty="0"/>
              <a:t>to </a:t>
            </a:r>
            <a:r>
              <a:rPr lang="en-US" dirty="0" smtClean="0"/>
              <a:t>creditor </a:t>
            </a:r>
            <a:r>
              <a:rPr lang="en-US" dirty="0"/>
              <a:t>to enforce </a:t>
            </a:r>
            <a:r>
              <a:rPr lang="en-US" dirty="0" smtClean="0"/>
              <a:t>remaining arrears?</a:t>
            </a:r>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12</a:t>
            </a:fld>
            <a:endParaRPr lang="en-US" dirty="0"/>
          </a:p>
        </p:txBody>
      </p:sp>
      <p:sp>
        <p:nvSpPr>
          <p:cNvPr id="5" name="Title 4"/>
          <p:cNvSpPr>
            <a:spLocks noGrp="1"/>
          </p:cNvSpPr>
          <p:nvPr>
            <p:ph type="title"/>
          </p:nvPr>
        </p:nvSpPr>
        <p:spPr/>
        <p:txBody>
          <a:bodyPr/>
          <a:lstStyle/>
          <a:p>
            <a:r>
              <a:rPr lang="en-US" dirty="0" smtClean="0"/>
              <a:t>Case Scenario 2</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1672" y="1444942"/>
            <a:ext cx="2172432" cy="1737360"/>
          </a:xfrm>
          <a:prstGeom prst="rect">
            <a:avLst/>
          </a:prstGeom>
        </p:spPr>
      </p:pic>
      <p:pic>
        <p:nvPicPr>
          <p:cNvPr id="7" name="Picture 6"/>
          <p:cNvPicPr>
            <a:picLocks noChangeArrowheads="1"/>
          </p:cNvPicPr>
          <p:nvPr/>
        </p:nvPicPr>
        <p:blipFill>
          <a:blip r:embed="rId4" cstate="print"/>
          <a:srcRect/>
          <a:stretch>
            <a:fillRect/>
          </a:stretch>
        </p:blipFill>
        <p:spPr bwMode="auto">
          <a:xfrm>
            <a:off x="3823835" y="1720334"/>
            <a:ext cx="1217613" cy="1427163"/>
          </a:xfrm>
          <a:prstGeom prst="rect">
            <a:avLst/>
          </a:prstGeom>
          <a:noFill/>
          <a:ln w="12700">
            <a:noFill/>
            <a:miter lim="800000"/>
            <a:headEnd/>
            <a:tailEnd/>
          </a:ln>
        </p:spPr>
      </p:pic>
      <p:sp>
        <p:nvSpPr>
          <p:cNvPr id="8" name="TextBox 7"/>
          <p:cNvSpPr txBox="1"/>
          <p:nvPr/>
        </p:nvSpPr>
        <p:spPr>
          <a:xfrm>
            <a:off x="5257725" y="1547059"/>
            <a:ext cx="1981200" cy="1600438"/>
          </a:xfrm>
          <a:prstGeom prst="rect">
            <a:avLst/>
          </a:prstGeom>
          <a:noFill/>
        </p:spPr>
        <p:txBody>
          <a:bodyPr wrap="square" rtlCol="0">
            <a:spAutoFit/>
          </a:bodyPr>
          <a:lstStyle/>
          <a:p>
            <a:r>
              <a:rPr lang="en-US" sz="1600" dirty="0" smtClean="0">
                <a:solidFill>
                  <a:srgbClr val="5B616B"/>
                </a:solidFill>
              </a:rPr>
              <a:t>€500/month until child is 21 years old</a:t>
            </a:r>
          </a:p>
          <a:p>
            <a:endParaRPr lang="en-US" sz="1600" dirty="0">
              <a:solidFill>
                <a:srgbClr val="5B616B"/>
              </a:solidFill>
            </a:endParaRPr>
          </a:p>
          <a:p>
            <a:r>
              <a:rPr lang="en-US" sz="1600" dirty="0" smtClean="0">
                <a:solidFill>
                  <a:srgbClr val="5B616B"/>
                </a:solidFill>
              </a:rPr>
              <a:t>Child now 21</a:t>
            </a:r>
          </a:p>
          <a:p>
            <a:endParaRPr lang="en-US" sz="1600" dirty="0">
              <a:solidFill>
                <a:srgbClr val="5B616B"/>
              </a:solidFill>
            </a:endParaRPr>
          </a:p>
          <a:p>
            <a:r>
              <a:rPr lang="en-US" sz="1600" dirty="0" smtClean="0">
                <a:solidFill>
                  <a:srgbClr val="5B616B"/>
                </a:solidFill>
              </a:rPr>
              <a:t>Arrears </a:t>
            </a:r>
            <a:r>
              <a:rPr lang="en-US" sz="1600" dirty="0">
                <a:solidFill>
                  <a:srgbClr val="5B616B"/>
                </a:solidFill>
              </a:rPr>
              <a:t>of </a:t>
            </a:r>
            <a:r>
              <a:rPr lang="en-US" sz="1600" dirty="0" smtClean="0">
                <a:solidFill>
                  <a:srgbClr val="5B616B"/>
                </a:solidFill>
              </a:rPr>
              <a:t>€20,000</a:t>
            </a:r>
            <a:endParaRPr lang="en-US" sz="1600" dirty="0">
              <a:solidFill>
                <a:srgbClr val="5B616B"/>
              </a:solidFill>
            </a:endParaRPr>
          </a:p>
        </p:txBody>
      </p:sp>
    </p:spTree>
    <p:extLst>
      <p:ext uri="{BB962C8B-B14F-4D97-AF65-F5344CB8AC3E}">
        <p14:creationId xmlns:p14="http://schemas.microsoft.com/office/powerpoint/2010/main" val="32898131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Yes. Since initial application was within scope of Convention and arrears arose under that order, TX agency must collect arrears that accrued under order before child turned 21 years.</a:t>
            </a:r>
          </a:p>
          <a:p>
            <a:pPr lvl="1"/>
            <a:r>
              <a:rPr lang="en-US" dirty="0" smtClean="0"/>
              <a:t>Under Convention </a:t>
            </a:r>
            <a:r>
              <a:rPr lang="en-US" dirty="0"/>
              <a:t>and UIFSA, </a:t>
            </a:r>
            <a:r>
              <a:rPr lang="en-US" dirty="0" smtClean="0"/>
              <a:t>longest </a:t>
            </a:r>
            <a:r>
              <a:rPr lang="en-US" dirty="0"/>
              <a:t>statute of limitations – either that of Spain or of Texas – applies </a:t>
            </a:r>
            <a:r>
              <a:rPr lang="en-US" dirty="0" smtClean="0"/>
              <a:t>to enforcement of arrears.    </a:t>
            </a:r>
            <a:endParaRPr lang="en-US" dirty="0"/>
          </a:p>
          <a:p>
            <a:pPr marL="0" indent="0">
              <a:buNone/>
            </a:pPr>
            <a:r>
              <a:rPr lang="en-US" dirty="0" smtClean="0"/>
              <a:t>    </a:t>
            </a:r>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13</a:t>
            </a:fld>
            <a:endParaRPr lang="en-US" dirty="0"/>
          </a:p>
        </p:txBody>
      </p:sp>
      <p:sp>
        <p:nvSpPr>
          <p:cNvPr id="5" name="Title 4"/>
          <p:cNvSpPr>
            <a:spLocks noGrp="1"/>
          </p:cNvSpPr>
          <p:nvPr>
            <p:ph type="title"/>
          </p:nvPr>
        </p:nvSpPr>
        <p:spPr/>
        <p:txBody>
          <a:bodyPr/>
          <a:lstStyle/>
          <a:p>
            <a:r>
              <a:rPr lang="en-US" dirty="0" smtClean="0"/>
              <a:t>Case Scenario 2 – Response</a:t>
            </a:r>
            <a:endParaRPr lang="en-US" dirty="0"/>
          </a:p>
        </p:txBody>
      </p:sp>
    </p:spTree>
    <p:extLst>
      <p:ext uri="{BB962C8B-B14F-4D97-AF65-F5344CB8AC3E}">
        <p14:creationId xmlns:p14="http://schemas.microsoft.com/office/powerpoint/2010/main" val="38643108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endParaRPr lang="en-US" dirty="0"/>
          </a:p>
          <a:p>
            <a:endParaRPr lang="en-US" dirty="0" smtClean="0"/>
          </a:p>
          <a:p>
            <a:endParaRPr lang="en-US" dirty="0"/>
          </a:p>
          <a:p>
            <a:endParaRPr lang="en-US" dirty="0" smtClean="0"/>
          </a:p>
          <a:p>
            <a:pPr marL="0" indent="0">
              <a:buNone/>
            </a:pPr>
            <a:r>
              <a:rPr lang="en-US" dirty="0" smtClean="0"/>
              <a:t>Spanish order not </a:t>
            </a:r>
            <a:r>
              <a:rPr lang="en-US" dirty="0"/>
              <a:t>sent to </a:t>
            </a:r>
            <a:r>
              <a:rPr lang="en-US" dirty="0" smtClean="0"/>
              <a:t>U.S. for </a:t>
            </a:r>
            <a:r>
              <a:rPr lang="en-US" dirty="0"/>
              <a:t>recognition and enforcement during </a:t>
            </a:r>
            <a:r>
              <a:rPr lang="en-US" dirty="0" smtClean="0"/>
              <a:t>child’s </a:t>
            </a:r>
            <a:r>
              <a:rPr lang="en-US" dirty="0"/>
              <a:t>minority, because </a:t>
            </a:r>
            <a:r>
              <a:rPr lang="en-US" dirty="0" smtClean="0"/>
              <a:t>creditor </a:t>
            </a:r>
            <a:r>
              <a:rPr lang="en-US" dirty="0"/>
              <a:t>did not know </a:t>
            </a:r>
            <a:r>
              <a:rPr lang="en-US" dirty="0" smtClean="0"/>
              <a:t>debtor’s </a:t>
            </a:r>
            <a:r>
              <a:rPr lang="en-US" dirty="0"/>
              <a:t>location.  </a:t>
            </a:r>
            <a:r>
              <a:rPr lang="en-US" dirty="0" smtClean="0"/>
              <a:t>Creditor learns </a:t>
            </a:r>
            <a:r>
              <a:rPr lang="en-US" dirty="0"/>
              <a:t>that </a:t>
            </a:r>
            <a:r>
              <a:rPr lang="en-US" dirty="0" smtClean="0"/>
              <a:t>debtor </a:t>
            </a:r>
            <a:r>
              <a:rPr lang="en-US" dirty="0"/>
              <a:t>resides in Texas.  </a:t>
            </a:r>
            <a:endParaRPr lang="en-US" dirty="0" smtClean="0"/>
          </a:p>
          <a:p>
            <a:pPr marL="0" indent="0">
              <a:buNone/>
            </a:pPr>
            <a:r>
              <a:rPr lang="en-US" dirty="0" smtClean="0"/>
              <a:t>Can Central Authority in Spain transmit application to Texas on behalf of creditor, seeking </a:t>
            </a:r>
            <a:r>
              <a:rPr lang="en-US" dirty="0"/>
              <a:t>recognition and enforcement of </a:t>
            </a:r>
            <a:r>
              <a:rPr lang="en-US" dirty="0" smtClean="0"/>
              <a:t>arrears-only order when child </a:t>
            </a:r>
            <a:r>
              <a:rPr lang="en-US" dirty="0"/>
              <a:t>is </a:t>
            </a:r>
            <a:r>
              <a:rPr lang="en-US" dirty="0" smtClean="0"/>
              <a:t>21 years or older?  </a:t>
            </a:r>
          </a:p>
          <a:p>
            <a:pPr marL="0" indent="0">
              <a:buNone/>
            </a:pPr>
            <a:r>
              <a:rPr lang="en-US" dirty="0" smtClean="0"/>
              <a:t>Must </a:t>
            </a:r>
            <a:r>
              <a:rPr lang="en-US" dirty="0"/>
              <a:t>Texas </a:t>
            </a:r>
            <a:r>
              <a:rPr lang="en-US" dirty="0" smtClean="0"/>
              <a:t>IV-D agency provide </a:t>
            </a:r>
            <a:r>
              <a:rPr lang="en-US" dirty="0"/>
              <a:t>services to collect </a:t>
            </a:r>
            <a:r>
              <a:rPr lang="en-US" dirty="0" smtClean="0"/>
              <a:t>arrears only?  </a:t>
            </a:r>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smtClean="0"/>
              <a:t>8-</a:t>
            </a:r>
            <a:fld id="{42782948-4DBE-204D-AB9E-B65E067054AE}" type="slidenum">
              <a:rPr lang="en-US" smtClean="0"/>
              <a:pPr/>
              <a:t>14</a:t>
            </a:fld>
            <a:endParaRPr lang="en-US" dirty="0"/>
          </a:p>
        </p:txBody>
      </p:sp>
      <p:sp>
        <p:nvSpPr>
          <p:cNvPr id="5" name="Title 4"/>
          <p:cNvSpPr>
            <a:spLocks noGrp="1"/>
          </p:cNvSpPr>
          <p:nvPr>
            <p:ph type="title"/>
          </p:nvPr>
        </p:nvSpPr>
        <p:spPr/>
        <p:txBody>
          <a:bodyPr/>
          <a:lstStyle/>
          <a:p>
            <a:r>
              <a:rPr lang="en-US" dirty="0" smtClean="0"/>
              <a:t>Case Scenario 3</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1672" y="1444942"/>
            <a:ext cx="2172432" cy="1737360"/>
          </a:xfrm>
          <a:prstGeom prst="rect">
            <a:avLst/>
          </a:prstGeom>
        </p:spPr>
      </p:pic>
      <p:pic>
        <p:nvPicPr>
          <p:cNvPr id="7" name="Picture 6"/>
          <p:cNvPicPr>
            <a:picLocks noChangeArrowheads="1"/>
          </p:cNvPicPr>
          <p:nvPr/>
        </p:nvPicPr>
        <p:blipFill>
          <a:blip r:embed="rId4" cstate="print"/>
          <a:srcRect/>
          <a:stretch>
            <a:fillRect/>
          </a:stretch>
        </p:blipFill>
        <p:spPr bwMode="auto">
          <a:xfrm>
            <a:off x="3823835" y="1720334"/>
            <a:ext cx="1217613" cy="1427163"/>
          </a:xfrm>
          <a:prstGeom prst="rect">
            <a:avLst/>
          </a:prstGeom>
          <a:noFill/>
          <a:ln w="12700">
            <a:noFill/>
            <a:miter lim="800000"/>
            <a:headEnd/>
            <a:tailEnd/>
          </a:ln>
        </p:spPr>
      </p:pic>
      <p:sp>
        <p:nvSpPr>
          <p:cNvPr id="8" name="TextBox 7"/>
          <p:cNvSpPr txBox="1"/>
          <p:nvPr/>
        </p:nvSpPr>
        <p:spPr>
          <a:xfrm>
            <a:off x="5192823" y="1895306"/>
            <a:ext cx="1981200" cy="1077218"/>
          </a:xfrm>
          <a:prstGeom prst="rect">
            <a:avLst/>
          </a:prstGeom>
          <a:noFill/>
        </p:spPr>
        <p:txBody>
          <a:bodyPr wrap="square" rtlCol="0">
            <a:spAutoFit/>
          </a:bodyPr>
          <a:lstStyle/>
          <a:p>
            <a:r>
              <a:rPr lang="en-US" sz="1600" dirty="0" smtClean="0">
                <a:solidFill>
                  <a:srgbClr val="5B616B"/>
                </a:solidFill>
              </a:rPr>
              <a:t>Adult child now 25</a:t>
            </a:r>
          </a:p>
          <a:p>
            <a:endParaRPr lang="en-US" sz="1600" dirty="0">
              <a:solidFill>
                <a:srgbClr val="5B616B"/>
              </a:solidFill>
            </a:endParaRPr>
          </a:p>
          <a:p>
            <a:r>
              <a:rPr lang="en-US" sz="1600" dirty="0" smtClean="0">
                <a:solidFill>
                  <a:srgbClr val="5B616B"/>
                </a:solidFill>
              </a:rPr>
              <a:t>Arrears only order for €20,000</a:t>
            </a:r>
            <a:endParaRPr lang="en-US" sz="1600" dirty="0">
              <a:solidFill>
                <a:srgbClr val="5B616B"/>
              </a:solidFill>
            </a:endParaRPr>
          </a:p>
        </p:txBody>
      </p:sp>
    </p:spTree>
    <p:extLst>
      <p:ext uri="{BB962C8B-B14F-4D97-AF65-F5344CB8AC3E}">
        <p14:creationId xmlns:p14="http://schemas.microsoft.com/office/powerpoint/2010/main" val="25636622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If original order was made within scope of Convention, then arrears that accrued are enforceable under Convention</a:t>
            </a:r>
          </a:p>
          <a:p>
            <a:r>
              <a:rPr lang="en-US" sz="2400" dirty="0" smtClean="0"/>
              <a:t>Spanish Central Authority can send application for recognition and enforcement of arrears-only order</a:t>
            </a:r>
          </a:p>
          <a:p>
            <a:r>
              <a:rPr lang="en-US" sz="2400" dirty="0" smtClean="0"/>
              <a:t>Under Convention and UIFSA, longest statute </a:t>
            </a:r>
            <a:r>
              <a:rPr lang="en-US" sz="2400" dirty="0"/>
              <a:t>of limitations </a:t>
            </a:r>
            <a:r>
              <a:rPr lang="en-US" sz="2400" dirty="0" smtClean="0"/>
              <a:t>applies</a:t>
            </a:r>
            <a:endParaRPr lang="en-US" sz="2400"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15</a:t>
            </a:fld>
            <a:endParaRPr lang="en-US" dirty="0"/>
          </a:p>
        </p:txBody>
      </p:sp>
      <p:sp>
        <p:nvSpPr>
          <p:cNvPr id="5" name="Title 4"/>
          <p:cNvSpPr>
            <a:spLocks noGrp="1"/>
          </p:cNvSpPr>
          <p:nvPr>
            <p:ph type="title"/>
          </p:nvPr>
        </p:nvSpPr>
        <p:spPr/>
        <p:txBody>
          <a:bodyPr/>
          <a:lstStyle/>
          <a:p>
            <a:r>
              <a:rPr lang="en-US" dirty="0" smtClean="0"/>
              <a:t>Case Scenario 3 – Response</a:t>
            </a:r>
            <a:endParaRPr lang="en-US" dirty="0"/>
          </a:p>
        </p:txBody>
      </p:sp>
    </p:spTree>
    <p:extLst>
      <p:ext uri="{BB962C8B-B14F-4D97-AF65-F5344CB8AC3E}">
        <p14:creationId xmlns:p14="http://schemas.microsoft.com/office/powerpoint/2010/main" val="34745643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fontScale="47500" lnSpcReduction="20000"/>
          </a:bodyPr>
          <a:lstStyle/>
          <a:p>
            <a:pPr lvl="1"/>
            <a:endParaRPr lang="en-US" sz="7200" dirty="0"/>
          </a:p>
          <a:p>
            <a:pPr lvl="1"/>
            <a:endParaRPr lang="en-US" sz="7200" dirty="0" smtClean="0"/>
          </a:p>
          <a:p>
            <a:pPr lvl="1"/>
            <a:endParaRPr lang="en-US" sz="7200" dirty="0"/>
          </a:p>
          <a:p>
            <a:pPr lvl="1"/>
            <a:endParaRPr lang="en-US" sz="7200" dirty="0"/>
          </a:p>
          <a:p>
            <a:pPr lvl="1"/>
            <a:endParaRPr lang="en-US" sz="7200" dirty="0" smtClean="0"/>
          </a:p>
          <a:p>
            <a:pPr marL="454025" lvl="1" indent="0">
              <a:buNone/>
            </a:pPr>
            <a:endParaRPr lang="en-US" sz="6400" dirty="0"/>
          </a:p>
          <a:p>
            <a:endParaRPr lang="en-US" sz="6400" dirty="0"/>
          </a:p>
          <a:p>
            <a:pPr lvl="1"/>
            <a:endParaRPr lang="en-US" dirty="0" smtClean="0"/>
          </a:p>
          <a:p>
            <a:pPr marL="454025" lvl="1" indent="0">
              <a:buNone/>
            </a:pPr>
            <a:r>
              <a:rPr lang="en-US" dirty="0" smtClean="0"/>
              <a:t> </a:t>
            </a:r>
          </a:p>
          <a:p>
            <a:pPr marL="454025" lvl="1" indent="0">
              <a:buNone/>
            </a:pPr>
            <a:endParaRPr lang="en-US" dirty="0"/>
          </a:p>
        </p:txBody>
      </p:sp>
      <p:sp>
        <p:nvSpPr>
          <p:cNvPr id="5" name="Footer Placeholder 4"/>
          <p:cNvSpPr>
            <a:spLocks noGrp="1"/>
          </p:cNvSpPr>
          <p:nvPr>
            <p:ph type="ftr" sz="quarter" idx="3"/>
          </p:nvPr>
        </p:nvSpPr>
        <p:spPr/>
        <p:txBody>
          <a:bodyPr/>
          <a:lstStyle/>
          <a:p>
            <a:r>
              <a:rPr lang="en-US" dirty="0" smtClean="0"/>
              <a:t>Module 8</a:t>
            </a:r>
            <a:endParaRPr lang="en-US" dirty="0"/>
          </a:p>
        </p:txBody>
      </p:sp>
      <p:sp>
        <p:nvSpPr>
          <p:cNvPr id="6" name="Slide Number Placeholder 5"/>
          <p:cNvSpPr>
            <a:spLocks noGrp="1"/>
          </p:cNvSpPr>
          <p:nvPr>
            <p:ph type="sldNum" sz="quarter" idx="4"/>
          </p:nvPr>
        </p:nvSpPr>
        <p:spPr/>
        <p:txBody>
          <a:bodyPr/>
          <a:lstStyle/>
          <a:p>
            <a:r>
              <a:rPr lang="en-US" dirty="0" smtClean="0"/>
              <a:t>8-16</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Translation of Documents  </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1549" y="2423160"/>
            <a:ext cx="5865957" cy="3108960"/>
          </a:xfrm>
          <a:prstGeom prst="rect">
            <a:avLst/>
          </a:prstGeom>
        </p:spPr>
      </p:pic>
    </p:spTree>
    <p:extLst>
      <p:ext uri="{BB962C8B-B14F-4D97-AF65-F5344CB8AC3E}">
        <p14:creationId xmlns:p14="http://schemas.microsoft.com/office/powerpoint/2010/main" val="37381719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fontScale="85000" lnSpcReduction="20000"/>
          </a:bodyPr>
          <a:lstStyle/>
          <a:p>
            <a:r>
              <a:rPr lang="en-US" sz="2400" dirty="0" smtClean="0"/>
              <a:t>Outgoing Application and related documents</a:t>
            </a:r>
          </a:p>
          <a:p>
            <a:pPr lvl="1"/>
            <a:r>
              <a:rPr lang="en-US" sz="2200" dirty="0" smtClean="0"/>
              <a:t>Original language</a:t>
            </a:r>
          </a:p>
          <a:p>
            <a:pPr lvl="1"/>
            <a:r>
              <a:rPr lang="en-US" sz="2200" dirty="0" smtClean="0"/>
              <a:t>Translation into language of requested State or another language State has declared it will accept</a:t>
            </a:r>
          </a:p>
          <a:p>
            <a:r>
              <a:rPr lang="en-US" sz="2400" dirty="0" smtClean="0"/>
              <a:t>Communication to requested Central Authority</a:t>
            </a:r>
          </a:p>
          <a:p>
            <a:pPr lvl="1"/>
            <a:r>
              <a:rPr lang="en-US" sz="2200" dirty="0" smtClean="0"/>
              <a:t>Language of requested State, or</a:t>
            </a:r>
          </a:p>
          <a:p>
            <a:pPr lvl="1"/>
            <a:r>
              <a:rPr lang="en-US" sz="2200" dirty="0" smtClean="0"/>
              <a:t>English or French, unless reservation</a:t>
            </a:r>
            <a:endParaRPr lang="en-US" dirty="0" smtClean="0"/>
          </a:p>
          <a:p>
            <a:r>
              <a:rPr lang="en-US" sz="2400" dirty="0" smtClean="0"/>
              <a:t>Resources</a:t>
            </a:r>
          </a:p>
          <a:p>
            <a:pPr lvl="1"/>
            <a:r>
              <a:rPr lang="en-US" sz="2400" dirty="0" smtClean="0">
                <a:hlinkClick r:id="rId3"/>
              </a:rPr>
              <a:t>www.acf.hhs.gov/css/resource/hague-child-support-convention-forms-by-country</a:t>
            </a:r>
            <a:r>
              <a:rPr lang="en-US" sz="2400" dirty="0" smtClean="0"/>
              <a:t> </a:t>
            </a:r>
            <a:endParaRPr lang="en-US" sz="2400" dirty="0"/>
          </a:p>
          <a:p>
            <a:pPr lvl="1"/>
            <a:r>
              <a:rPr lang="en-US" sz="2400" dirty="0" smtClean="0"/>
              <a:t>Convention Country Profile</a:t>
            </a:r>
          </a:p>
          <a:p>
            <a:r>
              <a:rPr lang="en-US" sz="2400" dirty="0" smtClean="0"/>
              <a:t>Reference </a:t>
            </a:r>
            <a:r>
              <a:rPr lang="en-US" sz="2400" dirty="0"/>
              <a:t>– </a:t>
            </a:r>
            <a:r>
              <a:rPr lang="en-US" sz="2200" dirty="0" smtClean="0"/>
              <a:t>Article 44 of Hague Child Support Convention</a:t>
            </a:r>
            <a:endParaRPr lang="en-US" sz="2200" dirty="0"/>
          </a:p>
          <a:p>
            <a:pPr marL="454025" lvl="1" indent="0">
              <a:buNone/>
            </a:pPr>
            <a:endParaRPr lang="en-US" sz="2200" dirty="0" smtClean="0"/>
          </a:p>
        </p:txBody>
      </p:sp>
      <p:sp>
        <p:nvSpPr>
          <p:cNvPr id="5" name="Footer Placeholder 4"/>
          <p:cNvSpPr>
            <a:spLocks noGrp="1"/>
          </p:cNvSpPr>
          <p:nvPr>
            <p:ph type="ftr" sz="quarter" idx="3"/>
          </p:nvPr>
        </p:nvSpPr>
        <p:spPr/>
        <p:txBody>
          <a:bodyPr/>
          <a:lstStyle/>
          <a:p>
            <a:r>
              <a:rPr lang="en-US" dirty="0" smtClean="0"/>
              <a:t>Module 8</a:t>
            </a:r>
            <a:endParaRPr lang="en-US" dirty="0"/>
          </a:p>
        </p:txBody>
      </p:sp>
      <p:sp>
        <p:nvSpPr>
          <p:cNvPr id="6" name="Slide Number Placeholder 5"/>
          <p:cNvSpPr>
            <a:spLocks noGrp="1"/>
          </p:cNvSpPr>
          <p:nvPr>
            <p:ph type="sldNum" sz="quarter" idx="4"/>
          </p:nvPr>
        </p:nvSpPr>
        <p:spPr/>
        <p:txBody>
          <a:bodyPr/>
          <a:lstStyle/>
          <a:p>
            <a:r>
              <a:rPr lang="en-US" dirty="0"/>
              <a:t>8</a:t>
            </a:r>
            <a:r>
              <a:rPr lang="en-US" dirty="0" smtClean="0"/>
              <a:t>-</a:t>
            </a:r>
            <a:fld id="{F79391A1-2D35-4DB0-8826-6DF5F13B3A10}" type="slidenum">
              <a:rPr lang="en-US" smtClean="0"/>
              <a:t>17</a:t>
            </a:fld>
            <a:endParaRPr lang="en-US" dirty="0"/>
          </a:p>
        </p:txBody>
      </p:sp>
      <p:sp>
        <p:nvSpPr>
          <p:cNvPr id="3" name="Title 2"/>
          <p:cNvSpPr>
            <a:spLocks noGrp="1"/>
          </p:cNvSpPr>
          <p:nvPr>
            <p:ph type="title"/>
          </p:nvPr>
        </p:nvSpPr>
        <p:spPr>
          <a:xfrm>
            <a:off x="699247" y="654477"/>
            <a:ext cx="7772400" cy="523220"/>
          </a:xfrm>
        </p:spPr>
        <p:txBody>
          <a:bodyPr/>
          <a:lstStyle/>
          <a:p>
            <a:r>
              <a:rPr lang="en-US" dirty="0" smtClean="0"/>
              <a:t>Translation of Documents </a:t>
            </a:r>
            <a:r>
              <a:rPr lang="en-US" dirty="0"/>
              <a:t>– </a:t>
            </a:r>
            <a:r>
              <a:rPr lang="en-US" dirty="0" smtClean="0"/>
              <a:t>Outgoing </a:t>
            </a:r>
            <a:endParaRPr lang="en-US" dirty="0"/>
          </a:p>
        </p:txBody>
      </p:sp>
    </p:spTree>
    <p:extLst>
      <p:ext uri="{BB962C8B-B14F-4D97-AF65-F5344CB8AC3E}">
        <p14:creationId xmlns:p14="http://schemas.microsoft.com/office/powerpoint/2010/main" val="1679278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18</a:t>
            </a:fld>
            <a:endParaRPr lang="en-US" dirty="0"/>
          </a:p>
        </p:txBody>
      </p:sp>
      <p:sp>
        <p:nvSpPr>
          <p:cNvPr id="5" name="Title 4"/>
          <p:cNvSpPr>
            <a:spLocks noGrp="1"/>
          </p:cNvSpPr>
          <p:nvPr>
            <p:ph type="title"/>
          </p:nvPr>
        </p:nvSpPr>
        <p:spPr>
          <a:xfrm>
            <a:off x="686104" y="848380"/>
            <a:ext cx="7772400" cy="523220"/>
          </a:xfrm>
        </p:spPr>
        <p:txBody>
          <a:bodyPr/>
          <a:lstStyle/>
          <a:p>
            <a:r>
              <a:rPr lang="en-US" dirty="0" smtClean="0"/>
              <a:t>OCSE International Page </a:t>
            </a:r>
            <a:endParaRPr lang="en-US" dirty="0"/>
          </a:p>
        </p:txBody>
      </p:sp>
      <p:sp>
        <p:nvSpPr>
          <p:cNvPr id="6" name="Oval 5"/>
          <p:cNvSpPr/>
          <p:nvPr/>
        </p:nvSpPr>
        <p:spPr>
          <a:xfrm>
            <a:off x="3581400" y="3962400"/>
            <a:ext cx="990600" cy="2286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Content Placeholder 3"/>
          <p:cNvPicPr>
            <a:picLocks noChangeAspect="1"/>
          </p:cNvPicPr>
          <p:nvPr/>
        </p:nvPicPr>
        <p:blipFill>
          <a:blip r:embed="rId3"/>
          <a:stretch>
            <a:fillRect/>
          </a:stretch>
        </p:blipFill>
        <p:spPr>
          <a:xfrm>
            <a:off x="1371600" y="1557100"/>
            <a:ext cx="6212362" cy="4115157"/>
          </a:xfrm>
          <a:prstGeom prst="rect">
            <a:avLst/>
          </a:prstGeom>
        </p:spPr>
      </p:pic>
      <p:sp>
        <p:nvSpPr>
          <p:cNvPr id="9" name="Rectangle 8"/>
          <p:cNvSpPr/>
          <p:nvPr/>
        </p:nvSpPr>
        <p:spPr>
          <a:xfrm>
            <a:off x="686104" y="5716191"/>
            <a:ext cx="5487820" cy="369332"/>
          </a:xfrm>
          <a:prstGeom prst="rect">
            <a:avLst/>
          </a:prstGeom>
        </p:spPr>
        <p:txBody>
          <a:bodyPr wrap="square">
            <a:spAutoFit/>
          </a:bodyPr>
          <a:lstStyle/>
          <a:p>
            <a:pPr algn="ctr"/>
            <a:r>
              <a:rPr lang="en-US" dirty="0" err="1" smtClean="0">
                <a:solidFill>
                  <a:prstClr val="black"/>
                </a:solidFill>
                <a:hlinkClick r:id="rId4"/>
              </a:rPr>
              <a:t>www.acf.hhs.gov</a:t>
            </a:r>
            <a:r>
              <a:rPr lang="en-US" dirty="0" smtClean="0">
                <a:solidFill>
                  <a:prstClr val="black"/>
                </a:solidFill>
                <a:hlinkClick r:id="rId4"/>
              </a:rPr>
              <a:t>/</a:t>
            </a:r>
            <a:r>
              <a:rPr lang="en-US" dirty="0" err="1" smtClean="0">
                <a:solidFill>
                  <a:prstClr val="black"/>
                </a:solidFill>
                <a:hlinkClick r:id="rId4"/>
              </a:rPr>
              <a:t>css</a:t>
            </a:r>
            <a:r>
              <a:rPr lang="en-US" dirty="0" smtClean="0">
                <a:solidFill>
                  <a:prstClr val="black"/>
                </a:solidFill>
                <a:hlinkClick r:id="rId4"/>
              </a:rPr>
              <a:t>/partners/international</a:t>
            </a:r>
            <a:r>
              <a:rPr lang="en-US" dirty="0" smtClean="0">
                <a:solidFill>
                  <a:prstClr val="black"/>
                </a:solidFill>
              </a:rPr>
              <a:t> </a:t>
            </a:r>
            <a:endParaRPr lang="en-US" dirty="0"/>
          </a:p>
        </p:txBody>
      </p:sp>
      <p:sp>
        <p:nvSpPr>
          <p:cNvPr id="10" name="Oval 9"/>
          <p:cNvSpPr/>
          <p:nvPr/>
        </p:nvSpPr>
        <p:spPr>
          <a:xfrm>
            <a:off x="2743200" y="5056034"/>
            <a:ext cx="3048000" cy="294968"/>
          </a:xfrm>
          <a:prstGeom prst="ellipse">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71239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19</a:t>
            </a:fld>
            <a:endParaRPr lang="en-US" dirty="0"/>
          </a:p>
        </p:txBody>
      </p:sp>
      <p:sp>
        <p:nvSpPr>
          <p:cNvPr id="5" name="Title 4"/>
          <p:cNvSpPr>
            <a:spLocks noGrp="1"/>
          </p:cNvSpPr>
          <p:nvPr>
            <p:ph type="title"/>
          </p:nvPr>
        </p:nvSpPr>
        <p:spPr/>
        <p:txBody>
          <a:bodyPr/>
          <a:lstStyle/>
          <a:p>
            <a:r>
              <a:rPr lang="en-US" dirty="0" smtClean="0"/>
              <a:t>OCSE Convention Forms Page </a:t>
            </a:r>
            <a:endParaRPr lang="en-US" dirty="0"/>
          </a:p>
        </p:txBody>
      </p:sp>
      <p:pic>
        <p:nvPicPr>
          <p:cNvPr id="12" name="Picture 11"/>
          <p:cNvPicPr>
            <a:picLocks noChangeAspect="1"/>
          </p:cNvPicPr>
          <p:nvPr/>
        </p:nvPicPr>
        <p:blipFill rotWithShape="1">
          <a:blip r:embed="rId3"/>
          <a:srcRect r="7146"/>
          <a:stretch/>
        </p:blipFill>
        <p:spPr>
          <a:xfrm>
            <a:off x="771870" y="1676400"/>
            <a:ext cx="7415398" cy="3440322"/>
          </a:xfrm>
          <a:prstGeom prst="rect">
            <a:avLst/>
          </a:prstGeom>
        </p:spPr>
      </p:pic>
    </p:spTree>
    <p:extLst>
      <p:ext uri="{BB962C8B-B14F-4D97-AF65-F5344CB8AC3E}">
        <p14:creationId xmlns:p14="http://schemas.microsoft.com/office/powerpoint/2010/main" val="25888547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dirty="0"/>
              <a:t>Targeted Audiences</a:t>
            </a:r>
          </a:p>
          <a:p>
            <a:pPr lvl="1"/>
            <a:r>
              <a:rPr lang="en-US" dirty="0"/>
              <a:t>Caseworkers and </a:t>
            </a:r>
            <a:r>
              <a:rPr lang="en-US" dirty="0" smtClean="0"/>
              <a:t>Central Registry staff</a:t>
            </a:r>
            <a:endParaRPr lang="en-US" dirty="0"/>
          </a:p>
          <a:p>
            <a:pPr lvl="1"/>
            <a:r>
              <a:rPr lang="en-US" dirty="0" smtClean="0"/>
              <a:t>Experienced </a:t>
            </a:r>
            <a:r>
              <a:rPr lang="en-US" dirty="0"/>
              <a:t>as well as </a:t>
            </a:r>
            <a:r>
              <a:rPr lang="en-US" dirty="0" smtClean="0"/>
              <a:t>novice</a:t>
            </a:r>
          </a:p>
          <a:p>
            <a:r>
              <a:rPr lang="en-US" dirty="0" smtClean="0"/>
              <a:t>Content</a:t>
            </a:r>
          </a:p>
          <a:p>
            <a:pPr lvl="1"/>
            <a:r>
              <a:rPr lang="en-US" dirty="0" smtClean="0"/>
              <a:t>Background information</a:t>
            </a:r>
          </a:p>
          <a:p>
            <a:pPr lvl="1"/>
            <a:r>
              <a:rPr lang="en-US" dirty="0" smtClean="0"/>
              <a:t>Case processing </a:t>
            </a:r>
            <a:r>
              <a:rPr lang="en-US" dirty="0"/>
              <a:t>i</a:t>
            </a:r>
            <a:r>
              <a:rPr lang="en-US" dirty="0" smtClean="0"/>
              <a:t>nformation</a:t>
            </a:r>
          </a:p>
          <a:p>
            <a:r>
              <a:rPr lang="en-US" dirty="0" smtClean="0"/>
              <a:t>Resources</a:t>
            </a:r>
          </a:p>
          <a:p>
            <a:pPr lvl="1"/>
            <a:r>
              <a:rPr lang="en-US" dirty="0" smtClean="0"/>
              <a:t>PowerPoint with notes</a:t>
            </a:r>
          </a:p>
          <a:p>
            <a:pPr lvl="1"/>
            <a:r>
              <a:rPr lang="en-US" dirty="0" smtClean="0"/>
              <a:t>Trainer notes</a:t>
            </a:r>
          </a:p>
          <a:p>
            <a:pPr marL="454025" lvl="1" indent="0">
              <a:buNone/>
            </a:pPr>
            <a:endParaRPr lang="en-US" dirty="0" smtClean="0"/>
          </a:p>
        </p:txBody>
      </p:sp>
      <p:sp>
        <p:nvSpPr>
          <p:cNvPr id="5" name="Footer Placeholder 4"/>
          <p:cNvSpPr>
            <a:spLocks noGrp="1"/>
          </p:cNvSpPr>
          <p:nvPr>
            <p:ph type="ftr" sz="quarter" idx="3"/>
          </p:nvPr>
        </p:nvSpPr>
        <p:spPr>
          <a:xfrm>
            <a:off x="3107267" y="6520934"/>
            <a:ext cx="2895600" cy="184666"/>
          </a:xfrm>
        </p:spPr>
        <p:txBody>
          <a:bodyPr/>
          <a:lstStyle/>
          <a:p>
            <a:r>
              <a:rPr lang="en-US" dirty="0" smtClean="0"/>
              <a:t>Module 8</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Webinar Series</a:t>
            </a:r>
            <a:endParaRPr lang="en-US" dirty="0"/>
          </a:p>
        </p:txBody>
      </p:sp>
      <p:sp>
        <p:nvSpPr>
          <p:cNvPr id="3" name="Slide Number Placeholder 2"/>
          <p:cNvSpPr>
            <a:spLocks noGrp="1"/>
          </p:cNvSpPr>
          <p:nvPr>
            <p:ph type="sldNum" sz="quarter" idx="4"/>
          </p:nvPr>
        </p:nvSpPr>
        <p:spPr/>
        <p:txBody>
          <a:bodyPr/>
          <a:lstStyle/>
          <a:p>
            <a:r>
              <a:rPr lang="en-US" dirty="0"/>
              <a:t>8</a:t>
            </a:r>
            <a:r>
              <a:rPr lang="en-US" dirty="0" smtClean="0"/>
              <a:t>-</a:t>
            </a:r>
            <a:fld id="{42782948-4DBE-204D-AB9E-B65E067054AE}" type="slidenum">
              <a:rPr lang="en-US" smtClean="0"/>
              <a:pPr/>
              <a:t>2</a:t>
            </a:fld>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2975627"/>
            <a:ext cx="2476500" cy="1950244"/>
          </a:xfrm>
          <a:prstGeom prst="rect">
            <a:avLst/>
          </a:prstGeom>
        </p:spPr>
      </p:pic>
    </p:spTree>
    <p:extLst>
      <p:ext uri="{BB962C8B-B14F-4D97-AF65-F5344CB8AC3E}">
        <p14:creationId xmlns:p14="http://schemas.microsoft.com/office/powerpoint/2010/main" val="19414667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20</a:t>
            </a:fld>
            <a:endParaRPr lang="en-US" dirty="0"/>
          </a:p>
        </p:txBody>
      </p:sp>
      <p:sp>
        <p:nvSpPr>
          <p:cNvPr id="5" name="Title 4"/>
          <p:cNvSpPr>
            <a:spLocks noGrp="1"/>
          </p:cNvSpPr>
          <p:nvPr>
            <p:ph type="title"/>
          </p:nvPr>
        </p:nvSpPr>
        <p:spPr/>
        <p:txBody>
          <a:bodyPr/>
          <a:lstStyle/>
          <a:p>
            <a:r>
              <a:rPr lang="en-US" dirty="0" smtClean="0"/>
              <a:t>OCSE Convention Forms Page (cont’d)</a:t>
            </a:r>
            <a:endParaRPr lang="en-US" dirty="0"/>
          </a:p>
        </p:txBody>
      </p:sp>
      <p:pic>
        <p:nvPicPr>
          <p:cNvPr id="6" name="Content Placeholder 5"/>
          <p:cNvPicPr>
            <a:picLocks noGrp="1" noChangeAspect="1"/>
          </p:cNvPicPr>
          <p:nvPr>
            <p:ph idx="1"/>
          </p:nvPr>
        </p:nvPicPr>
        <p:blipFill>
          <a:blip r:embed="rId3"/>
          <a:stretch>
            <a:fillRect/>
          </a:stretch>
        </p:blipFill>
        <p:spPr>
          <a:xfrm>
            <a:off x="719971" y="1600200"/>
            <a:ext cx="6681475" cy="4572000"/>
          </a:xfrm>
          <a:prstGeom prst="rect">
            <a:avLst/>
          </a:prstGeom>
        </p:spPr>
      </p:pic>
    </p:spTree>
    <p:extLst>
      <p:ext uri="{BB962C8B-B14F-4D97-AF65-F5344CB8AC3E}">
        <p14:creationId xmlns:p14="http://schemas.microsoft.com/office/powerpoint/2010/main" val="12891103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a:stretch>
            <a:fillRect/>
          </a:stretch>
        </p:blipFill>
        <p:spPr>
          <a:xfrm>
            <a:off x="762000" y="1600200"/>
            <a:ext cx="7086135" cy="4572000"/>
          </a:xfrm>
          <a:prstGeom prst="rect">
            <a:avLst/>
          </a:prstGeom>
        </p:spPr>
      </p:pic>
      <p:sp>
        <p:nvSpPr>
          <p:cNvPr id="3" name="Footer Placeholder 2"/>
          <p:cNvSpPr>
            <a:spLocks noGrp="1"/>
          </p:cNvSpPr>
          <p:nvPr>
            <p:ph type="ftr" sz="quarter" idx="3"/>
          </p:nvPr>
        </p:nvSpPr>
        <p:spPr/>
        <p:txBody>
          <a:bodyPr/>
          <a:lstStyle/>
          <a:p>
            <a:r>
              <a:rPr lang="en-US" smtClean="0"/>
              <a:t>Module 8</a:t>
            </a:r>
            <a:endParaRPr lang="en-US" dirty="0"/>
          </a:p>
        </p:txBody>
      </p:sp>
      <p:sp>
        <p:nvSpPr>
          <p:cNvPr id="4" name="Slide Number Placeholder 3"/>
          <p:cNvSpPr>
            <a:spLocks noGrp="1"/>
          </p:cNvSpPr>
          <p:nvPr>
            <p:ph type="sldNum" sz="quarter" idx="4"/>
          </p:nvPr>
        </p:nvSpPr>
        <p:spPr/>
        <p:txBody>
          <a:bodyPr/>
          <a:lstStyle/>
          <a:p>
            <a:r>
              <a:rPr lang="en-US" dirty="0" smtClean="0"/>
              <a:t>8-</a:t>
            </a:r>
            <a:fld id="{42782948-4DBE-204D-AB9E-B65E067054AE}" type="slidenum">
              <a:rPr lang="en-US" smtClean="0"/>
              <a:pPr/>
              <a:t>21</a:t>
            </a:fld>
            <a:endParaRPr lang="en-US" dirty="0"/>
          </a:p>
        </p:txBody>
      </p:sp>
      <p:sp>
        <p:nvSpPr>
          <p:cNvPr id="5" name="Title 4"/>
          <p:cNvSpPr>
            <a:spLocks noGrp="1"/>
          </p:cNvSpPr>
          <p:nvPr>
            <p:ph type="title"/>
          </p:nvPr>
        </p:nvSpPr>
        <p:spPr/>
        <p:txBody>
          <a:bodyPr/>
          <a:lstStyle/>
          <a:p>
            <a:r>
              <a:rPr lang="en-US" dirty="0"/>
              <a:t>OCSE Convention Forms Page (cont’d)</a:t>
            </a:r>
          </a:p>
        </p:txBody>
      </p:sp>
    </p:spTree>
    <p:extLst>
      <p:ext uri="{BB962C8B-B14F-4D97-AF65-F5344CB8AC3E}">
        <p14:creationId xmlns:p14="http://schemas.microsoft.com/office/powerpoint/2010/main" val="24259839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rotWithShape="1">
          <a:blip r:embed="rId3"/>
          <a:srcRect/>
          <a:stretch/>
        </p:blipFill>
        <p:spPr>
          <a:xfrm>
            <a:off x="711504" y="1752600"/>
            <a:ext cx="7276190" cy="2885714"/>
          </a:xfrm>
          <a:prstGeom prst="rect">
            <a:avLst/>
          </a:prstGeom>
        </p:spPr>
      </p:pic>
      <p:sp>
        <p:nvSpPr>
          <p:cNvPr id="3" name="Footer Placeholder 2"/>
          <p:cNvSpPr>
            <a:spLocks noGrp="1"/>
          </p:cNvSpPr>
          <p:nvPr>
            <p:ph type="ftr" sz="quarter" idx="3"/>
          </p:nvPr>
        </p:nvSpPr>
        <p:spPr/>
        <p:txBody>
          <a:bodyPr/>
          <a:lstStyle/>
          <a:p>
            <a:r>
              <a:rPr lang="en-US" smtClean="0"/>
              <a:t>Module 8</a:t>
            </a:r>
            <a:endParaRPr lang="en-US" dirty="0"/>
          </a:p>
        </p:txBody>
      </p:sp>
      <p:sp>
        <p:nvSpPr>
          <p:cNvPr id="4" name="Slide Number Placeholder 3"/>
          <p:cNvSpPr>
            <a:spLocks noGrp="1"/>
          </p:cNvSpPr>
          <p:nvPr>
            <p:ph type="sldNum" sz="quarter" idx="4"/>
          </p:nvPr>
        </p:nvSpPr>
        <p:spPr/>
        <p:txBody>
          <a:bodyPr/>
          <a:lstStyle/>
          <a:p>
            <a:r>
              <a:rPr lang="en-US" dirty="0" smtClean="0"/>
              <a:t>8-</a:t>
            </a:r>
            <a:fld id="{42782948-4DBE-204D-AB9E-B65E067054AE}" type="slidenum">
              <a:rPr lang="en-US" smtClean="0"/>
              <a:pPr/>
              <a:t>22</a:t>
            </a:fld>
            <a:endParaRPr lang="en-US" dirty="0"/>
          </a:p>
        </p:txBody>
      </p:sp>
      <p:sp>
        <p:nvSpPr>
          <p:cNvPr id="5" name="Title 4"/>
          <p:cNvSpPr>
            <a:spLocks noGrp="1"/>
          </p:cNvSpPr>
          <p:nvPr>
            <p:ph type="title"/>
          </p:nvPr>
        </p:nvSpPr>
        <p:spPr/>
        <p:txBody>
          <a:bodyPr/>
          <a:lstStyle/>
          <a:p>
            <a:r>
              <a:rPr lang="en-US" dirty="0"/>
              <a:t>OCSE Convention Forms Page (cont’d)</a:t>
            </a:r>
          </a:p>
        </p:txBody>
      </p:sp>
    </p:spTree>
    <p:extLst>
      <p:ext uri="{BB962C8B-B14F-4D97-AF65-F5344CB8AC3E}">
        <p14:creationId xmlns:p14="http://schemas.microsoft.com/office/powerpoint/2010/main" val="2525850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smtClean="0"/>
              <a:t>Module 8</a:t>
            </a:r>
            <a:endParaRPr lang="en-US" dirty="0"/>
          </a:p>
        </p:txBody>
      </p:sp>
      <p:sp>
        <p:nvSpPr>
          <p:cNvPr id="4" name="Slide Number Placeholder 3"/>
          <p:cNvSpPr>
            <a:spLocks noGrp="1"/>
          </p:cNvSpPr>
          <p:nvPr>
            <p:ph type="sldNum" sz="quarter" idx="4"/>
          </p:nvPr>
        </p:nvSpPr>
        <p:spPr/>
        <p:txBody>
          <a:bodyPr/>
          <a:lstStyle/>
          <a:p>
            <a:r>
              <a:rPr lang="en-US" dirty="0" smtClean="0"/>
              <a:t>8-</a:t>
            </a:r>
            <a:fld id="{42782948-4DBE-204D-AB9E-B65E067054AE}" type="slidenum">
              <a:rPr lang="en-US" smtClean="0"/>
              <a:pPr/>
              <a:t>23</a:t>
            </a:fld>
            <a:endParaRPr lang="en-US" dirty="0"/>
          </a:p>
        </p:txBody>
      </p:sp>
      <p:sp>
        <p:nvSpPr>
          <p:cNvPr id="5" name="Title 4"/>
          <p:cNvSpPr>
            <a:spLocks noGrp="1"/>
          </p:cNvSpPr>
          <p:nvPr>
            <p:ph type="title"/>
          </p:nvPr>
        </p:nvSpPr>
        <p:spPr>
          <a:xfrm>
            <a:off x="686104" y="848380"/>
            <a:ext cx="7772400" cy="523220"/>
          </a:xfrm>
        </p:spPr>
        <p:txBody>
          <a:bodyPr/>
          <a:lstStyle/>
          <a:p>
            <a:r>
              <a:rPr lang="en-US" dirty="0" smtClean="0"/>
              <a:t>Country Specific Language Information</a:t>
            </a:r>
            <a:endParaRPr lang="en-US" dirty="0"/>
          </a:p>
        </p:txBody>
      </p:sp>
      <p:pic>
        <p:nvPicPr>
          <p:cNvPr id="7" name="Content Placeholder 6"/>
          <p:cNvPicPr>
            <a:picLocks noGrp="1" noChangeAspect="1"/>
          </p:cNvPicPr>
          <p:nvPr>
            <p:ph idx="1"/>
          </p:nvPr>
        </p:nvPicPr>
        <p:blipFill rotWithShape="1">
          <a:blip r:embed="rId3"/>
          <a:srcRect l="14978" t="10894" r="18300" b="20744"/>
          <a:stretch/>
        </p:blipFill>
        <p:spPr>
          <a:xfrm>
            <a:off x="762000" y="1676400"/>
            <a:ext cx="7467600" cy="4303816"/>
          </a:xfrm>
          <a:prstGeom prst="rect">
            <a:avLst/>
          </a:prstGeom>
        </p:spPr>
      </p:pic>
    </p:spTree>
    <p:extLst>
      <p:ext uri="{BB962C8B-B14F-4D97-AF65-F5344CB8AC3E}">
        <p14:creationId xmlns:p14="http://schemas.microsoft.com/office/powerpoint/2010/main" val="37478774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sz="2400" dirty="0" smtClean="0"/>
              <a:t>Incoming </a:t>
            </a:r>
            <a:r>
              <a:rPr lang="en-US" sz="2400" dirty="0"/>
              <a:t>Application and related documents</a:t>
            </a:r>
          </a:p>
          <a:p>
            <a:pPr lvl="1"/>
            <a:r>
              <a:rPr lang="en-US" sz="2200" dirty="0"/>
              <a:t>Original language</a:t>
            </a:r>
          </a:p>
          <a:p>
            <a:pPr lvl="1"/>
            <a:r>
              <a:rPr lang="en-US" sz="2200" dirty="0"/>
              <a:t>Translation into </a:t>
            </a:r>
            <a:r>
              <a:rPr lang="en-US" sz="2200" dirty="0" smtClean="0"/>
              <a:t>English</a:t>
            </a:r>
            <a:endParaRPr lang="en-US" sz="2200" dirty="0"/>
          </a:p>
          <a:p>
            <a:r>
              <a:rPr lang="en-US" sz="2400" dirty="0"/>
              <a:t>Communication </a:t>
            </a:r>
            <a:r>
              <a:rPr lang="en-US" sz="2400" dirty="0" smtClean="0"/>
              <a:t>with responding state child support agency</a:t>
            </a:r>
          </a:p>
          <a:p>
            <a:pPr lvl="1"/>
            <a:r>
              <a:rPr lang="en-US" sz="2200" dirty="0" smtClean="0"/>
              <a:t>English</a:t>
            </a:r>
            <a:endParaRPr lang="en-US" sz="2200" dirty="0"/>
          </a:p>
          <a:p>
            <a:r>
              <a:rPr lang="en-US" sz="2400" dirty="0" smtClean="0"/>
              <a:t>State Central Registry review</a:t>
            </a:r>
            <a:endParaRPr lang="en-US" sz="2400" dirty="0"/>
          </a:p>
          <a:p>
            <a:pPr lvl="1"/>
            <a:r>
              <a:rPr lang="en-US" sz="2200" dirty="0" smtClean="0"/>
              <a:t>Do not reject application if translation is missing</a:t>
            </a:r>
            <a:endParaRPr lang="en-US" sz="2200" dirty="0"/>
          </a:p>
          <a:p>
            <a:pPr lvl="1"/>
            <a:r>
              <a:rPr lang="en-US" sz="2200" dirty="0" smtClean="0"/>
              <a:t>Use Acknowledgment to request missing documents</a:t>
            </a:r>
          </a:p>
          <a:p>
            <a:pPr lvl="1"/>
            <a:r>
              <a:rPr lang="en-US" sz="2200" dirty="0" smtClean="0"/>
              <a:t>Do not close case if requested Central Authority does not provide translated documents according to U.S. case processing timeframes. Convention allows at least three months. </a:t>
            </a:r>
          </a:p>
          <a:p>
            <a:pPr lvl="1"/>
            <a:endParaRPr lang="en-US" dirty="0"/>
          </a:p>
          <a:p>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24</a:t>
            </a:fld>
            <a:endParaRPr lang="en-US" dirty="0"/>
          </a:p>
        </p:txBody>
      </p:sp>
      <p:sp>
        <p:nvSpPr>
          <p:cNvPr id="5" name="Title 4"/>
          <p:cNvSpPr>
            <a:spLocks noGrp="1"/>
          </p:cNvSpPr>
          <p:nvPr>
            <p:ph type="title"/>
          </p:nvPr>
        </p:nvSpPr>
        <p:spPr/>
        <p:txBody>
          <a:bodyPr/>
          <a:lstStyle/>
          <a:p>
            <a:r>
              <a:rPr lang="en-US" dirty="0" smtClean="0"/>
              <a:t>Translation of Documents </a:t>
            </a:r>
            <a:r>
              <a:rPr lang="en-US" dirty="0"/>
              <a:t>–</a:t>
            </a:r>
            <a:r>
              <a:rPr lang="en-US" dirty="0" smtClean="0"/>
              <a:t> Incoming</a:t>
            </a:r>
            <a:endParaRPr lang="en-US" dirty="0"/>
          </a:p>
        </p:txBody>
      </p:sp>
    </p:spTree>
    <p:extLst>
      <p:ext uri="{BB962C8B-B14F-4D97-AF65-F5344CB8AC3E}">
        <p14:creationId xmlns:p14="http://schemas.microsoft.com/office/powerpoint/2010/main" val="37534611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6104" y="1600200"/>
            <a:ext cx="7772096" cy="4800600"/>
          </a:xfrm>
        </p:spPr>
        <p:txBody>
          <a:bodyPr>
            <a:normAutofit/>
          </a:bodyPr>
          <a:lstStyle/>
          <a:p>
            <a:pPr marL="0" indent="0">
              <a:buNone/>
            </a:pPr>
            <a:r>
              <a:rPr lang="en-US" sz="1900" dirty="0" smtClean="0"/>
              <a:t>                                                                                                                                                                   </a:t>
            </a:r>
          </a:p>
        </p:txBody>
      </p:sp>
      <p:sp>
        <p:nvSpPr>
          <p:cNvPr id="5" name="Footer Placeholder 4"/>
          <p:cNvSpPr>
            <a:spLocks noGrp="1"/>
          </p:cNvSpPr>
          <p:nvPr>
            <p:ph type="ftr" sz="quarter" idx="3"/>
          </p:nvPr>
        </p:nvSpPr>
        <p:spPr/>
        <p:txBody>
          <a:bodyPr/>
          <a:lstStyle/>
          <a:p>
            <a:r>
              <a:rPr lang="en-US" dirty="0" smtClean="0"/>
              <a:t>Module 8</a:t>
            </a:r>
            <a:endParaRPr lang="en-US" dirty="0"/>
          </a:p>
        </p:txBody>
      </p:sp>
      <p:sp>
        <p:nvSpPr>
          <p:cNvPr id="6" name="Slide Number Placeholder 5"/>
          <p:cNvSpPr>
            <a:spLocks noGrp="1"/>
          </p:cNvSpPr>
          <p:nvPr>
            <p:ph type="sldNum" sz="quarter" idx="4"/>
          </p:nvPr>
        </p:nvSpPr>
        <p:spPr/>
        <p:txBody>
          <a:bodyPr/>
          <a:lstStyle/>
          <a:p>
            <a:r>
              <a:rPr lang="en-US" dirty="0" smtClean="0"/>
              <a:t>8-25</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Costs and Fees in Convention Cases </a:t>
            </a:r>
            <a:r>
              <a:rPr lang="en-US" dirty="0" smtClean="0">
                <a:solidFill>
                  <a:srgbClr val="FF0000"/>
                </a:solidFill>
              </a:rPr>
              <a:t> </a:t>
            </a:r>
            <a:endParaRPr lang="en-US" dirty="0">
              <a:solidFill>
                <a:srgbClr val="FF000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5800" y="1828800"/>
            <a:ext cx="3429000" cy="3600450"/>
          </a:xfrm>
          <a:prstGeom prst="rect">
            <a:avLst/>
          </a:prstGeom>
        </p:spPr>
      </p:pic>
    </p:spTree>
    <p:extLst>
      <p:ext uri="{BB962C8B-B14F-4D97-AF65-F5344CB8AC3E}">
        <p14:creationId xmlns:p14="http://schemas.microsoft.com/office/powerpoint/2010/main" val="2132070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6104" y="1600200"/>
            <a:ext cx="7772096" cy="4800600"/>
          </a:xfrm>
        </p:spPr>
        <p:txBody>
          <a:bodyPr>
            <a:normAutofit fontScale="92500" lnSpcReduction="20000"/>
          </a:bodyPr>
          <a:lstStyle/>
          <a:p>
            <a:r>
              <a:rPr lang="en-US" sz="2200" dirty="0" smtClean="0"/>
              <a:t>Mandatory Functions – Article 6 of Convention</a:t>
            </a:r>
          </a:p>
          <a:p>
            <a:pPr lvl="1"/>
            <a:r>
              <a:rPr lang="en-US" sz="1900" dirty="0" smtClean="0"/>
              <a:t>Provide or facilitate legal assistance, where needed</a:t>
            </a:r>
          </a:p>
          <a:p>
            <a:pPr lvl="1"/>
            <a:r>
              <a:rPr lang="en-US" sz="1900" dirty="0" smtClean="0"/>
              <a:t>Help locate </a:t>
            </a:r>
            <a:r>
              <a:rPr lang="en-US" sz="1900" dirty="0"/>
              <a:t>debtor or </a:t>
            </a:r>
            <a:r>
              <a:rPr lang="en-US" sz="1900" dirty="0" smtClean="0"/>
              <a:t>creditor</a:t>
            </a:r>
            <a:endParaRPr lang="en-US" sz="1900" dirty="0"/>
          </a:p>
          <a:p>
            <a:pPr lvl="1"/>
            <a:r>
              <a:rPr lang="en-US" sz="1900" dirty="0" smtClean="0"/>
              <a:t>Help obtain financial </a:t>
            </a:r>
            <a:r>
              <a:rPr lang="en-US" sz="1900" dirty="0"/>
              <a:t>information about debtor or </a:t>
            </a:r>
            <a:r>
              <a:rPr lang="en-US" sz="1900" dirty="0" smtClean="0"/>
              <a:t>creditor</a:t>
            </a:r>
            <a:endParaRPr lang="en-US" sz="1900" dirty="0"/>
          </a:p>
          <a:p>
            <a:pPr lvl="1"/>
            <a:r>
              <a:rPr lang="en-US" sz="1900" dirty="0" smtClean="0"/>
              <a:t>Encourage amicable solutions</a:t>
            </a:r>
            <a:endParaRPr lang="en-US" sz="1900" dirty="0"/>
          </a:p>
          <a:p>
            <a:pPr lvl="1"/>
            <a:r>
              <a:rPr lang="en-US" sz="1900" dirty="0" smtClean="0"/>
              <a:t>Facilitate ongoing enforcement, </a:t>
            </a:r>
            <a:r>
              <a:rPr lang="en-US" sz="1900" dirty="0"/>
              <a:t>including any </a:t>
            </a:r>
            <a:r>
              <a:rPr lang="en-US" sz="1900" dirty="0" smtClean="0"/>
              <a:t>arrears</a:t>
            </a:r>
            <a:endParaRPr lang="en-US" sz="1900" dirty="0"/>
          </a:p>
          <a:p>
            <a:pPr lvl="1"/>
            <a:r>
              <a:rPr lang="en-US" sz="1900" dirty="0" smtClean="0"/>
              <a:t>Facilitate collection </a:t>
            </a:r>
            <a:r>
              <a:rPr lang="en-US" sz="1900" dirty="0"/>
              <a:t>and expeditious transfer </a:t>
            </a:r>
            <a:r>
              <a:rPr lang="en-US" sz="1900" dirty="0" smtClean="0"/>
              <a:t>of payments</a:t>
            </a:r>
            <a:endParaRPr lang="en-US" sz="1900" dirty="0"/>
          </a:p>
          <a:p>
            <a:pPr lvl="1"/>
            <a:r>
              <a:rPr lang="en-US" sz="1900" dirty="0" smtClean="0"/>
              <a:t>Facilitate the obtaining </a:t>
            </a:r>
            <a:r>
              <a:rPr lang="en-US" sz="1900" dirty="0"/>
              <a:t>of documentary or other </a:t>
            </a:r>
            <a:r>
              <a:rPr lang="en-US" sz="1900" dirty="0" smtClean="0"/>
              <a:t>evidence</a:t>
            </a:r>
            <a:endParaRPr lang="en-US" sz="1900" dirty="0"/>
          </a:p>
          <a:p>
            <a:pPr lvl="1"/>
            <a:r>
              <a:rPr lang="en-US" sz="1900" dirty="0" smtClean="0"/>
              <a:t>Provide assistance </a:t>
            </a:r>
            <a:r>
              <a:rPr lang="en-US" sz="1900" dirty="0"/>
              <a:t>in establishing </a:t>
            </a:r>
            <a:r>
              <a:rPr lang="en-US" sz="1900" dirty="0" smtClean="0"/>
              <a:t>parentage</a:t>
            </a:r>
            <a:endParaRPr lang="en-US" sz="1900" dirty="0"/>
          </a:p>
          <a:p>
            <a:pPr lvl="1"/>
            <a:r>
              <a:rPr lang="en-US" sz="1900" dirty="0" smtClean="0"/>
              <a:t>Initiate or facilitate the institution of proceedings </a:t>
            </a:r>
            <a:r>
              <a:rPr lang="en-US" sz="1900" dirty="0"/>
              <a:t>to obtain any necessary provisional measures that are territorial in </a:t>
            </a:r>
            <a:r>
              <a:rPr lang="en-US" sz="1900" dirty="0" smtClean="0"/>
              <a:t>nature, in order </a:t>
            </a:r>
            <a:r>
              <a:rPr lang="en-US" sz="1900" dirty="0"/>
              <a:t>to secure </a:t>
            </a:r>
            <a:r>
              <a:rPr lang="en-US" sz="1900" dirty="0" smtClean="0"/>
              <a:t>outcome </a:t>
            </a:r>
            <a:r>
              <a:rPr lang="en-US" sz="1900" dirty="0"/>
              <a:t>of </a:t>
            </a:r>
            <a:r>
              <a:rPr lang="en-US" sz="1900" dirty="0" smtClean="0"/>
              <a:t>pending application</a:t>
            </a:r>
            <a:endParaRPr lang="en-US" sz="1900" dirty="0"/>
          </a:p>
          <a:p>
            <a:pPr lvl="1"/>
            <a:r>
              <a:rPr lang="en-US" sz="1900" dirty="0" smtClean="0"/>
              <a:t>Facilitate service </a:t>
            </a:r>
            <a:r>
              <a:rPr lang="en-US" sz="1900" dirty="0"/>
              <a:t>of </a:t>
            </a:r>
            <a:r>
              <a:rPr lang="en-US" sz="1900" dirty="0" smtClean="0"/>
              <a:t>documents</a:t>
            </a:r>
            <a:endParaRPr lang="en-US" sz="1900" dirty="0"/>
          </a:p>
        </p:txBody>
      </p:sp>
      <p:sp>
        <p:nvSpPr>
          <p:cNvPr id="5" name="Footer Placeholder 4"/>
          <p:cNvSpPr>
            <a:spLocks noGrp="1"/>
          </p:cNvSpPr>
          <p:nvPr>
            <p:ph type="ftr" sz="quarter" idx="3"/>
          </p:nvPr>
        </p:nvSpPr>
        <p:spPr/>
        <p:txBody>
          <a:bodyPr/>
          <a:lstStyle/>
          <a:p>
            <a:r>
              <a:rPr lang="en-US" dirty="0" smtClean="0"/>
              <a:t>Module 8</a:t>
            </a:r>
            <a:endParaRPr lang="en-US" dirty="0"/>
          </a:p>
        </p:txBody>
      </p:sp>
      <p:sp>
        <p:nvSpPr>
          <p:cNvPr id="6" name="Slide Number Placeholder 5"/>
          <p:cNvSpPr>
            <a:spLocks noGrp="1"/>
          </p:cNvSpPr>
          <p:nvPr>
            <p:ph type="sldNum" sz="quarter" idx="4"/>
          </p:nvPr>
        </p:nvSpPr>
        <p:spPr/>
        <p:txBody>
          <a:bodyPr/>
          <a:lstStyle/>
          <a:p>
            <a:r>
              <a:rPr lang="en-US" dirty="0" smtClean="0"/>
              <a:t>8-26</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Role of Central Authority</a:t>
            </a:r>
            <a:endParaRPr lang="en-US" dirty="0"/>
          </a:p>
        </p:txBody>
      </p:sp>
    </p:spTree>
    <p:extLst>
      <p:ext uri="{BB962C8B-B14F-4D97-AF65-F5344CB8AC3E}">
        <p14:creationId xmlns:p14="http://schemas.microsoft.com/office/powerpoint/2010/main" val="8762908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6104" y="1600200"/>
            <a:ext cx="7772096" cy="4800600"/>
          </a:xfrm>
        </p:spPr>
        <p:txBody>
          <a:bodyPr>
            <a:normAutofit/>
          </a:bodyPr>
          <a:lstStyle/>
          <a:p>
            <a:r>
              <a:rPr lang="en-US" sz="2400" dirty="0" smtClean="0"/>
              <a:t>Each </a:t>
            </a:r>
            <a:r>
              <a:rPr lang="en-US" sz="2400" dirty="0"/>
              <a:t>Central Authority </a:t>
            </a:r>
            <a:r>
              <a:rPr lang="en-US" sz="2400" dirty="0" smtClean="0"/>
              <a:t>must </a:t>
            </a:r>
            <a:r>
              <a:rPr lang="en-US" sz="2400" dirty="0"/>
              <a:t>bear its own costs in </a:t>
            </a:r>
            <a:r>
              <a:rPr lang="en-US" sz="2400" dirty="0" smtClean="0"/>
              <a:t>implementing the Convention</a:t>
            </a:r>
          </a:p>
          <a:p>
            <a:r>
              <a:rPr lang="en-US" sz="2400" dirty="0" smtClean="0"/>
              <a:t>Central </a:t>
            </a:r>
            <a:r>
              <a:rPr lang="en-US" sz="2400" dirty="0"/>
              <a:t>Authorities may not </a:t>
            </a:r>
            <a:r>
              <a:rPr lang="en-US" sz="2400" dirty="0" smtClean="0"/>
              <a:t>charge an applicant </a:t>
            </a:r>
            <a:r>
              <a:rPr lang="en-US" sz="2400" dirty="0"/>
              <a:t>for </a:t>
            </a:r>
            <a:r>
              <a:rPr lang="en-US" sz="2400" dirty="0" smtClean="0"/>
              <a:t>their </a:t>
            </a:r>
            <a:r>
              <a:rPr lang="en-US" sz="2400" dirty="0"/>
              <a:t>services under the Convention </a:t>
            </a:r>
            <a:r>
              <a:rPr lang="en-US" sz="2400" dirty="0" smtClean="0"/>
              <a:t>except </a:t>
            </a:r>
            <a:r>
              <a:rPr lang="en-US" sz="2400" dirty="0"/>
              <a:t>for exceptional costs arising from a request for a specific measure under Article </a:t>
            </a:r>
            <a:r>
              <a:rPr lang="en-US" sz="2400" dirty="0" smtClean="0"/>
              <a:t>7</a:t>
            </a:r>
          </a:p>
          <a:p>
            <a:pPr lvl="1"/>
            <a:r>
              <a:rPr lang="en-US" sz="2200" dirty="0" smtClean="0"/>
              <a:t>Requested </a:t>
            </a:r>
            <a:r>
              <a:rPr lang="en-US" sz="2200" dirty="0"/>
              <a:t>Central Authority may not recover </a:t>
            </a:r>
            <a:r>
              <a:rPr lang="en-US" sz="2200" dirty="0" smtClean="0"/>
              <a:t>exceptional costs related to a specific measure without prior </a:t>
            </a:r>
            <a:r>
              <a:rPr lang="en-US" sz="2200" dirty="0"/>
              <a:t>consent of the </a:t>
            </a:r>
            <a:r>
              <a:rPr lang="en-US" sz="2200" dirty="0" smtClean="0"/>
              <a:t>applicant</a:t>
            </a:r>
          </a:p>
        </p:txBody>
      </p:sp>
      <p:sp>
        <p:nvSpPr>
          <p:cNvPr id="5" name="Footer Placeholder 4"/>
          <p:cNvSpPr>
            <a:spLocks noGrp="1"/>
          </p:cNvSpPr>
          <p:nvPr>
            <p:ph type="ftr" sz="quarter" idx="3"/>
          </p:nvPr>
        </p:nvSpPr>
        <p:spPr/>
        <p:txBody>
          <a:bodyPr/>
          <a:lstStyle/>
          <a:p>
            <a:r>
              <a:rPr lang="en-US" dirty="0" smtClean="0"/>
              <a:t>Module 8</a:t>
            </a:r>
            <a:endParaRPr lang="en-US" dirty="0"/>
          </a:p>
        </p:txBody>
      </p:sp>
      <p:sp>
        <p:nvSpPr>
          <p:cNvPr id="6" name="Slide Number Placeholder 5"/>
          <p:cNvSpPr>
            <a:spLocks noGrp="1"/>
          </p:cNvSpPr>
          <p:nvPr>
            <p:ph type="sldNum" sz="quarter" idx="4"/>
          </p:nvPr>
        </p:nvSpPr>
        <p:spPr/>
        <p:txBody>
          <a:bodyPr/>
          <a:lstStyle/>
          <a:p>
            <a:r>
              <a:rPr lang="en-US" dirty="0" smtClean="0"/>
              <a:t>8-27</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Central Authority Costs – Article 8 </a:t>
            </a:r>
            <a:endParaRPr lang="en-US" dirty="0"/>
          </a:p>
        </p:txBody>
      </p:sp>
    </p:spTree>
    <p:extLst>
      <p:ext uri="{BB962C8B-B14F-4D97-AF65-F5344CB8AC3E}">
        <p14:creationId xmlns:p14="http://schemas.microsoft.com/office/powerpoint/2010/main" val="25283963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6104" y="1600200"/>
            <a:ext cx="7772096" cy="4800600"/>
          </a:xfrm>
        </p:spPr>
        <p:txBody>
          <a:bodyPr>
            <a:normAutofit fontScale="85000" lnSpcReduction="20000"/>
          </a:bodyPr>
          <a:lstStyle/>
          <a:p>
            <a:r>
              <a:rPr lang="en-US" sz="2200" dirty="0"/>
              <a:t>Request by Central Authority to another Central Authority for assistance when no Article 10 application is </a:t>
            </a:r>
            <a:r>
              <a:rPr lang="en-US" sz="2200" dirty="0" smtClean="0"/>
              <a:t>pending</a:t>
            </a:r>
          </a:p>
          <a:p>
            <a:pPr lvl="1"/>
            <a:r>
              <a:rPr lang="en-US" sz="1900" dirty="0"/>
              <a:t>Location of debtor or creditor</a:t>
            </a:r>
          </a:p>
          <a:p>
            <a:pPr lvl="1"/>
            <a:r>
              <a:rPr lang="en-US" sz="1900" dirty="0"/>
              <a:t>Financial information about debtor or creditor</a:t>
            </a:r>
          </a:p>
          <a:p>
            <a:pPr lvl="1"/>
            <a:r>
              <a:rPr lang="en-US" sz="1900" dirty="0"/>
              <a:t>Obtaining of documentary or other evidence</a:t>
            </a:r>
          </a:p>
          <a:p>
            <a:pPr lvl="1"/>
            <a:r>
              <a:rPr lang="en-US" sz="1900" dirty="0"/>
              <a:t>Assistance in establishing </a:t>
            </a:r>
            <a:r>
              <a:rPr lang="en-US" sz="1900" dirty="0" smtClean="0"/>
              <a:t>parentage</a:t>
            </a:r>
          </a:p>
          <a:p>
            <a:pPr lvl="1"/>
            <a:r>
              <a:rPr lang="en-US" sz="1900" dirty="0" smtClean="0"/>
              <a:t>Institution </a:t>
            </a:r>
            <a:r>
              <a:rPr lang="en-US" sz="1900" dirty="0"/>
              <a:t>of proceedings to obtain any </a:t>
            </a:r>
            <a:r>
              <a:rPr lang="en-US" sz="1900" dirty="0" smtClean="0"/>
              <a:t>provisional </a:t>
            </a:r>
            <a:r>
              <a:rPr lang="en-US" sz="1900" dirty="0"/>
              <a:t>measures that are territorial in nature and </a:t>
            </a:r>
            <a:r>
              <a:rPr lang="en-US" sz="1900" dirty="0" smtClean="0"/>
              <a:t>necessary to </a:t>
            </a:r>
            <a:r>
              <a:rPr lang="en-US" sz="1900" dirty="0"/>
              <a:t>secure the outcome of a pending </a:t>
            </a:r>
            <a:r>
              <a:rPr lang="en-US" sz="1900" dirty="0" smtClean="0"/>
              <a:t>support </a:t>
            </a:r>
            <a:r>
              <a:rPr lang="en-US" sz="1900" dirty="0"/>
              <a:t>application</a:t>
            </a:r>
          </a:p>
          <a:p>
            <a:pPr lvl="1"/>
            <a:r>
              <a:rPr lang="en-US" sz="1900" dirty="0"/>
              <a:t>Service of documents</a:t>
            </a:r>
          </a:p>
          <a:p>
            <a:r>
              <a:rPr lang="en-US" sz="2200" dirty="0" smtClean="0"/>
              <a:t>Must be supported by reasons</a:t>
            </a:r>
          </a:p>
          <a:p>
            <a:r>
              <a:rPr lang="en-US" sz="2200" dirty="0" smtClean="0"/>
              <a:t>Requested </a:t>
            </a:r>
            <a:r>
              <a:rPr lang="en-US" sz="2200" dirty="0"/>
              <a:t>Central Authority </a:t>
            </a:r>
            <a:r>
              <a:rPr lang="en-US" sz="2200" dirty="0" smtClean="0"/>
              <a:t>must </a:t>
            </a:r>
            <a:r>
              <a:rPr lang="en-US" sz="2200" dirty="0"/>
              <a:t>take </a:t>
            </a:r>
            <a:r>
              <a:rPr lang="en-US" sz="2200" dirty="0" smtClean="0"/>
              <a:t>appropriate </a:t>
            </a:r>
            <a:r>
              <a:rPr lang="en-US" sz="2200" dirty="0"/>
              <a:t>measures </a:t>
            </a:r>
            <a:r>
              <a:rPr lang="en-US" sz="2200" dirty="0" smtClean="0"/>
              <a:t>if satisfied they are necessary to help a potential applicant:</a:t>
            </a:r>
          </a:p>
          <a:p>
            <a:pPr lvl="1"/>
            <a:r>
              <a:rPr lang="en-US" sz="1900" dirty="0" smtClean="0"/>
              <a:t>Make </a:t>
            </a:r>
            <a:r>
              <a:rPr lang="en-US" sz="1900" dirty="0"/>
              <a:t>an application under Article </a:t>
            </a:r>
            <a:r>
              <a:rPr lang="en-US" sz="1900" dirty="0" smtClean="0"/>
              <a:t>10, or</a:t>
            </a:r>
          </a:p>
          <a:p>
            <a:pPr lvl="1"/>
            <a:r>
              <a:rPr lang="en-US" sz="1900" dirty="0" smtClean="0"/>
              <a:t>Determine </a:t>
            </a:r>
            <a:r>
              <a:rPr lang="en-US" sz="1900" dirty="0"/>
              <a:t>whether such an application should be </a:t>
            </a:r>
            <a:r>
              <a:rPr lang="en-US" sz="1900" dirty="0" smtClean="0"/>
              <a:t>initiated</a:t>
            </a:r>
            <a:endParaRPr lang="en-US" sz="1900" dirty="0"/>
          </a:p>
        </p:txBody>
      </p:sp>
      <p:sp>
        <p:nvSpPr>
          <p:cNvPr id="5" name="Footer Placeholder 4"/>
          <p:cNvSpPr>
            <a:spLocks noGrp="1"/>
          </p:cNvSpPr>
          <p:nvPr>
            <p:ph type="ftr" sz="quarter" idx="3"/>
          </p:nvPr>
        </p:nvSpPr>
        <p:spPr/>
        <p:txBody>
          <a:bodyPr/>
          <a:lstStyle/>
          <a:p>
            <a:r>
              <a:rPr lang="en-US" dirty="0" smtClean="0"/>
              <a:t>Module 8</a:t>
            </a:r>
            <a:endParaRPr lang="en-US" dirty="0"/>
          </a:p>
        </p:txBody>
      </p:sp>
      <p:sp>
        <p:nvSpPr>
          <p:cNvPr id="6" name="Slide Number Placeholder 5"/>
          <p:cNvSpPr>
            <a:spLocks noGrp="1"/>
          </p:cNvSpPr>
          <p:nvPr>
            <p:ph type="sldNum" sz="quarter" idx="4"/>
          </p:nvPr>
        </p:nvSpPr>
        <p:spPr/>
        <p:txBody>
          <a:bodyPr/>
          <a:lstStyle/>
          <a:p>
            <a:r>
              <a:rPr lang="en-US" dirty="0" smtClean="0"/>
              <a:t>8-28</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Specific Measures – Article 7(1)</a:t>
            </a:r>
            <a:endParaRPr lang="en-US" dirty="0"/>
          </a:p>
        </p:txBody>
      </p:sp>
    </p:spTree>
    <p:extLst>
      <p:ext uri="{BB962C8B-B14F-4D97-AF65-F5344CB8AC3E}">
        <p14:creationId xmlns:p14="http://schemas.microsoft.com/office/powerpoint/2010/main" val="31251829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6104" y="1600200"/>
            <a:ext cx="7772096" cy="4800600"/>
          </a:xfrm>
        </p:spPr>
        <p:txBody>
          <a:bodyPr>
            <a:normAutofit/>
          </a:bodyPr>
          <a:lstStyle/>
          <a:p>
            <a:r>
              <a:rPr lang="en-US" sz="2400" dirty="0" smtClean="0"/>
              <a:t>Request by Central </a:t>
            </a:r>
            <a:r>
              <a:rPr lang="en-US" sz="2400" dirty="0"/>
              <a:t>Authority </a:t>
            </a:r>
            <a:r>
              <a:rPr lang="en-US" sz="2400" dirty="0" smtClean="0"/>
              <a:t>to another Central Authority for assistance with a domestic child support case in the requesting State that has an </a:t>
            </a:r>
            <a:r>
              <a:rPr lang="en-US" sz="2400" dirty="0"/>
              <a:t>international </a:t>
            </a:r>
            <a:r>
              <a:rPr lang="en-US" sz="2400" dirty="0" smtClean="0"/>
              <a:t>element</a:t>
            </a:r>
          </a:p>
          <a:p>
            <a:r>
              <a:rPr lang="en-US" sz="2400" dirty="0" smtClean="0"/>
              <a:t>Request not limited to measures listed in Article 7(1)</a:t>
            </a:r>
          </a:p>
          <a:p>
            <a:r>
              <a:rPr lang="en-US" sz="2400" dirty="0"/>
              <a:t>R</a:t>
            </a:r>
            <a:r>
              <a:rPr lang="en-US" sz="2400" dirty="0" smtClean="0"/>
              <a:t>equested Central Authority has discretion</a:t>
            </a:r>
          </a:p>
        </p:txBody>
      </p:sp>
      <p:sp>
        <p:nvSpPr>
          <p:cNvPr id="5" name="Footer Placeholder 4"/>
          <p:cNvSpPr>
            <a:spLocks noGrp="1"/>
          </p:cNvSpPr>
          <p:nvPr>
            <p:ph type="ftr" sz="quarter" idx="3"/>
          </p:nvPr>
        </p:nvSpPr>
        <p:spPr/>
        <p:txBody>
          <a:bodyPr/>
          <a:lstStyle/>
          <a:p>
            <a:r>
              <a:rPr lang="en-US" dirty="0" smtClean="0"/>
              <a:t>Module 8</a:t>
            </a:r>
            <a:endParaRPr lang="en-US" dirty="0"/>
          </a:p>
        </p:txBody>
      </p:sp>
      <p:sp>
        <p:nvSpPr>
          <p:cNvPr id="6" name="Slide Number Placeholder 5"/>
          <p:cNvSpPr>
            <a:spLocks noGrp="1"/>
          </p:cNvSpPr>
          <p:nvPr>
            <p:ph type="sldNum" sz="quarter" idx="4"/>
          </p:nvPr>
        </p:nvSpPr>
        <p:spPr/>
        <p:txBody>
          <a:bodyPr/>
          <a:lstStyle/>
          <a:p>
            <a:r>
              <a:rPr lang="en-US" dirty="0" smtClean="0"/>
              <a:t>8-29</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Specific </a:t>
            </a:r>
            <a:r>
              <a:rPr lang="en-US" dirty="0"/>
              <a:t>Measures – Article </a:t>
            </a:r>
            <a:r>
              <a:rPr lang="en-US" dirty="0" smtClean="0"/>
              <a:t>7(2)</a:t>
            </a:r>
            <a:endParaRPr lang="en-US" dirty="0"/>
          </a:p>
        </p:txBody>
      </p:sp>
    </p:spTree>
    <p:extLst>
      <p:ext uri="{BB962C8B-B14F-4D97-AF65-F5344CB8AC3E}">
        <p14:creationId xmlns:p14="http://schemas.microsoft.com/office/powerpoint/2010/main" val="35674891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fontScale="85000" lnSpcReduction="10000"/>
          </a:bodyPr>
          <a:lstStyle/>
          <a:p>
            <a:r>
              <a:rPr lang="en-US" dirty="0" smtClean="0"/>
              <a:t>Overview of 2007 Hague Child Support Convention</a:t>
            </a:r>
          </a:p>
          <a:p>
            <a:r>
              <a:rPr lang="en-US" dirty="0" smtClean="0"/>
              <a:t>Central Authorities and Applications under the Hague Child Support Convention</a:t>
            </a:r>
          </a:p>
          <a:p>
            <a:r>
              <a:rPr lang="en-US" dirty="0"/>
              <a:t>Recognition and Enforcement of a Convention Order under UIFSA </a:t>
            </a:r>
            <a:r>
              <a:rPr lang="en-US" dirty="0" smtClean="0"/>
              <a:t>(2008) </a:t>
            </a:r>
            <a:r>
              <a:rPr lang="en-US" dirty="0"/>
              <a:t>– Incoming </a:t>
            </a:r>
            <a:r>
              <a:rPr lang="en-US" dirty="0" smtClean="0"/>
              <a:t>Application</a:t>
            </a:r>
          </a:p>
          <a:p>
            <a:r>
              <a:rPr lang="en-US" dirty="0"/>
              <a:t>Recognition and Enforcement of a Convention Order under UIFSA </a:t>
            </a:r>
            <a:r>
              <a:rPr lang="en-US" dirty="0" smtClean="0"/>
              <a:t>(2008) </a:t>
            </a:r>
            <a:r>
              <a:rPr lang="en-US" dirty="0"/>
              <a:t>– </a:t>
            </a:r>
            <a:r>
              <a:rPr lang="en-US" dirty="0" smtClean="0"/>
              <a:t>Outgoing Application</a:t>
            </a:r>
          </a:p>
          <a:p>
            <a:r>
              <a:rPr lang="en-US" dirty="0"/>
              <a:t>Establishment of a Convention Order, </a:t>
            </a:r>
            <a:r>
              <a:rPr lang="en-US" dirty="0" smtClean="0"/>
              <a:t>Including </a:t>
            </a:r>
            <a:r>
              <a:rPr lang="en-US" dirty="0"/>
              <a:t>W</a:t>
            </a:r>
            <a:r>
              <a:rPr lang="en-US" dirty="0" smtClean="0"/>
              <a:t>here </a:t>
            </a:r>
            <a:r>
              <a:rPr lang="en-US" dirty="0"/>
              <a:t>N</a:t>
            </a:r>
            <a:r>
              <a:rPr lang="en-US" dirty="0" smtClean="0"/>
              <a:t>ecessary </a:t>
            </a:r>
            <a:r>
              <a:rPr lang="en-US" dirty="0"/>
              <a:t>the </a:t>
            </a:r>
            <a:r>
              <a:rPr lang="en-US" dirty="0" smtClean="0"/>
              <a:t>Establishment </a:t>
            </a:r>
            <a:r>
              <a:rPr lang="en-US" dirty="0"/>
              <a:t>of </a:t>
            </a:r>
            <a:r>
              <a:rPr lang="en-US" dirty="0" smtClean="0"/>
              <a:t>Parentage </a:t>
            </a:r>
          </a:p>
          <a:p>
            <a:r>
              <a:rPr lang="en-US" dirty="0" smtClean="0"/>
              <a:t>Modification of a Support Order under the Convention</a:t>
            </a:r>
            <a:r>
              <a:rPr lang="en-US" dirty="0"/>
              <a:t> – Incoming Application</a:t>
            </a:r>
            <a:endParaRPr lang="en-US" dirty="0" smtClean="0"/>
          </a:p>
          <a:p>
            <a:r>
              <a:rPr lang="en-US" dirty="0"/>
              <a:t>Modification of a Support Order under the Convention – </a:t>
            </a:r>
            <a:r>
              <a:rPr lang="en-US" dirty="0" smtClean="0"/>
              <a:t>Outgoing </a:t>
            </a:r>
            <a:r>
              <a:rPr lang="en-US" dirty="0"/>
              <a:t>Application</a:t>
            </a:r>
          </a:p>
          <a:p>
            <a:r>
              <a:rPr lang="en-US" dirty="0" smtClean="0"/>
              <a:t>Implementation Issues/Topics</a:t>
            </a:r>
          </a:p>
          <a:p>
            <a:r>
              <a:rPr lang="en-US" dirty="0" smtClean="0"/>
              <a:t>Processing of a Non-Convention Case</a:t>
            </a:r>
          </a:p>
        </p:txBody>
      </p:sp>
      <p:sp>
        <p:nvSpPr>
          <p:cNvPr id="5" name="Footer Placeholder 4"/>
          <p:cNvSpPr>
            <a:spLocks noGrp="1"/>
          </p:cNvSpPr>
          <p:nvPr>
            <p:ph type="ftr" sz="quarter" idx="3"/>
          </p:nvPr>
        </p:nvSpPr>
        <p:spPr>
          <a:xfrm>
            <a:off x="3107267" y="6520934"/>
            <a:ext cx="2895600" cy="184666"/>
          </a:xfrm>
        </p:spPr>
        <p:txBody>
          <a:bodyPr/>
          <a:lstStyle/>
          <a:p>
            <a:r>
              <a:rPr lang="en-US" dirty="0" smtClean="0"/>
              <a:t>Module 8</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Webinar Modules</a:t>
            </a:r>
            <a:endParaRPr lang="en-US" dirty="0"/>
          </a:p>
        </p:txBody>
      </p:sp>
      <p:sp>
        <p:nvSpPr>
          <p:cNvPr id="3" name="Slide Number Placeholder 2"/>
          <p:cNvSpPr>
            <a:spLocks noGrp="1"/>
          </p:cNvSpPr>
          <p:nvPr>
            <p:ph type="sldNum" sz="quarter" idx="4"/>
          </p:nvPr>
        </p:nvSpPr>
        <p:spPr/>
        <p:txBody>
          <a:bodyPr/>
          <a:lstStyle/>
          <a:p>
            <a:r>
              <a:rPr lang="en-US" dirty="0"/>
              <a:t>8</a:t>
            </a:r>
            <a:r>
              <a:rPr lang="en-US" dirty="0" smtClean="0"/>
              <a:t>-</a:t>
            </a:r>
            <a:fld id="{42782948-4DBE-204D-AB9E-B65E067054AE}" type="slidenum">
              <a:rPr lang="en-US" smtClean="0"/>
              <a:pPr/>
              <a:t>3</a:t>
            </a:fld>
            <a:endParaRPr lang="en-US" dirty="0"/>
          </a:p>
        </p:txBody>
      </p:sp>
    </p:spTree>
    <p:extLst>
      <p:ext uri="{BB962C8B-B14F-4D97-AF65-F5344CB8AC3E}">
        <p14:creationId xmlns:p14="http://schemas.microsoft.com/office/powerpoint/2010/main" val="18105469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Article 3 of Convention</a:t>
            </a:r>
          </a:p>
          <a:p>
            <a:r>
              <a:rPr lang="en-US" dirty="0" smtClean="0"/>
              <a:t>Means </a:t>
            </a:r>
            <a:r>
              <a:rPr lang="en-US" dirty="0"/>
              <a:t>the assistance necessary to enable applicants to know and assert their rights and to ensure that applications are fully and effectively dealt with in the requested </a:t>
            </a:r>
            <a:r>
              <a:rPr lang="en-US" dirty="0" smtClean="0"/>
              <a:t>State</a:t>
            </a:r>
          </a:p>
          <a:p>
            <a:r>
              <a:rPr lang="en-US" dirty="0" smtClean="0"/>
              <a:t>Means </a:t>
            </a:r>
            <a:r>
              <a:rPr lang="en-US" dirty="0"/>
              <a:t>of providing such assistance may </a:t>
            </a:r>
            <a:r>
              <a:rPr lang="en-US" dirty="0" smtClean="0"/>
              <a:t>include:</a:t>
            </a:r>
          </a:p>
          <a:p>
            <a:pPr lvl="1"/>
            <a:r>
              <a:rPr lang="en-US" dirty="0" smtClean="0"/>
              <a:t>Legal advice</a:t>
            </a:r>
          </a:p>
          <a:p>
            <a:pPr lvl="1"/>
            <a:r>
              <a:rPr lang="en-US" dirty="0" smtClean="0"/>
              <a:t>Assistance </a:t>
            </a:r>
            <a:r>
              <a:rPr lang="en-US" dirty="0"/>
              <a:t>in bringing a case before an </a:t>
            </a:r>
            <a:r>
              <a:rPr lang="en-US" dirty="0" smtClean="0"/>
              <a:t>authority</a:t>
            </a:r>
          </a:p>
          <a:p>
            <a:pPr lvl="1"/>
            <a:r>
              <a:rPr lang="en-US" dirty="0" smtClean="0"/>
              <a:t>Legal representation</a:t>
            </a:r>
          </a:p>
          <a:p>
            <a:pPr lvl="1"/>
            <a:r>
              <a:rPr lang="en-US" dirty="0" smtClean="0"/>
              <a:t>Exemption </a:t>
            </a:r>
            <a:r>
              <a:rPr lang="en-US" dirty="0"/>
              <a:t>from costs of proceedings</a:t>
            </a:r>
          </a:p>
          <a:p>
            <a:r>
              <a:rPr lang="en-US" dirty="0" smtClean="0"/>
              <a:t>Type of assistance will depend on legal system of Convention country</a:t>
            </a:r>
            <a:endParaRPr lang="en-US" dirty="0"/>
          </a:p>
          <a:p>
            <a:pPr marL="0" indent="0">
              <a:buNone/>
            </a:pPr>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30</a:t>
            </a:fld>
            <a:endParaRPr lang="en-US" dirty="0"/>
          </a:p>
        </p:txBody>
      </p:sp>
      <p:sp>
        <p:nvSpPr>
          <p:cNvPr id="5" name="Title 4"/>
          <p:cNvSpPr>
            <a:spLocks noGrp="1"/>
          </p:cNvSpPr>
          <p:nvPr>
            <p:ph type="title"/>
          </p:nvPr>
        </p:nvSpPr>
        <p:spPr/>
        <p:txBody>
          <a:bodyPr/>
          <a:lstStyle/>
          <a:p>
            <a:r>
              <a:rPr lang="en-US" dirty="0" smtClean="0"/>
              <a:t>Legal Assistance</a:t>
            </a:r>
            <a:endParaRPr lang="en-US" dirty="0"/>
          </a:p>
        </p:txBody>
      </p:sp>
    </p:spTree>
    <p:extLst>
      <p:ext uri="{BB962C8B-B14F-4D97-AF65-F5344CB8AC3E}">
        <p14:creationId xmlns:p14="http://schemas.microsoft.com/office/powerpoint/2010/main" val="38651417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Creditor</a:t>
            </a:r>
            <a:endParaRPr lang="en-US" sz="2400" dirty="0"/>
          </a:p>
          <a:p>
            <a:pPr lvl="1"/>
            <a:r>
              <a:rPr lang="en-US" dirty="0"/>
              <a:t>Free legal assistance required with respect to applications by a creditor related to a child under the age of 21</a:t>
            </a:r>
          </a:p>
          <a:p>
            <a:pPr lvl="1"/>
            <a:r>
              <a:rPr lang="en-US" dirty="0"/>
              <a:t>Includes applications by public bodies</a:t>
            </a:r>
          </a:p>
          <a:p>
            <a:pPr lvl="1"/>
            <a:r>
              <a:rPr lang="en-US" dirty="0" smtClean="0"/>
              <a:t>Limitation:  For applications for establishment (other than establishment following a refusal of recognition under Article 20(4)) and modification, free legal assistance may </a:t>
            </a:r>
            <a:r>
              <a:rPr lang="en-US" dirty="0"/>
              <a:t>be subject to a </a:t>
            </a:r>
            <a:r>
              <a:rPr lang="en-US" dirty="0" smtClean="0"/>
              <a:t>merit test</a:t>
            </a:r>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31</a:t>
            </a:fld>
            <a:endParaRPr lang="en-US" dirty="0"/>
          </a:p>
        </p:txBody>
      </p:sp>
      <p:sp>
        <p:nvSpPr>
          <p:cNvPr id="5" name="Title 4"/>
          <p:cNvSpPr>
            <a:spLocks noGrp="1"/>
          </p:cNvSpPr>
          <p:nvPr>
            <p:ph type="title"/>
          </p:nvPr>
        </p:nvSpPr>
        <p:spPr/>
        <p:txBody>
          <a:bodyPr/>
          <a:lstStyle/>
          <a:p>
            <a:r>
              <a:rPr lang="en-US" dirty="0" smtClean="0"/>
              <a:t>Legal Assistance, Where Needed, for Creditor</a:t>
            </a:r>
            <a:endParaRPr lang="en-US" dirty="0"/>
          </a:p>
        </p:txBody>
      </p:sp>
    </p:spTree>
    <p:extLst>
      <p:ext uri="{BB962C8B-B14F-4D97-AF65-F5344CB8AC3E}">
        <p14:creationId xmlns:p14="http://schemas.microsoft.com/office/powerpoint/2010/main" val="31617555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Debtor</a:t>
            </a:r>
          </a:p>
          <a:p>
            <a:pPr lvl="1"/>
            <a:r>
              <a:rPr lang="en-US" dirty="0"/>
              <a:t>All applications may be subject to </a:t>
            </a:r>
            <a:r>
              <a:rPr lang="en-US" dirty="0" smtClean="0"/>
              <a:t>means </a:t>
            </a:r>
            <a:r>
              <a:rPr lang="en-US" dirty="0"/>
              <a:t>or merit </a:t>
            </a:r>
            <a:r>
              <a:rPr lang="en-US" dirty="0" smtClean="0"/>
              <a:t>test</a:t>
            </a:r>
          </a:p>
          <a:p>
            <a:pPr lvl="1"/>
            <a:r>
              <a:rPr lang="en-US" dirty="0" smtClean="0"/>
              <a:t>If debtor application for recognition and enforcement of a decision, and debtor benefited from free legal assistance in issuing State, debtor is entitled </a:t>
            </a:r>
            <a:r>
              <a:rPr lang="en-US" dirty="0"/>
              <a:t>to </a:t>
            </a:r>
            <a:r>
              <a:rPr lang="en-US" dirty="0" smtClean="0"/>
              <a:t>benefit from free legal assistance, </a:t>
            </a:r>
            <a:r>
              <a:rPr lang="en-US" dirty="0"/>
              <a:t>at least to </a:t>
            </a:r>
            <a:r>
              <a:rPr lang="en-US" dirty="0" smtClean="0"/>
              <a:t>same extent </a:t>
            </a:r>
            <a:r>
              <a:rPr lang="en-US" dirty="0"/>
              <a:t>as provided for by </a:t>
            </a:r>
            <a:r>
              <a:rPr lang="en-US" dirty="0" smtClean="0"/>
              <a:t>law </a:t>
            </a:r>
            <a:r>
              <a:rPr lang="en-US" dirty="0"/>
              <a:t>of </a:t>
            </a:r>
            <a:r>
              <a:rPr lang="en-US" dirty="0" smtClean="0"/>
              <a:t>requested </a:t>
            </a:r>
            <a:r>
              <a:rPr lang="en-US" dirty="0"/>
              <a:t>State </a:t>
            </a:r>
            <a:r>
              <a:rPr lang="en-US" dirty="0" smtClean="0"/>
              <a:t>under same </a:t>
            </a:r>
            <a:r>
              <a:rPr lang="en-US" dirty="0"/>
              <a:t>circumstances</a:t>
            </a:r>
          </a:p>
          <a:p>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32</a:t>
            </a:fld>
            <a:endParaRPr lang="en-US" dirty="0"/>
          </a:p>
        </p:txBody>
      </p:sp>
      <p:sp>
        <p:nvSpPr>
          <p:cNvPr id="5" name="Title 4"/>
          <p:cNvSpPr>
            <a:spLocks noGrp="1"/>
          </p:cNvSpPr>
          <p:nvPr>
            <p:ph type="title"/>
          </p:nvPr>
        </p:nvSpPr>
        <p:spPr/>
        <p:txBody>
          <a:bodyPr/>
          <a:lstStyle/>
          <a:p>
            <a:r>
              <a:rPr lang="en-US" dirty="0" smtClean="0"/>
              <a:t>Legal Assistance, Where Needed, for Debtor</a:t>
            </a:r>
            <a:endParaRPr lang="en-US" dirty="0"/>
          </a:p>
        </p:txBody>
      </p:sp>
    </p:spTree>
    <p:extLst>
      <p:ext uri="{BB962C8B-B14F-4D97-AF65-F5344CB8AC3E}">
        <p14:creationId xmlns:p14="http://schemas.microsoft.com/office/powerpoint/2010/main" val="22502158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r>
              <a:rPr lang="en-US" sz="2400" dirty="0"/>
              <a:t>Costs of translation </a:t>
            </a:r>
            <a:r>
              <a:rPr lang="en-US" sz="2400" dirty="0" smtClean="0"/>
              <a:t>borne </a:t>
            </a:r>
            <a:r>
              <a:rPr lang="en-US" sz="2400" dirty="0"/>
              <a:t>by </a:t>
            </a:r>
            <a:r>
              <a:rPr lang="en-US" sz="2400" dirty="0" smtClean="0"/>
              <a:t>requesting State </a:t>
            </a:r>
            <a:r>
              <a:rPr lang="en-US" sz="2400" dirty="0"/>
              <a:t>unless otherwise agreed by Central Authorities</a:t>
            </a:r>
          </a:p>
          <a:p>
            <a:pPr lvl="1"/>
            <a:r>
              <a:rPr lang="en-US" dirty="0" smtClean="0"/>
              <a:t>Requesting State may </a:t>
            </a:r>
            <a:r>
              <a:rPr lang="en-US" dirty="0"/>
              <a:t>charge </a:t>
            </a:r>
            <a:r>
              <a:rPr lang="en-US" dirty="0" smtClean="0"/>
              <a:t>applicant </a:t>
            </a:r>
            <a:r>
              <a:rPr lang="en-US" dirty="0"/>
              <a:t>for translation, except if covered by system of legal </a:t>
            </a:r>
            <a:r>
              <a:rPr lang="en-US" dirty="0" smtClean="0"/>
              <a:t>assistance</a:t>
            </a:r>
          </a:p>
          <a:p>
            <a:pPr lvl="1"/>
            <a:r>
              <a:rPr lang="en-US" dirty="0"/>
              <a:t>Currently, most </a:t>
            </a:r>
            <a:r>
              <a:rPr lang="en-US" dirty="0" smtClean="0"/>
              <a:t>U.S. states </a:t>
            </a:r>
            <a:r>
              <a:rPr lang="en-US" dirty="0"/>
              <a:t>do not pass </a:t>
            </a:r>
            <a:r>
              <a:rPr lang="en-US" dirty="0" smtClean="0"/>
              <a:t>cost </a:t>
            </a:r>
            <a:r>
              <a:rPr lang="en-US" dirty="0"/>
              <a:t>of translation on to </a:t>
            </a:r>
            <a:r>
              <a:rPr lang="en-US" dirty="0" smtClean="0"/>
              <a:t>applicant </a:t>
            </a:r>
            <a:r>
              <a:rPr lang="en-US" dirty="0"/>
              <a:t>in a Convention </a:t>
            </a:r>
            <a:r>
              <a:rPr lang="en-US" dirty="0" smtClean="0"/>
              <a:t>case</a:t>
            </a:r>
          </a:p>
          <a:p>
            <a:pPr lvl="1"/>
            <a:r>
              <a:rPr lang="en-US" dirty="0" smtClean="0"/>
              <a:t>In U.S., FFP is available for translation costs</a:t>
            </a:r>
            <a:endParaRPr lang="en-US" dirty="0"/>
          </a:p>
          <a:p>
            <a:pPr lvl="0"/>
            <a:r>
              <a:rPr lang="en-US" sz="2400" dirty="0" smtClean="0"/>
              <a:t>Translation exception if requesting State cannot complete translation</a:t>
            </a:r>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33</a:t>
            </a:fld>
            <a:endParaRPr lang="en-US" dirty="0"/>
          </a:p>
        </p:txBody>
      </p:sp>
      <p:sp>
        <p:nvSpPr>
          <p:cNvPr id="5" name="Title 4"/>
          <p:cNvSpPr>
            <a:spLocks noGrp="1"/>
          </p:cNvSpPr>
          <p:nvPr>
            <p:ph type="title"/>
          </p:nvPr>
        </p:nvSpPr>
        <p:spPr/>
        <p:txBody>
          <a:bodyPr/>
          <a:lstStyle/>
          <a:p>
            <a:r>
              <a:rPr lang="en-US" dirty="0" smtClean="0"/>
              <a:t>Translation Costs</a:t>
            </a:r>
            <a:endParaRPr lang="en-US" dirty="0"/>
          </a:p>
        </p:txBody>
      </p:sp>
    </p:spTree>
    <p:extLst>
      <p:ext uri="{BB962C8B-B14F-4D97-AF65-F5344CB8AC3E}">
        <p14:creationId xmlns:p14="http://schemas.microsoft.com/office/powerpoint/2010/main" val="40966981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600200"/>
            <a:ext cx="7696200" cy="4572000"/>
          </a:xfrm>
        </p:spPr>
        <p:txBody>
          <a:bodyPr>
            <a:normAutofit/>
          </a:bodyPr>
          <a:lstStyle/>
          <a:p>
            <a:r>
              <a:rPr lang="en-US" dirty="0" smtClean="0"/>
              <a:t>Genetic testing may arise in the context of:</a:t>
            </a:r>
          </a:p>
          <a:p>
            <a:pPr lvl="1"/>
            <a:r>
              <a:rPr lang="en-US" dirty="0"/>
              <a:t>A</a:t>
            </a:r>
            <a:r>
              <a:rPr lang="en-US" dirty="0" smtClean="0"/>
              <a:t>n </a:t>
            </a:r>
            <a:r>
              <a:rPr lang="en-US" dirty="0"/>
              <a:t>application for establishment of a maintenance </a:t>
            </a:r>
            <a:r>
              <a:rPr lang="en-US" dirty="0" smtClean="0"/>
              <a:t>decision (Article 10)</a:t>
            </a:r>
          </a:p>
          <a:p>
            <a:pPr lvl="1"/>
            <a:r>
              <a:rPr lang="en-US" dirty="0" smtClean="0"/>
              <a:t>A request </a:t>
            </a:r>
            <a:r>
              <a:rPr lang="en-US" dirty="0"/>
              <a:t>for </a:t>
            </a:r>
            <a:r>
              <a:rPr lang="en-US" dirty="0" smtClean="0"/>
              <a:t>specific measures (Article </a:t>
            </a:r>
            <a:r>
              <a:rPr lang="en-US" dirty="0"/>
              <a:t>7)</a:t>
            </a:r>
          </a:p>
          <a:p>
            <a:r>
              <a:rPr lang="en-US" dirty="0" smtClean="0"/>
              <a:t>Creditor </a:t>
            </a:r>
            <a:r>
              <a:rPr lang="en-US" dirty="0"/>
              <a:t>applicant cannot be charged </a:t>
            </a:r>
            <a:r>
              <a:rPr lang="en-US" dirty="0" smtClean="0"/>
              <a:t>genetic test costs in </a:t>
            </a:r>
            <a:r>
              <a:rPr lang="en-US" dirty="0"/>
              <a:t>an establishment case (considered free legal assistance)</a:t>
            </a:r>
          </a:p>
          <a:p>
            <a:r>
              <a:rPr lang="en-US" dirty="0" smtClean="0"/>
              <a:t>Costs </a:t>
            </a:r>
            <a:r>
              <a:rPr lang="en-US" dirty="0"/>
              <a:t>may be recovered </a:t>
            </a:r>
            <a:r>
              <a:rPr lang="en-US" dirty="0" smtClean="0"/>
              <a:t>from unsuccessful party </a:t>
            </a:r>
          </a:p>
          <a:p>
            <a:r>
              <a:rPr lang="en-US" dirty="0" smtClean="0"/>
              <a:t>Convention country may also require advance payment from debtor</a:t>
            </a:r>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34</a:t>
            </a:fld>
            <a:endParaRPr lang="en-US" dirty="0"/>
          </a:p>
        </p:txBody>
      </p:sp>
      <p:sp>
        <p:nvSpPr>
          <p:cNvPr id="5" name="Title 4"/>
          <p:cNvSpPr>
            <a:spLocks noGrp="1"/>
          </p:cNvSpPr>
          <p:nvPr>
            <p:ph type="title"/>
          </p:nvPr>
        </p:nvSpPr>
        <p:spPr/>
        <p:txBody>
          <a:bodyPr/>
          <a:lstStyle/>
          <a:p>
            <a:r>
              <a:rPr lang="en-US" dirty="0" smtClean="0"/>
              <a:t>Genetic Test Costs</a:t>
            </a:r>
            <a:endParaRPr lang="en-US" dirty="0"/>
          </a:p>
        </p:txBody>
      </p:sp>
    </p:spTree>
    <p:extLst>
      <p:ext uri="{BB962C8B-B14F-4D97-AF65-F5344CB8AC3E}">
        <p14:creationId xmlns:p14="http://schemas.microsoft.com/office/powerpoint/2010/main" val="4928055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fontScale="47500" lnSpcReduction="20000"/>
          </a:bodyPr>
          <a:lstStyle/>
          <a:p>
            <a:pPr lvl="1"/>
            <a:endParaRPr lang="en-US" sz="7200" dirty="0"/>
          </a:p>
          <a:p>
            <a:pPr lvl="1"/>
            <a:endParaRPr lang="en-US" sz="7200" dirty="0" smtClean="0"/>
          </a:p>
          <a:p>
            <a:pPr lvl="1"/>
            <a:endParaRPr lang="en-US" sz="7200" dirty="0"/>
          </a:p>
          <a:p>
            <a:pPr lvl="1"/>
            <a:endParaRPr lang="en-US" sz="7200" dirty="0"/>
          </a:p>
          <a:p>
            <a:pPr lvl="1"/>
            <a:endParaRPr lang="en-US" sz="7200" dirty="0" smtClean="0"/>
          </a:p>
          <a:p>
            <a:pPr marL="454025" lvl="1" indent="0">
              <a:buNone/>
            </a:pPr>
            <a:endParaRPr lang="en-US" sz="6400" dirty="0"/>
          </a:p>
          <a:p>
            <a:endParaRPr lang="en-US" sz="6400" dirty="0"/>
          </a:p>
          <a:p>
            <a:pPr lvl="1"/>
            <a:endParaRPr lang="en-US" dirty="0" smtClean="0"/>
          </a:p>
          <a:p>
            <a:pPr marL="454025" lvl="1" indent="0">
              <a:buNone/>
            </a:pPr>
            <a:r>
              <a:rPr lang="en-US" dirty="0" smtClean="0"/>
              <a:t> </a:t>
            </a:r>
          </a:p>
          <a:p>
            <a:pPr marL="454025" lvl="1" indent="0">
              <a:buNone/>
            </a:pPr>
            <a:endParaRPr lang="en-US" dirty="0"/>
          </a:p>
        </p:txBody>
      </p:sp>
      <p:sp>
        <p:nvSpPr>
          <p:cNvPr id="5" name="Footer Placeholder 4"/>
          <p:cNvSpPr>
            <a:spLocks noGrp="1"/>
          </p:cNvSpPr>
          <p:nvPr>
            <p:ph type="ftr" sz="quarter" idx="3"/>
          </p:nvPr>
        </p:nvSpPr>
        <p:spPr/>
        <p:txBody>
          <a:bodyPr/>
          <a:lstStyle/>
          <a:p>
            <a:r>
              <a:rPr lang="en-US" dirty="0" smtClean="0"/>
              <a:t>Module 8</a:t>
            </a:r>
            <a:endParaRPr lang="en-US" dirty="0"/>
          </a:p>
        </p:txBody>
      </p:sp>
      <p:sp>
        <p:nvSpPr>
          <p:cNvPr id="6" name="Slide Number Placeholder 5"/>
          <p:cNvSpPr>
            <a:spLocks noGrp="1"/>
          </p:cNvSpPr>
          <p:nvPr>
            <p:ph type="sldNum" sz="quarter" idx="4"/>
          </p:nvPr>
        </p:nvSpPr>
        <p:spPr/>
        <p:txBody>
          <a:bodyPr/>
          <a:lstStyle/>
          <a:p>
            <a:r>
              <a:rPr lang="en-US" dirty="0" smtClean="0"/>
              <a:t>8-35</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Evidentiary Issues</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7800" y="1600200"/>
            <a:ext cx="6002260" cy="4114800"/>
          </a:xfrm>
          <a:prstGeom prst="rect">
            <a:avLst/>
          </a:prstGeom>
        </p:spPr>
      </p:pic>
    </p:spTree>
    <p:extLst>
      <p:ext uri="{BB962C8B-B14F-4D97-AF65-F5344CB8AC3E}">
        <p14:creationId xmlns:p14="http://schemas.microsoft.com/office/powerpoint/2010/main" val="37776998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ln>
            <a:solidFill>
              <a:prstClr val="black"/>
            </a:solidFill>
          </a:ln>
        </p:spPr>
        <p:txBody>
          <a:bodyPr/>
          <a:lstStyle/>
          <a:p>
            <a:pPr marL="169863" indent="0">
              <a:buNone/>
            </a:pPr>
            <a:r>
              <a:rPr lang="en-US" b="1" dirty="0" smtClean="0">
                <a:solidFill>
                  <a:srgbClr val="5B616B"/>
                </a:solidFill>
              </a:rPr>
              <a:t>UIFSA</a:t>
            </a:r>
          </a:p>
          <a:p>
            <a:pPr marL="0" indent="0">
              <a:buNone/>
            </a:pPr>
            <a:endParaRPr lang="en-US" dirty="0" smtClean="0">
              <a:solidFill>
                <a:srgbClr val="5B616B"/>
              </a:solidFill>
            </a:endParaRPr>
          </a:p>
          <a:p>
            <a:pPr marL="228600" indent="-228600">
              <a:buNone/>
            </a:pPr>
            <a:r>
              <a:rPr lang="en-US" dirty="0" smtClean="0">
                <a:solidFill>
                  <a:srgbClr val="5B616B"/>
                </a:solidFill>
              </a:rPr>
              <a:t>	Documentary evidence can </a:t>
            </a:r>
            <a:r>
              <a:rPr lang="en-US" dirty="0">
                <a:solidFill>
                  <a:srgbClr val="5B616B"/>
                </a:solidFill>
              </a:rPr>
              <a:t>be transmitted by telephone, telecopier, or other electronic means that do not provide </a:t>
            </a:r>
            <a:r>
              <a:rPr lang="en-US" dirty="0" smtClean="0">
                <a:solidFill>
                  <a:srgbClr val="5B616B"/>
                </a:solidFill>
              </a:rPr>
              <a:t>original record </a:t>
            </a:r>
          </a:p>
          <a:p>
            <a:pPr marL="228600" indent="-228600">
              <a:buNone/>
            </a:pPr>
            <a:r>
              <a:rPr lang="en-US" dirty="0" smtClean="0">
                <a:solidFill>
                  <a:srgbClr val="5B616B"/>
                </a:solidFill>
              </a:rPr>
              <a:t>	Cannot be </a:t>
            </a:r>
            <a:r>
              <a:rPr lang="en-US" dirty="0">
                <a:solidFill>
                  <a:srgbClr val="5B616B"/>
                </a:solidFill>
              </a:rPr>
              <a:t>excluded from evidence </a:t>
            </a:r>
            <a:r>
              <a:rPr lang="en-US" dirty="0" smtClean="0">
                <a:solidFill>
                  <a:srgbClr val="5B616B"/>
                </a:solidFill>
              </a:rPr>
              <a:t>based </a:t>
            </a:r>
            <a:r>
              <a:rPr lang="en-US" dirty="0">
                <a:solidFill>
                  <a:srgbClr val="5B616B"/>
                </a:solidFill>
              </a:rPr>
              <a:t>on </a:t>
            </a:r>
            <a:r>
              <a:rPr lang="en-US" dirty="0" smtClean="0">
                <a:solidFill>
                  <a:srgbClr val="5B616B"/>
                </a:solidFill>
              </a:rPr>
              <a:t>means </a:t>
            </a:r>
            <a:r>
              <a:rPr lang="en-US" dirty="0">
                <a:solidFill>
                  <a:srgbClr val="5B616B"/>
                </a:solidFill>
              </a:rPr>
              <a:t>of </a:t>
            </a:r>
            <a:r>
              <a:rPr lang="en-US" dirty="0" smtClean="0">
                <a:solidFill>
                  <a:srgbClr val="5B616B"/>
                </a:solidFill>
              </a:rPr>
              <a:t>transmission</a:t>
            </a:r>
          </a:p>
          <a:p>
            <a:pPr marL="228600" indent="-228600">
              <a:buNone/>
            </a:pPr>
            <a:r>
              <a:rPr lang="en-US" dirty="0" smtClean="0">
                <a:solidFill>
                  <a:srgbClr val="5B616B"/>
                </a:solidFill>
              </a:rPr>
              <a:t>	Sec</a:t>
            </a:r>
            <a:r>
              <a:rPr lang="en-US" dirty="0">
                <a:solidFill>
                  <a:srgbClr val="5B616B"/>
                </a:solidFill>
              </a:rPr>
              <a:t>. 316(e)</a:t>
            </a:r>
          </a:p>
          <a:p>
            <a:endParaRPr lang="en-US" dirty="0"/>
          </a:p>
        </p:txBody>
      </p:sp>
      <p:sp>
        <p:nvSpPr>
          <p:cNvPr id="3" name="Content Placeholder 2"/>
          <p:cNvSpPr>
            <a:spLocks noGrp="1"/>
          </p:cNvSpPr>
          <p:nvPr>
            <p:ph sz="half" idx="2"/>
          </p:nvPr>
        </p:nvSpPr>
        <p:spPr>
          <a:ln>
            <a:solidFill>
              <a:prstClr val="black"/>
            </a:solidFill>
          </a:ln>
        </p:spPr>
        <p:txBody>
          <a:bodyPr>
            <a:normAutofit/>
          </a:bodyPr>
          <a:lstStyle/>
          <a:p>
            <a:pPr marL="228600" indent="0">
              <a:buNone/>
            </a:pPr>
            <a:r>
              <a:rPr lang="en-US" b="1" dirty="0" smtClean="0">
                <a:solidFill>
                  <a:srgbClr val="5B616B"/>
                </a:solidFill>
              </a:rPr>
              <a:t>Hague Child Support Convention</a:t>
            </a:r>
          </a:p>
          <a:p>
            <a:pPr marL="228600" indent="-228600">
              <a:buNone/>
            </a:pPr>
            <a:r>
              <a:rPr lang="en-US" dirty="0" smtClean="0">
                <a:solidFill>
                  <a:srgbClr val="5B616B"/>
                </a:solidFill>
              </a:rPr>
              <a:t>	Application </a:t>
            </a:r>
            <a:r>
              <a:rPr lang="en-US" dirty="0">
                <a:solidFill>
                  <a:srgbClr val="5B616B"/>
                </a:solidFill>
              </a:rPr>
              <a:t>made through </a:t>
            </a:r>
            <a:r>
              <a:rPr lang="en-US" dirty="0" smtClean="0">
                <a:solidFill>
                  <a:srgbClr val="5B616B"/>
                </a:solidFill>
              </a:rPr>
              <a:t>Central </a:t>
            </a:r>
            <a:r>
              <a:rPr lang="en-US" dirty="0">
                <a:solidFill>
                  <a:srgbClr val="5B616B"/>
                </a:solidFill>
              </a:rPr>
              <a:t>Authorities of </a:t>
            </a:r>
            <a:r>
              <a:rPr lang="en-US" dirty="0" smtClean="0">
                <a:solidFill>
                  <a:srgbClr val="5B616B"/>
                </a:solidFill>
              </a:rPr>
              <a:t>Contracting States, and </a:t>
            </a:r>
            <a:r>
              <a:rPr lang="en-US" dirty="0">
                <a:solidFill>
                  <a:srgbClr val="5B616B"/>
                </a:solidFill>
              </a:rPr>
              <a:t>any document or information appended thereto or provided by a Central Authority, may not be challenged </a:t>
            </a:r>
            <a:r>
              <a:rPr lang="en-US" dirty="0" smtClean="0">
                <a:solidFill>
                  <a:srgbClr val="5B616B"/>
                </a:solidFill>
              </a:rPr>
              <a:t>based only on </a:t>
            </a:r>
            <a:r>
              <a:rPr lang="en-US" dirty="0">
                <a:solidFill>
                  <a:srgbClr val="5B616B"/>
                </a:solidFill>
              </a:rPr>
              <a:t>medium or means of communication </a:t>
            </a:r>
            <a:r>
              <a:rPr lang="en-US" dirty="0" smtClean="0">
                <a:solidFill>
                  <a:srgbClr val="5B616B"/>
                </a:solidFill>
              </a:rPr>
              <a:t>employed</a:t>
            </a:r>
            <a:endParaRPr lang="en-US" dirty="0">
              <a:solidFill>
                <a:srgbClr val="5B616B"/>
              </a:solidFill>
            </a:endParaRPr>
          </a:p>
          <a:p>
            <a:pPr marL="228600" indent="-228600">
              <a:buNone/>
            </a:pPr>
            <a:r>
              <a:rPr lang="en-US" dirty="0" smtClean="0">
                <a:solidFill>
                  <a:srgbClr val="5B616B"/>
                </a:solidFill>
              </a:rPr>
              <a:t>	Art</a:t>
            </a:r>
            <a:r>
              <a:rPr lang="en-US" dirty="0">
                <a:solidFill>
                  <a:srgbClr val="5B616B"/>
                </a:solidFill>
              </a:rPr>
              <a:t>. 13</a:t>
            </a:r>
          </a:p>
          <a:p>
            <a:endParaRPr lang="en-US" dirty="0"/>
          </a:p>
        </p:txBody>
      </p:sp>
      <p:sp>
        <p:nvSpPr>
          <p:cNvPr id="4" name="Footer Placeholder 3"/>
          <p:cNvSpPr>
            <a:spLocks noGrp="1"/>
          </p:cNvSpPr>
          <p:nvPr>
            <p:ph type="ftr" sz="quarter" idx="11"/>
          </p:nvPr>
        </p:nvSpPr>
        <p:spPr/>
        <p:txBody>
          <a:bodyPr/>
          <a:lstStyle/>
          <a:p>
            <a:r>
              <a:rPr lang="en-US" dirty="0" smtClean="0"/>
              <a:t>Module 8</a:t>
            </a:r>
            <a:endParaRPr lang="en-US" dirty="0"/>
          </a:p>
        </p:txBody>
      </p:sp>
      <p:sp>
        <p:nvSpPr>
          <p:cNvPr id="5" name="Slide Number Placeholder 4"/>
          <p:cNvSpPr>
            <a:spLocks noGrp="1"/>
          </p:cNvSpPr>
          <p:nvPr>
            <p:ph type="sldNum" sz="quarter" idx="12"/>
          </p:nvPr>
        </p:nvSpPr>
        <p:spPr/>
        <p:txBody>
          <a:bodyPr/>
          <a:lstStyle/>
          <a:p>
            <a:r>
              <a:rPr lang="en-US" dirty="0" smtClean="0"/>
              <a:t>8-</a:t>
            </a:r>
            <a:fld id="{42782948-4DBE-204D-AB9E-B65E067054AE}" type="slidenum">
              <a:rPr lang="en-US" smtClean="0"/>
              <a:pPr/>
              <a:t>36</a:t>
            </a:fld>
            <a:endParaRPr lang="en-US" dirty="0"/>
          </a:p>
        </p:txBody>
      </p:sp>
      <p:sp>
        <p:nvSpPr>
          <p:cNvPr id="6" name="Title 5"/>
          <p:cNvSpPr>
            <a:spLocks noGrp="1"/>
          </p:cNvSpPr>
          <p:nvPr>
            <p:ph type="title"/>
          </p:nvPr>
        </p:nvSpPr>
        <p:spPr/>
        <p:txBody>
          <a:bodyPr/>
          <a:lstStyle/>
          <a:p>
            <a:r>
              <a:rPr lang="en-US" dirty="0" smtClean="0"/>
              <a:t>Transmission of Documentary Evidence</a:t>
            </a:r>
            <a:endParaRPr lang="en-US" dirty="0"/>
          </a:p>
        </p:txBody>
      </p:sp>
    </p:spTree>
    <p:extLst>
      <p:ext uri="{BB962C8B-B14F-4D97-AF65-F5344CB8AC3E}">
        <p14:creationId xmlns:p14="http://schemas.microsoft.com/office/powerpoint/2010/main" val="209446925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ln>
            <a:solidFill>
              <a:prstClr val="black"/>
            </a:solidFill>
          </a:ln>
        </p:spPr>
        <p:txBody>
          <a:bodyPr/>
          <a:lstStyle/>
          <a:p>
            <a:pPr marL="228600" indent="0">
              <a:buNone/>
            </a:pPr>
            <a:r>
              <a:rPr lang="en-US" b="1" dirty="0" smtClean="0">
                <a:solidFill>
                  <a:srgbClr val="5B616B"/>
                </a:solidFill>
              </a:rPr>
              <a:t>UIFSA</a:t>
            </a:r>
          </a:p>
          <a:p>
            <a:pPr marL="228600" indent="-228600">
              <a:buNone/>
            </a:pPr>
            <a:r>
              <a:rPr lang="en-US" dirty="0" smtClean="0">
                <a:solidFill>
                  <a:srgbClr val="5B616B"/>
                </a:solidFill>
              </a:rPr>
              <a:t>	Physical presence of nonresident party not required</a:t>
            </a:r>
          </a:p>
          <a:p>
            <a:pPr marL="228600" indent="-228600">
              <a:buNone/>
            </a:pPr>
            <a:r>
              <a:rPr lang="en-US" dirty="0">
                <a:solidFill>
                  <a:srgbClr val="5B616B"/>
                </a:solidFill>
              </a:rPr>
              <a:t>	</a:t>
            </a:r>
            <a:r>
              <a:rPr lang="en-US" dirty="0" smtClean="0">
                <a:solidFill>
                  <a:srgbClr val="5B616B"/>
                </a:solidFill>
              </a:rPr>
              <a:t>Sec. 316(a)</a:t>
            </a:r>
            <a:endParaRPr lang="en-US" dirty="0">
              <a:solidFill>
                <a:srgbClr val="5B616B"/>
              </a:solidFill>
            </a:endParaRPr>
          </a:p>
        </p:txBody>
      </p:sp>
      <p:sp>
        <p:nvSpPr>
          <p:cNvPr id="3" name="Content Placeholder 2"/>
          <p:cNvSpPr>
            <a:spLocks noGrp="1"/>
          </p:cNvSpPr>
          <p:nvPr>
            <p:ph sz="half" idx="2"/>
          </p:nvPr>
        </p:nvSpPr>
        <p:spPr>
          <a:ln>
            <a:solidFill>
              <a:prstClr val="black"/>
            </a:solidFill>
          </a:ln>
        </p:spPr>
        <p:txBody>
          <a:bodyPr/>
          <a:lstStyle/>
          <a:p>
            <a:pPr marL="228600" indent="0">
              <a:buNone/>
            </a:pPr>
            <a:r>
              <a:rPr lang="en-US" b="1" dirty="0" smtClean="0">
                <a:solidFill>
                  <a:srgbClr val="5B616B"/>
                </a:solidFill>
              </a:rPr>
              <a:t>Hague Child Support Convention</a:t>
            </a:r>
          </a:p>
          <a:p>
            <a:pPr marL="228600" indent="-228600">
              <a:buNone/>
            </a:pPr>
            <a:r>
              <a:rPr lang="en-US" dirty="0" smtClean="0">
                <a:solidFill>
                  <a:srgbClr val="5B616B"/>
                </a:solidFill>
              </a:rPr>
              <a:t>	Physical </a:t>
            </a:r>
            <a:r>
              <a:rPr lang="en-US" dirty="0">
                <a:solidFill>
                  <a:srgbClr val="5B616B"/>
                </a:solidFill>
              </a:rPr>
              <a:t>presence of </a:t>
            </a:r>
            <a:r>
              <a:rPr lang="en-US" dirty="0" smtClean="0">
                <a:solidFill>
                  <a:srgbClr val="5B616B"/>
                </a:solidFill>
              </a:rPr>
              <a:t>child </a:t>
            </a:r>
            <a:r>
              <a:rPr lang="en-US" dirty="0">
                <a:solidFill>
                  <a:srgbClr val="5B616B"/>
                </a:solidFill>
              </a:rPr>
              <a:t>or </a:t>
            </a:r>
            <a:r>
              <a:rPr lang="en-US" dirty="0" smtClean="0">
                <a:solidFill>
                  <a:srgbClr val="5B616B"/>
                </a:solidFill>
              </a:rPr>
              <a:t>applicant not required</a:t>
            </a:r>
          </a:p>
          <a:p>
            <a:pPr marL="228600" indent="-228600">
              <a:buNone/>
            </a:pPr>
            <a:r>
              <a:rPr lang="en-US" dirty="0" smtClean="0">
                <a:solidFill>
                  <a:srgbClr val="5B616B"/>
                </a:solidFill>
              </a:rPr>
              <a:t>	Art. 29</a:t>
            </a:r>
            <a:endParaRPr lang="en-US" dirty="0">
              <a:solidFill>
                <a:srgbClr val="5B616B"/>
              </a:solidFill>
            </a:endParaRPr>
          </a:p>
        </p:txBody>
      </p:sp>
      <p:sp>
        <p:nvSpPr>
          <p:cNvPr id="4" name="Footer Placeholder 3"/>
          <p:cNvSpPr>
            <a:spLocks noGrp="1"/>
          </p:cNvSpPr>
          <p:nvPr>
            <p:ph type="ftr" sz="quarter" idx="11"/>
          </p:nvPr>
        </p:nvSpPr>
        <p:spPr/>
        <p:txBody>
          <a:bodyPr/>
          <a:lstStyle/>
          <a:p>
            <a:r>
              <a:rPr lang="en-US" dirty="0" smtClean="0"/>
              <a:t>Module 8</a:t>
            </a:r>
            <a:endParaRPr lang="en-US" dirty="0"/>
          </a:p>
        </p:txBody>
      </p:sp>
      <p:sp>
        <p:nvSpPr>
          <p:cNvPr id="5" name="Slide Number Placeholder 4"/>
          <p:cNvSpPr>
            <a:spLocks noGrp="1"/>
          </p:cNvSpPr>
          <p:nvPr>
            <p:ph type="sldNum" sz="quarter" idx="12"/>
          </p:nvPr>
        </p:nvSpPr>
        <p:spPr/>
        <p:txBody>
          <a:bodyPr/>
          <a:lstStyle/>
          <a:p>
            <a:r>
              <a:rPr lang="en-US" dirty="0" smtClean="0"/>
              <a:t>8-</a:t>
            </a:r>
            <a:fld id="{42782948-4DBE-204D-AB9E-B65E067054AE}" type="slidenum">
              <a:rPr lang="en-US" smtClean="0"/>
              <a:pPr/>
              <a:t>37</a:t>
            </a:fld>
            <a:endParaRPr lang="en-US" dirty="0"/>
          </a:p>
        </p:txBody>
      </p:sp>
      <p:sp>
        <p:nvSpPr>
          <p:cNvPr id="6" name="Title 5"/>
          <p:cNvSpPr>
            <a:spLocks noGrp="1"/>
          </p:cNvSpPr>
          <p:nvPr>
            <p:ph type="title"/>
          </p:nvPr>
        </p:nvSpPr>
        <p:spPr/>
        <p:txBody>
          <a:bodyPr/>
          <a:lstStyle/>
          <a:p>
            <a:r>
              <a:rPr lang="en-US" dirty="0" smtClean="0"/>
              <a:t>Presence of Nonresident Party</a:t>
            </a:r>
            <a:endParaRPr lang="en-US" dirty="0"/>
          </a:p>
        </p:txBody>
      </p:sp>
    </p:spTree>
    <p:extLst>
      <p:ext uri="{BB962C8B-B14F-4D97-AF65-F5344CB8AC3E}">
        <p14:creationId xmlns:p14="http://schemas.microsoft.com/office/powerpoint/2010/main" val="42001389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86104" y="1600200"/>
            <a:ext cx="3809696" cy="2971800"/>
          </a:xfrm>
          <a:ln>
            <a:solidFill>
              <a:prstClr val="black"/>
            </a:solidFill>
          </a:ln>
        </p:spPr>
        <p:txBody>
          <a:bodyPr/>
          <a:lstStyle/>
          <a:p>
            <a:pPr marL="228600" indent="0">
              <a:buNone/>
            </a:pPr>
            <a:r>
              <a:rPr lang="en-US" b="1" dirty="0" smtClean="0">
                <a:solidFill>
                  <a:srgbClr val="5B616B"/>
                </a:solidFill>
              </a:rPr>
              <a:t>UIFSA</a:t>
            </a:r>
          </a:p>
          <a:p>
            <a:pPr marL="228600" indent="-228600">
              <a:buNone/>
            </a:pPr>
            <a:r>
              <a:rPr lang="en-US" dirty="0" smtClean="0">
                <a:solidFill>
                  <a:srgbClr val="5B616B"/>
                </a:solidFill>
              </a:rPr>
              <a:t>	Tribunal </a:t>
            </a:r>
            <a:r>
              <a:rPr lang="en-US" b="1" i="1" dirty="0">
                <a:solidFill>
                  <a:srgbClr val="5B616B"/>
                </a:solidFill>
              </a:rPr>
              <a:t>must</a:t>
            </a:r>
            <a:r>
              <a:rPr lang="en-US" dirty="0">
                <a:solidFill>
                  <a:srgbClr val="5B616B"/>
                </a:solidFill>
              </a:rPr>
              <a:t> permit a nonresident witness or party to testify by telephone, audiovisual means, or other electronic means</a:t>
            </a:r>
          </a:p>
          <a:p>
            <a:pPr marL="0" indent="228600">
              <a:buNone/>
            </a:pPr>
            <a:r>
              <a:rPr lang="en-US" dirty="0" smtClean="0">
                <a:solidFill>
                  <a:srgbClr val="5B616B"/>
                </a:solidFill>
              </a:rPr>
              <a:t>Sec. 316(f)</a:t>
            </a:r>
            <a:endParaRPr lang="en-US" dirty="0">
              <a:solidFill>
                <a:srgbClr val="5B616B"/>
              </a:solidFill>
            </a:endParaRPr>
          </a:p>
        </p:txBody>
      </p:sp>
      <p:sp>
        <p:nvSpPr>
          <p:cNvPr id="3" name="Content Placeholder 2"/>
          <p:cNvSpPr>
            <a:spLocks noGrp="1"/>
          </p:cNvSpPr>
          <p:nvPr>
            <p:ph sz="half" idx="2"/>
          </p:nvPr>
        </p:nvSpPr>
        <p:spPr>
          <a:xfrm>
            <a:off x="4648200" y="1600200"/>
            <a:ext cx="3810304" cy="2971800"/>
          </a:xfrm>
          <a:ln>
            <a:solidFill>
              <a:prstClr val="black"/>
            </a:solidFill>
          </a:ln>
        </p:spPr>
        <p:txBody>
          <a:bodyPr/>
          <a:lstStyle/>
          <a:p>
            <a:pPr marL="228600" indent="0">
              <a:buNone/>
            </a:pPr>
            <a:r>
              <a:rPr lang="en-US" b="1" dirty="0" smtClean="0">
                <a:solidFill>
                  <a:srgbClr val="5B616B"/>
                </a:solidFill>
              </a:rPr>
              <a:t>Hague Child Support Convention</a:t>
            </a:r>
          </a:p>
          <a:p>
            <a:pPr marL="0" indent="228600">
              <a:buNone/>
            </a:pPr>
            <a:r>
              <a:rPr lang="en-US" dirty="0" smtClean="0">
                <a:solidFill>
                  <a:srgbClr val="5B616B"/>
                </a:solidFill>
              </a:rPr>
              <a:t>Silent</a:t>
            </a:r>
            <a:endParaRPr lang="en-US" dirty="0">
              <a:solidFill>
                <a:srgbClr val="5B616B"/>
              </a:solidFill>
            </a:endParaRPr>
          </a:p>
        </p:txBody>
      </p:sp>
      <p:sp>
        <p:nvSpPr>
          <p:cNvPr id="4" name="Footer Placeholder 3"/>
          <p:cNvSpPr>
            <a:spLocks noGrp="1"/>
          </p:cNvSpPr>
          <p:nvPr>
            <p:ph type="ftr" sz="quarter" idx="11"/>
          </p:nvPr>
        </p:nvSpPr>
        <p:spPr/>
        <p:txBody>
          <a:bodyPr/>
          <a:lstStyle/>
          <a:p>
            <a:r>
              <a:rPr lang="en-US" dirty="0" smtClean="0"/>
              <a:t>Module 8</a:t>
            </a:r>
            <a:endParaRPr lang="en-US" dirty="0"/>
          </a:p>
        </p:txBody>
      </p:sp>
      <p:sp>
        <p:nvSpPr>
          <p:cNvPr id="5" name="Slide Number Placeholder 4"/>
          <p:cNvSpPr>
            <a:spLocks noGrp="1"/>
          </p:cNvSpPr>
          <p:nvPr>
            <p:ph type="sldNum" sz="quarter" idx="12"/>
          </p:nvPr>
        </p:nvSpPr>
        <p:spPr/>
        <p:txBody>
          <a:bodyPr/>
          <a:lstStyle/>
          <a:p>
            <a:r>
              <a:rPr lang="en-US" dirty="0" smtClean="0"/>
              <a:t>8-</a:t>
            </a:r>
            <a:fld id="{42782948-4DBE-204D-AB9E-B65E067054AE}" type="slidenum">
              <a:rPr lang="en-US" smtClean="0"/>
              <a:pPr/>
              <a:t>38</a:t>
            </a:fld>
            <a:endParaRPr lang="en-US" dirty="0"/>
          </a:p>
        </p:txBody>
      </p:sp>
      <p:sp>
        <p:nvSpPr>
          <p:cNvPr id="6" name="Title 5"/>
          <p:cNvSpPr>
            <a:spLocks noGrp="1"/>
          </p:cNvSpPr>
          <p:nvPr>
            <p:ph type="title"/>
          </p:nvPr>
        </p:nvSpPr>
        <p:spPr/>
        <p:txBody>
          <a:bodyPr/>
          <a:lstStyle/>
          <a:p>
            <a:r>
              <a:rPr lang="en-US" dirty="0" smtClean="0"/>
              <a:t>Means of Testifying</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38959" y="3611880"/>
            <a:ext cx="3739793" cy="2377440"/>
          </a:xfrm>
          <a:prstGeom prst="rect">
            <a:avLst/>
          </a:prstGeom>
        </p:spPr>
      </p:pic>
    </p:spTree>
    <p:extLst>
      <p:ext uri="{BB962C8B-B14F-4D97-AF65-F5344CB8AC3E}">
        <p14:creationId xmlns:p14="http://schemas.microsoft.com/office/powerpoint/2010/main" val="65865659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86104" y="1600200"/>
            <a:ext cx="3809696" cy="3733800"/>
          </a:xfrm>
          <a:ln>
            <a:solidFill>
              <a:prstClr val="black"/>
            </a:solidFill>
          </a:ln>
        </p:spPr>
        <p:txBody>
          <a:bodyPr>
            <a:normAutofit lnSpcReduction="10000"/>
          </a:bodyPr>
          <a:lstStyle/>
          <a:p>
            <a:pPr marL="228600" indent="0">
              <a:buNone/>
            </a:pPr>
            <a:r>
              <a:rPr lang="en-US" b="1" dirty="0" smtClean="0">
                <a:solidFill>
                  <a:srgbClr val="5B616B"/>
                </a:solidFill>
              </a:rPr>
              <a:t>UIFSA</a:t>
            </a:r>
          </a:p>
          <a:p>
            <a:pPr marL="228600" indent="-228600">
              <a:buNone/>
            </a:pPr>
            <a:r>
              <a:rPr lang="en-US" dirty="0" smtClean="0">
                <a:solidFill>
                  <a:srgbClr val="5B616B"/>
                </a:solidFill>
              </a:rPr>
              <a:t>	U.S. tribunal </a:t>
            </a:r>
            <a:r>
              <a:rPr lang="en-US" dirty="0">
                <a:solidFill>
                  <a:srgbClr val="5B616B"/>
                </a:solidFill>
              </a:rPr>
              <a:t>may designate </a:t>
            </a:r>
            <a:r>
              <a:rPr lang="en-US" dirty="0" smtClean="0">
                <a:solidFill>
                  <a:srgbClr val="5B616B"/>
                </a:solidFill>
              </a:rPr>
              <a:t> </a:t>
            </a:r>
            <a:r>
              <a:rPr lang="en-US" dirty="0">
                <a:solidFill>
                  <a:srgbClr val="5B616B"/>
                </a:solidFill>
              </a:rPr>
              <a:t>location for </a:t>
            </a:r>
            <a:r>
              <a:rPr lang="en-US" dirty="0" smtClean="0">
                <a:solidFill>
                  <a:srgbClr val="5B616B"/>
                </a:solidFill>
              </a:rPr>
              <a:t>deposition or testimony of nonresident party or witness</a:t>
            </a:r>
          </a:p>
          <a:p>
            <a:pPr marL="228600" indent="-228600">
              <a:buNone/>
            </a:pPr>
            <a:r>
              <a:rPr lang="en-US" dirty="0" smtClean="0">
                <a:solidFill>
                  <a:srgbClr val="5B616B"/>
                </a:solidFill>
              </a:rPr>
              <a:t>	U.S</a:t>
            </a:r>
            <a:r>
              <a:rPr lang="en-US" dirty="0">
                <a:solidFill>
                  <a:srgbClr val="5B616B"/>
                </a:solidFill>
              </a:rPr>
              <a:t>. tribunal must cooperate with other tribunals in other states or countries in designating </a:t>
            </a:r>
            <a:r>
              <a:rPr lang="en-US" dirty="0" smtClean="0">
                <a:solidFill>
                  <a:srgbClr val="5B616B"/>
                </a:solidFill>
              </a:rPr>
              <a:t>appropriate </a:t>
            </a:r>
            <a:r>
              <a:rPr lang="en-US" dirty="0">
                <a:solidFill>
                  <a:srgbClr val="5B616B"/>
                </a:solidFill>
              </a:rPr>
              <a:t>location for </a:t>
            </a:r>
            <a:r>
              <a:rPr lang="en-US" dirty="0" smtClean="0">
                <a:solidFill>
                  <a:srgbClr val="5B616B"/>
                </a:solidFill>
              </a:rPr>
              <a:t>deposition </a:t>
            </a:r>
            <a:r>
              <a:rPr lang="en-US" dirty="0">
                <a:solidFill>
                  <a:srgbClr val="5B616B"/>
                </a:solidFill>
              </a:rPr>
              <a:t>or testimony</a:t>
            </a:r>
            <a:r>
              <a:rPr lang="en-US" dirty="0" smtClean="0">
                <a:solidFill>
                  <a:srgbClr val="5B616B"/>
                </a:solidFill>
              </a:rPr>
              <a:t>.</a:t>
            </a:r>
          </a:p>
          <a:p>
            <a:pPr marL="228600" indent="-228600">
              <a:buNone/>
            </a:pPr>
            <a:r>
              <a:rPr lang="en-US" dirty="0" smtClean="0">
                <a:solidFill>
                  <a:srgbClr val="5B616B"/>
                </a:solidFill>
              </a:rPr>
              <a:t>	Sec</a:t>
            </a:r>
            <a:r>
              <a:rPr lang="en-US" dirty="0">
                <a:solidFill>
                  <a:srgbClr val="5B616B"/>
                </a:solidFill>
              </a:rPr>
              <a:t>. </a:t>
            </a:r>
            <a:r>
              <a:rPr lang="en-US" dirty="0" smtClean="0">
                <a:solidFill>
                  <a:srgbClr val="5B616B"/>
                </a:solidFill>
              </a:rPr>
              <a:t>316(f)</a:t>
            </a:r>
            <a:endParaRPr lang="en-US" dirty="0">
              <a:solidFill>
                <a:srgbClr val="5B616B"/>
              </a:solidFill>
            </a:endParaRPr>
          </a:p>
        </p:txBody>
      </p:sp>
      <p:sp>
        <p:nvSpPr>
          <p:cNvPr id="3" name="Content Placeholder 2"/>
          <p:cNvSpPr>
            <a:spLocks noGrp="1"/>
          </p:cNvSpPr>
          <p:nvPr>
            <p:ph sz="half" idx="2"/>
          </p:nvPr>
        </p:nvSpPr>
        <p:spPr>
          <a:xfrm>
            <a:off x="4648200" y="1600200"/>
            <a:ext cx="3810304" cy="3733800"/>
          </a:xfrm>
          <a:ln>
            <a:solidFill>
              <a:prstClr val="black"/>
            </a:solidFill>
          </a:ln>
        </p:spPr>
        <p:txBody>
          <a:bodyPr/>
          <a:lstStyle/>
          <a:p>
            <a:pPr marL="228600" indent="0">
              <a:buNone/>
            </a:pPr>
            <a:r>
              <a:rPr lang="en-US" b="1" dirty="0" smtClean="0">
                <a:solidFill>
                  <a:srgbClr val="5B616B"/>
                </a:solidFill>
              </a:rPr>
              <a:t>Hague Child Support Convention</a:t>
            </a:r>
          </a:p>
          <a:p>
            <a:pPr marL="0" indent="228600">
              <a:buNone/>
            </a:pPr>
            <a:r>
              <a:rPr lang="en-US" dirty="0" smtClean="0">
                <a:solidFill>
                  <a:srgbClr val="5B616B"/>
                </a:solidFill>
              </a:rPr>
              <a:t>Silent</a:t>
            </a:r>
            <a:endParaRPr lang="en-US" dirty="0">
              <a:solidFill>
                <a:srgbClr val="5B616B"/>
              </a:solidFill>
            </a:endParaRPr>
          </a:p>
        </p:txBody>
      </p:sp>
      <p:sp>
        <p:nvSpPr>
          <p:cNvPr id="4" name="Footer Placeholder 3"/>
          <p:cNvSpPr>
            <a:spLocks noGrp="1"/>
          </p:cNvSpPr>
          <p:nvPr>
            <p:ph type="ftr" sz="quarter" idx="11"/>
          </p:nvPr>
        </p:nvSpPr>
        <p:spPr/>
        <p:txBody>
          <a:bodyPr/>
          <a:lstStyle/>
          <a:p>
            <a:r>
              <a:rPr lang="en-US" dirty="0" smtClean="0"/>
              <a:t>Module 8</a:t>
            </a:r>
            <a:endParaRPr lang="en-US" dirty="0"/>
          </a:p>
        </p:txBody>
      </p:sp>
      <p:sp>
        <p:nvSpPr>
          <p:cNvPr id="5" name="Slide Number Placeholder 4"/>
          <p:cNvSpPr>
            <a:spLocks noGrp="1"/>
          </p:cNvSpPr>
          <p:nvPr>
            <p:ph type="sldNum" sz="quarter" idx="12"/>
          </p:nvPr>
        </p:nvSpPr>
        <p:spPr/>
        <p:txBody>
          <a:bodyPr/>
          <a:lstStyle/>
          <a:p>
            <a:r>
              <a:rPr lang="en-US" dirty="0" smtClean="0"/>
              <a:t>8-</a:t>
            </a:r>
            <a:fld id="{42782948-4DBE-204D-AB9E-B65E067054AE}" type="slidenum">
              <a:rPr lang="en-US" smtClean="0"/>
              <a:pPr/>
              <a:t>39</a:t>
            </a:fld>
            <a:endParaRPr lang="en-US" dirty="0"/>
          </a:p>
        </p:txBody>
      </p:sp>
      <p:sp>
        <p:nvSpPr>
          <p:cNvPr id="6" name="Title 5"/>
          <p:cNvSpPr>
            <a:spLocks noGrp="1"/>
          </p:cNvSpPr>
          <p:nvPr>
            <p:ph type="title"/>
          </p:nvPr>
        </p:nvSpPr>
        <p:spPr>
          <a:xfrm>
            <a:off x="686104" y="848380"/>
            <a:ext cx="7772400" cy="523220"/>
          </a:xfrm>
        </p:spPr>
        <p:txBody>
          <a:bodyPr/>
          <a:lstStyle/>
          <a:p>
            <a:r>
              <a:rPr lang="en-US" dirty="0" smtClean="0"/>
              <a:t>Tribunal Assistance with Testimony</a:t>
            </a:r>
            <a:endParaRPr lang="en-US" dirty="0"/>
          </a:p>
        </p:txBody>
      </p:sp>
    </p:spTree>
    <p:extLst>
      <p:ext uri="{BB962C8B-B14F-4D97-AF65-F5344CB8AC3E}">
        <p14:creationId xmlns:p14="http://schemas.microsoft.com/office/powerpoint/2010/main" val="16653783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1600200"/>
            <a:ext cx="5486400" cy="1569660"/>
          </a:xfrm>
        </p:spPr>
        <p:txBody>
          <a:bodyPr/>
          <a:lstStyle/>
          <a:p>
            <a:r>
              <a:rPr lang="en-US" dirty="0" smtClean="0"/>
              <a:t>MODULE 8</a:t>
            </a:r>
            <a:br>
              <a:rPr lang="en-US" dirty="0" smtClean="0"/>
            </a:br>
            <a:r>
              <a:rPr lang="en-US" dirty="0" smtClean="0"/>
              <a:t>Convention Implementation Topics/Issues</a:t>
            </a:r>
            <a:endParaRPr lang="en-US" dirty="0"/>
          </a:p>
        </p:txBody>
      </p:sp>
      <p:sp>
        <p:nvSpPr>
          <p:cNvPr id="4" name="Footer Placeholder 3"/>
          <p:cNvSpPr>
            <a:spLocks noGrp="1"/>
          </p:cNvSpPr>
          <p:nvPr>
            <p:ph type="ftr" sz="quarter" idx="11"/>
          </p:nvPr>
        </p:nvSpPr>
        <p:spPr/>
        <p:txBody>
          <a:bodyPr/>
          <a:lstStyle/>
          <a:p>
            <a:r>
              <a:rPr lang="en-US" dirty="0" smtClean="0"/>
              <a:t>Module 8</a:t>
            </a:r>
            <a:endParaRPr lang="en-US" dirty="0"/>
          </a:p>
        </p:txBody>
      </p:sp>
      <p:sp>
        <p:nvSpPr>
          <p:cNvPr id="5" name="Slide Number Placeholder 4"/>
          <p:cNvSpPr>
            <a:spLocks noGrp="1"/>
          </p:cNvSpPr>
          <p:nvPr>
            <p:ph type="sldNum" sz="quarter" idx="12"/>
          </p:nvPr>
        </p:nvSpPr>
        <p:spPr/>
        <p:txBody>
          <a:bodyPr/>
          <a:lstStyle/>
          <a:p>
            <a:r>
              <a:rPr lang="en-US" dirty="0"/>
              <a:t>8</a:t>
            </a:r>
            <a:r>
              <a:rPr lang="en-US" dirty="0" smtClean="0"/>
              <a:t>-4</a:t>
            </a:r>
            <a:endParaRPr lang="en-US" dirty="0"/>
          </a:p>
        </p:txBody>
      </p:sp>
    </p:spTree>
    <p:extLst>
      <p:ext uri="{BB962C8B-B14F-4D97-AF65-F5344CB8AC3E}">
        <p14:creationId xmlns:p14="http://schemas.microsoft.com/office/powerpoint/2010/main" val="194316297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Request</a:t>
            </a:r>
          </a:p>
          <a:p>
            <a:r>
              <a:rPr lang="en-US" sz="2400" dirty="0" smtClean="0"/>
              <a:t>Role of Central Authority</a:t>
            </a:r>
          </a:p>
          <a:p>
            <a:r>
              <a:rPr lang="en-US" sz="2400" dirty="0" smtClean="0"/>
              <a:t>Time Zones</a:t>
            </a:r>
          </a:p>
          <a:p>
            <a:r>
              <a:rPr lang="en-US" sz="2400" dirty="0" smtClean="0"/>
              <a:t>Location</a:t>
            </a:r>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40</a:t>
            </a:fld>
            <a:endParaRPr lang="en-US" dirty="0"/>
          </a:p>
        </p:txBody>
      </p:sp>
      <p:sp>
        <p:nvSpPr>
          <p:cNvPr id="5" name="Title 4"/>
          <p:cNvSpPr>
            <a:spLocks noGrp="1"/>
          </p:cNvSpPr>
          <p:nvPr>
            <p:ph type="title"/>
          </p:nvPr>
        </p:nvSpPr>
        <p:spPr/>
        <p:txBody>
          <a:bodyPr/>
          <a:lstStyle/>
          <a:p>
            <a:r>
              <a:rPr lang="en-US" dirty="0" smtClean="0"/>
              <a:t>Coordination of International Hearings</a:t>
            </a:r>
            <a:endParaRPr lang="en-US" dirty="0"/>
          </a:p>
        </p:txBody>
      </p:sp>
    </p:spTree>
    <p:extLst>
      <p:ext uri="{BB962C8B-B14F-4D97-AF65-F5344CB8AC3E}">
        <p14:creationId xmlns:p14="http://schemas.microsoft.com/office/powerpoint/2010/main" val="99005703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Technology</a:t>
            </a:r>
          </a:p>
          <a:p>
            <a:r>
              <a:rPr lang="en-US" sz="2400" dirty="0" smtClean="0"/>
              <a:t>Verification of Witness</a:t>
            </a:r>
          </a:p>
          <a:p>
            <a:r>
              <a:rPr lang="en-US" sz="2400" dirty="0"/>
              <a:t>Interpretation</a:t>
            </a:r>
          </a:p>
          <a:p>
            <a:r>
              <a:rPr lang="en-US" sz="2400" dirty="0" smtClean="0"/>
              <a:t>Admission of Documents</a:t>
            </a:r>
          </a:p>
          <a:p>
            <a:r>
              <a:rPr lang="en-US" sz="2400" dirty="0" smtClean="0"/>
              <a:t>License to Practice</a:t>
            </a:r>
            <a:endParaRPr lang="en-US" sz="2400"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41</a:t>
            </a:fld>
            <a:endParaRPr lang="en-US" dirty="0"/>
          </a:p>
        </p:txBody>
      </p:sp>
      <p:sp>
        <p:nvSpPr>
          <p:cNvPr id="5" name="Title 4"/>
          <p:cNvSpPr>
            <a:spLocks noGrp="1"/>
          </p:cNvSpPr>
          <p:nvPr>
            <p:ph type="title"/>
          </p:nvPr>
        </p:nvSpPr>
        <p:spPr/>
        <p:txBody>
          <a:bodyPr/>
          <a:lstStyle/>
          <a:p>
            <a:r>
              <a:rPr lang="en-US" dirty="0" smtClean="0"/>
              <a:t>Coordination of International Hearings (cont’d)</a:t>
            </a:r>
            <a:endParaRPr lang="en-US" dirty="0"/>
          </a:p>
        </p:txBody>
      </p:sp>
    </p:spTree>
    <p:extLst>
      <p:ext uri="{BB962C8B-B14F-4D97-AF65-F5344CB8AC3E}">
        <p14:creationId xmlns:p14="http://schemas.microsoft.com/office/powerpoint/2010/main" val="110766769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86104" y="1600200"/>
            <a:ext cx="3809696" cy="3733800"/>
          </a:xfrm>
          <a:ln>
            <a:solidFill>
              <a:prstClr val="black"/>
            </a:solidFill>
          </a:ln>
        </p:spPr>
        <p:txBody>
          <a:bodyPr>
            <a:normAutofit/>
          </a:bodyPr>
          <a:lstStyle/>
          <a:p>
            <a:pPr marL="228600" indent="0">
              <a:buNone/>
            </a:pPr>
            <a:r>
              <a:rPr lang="en-US" b="1" dirty="0" smtClean="0">
                <a:solidFill>
                  <a:srgbClr val="5B616B"/>
                </a:solidFill>
              </a:rPr>
              <a:t>UIFSA</a:t>
            </a:r>
          </a:p>
          <a:p>
            <a:pPr marL="228600" indent="-228600">
              <a:spcAft>
                <a:spcPts val="0"/>
              </a:spcAft>
              <a:buNone/>
            </a:pPr>
            <a:r>
              <a:rPr lang="en-US" dirty="0" smtClean="0">
                <a:solidFill>
                  <a:srgbClr val="5B616B"/>
                </a:solidFill>
              </a:rPr>
              <a:t>	</a:t>
            </a:r>
            <a:endParaRPr lang="en-US" dirty="0">
              <a:solidFill>
                <a:srgbClr val="5B616B"/>
              </a:solidFill>
            </a:endParaRPr>
          </a:p>
          <a:p>
            <a:pPr marL="228600" indent="-228600">
              <a:buNone/>
            </a:pPr>
            <a:r>
              <a:rPr lang="en-US" dirty="0" smtClean="0">
                <a:solidFill>
                  <a:srgbClr val="5B616B"/>
                </a:solidFill>
              </a:rPr>
              <a:t>	U.S. tribunal </a:t>
            </a:r>
            <a:r>
              <a:rPr lang="en-US" dirty="0">
                <a:solidFill>
                  <a:srgbClr val="5B616B"/>
                </a:solidFill>
              </a:rPr>
              <a:t>may </a:t>
            </a:r>
            <a:r>
              <a:rPr lang="en-US" dirty="0" smtClean="0">
                <a:solidFill>
                  <a:srgbClr val="5B616B"/>
                </a:solidFill>
              </a:rPr>
              <a:t>communicate with tribunal </a:t>
            </a:r>
            <a:r>
              <a:rPr lang="en-US" b="1" i="1" dirty="0" smtClean="0">
                <a:solidFill>
                  <a:srgbClr val="5B616B"/>
                </a:solidFill>
              </a:rPr>
              <a:t>outside the state </a:t>
            </a:r>
            <a:r>
              <a:rPr lang="en-US" dirty="0" smtClean="0">
                <a:solidFill>
                  <a:srgbClr val="5B616B"/>
                </a:solidFill>
              </a:rPr>
              <a:t>to obtain information about:</a:t>
            </a:r>
          </a:p>
          <a:p>
            <a:pPr lvl="1">
              <a:spcAft>
                <a:spcPts val="0"/>
              </a:spcAft>
            </a:pPr>
            <a:r>
              <a:rPr lang="en-US" dirty="0" smtClean="0">
                <a:solidFill>
                  <a:srgbClr val="5B616B"/>
                </a:solidFill>
              </a:rPr>
              <a:t>Laws</a:t>
            </a:r>
          </a:p>
          <a:p>
            <a:pPr lvl="1">
              <a:spcAft>
                <a:spcPts val="0"/>
              </a:spcAft>
            </a:pPr>
            <a:r>
              <a:rPr lang="en-US" dirty="0" smtClean="0">
                <a:solidFill>
                  <a:srgbClr val="5B616B"/>
                </a:solidFill>
              </a:rPr>
              <a:t>Legal effect of tribunal’s order</a:t>
            </a:r>
          </a:p>
          <a:p>
            <a:pPr lvl="1">
              <a:spcAft>
                <a:spcPts val="0"/>
              </a:spcAft>
            </a:pPr>
            <a:r>
              <a:rPr lang="en-US" dirty="0" smtClean="0">
                <a:solidFill>
                  <a:srgbClr val="5B616B"/>
                </a:solidFill>
              </a:rPr>
              <a:t>Status of a proceeding</a:t>
            </a:r>
          </a:p>
          <a:p>
            <a:pPr marL="228600" indent="-228600">
              <a:buNone/>
            </a:pPr>
            <a:r>
              <a:rPr lang="en-US" dirty="0" smtClean="0">
                <a:solidFill>
                  <a:srgbClr val="5B616B"/>
                </a:solidFill>
              </a:rPr>
              <a:t>	</a:t>
            </a:r>
          </a:p>
          <a:p>
            <a:pPr marL="228600" indent="-228600">
              <a:buNone/>
            </a:pPr>
            <a:r>
              <a:rPr lang="en-US" dirty="0">
                <a:solidFill>
                  <a:srgbClr val="5B616B"/>
                </a:solidFill>
              </a:rPr>
              <a:t>	</a:t>
            </a:r>
            <a:r>
              <a:rPr lang="en-US" dirty="0" smtClean="0">
                <a:solidFill>
                  <a:srgbClr val="5B616B"/>
                </a:solidFill>
              </a:rPr>
              <a:t>Sec</a:t>
            </a:r>
            <a:r>
              <a:rPr lang="en-US" dirty="0">
                <a:solidFill>
                  <a:srgbClr val="5B616B"/>
                </a:solidFill>
              </a:rPr>
              <a:t>. </a:t>
            </a:r>
            <a:r>
              <a:rPr lang="en-US" dirty="0" smtClean="0">
                <a:solidFill>
                  <a:srgbClr val="5B616B"/>
                </a:solidFill>
              </a:rPr>
              <a:t>317</a:t>
            </a:r>
            <a:endParaRPr lang="en-US" dirty="0">
              <a:solidFill>
                <a:srgbClr val="5B616B"/>
              </a:solidFill>
            </a:endParaRPr>
          </a:p>
        </p:txBody>
      </p:sp>
      <p:sp>
        <p:nvSpPr>
          <p:cNvPr id="3" name="Content Placeholder 2"/>
          <p:cNvSpPr>
            <a:spLocks noGrp="1"/>
          </p:cNvSpPr>
          <p:nvPr>
            <p:ph sz="half" idx="2"/>
          </p:nvPr>
        </p:nvSpPr>
        <p:spPr>
          <a:xfrm>
            <a:off x="4648200" y="1600200"/>
            <a:ext cx="3810304" cy="3733800"/>
          </a:xfrm>
          <a:ln>
            <a:solidFill>
              <a:prstClr val="black"/>
            </a:solidFill>
          </a:ln>
        </p:spPr>
        <p:txBody>
          <a:bodyPr/>
          <a:lstStyle/>
          <a:p>
            <a:pPr marL="228600" indent="0">
              <a:buNone/>
            </a:pPr>
            <a:r>
              <a:rPr lang="en-US" b="1" dirty="0" smtClean="0">
                <a:solidFill>
                  <a:srgbClr val="5B616B"/>
                </a:solidFill>
              </a:rPr>
              <a:t>Hague Child Support Convention</a:t>
            </a:r>
          </a:p>
          <a:p>
            <a:pPr marL="0" indent="228600">
              <a:buNone/>
            </a:pPr>
            <a:r>
              <a:rPr lang="en-US" dirty="0" smtClean="0">
                <a:solidFill>
                  <a:srgbClr val="5B616B"/>
                </a:solidFill>
              </a:rPr>
              <a:t>Silent</a:t>
            </a:r>
            <a:endParaRPr lang="en-US" dirty="0">
              <a:solidFill>
                <a:srgbClr val="5B616B"/>
              </a:solidFill>
            </a:endParaRPr>
          </a:p>
        </p:txBody>
      </p:sp>
      <p:sp>
        <p:nvSpPr>
          <p:cNvPr id="4" name="Footer Placeholder 3"/>
          <p:cNvSpPr>
            <a:spLocks noGrp="1"/>
          </p:cNvSpPr>
          <p:nvPr>
            <p:ph type="ftr" sz="quarter" idx="11"/>
          </p:nvPr>
        </p:nvSpPr>
        <p:spPr/>
        <p:txBody>
          <a:bodyPr/>
          <a:lstStyle/>
          <a:p>
            <a:r>
              <a:rPr lang="en-US" dirty="0" smtClean="0"/>
              <a:t>Module 8</a:t>
            </a:r>
            <a:endParaRPr lang="en-US" dirty="0"/>
          </a:p>
        </p:txBody>
      </p:sp>
      <p:sp>
        <p:nvSpPr>
          <p:cNvPr id="5" name="Slide Number Placeholder 4"/>
          <p:cNvSpPr>
            <a:spLocks noGrp="1"/>
          </p:cNvSpPr>
          <p:nvPr>
            <p:ph type="sldNum" sz="quarter" idx="12"/>
          </p:nvPr>
        </p:nvSpPr>
        <p:spPr/>
        <p:txBody>
          <a:bodyPr/>
          <a:lstStyle/>
          <a:p>
            <a:r>
              <a:rPr lang="en-US" dirty="0" smtClean="0"/>
              <a:t>8-</a:t>
            </a:r>
            <a:fld id="{42782948-4DBE-204D-AB9E-B65E067054AE}" type="slidenum">
              <a:rPr lang="en-US" smtClean="0"/>
              <a:pPr/>
              <a:t>42</a:t>
            </a:fld>
            <a:endParaRPr lang="en-US" dirty="0"/>
          </a:p>
        </p:txBody>
      </p:sp>
      <p:sp>
        <p:nvSpPr>
          <p:cNvPr id="6" name="Title 5"/>
          <p:cNvSpPr>
            <a:spLocks noGrp="1"/>
          </p:cNvSpPr>
          <p:nvPr>
            <p:ph type="title"/>
          </p:nvPr>
        </p:nvSpPr>
        <p:spPr>
          <a:xfrm>
            <a:off x="686104" y="848380"/>
            <a:ext cx="7772400" cy="523220"/>
          </a:xfrm>
        </p:spPr>
        <p:txBody>
          <a:bodyPr/>
          <a:lstStyle/>
          <a:p>
            <a:r>
              <a:rPr lang="en-US" dirty="0" smtClean="0"/>
              <a:t>Communication between Tribunals</a:t>
            </a:r>
            <a:endParaRPr lang="en-US" dirty="0"/>
          </a:p>
        </p:txBody>
      </p:sp>
    </p:spTree>
    <p:extLst>
      <p:ext uri="{BB962C8B-B14F-4D97-AF65-F5344CB8AC3E}">
        <p14:creationId xmlns:p14="http://schemas.microsoft.com/office/powerpoint/2010/main" val="36908941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86104" y="1600200"/>
            <a:ext cx="3809696" cy="3733800"/>
          </a:xfrm>
          <a:ln>
            <a:solidFill>
              <a:prstClr val="black"/>
            </a:solidFill>
          </a:ln>
        </p:spPr>
        <p:txBody>
          <a:bodyPr>
            <a:normAutofit/>
          </a:bodyPr>
          <a:lstStyle/>
          <a:p>
            <a:pPr marL="228600" indent="0">
              <a:buNone/>
            </a:pPr>
            <a:r>
              <a:rPr lang="en-US" b="1" dirty="0" smtClean="0">
                <a:solidFill>
                  <a:srgbClr val="5B616B"/>
                </a:solidFill>
              </a:rPr>
              <a:t>UIFSA</a:t>
            </a:r>
          </a:p>
          <a:p>
            <a:pPr marL="228600" indent="-228600">
              <a:buNone/>
            </a:pPr>
            <a:r>
              <a:rPr lang="en-US" dirty="0" smtClean="0">
                <a:solidFill>
                  <a:srgbClr val="5B616B"/>
                </a:solidFill>
              </a:rPr>
              <a:t>	U.S. tribunal </a:t>
            </a:r>
            <a:r>
              <a:rPr lang="en-US" dirty="0">
                <a:solidFill>
                  <a:srgbClr val="5B616B"/>
                </a:solidFill>
              </a:rPr>
              <a:t>may </a:t>
            </a:r>
            <a:r>
              <a:rPr lang="en-US" dirty="0" smtClean="0">
                <a:solidFill>
                  <a:srgbClr val="5B616B"/>
                </a:solidFill>
              </a:rPr>
              <a:t>request </a:t>
            </a:r>
            <a:r>
              <a:rPr lang="en-US" dirty="0">
                <a:solidFill>
                  <a:srgbClr val="5B616B"/>
                </a:solidFill>
              </a:rPr>
              <a:t>a tribunal </a:t>
            </a:r>
            <a:r>
              <a:rPr lang="en-US" b="1" i="1" dirty="0" smtClean="0">
                <a:solidFill>
                  <a:srgbClr val="5B616B"/>
                </a:solidFill>
              </a:rPr>
              <a:t>outside the state </a:t>
            </a:r>
            <a:r>
              <a:rPr lang="en-US" dirty="0" smtClean="0">
                <a:solidFill>
                  <a:srgbClr val="5B616B"/>
                </a:solidFill>
              </a:rPr>
              <a:t>to </a:t>
            </a:r>
            <a:r>
              <a:rPr lang="en-US" dirty="0">
                <a:solidFill>
                  <a:srgbClr val="5B616B"/>
                </a:solidFill>
              </a:rPr>
              <a:t>assist in obtaining discovery; and, upon request, compel a person over whom it has jurisdiction to respond to a discovery order issued by a tribunal </a:t>
            </a:r>
            <a:r>
              <a:rPr lang="en-US" b="1" i="1" dirty="0" smtClean="0">
                <a:solidFill>
                  <a:srgbClr val="5B616B"/>
                </a:solidFill>
              </a:rPr>
              <a:t>outside the state</a:t>
            </a:r>
          </a:p>
          <a:p>
            <a:pPr marL="228600" indent="-228600">
              <a:buNone/>
            </a:pPr>
            <a:r>
              <a:rPr lang="en-US" dirty="0">
                <a:solidFill>
                  <a:srgbClr val="5B616B"/>
                </a:solidFill>
              </a:rPr>
              <a:t>	</a:t>
            </a:r>
            <a:r>
              <a:rPr lang="en-US" dirty="0" smtClean="0">
                <a:solidFill>
                  <a:srgbClr val="5B616B"/>
                </a:solidFill>
              </a:rPr>
              <a:t>Sec</a:t>
            </a:r>
            <a:r>
              <a:rPr lang="en-US" dirty="0">
                <a:solidFill>
                  <a:srgbClr val="5B616B"/>
                </a:solidFill>
              </a:rPr>
              <a:t>. </a:t>
            </a:r>
            <a:r>
              <a:rPr lang="en-US" dirty="0" smtClean="0">
                <a:solidFill>
                  <a:srgbClr val="5B616B"/>
                </a:solidFill>
              </a:rPr>
              <a:t>318</a:t>
            </a:r>
            <a:endParaRPr lang="en-US" dirty="0">
              <a:solidFill>
                <a:srgbClr val="5B616B"/>
              </a:solidFill>
            </a:endParaRPr>
          </a:p>
        </p:txBody>
      </p:sp>
      <p:sp>
        <p:nvSpPr>
          <p:cNvPr id="3" name="Content Placeholder 2"/>
          <p:cNvSpPr>
            <a:spLocks noGrp="1"/>
          </p:cNvSpPr>
          <p:nvPr>
            <p:ph sz="half" idx="2"/>
          </p:nvPr>
        </p:nvSpPr>
        <p:spPr>
          <a:xfrm>
            <a:off x="4648200" y="1600200"/>
            <a:ext cx="3810304" cy="3733800"/>
          </a:xfrm>
          <a:ln>
            <a:solidFill>
              <a:prstClr val="black"/>
            </a:solidFill>
          </a:ln>
        </p:spPr>
        <p:txBody>
          <a:bodyPr>
            <a:normAutofit lnSpcReduction="10000"/>
          </a:bodyPr>
          <a:lstStyle/>
          <a:p>
            <a:pPr marL="228600" indent="0">
              <a:buNone/>
            </a:pPr>
            <a:r>
              <a:rPr lang="en-US" b="1" dirty="0" smtClean="0">
                <a:solidFill>
                  <a:srgbClr val="5B616B"/>
                </a:solidFill>
              </a:rPr>
              <a:t>Hague Child Support Convention</a:t>
            </a:r>
          </a:p>
          <a:p>
            <a:pPr marL="228600" indent="0">
              <a:buNone/>
            </a:pPr>
            <a:r>
              <a:rPr lang="en-US" dirty="0" smtClean="0">
                <a:solidFill>
                  <a:srgbClr val="5B616B"/>
                </a:solidFill>
              </a:rPr>
              <a:t>Silent regarding responsibility of competent authority </a:t>
            </a:r>
          </a:p>
          <a:p>
            <a:pPr marL="228600" indent="0">
              <a:buNone/>
            </a:pPr>
            <a:r>
              <a:rPr lang="en-US" dirty="0">
                <a:solidFill>
                  <a:srgbClr val="5B616B"/>
                </a:solidFill>
              </a:rPr>
              <a:t>In relation to an application, a Central Authority must take “all appropriate measures” to “facilitate the obtaining of documentary or other </a:t>
            </a:r>
            <a:r>
              <a:rPr lang="en-US" dirty="0" smtClean="0">
                <a:solidFill>
                  <a:srgbClr val="5B616B"/>
                </a:solidFill>
              </a:rPr>
              <a:t>evidence”</a:t>
            </a:r>
            <a:r>
              <a:rPr lang="en-US" dirty="0">
                <a:solidFill>
                  <a:srgbClr val="5B616B"/>
                </a:solidFill>
              </a:rPr>
              <a:t> </a:t>
            </a:r>
          </a:p>
          <a:p>
            <a:pPr marL="0" indent="228600">
              <a:buNone/>
            </a:pPr>
            <a:r>
              <a:rPr lang="en-US" dirty="0" smtClean="0">
                <a:solidFill>
                  <a:srgbClr val="5B616B"/>
                </a:solidFill>
              </a:rPr>
              <a:t>Art</a:t>
            </a:r>
            <a:r>
              <a:rPr lang="en-US" dirty="0">
                <a:solidFill>
                  <a:srgbClr val="5B616B"/>
                </a:solidFill>
              </a:rPr>
              <a:t>. 6(2)(g)</a:t>
            </a:r>
          </a:p>
          <a:p>
            <a:pPr marL="0" indent="228600">
              <a:buNone/>
            </a:pPr>
            <a:endParaRPr lang="en-US" dirty="0"/>
          </a:p>
        </p:txBody>
      </p:sp>
      <p:sp>
        <p:nvSpPr>
          <p:cNvPr id="4" name="Footer Placeholder 3"/>
          <p:cNvSpPr>
            <a:spLocks noGrp="1"/>
          </p:cNvSpPr>
          <p:nvPr>
            <p:ph type="ftr" sz="quarter" idx="11"/>
          </p:nvPr>
        </p:nvSpPr>
        <p:spPr/>
        <p:txBody>
          <a:bodyPr/>
          <a:lstStyle/>
          <a:p>
            <a:r>
              <a:rPr lang="en-US" dirty="0" smtClean="0"/>
              <a:t>Module 8</a:t>
            </a:r>
            <a:endParaRPr lang="en-US" dirty="0"/>
          </a:p>
        </p:txBody>
      </p:sp>
      <p:sp>
        <p:nvSpPr>
          <p:cNvPr id="5" name="Slide Number Placeholder 4"/>
          <p:cNvSpPr>
            <a:spLocks noGrp="1"/>
          </p:cNvSpPr>
          <p:nvPr>
            <p:ph type="sldNum" sz="quarter" idx="12"/>
          </p:nvPr>
        </p:nvSpPr>
        <p:spPr/>
        <p:txBody>
          <a:bodyPr/>
          <a:lstStyle/>
          <a:p>
            <a:r>
              <a:rPr lang="en-US" dirty="0" smtClean="0"/>
              <a:t>8-</a:t>
            </a:r>
            <a:fld id="{42782948-4DBE-204D-AB9E-B65E067054AE}" type="slidenum">
              <a:rPr lang="en-US" smtClean="0"/>
              <a:pPr/>
              <a:t>43</a:t>
            </a:fld>
            <a:endParaRPr lang="en-US" dirty="0"/>
          </a:p>
        </p:txBody>
      </p:sp>
      <p:sp>
        <p:nvSpPr>
          <p:cNvPr id="6" name="Title 5"/>
          <p:cNvSpPr>
            <a:spLocks noGrp="1"/>
          </p:cNvSpPr>
          <p:nvPr>
            <p:ph type="title"/>
          </p:nvPr>
        </p:nvSpPr>
        <p:spPr>
          <a:xfrm>
            <a:off x="686104" y="848380"/>
            <a:ext cx="7772400" cy="523220"/>
          </a:xfrm>
        </p:spPr>
        <p:txBody>
          <a:bodyPr/>
          <a:lstStyle/>
          <a:p>
            <a:r>
              <a:rPr lang="en-US" dirty="0" smtClean="0"/>
              <a:t>Assistance with Discovery</a:t>
            </a:r>
            <a:endParaRPr lang="en-US" dirty="0"/>
          </a:p>
        </p:txBody>
      </p:sp>
    </p:spTree>
    <p:extLst>
      <p:ext uri="{BB962C8B-B14F-4D97-AF65-F5344CB8AC3E}">
        <p14:creationId xmlns:p14="http://schemas.microsoft.com/office/powerpoint/2010/main" val="83733427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44</a:t>
            </a:fld>
            <a:endParaRPr lang="en-US" dirty="0"/>
          </a:p>
        </p:txBody>
      </p:sp>
      <p:sp>
        <p:nvSpPr>
          <p:cNvPr id="5" name="Title 4"/>
          <p:cNvSpPr>
            <a:spLocks noGrp="1"/>
          </p:cNvSpPr>
          <p:nvPr>
            <p:ph type="title"/>
          </p:nvPr>
        </p:nvSpPr>
        <p:spPr/>
        <p:txBody>
          <a:bodyPr/>
          <a:lstStyle/>
          <a:p>
            <a:r>
              <a:rPr lang="en-US" dirty="0" smtClean="0"/>
              <a:t>Payment Processing</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5133" y="1676400"/>
            <a:ext cx="4754880" cy="3566160"/>
          </a:xfrm>
          <a:prstGeom prst="rect">
            <a:avLst/>
          </a:prstGeom>
        </p:spPr>
      </p:pic>
    </p:spTree>
    <p:extLst>
      <p:ext uri="{BB962C8B-B14F-4D97-AF65-F5344CB8AC3E}">
        <p14:creationId xmlns:p14="http://schemas.microsoft.com/office/powerpoint/2010/main" val="181761271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UIFSA, Section 319(a)</a:t>
            </a:r>
          </a:p>
          <a:p>
            <a:pPr lvl="1"/>
            <a:r>
              <a:rPr lang="en-US" sz="2200" dirty="0" smtClean="0"/>
              <a:t>Prompt disbursement, as directed by order</a:t>
            </a:r>
          </a:p>
          <a:p>
            <a:pPr lvl="1"/>
            <a:r>
              <a:rPr lang="en-US" sz="2200" dirty="0" smtClean="0"/>
              <a:t>Certified statement of payment record, upon request</a:t>
            </a:r>
            <a:endParaRPr lang="en-US" sz="2200" dirty="0"/>
          </a:p>
          <a:p>
            <a:pPr marL="0" indent="0">
              <a:buNone/>
            </a:pPr>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45</a:t>
            </a:fld>
            <a:endParaRPr lang="en-US" dirty="0"/>
          </a:p>
        </p:txBody>
      </p:sp>
      <p:sp>
        <p:nvSpPr>
          <p:cNvPr id="5" name="Title 4"/>
          <p:cNvSpPr>
            <a:spLocks noGrp="1"/>
          </p:cNvSpPr>
          <p:nvPr>
            <p:ph type="title"/>
          </p:nvPr>
        </p:nvSpPr>
        <p:spPr>
          <a:xfrm>
            <a:off x="686104" y="848380"/>
            <a:ext cx="7772400" cy="523220"/>
          </a:xfrm>
        </p:spPr>
        <p:txBody>
          <a:bodyPr/>
          <a:lstStyle/>
          <a:p>
            <a:r>
              <a:rPr lang="en-US" dirty="0" smtClean="0"/>
              <a:t>Payment Processing Requirements in UIFSA</a:t>
            </a:r>
            <a:endParaRPr lang="en-US" dirty="0"/>
          </a:p>
        </p:txBody>
      </p:sp>
    </p:spTree>
    <p:extLst>
      <p:ext uri="{BB962C8B-B14F-4D97-AF65-F5344CB8AC3E}">
        <p14:creationId xmlns:p14="http://schemas.microsoft.com/office/powerpoint/2010/main" val="28717888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endParaRPr lang="en-US" dirty="0" smtClean="0"/>
          </a:p>
          <a:p>
            <a:r>
              <a:rPr lang="en-US" sz="2400" dirty="0" smtClean="0"/>
              <a:t>Incoming Payments</a:t>
            </a:r>
          </a:p>
          <a:p>
            <a:pPr lvl="1"/>
            <a:r>
              <a:rPr lang="en-US" dirty="0" smtClean="0"/>
              <a:t>Payments must be disbursed within two business days of receipt from employer or other source of periodic income, if sufficient identifying information provided (Social Security Act, Section 454B(c)(1))</a:t>
            </a:r>
          </a:p>
          <a:p>
            <a:pPr lvl="1"/>
            <a:r>
              <a:rPr lang="en-US" dirty="0"/>
              <a:t>With respect to a payment in a foreign currency, </a:t>
            </a:r>
            <a:r>
              <a:rPr lang="en-US" dirty="0" smtClean="0"/>
              <a:t>the </a:t>
            </a:r>
            <a:r>
              <a:rPr lang="en-US" dirty="0"/>
              <a:t>date of receipt </a:t>
            </a:r>
            <a:r>
              <a:rPr lang="en-US" dirty="0" smtClean="0"/>
              <a:t>is </a:t>
            </a:r>
            <a:r>
              <a:rPr lang="en-US" dirty="0"/>
              <a:t>the date </a:t>
            </a:r>
            <a:r>
              <a:rPr lang="en-US" dirty="0" smtClean="0"/>
              <a:t>the </a:t>
            </a:r>
            <a:r>
              <a:rPr lang="en-US" dirty="0"/>
              <a:t>converted payment is received by the </a:t>
            </a:r>
            <a:r>
              <a:rPr lang="en-US" dirty="0" smtClean="0"/>
              <a:t>SDU.  A </a:t>
            </a:r>
            <a:r>
              <a:rPr lang="en-US" dirty="0"/>
              <a:t>state should make every reasonable effort to initiate the conversion of foreign payments within two </a:t>
            </a:r>
            <a:r>
              <a:rPr lang="en-US" dirty="0" smtClean="0"/>
              <a:t>days.</a:t>
            </a:r>
          </a:p>
          <a:p>
            <a:pPr marL="682625" lvl="1" indent="0">
              <a:buNone/>
            </a:pPr>
            <a:r>
              <a:rPr lang="en-US" dirty="0" smtClean="0"/>
              <a:t>PIQ-03-04 (Q&amp;A #2)</a:t>
            </a:r>
            <a:endParaRPr lang="en-US" dirty="0"/>
          </a:p>
          <a:p>
            <a:pPr marL="0" indent="0">
              <a:buNone/>
            </a:pPr>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smtClean="0"/>
              <a:t>8-</a:t>
            </a:r>
            <a:fld id="{42782948-4DBE-204D-AB9E-B65E067054AE}" type="slidenum">
              <a:rPr lang="en-US" smtClean="0"/>
              <a:pPr/>
              <a:t>46</a:t>
            </a:fld>
            <a:endParaRPr lang="en-US" dirty="0"/>
          </a:p>
        </p:txBody>
      </p:sp>
      <p:sp>
        <p:nvSpPr>
          <p:cNvPr id="5" name="Title 4"/>
          <p:cNvSpPr>
            <a:spLocks noGrp="1"/>
          </p:cNvSpPr>
          <p:nvPr>
            <p:ph type="title"/>
          </p:nvPr>
        </p:nvSpPr>
        <p:spPr>
          <a:xfrm>
            <a:off x="686104" y="417493"/>
            <a:ext cx="7772400" cy="954107"/>
          </a:xfrm>
        </p:spPr>
        <p:txBody>
          <a:bodyPr/>
          <a:lstStyle/>
          <a:p>
            <a:r>
              <a:rPr lang="en-US" dirty="0" smtClean="0"/>
              <a:t>Incoming Payments in Foreign Cases – Federal Requirements </a:t>
            </a:r>
            <a:endParaRPr lang="en-US" dirty="0"/>
          </a:p>
        </p:txBody>
      </p:sp>
      <p:pic>
        <p:nvPicPr>
          <p:cNvPr id="8" name="Picture 7"/>
          <p:cNvPicPr>
            <a:picLocks noChangeAspect="1"/>
          </p:cNvPicPr>
          <p:nvPr/>
        </p:nvPicPr>
        <p:blipFill>
          <a:blip r:embed="rId3">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3733800" y="1631576"/>
            <a:ext cx="1276174" cy="640080"/>
          </a:xfrm>
          <a:prstGeom prst="rect">
            <a:avLst/>
          </a:prstGeom>
          <a:scene3d>
            <a:camera prst="orthographicFront">
              <a:rot lat="0" lon="0" rev="11400000"/>
            </a:camera>
            <a:lightRig rig="threePt" dir="t"/>
          </a:scene3d>
        </p:spPr>
      </p:pic>
    </p:spTree>
    <p:extLst>
      <p:ext uri="{BB962C8B-B14F-4D97-AF65-F5344CB8AC3E}">
        <p14:creationId xmlns:p14="http://schemas.microsoft.com/office/powerpoint/2010/main" val="284720436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b="1" dirty="0" smtClean="0"/>
              <a:t>PIQ-03-04 </a:t>
            </a:r>
            <a:endParaRPr lang="en-US" b="1" dirty="0" smtClean="0"/>
          </a:p>
          <a:p>
            <a:pPr fontAlgn="base"/>
            <a:r>
              <a:rPr lang="en-US" dirty="0" smtClean="0"/>
              <a:t>QUESTION 1:  Must </a:t>
            </a:r>
            <a:r>
              <a:rPr lang="en-US" dirty="0"/>
              <a:t>a state accept a payment from an obligor in a foreign country if the payment is made in a foreign currency?</a:t>
            </a:r>
          </a:p>
          <a:p>
            <a:pPr>
              <a:spcBef>
                <a:spcPts val="1200"/>
              </a:spcBef>
              <a:spcAft>
                <a:spcPts val="0"/>
              </a:spcAft>
            </a:pPr>
            <a:r>
              <a:rPr lang="en-US" dirty="0" smtClean="0"/>
              <a:t>RESPONSE</a:t>
            </a:r>
            <a:r>
              <a:rPr lang="en-US" dirty="0"/>
              <a:t>: </a:t>
            </a:r>
            <a:r>
              <a:rPr lang="en-US" dirty="0" smtClean="0"/>
              <a:t> Yes</a:t>
            </a:r>
            <a:r>
              <a:rPr lang="en-US" dirty="0"/>
              <a:t>. Section 454B of the Social Security Act requires that states operate a state disbursement unit (SDU) for the collection and disbursement of payments under support orders being enforced on behalf of children. Section 454B(b)(1) goes on to specify that the state disbursement unit is required to have procedures </a:t>
            </a:r>
            <a:r>
              <a:rPr lang="en-US" dirty="0" smtClean="0"/>
              <a:t>“for </a:t>
            </a:r>
            <a:r>
              <a:rPr lang="en-US" dirty="0"/>
              <a:t>receipt of payments from parents, employers, and other States</a:t>
            </a:r>
            <a:r>
              <a:rPr lang="en-US" dirty="0" smtClean="0"/>
              <a:t>…” – </a:t>
            </a:r>
            <a:r>
              <a:rPr lang="en-US" dirty="0"/>
              <a:t>without qualification or </a:t>
            </a:r>
            <a:r>
              <a:rPr lang="en-US" dirty="0" smtClean="0"/>
              <a:t>exception.</a:t>
            </a:r>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47</a:t>
            </a:fld>
            <a:endParaRPr lang="en-US" dirty="0"/>
          </a:p>
        </p:txBody>
      </p:sp>
      <p:sp>
        <p:nvSpPr>
          <p:cNvPr id="5" name="Title 4"/>
          <p:cNvSpPr>
            <a:spLocks noGrp="1"/>
          </p:cNvSpPr>
          <p:nvPr>
            <p:ph type="title"/>
          </p:nvPr>
        </p:nvSpPr>
        <p:spPr>
          <a:xfrm>
            <a:off x="686104" y="848380"/>
            <a:ext cx="7772400" cy="523220"/>
          </a:xfrm>
        </p:spPr>
        <p:txBody>
          <a:bodyPr/>
          <a:lstStyle/>
          <a:p>
            <a:r>
              <a:rPr lang="en-US" dirty="0" smtClean="0"/>
              <a:t>Incoming Payments in Foreign Cases (cont’d)</a:t>
            </a:r>
            <a:endParaRPr lang="en-US" dirty="0"/>
          </a:p>
        </p:txBody>
      </p:sp>
    </p:spTree>
    <p:extLst>
      <p:ext uri="{BB962C8B-B14F-4D97-AF65-F5344CB8AC3E}">
        <p14:creationId xmlns:p14="http://schemas.microsoft.com/office/powerpoint/2010/main" val="424999932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Outgoing Payments</a:t>
            </a:r>
          </a:p>
          <a:p>
            <a:pPr lvl="1"/>
            <a:r>
              <a:rPr lang="en-US" dirty="0"/>
              <a:t>Payments must be disbursed within </a:t>
            </a:r>
            <a:r>
              <a:rPr lang="en-US" dirty="0" smtClean="0"/>
              <a:t>two </a:t>
            </a:r>
            <a:r>
              <a:rPr lang="en-US" dirty="0"/>
              <a:t>business days of receipt from employer or other source of periodic income, if sufficient identifying information provided (Social Security Act, Section 454B(c)(1))</a:t>
            </a:r>
          </a:p>
          <a:p>
            <a:pPr lvl="1"/>
            <a:r>
              <a:rPr lang="en-US" dirty="0" smtClean="0"/>
              <a:t>IV-D agency may obtain permission from a custodial parent in </a:t>
            </a:r>
            <a:r>
              <a:rPr lang="en-US" dirty="0"/>
              <a:t>a </a:t>
            </a:r>
            <a:r>
              <a:rPr lang="en-US" dirty="0" smtClean="0"/>
              <a:t>Convention or foreign </a:t>
            </a:r>
            <a:r>
              <a:rPr lang="en-US" dirty="0"/>
              <a:t>reciprocating country </a:t>
            </a:r>
            <a:r>
              <a:rPr lang="en-US" dirty="0" smtClean="0"/>
              <a:t>to send payments using an alternative disbursement timeframe in </a:t>
            </a:r>
            <a:r>
              <a:rPr lang="en-US" dirty="0"/>
              <a:t>order to avoid transaction costs and currency conversion fees. </a:t>
            </a:r>
            <a:r>
              <a:rPr lang="en-US" dirty="0" smtClean="0"/>
              <a:t> For example, </a:t>
            </a:r>
            <a:r>
              <a:rPr lang="en-US" dirty="0"/>
              <a:t> </a:t>
            </a:r>
            <a:r>
              <a:rPr lang="en-US" dirty="0" smtClean="0"/>
              <a:t>the custodial parent may agree to bundled payments sent monthly.  The </a:t>
            </a:r>
            <a:r>
              <a:rPr lang="en-US" dirty="0"/>
              <a:t>IV-D </a:t>
            </a:r>
            <a:r>
              <a:rPr lang="en-US" dirty="0" smtClean="0"/>
              <a:t>agency should </a:t>
            </a:r>
            <a:r>
              <a:rPr lang="en-US" dirty="0"/>
              <a:t>document the custodial parent's consent in its records</a:t>
            </a:r>
            <a:r>
              <a:rPr lang="en-US" dirty="0" smtClean="0"/>
              <a:t>.</a:t>
            </a:r>
            <a:endParaRPr lang="en-US" dirty="0"/>
          </a:p>
          <a:p>
            <a:pPr marL="682625" lvl="1" indent="-228600">
              <a:buNone/>
            </a:pPr>
            <a:r>
              <a:rPr lang="en-US" dirty="0" smtClean="0"/>
              <a:t>	PIQ-04-01(Q&amp;A </a:t>
            </a:r>
            <a:r>
              <a:rPr lang="en-US" dirty="0"/>
              <a:t>#9) </a:t>
            </a:r>
            <a:r>
              <a:rPr lang="en-US" dirty="0" smtClean="0"/>
              <a:t> </a:t>
            </a:r>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48</a:t>
            </a:fld>
            <a:endParaRPr lang="en-US" dirty="0"/>
          </a:p>
        </p:txBody>
      </p:sp>
      <p:sp>
        <p:nvSpPr>
          <p:cNvPr id="5" name="Title 4"/>
          <p:cNvSpPr>
            <a:spLocks noGrp="1"/>
          </p:cNvSpPr>
          <p:nvPr>
            <p:ph type="title"/>
          </p:nvPr>
        </p:nvSpPr>
        <p:spPr>
          <a:xfrm>
            <a:off x="686104" y="417493"/>
            <a:ext cx="7772400" cy="954107"/>
          </a:xfrm>
        </p:spPr>
        <p:txBody>
          <a:bodyPr/>
          <a:lstStyle/>
          <a:p>
            <a:r>
              <a:rPr lang="en-US" dirty="0" smtClean="0"/>
              <a:t>Outgoing Payments in Foreign Cases – Federal Requirements</a:t>
            </a:r>
            <a:endParaRPr lang="en-US" dirty="0"/>
          </a:p>
        </p:txBody>
      </p:sp>
      <p:pic>
        <p:nvPicPr>
          <p:cNvPr id="6" name="Picture 5"/>
          <p:cNvPicPr>
            <a:picLocks noChangeAspect="1"/>
          </p:cNvPicPr>
          <p:nvPr/>
        </p:nvPicPr>
        <p:blipFill>
          <a:blip r:embed="rId3">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420000">
            <a:off x="3933911" y="1280160"/>
            <a:ext cx="1276174" cy="640080"/>
          </a:xfrm>
          <a:prstGeom prst="rect">
            <a:avLst/>
          </a:prstGeom>
        </p:spPr>
      </p:pic>
    </p:spTree>
    <p:extLst>
      <p:ext uri="{BB962C8B-B14F-4D97-AF65-F5344CB8AC3E}">
        <p14:creationId xmlns:p14="http://schemas.microsoft.com/office/powerpoint/2010/main" val="203391877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sz="2200" dirty="0" smtClean="0"/>
              <a:t>Payments must be sent to location directed by requesting Central Authority, such as:</a:t>
            </a:r>
          </a:p>
          <a:p>
            <a:pPr lvl="1"/>
            <a:r>
              <a:rPr lang="en-US" dirty="0" smtClean="0"/>
              <a:t>Centralized location</a:t>
            </a:r>
          </a:p>
          <a:p>
            <a:pPr lvl="1"/>
            <a:r>
              <a:rPr lang="en-US" dirty="0" smtClean="0"/>
              <a:t>Custodial parent or caretaker</a:t>
            </a:r>
          </a:p>
          <a:p>
            <a:pPr lvl="1"/>
            <a:r>
              <a:rPr lang="en-US" dirty="0" smtClean="0"/>
              <a:t>Emancipated child</a:t>
            </a:r>
          </a:p>
          <a:p>
            <a:r>
              <a:rPr lang="en-US" sz="2200" dirty="0" smtClean="0"/>
              <a:t>Reference: 45 CFR 303.7(d)(6)(v)</a:t>
            </a:r>
          </a:p>
          <a:p>
            <a:r>
              <a:rPr lang="en-US" sz="2200" dirty="0" smtClean="0"/>
              <a:t>See also response to comments to final rule: </a:t>
            </a:r>
          </a:p>
          <a:p>
            <a:pPr lvl="1"/>
            <a:r>
              <a:rPr lang="en-US" dirty="0" smtClean="0"/>
              <a:t>“In </a:t>
            </a:r>
            <a:r>
              <a:rPr lang="en-US" dirty="0"/>
              <a:t>international cases, the Central Authority or its designee in the foreign country will identify where payments should be </a:t>
            </a:r>
            <a:r>
              <a:rPr lang="en-US" dirty="0" smtClean="0"/>
              <a:t>sent . . . In </a:t>
            </a:r>
            <a:r>
              <a:rPr lang="en-US" dirty="0"/>
              <a:t>these cases, the responding State IV–D agency satisfies title IV–D requirements by collecting and forwarding collections as directed by the Central Authority in the foreign country in accordance with § 303.7(d)(6)(v</a:t>
            </a:r>
            <a:r>
              <a:rPr lang="en-US" dirty="0" smtClean="0"/>
              <a:t>).”</a:t>
            </a:r>
            <a:endParaRPr lang="en-US" dirty="0"/>
          </a:p>
          <a:p>
            <a:endParaRPr lang="en-US" dirty="0"/>
          </a:p>
          <a:p>
            <a:pPr lvl="1"/>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49</a:t>
            </a:fld>
            <a:endParaRPr lang="en-US" dirty="0"/>
          </a:p>
        </p:txBody>
      </p:sp>
      <p:sp>
        <p:nvSpPr>
          <p:cNvPr id="5" name="Title 4"/>
          <p:cNvSpPr>
            <a:spLocks noGrp="1"/>
          </p:cNvSpPr>
          <p:nvPr>
            <p:ph type="title"/>
          </p:nvPr>
        </p:nvSpPr>
        <p:spPr/>
        <p:txBody>
          <a:bodyPr/>
          <a:lstStyle/>
          <a:p>
            <a:r>
              <a:rPr lang="en-US" dirty="0" smtClean="0"/>
              <a:t>Outgoing Payments in Foreign Cases (cont’d) </a:t>
            </a:r>
            <a:endParaRPr lang="en-US" dirty="0"/>
          </a:p>
        </p:txBody>
      </p:sp>
    </p:spTree>
    <p:extLst>
      <p:ext uri="{BB962C8B-B14F-4D97-AF65-F5344CB8AC3E}">
        <p14:creationId xmlns:p14="http://schemas.microsoft.com/office/powerpoint/2010/main" val="4494081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600200"/>
            <a:ext cx="7772400" cy="4920734"/>
          </a:xfrm>
        </p:spPr>
        <p:txBody>
          <a:bodyPr>
            <a:normAutofit/>
          </a:bodyPr>
          <a:lstStyle/>
          <a:p>
            <a:r>
              <a:rPr lang="en-US" sz="2400" dirty="0" smtClean="0"/>
              <a:t>Scope</a:t>
            </a:r>
          </a:p>
          <a:p>
            <a:r>
              <a:rPr lang="en-US" sz="2400" dirty="0" smtClean="0"/>
              <a:t>Translation of documents</a:t>
            </a:r>
          </a:p>
          <a:p>
            <a:r>
              <a:rPr lang="en-US" sz="2400" dirty="0" smtClean="0"/>
              <a:t>Costs and fees in Convention cases</a:t>
            </a:r>
          </a:p>
          <a:p>
            <a:pPr lvl="1"/>
            <a:r>
              <a:rPr lang="en-US" sz="2200" dirty="0" smtClean="0"/>
              <a:t>Central Authority costs </a:t>
            </a:r>
          </a:p>
          <a:p>
            <a:pPr lvl="1"/>
            <a:r>
              <a:rPr lang="en-US" sz="2200" dirty="0" smtClean="0"/>
              <a:t>Legal assistance</a:t>
            </a:r>
          </a:p>
          <a:p>
            <a:pPr lvl="1"/>
            <a:r>
              <a:rPr lang="en-US" sz="2200" dirty="0" smtClean="0"/>
              <a:t>Translation</a:t>
            </a:r>
          </a:p>
          <a:p>
            <a:pPr lvl="1"/>
            <a:r>
              <a:rPr lang="en-US" sz="2200" dirty="0" smtClean="0"/>
              <a:t>Genetic tests</a:t>
            </a:r>
          </a:p>
        </p:txBody>
      </p:sp>
      <p:sp>
        <p:nvSpPr>
          <p:cNvPr id="5" name="Footer Placeholder 4"/>
          <p:cNvSpPr>
            <a:spLocks noGrp="1"/>
          </p:cNvSpPr>
          <p:nvPr>
            <p:ph type="ftr" sz="quarter" idx="3"/>
          </p:nvPr>
        </p:nvSpPr>
        <p:spPr/>
        <p:txBody>
          <a:bodyPr/>
          <a:lstStyle/>
          <a:p>
            <a:r>
              <a:rPr lang="en-US" dirty="0" smtClean="0"/>
              <a:t>Module 8</a:t>
            </a:r>
            <a:endParaRPr lang="en-US" dirty="0"/>
          </a:p>
        </p:txBody>
      </p:sp>
      <p:sp>
        <p:nvSpPr>
          <p:cNvPr id="6" name="Slide Number Placeholder 5"/>
          <p:cNvSpPr>
            <a:spLocks noGrp="1"/>
          </p:cNvSpPr>
          <p:nvPr>
            <p:ph type="sldNum" sz="quarter" idx="4"/>
          </p:nvPr>
        </p:nvSpPr>
        <p:spPr/>
        <p:txBody>
          <a:bodyPr/>
          <a:lstStyle/>
          <a:p>
            <a:r>
              <a:rPr lang="en-US" dirty="0" smtClean="0"/>
              <a:t>8-5</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Overview of Module</a:t>
            </a:r>
            <a:endParaRPr lang="en-US" dirty="0"/>
          </a:p>
        </p:txBody>
      </p:sp>
    </p:spTree>
    <p:extLst>
      <p:ext uri="{BB962C8B-B14F-4D97-AF65-F5344CB8AC3E}">
        <p14:creationId xmlns:p14="http://schemas.microsoft.com/office/powerpoint/2010/main" val="120599986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The lack of an effective electronic </a:t>
            </a:r>
            <a:r>
              <a:rPr lang="en-US" sz="2400" dirty="0" smtClean="0"/>
              <a:t>payment process </a:t>
            </a:r>
            <a:r>
              <a:rPr lang="en-US" sz="2400" dirty="0"/>
              <a:t>is proving to be problematic, and is coming up more and more frequently</a:t>
            </a:r>
          </a:p>
          <a:p>
            <a:r>
              <a:rPr lang="en-US" sz="2400" dirty="0"/>
              <a:t>Paper checks are being refused/rejected</a:t>
            </a:r>
          </a:p>
          <a:p>
            <a:r>
              <a:rPr lang="en-US" sz="2400" dirty="0"/>
              <a:t>Fees </a:t>
            </a:r>
          </a:p>
          <a:p>
            <a:pPr lvl="1"/>
            <a:r>
              <a:rPr lang="en-US" dirty="0"/>
              <a:t>It has been reported that sometimes the custodial parent receives 50% less than the original payment due to fees (conversion and back charges)</a:t>
            </a:r>
          </a:p>
          <a:p>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50</a:t>
            </a:fld>
            <a:endParaRPr lang="en-US" dirty="0"/>
          </a:p>
        </p:txBody>
      </p:sp>
      <p:sp>
        <p:nvSpPr>
          <p:cNvPr id="5" name="Title 4"/>
          <p:cNvSpPr>
            <a:spLocks noGrp="1"/>
          </p:cNvSpPr>
          <p:nvPr>
            <p:ph type="title"/>
          </p:nvPr>
        </p:nvSpPr>
        <p:spPr/>
        <p:txBody>
          <a:bodyPr/>
          <a:lstStyle/>
          <a:p>
            <a:r>
              <a:rPr lang="en-US" dirty="0" smtClean="0"/>
              <a:t>International Payment </a:t>
            </a:r>
            <a:endParaRPr lang="en-US" dirty="0"/>
          </a:p>
        </p:txBody>
      </p:sp>
    </p:spTree>
    <p:extLst>
      <p:ext uri="{BB962C8B-B14F-4D97-AF65-F5344CB8AC3E}">
        <p14:creationId xmlns:p14="http://schemas.microsoft.com/office/powerpoint/2010/main" val="384499165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Current system</a:t>
            </a:r>
          </a:p>
          <a:p>
            <a:pPr lvl="1"/>
            <a:r>
              <a:rPr lang="en-US" dirty="0"/>
              <a:t>Sending country costs = cost of issuing check</a:t>
            </a:r>
          </a:p>
          <a:p>
            <a:pPr lvl="1"/>
            <a:r>
              <a:rPr lang="en-US" dirty="0"/>
              <a:t>Receiving country costs = cost of conversion + cost of processing check</a:t>
            </a:r>
          </a:p>
          <a:p>
            <a:r>
              <a:rPr lang="en-US" sz="2400" dirty="0"/>
              <a:t>International EFT</a:t>
            </a:r>
          </a:p>
          <a:p>
            <a:pPr lvl="1"/>
            <a:r>
              <a:rPr lang="en-US" dirty="0"/>
              <a:t>Conversion takes place at point of sending funds</a:t>
            </a:r>
          </a:p>
          <a:p>
            <a:pPr lvl="1"/>
            <a:r>
              <a:rPr lang="en-US" dirty="0"/>
              <a:t>Cost of conversion paid by sending country</a:t>
            </a:r>
          </a:p>
          <a:p>
            <a:pPr lvl="1"/>
            <a:r>
              <a:rPr lang="en-US" dirty="0"/>
              <a:t>Receiving banks may charge fees</a:t>
            </a:r>
          </a:p>
          <a:p>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51</a:t>
            </a:fld>
            <a:endParaRPr lang="en-US" dirty="0"/>
          </a:p>
        </p:txBody>
      </p:sp>
      <p:sp>
        <p:nvSpPr>
          <p:cNvPr id="5" name="Title 4"/>
          <p:cNvSpPr>
            <a:spLocks noGrp="1"/>
          </p:cNvSpPr>
          <p:nvPr>
            <p:ph type="title"/>
          </p:nvPr>
        </p:nvSpPr>
        <p:spPr/>
        <p:txBody>
          <a:bodyPr/>
          <a:lstStyle/>
          <a:p>
            <a:r>
              <a:rPr lang="en-US" dirty="0" smtClean="0"/>
              <a:t>Allocation of Costs</a:t>
            </a:r>
            <a:endParaRPr lang="en-US" dirty="0"/>
          </a:p>
        </p:txBody>
      </p:sp>
    </p:spTree>
    <p:extLst>
      <p:ext uri="{BB962C8B-B14F-4D97-AF65-F5344CB8AC3E}">
        <p14:creationId xmlns:p14="http://schemas.microsoft.com/office/powerpoint/2010/main" val="428515930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24200" y="2209800"/>
            <a:ext cx="5120640" cy="2560320"/>
          </a:xfrm>
        </p:spPr>
      </p:pic>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smtClean="0"/>
              <a:t>8-</a:t>
            </a:r>
            <a:fld id="{42782948-4DBE-204D-AB9E-B65E067054AE}" type="slidenum">
              <a:rPr lang="en-US" smtClean="0"/>
              <a:pPr/>
              <a:t>52</a:t>
            </a:fld>
            <a:endParaRPr lang="en-US" dirty="0"/>
          </a:p>
        </p:txBody>
      </p:sp>
      <p:sp>
        <p:nvSpPr>
          <p:cNvPr id="5" name="Title 4"/>
          <p:cNvSpPr>
            <a:spLocks noGrp="1"/>
          </p:cNvSpPr>
          <p:nvPr>
            <p:ph type="title"/>
          </p:nvPr>
        </p:nvSpPr>
        <p:spPr/>
        <p:txBody>
          <a:bodyPr/>
          <a:lstStyle/>
          <a:p>
            <a:r>
              <a:rPr lang="en-US" dirty="0" smtClean="0"/>
              <a:t>Outgoing International Payments</a:t>
            </a:r>
            <a:endParaRPr lang="en-US" dirty="0"/>
          </a:p>
        </p:txBody>
      </p:sp>
    </p:spTree>
    <p:extLst>
      <p:ext uri="{BB962C8B-B14F-4D97-AF65-F5344CB8AC3E}">
        <p14:creationId xmlns:p14="http://schemas.microsoft.com/office/powerpoint/2010/main" val="130365922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Checks</a:t>
            </a:r>
            <a:endParaRPr lang="en-US" sz="2400" dirty="0"/>
          </a:p>
          <a:p>
            <a:pPr lvl="1"/>
            <a:r>
              <a:rPr lang="en-US" dirty="0" smtClean="0"/>
              <a:t>At </a:t>
            </a:r>
            <a:r>
              <a:rPr lang="en-US" dirty="0"/>
              <a:t>least </a:t>
            </a:r>
            <a:r>
              <a:rPr lang="en-US" dirty="0" smtClean="0"/>
              <a:t>four Convention </a:t>
            </a:r>
            <a:r>
              <a:rPr lang="en-US" dirty="0"/>
              <a:t>countries/banks are no longer processing U.S. dollar checks that state child support agencies send to them in international </a:t>
            </a:r>
            <a:r>
              <a:rPr lang="en-US" dirty="0" smtClean="0"/>
              <a:t>cases</a:t>
            </a:r>
          </a:p>
          <a:p>
            <a:pPr lvl="2"/>
            <a:r>
              <a:rPr lang="en-US" dirty="0" smtClean="0">
                <a:solidFill>
                  <a:srgbClr val="5B616B"/>
                </a:solidFill>
              </a:rPr>
              <a:t>Austria</a:t>
            </a:r>
            <a:endParaRPr lang="en-US" dirty="0">
              <a:solidFill>
                <a:srgbClr val="5B616B"/>
              </a:solidFill>
            </a:endParaRPr>
          </a:p>
          <a:p>
            <a:pPr lvl="2"/>
            <a:r>
              <a:rPr lang="en-US" dirty="0" smtClean="0">
                <a:solidFill>
                  <a:srgbClr val="5B616B"/>
                </a:solidFill>
              </a:rPr>
              <a:t>Hungary</a:t>
            </a:r>
            <a:endParaRPr lang="en-US" dirty="0">
              <a:solidFill>
                <a:srgbClr val="5B616B"/>
              </a:solidFill>
            </a:endParaRPr>
          </a:p>
          <a:p>
            <a:pPr lvl="2"/>
            <a:r>
              <a:rPr lang="en-US" dirty="0" smtClean="0">
                <a:solidFill>
                  <a:srgbClr val="5B616B"/>
                </a:solidFill>
              </a:rPr>
              <a:t>Netherlands</a:t>
            </a:r>
            <a:endParaRPr lang="en-US" dirty="0">
              <a:solidFill>
                <a:srgbClr val="5B616B"/>
              </a:solidFill>
            </a:endParaRPr>
          </a:p>
          <a:p>
            <a:pPr lvl="2"/>
            <a:r>
              <a:rPr lang="en-US" dirty="0" smtClean="0">
                <a:solidFill>
                  <a:srgbClr val="5B616B"/>
                </a:solidFill>
              </a:rPr>
              <a:t>Slovakia</a:t>
            </a:r>
            <a:endParaRPr lang="en-US" dirty="0">
              <a:solidFill>
                <a:srgbClr val="5B616B"/>
              </a:solidFill>
            </a:endParaRPr>
          </a:p>
          <a:p>
            <a:pPr marL="684212" lvl="2" indent="0">
              <a:buNone/>
            </a:pPr>
            <a:endParaRPr lang="en-US" dirty="0" smtClean="0"/>
          </a:p>
          <a:p>
            <a:pPr lvl="3"/>
            <a:endParaRPr lang="en-US" dirty="0" smtClean="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smtClean="0"/>
              <a:t>8-53</a:t>
            </a:r>
            <a:endParaRPr lang="en-US" dirty="0"/>
          </a:p>
        </p:txBody>
      </p:sp>
      <p:sp>
        <p:nvSpPr>
          <p:cNvPr id="5" name="Title 4"/>
          <p:cNvSpPr>
            <a:spLocks noGrp="1"/>
          </p:cNvSpPr>
          <p:nvPr>
            <p:ph type="title"/>
          </p:nvPr>
        </p:nvSpPr>
        <p:spPr/>
        <p:txBody>
          <a:bodyPr/>
          <a:lstStyle/>
          <a:p>
            <a:r>
              <a:rPr lang="en-US" dirty="0" smtClean="0"/>
              <a:t>Payment Methods</a:t>
            </a:r>
            <a:endParaRPr lang="en-US" dirty="0"/>
          </a:p>
        </p:txBody>
      </p:sp>
      <p:pic>
        <p:nvPicPr>
          <p:cNvPr id="6" name="Picture 6" descr="C:\Users\robyn.large\AppData\Local\Microsoft\Windows\Temporary Internet Files\Content.IE5\5Z79PZ98\rejection-letter[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5400" y="3352799"/>
            <a:ext cx="2676291" cy="219456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335649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Debit cards</a:t>
            </a:r>
          </a:p>
          <a:p>
            <a:r>
              <a:rPr lang="en-US" sz="2400" dirty="0" smtClean="0"/>
              <a:t>Electronic wire payment</a:t>
            </a:r>
          </a:p>
          <a:p>
            <a:pPr lvl="1"/>
            <a:r>
              <a:rPr lang="en-US" dirty="0" smtClean="0"/>
              <a:t>IBAN and SWIFT</a:t>
            </a:r>
          </a:p>
          <a:p>
            <a:pPr lvl="2"/>
            <a:r>
              <a:rPr lang="en-US" dirty="0" smtClean="0">
                <a:solidFill>
                  <a:srgbClr val="5B616B"/>
                </a:solidFill>
              </a:rPr>
              <a:t>Europe favors these international </a:t>
            </a:r>
            <a:r>
              <a:rPr lang="en-US" dirty="0">
                <a:solidFill>
                  <a:srgbClr val="5B616B"/>
                </a:solidFill>
              </a:rPr>
              <a:t>payment </a:t>
            </a:r>
            <a:r>
              <a:rPr lang="en-US" dirty="0" smtClean="0">
                <a:solidFill>
                  <a:srgbClr val="5B616B"/>
                </a:solidFill>
              </a:rPr>
              <a:t>systems</a:t>
            </a:r>
          </a:p>
          <a:p>
            <a:pPr lvl="2">
              <a:spcBef>
                <a:spcPts val="600"/>
              </a:spcBef>
              <a:spcAft>
                <a:spcPts val="1200"/>
              </a:spcAft>
            </a:pPr>
            <a:r>
              <a:rPr lang="en-US" dirty="0" smtClean="0">
                <a:solidFill>
                  <a:srgbClr val="5B616B"/>
                </a:solidFill>
              </a:rPr>
              <a:t>U.S</a:t>
            </a:r>
            <a:r>
              <a:rPr lang="en-US" dirty="0">
                <a:solidFill>
                  <a:srgbClr val="5B616B"/>
                </a:solidFill>
              </a:rPr>
              <a:t>. states have reported them to be expensive, especially for multiple, </a:t>
            </a:r>
            <a:r>
              <a:rPr lang="en-US" dirty="0" smtClean="0">
                <a:solidFill>
                  <a:srgbClr val="5B616B"/>
                </a:solidFill>
              </a:rPr>
              <a:t>small-dollar amounts</a:t>
            </a:r>
          </a:p>
          <a:p>
            <a:pPr lvl="1"/>
            <a:r>
              <a:rPr lang="en-US" dirty="0" smtClean="0">
                <a:latin typeface="Arial" panose="020B0604020202020204" pitchFamily="34" charset="0"/>
              </a:rPr>
              <a:t>IM-18-10</a:t>
            </a:r>
            <a:r>
              <a:rPr lang="en-US" dirty="0">
                <a:latin typeface="Arial" panose="020B0604020202020204" pitchFamily="34" charset="0"/>
              </a:rPr>
              <a:t>: Sending Wire Payments to Austria, Czech Republic, Slovakia, and Switzerland</a:t>
            </a:r>
          </a:p>
          <a:p>
            <a:pPr marL="684212" lvl="2" indent="0">
              <a:buNone/>
            </a:pPr>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54</a:t>
            </a:fld>
            <a:endParaRPr lang="en-US" dirty="0"/>
          </a:p>
        </p:txBody>
      </p:sp>
      <p:sp>
        <p:nvSpPr>
          <p:cNvPr id="5" name="Title 4"/>
          <p:cNvSpPr>
            <a:spLocks noGrp="1"/>
          </p:cNvSpPr>
          <p:nvPr>
            <p:ph type="title"/>
          </p:nvPr>
        </p:nvSpPr>
        <p:spPr/>
        <p:txBody>
          <a:bodyPr/>
          <a:lstStyle/>
          <a:p>
            <a:r>
              <a:rPr lang="en-US" dirty="0" smtClean="0"/>
              <a:t>Payment Methods (cont’d)</a:t>
            </a:r>
            <a:endParaRPr lang="en-US" dirty="0"/>
          </a:p>
        </p:txBody>
      </p:sp>
    </p:spTree>
    <p:extLst>
      <p:ext uri="{BB962C8B-B14F-4D97-AF65-F5344CB8AC3E}">
        <p14:creationId xmlns:p14="http://schemas.microsoft.com/office/powerpoint/2010/main" val="221500625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200" dirty="0" smtClean="0"/>
              <a:t>An </a:t>
            </a:r>
            <a:r>
              <a:rPr lang="en-US" sz="2200" dirty="0"/>
              <a:t>International ACH </a:t>
            </a:r>
            <a:r>
              <a:rPr lang="en-US" sz="2200" dirty="0" smtClean="0"/>
              <a:t>Transaction </a:t>
            </a:r>
            <a:r>
              <a:rPr lang="en-US" sz="2200" dirty="0"/>
              <a:t>(IAT) </a:t>
            </a:r>
            <a:r>
              <a:rPr lang="en-US" sz="2200" dirty="0" smtClean="0"/>
              <a:t>system</a:t>
            </a:r>
          </a:p>
          <a:p>
            <a:pPr lvl="1"/>
            <a:r>
              <a:rPr lang="en-US" dirty="0" smtClean="0"/>
              <a:t>Potential obstacles due to NACHA data </a:t>
            </a:r>
            <a:r>
              <a:rPr lang="en-US" dirty="0"/>
              <a:t>requirements and lack of uniform global standards for ACH </a:t>
            </a:r>
            <a:r>
              <a:rPr lang="en-US" dirty="0" smtClean="0"/>
              <a:t>payments</a:t>
            </a:r>
          </a:p>
          <a:p>
            <a:pPr lvl="1"/>
            <a:r>
              <a:rPr lang="en-US" dirty="0"/>
              <a:t>All international outgoing payments </a:t>
            </a:r>
            <a:r>
              <a:rPr lang="en-US" dirty="0" smtClean="0"/>
              <a:t>must </a:t>
            </a:r>
            <a:r>
              <a:rPr lang="en-US" dirty="0"/>
              <a:t>comply with OFAC (Office of Foreign Asset Control) requirements regarding proper identification of both </a:t>
            </a:r>
            <a:r>
              <a:rPr lang="en-US" dirty="0" smtClean="0"/>
              <a:t>paying </a:t>
            </a:r>
            <a:r>
              <a:rPr lang="en-US" dirty="0"/>
              <a:t>party and </a:t>
            </a:r>
            <a:r>
              <a:rPr lang="en-US" dirty="0" smtClean="0"/>
              <a:t>receiving </a:t>
            </a:r>
            <a:r>
              <a:rPr lang="en-US" dirty="0"/>
              <a:t>party</a:t>
            </a:r>
          </a:p>
          <a:p>
            <a:r>
              <a:rPr lang="en-US" sz="2200" dirty="0" smtClean="0"/>
              <a:t>Other government or commercial options</a:t>
            </a:r>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55</a:t>
            </a:fld>
            <a:endParaRPr lang="en-US" dirty="0"/>
          </a:p>
        </p:txBody>
      </p:sp>
      <p:sp>
        <p:nvSpPr>
          <p:cNvPr id="5" name="Title 4"/>
          <p:cNvSpPr>
            <a:spLocks noGrp="1"/>
          </p:cNvSpPr>
          <p:nvPr>
            <p:ph type="title"/>
          </p:nvPr>
        </p:nvSpPr>
        <p:spPr/>
        <p:txBody>
          <a:bodyPr/>
          <a:lstStyle/>
          <a:p>
            <a:r>
              <a:rPr lang="en-US" dirty="0" smtClean="0"/>
              <a:t>Payment Methods (cont’d)</a:t>
            </a:r>
            <a:endParaRPr lang="en-US" dirty="0"/>
          </a:p>
        </p:txBody>
      </p:sp>
    </p:spTree>
    <p:extLst>
      <p:ext uri="{BB962C8B-B14F-4D97-AF65-F5344CB8AC3E}">
        <p14:creationId xmlns:p14="http://schemas.microsoft.com/office/powerpoint/2010/main" val="325408441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56</a:t>
            </a:fld>
            <a:endParaRPr lang="en-US" dirty="0"/>
          </a:p>
        </p:txBody>
      </p:sp>
      <p:sp>
        <p:nvSpPr>
          <p:cNvPr id="5" name="Title 4"/>
          <p:cNvSpPr>
            <a:spLocks noGrp="1"/>
          </p:cNvSpPr>
          <p:nvPr>
            <p:ph type="title"/>
          </p:nvPr>
        </p:nvSpPr>
        <p:spPr>
          <a:xfrm>
            <a:off x="686104" y="848380"/>
            <a:ext cx="7772400" cy="523220"/>
          </a:xfrm>
        </p:spPr>
        <p:txBody>
          <a:bodyPr/>
          <a:lstStyle/>
          <a:p>
            <a:r>
              <a:rPr lang="en-US" dirty="0" smtClean="0"/>
              <a:t>Country-Specific Payment Processing Information</a:t>
            </a:r>
            <a:endParaRPr lang="en-US" dirty="0"/>
          </a:p>
        </p:txBody>
      </p:sp>
      <p:pic>
        <p:nvPicPr>
          <p:cNvPr id="6" name="Content Placeholder 6"/>
          <p:cNvPicPr>
            <a:picLocks noGrp="1" noChangeAspect="1"/>
          </p:cNvPicPr>
          <p:nvPr>
            <p:ph idx="1"/>
          </p:nvPr>
        </p:nvPicPr>
        <p:blipFill rotWithShape="1">
          <a:blip r:embed="rId3"/>
          <a:srcRect l="14827" t="11028" r="15728" b="20028"/>
          <a:stretch/>
        </p:blipFill>
        <p:spPr>
          <a:xfrm>
            <a:off x="685800" y="1715983"/>
            <a:ext cx="7772400" cy="4340433"/>
          </a:xfrm>
          <a:prstGeom prst="rect">
            <a:avLst/>
          </a:prstGeom>
        </p:spPr>
      </p:pic>
    </p:spTree>
    <p:extLst>
      <p:ext uri="{BB962C8B-B14F-4D97-AF65-F5344CB8AC3E}">
        <p14:creationId xmlns:p14="http://schemas.microsoft.com/office/powerpoint/2010/main" val="219002968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sz="2400" dirty="0"/>
              <a:t>Hague Convention – </a:t>
            </a:r>
            <a:r>
              <a:rPr lang="en-US" sz="2400" dirty="0" smtClean="0"/>
              <a:t>U.S. has gone </a:t>
            </a:r>
            <a:r>
              <a:rPr lang="en-US" sz="2400" dirty="0"/>
              <a:t>from 26 to </a:t>
            </a:r>
            <a:r>
              <a:rPr lang="en-US" sz="2400" dirty="0" smtClean="0"/>
              <a:t>49 </a:t>
            </a:r>
            <a:r>
              <a:rPr lang="en-US" sz="2400" dirty="0"/>
              <a:t>reciprocating partners </a:t>
            </a:r>
          </a:p>
          <a:p>
            <a:pPr lvl="0"/>
            <a:r>
              <a:rPr lang="en-US" sz="2400" dirty="0"/>
              <a:t>One-size fits all approach – unlikely</a:t>
            </a:r>
          </a:p>
          <a:p>
            <a:pPr lvl="0"/>
            <a:r>
              <a:rPr lang="en-US" sz="2400" dirty="0"/>
              <a:t>Currently, single solutions needed between each state and each country  </a:t>
            </a:r>
          </a:p>
          <a:p>
            <a:pPr lvl="0"/>
            <a:r>
              <a:rPr lang="en-US" sz="2400" dirty="0"/>
              <a:t>Outgoing and incoming payments – different approaches may be needed</a:t>
            </a:r>
          </a:p>
          <a:p>
            <a:pPr lvl="0"/>
            <a:r>
              <a:rPr lang="en-US" sz="2400" dirty="0"/>
              <a:t>Any solution needs to include transmission of payment information and case reference numbers, in some form, between the agencies involved</a:t>
            </a:r>
          </a:p>
          <a:p>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57</a:t>
            </a:fld>
            <a:endParaRPr lang="en-US" dirty="0"/>
          </a:p>
        </p:txBody>
      </p:sp>
      <p:sp>
        <p:nvSpPr>
          <p:cNvPr id="5" name="Title 4"/>
          <p:cNvSpPr>
            <a:spLocks noGrp="1"/>
          </p:cNvSpPr>
          <p:nvPr>
            <p:ph type="title"/>
          </p:nvPr>
        </p:nvSpPr>
        <p:spPr/>
        <p:txBody>
          <a:bodyPr/>
          <a:lstStyle/>
          <a:p>
            <a:r>
              <a:rPr lang="en-US" dirty="0" smtClean="0"/>
              <a:t>Challenges</a:t>
            </a:r>
            <a:endParaRPr lang="en-US" dirty="0"/>
          </a:p>
        </p:txBody>
      </p:sp>
    </p:spTree>
    <p:extLst>
      <p:ext uri="{BB962C8B-B14F-4D97-AF65-F5344CB8AC3E}">
        <p14:creationId xmlns:p14="http://schemas.microsoft.com/office/powerpoint/2010/main" val="88471730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58</a:t>
            </a:fld>
            <a:endParaRPr lang="en-US" dirty="0"/>
          </a:p>
        </p:txBody>
      </p:sp>
      <p:sp>
        <p:nvSpPr>
          <p:cNvPr id="5" name="Title 4"/>
          <p:cNvSpPr>
            <a:spLocks noGrp="1"/>
          </p:cNvSpPr>
          <p:nvPr>
            <p:ph type="title"/>
          </p:nvPr>
        </p:nvSpPr>
        <p:spPr/>
        <p:txBody>
          <a:bodyPr/>
          <a:lstStyle/>
          <a:p>
            <a:r>
              <a:rPr lang="en-US" dirty="0" smtClean="0"/>
              <a:t>Currency Conversion</a:t>
            </a:r>
            <a:endParaRPr lang="en-US" dirty="0"/>
          </a:p>
        </p:txBody>
      </p:sp>
      <p:pic>
        <p:nvPicPr>
          <p:cNvPr id="7"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77322" y="2057400"/>
            <a:ext cx="4602287" cy="3474720"/>
          </a:xfrm>
        </p:spPr>
      </p:pic>
    </p:spTree>
    <p:extLst>
      <p:ext uri="{BB962C8B-B14F-4D97-AF65-F5344CB8AC3E}">
        <p14:creationId xmlns:p14="http://schemas.microsoft.com/office/powerpoint/2010/main" val="138314809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stretch>
            <a:fillRect/>
          </a:stretch>
        </p:blipFill>
        <p:spPr>
          <a:xfrm>
            <a:off x="762000" y="1295400"/>
            <a:ext cx="6917310" cy="4937760"/>
          </a:xfrm>
          <a:prstGeom prst="rect">
            <a:avLst/>
          </a:prstGeom>
        </p:spPr>
      </p:pic>
      <p:sp>
        <p:nvSpPr>
          <p:cNvPr id="3" name="Footer Placeholder 2"/>
          <p:cNvSpPr>
            <a:spLocks noGrp="1"/>
          </p:cNvSpPr>
          <p:nvPr>
            <p:ph type="ftr" sz="quarter" idx="3"/>
          </p:nvPr>
        </p:nvSpPr>
        <p:spPr/>
        <p:txBody>
          <a:bodyPr/>
          <a:lstStyle/>
          <a:p>
            <a:r>
              <a:rPr lang="en-US"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59</a:t>
            </a:fld>
            <a:endParaRPr lang="en-US" dirty="0"/>
          </a:p>
        </p:txBody>
      </p:sp>
      <p:sp>
        <p:nvSpPr>
          <p:cNvPr id="5" name="Title 4"/>
          <p:cNvSpPr>
            <a:spLocks noGrp="1"/>
          </p:cNvSpPr>
          <p:nvPr>
            <p:ph type="title"/>
          </p:nvPr>
        </p:nvSpPr>
        <p:spPr>
          <a:xfrm>
            <a:off x="685800" y="675474"/>
            <a:ext cx="7772400" cy="523220"/>
          </a:xfrm>
        </p:spPr>
        <p:txBody>
          <a:bodyPr/>
          <a:lstStyle/>
          <a:p>
            <a:r>
              <a:rPr lang="en-US" dirty="0" smtClean="0"/>
              <a:t>UIFSA Requirements</a:t>
            </a:r>
            <a:endParaRPr lang="en-US" dirty="0"/>
          </a:p>
        </p:txBody>
      </p:sp>
    </p:spTree>
    <p:extLst>
      <p:ext uri="{BB962C8B-B14F-4D97-AF65-F5344CB8AC3E}">
        <p14:creationId xmlns:p14="http://schemas.microsoft.com/office/powerpoint/2010/main" val="1313975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600200"/>
            <a:ext cx="7772400" cy="4920734"/>
          </a:xfrm>
        </p:spPr>
        <p:txBody>
          <a:bodyPr>
            <a:normAutofit/>
          </a:bodyPr>
          <a:lstStyle/>
          <a:p>
            <a:r>
              <a:rPr lang="en-US" sz="2400" dirty="0"/>
              <a:t>Evidentiary </a:t>
            </a:r>
            <a:r>
              <a:rPr lang="en-US" sz="2400" dirty="0" smtClean="0"/>
              <a:t>issues</a:t>
            </a:r>
            <a:endParaRPr lang="en-US" sz="2400" dirty="0"/>
          </a:p>
          <a:p>
            <a:pPr lvl="1"/>
            <a:r>
              <a:rPr lang="en-US" sz="2200" dirty="0"/>
              <a:t>Telephonic and electronic hearings</a:t>
            </a:r>
          </a:p>
          <a:p>
            <a:pPr lvl="1"/>
            <a:r>
              <a:rPr lang="en-US" sz="2200" dirty="0"/>
              <a:t>Admissible documents </a:t>
            </a:r>
          </a:p>
          <a:p>
            <a:r>
              <a:rPr lang="en-US" sz="2400" dirty="0" smtClean="0">
                <a:latin typeface="Gill Sans MT" panose="020B0502020104020203" pitchFamily="34" charset="0"/>
              </a:rPr>
              <a:t>Payment processing</a:t>
            </a:r>
          </a:p>
          <a:p>
            <a:pPr lvl="1"/>
            <a:r>
              <a:rPr lang="en-US" sz="2200" dirty="0" smtClean="0">
                <a:latin typeface="Gill Sans MT" panose="020B0502020104020203" pitchFamily="34" charset="0"/>
              </a:rPr>
              <a:t>Form of payment</a:t>
            </a:r>
          </a:p>
          <a:p>
            <a:pPr lvl="1"/>
            <a:r>
              <a:rPr lang="en-US" sz="2200" dirty="0" smtClean="0">
                <a:latin typeface="Gill Sans MT" panose="020B0502020104020203" pitchFamily="34" charset="0"/>
              </a:rPr>
              <a:t>Currency conversion</a:t>
            </a:r>
          </a:p>
          <a:p>
            <a:pPr lvl="1"/>
            <a:r>
              <a:rPr lang="en-US" sz="2200" dirty="0" smtClean="0">
                <a:latin typeface="Gill Sans MT" panose="020B0502020104020203" pitchFamily="34" charset="0"/>
              </a:rPr>
              <a:t>Reconciliation of accounts</a:t>
            </a:r>
          </a:p>
          <a:p>
            <a:r>
              <a:rPr lang="en-US" sz="2400" dirty="0">
                <a:latin typeface="Gill Sans MT" panose="020B0502020104020203" pitchFamily="34" charset="0"/>
              </a:rPr>
              <a:t>i</a:t>
            </a:r>
            <a:r>
              <a:rPr lang="en-US" sz="2400" dirty="0" smtClean="0">
                <a:latin typeface="Gill Sans MT" panose="020B0502020104020203" pitchFamily="34" charset="0"/>
              </a:rPr>
              <a:t>Support</a:t>
            </a:r>
          </a:p>
          <a:p>
            <a:r>
              <a:rPr lang="en-US" sz="2400" dirty="0" smtClean="0">
                <a:latin typeface="Gill Sans MT" panose="020B0502020104020203" pitchFamily="34" charset="0"/>
              </a:rPr>
              <a:t>Convention and FRC countries</a:t>
            </a:r>
            <a:endParaRPr lang="en-US" sz="2200" dirty="0" smtClean="0">
              <a:latin typeface="Gill Sans MT" panose="020B0502020104020203" pitchFamily="34" charset="0"/>
            </a:endParaRPr>
          </a:p>
        </p:txBody>
      </p:sp>
      <p:sp>
        <p:nvSpPr>
          <p:cNvPr id="5" name="Footer Placeholder 4"/>
          <p:cNvSpPr>
            <a:spLocks noGrp="1"/>
          </p:cNvSpPr>
          <p:nvPr>
            <p:ph type="ftr" sz="quarter" idx="3"/>
          </p:nvPr>
        </p:nvSpPr>
        <p:spPr/>
        <p:txBody>
          <a:bodyPr/>
          <a:lstStyle/>
          <a:p>
            <a:r>
              <a:rPr lang="en-US" dirty="0" smtClean="0"/>
              <a:t>Module 8</a:t>
            </a:r>
            <a:endParaRPr lang="en-US" dirty="0"/>
          </a:p>
        </p:txBody>
      </p:sp>
      <p:sp>
        <p:nvSpPr>
          <p:cNvPr id="6" name="Slide Number Placeholder 5"/>
          <p:cNvSpPr>
            <a:spLocks noGrp="1"/>
          </p:cNvSpPr>
          <p:nvPr>
            <p:ph type="sldNum" sz="quarter" idx="4"/>
          </p:nvPr>
        </p:nvSpPr>
        <p:spPr/>
        <p:txBody>
          <a:bodyPr/>
          <a:lstStyle/>
          <a:p>
            <a:r>
              <a:rPr lang="en-US" dirty="0" smtClean="0"/>
              <a:t>8-6</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Overview of Module (cont’d)</a:t>
            </a:r>
            <a:endParaRPr lang="en-US" dirty="0"/>
          </a:p>
        </p:txBody>
      </p:sp>
    </p:spTree>
    <p:extLst>
      <p:ext uri="{BB962C8B-B14F-4D97-AF65-F5344CB8AC3E}">
        <p14:creationId xmlns:p14="http://schemas.microsoft.com/office/powerpoint/2010/main" val="141488655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dirty="0"/>
              <a:t>PIQ-04-01 </a:t>
            </a:r>
            <a:endParaRPr lang="en-US" b="1" dirty="0" smtClean="0"/>
          </a:p>
          <a:p>
            <a:r>
              <a:rPr lang="en-US" dirty="0" smtClean="0"/>
              <a:t>QUESTION </a:t>
            </a:r>
            <a:r>
              <a:rPr lang="en-US" dirty="0"/>
              <a:t>6: What date should be applied for converting the foreign country’s order amount into a U.S. dollar amount (for example, the date the request for review was received or the date the order was entered)?</a:t>
            </a:r>
          </a:p>
          <a:p>
            <a:pPr>
              <a:spcBef>
                <a:spcPts val="1200"/>
              </a:spcBef>
              <a:spcAft>
                <a:spcPts val="0"/>
              </a:spcAft>
            </a:pPr>
            <a:r>
              <a:rPr lang="en-US" dirty="0" smtClean="0"/>
              <a:t>RESPONSE</a:t>
            </a:r>
            <a:r>
              <a:rPr lang="en-US" dirty="0"/>
              <a:t>: There is no Federal rule on this issue. The decision should be made based on state law and procedure.</a:t>
            </a:r>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60</a:t>
            </a:fld>
            <a:endParaRPr lang="en-US" dirty="0"/>
          </a:p>
        </p:txBody>
      </p:sp>
      <p:sp>
        <p:nvSpPr>
          <p:cNvPr id="5" name="Title 4"/>
          <p:cNvSpPr>
            <a:spLocks noGrp="1"/>
          </p:cNvSpPr>
          <p:nvPr>
            <p:ph type="title"/>
          </p:nvPr>
        </p:nvSpPr>
        <p:spPr/>
        <p:txBody>
          <a:bodyPr/>
          <a:lstStyle/>
          <a:p>
            <a:r>
              <a:rPr lang="en-US" dirty="0" smtClean="0"/>
              <a:t>Federal Policy</a:t>
            </a:r>
            <a:endParaRPr lang="en-US" dirty="0"/>
          </a:p>
        </p:txBody>
      </p:sp>
    </p:spTree>
    <p:extLst>
      <p:ext uri="{BB962C8B-B14F-4D97-AF65-F5344CB8AC3E}">
        <p14:creationId xmlns:p14="http://schemas.microsoft.com/office/powerpoint/2010/main" val="246157433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0" indent="0">
              <a:buNone/>
            </a:pPr>
            <a:r>
              <a:rPr lang="en-US" b="1" dirty="0"/>
              <a:t>PIQ-03-04 </a:t>
            </a:r>
            <a:endParaRPr lang="en-US" b="1" dirty="0" smtClean="0"/>
          </a:p>
          <a:p>
            <a:pPr fontAlgn="base"/>
            <a:r>
              <a:rPr lang="en-US" dirty="0" smtClean="0"/>
              <a:t>QUESTION 4:  Should </a:t>
            </a:r>
            <a:r>
              <a:rPr lang="en-US" dirty="0"/>
              <a:t>the costs of converting a foreign payment into U.S. dollars be deducted from the amount paid to the obligee and credited to the obligor?</a:t>
            </a:r>
          </a:p>
          <a:p>
            <a:pPr fontAlgn="base"/>
            <a:r>
              <a:rPr lang="en-US" dirty="0"/>
              <a:t>RESPONSE: </a:t>
            </a:r>
            <a:r>
              <a:rPr lang="en-US" dirty="0" smtClean="0"/>
              <a:t> No</a:t>
            </a:r>
            <a:r>
              <a:rPr lang="en-US" dirty="0"/>
              <a:t>. Because FFP is available for the costs of converting a payment in a foreign currency, the obligee should receive the value of the foreign payment as of the date of the conversion. Conversion costs are a cost of doing business, similar to the costs associated with processing domestic payments (e.g., cashing checks, money orders, etc.). If a state receives a child support payment of $150 (Can.), and the conversion rate available to the IV-D agency is $1.50 (Can</a:t>
            </a:r>
            <a:r>
              <a:rPr lang="en-US" dirty="0" smtClean="0"/>
              <a:t>.): </a:t>
            </a:r>
            <a:r>
              <a:rPr lang="en-US" dirty="0"/>
              <a:t>$1.00 (U.S.), the obligee should receive and the obligor should be credited with a $100 (U.S.) payment. The usual rules for payments then apply, meaning that if the converted amount paid is less than the amount due, the obligor is in arrears. Likewise, if the converted payment exceeds the amount due, the state should handle the excess payment as it would in a domestic case</a:t>
            </a:r>
            <a:r>
              <a:rPr lang="en-US" dirty="0" smtClean="0"/>
              <a:t>.</a:t>
            </a:r>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61</a:t>
            </a:fld>
            <a:endParaRPr lang="en-US" dirty="0"/>
          </a:p>
        </p:txBody>
      </p:sp>
      <p:sp>
        <p:nvSpPr>
          <p:cNvPr id="5" name="Title 4"/>
          <p:cNvSpPr>
            <a:spLocks noGrp="1"/>
          </p:cNvSpPr>
          <p:nvPr>
            <p:ph type="title"/>
          </p:nvPr>
        </p:nvSpPr>
        <p:spPr/>
        <p:txBody>
          <a:bodyPr/>
          <a:lstStyle/>
          <a:p>
            <a:r>
              <a:rPr lang="en-US" dirty="0" smtClean="0"/>
              <a:t>Federal Policy (cont’d)</a:t>
            </a:r>
            <a:endParaRPr lang="en-US" dirty="0"/>
          </a:p>
        </p:txBody>
      </p:sp>
    </p:spTree>
    <p:extLst>
      <p:ext uri="{BB962C8B-B14F-4D97-AF65-F5344CB8AC3E}">
        <p14:creationId xmlns:p14="http://schemas.microsoft.com/office/powerpoint/2010/main" val="386529512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600200"/>
            <a:ext cx="7772400" cy="4724400"/>
          </a:xfrm>
        </p:spPr>
        <p:txBody>
          <a:bodyPr>
            <a:normAutofit fontScale="92500" lnSpcReduction="20000"/>
          </a:bodyPr>
          <a:lstStyle/>
          <a:p>
            <a:r>
              <a:rPr lang="en-US" sz="2600" dirty="0" smtClean="0"/>
              <a:t>Internet exchange rate websites </a:t>
            </a:r>
          </a:p>
          <a:p>
            <a:pPr lvl="1">
              <a:lnSpc>
                <a:spcPct val="120000"/>
              </a:lnSpc>
              <a:spcAft>
                <a:spcPts val="0"/>
              </a:spcAft>
            </a:pPr>
            <a:r>
              <a:rPr lang="en-US" sz="2200" dirty="0" smtClean="0"/>
              <a:t>OCSE has no preferred website</a:t>
            </a:r>
          </a:p>
          <a:p>
            <a:pPr lvl="1">
              <a:lnSpc>
                <a:spcPct val="120000"/>
              </a:lnSpc>
              <a:spcBef>
                <a:spcPts val="600"/>
              </a:spcBef>
              <a:spcAft>
                <a:spcPts val="0"/>
              </a:spcAft>
            </a:pPr>
            <a:r>
              <a:rPr lang="en-US" sz="2200" dirty="0" smtClean="0"/>
              <a:t>IRS website lists following government </a:t>
            </a:r>
            <a:r>
              <a:rPr lang="en-US" sz="2200" dirty="0"/>
              <a:t>and external resources to assist in currency </a:t>
            </a:r>
            <a:r>
              <a:rPr lang="en-US" sz="2200" dirty="0" smtClean="0"/>
              <a:t>conversion:</a:t>
            </a:r>
          </a:p>
          <a:p>
            <a:pPr lvl="2">
              <a:lnSpc>
                <a:spcPct val="120000"/>
              </a:lnSpc>
            </a:pPr>
            <a:r>
              <a:rPr lang="en-US" dirty="0" smtClean="0">
                <a:solidFill>
                  <a:srgbClr val="5B616B"/>
                </a:solidFill>
              </a:rPr>
              <a:t>Bureau </a:t>
            </a:r>
            <a:r>
              <a:rPr lang="en-US" dirty="0">
                <a:solidFill>
                  <a:srgbClr val="5B616B"/>
                </a:solidFill>
              </a:rPr>
              <a:t>of </a:t>
            </a:r>
            <a:r>
              <a:rPr lang="en-US" dirty="0" smtClean="0">
                <a:solidFill>
                  <a:srgbClr val="5B616B"/>
                </a:solidFill>
              </a:rPr>
              <a:t>the Fiscal Service, </a:t>
            </a:r>
            <a:r>
              <a:rPr lang="en-US" dirty="0">
                <a:solidFill>
                  <a:srgbClr val="5B616B"/>
                </a:solidFill>
              </a:rPr>
              <a:t>Department of Treasury</a:t>
            </a:r>
            <a:r>
              <a:rPr lang="en-US" dirty="0" smtClean="0">
                <a:solidFill>
                  <a:srgbClr val="5B616B"/>
                </a:solidFill>
              </a:rPr>
              <a:t>, </a:t>
            </a:r>
            <a:r>
              <a:rPr lang="en-US" u="sng" dirty="0" err="1" smtClean="0">
                <a:solidFill>
                  <a:srgbClr val="5B616B"/>
                </a:solidFill>
                <a:hlinkClick r:id="rId3"/>
              </a:rPr>
              <a:t>www.fiscal.treasury.gov</a:t>
            </a:r>
            <a:r>
              <a:rPr lang="en-US" u="sng" dirty="0" smtClean="0">
                <a:solidFill>
                  <a:srgbClr val="5B616B"/>
                </a:solidFill>
                <a:hlinkClick r:id="rId3"/>
              </a:rPr>
              <a:t>/</a:t>
            </a:r>
            <a:r>
              <a:rPr lang="en-US" u="sng" dirty="0" err="1" smtClean="0">
                <a:solidFill>
                  <a:srgbClr val="5B616B"/>
                </a:solidFill>
                <a:hlinkClick r:id="rId3"/>
              </a:rPr>
              <a:t>fsreports</a:t>
            </a:r>
            <a:r>
              <a:rPr lang="en-US" u="sng" dirty="0" smtClean="0">
                <a:solidFill>
                  <a:srgbClr val="5B616B"/>
                </a:solidFill>
                <a:hlinkClick r:id="rId3"/>
              </a:rPr>
              <a:t>/</a:t>
            </a:r>
            <a:r>
              <a:rPr lang="en-US" u="sng" dirty="0" err="1" smtClean="0">
                <a:solidFill>
                  <a:srgbClr val="5B616B"/>
                </a:solidFill>
                <a:hlinkClick r:id="rId3"/>
              </a:rPr>
              <a:t>rpt</a:t>
            </a:r>
            <a:r>
              <a:rPr lang="en-US" u="sng" dirty="0" smtClean="0">
                <a:solidFill>
                  <a:srgbClr val="5B616B"/>
                </a:solidFill>
                <a:hlinkClick r:id="rId3"/>
              </a:rPr>
              <a:t>/</a:t>
            </a:r>
            <a:r>
              <a:rPr lang="en-US" u="sng" dirty="0" err="1" smtClean="0">
                <a:solidFill>
                  <a:srgbClr val="5B616B"/>
                </a:solidFill>
                <a:hlinkClick r:id="rId3"/>
              </a:rPr>
              <a:t>treasRptRateExch</a:t>
            </a:r>
            <a:r>
              <a:rPr lang="en-US" u="sng" dirty="0" smtClean="0">
                <a:solidFill>
                  <a:srgbClr val="5B616B"/>
                </a:solidFill>
                <a:hlinkClick r:id="rId3"/>
              </a:rPr>
              <a:t>/</a:t>
            </a:r>
            <a:r>
              <a:rPr lang="en-US" u="sng" dirty="0" err="1" smtClean="0">
                <a:solidFill>
                  <a:srgbClr val="5B616B"/>
                </a:solidFill>
                <a:hlinkClick r:id="rId3"/>
              </a:rPr>
              <a:t>historicalRates.htm</a:t>
            </a:r>
            <a:r>
              <a:rPr lang="en-US" dirty="0">
                <a:solidFill>
                  <a:srgbClr val="5B616B"/>
                </a:solidFill>
              </a:rPr>
              <a:t> (quarterly updates and historical rates back to </a:t>
            </a:r>
            <a:r>
              <a:rPr lang="en-US" dirty="0" smtClean="0">
                <a:solidFill>
                  <a:srgbClr val="5B616B"/>
                </a:solidFill>
              </a:rPr>
              <a:t>2001)</a:t>
            </a:r>
          </a:p>
          <a:p>
            <a:pPr lvl="2">
              <a:lnSpc>
                <a:spcPct val="120000"/>
              </a:lnSpc>
            </a:pPr>
            <a:r>
              <a:rPr lang="en-US" dirty="0" smtClean="0">
                <a:solidFill>
                  <a:srgbClr val="5B616B"/>
                </a:solidFill>
              </a:rPr>
              <a:t>Federal Reserve</a:t>
            </a:r>
            <a:r>
              <a:rPr lang="en-US" dirty="0">
                <a:solidFill>
                  <a:srgbClr val="5B616B"/>
                </a:solidFill>
              </a:rPr>
              <a:t>, </a:t>
            </a:r>
            <a:endParaRPr lang="en-US" dirty="0" smtClean="0">
              <a:solidFill>
                <a:srgbClr val="5B616B"/>
              </a:solidFill>
            </a:endParaRPr>
          </a:p>
          <a:p>
            <a:pPr lvl="2" indent="-231775">
              <a:lnSpc>
                <a:spcPct val="120000"/>
              </a:lnSpc>
              <a:buNone/>
            </a:pPr>
            <a:r>
              <a:rPr lang="en-US" dirty="0" smtClean="0">
                <a:solidFill>
                  <a:srgbClr val="5B616B"/>
                </a:solidFill>
              </a:rPr>
              <a:t>	</a:t>
            </a:r>
            <a:r>
              <a:rPr lang="en-US" u="sng" dirty="0" smtClean="0">
                <a:solidFill>
                  <a:srgbClr val="5B616B"/>
                </a:solidFill>
                <a:hlinkClick r:id="rId4"/>
              </a:rPr>
              <a:t>www.federalreserve.gov/releases/h10/current</a:t>
            </a:r>
            <a:r>
              <a:rPr lang="en-US" dirty="0" smtClean="0">
                <a:solidFill>
                  <a:srgbClr val="5B616B"/>
                </a:solidFill>
              </a:rPr>
              <a:t> (weekly updates)</a:t>
            </a:r>
          </a:p>
          <a:p>
            <a:pPr lvl="2">
              <a:lnSpc>
                <a:spcPct val="120000"/>
              </a:lnSpc>
            </a:pPr>
            <a:r>
              <a:rPr lang="en-US" dirty="0" smtClean="0">
                <a:solidFill>
                  <a:srgbClr val="5B616B"/>
                </a:solidFill>
              </a:rPr>
              <a:t>Oanda.com</a:t>
            </a:r>
            <a:r>
              <a:rPr lang="en-US" dirty="0">
                <a:solidFill>
                  <a:srgbClr val="5B616B"/>
                </a:solidFill>
              </a:rPr>
              <a:t>, </a:t>
            </a:r>
            <a:r>
              <a:rPr lang="en-US" u="sng" dirty="0" err="1" smtClean="0">
                <a:solidFill>
                  <a:srgbClr val="5B616B"/>
                </a:solidFill>
                <a:hlinkClick r:id="rId5"/>
              </a:rPr>
              <a:t>www.oanda.com</a:t>
            </a:r>
            <a:r>
              <a:rPr lang="en-US" u="sng" dirty="0" smtClean="0">
                <a:solidFill>
                  <a:srgbClr val="5B616B"/>
                </a:solidFill>
                <a:hlinkClick r:id="rId5"/>
              </a:rPr>
              <a:t>/currency/converter</a:t>
            </a:r>
            <a:r>
              <a:rPr lang="en-US" u="sng" dirty="0">
                <a:solidFill>
                  <a:srgbClr val="5B616B"/>
                </a:solidFill>
                <a:hlinkClick r:id="rId5"/>
              </a:rPr>
              <a:t>/</a:t>
            </a:r>
            <a:r>
              <a:rPr lang="en-US" dirty="0">
                <a:solidFill>
                  <a:srgbClr val="5B616B"/>
                </a:solidFill>
              </a:rPr>
              <a:t> (daily </a:t>
            </a:r>
            <a:r>
              <a:rPr lang="en-US" dirty="0" smtClean="0">
                <a:solidFill>
                  <a:srgbClr val="5B616B"/>
                </a:solidFill>
              </a:rPr>
              <a:t>calculator)</a:t>
            </a:r>
          </a:p>
          <a:p>
            <a:pPr lvl="2">
              <a:lnSpc>
                <a:spcPct val="120000"/>
              </a:lnSpc>
            </a:pPr>
            <a:r>
              <a:rPr lang="en-US" dirty="0" smtClean="0">
                <a:solidFill>
                  <a:srgbClr val="5B616B"/>
                </a:solidFill>
              </a:rPr>
              <a:t>Xe.com</a:t>
            </a:r>
            <a:r>
              <a:rPr lang="en-US" dirty="0">
                <a:solidFill>
                  <a:srgbClr val="5B616B"/>
                </a:solidFill>
              </a:rPr>
              <a:t>, </a:t>
            </a:r>
            <a:r>
              <a:rPr lang="en-US" u="sng" dirty="0" err="1" smtClean="0">
                <a:solidFill>
                  <a:srgbClr val="5B616B"/>
                </a:solidFill>
                <a:hlinkClick r:id="rId6"/>
              </a:rPr>
              <a:t>www.xe.com</a:t>
            </a:r>
            <a:r>
              <a:rPr lang="en-US" u="sng" dirty="0">
                <a:solidFill>
                  <a:srgbClr val="5B616B"/>
                </a:solidFill>
                <a:hlinkClick r:id="rId6"/>
              </a:rPr>
              <a:t>/</a:t>
            </a:r>
            <a:r>
              <a:rPr lang="en-US" dirty="0">
                <a:solidFill>
                  <a:srgbClr val="5B616B"/>
                </a:solidFill>
              </a:rPr>
              <a:t> </a:t>
            </a:r>
            <a:r>
              <a:rPr lang="en-US" dirty="0" smtClean="0">
                <a:solidFill>
                  <a:srgbClr val="5B616B"/>
                </a:solidFill>
              </a:rPr>
              <a:t>(</a:t>
            </a:r>
            <a:r>
              <a:rPr lang="en-US" dirty="0">
                <a:solidFill>
                  <a:srgbClr val="5B616B"/>
                </a:solidFill>
              </a:rPr>
              <a:t>daily </a:t>
            </a:r>
            <a:r>
              <a:rPr lang="en-US" dirty="0" smtClean="0">
                <a:solidFill>
                  <a:srgbClr val="5B616B"/>
                </a:solidFill>
              </a:rPr>
              <a:t>calculator)</a:t>
            </a:r>
          </a:p>
          <a:p>
            <a:pPr lvl="2">
              <a:lnSpc>
                <a:spcPct val="120000"/>
              </a:lnSpc>
            </a:pPr>
            <a:r>
              <a:rPr lang="en-US" dirty="0" smtClean="0">
                <a:solidFill>
                  <a:srgbClr val="5B616B"/>
                </a:solidFill>
              </a:rPr>
              <a:t>X-rates.com</a:t>
            </a:r>
            <a:r>
              <a:rPr lang="en-US" dirty="0">
                <a:solidFill>
                  <a:srgbClr val="5B616B"/>
                </a:solidFill>
              </a:rPr>
              <a:t>,  </a:t>
            </a:r>
            <a:r>
              <a:rPr lang="en-US" u="sng" dirty="0" err="1" smtClean="0">
                <a:solidFill>
                  <a:srgbClr val="5B616B"/>
                </a:solidFill>
                <a:hlinkClick r:id="rId7"/>
              </a:rPr>
              <a:t>www.x-rates.com</a:t>
            </a:r>
            <a:r>
              <a:rPr lang="en-US" u="sng" dirty="0" smtClean="0">
                <a:solidFill>
                  <a:srgbClr val="5B616B"/>
                </a:solidFill>
                <a:hlinkClick r:id="rId7"/>
              </a:rPr>
              <a:t>/calculator</a:t>
            </a:r>
            <a:r>
              <a:rPr lang="en-US" u="sng" dirty="0">
                <a:solidFill>
                  <a:srgbClr val="5B616B"/>
                </a:solidFill>
                <a:hlinkClick r:id="rId7"/>
              </a:rPr>
              <a:t>/?from=USD&amp;to=EUR&amp;amount=1</a:t>
            </a:r>
            <a:r>
              <a:rPr lang="en-US" dirty="0">
                <a:solidFill>
                  <a:srgbClr val="5B616B"/>
                </a:solidFill>
              </a:rPr>
              <a:t> (daily calculator)</a:t>
            </a:r>
          </a:p>
          <a:p>
            <a:pPr lvl="1">
              <a:lnSpc>
                <a:spcPct val="120000"/>
              </a:lnSpc>
              <a:spcBef>
                <a:spcPts val="600"/>
              </a:spcBef>
              <a:spcAft>
                <a:spcPts val="0"/>
              </a:spcAft>
            </a:pPr>
            <a:r>
              <a:rPr lang="en-US" sz="2200" dirty="0" smtClean="0"/>
              <a:t>States use variety of websites</a:t>
            </a:r>
          </a:p>
          <a:p>
            <a:pPr marL="684212" lvl="2" indent="0">
              <a:lnSpc>
                <a:spcPct val="120000"/>
              </a:lnSpc>
              <a:spcBef>
                <a:spcPts val="0"/>
              </a:spcBef>
              <a:buNone/>
            </a:pPr>
            <a:endParaRPr lang="en-US" dirty="0" smtClean="0"/>
          </a:p>
          <a:p>
            <a:pPr marL="228600" lvl="1" indent="-228600">
              <a:buFont typeface="Arial" panose="020B0604020202020204" pitchFamily="34" charset="0"/>
              <a:buChar char="•"/>
            </a:pPr>
            <a:endParaRPr lang="en-US" dirty="0" smtClean="0"/>
          </a:p>
          <a:p>
            <a:pPr marL="228600" lvl="1" indent="-228600">
              <a:buFont typeface="Arial" panose="020B0604020202020204" pitchFamily="34" charset="0"/>
              <a:buChar char="•"/>
            </a:pPr>
            <a:endParaRPr lang="en-US" dirty="0"/>
          </a:p>
          <a:p>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62</a:t>
            </a:fld>
            <a:endParaRPr lang="en-US" dirty="0"/>
          </a:p>
        </p:txBody>
      </p:sp>
      <p:sp>
        <p:nvSpPr>
          <p:cNvPr id="5" name="Title 4"/>
          <p:cNvSpPr>
            <a:spLocks noGrp="1"/>
          </p:cNvSpPr>
          <p:nvPr>
            <p:ph type="title"/>
          </p:nvPr>
        </p:nvSpPr>
        <p:spPr/>
        <p:txBody>
          <a:bodyPr/>
          <a:lstStyle/>
          <a:p>
            <a:r>
              <a:rPr lang="en-US" dirty="0" smtClean="0"/>
              <a:t>Basis for Conversion </a:t>
            </a:r>
            <a:endParaRPr lang="en-US" dirty="0"/>
          </a:p>
        </p:txBody>
      </p:sp>
    </p:spTree>
    <p:extLst>
      <p:ext uri="{BB962C8B-B14F-4D97-AF65-F5344CB8AC3E}">
        <p14:creationId xmlns:p14="http://schemas.microsoft.com/office/powerpoint/2010/main" val="394532917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sz="2300" dirty="0" smtClean="0"/>
              <a:t>Current support</a:t>
            </a:r>
          </a:p>
          <a:p>
            <a:pPr lvl="1"/>
            <a:r>
              <a:rPr lang="en-US" dirty="0" smtClean="0"/>
              <a:t>Date </a:t>
            </a:r>
            <a:r>
              <a:rPr lang="en-US" dirty="0"/>
              <a:t>of </a:t>
            </a:r>
            <a:r>
              <a:rPr lang="en-US" dirty="0" smtClean="0"/>
              <a:t>order</a:t>
            </a:r>
          </a:p>
          <a:p>
            <a:pPr lvl="1"/>
            <a:r>
              <a:rPr lang="en-US" dirty="0" smtClean="0"/>
              <a:t>Date </a:t>
            </a:r>
            <a:r>
              <a:rPr lang="en-US" dirty="0"/>
              <a:t>order is registered in </a:t>
            </a:r>
            <a:r>
              <a:rPr lang="en-US" dirty="0" smtClean="0"/>
              <a:t>responding state </a:t>
            </a:r>
            <a:r>
              <a:rPr lang="en-US" dirty="0"/>
              <a:t>for enforcement </a:t>
            </a:r>
            <a:endParaRPr lang="en-US" dirty="0" smtClean="0"/>
          </a:p>
          <a:p>
            <a:pPr lvl="1"/>
            <a:r>
              <a:rPr lang="en-US" dirty="0" smtClean="0"/>
              <a:t>Date order is entered in system by state Central Registry</a:t>
            </a:r>
          </a:p>
          <a:p>
            <a:r>
              <a:rPr lang="en-US" sz="2300" dirty="0" smtClean="0"/>
              <a:t>Alleged arrears</a:t>
            </a:r>
          </a:p>
          <a:p>
            <a:pPr lvl="1"/>
            <a:r>
              <a:rPr lang="en-US" dirty="0"/>
              <a:t>Date order is entered in system by state Central Registry</a:t>
            </a:r>
          </a:p>
          <a:p>
            <a:pPr lvl="1"/>
            <a:r>
              <a:rPr lang="en-US" dirty="0" smtClean="0"/>
              <a:t>Date </a:t>
            </a:r>
            <a:r>
              <a:rPr lang="en-US" dirty="0"/>
              <a:t>noted in the Application or Letter of Transmittal Requesting </a:t>
            </a:r>
            <a:r>
              <a:rPr lang="en-US" dirty="0" smtClean="0"/>
              <a:t>Registration</a:t>
            </a:r>
          </a:p>
          <a:p>
            <a:pPr lvl="1"/>
            <a:r>
              <a:rPr lang="en-US" dirty="0" smtClean="0"/>
              <a:t>Date </a:t>
            </a:r>
            <a:r>
              <a:rPr lang="en-US" dirty="0"/>
              <a:t>order is registered in </a:t>
            </a:r>
            <a:r>
              <a:rPr lang="en-US" dirty="0" smtClean="0"/>
              <a:t>responding state </a:t>
            </a:r>
            <a:r>
              <a:rPr lang="en-US" dirty="0"/>
              <a:t>for </a:t>
            </a:r>
            <a:r>
              <a:rPr lang="en-US" dirty="0" smtClean="0"/>
              <a:t>enforcement</a:t>
            </a:r>
          </a:p>
          <a:p>
            <a:pPr lvl="1"/>
            <a:r>
              <a:rPr lang="en-US" dirty="0" smtClean="0"/>
              <a:t>Beginning </a:t>
            </a:r>
            <a:r>
              <a:rPr lang="en-US" dirty="0"/>
              <a:t>with date of enforcement action, average over time during which arrears accrued</a:t>
            </a:r>
          </a:p>
          <a:p>
            <a:r>
              <a:rPr lang="en-US" sz="2300" dirty="0" smtClean="0"/>
              <a:t>Future arrears</a:t>
            </a:r>
            <a:endParaRPr lang="en-US" sz="2300" dirty="0"/>
          </a:p>
          <a:p>
            <a:pPr lvl="1"/>
            <a:r>
              <a:rPr lang="en-US" dirty="0"/>
              <a:t>Date of </a:t>
            </a:r>
            <a:r>
              <a:rPr lang="en-US" dirty="0" smtClean="0"/>
              <a:t>past-due installment</a:t>
            </a:r>
          </a:p>
          <a:p>
            <a:pPr lvl="1"/>
            <a:r>
              <a:rPr lang="en-US" dirty="0" smtClean="0"/>
              <a:t>Date at time of enforcement action</a:t>
            </a:r>
          </a:p>
          <a:p>
            <a:pPr lvl="2">
              <a:lnSpc>
                <a:spcPct val="120000"/>
              </a:lnSpc>
              <a:spcBef>
                <a:spcPts val="0"/>
              </a:spcBef>
            </a:pPr>
            <a:endParaRPr lang="en-US" dirty="0"/>
          </a:p>
          <a:p>
            <a:pPr lvl="4">
              <a:lnSpc>
                <a:spcPct val="120000"/>
              </a:lnSpc>
            </a:pPr>
            <a:endParaRPr lang="en-US" dirty="0"/>
          </a:p>
          <a:p>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63</a:t>
            </a:fld>
            <a:endParaRPr lang="en-US" dirty="0"/>
          </a:p>
        </p:txBody>
      </p:sp>
      <p:sp>
        <p:nvSpPr>
          <p:cNvPr id="5" name="Title 4"/>
          <p:cNvSpPr>
            <a:spLocks noGrp="1"/>
          </p:cNvSpPr>
          <p:nvPr>
            <p:ph type="title"/>
          </p:nvPr>
        </p:nvSpPr>
        <p:spPr>
          <a:xfrm>
            <a:off x="686104" y="848380"/>
            <a:ext cx="7772400" cy="523220"/>
          </a:xfrm>
        </p:spPr>
        <p:txBody>
          <a:bodyPr/>
          <a:lstStyle/>
          <a:p>
            <a:r>
              <a:rPr lang="en-US" dirty="0" smtClean="0"/>
              <a:t>Date of Conversion – State Approaches</a:t>
            </a:r>
            <a:endParaRPr lang="en-US" dirty="0"/>
          </a:p>
        </p:txBody>
      </p:sp>
    </p:spTree>
    <p:extLst>
      <p:ext uri="{BB962C8B-B14F-4D97-AF65-F5344CB8AC3E}">
        <p14:creationId xmlns:p14="http://schemas.microsoft.com/office/powerpoint/2010/main" val="413530272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Include language </a:t>
            </a:r>
            <a:r>
              <a:rPr lang="en-US" sz="2400" dirty="0"/>
              <a:t>on registration statement regarding </a:t>
            </a:r>
            <a:r>
              <a:rPr lang="en-US" sz="2400" dirty="0" smtClean="0"/>
              <a:t>U.S</a:t>
            </a:r>
            <a:r>
              <a:rPr lang="en-US" sz="2400" dirty="0"/>
              <a:t>. Dollar </a:t>
            </a:r>
            <a:r>
              <a:rPr lang="en-US" sz="2400" dirty="0" smtClean="0"/>
              <a:t>equivalent </a:t>
            </a:r>
            <a:endParaRPr lang="en-US" sz="2400" dirty="0"/>
          </a:p>
          <a:p>
            <a:pPr lvl="1">
              <a:spcAft>
                <a:spcPts val="0"/>
              </a:spcAft>
              <a:defRPr/>
            </a:pPr>
            <a:r>
              <a:rPr lang="en-US" dirty="0"/>
              <a:t>Example:  The amount of the alleged arrearage is 900 Euros as of [date on arrears statement] having a United States of America Dollar equivalence of $</a:t>
            </a:r>
            <a:r>
              <a:rPr lang="en-US" dirty="0" smtClean="0"/>
              <a:t>1,260 </a:t>
            </a:r>
            <a:r>
              <a:rPr lang="en-US" dirty="0"/>
              <a:t>as of [date calculation made].  </a:t>
            </a:r>
            <a:endParaRPr lang="en-US" dirty="0" smtClean="0"/>
          </a:p>
          <a:p>
            <a:pPr lvl="1">
              <a:spcAft>
                <a:spcPts val="0"/>
              </a:spcAft>
              <a:defRPr/>
            </a:pPr>
            <a:r>
              <a:rPr lang="en-US" dirty="0" smtClean="0"/>
              <a:t>Write </a:t>
            </a:r>
            <a:r>
              <a:rPr lang="en-US" dirty="0"/>
              <a:t>out </a:t>
            </a:r>
            <a:r>
              <a:rPr lang="en-US" dirty="0" smtClean="0"/>
              <a:t>dates with name of month</a:t>
            </a:r>
            <a:endParaRPr lang="en-US" dirty="0"/>
          </a:p>
          <a:p>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64</a:t>
            </a:fld>
            <a:endParaRPr lang="en-US" dirty="0"/>
          </a:p>
        </p:txBody>
      </p:sp>
      <p:sp>
        <p:nvSpPr>
          <p:cNvPr id="5" name="Title 4"/>
          <p:cNvSpPr>
            <a:spLocks noGrp="1"/>
          </p:cNvSpPr>
          <p:nvPr>
            <p:ph type="title"/>
          </p:nvPr>
        </p:nvSpPr>
        <p:spPr/>
        <p:txBody>
          <a:bodyPr/>
          <a:lstStyle/>
          <a:p>
            <a:r>
              <a:rPr lang="en-US" dirty="0" smtClean="0"/>
              <a:t>Notice of Registration</a:t>
            </a:r>
            <a:endParaRPr lang="en-US" dirty="0"/>
          </a:p>
        </p:txBody>
      </p:sp>
    </p:spTree>
    <p:extLst>
      <p:ext uri="{BB962C8B-B14F-4D97-AF65-F5344CB8AC3E}">
        <p14:creationId xmlns:p14="http://schemas.microsoft.com/office/powerpoint/2010/main" val="76749387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2">
              <a:lnSpc>
                <a:spcPct val="120000"/>
              </a:lnSpc>
              <a:spcBef>
                <a:spcPts val="0"/>
              </a:spcBef>
            </a:pPr>
            <a:endParaRPr lang="en-US" dirty="0" smtClean="0"/>
          </a:p>
          <a:p>
            <a:r>
              <a:rPr lang="en-US" sz="2400" dirty="0" smtClean="0"/>
              <a:t>Currency conversion does not modify original order</a:t>
            </a:r>
          </a:p>
          <a:p>
            <a:r>
              <a:rPr lang="en-US" sz="2400" dirty="0" smtClean="0"/>
              <a:t>States periodically update currency exchange rate</a:t>
            </a:r>
          </a:p>
          <a:p>
            <a:pPr lvl="1"/>
            <a:r>
              <a:rPr lang="en-US" dirty="0" smtClean="0"/>
              <a:t>Set schedule, such as annually</a:t>
            </a:r>
          </a:p>
          <a:p>
            <a:pPr lvl="1"/>
            <a:r>
              <a:rPr lang="en-US" dirty="0" smtClean="0"/>
              <a:t>Upon request of party</a:t>
            </a:r>
          </a:p>
          <a:p>
            <a:pPr lvl="1"/>
            <a:r>
              <a:rPr lang="en-US" dirty="0" smtClean="0"/>
              <a:t>Time of next action on case</a:t>
            </a:r>
          </a:p>
          <a:p>
            <a:r>
              <a:rPr lang="en-US" sz="2400" dirty="0" smtClean="0"/>
              <a:t>Issuing State determines the “official” accounting</a:t>
            </a:r>
            <a:endParaRPr lang="en-US" sz="2400" dirty="0"/>
          </a:p>
          <a:p>
            <a:pPr marL="228600" lvl="1" indent="-228600">
              <a:buFont typeface="Arial" panose="020B0604020202020204" pitchFamily="34" charset="0"/>
              <a:buChar char="•"/>
            </a:pPr>
            <a:endParaRPr lang="en-US" dirty="0" smtClean="0"/>
          </a:p>
          <a:p>
            <a:pPr marL="228600" lvl="1" indent="-228600">
              <a:buFont typeface="Arial" panose="020B0604020202020204" pitchFamily="34" charset="0"/>
              <a:buChar char="•"/>
            </a:pPr>
            <a:endParaRPr lang="en-US" dirty="0"/>
          </a:p>
          <a:p>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65</a:t>
            </a:fld>
            <a:endParaRPr lang="en-US" dirty="0"/>
          </a:p>
        </p:txBody>
      </p:sp>
      <p:sp>
        <p:nvSpPr>
          <p:cNvPr id="5" name="Title 4"/>
          <p:cNvSpPr>
            <a:spLocks noGrp="1"/>
          </p:cNvSpPr>
          <p:nvPr>
            <p:ph type="title"/>
          </p:nvPr>
        </p:nvSpPr>
        <p:spPr>
          <a:xfrm>
            <a:off x="686104" y="848380"/>
            <a:ext cx="7772400" cy="523220"/>
          </a:xfrm>
        </p:spPr>
        <p:txBody>
          <a:bodyPr/>
          <a:lstStyle/>
          <a:p>
            <a:r>
              <a:rPr lang="en-US" dirty="0" smtClean="0"/>
              <a:t>Reconciliation of Payment Records</a:t>
            </a:r>
            <a:endParaRPr lang="en-US" dirty="0"/>
          </a:p>
        </p:txBody>
      </p:sp>
    </p:spTree>
    <p:extLst>
      <p:ext uri="{BB962C8B-B14F-4D97-AF65-F5344CB8AC3E}">
        <p14:creationId xmlns:p14="http://schemas.microsoft.com/office/powerpoint/2010/main" val="357623018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66</a:t>
            </a:fld>
            <a:endParaRPr lang="en-US" dirty="0"/>
          </a:p>
        </p:txBody>
      </p:sp>
      <p:sp>
        <p:nvSpPr>
          <p:cNvPr id="5" name="Title 4"/>
          <p:cNvSpPr>
            <a:spLocks noGrp="1"/>
          </p:cNvSpPr>
          <p:nvPr>
            <p:ph type="title"/>
          </p:nvPr>
        </p:nvSpPr>
        <p:spPr/>
        <p:txBody>
          <a:bodyPr/>
          <a:lstStyle/>
          <a:p>
            <a:r>
              <a:rPr lang="en-US" dirty="0" smtClean="0"/>
              <a:t>iSupport</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0750" y="1047750"/>
            <a:ext cx="4762500" cy="4762500"/>
          </a:xfrm>
          <a:prstGeom prst="rect">
            <a:avLst/>
          </a:prstGeom>
        </p:spPr>
      </p:pic>
    </p:spTree>
    <p:extLst>
      <p:ext uri="{BB962C8B-B14F-4D97-AF65-F5344CB8AC3E}">
        <p14:creationId xmlns:p14="http://schemas.microsoft.com/office/powerpoint/2010/main" val="62833354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a:t>
            </a:r>
            <a:r>
              <a:rPr lang="en-US" dirty="0"/>
              <a:t>case management system to communicate and process data between treaty </a:t>
            </a:r>
            <a:r>
              <a:rPr lang="en-US" dirty="0" smtClean="0"/>
              <a:t>countries</a:t>
            </a:r>
            <a:endParaRPr lang="en-US" dirty="0"/>
          </a:p>
          <a:p>
            <a:r>
              <a:rPr lang="en-US" dirty="0"/>
              <a:t>D</a:t>
            </a:r>
            <a:r>
              <a:rPr lang="en-US" dirty="0" smtClean="0"/>
              <a:t>eveloped </a:t>
            </a:r>
            <a:r>
              <a:rPr lang="en-US" dirty="0"/>
              <a:t>by the Permanent Bureau with input from </a:t>
            </a:r>
            <a:r>
              <a:rPr lang="en-US" dirty="0" smtClean="0"/>
              <a:t>working groups </a:t>
            </a:r>
            <a:r>
              <a:rPr lang="en-US" dirty="0"/>
              <a:t>representing different </a:t>
            </a:r>
            <a:r>
              <a:rPr lang="en-US" dirty="0" smtClean="0"/>
              <a:t>countries </a:t>
            </a:r>
            <a:endParaRPr lang="en-US" dirty="0"/>
          </a:p>
          <a:p>
            <a:r>
              <a:rPr lang="en-US" dirty="0" smtClean="0"/>
              <a:t>Owned by the </a:t>
            </a:r>
            <a:r>
              <a:rPr lang="en-US" dirty="0"/>
              <a:t>Permanent </a:t>
            </a:r>
            <a:r>
              <a:rPr lang="en-US" dirty="0" smtClean="0"/>
              <a:t>Bureau</a:t>
            </a:r>
          </a:p>
          <a:p>
            <a:pPr lvl="1"/>
            <a:r>
              <a:rPr lang="en-US" sz="1800" dirty="0" smtClean="0"/>
              <a:t>Copies </a:t>
            </a:r>
            <a:r>
              <a:rPr lang="en-US" sz="1800" dirty="0"/>
              <a:t>of iSupport are </a:t>
            </a:r>
            <a:r>
              <a:rPr lang="en-US" sz="1800" dirty="0" smtClean="0"/>
              <a:t>available </a:t>
            </a:r>
            <a:r>
              <a:rPr lang="en-US" sz="1800" dirty="0"/>
              <a:t>to all treaty </a:t>
            </a:r>
            <a:r>
              <a:rPr lang="en-US" sz="1800" dirty="0" smtClean="0"/>
              <a:t>countries </a:t>
            </a:r>
            <a:endParaRPr lang="en-US" sz="1800" dirty="0"/>
          </a:p>
          <a:p>
            <a:pPr lvl="1"/>
            <a:r>
              <a:rPr lang="en-US" sz="1800" dirty="0"/>
              <a:t>Software is controlled by the Permanent </a:t>
            </a:r>
            <a:r>
              <a:rPr lang="en-US" sz="1800" dirty="0" smtClean="0"/>
              <a:t>Bureau</a:t>
            </a:r>
            <a:endParaRPr lang="en-US" sz="1800" dirty="0"/>
          </a:p>
          <a:p>
            <a:r>
              <a:rPr lang="en-US" dirty="0"/>
              <a:t>U</a:t>
            </a:r>
            <a:r>
              <a:rPr lang="en-US" dirty="0" smtClean="0"/>
              <a:t>ses </a:t>
            </a:r>
            <a:r>
              <a:rPr lang="en-US" dirty="0"/>
              <a:t>eCodex (a secure EU transfer mechanism) to transmit case data between iSupport systems in treaty </a:t>
            </a:r>
            <a:r>
              <a:rPr lang="en-US" dirty="0" smtClean="0"/>
              <a:t>countries</a:t>
            </a:r>
            <a:endParaRPr lang="en-US" dirty="0"/>
          </a:p>
          <a:p>
            <a:r>
              <a:rPr lang="en-US" dirty="0" smtClean="0"/>
              <a:t>Each </a:t>
            </a:r>
            <a:r>
              <a:rPr lang="en-US" dirty="0"/>
              <a:t>country would have </a:t>
            </a:r>
            <a:r>
              <a:rPr lang="en-US" dirty="0" smtClean="0"/>
              <a:t>its </a:t>
            </a:r>
            <a:r>
              <a:rPr lang="en-US" dirty="0"/>
              <a:t>own copy of the application and </a:t>
            </a:r>
            <a:r>
              <a:rPr lang="en-US" dirty="0" smtClean="0"/>
              <a:t>its </a:t>
            </a:r>
            <a:r>
              <a:rPr lang="en-US" dirty="0"/>
              <a:t>own </a:t>
            </a:r>
            <a:r>
              <a:rPr lang="en-US" dirty="0" smtClean="0"/>
              <a:t>database</a:t>
            </a:r>
            <a:endParaRPr lang="en-US" dirty="0"/>
          </a:p>
          <a:p>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67</a:t>
            </a:fld>
            <a:endParaRPr lang="en-US" dirty="0"/>
          </a:p>
        </p:txBody>
      </p:sp>
      <p:sp>
        <p:nvSpPr>
          <p:cNvPr id="5" name="Title 4"/>
          <p:cNvSpPr>
            <a:spLocks noGrp="1"/>
          </p:cNvSpPr>
          <p:nvPr>
            <p:ph type="title"/>
          </p:nvPr>
        </p:nvSpPr>
        <p:spPr/>
        <p:txBody>
          <a:bodyPr/>
          <a:lstStyle/>
          <a:p>
            <a:r>
              <a:rPr lang="en-US" dirty="0" smtClean="0"/>
              <a:t>iSupport Overview</a:t>
            </a:r>
            <a:endParaRPr lang="en-US" dirty="0"/>
          </a:p>
        </p:txBody>
      </p:sp>
    </p:spTree>
    <p:extLst>
      <p:ext uri="{BB962C8B-B14F-4D97-AF65-F5344CB8AC3E}">
        <p14:creationId xmlns:p14="http://schemas.microsoft.com/office/powerpoint/2010/main" val="400869756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Eliminates paper processing </a:t>
            </a:r>
          </a:p>
          <a:p>
            <a:r>
              <a:rPr lang="en-US" dirty="0"/>
              <a:t>Standardizes electronic case processing </a:t>
            </a:r>
          </a:p>
          <a:p>
            <a:r>
              <a:rPr lang="en-US" dirty="0"/>
              <a:t>Based on internationally approved child support forms </a:t>
            </a:r>
          </a:p>
          <a:p>
            <a:r>
              <a:rPr lang="en-US" dirty="0"/>
              <a:t>Facilitates secure communication between Central Authorities in different countries</a:t>
            </a:r>
          </a:p>
          <a:p>
            <a:r>
              <a:rPr lang="en-US" dirty="0"/>
              <a:t>Alleviates existing language translation problems </a:t>
            </a:r>
          </a:p>
          <a:p>
            <a:r>
              <a:rPr lang="en-US" dirty="0"/>
              <a:t>Allows countries to process the increasing volume of cases </a:t>
            </a:r>
          </a:p>
          <a:p>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68</a:t>
            </a:fld>
            <a:endParaRPr lang="en-US" dirty="0"/>
          </a:p>
        </p:txBody>
      </p:sp>
      <p:sp>
        <p:nvSpPr>
          <p:cNvPr id="5" name="Title 4"/>
          <p:cNvSpPr>
            <a:spLocks noGrp="1"/>
          </p:cNvSpPr>
          <p:nvPr>
            <p:ph type="title"/>
          </p:nvPr>
        </p:nvSpPr>
        <p:spPr/>
        <p:txBody>
          <a:bodyPr/>
          <a:lstStyle/>
          <a:p>
            <a:r>
              <a:rPr lang="en-US" dirty="0" smtClean="0"/>
              <a:t>iSupport Objectives</a:t>
            </a:r>
            <a:endParaRPr lang="en-US" dirty="0"/>
          </a:p>
        </p:txBody>
      </p:sp>
    </p:spTree>
    <p:extLst>
      <p:ext uri="{BB962C8B-B14F-4D97-AF65-F5344CB8AC3E}">
        <p14:creationId xmlns:p14="http://schemas.microsoft.com/office/powerpoint/2010/main" val="346385860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cs typeface="Arial" panose="020B0604020202020204" pitchFamily="34" charset="0"/>
              </a:rPr>
              <a:t>California participated in </a:t>
            </a:r>
            <a:r>
              <a:rPr lang="en-US" dirty="0" smtClean="0">
                <a:cs typeface="Arial" panose="020B0604020202020204" pitchFamily="34" charset="0"/>
              </a:rPr>
              <a:t>pilot </a:t>
            </a:r>
            <a:endParaRPr lang="en-US" dirty="0">
              <a:cs typeface="Arial" panose="020B0604020202020204" pitchFamily="34" charset="0"/>
            </a:endParaRPr>
          </a:p>
          <a:p>
            <a:endParaRPr lang="en-US" sz="1050" dirty="0">
              <a:cs typeface="Arial" panose="020B0604020202020204" pitchFamily="34" charset="0"/>
            </a:endParaRPr>
          </a:p>
          <a:p>
            <a:r>
              <a:rPr lang="en-US" dirty="0">
                <a:cs typeface="Arial" panose="020B0604020202020204" pitchFamily="34" charset="0"/>
              </a:rPr>
              <a:t>OCSE is analyzing </a:t>
            </a:r>
            <a:r>
              <a:rPr lang="en-US" dirty="0" smtClean="0">
                <a:cs typeface="Arial" panose="020B0604020202020204" pitchFamily="34" charset="0"/>
              </a:rPr>
              <a:t>U.S. </a:t>
            </a:r>
            <a:r>
              <a:rPr lang="en-US" dirty="0">
                <a:cs typeface="Arial" panose="020B0604020202020204" pitchFamily="34" charset="0"/>
              </a:rPr>
              <a:t>ability to implement iSupport</a:t>
            </a:r>
          </a:p>
          <a:p>
            <a:pPr lvl="1"/>
            <a:r>
              <a:rPr lang="en-US" sz="1650" dirty="0">
                <a:cs typeface="Arial" panose="020B0604020202020204" pitchFamily="34" charset="0"/>
              </a:rPr>
              <a:t>Reviewing software code, database </a:t>
            </a:r>
            <a:r>
              <a:rPr lang="en-US" sz="1650" dirty="0" smtClean="0">
                <a:cs typeface="Arial" panose="020B0604020202020204" pitchFamily="34" charset="0"/>
              </a:rPr>
              <a:t>structure, </a:t>
            </a:r>
            <a:r>
              <a:rPr lang="en-US" sz="1650" dirty="0">
                <a:cs typeface="Arial" panose="020B0604020202020204" pitchFamily="34" charset="0"/>
              </a:rPr>
              <a:t>and documentation </a:t>
            </a:r>
          </a:p>
          <a:p>
            <a:pPr lvl="1"/>
            <a:r>
              <a:rPr lang="en-US" sz="1650" dirty="0">
                <a:cs typeface="Arial" panose="020B0604020202020204" pitchFamily="34" charset="0"/>
              </a:rPr>
              <a:t>Verifying encryption strength meets federal standards</a:t>
            </a:r>
          </a:p>
          <a:p>
            <a:pPr lvl="1"/>
            <a:r>
              <a:rPr lang="en-US" sz="1650" dirty="0">
                <a:cs typeface="Arial" panose="020B0604020202020204" pitchFamily="34" charset="0"/>
              </a:rPr>
              <a:t>Executing security scans</a:t>
            </a:r>
          </a:p>
          <a:p>
            <a:pPr lvl="1"/>
            <a:r>
              <a:rPr lang="en-US" sz="1650" dirty="0">
                <a:cs typeface="Arial" panose="020B0604020202020204" pitchFamily="34" charset="0"/>
              </a:rPr>
              <a:t>Discussing two-factor authentication</a:t>
            </a:r>
          </a:p>
          <a:p>
            <a:pPr lvl="1"/>
            <a:r>
              <a:rPr lang="en-US" sz="1650" dirty="0">
                <a:cs typeface="Arial" panose="020B0604020202020204" pitchFamily="34" charset="0"/>
              </a:rPr>
              <a:t>Ensuring that the system meets all FISMA (Federal Information Security Management Act) security requirements based on NIST Special Publication 800-53 (National Institute of Standards and Technology) security controls</a:t>
            </a:r>
            <a:r>
              <a:rPr lang="en-US" dirty="0">
                <a:cs typeface="Arial" panose="020B0604020202020204" pitchFamily="34" charset="0"/>
              </a:rPr>
              <a:t/>
            </a:r>
            <a:br>
              <a:rPr lang="en-US" dirty="0">
                <a:cs typeface="Arial" panose="020B0604020202020204" pitchFamily="34" charset="0"/>
              </a:rPr>
            </a:br>
            <a:endParaRPr lang="en-US" dirty="0">
              <a:cs typeface="Arial" panose="020B0604020202020204" pitchFamily="34" charset="0"/>
            </a:endParaRPr>
          </a:p>
          <a:p>
            <a:r>
              <a:rPr lang="en-US" dirty="0">
                <a:cs typeface="Arial" panose="020B0604020202020204" pitchFamily="34" charset="0"/>
              </a:rPr>
              <a:t>OCSE will follow the HHS standard implementation process</a:t>
            </a:r>
          </a:p>
          <a:p>
            <a:endParaRPr lang="en-US" dirty="0"/>
          </a:p>
        </p:txBody>
      </p:sp>
      <p:sp>
        <p:nvSpPr>
          <p:cNvPr id="3" name="Footer Placeholder 2"/>
          <p:cNvSpPr>
            <a:spLocks noGrp="1"/>
          </p:cNvSpPr>
          <p:nvPr>
            <p:ph type="ftr" sz="quarter" idx="3"/>
          </p:nvPr>
        </p:nvSpPr>
        <p:spPr/>
        <p:txBody>
          <a:bodyPr/>
          <a:lstStyle/>
          <a:p>
            <a:r>
              <a:rPr lang="en-US" dirty="0" smtClean="0"/>
              <a:t>Module 8</a:t>
            </a:r>
            <a:endParaRPr lang="en-US" dirty="0"/>
          </a:p>
        </p:txBody>
      </p:sp>
      <p:sp>
        <p:nvSpPr>
          <p:cNvPr id="4" name="Slide Number Placeholder 3"/>
          <p:cNvSpPr>
            <a:spLocks noGrp="1"/>
          </p:cNvSpPr>
          <p:nvPr>
            <p:ph type="sldNum" sz="quarter" idx="4"/>
          </p:nvPr>
        </p:nvSpPr>
        <p:spPr/>
        <p:txBody>
          <a:bodyPr/>
          <a:lstStyle/>
          <a:p>
            <a:r>
              <a:rPr lang="en-US" dirty="0"/>
              <a:t>8</a:t>
            </a:r>
            <a:r>
              <a:rPr lang="en-US" dirty="0" smtClean="0"/>
              <a:t>-</a:t>
            </a:r>
            <a:fld id="{42782948-4DBE-204D-AB9E-B65E067054AE}" type="slidenum">
              <a:rPr lang="en-US" smtClean="0"/>
              <a:pPr/>
              <a:t>69</a:t>
            </a:fld>
            <a:endParaRPr lang="en-US" dirty="0"/>
          </a:p>
        </p:txBody>
      </p:sp>
      <p:sp>
        <p:nvSpPr>
          <p:cNvPr id="5" name="Title 4"/>
          <p:cNvSpPr>
            <a:spLocks noGrp="1"/>
          </p:cNvSpPr>
          <p:nvPr>
            <p:ph type="title"/>
          </p:nvPr>
        </p:nvSpPr>
        <p:spPr/>
        <p:txBody>
          <a:bodyPr/>
          <a:lstStyle/>
          <a:p>
            <a:r>
              <a:rPr lang="en-US" dirty="0" smtClean="0"/>
              <a:t>iSupport Status</a:t>
            </a:r>
            <a:endParaRPr lang="en-US" dirty="0"/>
          </a:p>
        </p:txBody>
      </p:sp>
    </p:spTree>
    <p:extLst>
      <p:ext uri="{BB962C8B-B14F-4D97-AF65-F5344CB8AC3E}">
        <p14:creationId xmlns:p14="http://schemas.microsoft.com/office/powerpoint/2010/main" val="8322626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sz="2400" dirty="0" smtClean="0"/>
              <a:t>Child </a:t>
            </a:r>
            <a:r>
              <a:rPr lang="en-US" sz="2400" dirty="0"/>
              <a:t>s</a:t>
            </a:r>
            <a:r>
              <a:rPr lang="en-US" sz="2400" dirty="0" smtClean="0"/>
              <a:t>upport</a:t>
            </a:r>
          </a:p>
          <a:p>
            <a:pPr lvl="1">
              <a:lnSpc>
                <a:spcPct val="120000"/>
              </a:lnSpc>
              <a:spcAft>
                <a:spcPts val="0"/>
              </a:spcAft>
            </a:pPr>
            <a:r>
              <a:rPr lang="en-US" dirty="0" smtClean="0"/>
              <a:t>Establishment and modification (at least </a:t>
            </a:r>
          </a:p>
          <a:p>
            <a:pPr marL="682625" lvl="1" indent="-228600">
              <a:lnSpc>
                <a:spcPct val="120000"/>
              </a:lnSpc>
              <a:spcAft>
                <a:spcPts val="0"/>
              </a:spcAft>
              <a:buNone/>
            </a:pPr>
            <a:r>
              <a:rPr lang="en-US" dirty="0"/>
              <a:t>	</a:t>
            </a:r>
            <a:r>
              <a:rPr lang="en-US" dirty="0" smtClean="0"/>
              <a:t>to age 18)</a:t>
            </a:r>
          </a:p>
          <a:p>
            <a:pPr lvl="2">
              <a:lnSpc>
                <a:spcPct val="120000"/>
              </a:lnSpc>
              <a:spcBef>
                <a:spcPts val="0"/>
              </a:spcBef>
            </a:pPr>
            <a:r>
              <a:rPr lang="en-US" dirty="0" smtClean="0">
                <a:solidFill>
                  <a:srgbClr val="5B616B"/>
                </a:solidFill>
              </a:rPr>
              <a:t>Requested State law applies</a:t>
            </a:r>
          </a:p>
          <a:p>
            <a:pPr lvl="2">
              <a:lnSpc>
                <a:spcPct val="120000"/>
              </a:lnSpc>
              <a:spcBef>
                <a:spcPts val="0"/>
              </a:spcBef>
            </a:pPr>
            <a:endParaRPr lang="en-US" dirty="0" smtClean="0">
              <a:solidFill>
                <a:srgbClr val="5B616B"/>
              </a:solidFill>
            </a:endParaRPr>
          </a:p>
          <a:p>
            <a:pPr lvl="1">
              <a:lnSpc>
                <a:spcPct val="120000"/>
              </a:lnSpc>
              <a:spcAft>
                <a:spcPts val="0"/>
              </a:spcAft>
            </a:pPr>
            <a:r>
              <a:rPr lang="en-US" dirty="0" smtClean="0"/>
              <a:t>Recognition and enforcement up to age 21</a:t>
            </a:r>
          </a:p>
          <a:p>
            <a:pPr lvl="2">
              <a:lnSpc>
                <a:spcPct val="120000"/>
              </a:lnSpc>
              <a:spcBef>
                <a:spcPts val="0"/>
              </a:spcBef>
            </a:pPr>
            <a:r>
              <a:rPr lang="en-US" dirty="0" smtClean="0">
                <a:solidFill>
                  <a:srgbClr val="5B616B"/>
                </a:solidFill>
              </a:rPr>
              <a:t>BUT Contracting State may </a:t>
            </a:r>
            <a:r>
              <a:rPr lang="en-US" dirty="0">
                <a:solidFill>
                  <a:srgbClr val="5B616B"/>
                </a:solidFill>
              </a:rPr>
              <a:t>reserve right to limit scope </a:t>
            </a:r>
            <a:r>
              <a:rPr lang="en-US" dirty="0" smtClean="0">
                <a:solidFill>
                  <a:srgbClr val="5B616B"/>
                </a:solidFill>
              </a:rPr>
              <a:t>to </a:t>
            </a:r>
            <a:r>
              <a:rPr lang="en-US" dirty="0">
                <a:solidFill>
                  <a:srgbClr val="5B616B"/>
                </a:solidFill>
              </a:rPr>
              <a:t>children under age of 18 </a:t>
            </a:r>
            <a:endParaRPr lang="en-US" dirty="0" smtClean="0">
              <a:solidFill>
                <a:srgbClr val="5B616B"/>
              </a:solidFill>
            </a:endParaRPr>
          </a:p>
          <a:p>
            <a:pPr lvl="3">
              <a:lnSpc>
                <a:spcPct val="120000"/>
              </a:lnSpc>
              <a:spcBef>
                <a:spcPts val="0"/>
              </a:spcBef>
            </a:pPr>
            <a:r>
              <a:rPr lang="en-US" dirty="0" smtClean="0">
                <a:solidFill>
                  <a:srgbClr val="5B616B"/>
                </a:solidFill>
              </a:rPr>
              <a:t>U.S. did not make such a reservation</a:t>
            </a:r>
          </a:p>
          <a:p>
            <a:pPr lvl="2">
              <a:lnSpc>
                <a:spcPct val="120000"/>
              </a:lnSpc>
              <a:spcBef>
                <a:spcPts val="0"/>
              </a:spcBef>
            </a:pPr>
            <a:endParaRPr lang="en-US" dirty="0" smtClean="0">
              <a:solidFill>
                <a:srgbClr val="5B616B"/>
              </a:solidFill>
            </a:endParaRPr>
          </a:p>
          <a:p>
            <a:r>
              <a:rPr lang="en-US" sz="2400" dirty="0"/>
              <a:t>Parentage e</a:t>
            </a:r>
            <a:r>
              <a:rPr lang="en-US" sz="2400" dirty="0" smtClean="0"/>
              <a:t>stablishment </a:t>
            </a:r>
            <a:r>
              <a:rPr lang="en-US" sz="2400" dirty="0"/>
              <a:t>IF</a:t>
            </a:r>
          </a:p>
          <a:p>
            <a:pPr lvl="1"/>
            <a:r>
              <a:rPr lang="en-US" dirty="0"/>
              <a:t>Necessary to establish a child support </a:t>
            </a:r>
            <a:r>
              <a:rPr lang="en-US" dirty="0" smtClean="0"/>
              <a:t>obligation</a:t>
            </a:r>
            <a:endParaRPr lang="en-US" dirty="0"/>
          </a:p>
        </p:txBody>
      </p:sp>
      <p:sp>
        <p:nvSpPr>
          <p:cNvPr id="5" name="Footer Placeholder 4"/>
          <p:cNvSpPr>
            <a:spLocks noGrp="1"/>
          </p:cNvSpPr>
          <p:nvPr>
            <p:ph type="ftr" sz="quarter" idx="3"/>
          </p:nvPr>
        </p:nvSpPr>
        <p:spPr/>
        <p:txBody>
          <a:bodyPr/>
          <a:lstStyle/>
          <a:p>
            <a:r>
              <a:rPr lang="en-US" dirty="0" smtClean="0"/>
              <a:t>Module 8</a:t>
            </a:r>
            <a:endParaRPr lang="en-US" dirty="0"/>
          </a:p>
        </p:txBody>
      </p:sp>
      <p:sp>
        <p:nvSpPr>
          <p:cNvPr id="8" name="Title 7"/>
          <p:cNvSpPr>
            <a:spLocks noGrp="1"/>
          </p:cNvSpPr>
          <p:nvPr>
            <p:ph type="title"/>
          </p:nvPr>
        </p:nvSpPr>
        <p:spPr>
          <a:xfrm>
            <a:off x="686104" y="417493"/>
            <a:ext cx="7772400" cy="954107"/>
          </a:xfrm>
        </p:spPr>
        <p:txBody>
          <a:bodyPr/>
          <a:lstStyle/>
          <a:p>
            <a:r>
              <a:rPr lang="en-US" dirty="0" smtClean="0"/>
              <a:t>Mandatory Scope of Hague Child Support Convention </a:t>
            </a:r>
            <a:endParaRPr lang="en-US" dirty="0"/>
          </a:p>
        </p:txBody>
      </p:sp>
      <p:sp>
        <p:nvSpPr>
          <p:cNvPr id="3" name="Slide Number Placeholder 2"/>
          <p:cNvSpPr>
            <a:spLocks noGrp="1"/>
          </p:cNvSpPr>
          <p:nvPr>
            <p:ph type="sldNum" sz="quarter" idx="4"/>
          </p:nvPr>
        </p:nvSpPr>
        <p:spPr/>
        <p:txBody>
          <a:bodyPr/>
          <a:lstStyle/>
          <a:p>
            <a:r>
              <a:rPr lang="en-US" dirty="0"/>
              <a:t>8</a:t>
            </a:r>
            <a:r>
              <a:rPr lang="en-US" dirty="0" smtClean="0"/>
              <a:t>-</a:t>
            </a:r>
            <a:fld id="{42782948-4DBE-204D-AB9E-B65E067054AE}" type="slidenum">
              <a:rPr lang="en-US" smtClean="0"/>
              <a:pPr/>
              <a:t>7</a:t>
            </a:fld>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1251466"/>
            <a:ext cx="2836565" cy="1920240"/>
          </a:xfrm>
          <a:prstGeom prst="rect">
            <a:avLst/>
          </a:prstGeom>
        </p:spPr>
      </p:pic>
    </p:spTree>
    <p:extLst>
      <p:ext uri="{BB962C8B-B14F-4D97-AF65-F5344CB8AC3E}">
        <p14:creationId xmlns:p14="http://schemas.microsoft.com/office/powerpoint/2010/main" val="208391107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511300"/>
            <a:ext cx="7772400" cy="5009634"/>
          </a:xfrm>
        </p:spPr>
        <p:txBody>
          <a:bodyPr>
            <a:normAutofit fontScale="62500" lnSpcReduction="20000"/>
          </a:bodyPr>
          <a:lstStyle/>
          <a:p>
            <a:r>
              <a:rPr lang="en-US" sz="2800" dirty="0" smtClean="0"/>
              <a:t>QUESTION</a:t>
            </a:r>
            <a:r>
              <a:rPr lang="en-US" sz="2800" dirty="0" smtClean="0">
                <a:latin typeface="Gill Sans MT" panose="020B0502020104020203" pitchFamily="34" charset="0"/>
              </a:rPr>
              <a:t>:  </a:t>
            </a:r>
            <a:r>
              <a:rPr lang="en-US" sz="2800" dirty="0">
                <a:latin typeface="Gill Sans MT" panose="020B0502020104020203" pitchFamily="34" charset="0"/>
              </a:rPr>
              <a:t>Now that the Hague Child Support Convention has entered into force in the United States, how should states handle cases that are currently being worked under a federal bilateral agreement?  </a:t>
            </a:r>
            <a:r>
              <a:rPr lang="en-US" sz="2800" dirty="0" smtClean="0">
                <a:latin typeface="Gill Sans MT" panose="020B0502020104020203" pitchFamily="34" charset="0"/>
              </a:rPr>
              <a:t> </a:t>
            </a:r>
            <a:endParaRPr lang="en-US" sz="2800" dirty="0">
              <a:latin typeface="Gill Sans MT" panose="020B0502020104020203" pitchFamily="34" charset="0"/>
            </a:endParaRPr>
          </a:p>
          <a:p>
            <a:pPr>
              <a:spcBef>
                <a:spcPts val="600"/>
              </a:spcBef>
            </a:pPr>
            <a:r>
              <a:rPr lang="en-US" sz="2800" dirty="0" smtClean="0"/>
              <a:t>RESPONSE</a:t>
            </a:r>
            <a:r>
              <a:rPr lang="en-US" sz="2800" dirty="0" smtClean="0">
                <a:latin typeface="Gill Sans MT" panose="020B0502020104020203" pitchFamily="34" charset="0"/>
              </a:rPr>
              <a:t>:  </a:t>
            </a:r>
            <a:r>
              <a:rPr lang="en-US" sz="2800" dirty="0">
                <a:latin typeface="Gill Sans MT" panose="020B0502020104020203" pitchFamily="34" charset="0"/>
              </a:rPr>
              <a:t>States should continue to work cases that were initiated under a bilateral agreement so as not to disrupt payments to </a:t>
            </a:r>
            <a:r>
              <a:rPr lang="en-US" sz="2800" dirty="0" smtClean="0">
                <a:latin typeface="Gill Sans MT" panose="020B0502020104020203" pitchFamily="34" charset="0"/>
              </a:rPr>
              <a:t>families. However</a:t>
            </a:r>
            <a:r>
              <a:rPr lang="en-US" sz="2800" dirty="0">
                <a:latin typeface="Gill Sans MT" panose="020B0502020104020203" pitchFamily="34" charset="0"/>
              </a:rPr>
              <a:t>, if a major action requiring a new application is necessary, such as a modification, and the other country is also a Convention country, states should use Convention forms and follow Convention requirements, as provided in Article 7 of UIFSA and the Convention. </a:t>
            </a:r>
          </a:p>
          <a:p>
            <a:pPr>
              <a:spcBef>
                <a:spcPts val="600"/>
              </a:spcBef>
            </a:pPr>
            <a:r>
              <a:rPr lang="en-US" sz="2800" dirty="0" smtClean="0"/>
              <a:t>QUESTION</a:t>
            </a:r>
            <a:r>
              <a:rPr lang="en-US" sz="2800" dirty="0" smtClean="0">
                <a:latin typeface="Gill Sans MT" panose="020B0502020104020203" pitchFamily="34" charset="0"/>
              </a:rPr>
              <a:t>:  What </a:t>
            </a:r>
            <a:r>
              <a:rPr lang="en-US" sz="2800" dirty="0">
                <a:latin typeface="Gill Sans MT" panose="020B0502020104020203" pitchFamily="34" charset="0"/>
              </a:rPr>
              <a:t>about new cases with Convention countries that are also </a:t>
            </a:r>
            <a:r>
              <a:rPr lang="en-US" sz="2800" dirty="0" smtClean="0">
                <a:latin typeface="Gill Sans MT" panose="020B0502020104020203" pitchFamily="34" charset="0"/>
              </a:rPr>
              <a:t>FRCs?</a:t>
            </a:r>
            <a:endParaRPr lang="en-US" sz="2800" dirty="0">
              <a:latin typeface="Gill Sans MT" panose="020B0502020104020203" pitchFamily="34" charset="0"/>
            </a:endParaRPr>
          </a:p>
          <a:p>
            <a:pPr>
              <a:spcBef>
                <a:spcPts val="600"/>
              </a:spcBef>
            </a:pPr>
            <a:r>
              <a:rPr lang="en-US" sz="2800" dirty="0" smtClean="0"/>
              <a:t>RESPONSE</a:t>
            </a:r>
            <a:r>
              <a:rPr lang="en-US" sz="2800" dirty="0" smtClean="0">
                <a:latin typeface="Gill Sans MT" panose="020B0502020104020203" pitchFamily="34" charset="0"/>
              </a:rPr>
              <a:t>:  For </a:t>
            </a:r>
            <a:r>
              <a:rPr lang="en-US" sz="2800" dirty="0">
                <a:latin typeface="Gill Sans MT" panose="020B0502020104020203" pitchFamily="34" charset="0"/>
              </a:rPr>
              <a:t>new cases, if the Convention country is also an FRC, the terms of the Hague Convention will now govern whenever there is an application for services under the Convention and states must send and receive new cases in accord with Article 7 of UIFSA 2008 and the Convention.  </a:t>
            </a:r>
            <a:endParaRPr lang="en-US" sz="2800" dirty="0" smtClean="0">
              <a:latin typeface="Gill Sans MT" panose="020B0502020104020203" pitchFamily="34" charset="0"/>
            </a:endParaRPr>
          </a:p>
          <a:p>
            <a:pPr marL="228600" indent="0">
              <a:buNone/>
            </a:pPr>
            <a:r>
              <a:rPr lang="en-US" sz="2800" dirty="0" smtClean="0">
                <a:latin typeface="Gill Sans MT" panose="020B0502020104020203" pitchFamily="34" charset="0"/>
              </a:rPr>
              <a:t>The </a:t>
            </a:r>
            <a:r>
              <a:rPr lang="en-US" sz="2800" dirty="0">
                <a:latin typeface="Gill Sans MT" panose="020B0502020104020203" pitchFamily="34" charset="0"/>
              </a:rPr>
              <a:t>following FRCs are now Convention countries:  Czech Republic, Finland, Hungary, Ireland, Netherlands, Norway, Poland, Portugal, Slovakia, and the United </a:t>
            </a:r>
            <a:r>
              <a:rPr lang="en-US" sz="2800" dirty="0" smtClean="0">
                <a:latin typeface="Gill Sans MT" panose="020B0502020104020203" pitchFamily="34" charset="0"/>
              </a:rPr>
              <a:t>Kingdom.</a:t>
            </a:r>
            <a:endParaRPr lang="en-US" dirty="0"/>
          </a:p>
        </p:txBody>
      </p:sp>
      <p:sp>
        <p:nvSpPr>
          <p:cNvPr id="5" name="Footer Placeholder 4"/>
          <p:cNvSpPr>
            <a:spLocks noGrp="1"/>
          </p:cNvSpPr>
          <p:nvPr>
            <p:ph type="ftr" sz="quarter" idx="3"/>
          </p:nvPr>
        </p:nvSpPr>
        <p:spPr/>
        <p:txBody>
          <a:bodyPr/>
          <a:lstStyle/>
          <a:p>
            <a:r>
              <a:rPr lang="en-US" dirty="0" smtClean="0"/>
              <a:t>Module 8</a:t>
            </a:r>
            <a:endParaRPr lang="en-US" dirty="0"/>
          </a:p>
        </p:txBody>
      </p:sp>
      <p:sp>
        <p:nvSpPr>
          <p:cNvPr id="6" name="Slide Number Placeholder 5"/>
          <p:cNvSpPr>
            <a:spLocks noGrp="1"/>
          </p:cNvSpPr>
          <p:nvPr>
            <p:ph type="sldNum" sz="quarter" idx="4"/>
          </p:nvPr>
        </p:nvSpPr>
        <p:spPr/>
        <p:txBody>
          <a:bodyPr/>
          <a:lstStyle/>
          <a:p>
            <a:r>
              <a:rPr lang="en-US" dirty="0" smtClean="0"/>
              <a:t>8-70</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Impact of Convention on FRCs </a:t>
            </a:r>
            <a:endParaRPr lang="en-US" dirty="0"/>
          </a:p>
        </p:txBody>
      </p:sp>
    </p:spTree>
    <p:extLst>
      <p:ext uri="{BB962C8B-B14F-4D97-AF65-F5344CB8AC3E}">
        <p14:creationId xmlns:p14="http://schemas.microsoft.com/office/powerpoint/2010/main" val="340928923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600200"/>
            <a:ext cx="7772400" cy="4920734"/>
          </a:xfrm>
        </p:spPr>
        <p:txBody>
          <a:bodyPr>
            <a:normAutofit fontScale="62500" lnSpcReduction="20000"/>
          </a:bodyPr>
          <a:lstStyle/>
          <a:p>
            <a:pPr>
              <a:spcAft>
                <a:spcPts val="600"/>
              </a:spcAft>
            </a:pPr>
            <a:r>
              <a:rPr lang="en-US" sz="2800" dirty="0" smtClean="0"/>
              <a:t>QUESTION</a:t>
            </a:r>
            <a:r>
              <a:rPr lang="en-US" sz="2800" dirty="0">
                <a:latin typeface="Gill Sans MT" panose="020B0502020104020203" pitchFamily="34" charset="0"/>
              </a:rPr>
              <a:t>:  If we receive a case from a Hague </a:t>
            </a:r>
            <a:r>
              <a:rPr lang="en-US" sz="2800" dirty="0" smtClean="0">
                <a:latin typeface="Gill Sans MT" panose="020B0502020104020203" pitchFamily="34" charset="0"/>
              </a:rPr>
              <a:t>country, which </a:t>
            </a:r>
            <a:r>
              <a:rPr lang="en-US" sz="2800" dirty="0">
                <a:latin typeface="Gill Sans MT" panose="020B0502020104020203" pitchFamily="34" charset="0"/>
              </a:rPr>
              <a:t>is also an </a:t>
            </a:r>
            <a:r>
              <a:rPr lang="en-US" sz="2800" dirty="0" smtClean="0">
                <a:latin typeface="Gill Sans MT" panose="020B0502020104020203" pitchFamily="34" charset="0"/>
              </a:rPr>
              <a:t>FRC, and the Central Authority uses </a:t>
            </a:r>
            <a:r>
              <a:rPr lang="en-US" sz="2800" dirty="0">
                <a:latin typeface="Gill Sans MT" panose="020B0502020104020203" pitchFamily="34" charset="0"/>
              </a:rPr>
              <a:t>old procedures and forms, do we reject the case</a:t>
            </a:r>
            <a:r>
              <a:rPr lang="en-US" sz="2800" dirty="0" smtClean="0">
                <a:latin typeface="Gill Sans MT" panose="020B0502020104020203" pitchFamily="34" charset="0"/>
              </a:rPr>
              <a:t>?</a:t>
            </a:r>
          </a:p>
          <a:p>
            <a:pPr>
              <a:spcBef>
                <a:spcPts val="1200"/>
              </a:spcBef>
              <a:spcAft>
                <a:spcPts val="600"/>
              </a:spcAft>
            </a:pPr>
            <a:r>
              <a:rPr lang="en-US" sz="2800" dirty="0" smtClean="0"/>
              <a:t>RESPONSE</a:t>
            </a:r>
            <a:r>
              <a:rPr lang="en-US" sz="2800" dirty="0">
                <a:latin typeface="Gill Sans MT" panose="020B0502020104020203" pitchFamily="34" charset="0"/>
              </a:rPr>
              <a:t>:  A new application </a:t>
            </a:r>
            <a:r>
              <a:rPr lang="en-US" sz="2800" dirty="0" smtClean="0">
                <a:latin typeface="Gill Sans MT" panose="020B0502020104020203" pitchFamily="34" charset="0"/>
              </a:rPr>
              <a:t>from </a:t>
            </a:r>
            <a:r>
              <a:rPr lang="en-US" sz="2800" dirty="0">
                <a:latin typeface="Gill Sans MT" panose="020B0502020104020203" pitchFamily="34" charset="0"/>
              </a:rPr>
              <a:t>a Hague country must be on Hague forms and follow Hague procedures. However, where possible, work with the </a:t>
            </a:r>
            <a:r>
              <a:rPr lang="en-US" sz="2800" dirty="0" smtClean="0">
                <a:latin typeface="Gill Sans MT" panose="020B0502020104020203" pitchFamily="34" charset="0"/>
              </a:rPr>
              <a:t>requesting Central Authority </a:t>
            </a:r>
            <a:r>
              <a:rPr lang="en-US" sz="2800" dirty="0">
                <a:latin typeface="Gill Sans MT" panose="020B0502020104020203" pitchFamily="34" charset="0"/>
              </a:rPr>
              <a:t>to process the case. For example, if </a:t>
            </a:r>
            <a:r>
              <a:rPr lang="en-US" sz="2800" dirty="0" smtClean="0">
                <a:latin typeface="Gill Sans MT" panose="020B0502020104020203" pitchFamily="34" charset="0"/>
              </a:rPr>
              <a:t>the Central Authority sends </a:t>
            </a:r>
            <a:r>
              <a:rPr lang="en-US" sz="2800" dirty="0">
                <a:latin typeface="Gill Sans MT" panose="020B0502020104020203" pitchFamily="34" charset="0"/>
              </a:rPr>
              <a:t>a mix of old and new forms, communicate which </a:t>
            </a:r>
            <a:r>
              <a:rPr lang="en-US" sz="2800" dirty="0" smtClean="0">
                <a:latin typeface="Gill Sans MT" panose="020B0502020104020203" pitchFamily="34" charset="0"/>
              </a:rPr>
              <a:t>Convention </a:t>
            </a:r>
            <a:r>
              <a:rPr lang="en-US" sz="2800" dirty="0">
                <a:latin typeface="Gill Sans MT" panose="020B0502020104020203" pitchFamily="34" charset="0"/>
              </a:rPr>
              <a:t>forms are needed, rather than rejecting the whole package.</a:t>
            </a:r>
          </a:p>
          <a:p>
            <a:pPr>
              <a:spcBef>
                <a:spcPts val="1200"/>
              </a:spcBef>
              <a:spcAft>
                <a:spcPts val="600"/>
              </a:spcAft>
            </a:pPr>
            <a:r>
              <a:rPr lang="en-US" sz="2800" dirty="0" smtClean="0"/>
              <a:t>QUESTION</a:t>
            </a:r>
            <a:r>
              <a:rPr lang="en-US" sz="2800" dirty="0">
                <a:latin typeface="Gill Sans MT" panose="020B0502020104020203" pitchFamily="34" charset="0"/>
              </a:rPr>
              <a:t>:  We worked with different German agencies under our state bilateral agreement. Do we only work through the German Central Authority going forward?</a:t>
            </a:r>
          </a:p>
          <a:p>
            <a:pPr>
              <a:spcBef>
                <a:spcPts val="1200"/>
              </a:spcBef>
              <a:spcAft>
                <a:spcPts val="0"/>
              </a:spcAft>
            </a:pPr>
            <a:r>
              <a:rPr lang="en-US" sz="2800" dirty="0" smtClean="0"/>
              <a:t>RESPONSE</a:t>
            </a:r>
            <a:r>
              <a:rPr lang="en-US" sz="2800" dirty="0">
                <a:latin typeface="Gill Sans MT" panose="020B0502020104020203" pitchFamily="34" charset="0"/>
              </a:rPr>
              <a:t>:  Yes, all case processing for Hague </a:t>
            </a:r>
            <a:r>
              <a:rPr lang="en-US" sz="2800" dirty="0" smtClean="0">
                <a:latin typeface="Gill Sans MT" panose="020B0502020104020203" pitchFamily="34" charset="0"/>
              </a:rPr>
              <a:t>Convention cases </a:t>
            </a:r>
            <a:r>
              <a:rPr lang="en-US" sz="2800" dirty="0">
                <a:latin typeface="Gill Sans MT" panose="020B0502020104020203" pitchFamily="34" charset="0"/>
              </a:rPr>
              <a:t>to and from Germany is now directed through Germany’s one Central Authority under the Convention, the Federal Office of Justice in Bonn, Germany. This includes requests for specific measures such as locate requests. However, for old/existing cases, where a new application is not required, a state may continue to work with the previous contact agency in Germany</a:t>
            </a:r>
            <a:r>
              <a:rPr lang="en-US" sz="2800" dirty="0" smtClean="0">
                <a:latin typeface="Gill Sans MT" panose="020B0502020104020203" pitchFamily="34" charset="0"/>
              </a:rPr>
              <a:t>.</a:t>
            </a:r>
            <a:endParaRPr lang="en-US" dirty="0"/>
          </a:p>
        </p:txBody>
      </p:sp>
      <p:sp>
        <p:nvSpPr>
          <p:cNvPr id="5" name="Footer Placeholder 4"/>
          <p:cNvSpPr>
            <a:spLocks noGrp="1"/>
          </p:cNvSpPr>
          <p:nvPr>
            <p:ph type="ftr" sz="quarter" idx="3"/>
          </p:nvPr>
        </p:nvSpPr>
        <p:spPr/>
        <p:txBody>
          <a:bodyPr/>
          <a:lstStyle/>
          <a:p>
            <a:r>
              <a:rPr lang="en-US" dirty="0" smtClean="0"/>
              <a:t>Module 8</a:t>
            </a:r>
            <a:endParaRPr lang="en-US" dirty="0"/>
          </a:p>
        </p:txBody>
      </p:sp>
      <p:sp>
        <p:nvSpPr>
          <p:cNvPr id="6" name="Slide Number Placeholder 5"/>
          <p:cNvSpPr>
            <a:spLocks noGrp="1"/>
          </p:cNvSpPr>
          <p:nvPr>
            <p:ph type="sldNum" sz="quarter" idx="4"/>
          </p:nvPr>
        </p:nvSpPr>
        <p:spPr/>
        <p:txBody>
          <a:bodyPr/>
          <a:lstStyle/>
          <a:p>
            <a:r>
              <a:rPr lang="en-US" dirty="0" smtClean="0"/>
              <a:t>8-71</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Impact of Convention on FRCs (cont’d) </a:t>
            </a:r>
            <a:endParaRPr lang="en-US" dirty="0"/>
          </a:p>
        </p:txBody>
      </p:sp>
    </p:spTree>
    <p:extLst>
      <p:ext uri="{BB962C8B-B14F-4D97-AF65-F5344CB8AC3E}">
        <p14:creationId xmlns:p14="http://schemas.microsoft.com/office/powerpoint/2010/main" val="76873460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marL="0" indent="0">
              <a:buNone/>
            </a:pPr>
            <a:endParaRPr lang="en-US" dirty="0" smtClean="0"/>
          </a:p>
          <a:p>
            <a:r>
              <a:rPr lang="en-US" sz="2400" dirty="0" smtClean="0"/>
              <a:t>Handbook for Caseworkers</a:t>
            </a:r>
          </a:p>
          <a:p>
            <a:pPr lvl="1"/>
            <a:r>
              <a:rPr lang="en-US" dirty="0" smtClean="0"/>
              <a:t>Checklists</a:t>
            </a:r>
          </a:p>
          <a:p>
            <a:pPr lvl="1"/>
            <a:r>
              <a:rPr lang="en-US" dirty="0" smtClean="0"/>
              <a:t>Flow charts</a:t>
            </a:r>
          </a:p>
          <a:p>
            <a:pPr lvl="1"/>
            <a:r>
              <a:rPr lang="en-US" dirty="0" smtClean="0"/>
              <a:t>Step by step instructions</a:t>
            </a:r>
          </a:p>
          <a:p>
            <a:pPr lvl="1"/>
            <a:r>
              <a:rPr lang="en-US" dirty="0" smtClean="0"/>
              <a:t>FAQs</a:t>
            </a:r>
            <a:endParaRPr lang="en-US" dirty="0"/>
          </a:p>
          <a:p>
            <a:pPr lvl="1"/>
            <a:endParaRPr lang="en-US" dirty="0"/>
          </a:p>
          <a:p>
            <a:pPr lvl="1"/>
            <a:endParaRPr lang="en-US" dirty="0"/>
          </a:p>
          <a:p>
            <a:pPr lvl="1"/>
            <a:endParaRPr lang="en-US" dirty="0"/>
          </a:p>
          <a:p>
            <a:pPr marL="0" indent="0">
              <a:buNone/>
            </a:pPr>
            <a:endParaRPr lang="en-US" dirty="0"/>
          </a:p>
        </p:txBody>
      </p:sp>
      <p:sp>
        <p:nvSpPr>
          <p:cNvPr id="5" name="Footer Placeholder 4"/>
          <p:cNvSpPr>
            <a:spLocks noGrp="1"/>
          </p:cNvSpPr>
          <p:nvPr>
            <p:ph type="ftr" sz="quarter" idx="3"/>
          </p:nvPr>
        </p:nvSpPr>
        <p:spPr/>
        <p:txBody>
          <a:bodyPr/>
          <a:lstStyle/>
          <a:p>
            <a:r>
              <a:rPr lang="en-US" dirty="0" smtClean="0"/>
              <a:t>Module 8</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Your New Best Friend! </a:t>
            </a:r>
            <a:endParaRPr lang="en-US" dirty="0"/>
          </a:p>
        </p:txBody>
      </p:sp>
      <p:sp>
        <p:nvSpPr>
          <p:cNvPr id="3" name="Slide Number Placeholder 2"/>
          <p:cNvSpPr>
            <a:spLocks noGrp="1"/>
          </p:cNvSpPr>
          <p:nvPr>
            <p:ph type="sldNum" sz="quarter" idx="4"/>
          </p:nvPr>
        </p:nvSpPr>
        <p:spPr/>
        <p:txBody>
          <a:bodyPr/>
          <a:lstStyle/>
          <a:p>
            <a:r>
              <a:rPr lang="en-US" dirty="0" smtClean="0"/>
              <a:t>8-72</a:t>
            </a:r>
            <a:endParaRPr lang="en-US" dirty="0"/>
          </a:p>
        </p:txBody>
      </p:sp>
      <p:pic>
        <p:nvPicPr>
          <p:cNvPr id="7" name="Picture 6"/>
          <p:cNvPicPr>
            <a:picLocks noChangeAspect="1"/>
          </p:cNvPicPr>
          <p:nvPr/>
        </p:nvPicPr>
        <p:blipFill>
          <a:blip r:embed="rId3"/>
          <a:stretch>
            <a:fillRect/>
          </a:stretch>
        </p:blipFill>
        <p:spPr>
          <a:xfrm>
            <a:off x="5029200" y="1605887"/>
            <a:ext cx="3279909" cy="4572000"/>
          </a:xfrm>
          <a:prstGeom prst="rect">
            <a:avLst/>
          </a:prstGeom>
        </p:spPr>
      </p:pic>
    </p:spTree>
    <p:extLst>
      <p:ext uri="{BB962C8B-B14F-4D97-AF65-F5344CB8AC3E}">
        <p14:creationId xmlns:p14="http://schemas.microsoft.com/office/powerpoint/2010/main" val="170948350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p:cNvSpPr>
            <a:spLocks noGrp="1"/>
          </p:cNvSpPr>
          <p:nvPr>
            <p:ph type="subTitle" idx="1"/>
          </p:nvPr>
        </p:nvSpPr>
        <p:spPr/>
        <p:txBody>
          <a:bodyPr/>
          <a:lstStyle/>
          <a:p>
            <a:r>
              <a:rPr lang="en-US" dirty="0" smtClean="0"/>
              <a:t>CONTACT ocseinternational@acf.hhs.gov</a:t>
            </a:r>
          </a:p>
          <a:p>
            <a:r>
              <a:rPr lang="en-US" dirty="0" smtClean="0"/>
              <a:t>www.acf.hhs.gov/css/contactus</a:t>
            </a:r>
            <a:endParaRPr lang="en-US" dirty="0"/>
          </a:p>
          <a:p>
            <a:endParaRPr lang="en-US" dirty="0" smtClean="0"/>
          </a:p>
          <a:p>
            <a:endParaRPr lang="en-US" dirty="0" smtClean="0"/>
          </a:p>
        </p:txBody>
      </p:sp>
      <p:sp>
        <p:nvSpPr>
          <p:cNvPr id="2" name="Title 1"/>
          <p:cNvSpPr>
            <a:spLocks noGrp="1"/>
          </p:cNvSpPr>
          <p:nvPr>
            <p:ph type="ctrTitle"/>
          </p:nvPr>
        </p:nvSpPr>
        <p:spPr/>
        <p:txBody>
          <a:bodyPr/>
          <a:lstStyle/>
          <a:p>
            <a:r>
              <a:rPr lang="en-US" dirty="0" smtClean="0"/>
              <a:t>QUESTIONS or FEEDBACK?</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800" y="685800"/>
            <a:ext cx="2143125" cy="2133600"/>
          </a:xfrm>
          <a:prstGeom prst="rect">
            <a:avLst/>
          </a:prstGeom>
        </p:spPr>
      </p:pic>
      <p:sp>
        <p:nvSpPr>
          <p:cNvPr id="3" name="Slide Number Placeholder 2"/>
          <p:cNvSpPr>
            <a:spLocks noGrp="1"/>
          </p:cNvSpPr>
          <p:nvPr>
            <p:ph type="sldNum" sz="quarter" idx="4"/>
          </p:nvPr>
        </p:nvSpPr>
        <p:spPr/>
        <p:txBody>
          <a:bodyPr/>
          <a:lstStyle/>
          <a:p>
            <a:r>
              <a:rPr lang="en-US" dirty="0" smtClean="0"/>
              <a:t>8-73</a:t>
            </a:r>
            <a:endParaRPr lang="en-US" dirty="0"/>
          </a:p>
        </p:txBody>
      </p:sp>
    </p:spTree>
    <p:extLst>
      <p:ext uri="{BB962C8B-B14F-4D97-AF65-F5344CB8AC3E}">
        <p14:creationId xmlns:p14="http://schemas.microsoft.com/office/powerpoint/2010/main" val="7010906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endParaRPr lang="en-US" dirty="0" smtClean="0"/>
          </a:p>
          <a:p>
            <a:endParaRPr lang="en-US" dirty="0"/>
          </a:p>
          <a:p>
            <a:r>
              <a:rPr lang="en-US" sz="2400" dirty="0" smtClean="0"/>
              <a:t>Spousal </a:t>
            </a:r>
            <a:r>
              <a:rPr lang="en-US" sz="2400" dirty="0"/>
              <a:t>s</a:t>
            </a:r>
            <a:r>
              <a:rPr lang="en-US" sz="2400" dirty="0" smtClean="0"/>
              <a:t>upport</a:t>
            </a:r>
          </a:p>
          <a:p>
            <a:pPr lvl="1">
              <a:spcAft>
                <a:spcPts val="0"/>
              </a:spcAft>
            </a:pPr>
            <a:r>
              <a:rPr lang="en-US" dirty="0" smtClean="0"/>
              <a:t>Recognition and enforcement of spousal support in conjunction with child support</a:t>
            </a:r>
          </a:p>
          <a:p>
            <a:pPr lvl="2">
              <a:spcBef>
                <a:spcPts val="0"/>
              </a:spcBef>
            </a:pPr>
            <a:r>
              <a:rPr lang="en-US" dirty="0" smtClean="0">
                <a:solidFill>
                  <a:srgbClr val="5B616B"/>
                </a:solidFill>
              </a:rPr>
              <a:t>Central Authority must assist</a:t>
            </a:r>
          </a:p>
          <a:p>
            <a:pPr lvl="2">
              <a:spcBef>
                <a:spcPts val="0"/>
              </a:spcBef>
            </a:pPr>
            <a:endParaRPr lang="en-US" dirty="0" smtClean="0">
              <a:solidFill>
                <a:srgbClr val="5B616B"/>
              </a:solidFill>
            </a:endParaRPr>
          </a:p>
          <a:p>
            <a:pPr lvl="1">
              <a:spcAft>
                <a:spcPts val="0"/>
              </a:spcAft>
            </a:pPr>
            <a:r>
              <a:rPr lang="en-US" dirty="0" smtClean="0"/>
              <a:t>Establishment, enforcement, modification </a:t>
            </a:r>
            <a:r>
              <a:rPr lang="en-US" dirty="0"/>
              <a:t>of </a:t>
            </a:r>
            <a:r>
              <a:rPr lang="en-US" dirty="0" smtClean="0"/>
              <a:t>spousal support only </a:t>
            </a:r>
          </a:p>
          <a:p>
            <a:pPr lvl="2">
              <a:spcBef>
                <a:spcPts val="0"/>
              </a:spcBef>
            </a:pPr>
            <a:r>
              <a:rPr lang="en-US" dirty="0" smtClean="0">
                <a:solidFill>
                  <a:srgbClr val="5B616B"/>
                </a:solidFill>
              </a:rPr>
              <a:t>No </a:t>
            </a:r>
            <a:r>
              <a:rPr lang="en-US" dirty="0">
                <a:solidFill>
                  <a:srgbClr val="5B616B"/>
                </a:solidFill>
              </a:rPr>
              <a:t>Central Authority </a:t>
            </a:r>
            <a:r>
              <a:rPr lang="en-US" dirty="0" smtClean="0">
                <a:solidFill>
                  <a:srgbClr val="5B616B"/>
                </a:solidFill>
              </a:rPr>
              <a:t>responsibilities for spousal support only</a:t>
            </a:r>
            <a:endParaRPr lang="en-US" dirty="0">
              <a:solidFill>
                <a:srgbClr val="5B616B"/>
              </a:solidFill>
            </a:endParaRPr>
          </a:p>
        </p:txBody>
      </p:sp>
      <p:sp>
        <p:nvSpPr>
          <p:cNvPr id="5" name="Footer Placeholder 4"/>
          <p:cNvSpPr>
            <a:spLocks noGrp="1"/>
          </p:cNvSpPr>
          <p:nvPr>
            <p:ph type="ftr" sz="quarter" idx="3"/>
          </p:nvPr>
        </p:nvSpPr>
        <p:spPr/>
        <p:txBody>
          <a:bodyPr/>
          <a:lstStyle/>
          <a:p>
            <a:r>
              <a:rPr lang="en-US" dirty="0" smtClean="0"/>
              <a:t>Module 8</a:t>
            </a:r>
            <a:endParaRPr lang="en-US" dirty="0"/>
          </a:p>
        </p:txBody>
      </p:sp>
      <p:sp>
        <p:nvSpPr>
          <p:cNvPr id="8" name="Title 7"/>
          <p:cNvSpPr>
            <a:spLocks noGrp="1"/>
          </p:cNvSpPr>
          <p:nvPr>
            <p:ph type="title"/>
          </p:nvPr>
        </p:nvSpPr>
        <p:spPr>
          <a:xfrm>
            <a:off x="686104" y="417493"/>
            <a:ext cx="7772400" cy="954107"/>
          </a:xfrm>
        </p:spPr>
        <p:txBody>
          <a:bodyPr/>
          <a:lstStyle/>
          <a:p>
            <a:r>
              <a:rPr lang="en-US" dirty="0" smtClean="0"/>
              <a:t>Mandatory Scope of Hague Child Support Convention (cont’d)</a:t>
            </a:r>
            <a:endParaRPr lang="en-US" dirty="0"/>
          </a:p>
        </p:txBody>
      </p:sp>
      <p:sp>
        <p:nvSpPr>
          <p:cNvPr id="3" name="Slide Number Placeholder 2"/>
          <p:cNvSpPr>
            <a:spLocks noGrp="1"/>
          </p:cNvSpPr>
          <p:nvPr>
            <p:ph type="sldNum" sz="quarter" idx="4"/>
          </p:nvPr>
        </p:nvSpPr>
        <p:spPr/>
        <p:txBody>
          <a:bodyPr/>
          <a:lstStyle/>
          <a:p>
            <a:r>
              <a:rPr lang="en-US" dirty="0"/>
              <a:t>8</a:t>
            </a:r>
            <a:r>
              <a:rPr lang="en-US" dirty="0" smtClean="0"/>
              <a:t>-</a:t>
            </a:r>
            <a:fld id="{42782948-4DBE-204D-AB9E-B65E067054AE}" type="slidenum">
              <a:rPr lang="en-US" smtClean="0"/>
              <a:pPr/>
              <a:t>8</a:t>
            </a:fld>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9399" y="1066800"/>
            <a:ext cx="1446677" cy="1645920"/>
          </a:xfrm>
          <a:prstGeom prst="rect">
            <a:avLst/>
          </a:prstGeom>
          <a:noFill/>
        </p:spPr>
      </p:pic>
    </p:spTree>
    <p:extLst>
      <p:ext uri="{BB962C8B-B14F-4D97-AF65-F5344CB8AC3E}">
        <p14:creationId xmlns:p14="http://schemas.microsoft.com/office/powerpoint/2010/main" val="41904323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sz="2400" dirty="0" smtClean="0"/>
              <a:t>A Contracting State may extend application of Convention, in whole or in part:</a:t>
            </a:r>
          </a:p>
          <a:p>
            <a:pPr lvl="1"/>
            <a:r>
              <a:rPr lang="en-US" dirty="0" smtClean="0"/>
              <a:t>To </a:t>
            </a:r>
            <a:r>
              <a:rPr lang="en-US" dirty="0"/>
              <a:t>any maintenance obligation arising from a family relationship, parentage, </a:t>
            </a:r>
            <a:r>
              <a:rPr lang="en-US" dirty="0" smtClean="0"/>
              <a:t>marriage, </a:t>
            </a:r>
            <a:r>
              <a:rPr lang="en-US" dirty="0"/>
              <a:t>or </a:t>
            </a:r>
            <a:r>
              <a:rPr lang="en-US" dirty="0" smtClean="0"/>
              <a:t>affinity</a:t>
            </a:r>
          </a:p>
          <a:p>
            <a:pPr lvl="1"/>
            <a:r>
              <a:rPr lang="en-US" dirty="0" smtClean="0"/>
              <a:t>To obligations </a:t>
            </a:r>
            <a:r>
              <a:rPr lang="en-US" dirty="0"/>
              <a:t>in respect of vulnerable </a:t>
            </a:r>
            <a:r>
              <a:rPr lang="en-US" dirty="0" smtClean="0"/>
              <a:t>persons</a:t>
            </a:r>
            <a:endParaRPr lang="en-US" dirty="0"/>
          </a:p>
          <a:p>
            <a:r>
              <a:rPr lang="en-US" sz="2400" dirty="0" smtClean="0"/>
              <a:t>Such </a:t>
            </a:r>
            <a:r>
              <a:rPr lang="en-US" sz="2400" dirty="0"/>
              <a:t>declaration </a:t>
            </a:r>
            <a:r>
              <a:rPr lang="en-US" sz="2400" dirty="0" smtClean="0"/>
              <a:t>applies to two </a:t>
            </a:r>
            <a:r>
              <a:rPr lang="en-US" sz="2400" dirty="0"/>
              <a:t>Contracting States only </a:t>
            </a:r>
            <a:r>
              <a:rPr lang="en-US" sz="2400" dirty="0" smtClean="0"/>
              <a:t>insofar </a:t>
            </a:r>
            <a:r>
              <a:rPr lang="en-US" sz="2400" dirty="0"/>
              <a:t>as their declarations cover the same maintenance obligations and parts of </a:t>
            </a:r>
            <a:r>
              <a:rPr lang="en-US" sz="2400" dirty="0" smtClean="0"/>
              <a:t>the Convention</a:t>
            </a:r>
            <a:endParaRPr lang="en-US" sz="2400" dirty="0"/>
          </a:p>
        </p:txBody>
      </p:sp>
      <p:sp>
        <p:nvSpPr>
          <p:cNvPr id="5" name="Footer Placeholder 4"/>
          <p:cNvSpPr>
            <a:spLocks noGrp="1"/>
          </p:cNvSpPr>
          <p:nvPr>
            <p:ph type="ftr" sz="quarter" idx="3"/>
          </p:nvPr>
        </p:nvSpPr>
        <p:spPr/>
        <p:txBody>
          <a:bodyPr/>
          <a:lstStyle/>
          <a:p>
            <a:r>
              <a:rPr lang="en-US" dirty="0" smtClean="0"/>
              <a:t>Module 8</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Optional Scope of Convention - Declaration</a:t>
            </a:r>
            <a:endParaRPr lang="en-US" dirty="0"/>
          </a:p>
        </p:txBody>
      </p:sp>
      <p:sp>
        <p:nvSpPr>
          <p:cNvPr id="3" name="Slide Number Placeholder 2"/>
          <p:cNvSpPr>
            <a:spLocks noGrp="1"/>
          </p:cNvSpPr>
          <p:nvPr>
            <p:ph type="sldNum" sz="quarter" idx="4"/>
          </p:nvPr>
        </p:nvSpPr>
        <p:spPr/>
        <p:txBody>
          <a:bodyPr/>
          <a:lstStyle/>
          <a:p>
            <a:r>
              <a:rPr lang="en-US" dirty="0"/>
              <a:t>8</a:t>
            </a:r>
            <a:r>
              <a:rPr lang="en-US" dirty="0" smtClean="0"/>
              <a:t>-</a:t>
            </a:r>
            <a:fld id="{42782948-4DBE-204D-AB9E-B65E067054AE}" type="slidenum">
              <a:rPr lang="en-US" smtClean="0"/>
              <a:pPr/>
              <a:t>9</a:t>
            </a:fld>
            <a:endParaRPr lang="en-US" dirty="0"/>
          </a:p>
        </p:txBody>
      </p:sp>
    </p:spTree>
    <p:extLst>
      <p:ext uri="{BB962C8B-B14F-4D97-AF65-F5344CB8AC3E}">
        <p14:creationId xmlns:p14="http://schemas.microsoft.com/office/powerpoint/2010/main" val="226945556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10.0&quot;&gt;&lt;object type=&quot;1&quot; unique_id=&quot;10001&quot;&gt;&lt;object type=&quot;2&quot; unique_id=&quot;12619&quot;&gt;&lt;object type=&quot;3&quot; unique_id=&quot;12620&quot;&gt;&lt;property id=&quot;20148&quot; value=&quot;5&quot;/&gt;&lt;property id=&quot;20300&quot; value=&quot;Slide 1 - &amp;quot;INTERNATIONAL CASE PROCESSING UNDER  UIFSA 2008&amp;quot;&quot;/&gt;&lt;property id=&quot;20307&quot; value=&quot;385&quot;/&gt;&lt;/object&gt;&lt;object type=&quot;3&quot; unique_id=&quot;12621&quot;&gt;&lt;property id=&quot;20148&quot; value=&quot;5&quot;/&gt;&lt;property id=&quot;20300&quot; value=&quot;Slide 2 - &amp;quot;Webinar Series&amp;quot;&quot;/&gt;&lt;property id=&quot;20307&quot; value=&quot;376&quot;/&gt;&lt;/object&gt;&lt;object type=&quot;3&quot; unique_id=&quot;12622&quot;&gt;&lt;property id=&quot;20148&quot; value=&quot;5&quot;/&gt;&lt;property id=&quot;20300&quot; value=&quot;Slide 3 - &amp;quot;Webinar Modules&amp;quot;&quot;/&gt;&lt;property id=&quot;20307&quot; value=&quot;379&quot;/&gt;&lt;/object&gt;&lt;object type=&quot;3&quot; unique_id=&quot;12623&quot;&gt;&lt;property id=&quot;20148&quot; value=&quot;5&quot;/&gt;&lt;property id=&quot;20300&quot; value=&quot;Slide 4 - &amp;quot;MODULE 8 Convention Implementation Topics/Issues&amp;quot;&quot;/&gt;&lt;property id=&quot;20307&quot; value=&quot;328&quot;/&gt;&lt;/object&gt;&lt;object type=&quot;3&quot; unique_id=&quot;12624&quot;&gt;&lt;property id=&quot;20148&quot; value=&quot;5&quot;/&gt;&lt;property id=&quot;20300&quot; value=&quot;Slide 5 - &amp;quot;Overview of Module&amp;quot;&quot;/&gt;&lt;property id=&quot;20307&quot; value=&quot;445&quot;/&gt;&lt;/object&gt;&lt;object type=&quot;3&quot; unique_id=&quot;12625&quot;&gt;&lt;property id=&quot;20148&quot; value=&quot;5&quot;/&gt;&lt;property id=&quot;20300&quot; value=&quot;Slide 6 - &amp;quot;Overview of Module (cont’d)&amp;quot;&quot;/&gt;&lt;property id=&quot;20307&quot; value=&quot;773&quot;/&gt;&lt;/object&gt;&lt;object type=&quot;3&quot; unique_id=&quot;12626&quot;&gt;&lt;property id=&quot;20148&quot; value=&quot;5&quot;/&gt;&lt;property id=&quot;20300&quot; value=&quot;Slide 7 - &amp;quot;Mandatory Scope of Hague Child Support Convention &amp;quot;&quot;/&gt;&lt;property id=&quot;20307&quot; value=&quot;832&quot;/&gt;&lt;/object&gt;&lt;object type=&quot;3&quot; unique_id=&quot;12627&quot;&gt;&lt;property id=&quot;20148&quot; value=&quot;5&quot;/&gt;&lt;property id=&quot;20300&quot; value=&quot;Slide 8 - &amp;quot;Mandatory Scope of Hague Child Support Convention (cont’d)&amp;quot;&quot;/&gt;&lt;property id=&quot;20307&quot; value=&quot;842&quot;/&gt;&lt;/object&gt;&lt;object type=&quot;3&quot; unique_id=&quot;12628&quot;&gt;&lt;property id=&quot;20148&quot; value=&quot;5&quot;/&gt;&lt;property id=&quot;20300&quot; value=&quot;Slide 9 - &amp;quot;Optional Scope of Convention - Declaration&amp;quot;&quot;/&gt;&lt;property id=&quot;20307&quot; value=&quot;831&quot;/&gt;&lt;/object&gt;&lt;object type=&quot;3&quot; unique_id=&quot;12629&quot;&gt;&lt;property id=&quot;20148&quot; value=&quot;5&quot;/&gt;&lt;property id=&quot;20300&quot; value=&quot;Slide 10 - &amp;quot;Case Scenario 1&amp;quot;&quot;/&gt;&lt;property id=&quot;20307&quot; value=&quot;861&quot;/&gt;&lt;/object&gt;&lt;object type=&quot;3&quot; unique_id=&quot;12630&quot;&gt;&lt;property id=&quot;20148&quot; value=&quot;5&quot;/&gt;&lt;property id=&quot;20300&quot; value=&quot;Slide 11 - &amp;quot;Case Scenario 1 (cont’d)&amp;quot;&quot;/&gt;&lt;property id=&quot;20307&quot; value=&quot;845&quot;/&gt;&lt;/object&gt;&lt;object type=&quot;3&quot; unique_id=&quot;12631&quot;&gt;&lt;property id=&quot;20148&quot; value=&quot;5&quot;/&gt;&lt;property id=&quot;20300&quot; value=&quot;Slide 12 - &amp;quot;Case Scenario 2&amp;quot;&quot;/&gt;&lt;property id=&quot;20307&quot; value=&quot;846&quot;/&gt;&lt;/object&gt;&lt;object type=&quot;3&quot; unique_id=&quot;12632&quot;&gt;&lt;property id=&quot;20148&quot; value=&quot;5&quot;/&gt;&lt;property id=&quot;20300&quot; value=&quot;Slide 13 - &amp;quot;Case Scenario 2 (cont’d)&amp;quot;&quot;/&gt;&lt;property id=&quot;20307&quot; value=&quot;847&quot;/&gt;&lt;/object&gt;&lt;object type=&quot;3&quot; unique_id=&quot;12633&quot;&gt;&lt;property id=&quot;20148&quot; value=&quot;5&quot;/&gt;&lt;property id=&quot;20300&quot; value=&quot;Slide 14 - &amp;quot;Case Scenario 3&amp;quot;&quot;/&gt;&lt;property id=&quot;20307&quot; value=&quot;848&quot;/&gt;&lt;/object&gt;&lt;object type=&quot;3&quot; unique_id=&quot;12634&quot;&gt;&lt;property id=&quot;20148&quot; value=&quot;5&quot;/&gt;&lt;property id=&quot;20300&quot; value=&quot;Slide 15 - &amp;quot;Case Scenario 3 (cont’d)&amp;quot;&quot;/&gt;&lt;property id=&quot;20307&quot; value=&quot;849&quot;/&gt;&lt;/object&gt;&lt;object type=&quot;3&quot; unique_id=&quot;12635&quot;&gt;&lt;property id=&quot;20148&quot; value=&quot;5&quot;/&gt;&lt;property id=&quot;20300&quot; value=&quot;Slide 16 - &amp;quot;Translation of Documents  &amp;quot;&quot;/&gt;&lt;property id=&quot;20307&quot; value=&quot;869&quot;/&gt;&lt;/object&gt;&lt;object type=&quot;3&quot; unique_id=&quot;12636&quot;&gt;&lt;property id=&quot;20148&quot; value=&quot;5&quot;/&gt;&lt;property id=&quot;20300&quot; value=&quot;Slide 17 - &amp;quot;Translation of Documents - Outgoing &amp;quot;&quot;/&gt;&lt;property id=&quot;20307&quot; value=&quot;870&quot;/&gt;&lt;/object&gt;&lt;object type=&quot;3&quot; unique_id=&quot;12637&quot;&gt;&lt;property id=&quot;20148&quot; value=&quot;5&quot;/&gt;&lt;property id=&quot;20300&quot; value=&quot;Slide 18 - &amp;quot;Language Requirements &amp;quot;&quot;/&gt;&lt;property id=&quot;20307&quot; value=&quot;871&quot;/&gt;&lt;/object&gt;&lt;object type=&quot;3&quot; unique_id=&quot;12638&quot;&gt;&lt;property id=&quot;20148&quot; value=&quot;5&quot;/&gt;&lt;property id=&quot;20300&quot; value=&quot;Slide 19 - &amp;quot;Language Requirements (cont’d) &amp;quot;&quot;/&gt;&lt;property id=&quot;20307&quot; value=&quot;872&quot;/&gt;&lt;/object&gt;&lt;object type=&quot;3&quot; unique_id=&quot;12639&quot;&gt;&lt;property id=&quot;20148&quot; value=&quot;5&quot;/&gt;&lt;property id=&quot;20300&quot; value=&quot;Slide 20 - &amp;quot;OCSE International Page&amp;quot;&quot;/&gt;&lt;property id=&quot;20307&quot; value=&quot;888&quot;/&gt;&lt;/object&gt;&lt;object type=&quot;3&quot; unique_id=&quot;12640&quot;&gt;&lt;property id=&quot;20148&quot; value=&quot;5&quot;/&gt;&lt;property id=&quot;20300&quot; value=&quot;Slide 21 - &amp;quot;OCSE Convention Forms Page&amp;quot;&quot;/&gt;&lt;property id=&quot;20307&quot; value=&quot;897&quot;/&gt;&lt;/object&gt;&lt;object type=&quot;3&quot; unique_id=&quot;12641&quot;&gt;&lt;property id=&quot;20148&quot; value=&quot;5&quot;/&gt;&lt;property id=&quot;20300&quot; value=&quot;Slide 22 - &amp;quot;OCSE Convention Forms Page (cont’d)&amp;quot;&quot;/&gt;&lt;property id=&quot;20307&quot; value=&quot;901&quot;/&gt;&lt;/object&gt;&lt;object type=&quot;3&quot; unique_id=&quot;12642&quot;&gt;&lt;property id=&quot;20148&quot; value=&quot;5&quot;/&gt;&lt;property id=&quot;20300&quot; value=&quot;Slide 23 - &amp;quot;OCSE Convention Forms Page (cont’d)&amp;quot;&quot;/&gt;&lt;property id=&quot;20307&quot; value=&quot;899&quot;/&gt;&lt;/object&gt;&lt;object type=&quot;3&quot; unique_id=&quot;12643&quot;&gt;&lt;property id=&quot;20148&quot; value=&quot;5&quot;/&gt;&lt;property id=&quot;20300&quot; value=&quot;Slide 24 - &amp;quot;OCSE Form Translation Resources - Outgoing&amp;quot;&quot;/&gt;&lt;property id=&quot;20307&quot; value=&quot;886&quot;/&gt;&lt;/object&gt;&lt;object type=&quot;3&quot; unique_id=&quot;12644&quot;&gt;&lt;property id=&quot;20148&quot; value=&quot;5&quot;/&gt;&lt;property id=&quot;20300&quot; value=&quot;Slide 25 - &amp;quot;Translation of Documents - Incoming&amp;quot;&quot;/&gt;&lt;property id=&quot;20307&quot; value=&quot;873&quot;/&gt;&lt;/object&gt;&lt;object type=&quot;3&quot; unique_id=&quot;12645&quot;&gt;&lt;property id=&quot;20148&quot; value=&quot;5&quot;/&gt;&lt;property id=&quot;20300&quot; value=&quot;Slide 26 - &amp;quot;Costs and Fees in Convention Cases  &amp;quot;&quot;/&gt;&lt;property id=&quot;20307&quot; value=&quot;874&quot;/&gt;&lt;/object&gt;&lt;object type=&quot;3&quot; unique_id=&quot;12646&quot;&gt;&lt;property id=&quot;20148&quot; value=&quot;5&quot;/&gt;&lt;property id=&quot;20300&quot; value=&quot;Slide 27 - &amp;quot;Role of Central Authority&amp;quot;&quot;/&gt;&lt;property id=&quot;20307&quot; value=&quot;875&quot;/&gt;&lt;/object&gt;&lt;object type=&quot;3&quot; unique_id=&quot;12647&quot;&gt;&lt;property id=&quot;20148&quot; value=&quot;5&quot;/&gt;&lt;property id=&quot;20300&quot; value=&quot;Slide 28 - &amp;quot;Central Authority Costs – Article 8 &amp;quot;&quot;/&gt;&lt;property id=&quot;20307&quot; value=&quot;876&quot;/&gt;&lt;/object&gt;&lt;object type=&quot;3&quot; unique_id=&quot;12648&quot;&gt;&lt;property id=&quot;20148&quot; value=&quot;5&quot;/&gt;&lt;property id=&quot;20300&quot; value=&quot;Slide 29 - &amp;quot;Specific Measures – Article 7(1)&amp;quot;&quot;/&gt;&lt;property id=&quot;20307&quot; value=&quot;877&quot;/&gt;&lt;/object&gt;&lt;object type=&quot;3&quot; unique_id=&quot;12649&quot;&gt;&lt;property id=&quot;20148&quot; value=&quot;5&quot;/&gt;&lt;property id=&quot;20300&quot; value=&quot;Slide 30 - &amp;quot;Specific Measures – Article 7(2)&amp;quot;&quot;/&gt;&lt;property id=&quot;20307&quot; value=&quot;878&quot;/&gt;&lt;/object&gt;&lt;object type=&quot;3&quot; unique_id=&quot;12650&quot;&gt;&lt;property id=&quot;20148&quot; value=&quot;5&quot;/&gt;&lt;property id=&quot;20300&quot; value=&quot;Slide 31 - &amp;quot;Legal Assistance&amp;quot;&quot;/&gt;&lt;property id=&quot;20307&quot; value=&quot;910&quot;/&gt;&lt;/object&gt;&lt;object type=&quot;3&quot; unique_id=&quot;12651&quot;&gt;&lt;property id=&quot;20148&quot; value=&quot;5&quot;/&gt;&lt;property id=&quot;20300&quot; value=&quot;Slide 32 - &amp;quot;Legal Assistance, Where Needed, for Creditor&amp;quot;&quot;/&gt;&lt;property id=&quot;20307&quot; value=&quot;879&quot;/&gt;&lt;/object&gt;&lt;object type=&quot;3&quot; unique_id=&quot;12652&quot;&gt;&lt;property id=&quot;20148&quot; value=&quot;5&quot;/&gt;&lt;property id=&quot;20300&quot; value=&quot;Slide 33 - &amp;quot;Legal Assistance, Where Needed, for Debtor&amp;quot;&quot;/&gt;&lt;property id=&quot;20307&quot; value=&quot;880&quot;/&gt;&lt;/object&gt;&lt;object type=&quot;3&quot; unique_id=&quot;12653&quot;&gt;&lt;property id=&quot;20148&quot; value=&quot;5&quot;/&gt;&lt;property id=&quot;20300&quot; value=&quot;Slide 34 - &amp;quot;Translation Costs&amp;quot;&quot;/&gt;&lt;property id=&quot;20307&quot; value=&quot;882&quot;/&gt;&lt;/object&gt;&lt;object type=&quot;3&quot; unique_id=&quot;12654&quot;&gt;&lt;property id=&quot;20148&quot; value=&quot;5&quot;/&gt;&lt;property id=&quot;20300&quot; value=&quot;Slide 35 - &amp;quot;Genetic Test Costs&amp;quot;&quot;/&gt;&lt;property id=&quot;20307&quot; value=&quot;912&quot;/&gt;&lt;/object&gt;&lt;object type=&quot;3&quot; unique_id=&quot;12655&quot;&gt;&lt;property id=&quot;20148&quot; value=&quot;5&quot;/&gt;&lt;property id=&quot;20300&quot; value=&quot;Slide 36 - &amp;quot;Evidentiary Issues&amp;quot;&quot;/&gt;&lt;property id=&quot;20307&quot; value=&quot;688&quot;/&gt;&lt;/object&gt;&lt;object type=&quot;3&quot; unique_id=&quot;12656&quot;&gt;&lt;property id=&quot;20148&quot; value=&quot;5&quot;/&gt;&lt;property id=&quot;20300&quot; value=&quot;Slide 37 - &amp;quot;Transmission of Documentary Evidence&amp;quot;&quot;/&gt;&lt;property id=&quot;20307&quot; value=&quot;767&quot;/&gt;&lt;/object&gt;&lt;object type=&quot;3&quot; unique_id=&quot;12657&quot;&gt;&lt;property id=&quot;20148&quot; value=&quot;5&quot;/&gt;&lt;property id=&quot;20300&quot; value=&quot;Slide 38 - &amp;quot;Presence of Nonresident Party&amp;quot;&quot;/&gt;&lt;property id=&quot;20307&quot; value=&quot;769&quot;/&gt;&lt;/object&gt;&lt;object type=&quot;3&quot; unique_id=&quot;12658&quot;&gt;&lt;property id=&quot;20148&quot; value=&quot;5&quot;/&gt;&lt;property id=&quot;20300&quot; value=&quot;Slide 39 - &amp;quot;Means of Testifying&amp;quot;&quot;/&gt;&lt;property id=&quot;20307&quot; value=&quot;768&quot;/&gt;&lt;/object&gt;&lt;object type=&quot;3&quot; unique_id=&quot;12659&quot;&gt;&lt;property id=&quot;20148&quot; value=&quot;5&quot;/&gt;&lt;property id=&quot;20300&quot; value=&quot;Slide 40 - &amp;quot;Tribunal Assistance with Testimony&amp;quot;&quot;/&gt;&lt;property id=&quot;20307&quot; value=&quot;770&quot;/&gt;&lt;/object&gt;&lt;object type=&quot;3&quot; unique_id=&quot;12660&quot;&gt;&lt;property id=&quot;20148&quot; value=&quot;5&quot;/&gt;&lt;property id=&quot;20300&quot; value=&quot;Slide 41 - &amp;quot;Coordination of International Hearings&amp;quot;&quot;/&gt;&lt;property id=&quot;20307&quot; value=&quot;765&quot;/&gt;&lt;/object&gt;&lt;object type=&quot;3&quot; unique_id=&quot;12661&quot;&gt;&lt;property id=&quot;20148&quot; value=&quot;5&quot;/&gt;&lt;property id=&quot;20300&quot; value=&quot;Slide 42 - &amp;quot;Coordination of International Hearings (cont’d)&amp;quot;&quot;/&gt;&lt;property id=&quot;20307&quot; value=&quot;883&quot;/&gt;&lt;/object&gt;&lt;object type=&quot;3&quot; unique_id=&quot;12662&quot;&gt;&lt;property id=&quot;20148&quot; value=&quot;5&quot;/&gt;&lt;property id=&quot;20300&quot; value=&quot;Slide 43 - &amp;quot;Communication between Tribunals&amp;quot;&quot;/&gt;&lt;property id=&quot;20307&quot; value=&quot;771&quot;/&gt;&lt;/object&gt;&lt;object type=&quot;3&quot; unique_id=&quot;12663&quot;&gt;&lt;property id=&quot;20148&quot; value=&quot;5&quot;/&gt;&lt;property id=&quot;20300&quot; value=&quot;Slide 44 - &amp;quot;Assistance with Discovery&amp;quot;&quot;/&gt;&lt;property id=&quot;20307&quot; value=&quot;772&quot;/&gt;&lt;/object&gt;&lt;object type=&quot;3&quot; unique_id=&quot;12664&quot;&gt;&lt;property id=&quot;20148&quot; value=&quot;5&quot;/&gt;&lt;property id=&quot;20300&quot; value=&quot;Slide 45 - &amp;quot;Payment Processing&amp;quot;&quot;/&gt;&lt;property id=&quot;20307&quot; value=&quot;913&quot;/&gt;&lt;/object&gt;&lt;object type=&quot;3&quot; unique_id=&quot;12665&quot;&gt;&lt;property id=&quot;20148&quot; value=&quot;5&quot;/&gt;&lt;property id=&quot;20300&quot; value=&quot;Slide 46 - &amp;quot;Payment Processing Requirements in UIFSA&amp;quot;&quot;/&gt;&lt;property id=&quot;20307&quot; value=&quot;863&quot;/&gt;&lt;/object&gt;&lt;object type=&quot;3&quot; unique_id=&quot;12666&quot;&gt;&lt;property id=&quot;20148&quot; value=&quot;5&quot;/&gt;&lt;property id=&quot;20300&quot; value=&quot;Slide 47 - &amp;quot;Incoming Payments in Foreign Cases – Federal Requirements &amp;quot;&quot;/&gt;&lt;property id=&quot;20307&quot; value=&quot;851&quot;/&gt;&lt;/object&gt;&lt;object type=&quot;3&quot; unique_id=&quot;12667&quot;&gt;&lt;property id=&quot;20148&quot; value=&quot;5&quot;/&gt;&lt;property id=&quot;20300&quot; value=&quot;Slide 48 - &amp;quot;Incoming Payments in Foreign Cases (cont’d)&amp;quot;&quot;/&gt;&lt;property id=&quot;20307&quot; value=&quot;859&quot;/&gt;&lt;/object&gt;&lt;object type=&quot;3&quot; unique_id=&quot;12668&quot;&gt;&lt;property id=&quot;20148&quot; value=&quot;5&quot;/&gt;&lt;property id=&quot;20300&quot; value=&quot;Slide 49 - &amp;quot;Outgoing Payments in Foreign Cases – Federal Requirements&amp;quot;&quot;/&gt;&lt;property id=&quot;20307&quot; value=&quot;855&quot;/&gt;&lt;/object&gt;&lt;object type=&quot;3&quot; unique_id=&quot;12669&quot;&gt;&lt;property id=&quot;20148&quot; value=&quot;5&quot;/&gt;&lt;property id=&quot;20300&quot; value=&quot;Slide 50 - &amp;quot;Outgoing Payments in Foreign Cases (cont’d) &amp;quot;&quot;/&gt;&lt;property id=&quot;20307&quot; value=&quot;865&quot;/&gt;&lt;/object&gt;&lt;object type=&quot;3&quot; unique_id=&quot;12670&quot;&gt;&lt;property id=&quot;20148&quot; value=&quot;5&quot;/&gt;&lt;property id=&quot;20300&quot; value=&quot;Slide 51 - &amp;quot;International Payment &amp;quot;&quot;/&gt;&lt;property id=&quot;20307&quot; value=&quot;915&quot;/&gt;&lt;/object&gt;&lt;object type=&quot;3&quot; unique_id=&quot;12671&quot;&gt;&lt;property id=&quot;20148&quot; value=&quot;5&quot;/&gt;&lt;property id=&quot;20300&quot; value=&quot;Slide 52 - &amp;quot;Allocation of Costs&amp;quot;&quot;/&gt;&lt;property id=&quot;20307&quot; value=&quot;808&quot;/&gt;&lt;/object&gt;&lt;object type=&quot;3&quot; unique_id=&quot;12672&quot;&gt;&lt;property id=&quot;20148&quot; value=&quot;5&quot;/&gt;&lt;property id=&quot;20300&quot; value=&quot;Slide 53 - &amp;quot;Outgoing International Payments&amp;quot;&quot;/&gt;&lt;property id=&quot;20307&quot; value=&quot;810&quot;/&gt;&lt;/object&gt;&lt;object type=&quot;3&quot; unique_id=&quot;12673&quot;&gt;&lt;property id=&quot;20148&quot; value=&quot;5&quot;/&gt;&lt;property id=&quot;20300&quot; value=&quot;Slide 54 - &amp;quot;Payment Methods&amp;quot;&quot;/&gt;&lt;property id=&quot;20307&quot; value=&quot;764&quot;/&gt;&lt;/object&gt;&lt;object type=&quot;3&quot; unique_id=&quot;12674&quot;&gt;&lt;property id=&quot;20148&quot; value=&quot;5&quot;/&gt;&lt;property id=&quot;20300&quot; value=&quot;Slide 55 - &amp;quot;Proposed Alternative Solutions &amp;quot;&quot;/&gt;&lt;property id=&quot;20307&quot; value=&quot;815&quot;/&gt;&lt;/object&gt;&lt;object type=&quot;3&quot; unique_id=&quot;12675&quot;&gt;&lt;property id=&quot;20148&quot; value=&quot;5&quot;/&gt;&lt;property id=&quot;20300&quot; value=&quot;Slide 56 - &amp;quot;Proposed Alternative Solutions (cont’d)&amp;quot;&quot;/&gt;&lt;property id=&quot;20307&quot; value=&quot;827&quot;/&gt;&lt;/object&gt;&lt;object type=&quot;3&quot; unique_id=&quot;12676&quot;&gt;&lt;property id=&quot;20148&quot; value=&quot;5&quot;/&gt;&lt;property id=&quot;20300&quot; value=&quot;Slide 57 - &amp;quot;Payment Methods (cont’d)&amp;quot;&quot;/&gt;&lt;property id=&quot;20307&quot; value=&quot;801&quot;/&gt;&lt;/object&gt;&lt;object type=&quot;3&quot; unique_id=&quot;12677&quot;&gt;&lt;property id=&quot;20148&quot; value=&quot;5&quot;/&gt;&lt;property id=&quot;20300&quot; value=&quot;Slide 58 - &amp;quot;Payment Methods (cont’d)&amp;quot;&quot;/&gt;&lt;property id=&quot;20307&quot; value=&quot;798&quot;/&gt;&lt;/object&gt;&lt;object type=&quot;3&quot; unique_id=&quot;12678&quot;&gt;&lt;property id=&quot;20148&quot; value=&quot;5&quot;/&gt;&lt;property id=&quot;20300&quot; value=&quot;Slide 59 - &amp;quot;Challenges&amp;quot;&quot;/&gt;&lt;property id=&quot;20307&quot; value=&quot;809&quot;/&gt;&lt;/object&gt;&lt;object type=&quot;3&quot; unique_id=&quot;12679&quot;&gt;&lt;property id=&quot;20148&quot; value=&quot;5&quot;/&gt;&lt;property id=&quot;20300&quot; value=&quot;Slide 60 - &amp;quot;Currency Conversion&amp;quot;&quot;/&gt;&lt;property id=&quot;20307&quot; value=&quot;791&quot;/&gt;&lt;/object&gt;&lt;object type=&quot;3&quot; unique_id=&quot;12680&quot;&gt;&lt;property id=&quot;20148&quot; value=&quot;5&quot;/&gt;&lt;property id=&quot;20300&quot; value=&quot;Slide 61 - &amp;quot;UIFSA&amp;quot;&quot;/&gt;&lt;property id=&quot;20307&quot; value=&quot;796&quot;/&gt;&lt;/object&gt;&lt;object type=&quot;3&quot; unique_id=&quot;12681&quot;&gt;&lt;property id=&quot;20148&quot; value=&quot;5&quot;/&gt;&lt;property id=&quot;20300&quot; value=&quot;Slide 62 - &amp;quot;Federal Policy&amp;quot;&quot;/&gt;&lt;property id=&quot;20307&quot; value=&quot;852&quot;/&gt;&lt;/object&gt;&lt;object type=&quot;3&quot; unique_id=&quot;12682&quot;&gt;&lt;property id=&quot;20148&quot; value=&quot;5&quot;/&gt;&lt;property id=&quot;20300&quot; value=&quot;Slide 63 - &amp;quot;Federal Policy (cont’d)&amp;quot;&quot;/&gt;&lt;property id=&quot;20307&quot; value=&quot;858&quot;/&gt;&lt;/object&gt;&lt;object type=&quot;3&quot; unique_id=&quot;12683&quot;&gt;&lt;property id=&quot;20148&quot; value=&quot;5&quot;/&gt;&lt;property id=&quot;20300&quot; value=&quot;Slide 64 - &amp;quot;Basis for Conversion &amp;quot;&quot;/&gt;&lt;property id=&quot;20307&quot; value=&quot;797&quot;/&gt;&lt;/object&gt;&lt;object type=&quot;3&quot; unique_id=&quot;12684&quot;&gt;&lt;property id=&quot;20148&quot; value=&quot;5&quot;/&gt;&lt;property id=&quot;20300&quot; value=&quot;Slide 65 - &amp;quot;Date of Conversion – State Approaches&amp;quot;&quot;/&gt;&lt;property id=&quot;20307&quot; value=&quot;794&quot;/&gt;&lt;/object&gt;&lt;object type=&quot;3&quot; unique_id=&quot;12685&quot;&gt;&lt;property id=&quot;20148&quot; value=&quot;5&quot;/&gt;&lt;property id=&quot;20300&quot; value=&quot;Slide 66 - &amp;quot;Notice of Registration&amp;quot;&quot;/&gt;&lt;property id=&quot;20307&quot; value=&quot;763&quot;/&gt;&lt;/object&gt;&lt;object type=&quot;3&quot; unique_id=&quot;12686&quot;&gt;&lt;property id=&quot;20148&quot; value=&quot;5&quot;/&gt;&lt;property id=&quot;20300&quot; value=&quot;Slide 67 - &amp;quot;Reconciliation of Payment Records&amp;quot;&quot;/&gt;&lt;property id=&quot;20307&quot; value=&quot;828&quot;/&gt;&lt;/object&gt;&lt;object type=&quot;3&quot; unique_id=&quot;12687&quot;&gt;&lt;property id=&quot;20148&quot; value=&quot;5&quot;/&gt;&lt;property id=&quot;20300&quot; value=&quot;Slide 68 - &amp;quot;iSupport&amp;quot;&quot;/&gt;&lt;property id=&quot;20307&quot; value=&quot;829&quot;/&gt;&lt;/object&gt;&lt;object type=&quot;3&quot; unique_id=&quot;12688&quot;&gt;&lt;property id=&quot;20148&quot; value=&quot;5&quot;/&gt;&lt;property id=&quot;20300&quot; value=&quot;Slide 69 - &amp;quot;iSupport Overview&amp;quot;&quot;/&gt;&lt;property id=&quot;20307&quot; value=&quot;907&quot;/&gt;&lt;/object&gt;&lt;object type=&quot;3&quot; unique_id=&quot;12689&quot;&gt;&lt;property id=&quot;20148&quot; value=&quot;5&quot;/&gt;&lt;property id=&quot;20300&quot; value=&quot;Slide 70 - &amp;quot;iSupport Objectives&amp;quot;&quot;/&gt;&lt;property id=&quot;20307&quot; value=&quot;908&quot;/&gt;&lt;/object&gt;&lt;object type=&quot;3&quot; unique_id=&quot;12690&quot;&gt;&lt;property id=&quot;20148&quot; value=&quot;5&quot;/&gt;&lt;property id=&quot;20300&quot; value=&quot;Slide 71 - &amp;quot;iSupport Status&amp;quot;&quot;/&gt;&lt;property id=&quot;20307&quot; value=&quot;909&quot;/&gt;&lt;/object&gt;&lt;object type=&quot;3&quot; unique_id=&quot;12691&quot;&gt;&lt;property id=&quot;20148&quot; value=&quot;5&quot;/&gt;&lt;property id=&quot;20300&quot; value=&quot;Slide 72 - &amp;quot;Impact of Convention on FRCs &amp;quot;&quot;/&gt;&lt;property id=&quot;20307&quot; value=&quot;599&quot;/&gt;&lt;/object&gt;&lt;object type=&quot;3&quot; unique_id=&quot;12692&quot;&gt;&lt;property id=&quot;20148&quot; value=&quot;5&quot;/&gt;&lt;property id=&quot;20300&quot; value=&quot;Slide 73 - &amp;quot;Impact of Convention on FRCs (cont’d) &amp;quot;&quot;/&gt;&lt;property id=&quot;20307&quot; value=&quot;885&quot;/&gt;&lt;/object&gt;&lt;object type=&quot;3&quot; unique_id=&quot;12693&quot;&gt;&lt;property id=&quot;20148&quot; value=&quot;5&quot;/&gt;&lt;property id=&quot;20300&quot; value=&quot;Slide 74 - &amp;quot;Your New Best Friend! &amp;quot;&quot;/&gt;&lt;property id=&quot;20307&quot; value=&quot;680&quot;/&gt;&lt;/object&gt;&lt;object type=&quot;3&quot; unique_id=&quot;12694&quot;&gt;&lt;property id=&quot;20148&quot; value=&quot;5&quot;/&gt;&lt;property id=&quot;20300&quot; value=&quot;Slide 75 - &amp;quot;Next Training Date &amp;amp; Module  &amp;quot;&quot;/&gt;&lt;property id=&quot;20307&quot; value=&quot;422&quot;/&gt;&lt;/object&gt;&lt;object type=&quot;3&quot; unique_id=&quot;12695&quot;&gt;&lt;property id=&quot;20148&quot; value=&quot;5&quot;/&gt;&lt;property id=&quot;20300&quot; value=&quot;Slide 76 - &amp;quot;QUESTIONS or FEEDBACK?&amp;quot;&quot;/&gt;&lt;property id=&quot;20307&quot; value=&quot;374&quot;/&gt;&lt;/object&gt;&lt;/object&gt;&lt;object type=&quot;8&quot; unique_id=&quot;12773&quot;&gt;&lt;/object&gt;&lt;/object&gt;&lt;/database&gt;"/>
  <p:tag name="MMPROD_NEXTUNIQUEID" val="10012"/>
  <p:tag name="SECTOMILLISECCONVERTED" val="1"/>
</p:tagLst>
</file>

<file path=ppt/theme/theme1.xml><?xml version="1.0" encoding="utf-8"?>
<a:theme xmlns:a="http://schemas.openxmlformats.org/drawingml/2006/main" name="4.3-Template_4.29.2016">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188220</TotalTime>
  <Words>12461</Words>
  <Application>Microsoft Office PowerPoint</Application>
  <PresentationFormat>On-screen Show (4:3)</PresentationFormat>
  <Paragraphs>926</Paragraphs>
  <Slides>73</Slides>
  <Notes>73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73</vt:i4>
      </vt:variant>
    </vt:vector>
  </HeadingPairs>
  <TitlesOfParts>
    <vt:vector size="78" baseType="lpstr">
      <vt:lpstr>Arial</vt:lpstr>
      <vt:lpstr>Calibri</vt:lpstr>
      <vt:lpstr>Gill Sans MT</vt:lpstr>
      <vt:lpstr>Times New Roman</vt:lpstr>
      <vt:lpstr>4.3-Template_4.29.2016</vt:lpstr>
      <vt:lpstr>INTERNATIONAL CASE PROCESSING UNDER  UIFSA 2008</vt:lpstr>
      <vt:lpstr>Webinar Series</vt:lpstr>
      <vt:lpstr>Webinar Modules</vt:lpstr>
      <vt:lpstr>MODULE 8 Convention Implementation Topics/Issues</vt:lpstr>
      <vt:lpstr>Overview of Module</vt:lpstr>
      <vt:lpstr>Overview of Module (cont’d)</vt:lpstr>
      <vt:lpstr>Mandatory Scope of Hague Child Support Convention </vt:lpstr>
      <vt:lpstr>Mandatory Scope of Hague Child Support Convention (cont’d)</vt:lpstr>
      <vt:lpstr>Optional Scope of Convention - Declaration</vt:lpstr>
      <vt:lpstr>Case Scenario 1</vt:lpstr>
      <vt:lpstr>Case Scenario 1 – Response</vt:lpstr>
      <vt:lpstr>Case Scenario 2</vt:lpstr>
      <vt:lpstr>Case Scenario 2 – Response</vt:lpstr>
      <vt:lpstr>Case Scenario 3</vt:lpstr>
      <vt:lpstr>Case Scenario 3 – Response</vt:lpstr>
      <vt:lpstr>Translation of Documents  </vt:lpstr>
      <vt:lpstr>Translation of Documents – Outgoing </vt:lpstr>
      <vt:lpstr>OCSE International Page </vt:lpstr>
      <vt:lpstr>OCSE Convention Forms Page </vt:lpstr>
      <vt:lpstr>OCSE Convention Forms Page (cont’d)</vt:lpstr>
      <vt:lpstr>OCSE Convention Forms Page (cont’d)</vt:lpstr>
      <vt:lpstr>OCSE Convention Forms Page (cont’d)</vt:lpstr>
      <vt:lpstr>Country Specific Language Information</vt:lpstr>
      <vt:lpstr>Translation of Documents – Incoming</vt:lpstr>
      <vt:lpstr>Costs and Fees in Convention Cases  </vt:lpstr>
      <vt:lpstr>Role of Central Authority</vt:lpstr>
      <vt:lpstr>Central Authority Costs – Article 8 </vt:lpstr>
      <vt:lpstr>Specific Measures – Article 7(1)</vt:lpstr>
      <vt:lpstr>Specific Measures – Article 7(2)</vt:lpstr>
      <vt:lpstr>Legal Assistance</vt:lpstr>
      <vt:lpstr>Legal Assistance, Where Needed, for Creditor</vt:lpstr>
      <vt:lpstr>Legal Assistance, Where Needed, for Debtor</vt:lpstr>
      <vt:lpstr>Translation Costs</vt:lpstr>
      <vt:lpstr>Genetic Test Costs</vt:lpstr>
      <vt:lpstr>Evidentiary Issues</vt:lpstr>
      <vt:lpstr>Transmission of Documentary Evidence</vt:lpstr>
      <vt:lpstr>Presence of Nonresident Party</vt:lpstr>
      <vt:lpstr>Means of Testifying</vt:lpstr>
      <vt:lpstr>Tribunal Assistance with Testimony</vt:lpstr>
      <vt:lpstr>Coordination of International Hearings</vt:lpstr>
      <vt:lpstr>Coordination of International Hearings (cont’d)</vt:lpstr>
      <vt:lpstr>Communication between Tribunals</vt:lpstr>
      <vt:lpstr>Assistance with Discovery</vt:lpstr>
      <vt:lpstr>Payment Processing</vt:lpstr>
      <vt:lpstr>Payment Processing Requirements in UIFSA</vt:lpstr>
      <vt:lpstr>Incoming Payments in Foreign Cases – Federal Requirements </vt:lpstr>
      <vt:lpstr>Incoming Payments in Foreign Cases (cont’d)</vt:lpstr>
      <vt:lpstr>Outgoing Payments in Foreign Cases – Federal Requirements</vt:lpstr>
      <vt:lpstr>Outgoing Payments in Foreign Cases (cont’d) </vt:lpstr>
      <vt:lpstr>International Payment </vt:lpstr>
      <vt:lpstr>Allocation of Costs</vt:lpstr>
      <vt:lpstr>Outgoing International Payments</vt:lpstr>
      <vt:lpstr>Payment Methods</vt:lpstr>
      <vt:lpstr>Payment Methods (cont’d)</vt:lpstr>
      <vt:lpstr>Payment Methods (cont’d)</vt:lpstr>
      <vt:lpstr>Country-Specific Payment Processing Information</vt:lpstr>
      <vt:lpstr>Challenges</vt:lpstr>
      <vt:lpstr>Currency Conversion</vt:lpstr>
      <vt:lpstr>UIFSA Requirements</vt:lpstr>
      <vt:lpstr>Federal Policy</vt:lpstr>
      <vt:lpstr>Federal Policy (cont’d)</vt:lpstr>
      <vt:lpstr>Basis for Conversion </vt:lpstr>
      <vt:lpstr>Date of Conversion – State Approaches</vt:lpstr>
      <vt:lpstr>Notice of Registration</vt:lpstr>
      <vt:lpstr>Reconciliation of Payment Records</vt:lpstr>
      <vt:lpstr>iSupport</vt:lpstr>
      <vt:lpstr>iSupport Overview</vt:lpstr>
      <vt:lpstr>iSupport Objectives</vt:lpstr>
      <vt:lpstr>iSupport Status</vt:lpstr>
      <vt:lpstr>Impact of Convention on FRCs </vt:lpstr>
      <vt:lpstr>Impact of Convention on FRCs (cont’d) </vt:lpstr>
      <vt:lpstr>Your New Best Friend! </vt:lpstr>
      <vt:lpstr>QUESTIONS or FEEDBACK?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COVER OPTION TITLE GOES HERE CAN  RUN THREE LINES</dc:title>
  <dc:creator>Riddick, Yvette (ACF)</dc:creator>
  <cp:lastModifiedBy>Pam Levin</cp:lastModifiedBy>
  <cp:revision>341</cp:revision>
  <cp:lastPrinted>2017-07-20T16:21:02Z</cp:lastPrinted>
  <dcterms:created xsi:type="dcterms:W3CDTF">2016-05-03T20:02:08Z</dcterms:created>
  <dcterms:modified xsi:type="dcterms:W3CDTF">2019-10-25T21:36:38Z</dcterms:modified>
</cp:coreProperties>
</file>