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4">
  <p:sldMasterIdLst>
    <p:sldMasterId id="2147483648" r:id="rId1"/>
  </p:sldMasterIdLst>
  <p:notesMasterIdLst>
    <p:notesMasterId r:id="rId60"/>
  </p:notesMasterIdLst>
  <p:handoutMasterIdLst>
    <p:handoutMasterId r:id="rId61"/>
  </p:handoutMasterIdLst>
  <p:sldIdLst>
    <p:sldId id="385" r:id="rId2"/>
    <p:sldId id="376" r:id="rId3"/>
    <p:sldId id="379" r:id="rId4"/>
    <p:sldId id="328" r:id="rId5"/>
    <p:sldId id="445" r:id="rId6"/>
    <p:sldId id="832" r:id="rId7"/>
    <p:sldId id="929" r:id="rId8"/>
    <p:sldId id="950" r:id="rId9"/>
    <p:sldId id="953" r:id="rId10"/>
    <p:sldId id="954" r:id="rId11"/>
    <p:sldId id="955" r:id="rId12"/>
    <p:sldId id="927" r:id="rId13"/>
    <p:sldId id="1026" r:id="rId14"/>
    <p:sldId id="1022" r:id="rId15"/>
    <p:sldId id="1023" r:id="rId16"/>
    <p:sldId id="1024" r:id="rId17"/>
    <p:sldId id="1025" r:id="rId18"/>
    <p:sldId id="956" r:id="rId19"/>
    <p:sldId id="928" r:id="rId20"/>
    <p:sldId id="916" r:id="rId21"/>
    <p:sldId id="930" r:id="rId22"/>
    <p:sldId id="1016" r:id="rId23"/>
    <p:sldId id="1027" r:id="rId24"/>
    <p:sldId id="1015" r:id="rId25"/>
    <p:sldId id="966" r:id="rId26"/>
    <p:sldId id="999" r:id="rId27"/>
    <p:sldId id="967" r:id="rId28"/>
    <p:sldId id="968" r:id="rId29"/>
    <p:sldId id="972" r:id="rId30"/>
    <p:sldId id="969" r:id="rId31"/>
    <p:sldId id="971" r:id="rId32"/>
    <p:sldId id="1013" r:id="rId33"/>
    <p:sldId id="992" r:id="rId34"/>
    <p:sldId id="993" r:id="rId35"/>
    <p:sldId id="1014" r:id="rId36"/>
    <p:sldId id="1017" r:id="rId37"/>
    <p:sldId id="1018" r:id="rId38"/>
    <p:sldId id="1030" r:id="rId39"/>
    <p:sldId id="1000" r:id="rId40"/>
    <p:sldId id="1002" r:id="rId41"/>
    <p:sldId id="1003" r:id="rId42"/>
    <p:sldId id="1004" r:id="rId43"/>
    <p:sldId id="1005" r:id="rId44"/>
    <p:sldId id="1019" r:id="rId45"/>
    <p:sldId id="1007" r:id="rId46"/>
    <p:sldId id="970" r:id="rId47"/>
    <p:sldId id="974" r:id="rId48"/>
    <p:sldId id="975" r:id="rId49"/>
    <p:sldId id="1009" r:id="rId50"/>
    <p:sldId id="1010" r:id="rId51"/>
    <p:sldId id="932" r:id="rId52"/>
    <p:sldId id="982" r:id="rId53"/>
    <p:sldId id="989" r:id="rId54"/>
    <p:sldId id="996" r:id="rId55"/>
    <p:sldId id="997" r:id="rId56"/>
    <p:sldId id="998" r:id="rId57"/>
    <p:sldId id="990" r:id="rId58"/>
    <p:sldId id="374" r:id="rId59"/>
  </p:sldIdLst>
  <p:sldSz cx="9144000" cy="6858000" type="screen4x3"/>
  <p:notesSz cx="6858000" cy="9313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haynes" initials="m" lastIdx="45" clrIdx="0">
    <p:extLst/>
  </p:cmAuthor>
  <p:cmAuthor id="2" name="plevin" initials="p" lastIdx="9"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9D85"/>
    <a:srgbClr val="5B616B"/>
    <a:srgbClr val="3333FF"/>
    <a:srgbClr val="FFFFFF"/>
    <a:srgbClr val="3F6187"/>
    <a:srgbClr val="428481"/>
    <a:srgbClr val="DF824F"/>
    <a:srgbClr val="6600FF"/>
    <a:srgbClr val="0033CC"/>
    <a:srgbClr val="9542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048" autoAdjust="0"/>
    <p:restoredTop sz="99841" autoAdjust="0"/>
  </p:normalViewPr>
  <p:slideViewPr>
    <p:cSldViewPr snapToObjects="1">
      <p:cViewPr varScale="1">
        <p:scale>
          <a:sx n="69" d="100"/>
          <a:sy n="69" d="100"/>
        </p:scale>
        <p:origin x="1044" y="72"/>
      </p:cViewPr>
      <p:guideLst>
        <p:guide orient="horz" pos="2064"/>
        <p:guide pos="576"/>
        <p:guide pos="432"/>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4" d="100"/>
          <a:sy n="84" d="100"/>
        </p:scale>
        <p:origin x="3828" y="102"/>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C64D9E48-5E7F-D24C-87D5-695B18367D24}" type="datetimeFigureOut">
              <a:rPr lang="en-US" smtClean="0"/>
              <a:t>6/18/2019</a:t>
            </a:fld>
            <a:endParaRPr lang="en-US" dirty="0"/>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B6CB10C2-C6DD-5A4A-BF1B-B012B8BA4284}" type="slidenum">
              <a:rPr lang="en-US" smtClean="0"/>
              <a:t>‹#›</a:t>
            </a:fld>
            <a:endParaRPr lang="en-US" dirty="0"/>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B86357CE-B3EB-1B4A-84E5-C1E2DF427ABD}" type="datetimeFigureOut">
              <a:rPr lang="en-US" smtClean="0"/>
              <a:t>6/18/2019</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824A558B-E4E9-A94A-B9C1-029E46A76ABA}" type="slidenum">
              <a:rPr lang="en-US" smtClean="0"/>
              <a:t>‹#›</a:t>
            </a:fld>
            <a:endParaRPr lang="en-US" dirty="0"/>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solidFill>
                  <a:prstClr val="black"/>
                </a:solidFill>
              </a:rPr>
              <a:t>Notes</a:t>
            </a:r>
            <a:r>
              <a:rPr lang="en-US" baseline="0" dirty="0" smtClean="0">
                <a:solidFill>
                  <a:prstClr val="black"/>
                </a:solidFill>
              </a:rPr>
              <a:t>:</a:t>
            </a:r>
          </a:p>
          <a:p>
            <a:pPr lvl="0"/>
            <a:endParaRPr lang="en-US" baseline="0" dirty="0" smtClean="0">
              <a:solidFill>
                <a:prstClr val="black"/>
              </a:solidFill>
            </a:endParaRPr>
          </a:p>
          <a:p>
            <a:pPr lvl="0"/>
            <a:r>
              <a:rPr lang="en-US" dirty="0" smtClean="0">
                <a:solidFill>
                  <a:prstClr val="black"/>
                </a:solidFill>
              </a:rPr>
              <a:t>Welcome </a:t>
            </a:r>
            <a:r>
              <a:rPr lang="en-US" dirty="0">
                <a:solidFill>
                  <a:prstClr val="black"/>
                </a:solidFill>
              </a:rPr>
              <a:t>to the Webinar Series on </a:t>
            </a:r>
            <a:r>
              <a:rPr lang="en-US" dirty="0" smtClean="0">
                <a:solidFill>
                  <a:prstClr val="black"/>
                </a:solidFill>
              </a:rPr>
              <a:t>International Case Processing Under UIFSA 2008.</a:t>
            </a:r>
            <a:endParaRPr lang="en-US"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dirty="0"/>
          </a:p>
        </p:txBody>
      </p:sp>
    </p:spTree>
    <p:extLst>
      <p:ext uri="{BB962C8B-B14F-4D97-AF65-F5344CB8AC3E}">
        <p14:creationId xmlns:p14="http://schemas.microsoft.com/office/powerpoint/2010/main" val="1653918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100" dirty="0"/>
              <a:t>In the United States, the Central Authority </a:t>
            </a:r>
            <a:r>
              <a:rPr lang="en-US" sz="1100" dirty="0" smtClean="0"/>
              <a:t>for international child support treaties and bilateral arrangements is </a:t>
            </a:r>
            <a:r>
              <a:rPr lang="en-US" sz="1100" dirty="0"/>
              <a:t>the Secretary of </a:t>
            </a:r>
            <a:r>
              <a:rPr lang="en-US" sz="1100" dirty="0" smtClean="0"/>
              <a:t>HHS. </a:t>
            </a:r>
            <a:r>
              <a:rPr lang="en-US" sz="1100" dirty="0"/>
              <a:t>The Secretary has in turn designated OCSE as the entity to serve as Central Authority</a:t>
            </a:r>
            <a:r>
              <a:rPr lang="en-US" sz="1100" dirty="0" smtClean="0"/>
              <a:t>.</a:t>
            </a:r>
          </a:p>
          <a:p>
            <a:endParaRPr lang="en-US" sz="1100" dirty="0"/>
          </a:p>
          <a:p>
            <a:r>
              <a:rPr lang="en-US" sz="1100" dirty="0" smtClean="0"/>
              <a:t>For FRCs, one of the services OCSE provides as Central Authority is locate assistance. OCSE </a:t>
            </a:r>
            <a:r>
              <a:rPr lang="en-US" sz="1100" dirty="0"/>
              <a:t>will use the </a:t>
            </a:r>
            <a:r>
              <a:rPr lang="en-US" sz="1100" dirty="0" smtClean="0"/>
              <a:t>Federal Parent Locator Service </a:t>
            </a:r>
            <a:r>
              <a:rPr lang="en-US" sz="1100" dirty="0"/>
              <a:t>to assist </a:t>
            </a:r>
            <a:r>
              <a:rPr lang="en-US" sz="1100" dirty="0" smtClean="0"/>
              <a:t>FRCs when </a:t>
            </a:r>
            <a:r>
              <a:rPr lang="en-US" sz="1100" dirty="0"/>
              <a:t>they do not know the U.S. state in which the creditor or debtor resides. However, the information OCSE returns to the </a:t>
            </a:r>
            <a:r>
              <a:rPr lang="en-US" sz="1100" dirty="0" smtClean="0"/>
              <a:t>FRC </a:t>
            </a:r>
            <a:r>
              <a:rPr lang="en-US" sz="1100" dirty="0"/>
              <a:t>is the state of residence. It will not provide residential or employment address information</a:t>
            </a:r>
            <a:r>
              <a:rPr lang="en-US" sz="1100" dirty="0" smtClean="0"/>
              <a:t>.</a:t>
            </a:r>
          </a:p>
          <a:p>
            <a:endParaRPr lang="en-US" sz="1100" dirty="0"/>
          </a:p>
          <a:p>
            <a:r>
              <a:rPr lang="en-US" sz="1100" dirty="0" smtClean="0"/>
              <a:t>OCSE provides policy guidance, tools such as Caseworker's Guides, </a:t>
            </a:r>
            <a:r>
              <a:rPr lang="en-US" sz="1100" dirty="0"/>
              <a:t>and training to both state child support workers and </a:t>
            </a:r>
            <a:r>
              <a:rPr lang="en-US" sz="1100" dirty="0" smtClean="0"/>
              <a:t>FRCs.</a:t>
            </a:r>
          </a:p>
          <a:p>
            <a:endParaRPr lang="en-US" sz="1100" dirty="0"/>
          </a:p>
          <a:p>
            <a:r>
              <a:rPr lang="en-US" sz="1100" dirty="0" smtClean="0"/>
              <a:t>In addition, OCSE </a:t>
            </a:r>
            <a:r>
              <a:rPr lang="en-US" sz="1100" dirty="0"/>
              <a:t>responds to numerous inquiries from parents, state child support agencies, and foreign governments, and works closely with federal and state staff on specific case concerns.  </a:t>
            </a:r>
          </a:p>
          <a:p>
            <a:endParaRPr lang="en-US" sz="1100" dirty="0"/>
          </a:p>
          <a:p>
            <a:r>
              <a:rPr lang="en-US" sz="1100" dirty="0" smtClean="0"/>
              <a:t>State child support agencies perform the day-to-day processing of FRC support cases. </a:t>
            </a:r>
            <a:r>
              <a:rPr lang="en-US" sz="1100" dirty="0"/>
              <a:t>OCSE is available to provide assistance and coordination in working international child support </a:t>
            </a:r>
            <a:r>
              <a:rPr lang="en-US" sz="1100" dirty="0" smtClean="0"/>
              <a:t>cases.</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1118659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As noted, state child </a:t>
            </a:r>
            <a:r>
              <a:rPr lang="en-US" dirty="0"/>
              <a:t>support agencies </a:t>
            </a:r>
            <a:r>
              <a:rPr lang="en-US" dirty="0" smtClean="0"/>
              <a:t>provide the case </a:t>
            </a:r>
            <a:r>
              <a:rPr lang="en-US" dirty="0"/>
              <a:t>processing </a:t>
            </a:r>
            <a:r>
              <a:rPr lang="en-US" dirty="0" smtClean="0"/>
              <a:t>functions in FRC cases. </a:t>
            </a:r>
            <a:r>
              <a:rPr lang="en-US" dirty="0"/>
              <a:t>That means </a:t>
            </a:r>
            <a:r>
              <a:rPr lang="en-US" dirty="0" smtClean="0"/>
              <a:t>requests for child support services in FRC cases are received </a:t>
            </a:r>
            <a:r>
              <a:rPr lang="en-US" dirty="0"/>
              <a:t>and transmitted at the state level. </a:t>
            </a:r>
            <a:r>
              <a:rPr lang="en-US" dirty="0" smtClean="0"/>
              <a:t>State </a:t>
            </a:r>
            <a:r>
              <a:rPr lang="en-US" dirty="0"/>
              <a:t>child support agencies </a:t>
            </a:r>
            <a:r>
              <a:rPr lang="en-US" dirty="0" smtClean="0"/>
              <a:t>are </a:t>
            </a:r>
            <a:r>
              <a:rPr lang="en-US" dirty="0"/>
              <a:t>responsible for initiating the appropriate proceedings related to those </a:t>
            </a:r>
            <a:r>
              <a:rPr lang="en-US" dirty="0" smtClean="0"/>
              <a:t>requests and providing IV-D services.</a:t>
            </a:r>
          </a:p>
          <a:p>
            <a:endParaRPr lang="en-US" dirty="0"/>
          </a:p>
          <a:p>
            <a:r>
              <a:rPr lang="en-US" dirty="0"/>
              <a:t>The state plan requirements in federal law require states to treat a request for services from an FRC as if the request is from another U.S. </a:t>
            </a:r>
            <a:r>
              <a:rPr lang="en-US" dirty="0" smtClean="0"/>
              <a:t>state.</a:t>
            </a:r>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dirty="0"/>
          </a:p>
        </p:txBody>
      </p:sp>
    </p:spTree>
    <p:extLst>
      <p:ext uri="{BB962C8B-B14F-4D97-AF65-F5344CB8AC3E}">
        <p14:creationId xmlns:p14="http://schemas.microsoft.com/office/powerpoint/2010/main" val="495269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This </a:t>
            </a:r>
            <a:r>
              <a:rPr lang="en-US" dirty="0"/>
              <a:t>slide lists countries that are parties to a U.S. bilateral arrangement and have not yet joined the Convention. </a:t>
            </a:r>
            <a:r>
              <a:rPr lang="en-US" dirty="0" smtClean="0"/>
              <a:t>These </a:t>
            </a:r>
            <a:r>
              <a:rPr lang="en-US" dirty="0"/>
              <a:t>jurisdictions include four countries – Australia, El Salvador, Israel and Switzerland – and </a:t>
            </a:r>
            <a:r>
              <a:rPr lang="en-US" dirty="0" smtClean="0"/>
              <a:t>12 </a:t>
            </a:r>
            <a:r>
              <a:rPr lang="en-US" dirty="0"/>
              <a:t>of the </a:t>
            </a:r>
            <a:r>
              <a:rPr lang="en-US" dirty="0" smtClean="0"/>
              <a:t>13 </a:t>
            </a:r>
            <a:r>
              <a:rPr lang="en-US" dirty="0"/>
              <a:t>Canadian provinces and territories – all but Quebec. </a:t>
            </a:r>
          </a:p>
          <a:p>
            <a:endParaRPr lang="en-US" dirty="0"/>
          </a:p>
          <a:p>
            <a:r>
              <a:rPr lang="en-US" dirty="0"/>
              <a:t>States will work cases with these countries according to the terms of the arrangement, and </a:t>
            </a:r>
            <a:r>
              <a:rPr lang="en-US" dirty="0" smtClean="0"/>
              <a:t>the country-specific Caseworker’s Guides that OCSE has published. </a:t>
            </a:r>
            <a:r>
              <a:rPr lang="en-US" dirty="0"/>
              <a:t>Please </a:t>
            </a:r>
            <a:r>
              <a:rPr lang="en-US" dirty="0" smtClean="0"/>
              <a:t>note that OCSE recently revised the guide for Australia and is working on revisions to the guide for Switzerland</a:t>
            </a:r>
            <a:r>
              <a:rPr lang="en-US" dirty="0"/>
              <a:t>. Also, if you have a case with El Salvador, </a:t>
            </a:r>
            <a:r>
              <a:rPr lang="en-US" dirty="0" smtClean="0"/>
              <a:t>OCSE encourages </a:t>
            </a:r>
            <a:r>
              <a:rPr lang="en-US" dirty="0"/>
              <a:t>you to contact </a:t>
            </a:r>
            <a:r>
              <a:rPr lang="en-US" dirty="0" smtClean="0"/>
              <a:t>the international team within OCSE </a:t>
            </a:r>
            <a:r>
              <a:rPr lang="en-US" dirty="0"/>
              <a:t>for guidance. </a:t>
            </a:r>
            <a:endParaRPr lang="en-US" dirty="0" smtClean="0"/>
          </a:p>
          <a:p>
            <a:endParaRPr lang="en-US" dirty="0"/>
          </a:p>
          <a:p>
            <a:r>
              <a:rPr lang="en-US" dirty="0" smtClean="0"/>
              <a:t>The next five slides provide a bit more detail about each FRC. If you view these slides online, please note that </a:t>
            </a:r>
            <a:r>
              <a:rPr lang="en-US" dirty="0"/>
              <a:t>the name of the country </a:t>
            </a:r>
            <a:r>
              <a:rPr lang="en-US" dirty="0" smtClean="0"/>
              <a:t>is </a:t>
            </a:r>
            <a:r>
              <a:rPr lang="en-US" dirty="0"/>
              <a:t>a hyperlink to that country’s </a:t>
            </a:r>
            <a:r>
              <a:rPr lang="en-US" dirty="0" smtClean="0"/>
              <a:t>page </a:t>
            </a:r>
            <a:r>
              <a:rPr lang="en-US" dirty="0"/>
              <a:t>on the OCSE </a:t>
            </a:r>
            <a:r>
              <a:rPr lang="en-US" dirty="0" smtClean="0"/>
              <a:t>website.</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dirty="0"/>
          </a:p>
        </p:txBody>
      </p:sp>
    </p:spTree>
    <p:extLst>
      <p:ext uri="{BB962C8B-B14F-4D97-AF65-F5344CB8AC3E}">
        <p14:creationId xmlns:p14="http://schemas.microsoft.com/office/powerpoint/2010/main" val="1416245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Australia has been an FRC since 2002. In fact, Australia was part of OCSE’s very first Caseworker’s Guide. The Australia Guide was updated in March 2018. </a:t>
            </a:r>
            <a:endParaRPr lang="en-US" strike="sngStrike" dirty="0" smtClean="0"/>
          </a:p>
          <a:p>
            <a:endParaRPr lang="en-US" dirty="0"/>
          </a:p>
          <a:p>
            <a:r>
              <a:rPr lang="en-US" dirty="0" smtClean="0"/>
              <a:t>The Australian Central Authority will send cases to the U.S. using our intergovernmental forms. For outgoing cases, you should use a combination of U.S. intergovernmental forms and Australian forms. Check the Caseworker’s Guide for more information. </a:t>
            </a:r>
          </a:p>
          <a:p>
            <a:endParaRPr lang="en-US" dirty="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dirty="0"/>
          </a:p>
        </p:txBody>
      </p:sp>
    </p:spTree>
    <p:extLst>
      <p:ext uri="{BB962C8B-B14F-4D97-AF65-F5344CB8AC3E}">
        <p14:creationId xmlns:p14="http://schemas.microsoft.com/office/powerpoint/2010/main" val="3677065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For </a:t>
            </a:r>
            <a:r>
              <a:rPr lang="en-US" dirty="0"/>
              <a:t>most </a:t>
            </a:r>
            <a:r>
              <a:rPr lang="en-US" dirty="0" smtClean="0"/>
              <a:t>U.S. </a:t>
            </a:r>
            <a:r>
              <a:rPr lang="en-US" dirty="0"/>
              <a:t>states, Canada is one of their largest </a:t>
            </a:r>
            <a:r>
              <a:rPr lang="en-US" dirty="0" smtClean="0"/>
              <a:t>child support partners</a:t>
            </a:r>
            <a:r>
              <a:rPr lang="en-US" dirty="0"/>
              <a:t>. </a:t>
            </a:r>
            <a:r>
              <a:rPr lang="en-US" dirty="0" smtClean="0"/>
              <a:t>And from </a:t>
            </a:r>
            <a:r>
              <a:rPr lang="en-US" dirty="0"/>
              <a:t>the </a:t>
            </a:r>
            <a:r>
              <a:rPr lang="en-US" dirty="0" smtClean="0"/>
              <a:t>perspective of </a:t>
            </a:r>
            <a:r>
              <a:rPr lang="en-US" dirty="0"/>
              <a:t>every </a:t>
            </a:r>
            <a:r>
              <a:rPr lang="en-US" dirty="0" smtClean="0"/>
              <a:t>Canadian province </a:t>
            </a:r>
            <a:r>
              <a:rPr lang="en-US" dirty="0"/>
              <a:t>and territory, the United States is </a:t>
            </a:r>
            <a:r>
              <a:rPr lang="en-US" dirty="0" smtClean="0"/>
              <a:t>their </a:t>
            </a:r>
            <a:r>
              <a:rPr lang="en-US" dirty="0"/>
              <a:t>largest international partner. </a:t>
            </a:r>
            <a:r>
              <a:rPr lang="en-US" dirty="0" smtClean="0"/>
              <a:t>As noted by the dates for the various bilateral arrangements, the United </a:t>
            </a:r>
            <a:r>
              <a:rPr lang="en-US" dirty="0"/>
              <a:t>States and Canada have a </a:t>
            </a:r>
            <a:r>
              <a:rPr lang="en-US" dirty="0" smtClean="0"/>
              <a:t>long history </a:t>
            </a:r>
            <a:r>
              <a:rPr lang="en-US" dirty="0"/>
              <a:t>of working collaboratively. </a:t>
            </a:r>
            <a:r>
              <a:rPr lang="en-US" dirty="0" smtClean="0"/>
              <a:t>In fact, the </a:t>
            </a:r>
            <a:r>
              <a:rPr lang="en-US" dirty="0"/>
              <a:t>Canadian </a:t>
            </a:r>
            <a:r>
              <a:rPr lang="en-US" dirty="0" smtClean="0"/>
              <a:t>Interjurisdictional </a:t>
            </a:r>
            <a:r>
              <a:rPr lang="en-US" dirty="0"/>
              <a:t>Support Orders </a:t>
            </a:r>
            <a:r>
              <a:rPr lang="en-US" dirty="0" smtClean="0"/>
              <a:t>Act (</a:t>
            </a:r>
            <a:r>
              <a:rPr lang="en-US" dirty="0"/>
              <a:t>ISO) was informed by the </a:t>
            </a:r>
            <a:r>
              <a:rPr lang="en-US" dirty="0" smtClean="0"/>
              <a:t>U.S. </a:t>
            </a:r>
            <a:r>
              <a:rPr lang="en-US" dirty="0"/>
              <a:t>experience with UIFSA </a:t>
            </a:r>
            <a:r>
              <a:rPr lang="en-US" dirty="0" smtClean="0"/>
              <a:t>and </a:t>
            </a:r>
            <a:r>
              <a:rPr lang="en-US" dirty="0"/>
              <a:t>allowed Canada to move away from its prior practice of </a:t>
            </a:r>
            <a:r>
              <a:rPr lang="en-US" dirty="0" smtClean="0"/>
              <a:t>provisional </a:t>
            </a:r>
            <a:r>
              <a:rPr lang="en-US" dirty="0"/>
              <a:t>and c</a:t>
            </a:r>
            <a:r>
              <a:rPr lang="en-US" dirty="0" smtClean="0"/>
              <a:t>onfirming </a:t>
            </a:r>
            <a:r>
              <a:rPr lang="en-US" dirty="0"/>
              <a:t>orders. </a:t>
            </a:r>
            <a:endParaRPr lang="en-US" dirty="0" smtClean="0"/>
          </a:p>
          <a:p>
            <a:endParaRPr lang="en-US" dirty="0"/>
          </a:p>
          <a:p>
            <a:r>
              <a:rPr lang="en-US" dirty="0" smtClean="0"/>
              <a:t>The Canadian support offices will </a:t>
            </a:r>
            <a:r>
              <a:rPr lang="en-US" dirty="0"/>
              <a:t>send cases to the U.S. using our intergovernmental forms. For outgoing cases, you </a:t>
            </a:r>
            <a:r>
              <a:rPr lang="en-US" dirty="0" smtClean="0"/>
              <a:t>can send either the U.S</a:t>
            </a:r>
            <a:r>
              <a:rPr lang="en-US" dirty="0"/>
              <a:t>. intergovernmental forms </a:t>
            </a:r>
            <a:r>
              <a:rPr lang="en-US" dirty="0" smtClean="0"/>
              <a:t>or the applicable Canadian forms. They will accept either. </a:t>
            </a:r>
          </a:p>
          <a:p>
            <a:endParaRPr lang="en-US" dirty="0"/>
          </a:p>
          <a:p>
            <a:r>
              <a:rPr lang="en-US" dirty="0" smtClean="0"/>
              <a:t>Note that in enforcement and modification cases, Canada needs three certified copies of the existing U.S. order. </a:t>
            </a:r>
          </a:p>
          <a:p>
            <a:endParaRPr lang="en-US" dirty="0"/>
          </a:p>
          <a:p>
            <a:r>
              <a:rPr lang="en-US" dirty="0" smtClean="0"/>
              <a:t>Check </a:t>
            </a:r>
            <a:r>
              <a:rPr lang="en-US" dirty="0"/>
              <a:t>the Caseworker’s Guide for more information.</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dirty="0"/>
          </a:p>
        </p:txBody>
      </p:sp>
    </p:spTree>
    <p:extLst>
      <p:ext uri="{BB962C8B-B14F-4D97-AF65-F5344CB8AC3E}">
        <p14:creationId xmlns:p14="http://schemas.microsoft.com/office/powerpoint/2010/main" val="1824695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El Salvador has been an FRC since 2006. The Central Authority is </a:t>
            </a:r>
            <a:r>
              <a:rPr lang="en-US" dirty="0"/>
              <a:t>very strict about communication in </a:t>
            </a:r>
            <a:r>
              <a:rPr lang="en-US" dirty="0" smtClean="0"/>
              <a:t>Spanish. </a:t>
            </a:r>
          </a:p>
          <a:p>
            <a:endParaRPr lang="en-US" dirty="0"/>
          </a:p>
          <a:p>
            <a:r>
              <a:rPr lang="en-US" dirty="0"/>
              <a:t>El Salvador’s Central Authority will send cases to the U.S. using specific bilingual English/Spanish forms found in the </a:t>
            </a:r>
            <a:r>
              <a:rPr lang="en-US" dirty="0" smtClean="0"/>
              <a:t>Caseworker’s </a:t>
            </a:r>
            <a:r>
              <a:rPr lang="en-US" dirty="0"/>
              <a:t>G</a:t>
            </a:r>
            <a:r>
              <a:rPr lang="en-US" dirty="0" smtClean="0"/>
              <a:t>uide</a:t>
            </a:r>
            <a:r>
              <a:rPr lang="en-US" dirty="0"/>
              <a:t>. For outgoing cases, you must use the same bilingual English/Spanish pleadings, including a limited power of attorney form. Note that the content on all other forms must be in Spanish; U.S. documents in English must therefore be accompanied by copies in </a:t>
            </a:r>
            <a:r>
              <a:rPr lang="en-US" dirty="0" smtClean="0"/>
              <a:t>Spanish. All communication with the Central Authority must also be in Spanish.</a:t>
            </a:r>
          </a:p>
          <a:p>
            <a:endParaRPr lang="en-US" dirty="0"/>
          </a:p>
          <a:p>
            <a:r>
              <a:rPr lang="en-US" dirty="0" smtClean="0"/>
              <a:t>Before incurring the expense of translations, OCSE asks that you contact the international team for assistance if </a:t>
            </a:r>
            <a:r>
              <a:rPr lang="en-US" dirty="0"/>
              <a:t>you have a case with </a:t>
            </a:r>
            <a:r>
              <a:rPr lang="en-US" dirty="0" smtClean="0"/>
              <a:t>El Salvador.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dirty="0"/>
          </a:p>
        </p:txBody>
      </p:sp>
    </p:spTree>
    <p:extLst>
      <p:ext uri="{BB962C8B-B14F-4D97-AF65-F5344CB8AC3E}">
        <p14:creationId xmlns:p14="http://schemas.microsoft.com/office/powerpoint/2010/main" val="4142058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Notes:</a:t>
            </a:r>
          </a:p>
          <a:p>
            <a:endParaRPr lang="en-US" sz="1100" dirty="0"/>
          </a:p>
          <a:p>
            <a:r>
              <a:rPr lang="en-US" sz="1100" dirty="0" smtClean="0"/>
              <a:t>Israel has been an FRC since 2009. </a:t>
            </a:r>
          </a:p>
          <a:p>
            <a:endParaRPr lang="en-US" sz="1100" dirty="0"/>
          </a:p>
          <a:p>
            <a:r>
              <a:rPr lang="en-US" sz="1100" dirty="0" smtClean="0"/>
              <a:t>The Israeli Central </a:t>
            </a:r>
            <a:r>
              <a:rPr lang="en-US" sz="1100" dirty="0"/>
              <a:t>Authority will send cases to the U.S. using </a:t>
            </a:r>
            <a:r>
              <a:rPr lang="en-US" sz="1100" dirty="0" smtClean="0"/>
              <a:t>bilingual English/Hebrew forms that are in the Caseworker’s Guide. </a:t>
            </a:r>
            <a:r>
              <a:rPr lang="en-US" sz="1100" dirty="0"/>
              <a:t>For outgoing cases, </a:t>
            </a:r>
            <a:r>
              <a:rPr lang="en-US" sz="1100" dirty="0" smtClean="0"/>
              <a:t>the content in the pleadings and other forms must be in Hebrew. The U.S. court order must be accompanied with a complete (or partial, in some cases) translation into Hebrew. </a:t>
            </a:r>
          </a:p>
          <a:p>
            <a:endParaRPr lang="en-US" sz="1100" dirty="0">
              <a:solidFill>
                <a:srgbClr val="FF0000"/>
              </a:solidFill>
            </a:endParaRPr>
          </a:p>
          <a:p>
            <a:r>
              <a:rPr lang="en-US" sz="1100" dirty="0"/>
              <a:t>Sending a case to Israel is a two-step process for the U.S. petitioner. The first step is completing and transmitting the application package to Israel, which will include completing a general power of attorney, authorizing Israel’s Central Authority to open a case and act on the applicant’s behalf. The </a:t>
            </a:r>
            <a:r>
              <a:rPr lang="en-US" sz="1100" dirty="0" smtClean="0"/>
              <a:t>attorney</a:t>
            </a:r>
            <a:r>
              <a:rPr lang="en-US" sz="1100" dirty="0"/>
              <a:t> appointed to the case in Israel will use this information to prepare a detailed “free form” petition setting out the legal and factual assertions to support the </a:t>
            </a:r>
            <a:r>
              <a:rPr lang="en-US" sz="1100" dirty="0" smtClean="0"/>
              <a:t>application. As </a:t>
            </a:r>
            <a:r>
              <a:rPr lang="en-US" sz="1100" dirty="0"/>
              <a:t>a second step, the U.S. petitioner is required to review and attest to the petition’s accuracy via an affidavit of </a:t>
            </a:r>
            <a:r>
              <a:rPr lang="en-US" sz="1100" dirty="0" smtClean="0"/>
              <a:t>details </a:t>
            </a:r>
            <a:r>
              <a:rPr lang="en-US" sz="1100" dirty="0"/>
              <a:t>before the petition may be filed in an Israeli family court. The petitioner must also execute a Specific Power of </a:t>
            </a:r>
            <a:r>
              <a:rPr lang="en-US" sz="1100" dirty="0" smtClean="0"/>
              <a:t>Attorney, </a:t>
            </a:r>
            <a:r>
              <a:rPr lang="en-US" sz="1100" dirty="0"/>
              <a:t>allowing the appointed lawyer to act on his or her behalf, and a Unified Family Court Form. These documents will be sent directly to the U.S. petitioner by the appointed attorney, unless the IV-D agency specifically states that this procedure is not acceptable.  </a:t>
            </a:r>
            <a:endParaRPr lang="en-US" sz="1100" dirty="0">
              <a:solidFill>
                <a:srgbClr val="3333FF"/>
              </a:solidFill>
            </a:endParaRPr>
          </a:p>
          <a:p>
            <a:endParaRPr lang="en-US" dirty="0"/>
          </a:p>
          <a:p>
            <a:endParaRPr lang="en-US" dirty="0" smtClean="0"/>
          </a:p>
          <a:p>
            <a:endParaRPr lang="en-US" dirty="0"/>
          </a:p>
          <a:p>
            <a:r>
              <a:rPr lang="en-US" dirty="0"/>
              <a:t> </a:t>
            </a:r>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12393068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Switzerland has been an FRC since 2004. Keep in mind that Switzerland is not part of the European Union and has not ratified the Hague Child Support Convention. </a:t>
            </a:r>
            <a:r>
              <a:rPr lang="en-US" dirty="0"/>
              <a:t>Also be aware that Switzerland’s language requirements are not uniform; Switzerland is divided into cantons, which may have German, French or Italian as their official </a:t>
            </a:r>
            <a:r>
              <a:rPr lang="en-US" dirty="0" smtClean="0"/>
              <a:t>language.</a:t>
            </a:r>
            <a:endParaRPr lang="en-US" dirty="0"/>
          </a:p>
          <a:p>
            <a:endParaRPr lang="en-US" dirty="0"/>
          </a:p>
          <a:p>
            <a:r>
              <a:rPr lang="en-US" dirty="0"/>
              <a:t>T</a:t>
            </a:r>
            <a:r>
              <a:rPr lang="en-US" dirty="0" smtClean="0"/>
              <a:t>he Swiss </a:t>
            </a:r>
            <a:r>
              <a:rPr lang="en-US" dirty="0"/>
              <a:t>Central Authority </a:t>
            </a:r>
            <a:r>
              <a:rPr lang="en-US" dirty="0" smtClean="0"/>
              <a:t>may </a:t>
            </a:r>
            <a:r>
              <a:rPr lang="en-US" dirty="0"/>
              <a:t>send cases to the U.S. using </a:t>
            </a:r>
            <a:r>
              <a:rPr lang="en-US" dirty="0" smtClean="0"/>
              <a:t>multilingual forms </a:t>
            </a:r>
            <a:r>
              <a:rPr lang="en-US" dirty="0"/>
              <a:t>found in the Caseworker’s </a:t>
            </a:r>
            <a:r>
              <a:rPr lang="en-US" dirty="0" smtClean="0"/>
              <a:t>Guide. </a:t>
            </a:r>
            <a:r>
              <a:rPr lang="en-US" dirty="0"/>
              <a:t>For outgoing cases, </a:t>
            </a:r>
            <a:r>
              <a:rPr lang="en-US" dirty="0" smtClean="0"/>
              <a:t>child support agencies must use these multilingual Swiss forms, which include an application and power of attorney. The content on the forms must be in the official language of the particular Swiss Canton. Depending on the Canton, it could be French, German, or Italian. U.S. documents must also be accompanied by a translation into the official language of the Swiss Canton.</a:t>
            </a:r>
          </a:p>
          <a:p>
            <a:endParaRPr lang="en-US" dirty="0">
              <a:solidFill>
                <a:srgbClr val="FF0000"/>
              </a:solidFill>
            </a:endParaRPr>
          </a:p>
          <a:p>
            <a:r>
              <a:rPr lang="en-US" dirty="0" smtClean="0"/>
              <a:t>OCSE is developing an updated Caseworker’s Guide for Switzerland.</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dirty="0"/>
          </a:p>
        </p:txBody>
      </p:sp>
    </p:spTree>
    <p:extLst>
      <p:ext uri="{BB962C8B-B14F-4D97-AF65-F5344CB8AC3E}">
        <p14:creationId xmlns:p14="http://schemas.microsoft.com/office/powerpoint/2010/main" val="299903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Federal bilateral arrangements </a:t>
            </a:r>
            <a:r>
              <a:rPr lang="en-US" dirty="0"/>
              <a:t>take precedence over any state reciprocal arrangement</a:t>
            </a:r>
            <a:r>
              <a:rPr lang="en-US" dirty="0" smtClean="0"/>
              <a:t>. However</a:t>
            </a:r>
            <a:r>
              <a:rPr lang="en-US" dirty="0"/>
              <a:t>, section 459A of the Social Security Act permits states to enter into reciprocal arrangements with countries that are </a:t>
            </a:r>
            <a:r>
              <a:rPr lang="en-US" b="1" i="1" dirty="0"/>
              <a:t>not</a:t>
            </a:r>
            <a:r>
              <a:rPr lang="en-US" dirty="0"/>
              <a:t> the subject of a federal declaration. </a:t>
            </a:r>
            <a:r>
              <a:rPr lang="en-US" dirty="0" smtClean="0"/>
              <a:t>At the state level, this is implemented through Section 308(b) of UIFSA. A similar provision was in the Revised Uniform Reciprocal Enforcement of Support Act, the 1968 precursor to UIFSA.</a:t>
            </a:r>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dirty="0"/>
          </a:p>
        </p:txBody>
      </p:sp>
    </p:spTree>
    <p:extLst>
      <p:ext uri="{BB962C8B-B14F-4D97-AF65-F5344CB8AC3E}">
        <p14:creationId xmlns:p14="http://schemas.microsoft.com/office/powerpoint/2010/main" val="39637622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UIFSA’s definition of “foreign country” includes a country with which your state has a state reciprocal arrangement. States vary regarding the existence of such arrangements. This slide notes countries, which are not Convention countries or FRCs, that have state reciprocal arrangements with one or more U.S. state, the District of Columbia, Puerto Rico, the Virgin Islands, or Guam. </a:t>
            </a:r>
          </a:p>
          <a:p>
            <a:endParaRPr lang="en-US" dirty="0"/>
          </a:p>
          <a:p>
            <a:r>
              <a:rPr lang="en-US" dirty="0" smtClean="0"/>
              <a:t>Since </a:t>
            </a:r>
            <a:r>
              <a:rPr lang="en-US" dirty="0"/>
              <a:t>these are not federal-level arrangements, OCSE does not maintain information about </a:t>
            </a:r>
            <a:r>
              <a:rPr lang="en-US" dirty="0" smtClean="0"/>
              <a:t>them on its website. However, states report state reciprocal arrangements in response to a question on the Intergovernmental Reference Guide (IRG), which is available on OCSE’s website</a:t>
            </a:r>
            <a:r>
              <a:rPr lang="en-US" dirty="0"/>
              <a:t>. </a:t>
            </a:r>
            <a:endParaRPr lang="en-US" dirty="0" smtClean="0"/>
          </a:p>
          <a:p>
            <a:endParaRPr lang="en-US" dirty="0"/>
          </a:p>
          <a:p>
            <a:r>
              <a:rPr lang="en-US" dirty="0" smtClean="0"/>
              <a:t>At the state level, the state child support office or Secretary of State usually maintains such information.  </a:t>
            </a:r>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dirty="0"/>
          </a:p>
        </p:txBody>
      </p:sp>
    </p:spTree>
    <p:extLst>
      <p:ext uri="{BB962C8B-B14F-4D97-AF65-F5344CB8AC3E}">
        <p14:creationId xmlns:p14="http://schemas.microsoft.com/office/powerpoint/2010/main" val="2763779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424085"/>
            <a:ext cx="5562600" cy="4734547"/>
          </a:xfrm>
        </p:spPr>
        <p:txBody>
          <a:bodyPr/>
          <a:lstStyle/>
          <a:p>
            <a:r>
              <a:rPr lang="en-US" dirty="0"/>
              <a:t>Notes:</a:t>
            </a:r>
          </a:p>
          <a:p>
            <a:endParaRPr lang="en-US" dirty="0" smtClean="0"/>
          </a:p>
          <a:p>
            <a:r>
              <a:rPr lang="en-US" dirty="0" smtClean="0"/>
              <a:t>Some </a:t>
            </a:r>
            <a:r>
              <a:rPr lang="en-US" dirty="0"/>
              <a:t>people in the audience may have attended multiple conference presentations where speakers have explained the background of the Convention or presented an overview of UIFSA (2008). </a:t>
            </a:r>
            <a:r>
              <a:rPr lang="en-US" dirty="0" smtClean="0"/>
              <a:t>For </a:t>
            </a:r>
            <a:r>
              <a:rPr lang="en-US" dirty="0"/>
              <a:t>others, this information will be brand new. The webinar content has been designed to cover both audiences.  </a:t>
            </a:r>
          </a:p>
          <a:p>
            <a:endParaRPr lang="en-US" dirty="0"/>
          </a:p>
          <a:p>
            <a:r>
              <a:rPr lang="en-US" dirty="0"/>
              <a:t>The webinar resources include the PowerPoint presentation with notes for the slides and a set of trainer notes that provide supplemental information. The resources related to a particular module </a:t>
            </a:r>
            <a:r>
              <a:rPr lang="en-US" dirty="0" smtClean="0"/>
              <a:t>are </a:t>
            </a:r>
            <a:r>
              <a:rPr lang="en-US" dirty="0"/>
              <a:t>available on OCSE’s website.</a:t>
            </a:r>
            <a:endParaRPr lang="en-US" dirty="0">
              <a:solidFill>
                <a:srgbClr val="FF0000"/>
              </a:solidFill>
            </a:endParaRPr>
          </a:p>
          <a:p>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1627167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smtClean="0"/>
          </a:p>
          <a:p>
            <a:r>
              <a:rPr lang="en-US" sz="950" dirty="0" smtClean="0"/>
              <a:t>Whether a petitioner applies through </a:t>
            </a:r>
            <a:r>
              <a:rPr lang="en-US" sz="950" dirty="0"/>
              <a:t>a Central Authority is </a:t>
            </a:r>
            <a:r>
              <a:rPr lang="en-US" sz="950" dirty="0" smtClean="0"/>
              <a:t>important </a:t>
            </a:r>
            <a:r>
              <a:rPr lang="en-US" sz="950" dirty="0"/>
              <a:t>under UIFSA.</a:t>
            </a:r>
          </a:p>
          <a:p>
            <a:endParaRPr lang="en-US" sz="950" dirty="0"/>
          </a:p>
          <a:p>
            <a:r>
              <a:rPr lang="en-US" sz="950" dirty="0"/>
              <a:t>When a state legislature enacted UIFSA (2008), it could choose between Alternative A and Alternative B of the Model Act. Both alternatives are based on language in the federal Preventing Sex Trafficking and Strengthening Families Act that Congress passed in 2014.</a:t>
            </a:r>
          </a:p>
          <a:p>
            <a:endParaRPr lang="en-US" sz="950" dirty="0"/>
          </a:p>
          <a:p>
            <a:r>
              <a:rPr lang="en-US" sz="950" dirty="0"/>
              <a:t>If your state enacted Alternative A, you as the support enforcement agency must provide services </a:t>
            </a:r>
            <a:r>
              <a:rPr lang="en-US" sz="950" dirty="0" smtClean="0"/>
              <a:t>in a proceeding under </a:t>
            </a:r>
            <a:r>
              <a:rPr lang="en-US" sz="950" dirty="0"/>
              <a:t>UIFSA to all petitioners regardless of where they reside. That includes all direct applications for </a:t>
            </a:r>
            <a:r>
              <a:rPr lang="en-US" sz="950" dirty="0" smtClean="0"/>
              <a:t>services in a UIFSA proceeding received </a:t>
            </a:r>
            <a:r>
              <a:rPr lang="en-US" sz="950" dirty="0"/>
              <a:t>from petitioners living in other countries – regardless of whether the country meets UIFSA’s definition of “foreign country.”</a:t>
            </a:r>
          </a:p>
          <a:p>
            <a:endParaRPr lang="en-US" sz="950" dirty="0"/>
          </a:p>
          <a:p>
            <a:r>
              <a:rPr lang="en-US" sz="950" dirty="0"/>
              <a:t>If your state enacted Alternative B, you as the support enforcement agency must provide services </a:t>
            </a:r>
            <a:r>
              <a:rPr lang="en-US" sz="950" dirty="0" smtClean="0"/>
              <a:t>in a UIFSA proceeding </a:t>
            </a:r>
            <a:r>
              <a:rPr lang="en-US" sz="950" dirty="0"/>
              <a:t>to a petitioner who resides in a “state,” as defined by UIFSA. You must also provide </a:t>
            </a:r>
            <a:r>
              <a:rPr lang="en-US" sz="950" dirty="0" smtClean="0"/>
              <a:t>services in a UIFSA proceeding to </a:t>
            </a:r>
            <a:r>
              <a:rPr lang="en-US" sz="950" dirty="0"/>
              <a:t>a petitioner who requests services through a Central Authority. That Central Authority may be in a Hague Convention country or a foreign reciprocating country (FRC).</a:t>
            </a:r>
          </a:p>
          <a:p>
            <a:endParaRPr lang="en-US" sz="950" dirty="0"/>
          </a:p>
          <a:p>
            <a:r>
              <a:rPr lang="en-US" sz="950" dirty="0"/>
              <a:t>However, under Alternative B, if you receive a direct application for services </a:t>
            </a:r>
            <a:r>
              <a:rPr lang="en-US" sz="950" dirty="0" smtClean="0"/>
              <a:t>in a UIFSA proceeding from </a:t>
            </a:r>
            <a:r>
              <a:rPr lang="en-US" sz="950" dirty="0"/>
              <a:t>a petitioner who lives in a foreign nation that is </a:t>
            </a:r>
            <a:r>
              <a:rPr lang="en-US" sz="950" b="1" i="1" dirty="0"/>
              <a:t>not</a:t>
            </a:r>
            <a:r>
              <a:rPr lang="en-US" sz="950" dirty="0"/>
              <a:t> a Hague Convention country or an FRC, your state has discretion about providing such services. Similarly, your state may – but is not </a:t>
            </a:r>
            <a:r>
              <a:rPr lang="en-US" sz="950" dirty="0" smtClean="0"/>
              <a:t>required to </a:t>
            </a:r>
            <a:r>
              <a:rPr lang="en-US" sz="950" dirty="0"/>
              <a:t>– </a:t>
            </a:r>
            <a:r>
              <a:rPr lang="en-US" sz="950" dirty="0" smtClean="0"/>
              <a:t>provide services in a UIFSA proceeding to </a:t>
            </a:r>
            <a:r>
              <a:rPr lang="en-US" sz="950" dirty="0"/>
              <a:t>a petitioner who lives in a Hague Convention country or an FRC and applies directly for </a:t>
            </a:r>
            <a:r>
              <a:rPr lang="en-US" sz="950" dirty="0" smtClean="0"/>
              <a:t>services in a UIFSA proceeding rather </a:t>
            </a:r>
            <a:r>
              <a:rPr lang="en-US" sz="950" dirty="0"/>
              <a:t>than going through his or her Central Authority. </a:t>
            </a:r>
            <a:endParaRPr lang="en-US" sz="950" dirty="0" smtClean="0"/>
          </a:p>
          <a:p>
            <a:endParaRPr lang="en-US" sz="950" dirty="0"/>
          </a:p>
          <a:p>
            <a:r>
              <a:rPr lang="en-US" sz="950" dirty="0"/>
              <a:t>Keep in mind that UIFSA covers all interjurisdictional child support </a:t>
            </a:r>
            <a:r>
              <a:rPr lang="en-US" sz="950" dirty="0" smtClean="0"/>
              <a:t>cases, IV-D and non-IV-D. </a:t>
            </a:r>
            <a:r>
              <a:rPr lang="en-US" sz="950" dirty="0"/>
              <a:t>Applications for IV-D services are made pursuant to title IV-D </a:t>
            </a:r>
            <a:r>
              <a:rPr lang="en-US" sz="950" dirty="0" smtClean="0"/>
              <a:t>of the Social Security Act and </a:t>
            </a:r>
            <a:r>
              <a:rPr lang="en-US" sz="950" dirty="0"/>
              <a:t>federal regulations, not UIFSA</a:t>
            </a:r>
            <a:r>
              <a:rPr lang="en-US" sz="950" dirty="0" smtClean="0"/>
              <a:t>. </a:t>
            </a:r>
          </a:p>
          <a:p>
            <a:endParaRPr lang="en-US" dirty="0" smtClean="0"/>
          </a:p>
          <a:p>
            <a:endParaRPr lang="en-US" dirty="0"/>
          </a:p>
          <a:p>
            <a:endParaRPr lang="en-US" sz="1000" dirty="0"/>
          </a:p>
          <a:p>
            <a:endParaRPr lang="en-US" dirty="0" smtClean="0"/>
          </a:p>
          <a:p>
            <a:endParaRPr lang="en-US" dirty="0"/>
          </a:p>
          <a:p>
            <a:endParaRPr lang="en-US" dirty="0"/>
          </a:p>
          <a:p>
            <a:endParaRPr lang="en-US" dirty="0" smtClean="0"/>
          </a:p>
          <a:p>
            <a:endParaRPr lang="en-US" dirty="0"/>
          </a:p>
          <a:p>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dirty="0"/>
          </a:p>
        </p:txBody>
      </p:sp>
    </p:spTree>
    <p:extLst>
      <p:ext uri="{BB962C8B-B14F-4D97-AF65-F5344CB8AC3E}">
        <p14:creationId xmlns:p14="http://schemas.microsoft.com/office/powerpoint/2010/main" val="20909938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100" dirty="0"/>
              <a:t>One of the unique provisions of UIFSA (2008) is Section 105, which provides a clear road map to tribunals that are handling an international case.</a:t>
            </a:r>
          </a:p>
          <a:p>
            <a:endParaRPr lang="en-US" sz="1100" dirty="0"/>
          </a:p>
          <a:p>
            <a:r>
              <a:rPr lang="en-US" sz="1100" dirty="0"/>
              <a:t>The tribunal </a:t>
            </a:r>
            <a:r>
              <a:rPr lang="en-US" sz="1100" b="1" i="1" dirty="0"/>
              <a:t>must</a:t>
            </a:r>
            <a:r>
              <a:rPr lang="en-US" sz="1100" dirty="0"/>
              <a:t> apply UIFSA Articles 1 </a:t>
            </a:r>
            <a:r>
              <a:rPr lang="en-US" sz="1100" dirty="0" smtClean="0"/>
              <a:t>through </a:t>
            </a:r>
            <a:r>
              <a:rPr lang="en-US" sz="1100" dirty="0"/>
              <a:t>6 to a support proceeding involving an order issued by a foreign country, a tribunal of a foreign country, or a party or child residing in a foreign country. Keep in mind, </a:t>
            </a:r>
            <a:r>
              <a:rPr lang="en-US" sz="1100" dirty="0" smtClean="0"/>
              <a:t>the provision is referring to a </a:t>
            </a:r>
            <a:r>
              <a:rPr lang="en-US" sz="1100" dirty="0"/>
              <a:t>country that meets UIFSA’s definition of a “foreign country</a:t>
            </a:r>
            <a:r>
              <a:rPr lang="en-US" sz="1100" dirty="0" smtClean="0"/>
              <a:t>.” That definition includes an FRC.</a:t>
            </a:r>
            <a:endParaRPr lang="en-US" sz="1100" dirty="0"/>
          </a:p>
          <a:p>
            <a:endParaRPr lang="en-US" sz="1100" dirty="0"/>
          </a:p>
          <a:p>
            <a:r>
              <a:rPr lang="en-US" sz="1100" dirty="0"/>
              <a:t>If it is a Convention proceeding, the tribunal </a:t>
            </a:r>
            <a:r>
              <a:rPr lang="en-US" sz="1100" b="1" i="1" dirty="0"/>
              <a:t>must</a:t>
            </a:r>
            <a:r>
              <a:rPr lang="en-US" sz="1100" dirty="0"/>
              <a:t> apply the new Article 7 of UIFSA. So long as there is no conflict with Article 7, the tribunal will also apply Articles 1 </a:t>
            </a:r>
            <a:r>
              <a:rPr lang="en-US" sz="1100" dirty="0" smtClean="0"/>
              <a:t>through </a:t>
            </a:r>
            <a:r>
              <a:rPr lang="en-US" sz="1100" dirty="0"/>
              <a:t>6</a:t>
            </a:r>
            <a:r>
              <a:rPr lang="en-US" sz="1100" dirty="0" smtClean="0"/>
              <a:t>. Keep </a:t>
            </a:r>
            <a:r>
              <a:rPr lang="en-US" sz="1100" dirty="0"/>
              <a:t>in mind that Article 7 applies </a:t>
            </a:r>
            <a:r>
              <a:rPr lang="en-US" sz="1100" b="1" i="1" dirty="0"/>
              <a:t>only</a:t>
            </a:r>
            <a:r>
              <a:rPr lang="en-US" sz="1100" dirty="0"/>
              <a:t> to applications under the Hague Child Support Convention.</a:t>
            </a:r>
          </a:p>
          <a:p>
            <a:endParaRPr lang="en-US" sz="1100" dirty="0"/>
          </a:p>
          <a:p>
            <a:r>
              <a:rPr lang="en-US" sz="1100" dirty="0"/>
              <a:t>If a tribunal is recognizing an order on the basis of comity – which is a case by case decision – the tribunal </a:t>
            </a:r>
            <a:r>
              <a:rPr lang="en-US" sz="1100" b="1" i="1" dirty="0"/>
              <a:t>may </a:t>
            </a:r>
            <a:r>
              <a:rPr lang="en-US" sz="1100" dirty="0"/>
              <a:t>apply UIFSA Articles 1 </a:t>
            </a:r>
            <a:r>
              <a:rPr lang="en-US" sz="1100" dirty="0" smtClean="0"/>
              <a:t>through </a:t>
            </a:r>
            <a:r>
              <a:rPr lang="en-US" sz="1100" dirty="0"/>
              <a:t>6.  It is not mandatory to use UIFSA in such cases. </a:t>
            </a:r>
            <a:r>
              <a:rPr lang="en-US" sz="1100" dirty="0" smtClean="0"/>
              <a:t>Comity </a:t>
            </a:r>
            <a:r>
              <a:rPr lang="en-US" sz="1100" dirty="0"/>
              <a:t>is a legal term. </a:t>
            </a:r>
            <a:r>
              <a:rPr lang="en-US" sz="1100" dirty="0" smtClean="0"/>
              <a:t>It is a willingness by the U.S. tribunal to </a:t>
            </a:r>
            <a:r>
              <a:rPr lang="en-US" sz="1100" dirty="0"/>
              <a:t>recognize an order based </a:t>
            </a:r>
            <a:r>
              <a:rPr lang="en-US" sz="1100" dirty="0" smtClean="0"/>
              <a:t>on respect </a:t>
            </a:r>
            <a:r>
              <a:rPr lang="en-US" sz="1100" dirty="0"/>
              <a:t>for the foreign tribunal </a:t>
            </a:r>
            <a:r>
              <a:rPr lang="en-US" sz="1100" dirty="0" smtClean="0"/>
              <a:t>because it complied </a:t>
            </a:r>
            <a:r>
              <a:rPr lang="en-US" sz="1100" dirty="0"/>
              <a:t>with our concept of due process. </a:t>
            </a:r>
            <a:r>
              <a:rPr lang="en-US" sz="1100" dirty="0" smtClean="0"/>
              <a:t>The recognition is not </a:t>
            </a:r>
            <a:r>
              <a:rPr lang="en-US" sz="1100" dirty="0"/>
              <a:t>as a matter of legal requirement</a:t>
            </a:r>
            <a:r>
              <a:rPr lang="en-US" sz="1100" dirty="0" smtClean="0"/>
              <a:t>. Because </a:t>
            </a:r>
            <a:r>
              <a:rPr lang="en-US" sz="1100" dirty="0"/>
              <a:t>comity is extended to an order, not a country, the next time a different order from that country comes before the tribunal in a different case, the court must decide anew whether to recognize this second order on the basis of comity</a:t>
            </a:r>
            <a:r>
              <a:rPr lang="en-US" sz="1100" dirty="0" smtClean="0"/>
              <a:t>.</a:t>
            </a:r>
            <a:endParaRPr lang="en-US" sz="1100"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dirty="0"/>
          </a:p>
        </p:txBody>
      </p:sp>
    </p:spTree>
    <p:extLst>
      <p:ext uri="{BB962C8B-B14F-4D97-AF65-F5344CB8AC3E}">
        <p14:creationId xmlns:p14="http://schemas.microsoft.com/office/powerpoint/2010/main" val="3469102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a:t>Notes:</a:t>
            </a:r>
          </a:p>
          <a:p>
            <a:endParaRPr lang="en-US" sz="1050" dirty="0"/>
          </a:p>
          <a:p>
            <a:r>
              <a:rPr lang="en-US" sz="1050" dirty="0"/>
              <a:t>Now that we’ve discussed the types of international cases, how do we approach case processing? This slide offers some broad steps for approaching international case processing.  </a:t>
            </a:r>
          </a:p>
          <a:p>
            <a:endParaRPr lang="en-US" sz="1050" dirty="0"/>
          </a:p>
          <a:p>
            <a:r>
              <a:rPr lang="en-US" sz="1050" dirty="0"/>
              <a:t>When analyzing an incoming case, you need first to determine whether the country sending the case meets UIFSA’s definition of “foreign country.” Is it coming from a Convention country? If not, is it coming from an FRC or a country with state-level reciprocity? </a:t>
            </a:r>
          </a:p>
          <a:p>
            <a:endParaRPr lang="en-US" sz="1050" dirty="0"/>
          </a:p>
          <a:p>
            <a:r>
              <a:rPr lang="en-US" sz="1050" dirty="0"/>
              <a:t>You also need to determine whether the applicant applied through the Central Authority </a:t>
            </a:r>
            <a:r>
              <a:rPr lang="en-US" sz="1050" dirty="0" smtClean="0"/>
              <a:t>of a Convention country or an FRC where </a:t>
            </a:r>
            <a:r>
              <a:rPr lang="en-US" sz="1050" dirty="0"/>
              <a:t>he or she lives, </a:t>
            </a:r>
            <a:r>
              <a:rPr lang="en-US" sz="1050" dirty="0" smtClean="0"/>
              <a:t>or </a:t>
            </a:r>
            <a:r>
              <a:rPr lang="en-US" sz="1050" dirty="0"/>
              <a:t>whether the applicant filed directly with the agency. </a:t>
            </a:r>
            <a:r>
              <a:rPr lang="en-US" sz="1050" dirty="0" smtClean="0"/>
              <a:t>The </a:t>
            </a:r>
            <a:r>
              <a:rPr lang="en-US" sz="1050" dirty="0"/>
              <a:t>applicant </a:t>
            </a:r>
            <a:r>
              <a:rPr lang="en-US" sz="1050" dirty="0" smtClean="0"/>
              <a:t>may have also filed </a:t>
            </a:r>
            <a:r>
              <a:rPr lang="en-US" sz="1050" dirty="0"/>
              <a:t>through the designated authority of a country that is not a Convention country or an </a:t>
            </a:r>
            <a:r>
              <a:rPr lang="en-US" sz="1050" dirty="0" smtClean="0"/>
              <a:t>FRC. How the applicant requested services will determine what services the support enforcement agency provides under Section 307(a). </a:t>
            </a:r>
            <a:endParaRPr lang="en-US" sz="1050" dirty="0"/>
          </a:p>
          <a:p>
            <a:endParaRPr lang="en-US" sz="1050" dirty="0"/>
          </a:p>
          <a:p>
            <a:r>
              <a:rPr lang="en-US" sz="1050" dirty="0"/>
              <a:t>In addition, you will follow the UIFSA road map, regarding which provisions of UIFSA apply.</a:t>
            </a:r>
          </a:p>
          <a:p>
            <a:endParaRPr lang="en-US" sz="1050" dirty="0"/>
          </a:p>
          <a:p>
            <a:r>
              <a:rPr lang="en-US" sz="1050" dirty="0"/>
              <a:t>For outgoing cases, you need to determine whether you are sending the case to a Convention or foreign reciprocating country. The answer will affect the forms you use.</a:t>
            </a:r>
          </a:p>
          <a:p>
            <a:endParaRPr lang="en-US" sz="1050" dirty="0"/>
          </a:p>
          <a:p>
            <a:r>
              <a:rPr lang="en-US" sz="1050" dirty="0"/>
              <a:t>Don’t forget to check available resources, such as the </a:t>
            </a:r>
            <a:r>
              <a:rPr lang="en-US" sz="1050" dirty="0" smtClean="0"/>
              <a:t>Caseworker's Guides </a:t>
            </a:r>
            <a:r>
              <a:rPr lang="en-US" sz="1050" dirty="0"/>
              <a:t>on OCSE’s website.</a:t>
            </a:r>
          </a:p>
          <a:p>
            <a:endParaRPr lang="en-US" sz="1050" dirty="0"/>
          </a:p>
          <a:p>
            <a:r>
              <a:rPr lang="en-US" sz="1050" dirty="0"/>
              <a:t>These can be hard and complex cases for families and for caseworkers. So don’t get discouraged. Ask for help, if needed. The OCSE Division of Policy and Training and members of the NCSEA International Committee are among those who are happy to share information.</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dirty="0"/>
          </a:p>
        </p:txBody>
      </p:sp>
    </p:spTree>
    <p:extLst>
      <p:ext uri="{BB962C8B-B14F-4D97-AF65-F5344CB8AC3E}">
        <p14:creationId xmlns:p14="http://schemas.microsoft.com/office/powerpoint/2010/main" val="18568397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050" dirty="0" smtClean="0"/>
              <a:t>Does it matter where the applicant resides? Yes, it </a:t>
            </a:r>
            <a:r>
              <a:rPr lang="en-US" sz="1050" dirty="0"/>
              <a:t>does. Let’s look at two scenarios </a:t>
            </a:r>
            <a:r>
              <a:rPr lang="en-US" sz="1050" dirty="0" smtClean="0"/>
              <a:t>that illustrate the importance of residence. </a:t>
            </a:r>
          </a:p>
          <a:p>
            <a:endParaRPr lang="en-US" sz="1050" dirty="0" smtClean="0"/>
          </a:p>
          <a:p>
            <a:r>
              <a:rPr lang="en-US" sz="1050" dirty="0" smtClean="0"/>
              <a:t>In the first scenario, the </a:t>
            </a:r>
            <a:r>
              <a:rPr lang="en-US" sz="1050" dirty="0"/>
              <a:t>custodial parent lives in Ontario, Canada. </a:t>
            </a:r>
            <a:r>
              <a:rPr lang="en-US" sz="1050" dirty="0" smtClean="0"/>
              <a:t>The noncustodial parent lives and works in Michigan. The custodial parent wants </a:t>
            </a:r>
            <a:r>
              <a:rPr lang="en-US" sz="1050" dirty="0"/>
              <a:t>Michigan to recognize and enforce her Canadian order. </a:t>
            </a:r>
            <a:endParaRPr lang="en-US" sz="1050" dirty="0" smtClean="0"/>
          </a:p>
          <a:p>
            <a:endParaRPr lang="en-US" sz="1050" dirty="0"/>
          </a:p>
          <a:p>
            <a:r>
              <a:rPr lang="en-US" sz="1050" dirty="0" smtClean="0"/>
              <a:t>[The trainer should discuss the following questions and responses to the scenario, allowing time </a:t>
            </a:r>
            <a:r>
              <a:rPr lang="en-US" sz="1050" dirty="0"/>
              <a:t>for the participants to think about the appropriate </a:t>
            </a:r>
            <a:r>
              <a:rPr lang="en-US" sz="1050" dirty="0" smtClean="0"/>
              <a:t>answer:</a:t>
            </a:r>
            <a:endParaRPr lang="en-US" sz="1050" dirty="0"/>
          </a:p>
          <a:p>
            <a:pPr marL="171450" indent="-171450">
              <a:buFont typeface="Arial" panose="020B0604020202020204" pitchFamily="34" charset="0"/>
              <a:buChar char="•"/>
            </a:pPr>
            <a:r>
              <a:rPr lang="en-US" sz="1050" dirty="0"/>
              <a:t>How should she proceed? </a:t>
            </a:r>
          </a:p>
          <a:p>
            <a:r>
              <a:rPr lang="en-US" sz="1050" dirty="0" smtClean="0"/>
              <a:t>Because Ontario is </a:t>
            </a:r>
            <a:r>
              <a:rPr lang="en-US" sz="1050" dirty="0"/>
              <a:t>not a Convention country, she cannot file an application under the Convention</a:t>
            </a:r>
            <a:r>
              <a:rPr lang="en-US" sz="1050" dirty="0" smtClean="0"/>
              <a:t>. But she has another recourse. According to the international page of OCSE’s website, Ontario, Canada is a foreign reciprocating country with the United States. It therefore meets the UIFSA definition of “foreign country.” As </a:t>
            </a:r>
            <a:r>
              <a:rPr lang="en-US" sz="1050" dirty="0"/>
              <a:t>long as she applies through the Ontario agency, the </a:t>
            </a:r>
            <a:r>
              <a:rPr lang="en-US" sz="1050" dirty="0" smtClean="0"/>
              <a:t>Michigan support enforcement </a:t>
            </a:r>
            <a:r>
              <a:rPr lang="en-US" sz="1050" dirty="0"/>
              <a:t>agency must provide services in the UIFSA proceeding – regardless of whether the state has enacted Alternative A or B of Section 307</a:t>
            </a:r>
            <a:r>
              <a:rPr lang="en-US" sz="1050" dirty="0" smtClean="0"/>
              <a:t>.</a:t>
            </a:r>
          </a:p>
          <a:p>
            <a:endParaRPr lang="en-US" sz="1050" dirty="0"/>
          </a:p>
          <a:p>
            <a:pPr marL="171450" indent="-171450">
              <a:buFont typeface="Arial" panose="020B0604020202020204" pitchFamily="34" charset="0"/>
              <a:buChar char="•"/>
            </a:pPr>
            <a:r>
              <a:rPr lang="en-US" sz="1050" dirty="0" smtClean="0"/>
              <a:t>What provisions of UIFSA will apply?</a:t>
            </a:r>
          </a:p>
          <a:p>
            <a:r>
              <a:rPr lang="en-US" sz="1050" dirty="0" smtClean="0"/>
              <a:t>According to the road map in Section 105 of UIFSA, the tribunal should apply Articles 1 through 6 of UIFSA.] </a:t>
            </a:r>
            <a:endParaRPr lang="en-US" sz="1050" dirty="0"/>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dirty="0"/>
          </a:p>
        </p:txBody>
      </p:sp>
    </p:spTree>
    <p:extLst>
      <p:ext uri="{BB962C8B-B14F-4D97-AF65-F5344CB8AC3E}">
        <p14:creationId xmlns:p14="http://schemas.microsoft.com/office/powerpoint/2010/main" val="27141663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486400" cy="4271446"/>
          </a:xfrm>
        </p:spPr>
        <p:txBody>
          <a:bodyPr/>
          <a:lstStyle/>
          <a:p>
            <a:r>
              <a:rPr lang="en-US" dirty="0" smtClean="0"/>
              <a:t>Notes:</a:t>
            </a:r>
          </a:p>
          <a:p>
            <a:endParaRPr lang="en-US" dirty="0"/>
          </a:p>
          <a:p>
            <a:r>
              <a:rPr lang="en-US" sz="1000" dirty="0"/>
              <a:t>In </a:t>
            </a:r>
            <a:r>
              <a:rPr lang="en-US" sz="1000" dirty="0" smtClean="0"/>
              <a:t>the second </a:t>
            </a:r>
            <a:r>
              <a:rPr lang="en-US" sz="1000" dirty="0"/>
              <a:t>scenario, the custodial parent lives in </a:t>
            </a:r>
            <a:r>
              <a:rPr lang="en-US" sz="1000" dirty="0" smtClean="0"/>
              <a:t>Switzerland. The noncustodial parent lives and works in Michigan. The custodial parent </a:t>
            </a:r>
            <a:r>
              <a:rPr lang="en-US" sz="1000" dirty="0"/>
              <a:t>wants Michigan to recognize and enforce </a:t>
            </a:r>
            <a:r>
              <a:rPr lang="en-US" sz="1000" dirty="0" smtClean="0"/>
              <a:t>a support order issued by France. </a:t>
            </a:r>
          </a:p>
          <a:p>
            <a:endParaRPr lang="en-US" sz="1000" dirty="0"/>
          </a:p>
          <a:p>
            <a:r>
              <a:rPr lang="en-US" sz="1000" dirty="0"/>
              <a:t>[The trainer should discuss the following questions and responses to the scenario, allowing time for the participants to think about the appropriate answer:</a:t>
            </a:r>
          </a:p>
          <a:p>
            <a:endParaRPr lang="en-US" sz="1000" dirty="0" smtClean="0"/>
          </a:p>
          <a:p>
            <a:pPr marL="171450" indent="-171450">
              <a:buFont typeface="Arial" panose="020B0604020202020204" pitchFamily="34" charset="0"/>
              <a:buChar char="•"/>
            </a:pPr>
            <a:r>
              <a:rPr lang="en-US" sz="1000" dirty="0" smtClean="0"/>
              <a:t>How </a:t>
            </a:r>
            <a:r>
              <a:rPr lang="en-US" sz="1000" dirty="0"/>
              <a:t>should she proceed? </a:t>
            </a:r>
          </a:p>
          <a:p>
            <a:r>
              <a:rPr lang="en-US" sz="1000" dirty="0" smtClean="0"/>
              <a:t>Under Article </a:t>
            </a:r>
            <a:r>
              <a:rPr lang="en-US" sz="1000" dirty="0"/>
              <a:t>10 of the </a:t>
            </a:r>
            <a:r>
              <a:rPr lang="en-US" sz="1000" dirty="0" smtClean="0"/>
              <a:t>Hague Child Support Convention, one of the </a:t>
            </a:r>
            <a:r>
              <a:rPr lang="en-US" sz="1000" dirty="0"/>
              <a:t>threshold criteria </a:t>
            </a:r>
            <a:r>
              <a:rPr lang="en-US" sz="1000" dirty="0" smtClean="0"/>
              <a:t>for an applicant to seek </a:t>
            </a:r>
            <a:r>
              <a:rPr lang="en-US" sz="1000" dirty="0"/>
              <a:t>the assistance of a Central Authority under </a:t>
            </a:r>
            <a:r>
              <a:rPr lang="en-US" sz="1000" dirty="0" smtClean="0"/>
              <a:t>the Convention is that the </a:t>
            </a:r>
            <a:r>
              <a:rPr lang="en-US" sz="1000" dirty="0"/>
              <a:t>applicant must </a:t>
            </a:r>
            <a:r>
              <a:rPr lang="en-US" sz="1000" dirty="0" smtClean="0"/>
              <a:t>reside </a:t>
            </a:r>
            <a:r>
              <a:rPr lang="en-US" sz="1000" dirty="0"/>
              <a:t>in the requesting Contracting </a:t>
            </a:r>
            <a:r>
              <a:rPr lang="en-US" sz="1000" dirty="0" smtClean="0"/>
              <a:t>State.</a:t>
            </a:r>
          </a:p>
          <a:p>
            <a:endParaRPr lang="en-US" sz="1000" dirty="0" smtClean="0"/>
          </a:p>
          <a:p>
            <a:r>
              <a:rPr lang="en-US" sz="1000" dirty="0" smtClean="0"/>
              <a:t>In </a:t>
            </a:r>
            <a:r>
              <a:rPr lang="en-US" sz="1000" dirty="0"/>
              <a:t>the example depicted on the slide, the custodial parent has an order issued by France, which is a Convention country. However, because she resides in Switzerland, which is not a Convention country, she cannot file an application under the Convention</a:t>
            </a:r>
            <a:r>
              <a:rPr lang="en-US" sz="1000" dirty="0" smtClean="0"/>
              <a:t>. </a:t>
            </a:r>
          </a:p>
          <a:p>
            <a:endParaRPr lang="en-US" sz="1000" dirty="0"/>
          </a:p>
          <a:p>
            <a:r>
              <a:rPr lang="en-US" sz="1000" dirty="0" smtClean="0"/>
              <a:t>She does have another recourse. According </a:t>
            </a:r>
            <a:r>
              <a:rPr lang="en-US" sz="1000" dirty="0"/>
              <a:t>to the international page of OCSE’s website, </a:t>
            </a:r>
            <a:r>
              <a:rPr lang="en-US" sz="1000" dirty="0" smtClean="0"/>
              <a:t>Switzerland is a foreign reciprocating country with the United States. It therefore meets the UIFSA definition of “foreign country.” As </a:t>
            </a:r>
            <a:r>
              <a:rPr lang="en-US" sz="1000" dirty="0"/>
              <a:t>long as she applies through the </a:t>
            </a:r>
            <a:r>
              <a:rPr lang="en-US" sz="1000" dirty="0" smtClean="0"/>
              <a:t>Swiss Central Authority, </a:t>
            </a:r>
            <a:r>
              <a:rPr lang="en-US" sz="1000" dirty="0"/>
              <a:t>the </a:t>
            </a:r>
            <a:r>
              <a:rPr lang="en-US" sz="1000" dirty="0" smtClean="0"/>
              <a:t>Michigan support enforcement agency </a:t>
            </a:r>
            <a:r>
              <a:rPr lang="en-US" sz="1000" dirty="0"/>
              <a:t>must provide services in the UIFSA proceeding – regardless of whether the state has enacted Alternative A or B of Section 307.</a:t>
            </a:r>
          </a:p>
          <a:p>
            <a:endParaRPr lang="en-US" sz="1000" dirty="0"/>
          </a:p>
          <a:p>
            <a:pPr marL="171450" indent="-171450">
              <a:buFont typeface="Arial" panose="020B0604020202020204" pitchFamily="34" charset="0"/>
              <a:buChar char="•"/>
            </a:pPr>
            <a:r>
              <a:rPr lang="en-US" sz="1000" dirty="0"/>
              <a:t>What provisions of UIFSA will apply?</a:t>
            </a:r>
          </a:p>
          <a:p>
            <a:r>
              <a:rPr lang="en-US" sz="1000" dirty="0"/>
              <a:t>According to the road map in Section 105 of UIFSA, the tribunal should apply Articles 1 through 6 of UIFSA</a:t>
            </a:r>
            <a:r>
              <a:rPr lang="en-US" sz="1000" dirty="0" smtClean="0"/>
              <a:t>.] </a:t>
            </a:r>
            <a:endParaRPr lang="en-US" sz="1000" dirty="0"/>
          </a:p>
          <a:p>
            <a:endParaRPr lang="en-US" sz="1100"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dirty="0"/>
          </a:p>
        </p:txBody>
      </p:sp>
    </p:spTree>
    <p:extLst>
      <p:ext uri="{BB962C8B-B14F-4D97-AF65-F5344CB8AC3E}">
        <p14:creationId xmlns:p14="http://schemas.microsoft.com/office/powerpoint/2010/main" val="4246674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Now that we’ve provided an overview of processing cases from an FRC, let’s look more closely at specific requests in an incoming case.</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dirty="0"/>
          </a:p>
        </p:txBody>
      </p:sp>
    </p:spTree>
    <p:extLst>
      <p:ext uri="{BB962C8B-B14F-4D97-AF65-F5344CB8AC3E}">
        <p14:creationId xmlns:p14="http://schemas.microsoft.com/office/powerpoint/2010/main" val="10112615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050" dirty="0"/>
              <a:t>OCSE issued a Dear Colleague Letter in 2011 regarding forms </a:t>
            </a:r>
            <a:r>
              <a:rPr lang="en-US" sz="1050" dirty="0" smtClean="0"/>
              <a:t>in </a:t>
            </a:r>
            <a:r>
              <a:rPr lang="en-US" sz="1050" dirty="0"/>
              <a:t>international cases.  </a:t>
            </a:r>
          </a:p>
          <a:p>
            <a:r>
              <a:rPr lang="en-US" sz="1050" dirty="0" smtClean="0"/>
              <a:t>It pointed out there </a:t>
            </a:r>
            <a:r>
              <a:rPr lang="en-US" sz="1050" dirty="0"/>
              <a:t>is no federal requirement that foreign </a:t>
            </a:r>
            <a:r>
              <a:rPr lang="en-US" sz="1050" dirty="0" smtClean="0"/>
              <a:t>reciprocating countries </a:t>
            </a:r>
            <a:r>
              <a:rPr lang="en-US" sz="1050" dirty="0"/>
              <a:t>use the federal forms mandated for IV-D cases, nor is there a state requirement within </a:t>
            </a:r>
            <a:r>
              <a:rPr lang="en-US" sz="1050" dirty="0" smtClean="0"/>
              <a:t>UIFSA. </a:t>
            </a:r>
            <a:r>
              <a:rPr lang="en-US" sz="1050" dirty="0"/>
              <a:t>Rather, UIFSA requires that the petitioner submit a petition and accompanying documents that “conform </a:t>
            </a:r>
            <a:r>
              <a:rPr lang="en-US" sz="1050" dirty="0" smtClean="0"/>
              <a:t>substantially” </a:t>
            </a:r>
            <a:r>
              <a:rPr lang="en-US" sz="1050" dirty="0"/>
              <a:t>with the requirements imposed by </a:t>
            </a:r>
            <a:r>
              <a:rPr lang="en-US" sz="1050" dirty="0" smtClean="0"/>
              <a:t>federal intergovernmental support forms.</a:t>
            </a:r>
            <a:endParaRPr lang="en-US" sz="1050" dirty="0"/>
          </a:p>
          <a:p>
            <a:endParaRPr lang="en-US" sz="1050" dirty="0"/>
          </a:p>
          <a:p>
            <a:r>
              <a:rPr lang="en-US" sz="1050" dirty="0" smtClean="0"/>
              <a:t>OCSE encourages </a:t>
            </a:r>
            <a:r>
              <a:rPr lang="en-US" sz="1050" dirty="0"/>
              <a:t>states to be as flexible as possible in processing cases from FRCs and to interpret UIFSA’s substantial conformance provision broadly. </a:t>
            </a:r>
            <a:r>
              <a:rPr lang="en-US" sz="1050" dirty="0" smtClean="0"/>
              <a:t>Given </a:t>
            </a:r>
            <a:r>
              <a:rPr lang="en-US" sz="1050" dirty="0"/>
              <a:t>the importance of uniform forms for efficient case processing, OCSE has worked with </a:t>
            </a:r>
            <a:r>
              <a:rPr lang="en-US" sz="1050" dirty="0" smtClean="0"/>
              <a:t>FRCs </a:t>
            </a:r>
            <a:r>
              <a:rPr lang="en-US" sz="1050" dirty="0"/>
              <a:t>to reach consensus on forms to be used under the respective reciprocity agreement or declaration. If available, these alternative forms are included in a country’s chapter in “A Caseworker’s Guide to Processing Cases with Foreign Reciprocating Countries.” </a:t>
            </a:r>
            <a:endParaRPr lang="en-US" sz="1050" dirty="0" smtClean="0"/>
          </a:p>
          <a:p>
            <a:endParaRPr lang="en-US" sz="1050" dirty="0"/>
          </a:p>
          <a:p>
            <a:r>
              <a:rPr lang="en-US" sz="1050" dirty="0" smtClean="0"/>
              <a:t>One </a:t>
            </a:r>
            <a:r>
              <a:rPr lang="en-US" sz="1050" dirty="0"/>
              <a:t>very important principle in case processing is to continue to process an international application – whether it is from an FRC or a </a:t>
            </a:r>
            <a:r>
              <a:rPr lang="en-US" sz="1050" dirty="0" smtClean="0"/>
              <a:t>Convention </a:t>
            </a:r>
            <a:r>
              <a:rPr lang="en-US" sz="1050" dirty="0"/>
              <a:t>country – as much as possible, even if it is not on the </a:t>
            </a:r>
            <a:r>
              <a:rPr lang="en-US" sz="1050" dirty="0" smtClean="0"/>
              <a:t>applicable intergovernmental or Hague Convention form </a:t>
            </a:r>
            <a:r>
              <a:rPr lang="en-US" sz="1050" dirty="0"/>
              <a:t>or as complete as you would expect. </a:t>
            </a:r>
            <a:r>
              <a:rPr lang="en-US" sz="1050" dirty="0" smtClean="0"/>
              <a:t>Keep in mind that federal </a:t>
            </a:r>
            <a:r>
              <a:rPr lang="en-US" sz="1050" dirty="0"/>
              <a:t>regulations direct states to process cases to the extent possible pending receipt of any missing documentation. </a:t>
            </a:r>
            <a:endParaRPr lang="en-US" sz="1050" dirty="0" smtClean="0"/>
          </a:p>
          <a:p>
            <a:endParaRPr lang="en-US" sz="1050" dirty="0"/>
          </a:p>
          <a:p>
            <a:r>
              <a:rPr lang="en-US" sz="1050" dirty="0" smtClean="0"/>
              <a:t>These </a:t>
            </a:r>
            <a:r>
              <a:rPr lang="en-US" sz="1050" dirty="0"/>
              <a:t>cases are different from interstate cases, and require extra effort and </a:t>
            </a:r>
            <a:r>
              <a:rPr lang="en-US" sz="1050" dirty="0" smtClean="0"/>
              <a:t>understanding. </a:t>
            </a:r>
            <a:endParaRPr lang="en-US" sz="1050" dirty="0"/>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dirty="0"/>
          </a:p>
        </p:txBody>
      </p:sp>
    </p:spTree>
    <p:extLst>
      <p:ext uri="{BB962C8B-B14F-4D97-AF65-F5344CB8AC3E}">
        <p14:creationId xmlns:p14="http://schemas.microsoft.com/office/powerpoint/2010/main" val="35512660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On an incoming establishment case, the FRC </a:t>
            </a:r>
            <a:r>
              <a:rPr lang="en-US" dirty="0"/>
              <a:t>may </a:t>
            </a:r>
            <a:r>
              <a:rPr lang="en-US" dirty="0" smtClean="0"/>
              <a:t>send a petition and testimony using the </a:t>
            </a:r>
            <a:r>
              <a:rPr lang="en-US" dirty="0"/>
              <a:t>federal intergovernmental forms or other agreed upon </a:t>
            </a:r>
            <a:r>
              <a:rPr lang="en-US" dirty="0" smtClean="0"/>
              <a:t>forms. If the Caseworker's Guide for a particular FRC indicates agreement on certain forms, and those forms have not been used, please remind the requesting Central Authority of the agreement. If there are no agreed upon forms, please be flexible in working the case. Inform the requesting Central Authority what forms or documents are needed. In the meantime, process the case </a:t>
            </a:r>
            <a:r>
              <a:rPr lang="en-US" dirty="0"/>
              <a:t>to the extent possible pending receipt of </a:t>
            </a:r>
            <a:r>
              <a:rPr lang="en-US" dirty="0" smtClean="0"/>
              <a:t>the </a:t>
            </a:r>
            <a:r>
              <a:rPr lang="en-US" dirty="0"/>
              <a:t>missing </a:t>
            </a:r>
            <a:r>
              <a:rPr lang="en-US" dirty="0" smtClean="0"/>
              <a:t>documentation.</a:t>
            </a:r>
          </a:p>
          <a:p>
            <a:endParaRPr lang="en-US" dirty="0">
              <a:solidFill>
                <a:srgbClr val="FF0000"/>
              </a:solidFill>
            </a:endParaRPr>
          </a:p>
          <a:p>
            <a:r>
              <a:rPr lang="en-US" dirty="0" smtClean="0"/>
              <a:t>According to the UIFSA road map, you will process an incoming establishment case from an FRC similarly to how you process an incoming interstate case. In an establishment case, it will be your state’s law – as the forum state – that will apply both in determining the support duty and in establishing the support amount. Once a support order is issued, it is your state’s law that governs duration of support.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dirty="0"/>
          </a:p>
        </p:txBody>
      </p:sp>
    </p:spTree>
    <p:extLst>
      <p:ext uri="{BB962C8B-B14F-4D97-AF65-F5344CB8AC3E}">
        <p14:creationId xmlns:p14="http://schemas.microsoft.com/office/powerpoint/2010/main" val="18380377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950" dirty="0"/>
              <a:t>On an incoming </a:t>
            </a:r>
            <a:r>
              <a:rPr lang="en-US" sz="950" dirty="0" smtClean="0"/>
              <a:t>modification case</a:t>
            </a:r>
            <a:r>
              <a:rPr lang="en-US" sz="950" dirty="0"/>
              <a:t>, the FRC may send a petition and </a:t>
            </a:r>
            <a:r>
              <a:rPr lang="en-US" sz="950" dirty="0" smtClean="0"/>
              <a:t>testimony, as well as the Letter of Transmittal Requesting Registration, </a:t>
            </a:r>
            <a:r>
              <a:rPr lang="en-US" sz="950" dirty="0"/>
              <a:t>using the federal intergovernmental forms or other agreed upon forms. </a:t>
            </a:r>
            <a:r>
              <a:rPr lang="en-US" sz="950" dirty="0" smtClean="0"/>
              <a:t>As previously noted, if </a:t>
            </a:r>
            <a:r>
              <a:rPr lang="en-US" sz="950" dirty="0"/>
              <a:t>the </a:t>
            </a:r>
            <a:r>
              <a:rPr lang="en-US" sz="950" dirty="0" smtClean="0"/>
              <a:t>Caseworker's Guide </a:t>
            </a:r>
            <a:r>
              <a:rPr lang="en-US" sz="950" dirty="0"/>
              <a:t>for a particular FRC indicates agreement </a:t>
            </a:r>
            <a:r>
              <a:rPr lang="en-US" sz="950" dirty="0" smtClean="0"/>
              <a:t>on </a:t>
            </a:r>
            <a:r>
              <a:rPr lang="en-US" sz="950" dirty="0"/>
              <a:t>certain forms, and those forms have not been used, please remind the requesting Central Authority of the agreement. If there are </a:t>
            </a:r>
            <a:r>
              <a:rPr lang="en-US" sz="950" dirty="0" smtClean="0"/>
              <a:t>no </a:t>
            </a:r>
            <a:r>
              <a:rPr lang="en-US" sz="950" dirty="0"/>
              <a:t>agreed upon forms, please be flexible in working the case. Inform the requesting Central Authority what forms or documents are needed. In the meantime, process the case to the extent possible pending receipt of the missing documentation.</a:t>
            </a:r>
          </a:p>
          <a:p>
            <a:endParaRPr lang="en-US" sz="950" dirty="0">
              <a:solidFill>
                <a:srgbClr val="FF0000"/>
              </a:solidFill>
            </a:endParaRPr>
          </a:p>
          <a:p>
            <a:r>
              <a:rPr lang="en-US" sz="950" dirty="0"/>
              <a:t>According to the UIFSA road map, you will process an incoming </a:t>
            </a:r>
            <a:r>
              <a:rPr lang="en-US" sz="950" dirty="0" smtClean="0"/>
              <a:t>modification </a:t>
            </a:r>
            <a:r>
              <a:rPr lang="en-US" sz="950" dirty="0"/>
              <a:t>case from an FRC similarly to how you process an incoming interstate case. </a:t>
            </a:r>
            <a:r>
              <a:rPr lang="en-US" sz="950" dirty="0" smtClean="0"/>
              <a:t>There is one </a:t>
            </a:r>
            <a:r>
              <a:rPr lang="en-US" sz="950" dirty="0"/>
              <a:t>exception. </a:t>
            </a:r>
            <a:endParaRPr lang="en-US" sz="950" dirty="0" smtClean="0"/>
          </a:p>
          <a:p>
            <a:endParaRPr lang="en-US" sz="950" dirty="0"/>
          </a:p>
          <a:p>
            <a:r>
              <a:rPr lang="en-US" sz="950" dirty="0" smtClean="0"/>
              <a:t>Ordinarily, UIFSA provides that if a tribunal has continuing, exclusive jurisdiction (CEJ), no other state may modify the order. However, under Section 615 of UIFSA, even </a:t>
            </a:r>
            <a:r>
              <a:rPr lang="en-US" sz="950" dirty="0"/>
              <a:t>if </a:t>
            </a:r>
            <a:r>
              <a:rPr lang="en-US" sz="950" dirty="0" smtClean="0"/>
              <a:t>the issuing </a:t>
            </a:r>
            <a:r>
              <a:rPr lang="en-US" sz="950" dirty="0"/>
              <a:t>country has </a:t>
            </a:r>
            <a:r>
              <a:rPr lang="en-US" sz="950" dirty="0" smtClean="0"/>
              <a:t>CEJ, if </a:t>
            </a:r>
            <a:r>
              <a:rPr lang="en-US" sz="950" dirty="0"/>
              <a:t>the foreign country lacks or refuses to exercise jurisdiction to modify under its laws, a U.S. tribunal may assume jurisdiction to </a:t>
            </a:r>
            <a:r>
              <a:rPr lang="en-US" sz="950" dirty="0" smtClean="0"/>
              <a:t>modify. Consent by both parties to modify the order in the U.S. state is not required. And the petitioner </a:t>
            </a:r>
            <a:r>
              <a:rPr lang="en-US" sz="950" dirty="0"/>
              <a:t>may reside in either </a:t>
            </a:r>
            <a:r>
              <a:rPr lang="en-US" sz="950" dirty="0" smtClean="0"/>
              <a:t>the responding </a:t>
            </a:r>
            <a:r>
              <a:rPr lang="en-US" sz="950" dirty="0"/>
              <a:t>state or </a:t>
            </a:r>
            <a:r>
              <a:rPr lang="en-US" sz="950" dirty="0" smtClean="0"/>
              <a:t>the foreign country.</a:t>
            </a:r>
          </a:p>
          <a:p>
            <a:endParaRPr lang="en-US" sz="950" dirty="0"/>
          </a:p>
          <a:p>
            <a:r>
              <a:rPr lang="en-US" sz="950" dirty="0" smtClean="0"/>
              <a:t>How does one know if the foreign country lacks or refuses to exercise jurisdiction to modify? Such a determination will be case specific. The example provided by the Official Comment is when an obligor has moved to the responding U.S. state and the law of the issuing country requires the physical presence of both parties at a hearing in order to modify its order. The Comment further notes that there may be a reason for the foreign tribunal to refuse to modify its order, so that a state tribunal should be cautious when modifying another country’s order under this provision. It encourages tribunals to communicate with each other under Section 317 rather than relying on representations of one or more of the parties.</a:t>
            </a:r>
            <a:endParaRPr lang="en-US" sz="950"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28</a:t>
            </a:fld>
            <a:endParaRPr lang="en-US" dirty="0"/>
          </a:p>
        </p:txBody>
      </p:sp>
    </p:spTree>
    <p:extLst>
      <p:ext uri="{BB962C8B-B14F-4D97-AF65-F5344CB8AC3E}">
        <p14:creationId xmlns:p14="http://schemas.microsoft.com/office/powerpoint/2010/main" val="13703101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In </a:t>
            </a:r>
            <a:r>
              <a:rPr lang="en-US" dirty="0"/>
              <a:t>a modification case, it will be your state’s law – as the forum state – that will apply both in determining the availability of modification and in establishing the support amount. </a:t>
            </a:r>
            <a:endParaRPr lang="en-US" dirty="0" smtClean="0"/>
          </a:p>
          <a:p>
            <a:endParaRPr lang="en-US" dirty="0"/>
          </a:p>
          <a:p>
            <a:r>
              <a:rPr lang="en-US" dirty="0" smtClean="0"/>
              <a:t>Can a tribunal modify the duration of support? If </a:t>
            </a:r>
            <a:r>
              <a:rPr lang="en-US" dirty="0"/>
              <a:t>the order was issued by another U.S. state, Section 611 of UIFSA </a:t>
            </a:r>
            <a:r>
              <a:rPr lang="en-US" dirty="0" smtClean="0"/>
              <a:t>prohibits </a:t>
            </a:r>
            <a:r>
              <a:rPr lang="en-US" dirty="0"/>
              <a:t>a tribunal </a:t>
            </a:r>
            <a:r>
              <a:rPr lang="en-US" dirty="0" smtClean="0"/>
              <a:t>from modifying </a:t>
            </a:r>
            <a:r>
              <a:rPr lang="en-US" dirty="0"/>
              <a:t>any aspect of </a:t>
            </a:r>
            <a:r>
              <a:rPr lang="en-US" dirty="0" smtClean="0"/>
              <a:t>the child </a:t>
            </a:r>
            <a:r>
              <a:rPr lang="en-US" dirty="0"/>
              <a:t>support order that may not be modified under the law of the issuing state, including the duration of the obligation of support. </a:t>
            </a:r>
            <a:r>
              <a:rPr lang="en-US" dirty="0" smtClean="0"/>
              <a:t>Although Section 611 is specific to state support orders, Section 604 Choice of Law applies to both state and foreign support orders. It provides that the law of the issuing foreign country governs the duration of current payments under a registered order. </a:t>
            </a:r>
          </a:p>
          <a:p>
            <a:endParaRPr lang="en-US" dirty="0"/>
          </a:p>
          <a:p>
            <a:r>
              <a:rPr lang="en-US" dirty="0" smtClean="0"/>
              <a:t>Keep in mind that any foreign order a U.S. tribunal modifies may, </a:t>
            </a:r>
            <a:r>
              <a:rPr lang="en-US" dirty="0"/>
              <a:t>in some </a:t>
            </a:r>
            <a:r>
              <a:rPr lang="en-US" dirty="0" smtClean="0"/>
              <a:t>instances, </a:t>
            </a:r>
            <a:r>
              <a:rPr lang="en-US" dirty="0"/>
              <a:t>have to be </a:t>
            </a:r>
            <a:r>
              <a:rPr lang="en-US" dirty="0" smtClean="0"/>
              <a:t>subsequently recognized </a:t>
            </a:r>
            <a:r>
              <a:rPr lang="en-US" dirty="0"/>
              <a:t>in the original issuing </a:t>
            </a:r>
            <a:r>
              <a:rPr lang="en-US" dirty="0" smtClean="0"/>
              <a:t>country. For that reason, a tribunal may decide it will only modify terms that a tribunal in the issuing country would modify. </a:t>
            </a:r>
            <a:endParaRPr lang="en-US" dirty="0"/>
          </a:p>
          <a:p>
            <a:endParaRPr lang="en-US" dirty="0">
              <a:solidFill>
                <a:srgbClr val="6600FF"/>
              </a:solidFill>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dirty="0"/>
          </a:p>
        </p:txBody>
      </p:sp>
    </p:spTree>
    <p:extLst>
      <p:ext uri="{BB962C8B-B14F-4D97-AF65-F5344CB8AC3E}">
        <p14:creationId xmlns:p14="http://schemas.microsoft.com/office/powerpoint/2010/main" val="2823393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424085"/>
            <a:ext cx="5562600" cy="4734547"/>
          </a:xfrm>
        </p:spPr>
        <p:txBody>
          <a:bodyPr/>
          <a:lstStyle/>
          <a:p>
            <a:r>
              <a:rPr lang="en-US" sz="1100" dirty="0"/>
              <a:t>Notes:</a:t>
            </a:r>
          </a:p>
          <a:p>
            <a:endParaRPr lang="en-US" sz="1100" dirty="0" smtClean="0"/>
          </a:p>
          <a:p>
            <a:r>
              <a:rPr lang="en-US" sz="1100" dirty="0" smtClean="0"/>
              <a:t>The </a:t>
            </a:r>
            <a:r>
              <a:rPr lang="en-US" sz="1100" dirty="0"/>
              <a:t>first two modules of the webinar series </a:t>
            </a:r>
            <a:r>
              <a:rPr lang="en-US" sz="1100" dirty="0" smtClean="0"/>
              <a:t>are </a:t>
            </a:r>
            <a:r>
              <a:rPr lang="en-US" sz="1100" dirty="0"/>
              <a:t>overview modules. They </a:t>
            </a:r>
            <a:r>
              <a:rPr lang="en-US" sz="1100" dirty="0" smtClean="0"/>
              <a:t>provide </a:t>
            </a:r>
            <a:r>
              <a:rPr lang="en-US" sz="1100" dirty="0"/>
              <a:t>background information about the 2007 Hague Child Support Convention so </a:t>
            </a:r>
            <a:r>
              <a:rPr lang="en-US" sz="1100" dirty="0" smtClean="0"/>
              <a:t>you </a:t>
            </a:r>
            <a:r>
              <a:rPr lang="en-US" sz="1100" dirty="0"/>
              <a:t>will better understand the U.S. goals during treaty negotiations, the process used for negotiating an international treaty, and terminology in the Convention. They also </a:t>
            </a:r>
            <a:r>
              <a:rPr lang="en-US" sz="1100" dirty="0" smtClean="0"/>
              <a:t>discuss </a:t>
            </a:r>
            <a:r>
              <a:rPr lang="en-US" sz="1100" dirty="0"/>
              <a:t>the scope of the Convention and services that a Central Authority must provide so </a:t>
            </a:r>
            <a:r>
              <a:rPr lang="en-US" sz="1100" dirty="0" smtClean="0"/>
              <a:t>you </a:t>
            </a:r>
            <a:r>
              <a:rPr lang="en-US" sz="1100" dirty="0"/>
              <a:t>will have a better idea of what to expect on </a:t>
            </a:r>
            <a:r>
              <a:rPr lang="en-US" sz="1100" b="1" i="1" dirty="0"/>
              <a:t>outgoing</a:t>
            </a:r>
            <a:r>
              <a:rPr lang="en-US" sz="1100" dirty="0"/>
              <a:t> cases to a Convention country.</a:t>
            </a:r>
          </a:p>
          <a:p>
            <a:endParaRPr lang="en-US" sz="1100" dirty="0"/>
          </a:p>
          <a:p>
            <a:r>
              <a:rPr lang="en-US" sz="1100" dirty="0"/>
              <a:t>Beginning with </a:t>
            </a:r>
            <a:r>
              <a:rPr lang="en-US" sz="1100" dirty="0" smtClean="0"/>
              <a:t>Module </a:t>
            </a:r>
            <a:r>
              <a:rPr lang="en-US" sz="1100" dirty="0"/>
              <a:t>3, </a:t>
            </a:r>
            <a:r>
              <a:rPr lang="en-US" sz="1100" dirty="0" smtClean="0"/>
              <a:t>the focus shifts to case </a:t>
            </a:r>
            <a:r>
              <a:rPr lang="en-US" sz="1100" dirty="0"/>
              <a:t>processing. The most likely application under the Convention is an application to recognize and enforce a support order issued by a Convention country. For that reason, there i</a:t>
            </a:r>
            <a:r>
              <a:rPr lang="en-US" sz="1100" dirty="0" smtClean="0"/>
              <a:t>s </a:t>
            </a:r>
            <a:r>
              <a:rPr lang="en-US" sz="1100" dirty="0"/>
              <a:t>one module explaining the process and forms for incoming applications and a separate </a:t>
            </a:r>
            <a:r>
              <a:rPr lang="en-US" sz="1100" dirty="0" smtClean="0"/>
              <a:t>module, Module 4, </a:t>
            </a:r>
            <a:r>
              <a:rPr lang="en-US" sz="1100" dirty="0"/>
              <a:t>explaining the process and forms for outgoing applications</a:t>
            </a:r>
            <a:r>
              <a:rPr lang="en-US" sz="1100" dirty="0" smtClean="0"/>
              <a:t>. </a:t>
            </a:r>
          </a:p>
          <a:p>
            <a:endParaRPr lang="en-US" sz="1100" dirty="0"/>
          </a:p>
          <a:p>
            <a:r>
              <a:rPr lang="en-US" sz="1100" dirty="0"/>
              <a:t>Module 5 examines incoming and outgoing applications for establishment of a support order, including establishment of parentage when necessary to obtain support.</a:t>
            </a:r>
          </a:p>
          <a:p>
            <a:endParaRPr lang="en-US" sz="1100" dirty="0"/>
          </a:p>
          <a:p>
            <a:r>
              <a:rPr lang="en-US" sz="1100" dirty="0"/>
              <a:t>Module 6 examines incoming </a:t>
            </a:r>
            <a:r>
              <a:rPr lang="en-US" sz="1100" dirty="0" smtClean="0"/>
              <a:t>applications </a:t>
            </a:r>
            <a:r>
              <a:rPr lang="en-US" sz="1100" dirty="0"/>
              <a:t>for </a:t>
            </a:r>
            <a:r>
              <a:rPr lang="en-US" sz="1100" dirty="0" smtClean="0"/>
              <a:t>modification, and Module 7 examines outgoing applications for modification. </a:t>
            </a:r>
            <a:endParaRPr lang="en-US" sz="1100" dirty="0"/>
          </a:p>
          <a:p>
            <a:endParaRPr lang="en-US" sz="1100" dirty="0"/>
          </a:p>
          <a:p>
            <a:r>
              <a:rPr lang="en-US" sz="1100" dirty="0"/>
              <a:t>Module </a:t>
            </a:r>
            <a:r>
              <a:rPr lang="en-US" sz="1100" dirty="0" smtClean="0"/>
              <a:t>8 </a:t>
            </a:r>
            <a:r>
              <a:rPr lang="en-US" sz="1100" dirty="0"/>
              <a:t>addresses implementation issues and questions that have arisen.</a:t>
            </a:r>
          </a:p>
          <a:p>
            <a:endParaRPr lang="en-US" sz="1100" dirty="0"/>
          </a:p>
          <a:p>
            <a:r>
              <a:rPr lang="en-US" sz="1100" dirty="0"/>
              <a:t>Finally, in Module </a:t>
            </a:r>
            <a:r>
              <a:rPr lang="en-US" sz="1100" dirty="0" smtClean="0"/>
              <a:t>9 </a:t>
            </a:r>
            <a:r>
              <a:rPr lang="en-US" sz="1100" dirty="0"/>
              <a:t>we </a:t>
            </a:r>
            <a:r>
              <a:rPr lang="en-US" sz="1100" dirty="0" smtClean="0"/>
              <a:t>discuss </a:t>
            </a:r>
            <a:r>
              <a:rPr lang="en-US" sz="1100" dirty="0"/>
              <a:t>processing international support cases from </a:t>
            </a:r>
            <a:r>
              <a:rPr lang="en-US" sz="1100" dirty="0" smtClean="0"/>
              <a:t>foreign reciprocating countries that are not Convention countries, as well as cases from other foreign nations.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dirty="0"/>
          </a:p>
        </p:txBody>
      </p:sp>
    </p:spTree>
    <p:extLst>
      <p:ext uri="{BB962C8B-B14F-4D97-AF65-F5344CB8AC3E}">
        <p14:creationId xmlns:p14="http://schemas.microsoft.com/office/powerpoint/2010/main" val="5484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With regard to enforcement, UIFSA (2008) has an important change. Section 501, which authorizes direct income withholding, is limited to income withholding orders issued in another state. Because of the new definition of “state,” it no longer applies to foreign support orders. </a:t>
            </a:r>
          </a:p>
          <a:p>
            <a:endParaRPr lang="en-US" dirty="0" smtClean="0"/>
          </a:p>
          <a:p>
            <a:r>
              <a:rPr lang="en-US" dirty="0" smtClean="0"/>
              <a:t>On the other hand, Section 507 authorizes administrative enforcement of a foreign support order.</a:t>
            </a:r>
          </a:p>
          <a:p>
            <a:endParaRPr lang="en-US" dirty="0"/>
          </a:p>
          <a:p>
            <a:r>
              <a:rPr lang="en-US" dirty="0" smtClean="0"/>
              <a:t>Also, an FRC may seek to register a foreign support order for enforcement under Article 6 of UIFSA. The documents, timeframes, and available defenses are the same as those applicable to registration for enforcement of a state order.</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30</a:t>
            </a:fld>
            <a:endParaRPr lang="en-US" dirty="0"/>
          </a:p>
        </p:txBody>
      </p:sp>
    </p:spTree>
    <p:extLst>
      <p:ext uri="{BB962C8B-B14F-4D97-AF65-F5344CB8AC3E}">
        <p14:creationId xmlns:p14="http://schemas.microsoft.com/office/powerpoint/2010/main" val="16587244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Child support caseworkers have raised questions about cases already being handled at the time UIFSA 2008 went into effect in their state or the Hague Child Support Convention became effective in the United States. Let’s review some of those questions.</a:t>
            </a:r>
          </a:p>
          <a:p>
            <a:endParaRPr lang="en-US" dirty="0"/>
          </a:p>
          <a:p>
            <a:r>
              <a:rPr lang="en-US" b="1" dirty="0" smtClean="0"/>
              <a:t>Question</a:t>
            </a:r>
            <a:r>
              <a:rPr lang="en-US" b="1" dirty="0"/>
              <a:t>:</a:t>
            </a:r>
            <a:r>
              <a:rPr lang="en-US" dirty="0"/>
              <a:t> Before UIFSA 2008 went into effect, the employer was honoring a direct income withholding based on a foreign income withholding order. Now that UIFSA 2008 is in effect, must the employer continue to honor the direct foreign income withholding order?  </a:t>
            </a:r>
          </a:p>
          <a:p>
            <a:endParaRPr lang="en-US" dirty="0" smtClean="0"/>
          </a:p>
          <a:p>
            <a:r>
              <a:rPr lang="en-US" b="1" dirty="0" smtClean="0"/>
              <a:t>Response:</a:t>
            </a:r>
            <a:r>
              <a:rPr lang="en-US" dirty="0" smtClean="0"/>
              <a:t> No. The </a:t>
            </a:r>
            <a:r>
              <a:rPr lang="en-US" dirty="0"/>
              <a:t>employer may continue to honor such orders if it chooses. </a:t>
            </a:r>
            <a:r>
              <a:rPr lang="en-US" dirty="0" smtClean="0"/>
              <a:t>However, now </a:t>
            </a:r>
            <a:r>
              <a:rPr lang="en-US" dirty="0"/>
              <a:t>that UIFSA 2008 is in effect, an employer is not required to honor the direct foreign income withholding order. </a:t>
            </a:r>
            <a:r>
              <a:rPr lang="en-US" dirty="0" smtClean="0"/>
              <a:t>If </a:t>
            </a:r>
            <a:r>
              <a:rPr lang="en-US" dirty="0"/>
              <a:t>an employer decides not to honor a direct income withholding order issued by a foreign country, UIFSA provides procedures </a:t>
            </a:r>
            <a:r>
              <a:rPr lang="en-US" dirty="0" smtClean="0"/>
              <a:t>for the FRC or Convention country to register </a:t>
            </a:r>
            <a:r>
              <a:rPr lang="en-US" dirty="0"/>
              <a:t>the foreign support order in a state for the purpose of enforcement. </a:t>
            </a:r>
            <a:r>
              <a:rPr lang="en-US" dirty="0" smtClean="0"/>
              <a:t>OCSE </a:t>
            </a:r>
            <a:r>
              <a:rPr lang="en-US" dirty="0"/>
              <a:t>encourages the employer to discuss options for managing income withholding in the case with the state child support agency and foreign child support office, as appropriate, so as not to disrupt the flow of payments to the family</a:t>
            </a:r>
            <a:r>
              <a:rPr lang="en-US" dirty="0" smtClean="0"/>
              <a:t>.</a:t>
            </a:r>
          </a:p>
          <a:p>
            <a:endParaRPr lang="en-US" sz="900"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31</a:t>
            </a:fld>
            <a:endParaRPr lang="en-US" dirty="0"/>
          </a:p>
        </p:txBody>
      </p:sp>
    </p:spTree>
    <p:extLst>
      <p:ext uri="{BB962C8B-B14F-4D97-AF65-F5344CB8AC3E}">
        <p14:creationId xmlns:p14="http://schemas.microsoft.com/office/powerpoint/2010/main" val="15962583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b="1" dirty="0" smtClean="0"/>
              <a:t>Question</a:t>
            </a:r>
            <a:r>
              <a:rPr lang="en-US" dirty="0" smtClean="0"/>
              <a:t>: </a:t>
            </a:r>
            <a:r>
              <a:rPr lang="en-US" dirty="0"/>
              <a:t>Now that the Hague Child Support Convention has entered into force in the United States, how should states handle cases that are currently being worked under a federal bilateral agreement?  </a:t>
            </a:r>
            <a:endParaRPr lang="en-US" dirty="0" smtClean="0"/>
          </a:p>
          <a:p>
            <a:r>
              <a:rPr lang="en-US" dirty="0" smtClean="0"/>
              <a:t> </a:t>
            </a:r>
            <a:endParaRPr lang="en-US" dirty="0"/>
          </a:p>
          <a:p>
            <a:r>
              <a:rPr lang="en-US" b="1" dirty="0" smtClean="0"/>
              <a:t>Response</a:t>
            </a:r>
            <a:r>
              <a:rPr lang="en-US" dirty="0" smtClean="0"/>
              <a:t>: States </a:t>
            </a:r>
            <a:r>
              <a:rPr lang="en-US" dirty="0"/>
              <a:t>should continue to work cases that were initiated under a bilateral agreement so as not to disrupt payments to families. However, if a major action requiring a new application is necessary, such as a modification, and the other country is also a Convention country, states should use Convention forms and follow Convention </a:t>
            </a:r>
            <a:r>
              <a:rPr lang="en-US" dirty="0" smtClean="0"/>
              <a:t>requirements </a:t>
            </a:r>
            <a:r>
              <a:rPr lang="en-US" dirty="0"/>
              <a:t>as provided in Article 7 of UIFSA and the Convention. The following FRCs are now Convention countries:  Czech Republic, Finland, Hungary, Ireland, Netherlands, Norway, Poland, Portugal, Slovakia, and the United Kingdom.</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32</a:t>
            </a:fld>
            <a:endParaRPr lang="en-US" dirty="0"/>
          </a:p>
        </p:txBody>
      </p:sp>
    </p:spTree>
    <p:extLst>
      <p:ext uri="{BB962C8B-B14F-4D97-AF65-F5344CB8AC3E}">
        <p14:creationId xmlns:p14="http://schemas.microsoft.com/office/powerpoint/2010/main" val="25754211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Let’s apply what we’ve discussed so far to a case scenario.</a:t>
            </a:r>
          </a:p>
          <a:p>
            <a:endParaRPr lang="en-US" dirty="0"/>
          </a:p>
          <a:p>
            <a:r>
              <a:rPr lang="en-US" dirty="0" smtClean="0"/>
              <a:t>Let’s assume the designated authority in Quebec has sent </a:t>
            </a:r>
            <a:r>
              <a:rPr lang="en-US" dirty="0"/>
              <a:t>the </a:t>
            </a:r>
            <a:r>
              <a:rPr lang="en-US" dirty="0" smtClean="0"/>
              <a:t>Florida </a:t>
            </a:r>
            <a:r>
              <a:rPr lang="en-US" dirty="0"/>
              <a:t>central registry a request to register and enforce a </a:t>
            </a:r>
            <a:r>
              <a:rPr lang="en-US" dirty="0" smtClean="0"/>
              <a:t>support order issued in Quebec. In the order the court determines paternity and sets a support amount. The order also requires support to age 21 if the child is attending university and dependent on the custodial parent. Assume also there was proper notice and an opportunity for the obligor to appear. </a:t>
            </a:r>
          </a:p>
          <a:p>
            <a:endParaRPr lang="en-US" dirty="0"/>
          </a:p>
          <a:p>
            <a:r>
              <a:rPr lang="en-US" dirty="0" smtClean="0"/>
              <a:t>The other relevant facts are that:</a:t>
            </a:r>
            <a:endParaRPr lang="en-US" dirty="0"/>
          </a:p>
          <a:p>
            <a:pPr marL="171450" indent="-171450">
              <a:buFont typeface="Arial" panose="020B0604020202020204" pitchFamily="34" charset="0"/>
              <a:buChar char="•"/>
            </a:pPr>
            <a:r>
              <a:rPr lang="en-US" dirty="0" smtClean="0"/>
              <a:t>Florida </a:t>
            </a:r>
            <a:r>
              <a:rPr lang="en-US" dirty="0"/>
              <a:t>has a state-level reciprocity arrangement with </a:t>
            </a:r>
            <a:r>
              <a:rPr lang="en-US" dirty="0" smtClean="0"/>
              <a:t>Quebec, where the custodial parent resides.</a:t>
            </a:r>
            <a:r>
              <a:rPr lang="en-US" strike="sngStrike" dirty="0" smtClean="0"/>
              <a:t> </a:t>
            </a:r>
          </a:p>
          <a:p>
            <a:pPr marL="171450" indent="-171450">
              <a:buFont typeface="Arial" panose="020B0604020202020204" pitchFamily="34" charset="0"/>
              <a:buChar char="•"/>
            </a:pPr>
            <a:r>
              <a:rPr lang="en-US" dirty="0" smtClean="0"/>
              <a:t>Jurisdiction to issue the order was based on the fact that creditor and child were living in Quebec.</a:t>
            </a:r>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33</a:t>
            </a:fld>
            <a:endParaRPr lang="en-US" dirty="0"/>
          </a:p>
        </p:txBody>
      </p:sp>
    </p:spTree>
    <p:extLst>
      <p:ext uri="{BB962C8B-B14F-4D97-AF65-F5344CB8AC3E}">
        <p14:creationId xmlns:p14="http://schemas.microsoft.com/office/powerpoint/2010/main" val="3608257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a:t>
            </a:r>
          </a:p>
          <a:p>
            <a:endParaRPr lang="en-US" dirty="0"/>
          </a:p>
          <a:p>
            <a:r>
              <a:rPr lang="en-US" sz="800" dirty="0" smtClean="0"/>
              <a:t>Using the case analysis steps we discussed earlier, the Florida central registry and local child support office need to answer the following questions.</a:t>
            </a:r>
          </a:p>
          <a:p>
            <a:endParaRPr lang="en-US" sz="800" dirty="0"/>
          </a:p>
          <a:p>
            <a:r>
              <a:rPr lang="en-US" sz="800" dirty="0" smtClean="0"/>
              <a:t>First, does Quebec meet the definition of “foreign country” under UIFSA?</a:t>
            </a:r>
          </a:p>
          <a:p>
            <a:r>
              <a:rPr lang="en-US" sz="800" dirty="0"/>
              <a:t>[After allowing time for the participants to think about the appropriate answer, the trainer or moderator should </a:t>
            </a:r>
            <a:r>
              <a:rPr lang="en-US" sz="800" dirty="0" smtClean="0"/>
              <a:t>provide the following response:</a:t>
            </a:r>
          </a:p>
          <a:p>
            <a:r>
              <a:rPr lang="en-US" sz="800" dirty="0" smtClean="0"/>
              <a:t>Canada has not ratified the Hague Child Support Convention, so Quebec is not a Convention jurisdiction. Nor is it a foreign reciprocating country under a federal bilateral arrangement. However, it </a:t>
            </a:r>
            <a:r>
              <a:rPr lang="en-US" sz="800" b="1" i="1" dirty="0" smtClean="0"/>
              <a:t>is</a:t>
            </a:r>
            <a:r>
              <a:rPr lang="en-US" sz="800" dirty="0" smtClean="0"/>
              <a:t> party to a state reciprocal arrangement with Florida. Therefore, the answer is “yes,” Quebec is a “foreign country” under UIFSA.]</a:t>
            </a:r>
          </a:p>
          <a:p>
            <a:endParaRPr lang="en-US" sz="800" dirty="0"/>
          </a:p>
          <a:p>
            <a:r>
              <a:rPr lang="en-US" sz="800" dirty="0" smtClean="0"/>
              <a:t>The next case processing question is whether the petitioner sought services through the Central Authority of a Convention country or an FRC. Under the facts of this scenario, the petitioner applied through the designated authority in Quebec. However, that authority is not the Central Authority of a Convention country or an FRC.</a:t>
            </a:r>
          </a:p>
          <a:p>
            <a:endParaRPr lang="en-US" sz="800" dirty="0"/>
          </a:p>
          <a:p>
            <a:r>
              <a:rPr lang="en-US" sz="800" dirty="0" smtClean="0"/>
              <a:t>How does that answer impact the next question: Must the Florida support enforcement agency provide services under UIFSA to the petitioner?</a:t>
            </a:r>
          </a:p>
          <a:p>
            <a:r>
              <a:rPr lang="en-US" sz="800" dirty="0"/>
              <a:t>[After allowing time for the participants to think about the appropriate answer, the trainer or moderator should provide the following response:</a:t>
            </a:r>
          </a:p>
          <a:p>
            <a:r>
              <a:rPr lang="en-US" sz="800" dirty="0" smtClean="0"/>
              <a:t>If Florida enacted Alternative A of Section 307(a), it must provide services to all petitioners, regardless of where they reside. If Florida enacted Alternative B, it must provide services to petitioners who reside in Convention countries and FRCs and apply through those countries’ Central Authorities. However, for other countries such as a country with a state reciprocal arrangement, services are discretionary. Florida enacted Alternative A.</a:t>
            </a:r>
            <a:r>
              <a:rPr lang="en-US" sz="800" b="1" dirty="0" smtClean="0"/>
              <a:t> </a:t>
            </a:r>
            <a:r>
              <a:rPr lang="en-US" sz="800" dirty="0" smtClean="0"/>
              <a:t>Therefore, the support enforcement agency must provide appropriate services to the petitioner.] </a:t>
            </a:r>
          </a:p>
          <a:p>
            <a:endParaRPr lang="en-US" sz="800" dirty="0"/>
          </a:p>
          <a:p>
            <a:r>
              <a:rPr lang="en-US" sz="800" dirty="0"/>
              <a:t>Which Article of UIFSA should </a:t>
            </a:r>
            <a:r>
              <a:rPr lang="en-US" sz="800" dirty="0" smtClean="0"/>
              <a:t>Florida </a:t>
            </a:r>
            <a:r>
              <a:rPr lang="en-US" sz="800" dirty="0"/>
              <a:t>use to register the order for enforcement?</a:t>
            </a:r>
          </a:p>
          <a:p>
            <a:r>
              <a:rPr lang="en-US" sz="800" dirty="0"/>
              <a:t>[After allowing time for the participants to think about the appropriate answer, the trainer or moderator should provide the following response:</a:t>
            </a:r>
          </a:p>
          <a:p>
            <a:r>
              <a:rPr lang="en-US" sz="800" dirty="0" smtClean="0"/>
              <a:t>Because Canada is not a Convention jurisdiction, the Florida agency will use Article 6 of UIFSA to register the Quebec order in Florida for enforcement.]</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34</a:t>
            </a:fld>
            <a:endParaRPr lang="en-US" dirty="0"/>
          </a:p>
        </p:txBody>
      </p:sp>
    </p:spTree>
    <p:extLst>
      <p:ext uri="{BB962C8B-B14F-4D97-AF65-F5344CB8AC3E}">
        <p14:creationId xmlns:p14="http://schemas.microsoft.com/office/powerpoint/2010/main" val="8526823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100" dirty="0" smtClean="0"/>
              <a:t>Let’s assume the order has been registered for enforcement and notice has been sent to the obligor. Within the 20-day period for challenge, the </a:t>
            </a:r>
            <a:r>
              <a:rPr lang="en-US" sz="1100" dirty="0"/>
              <a:t>obligor </a:t>
            </a:r>
            <a:r>
              <a:rPr lang="en-US" sz="1100" dirty="0" smtClean="0"/>
              <a:t>has contested </a:t>
            </a:r>
            <a:r>
              <a:rPr lang="en-US" sz="1100" dirty="0"/>
              <a:t>the registration on the basis that </a:t>
            </a:r>
            <a:r>
              <a:rPr lang="en-US" sz="1100" dirty="0" smtClean="0"/>
              <a:t>Quebec </a:t>
            </a:r>
            <a:r>
              <a:rPr lang="en-US" sz="1100" dirty="0"/>
              <a:t>did not have jurisdiction over him when the order was entered. He also objects to paying support beyond the duration set by </a:t>
            </a:r>
            <a:r>
              <a:rPr lang="en-US" sz="1100" dirty="0" smtClean="0"/>
              <a:t>Florida law. Are </a:t>
            </a:r>
            <a:r>
              <a:rPr lang="en-US" sz="1100" dirty="0"/>
              <a:t>those valid defenses under UIFSA</a:t>
            </a:r>
            <a:r>
              <a:rPr lang="en-US" sz="1100" dirty="0" smtClean="0"/>
              <a:t>?</a:t>
            </a:r>
          </a:p>
          <a:p>
            <a:endParaRPr lang="en-US" sz="1100" dirty="0"/>
          </a:p>
          <a:p>
            <a:r>
              <a:rPr lang="en-US" sz="1100" dirty="0"/>
              <a:t>[After allowing time for the participants to think about the appropriate answer, the trainer or moderator should provide the following response:</a:t>
            </a:r>
          </a:p>
          <a:p>
            <a:r>
              <a:rPr lang="en-US" sz="1100" dirty="0" smtClean="0"/>
              <a:t>Lack of personal jurisdiction </a:t>
            </a:r>
            <a:r>
              <a:rPr lang="en-US" sz="1100" b="1" i="1" dirty="0" smtClean="0"/>
              <a:t>is</a:t>
            </a:r>
            <a:r>
              <a:rPr lang="en-US" sz="1100" dirty="0" smtClean="0"/>
              <a:t> a valid defense to recognition and enforcement of a foreign order. Creditor-based jurisdiction does not comply with U.S. due process requirements. Therefore, the obligor may have a valid defense to recognition of the order if that was the basis of the court’s jurisdiction.</a:t>
            </a:r>
          </a:p>
          <a:p>
            <a:endParaRPr lang="en-US" sz="1100" dirty="0"/>
          </a:p>
          <a:p>
            <a:r>
              <a:rPr lang="en-US" sz="1100" dirty="0" smtClean="0"/>
              <a:t>Payment of support beyond the age of duration in the responding state is </a:t>
            </a:r>
            <a:r>
              <a:rPr lang="en-US" sz="1100" b="1" i="1" dirty="0" smtClean="0"/>
              <a:t>not</a:t>
            </a:r>
            <a:r>
              <a:rPr lang="en-US" sz="1100" dirty="0" smtClean="0"/>
              <a:t> a valid defense to registration under Section 607. In fact, Section 604 provides that the law of the issuing state or </a:t>
            </a:r>
            <a:r>
              <a:rPr lang="en-US" sz="1100" b="1" i="1" dirty="0" smtClean="0"/>
              <a:t>foreign country </a:t>
            </a:r>
            <a:r>
              <a:rPr lang="en-US" sz="1100" dirty="0" smtClean="0"/>
              <a:t>governs the duration of current payments under a registered support order. Therefore, it will be Quebec’s law – not Florida’s – that governs the duration of the obligor’s support obligation.]</a:t>
            </a:r>
            <a:endParaRPr lang="en-US" sz="1100"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35</a:t>
            </a:fld>
            <a:endParaRPr lang="en-US" dirty="0"/>
          </a:p>
        </p:txBody>
      </p:sp>
    </p:spTree>
    <p:extLst>
      <p:ext uri="{BB962C8B-B14F-4D97-AF65-F5344CB8AC3E}">
        <p14:creationId xmlns:p14="http://schemas.microsoft.com/office/powerpoint/2010/main" val="38848629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In this scenario, a petitioner has applied directly to the Ohio IV-D agency, seeking enforcement of an order issued by a court in Kenya. The respondent, who now lives in Ohio, received notice of the proceeding in Kenya and had an opportunity to participate. </a:t>
            </a:r>
          </a:p>
          <a:p>
            <a:endParaRPr lang="en-US" dirty="0"/>
          </a:p>
          <a:p>
            <a:r>
              <a:rPr lang="en-US" dirty="0" smtClean="0"/>
              <a:t>The other relevant facts are that:</a:t>
            </a:r>
            <a:endParaRPr lang="en-US" dirty="0"/>
          </a:p>
          <a:p>
            <a:pPr marL="171450" indent="-171450">
              <a:buFont typeface="Arial" panose="020B0604020202020204" pitchFamily="34" charset="0"/>
              <a:buChar char="•"/>
            </a:pPr>
            <a:r>
              <a:rPr lang="en-US" dirty="0" smtClean="0"/>
              <a:t>The </a:t>
            </a:r>
            <a:r>
              <a:rPr lang="en-US" dirty="0"/>
              <a:t>child was conceived and born in </a:t>
            </a:r>
            <a:r>
              <a:rPr lang="en-US" dirty="0" smtClean="0"/>
              <a:t>Kenya. </a:t>
            </a:r>
          </a:p>
          <a:p>
            <a:pPr marL="171450" indent="-171450">
              <a:buFont typeface="Arial" panose="020B0604020202020204" pitchFamily="34" charset="0"/>
              <a:buChar char="•"/>
            </a:pPr>
            <a:r>
              <a:rPr lang="en-US" dirty="0"/>
              <a:t>Ohio </a:t>
            </a:r>
            <a:r>
              <a:rPr lang="en-US" dirty="0" smtClean="0"/>
              <a:t>does not have </a:t>
            </a:r>
            <a:r>
              <a:rPr lang="en-US" dirty="0"/>
              <a:t>a state-level reciprocity arrangement with </a:t>
            </a:r>
            <a:r>
              <a:rPr lang="en-US" dirty="0" smtClean="0"/>
              <a:t>Kenya.</a:t>
            </a:r>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36</a:t>
            </a:fld>
            <a:endParaRPr lang="en-US" dirty="0"/>
          </a:p>
        </p:txBody>
      </p:sp>
    </p:spTree>
    <p:extLst>
      <p:ext uri="{BB962C8B-B14F-4D97-AF65-F5344CB8AC3E}">
        <p14:creationId xmlns:p14="http://schemas.microsoft.com/office/powerpoint/2010/main" val="27842612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000" dirty="0" smtClean="0"/>
              <a:t>Using the case analysis steps we discussed earlier, what questions do the Ohio central registry and local office need to answer?</a:t>
            </a:r>
          </a:p>
          <a:p>
            <a:endParaRPr lang="en-US" sz="1000" dirty="0">
              <a:solidFill>
                <a:srgbClr val="FF0000"/>
              </a:solidFill>
            </a:endParaRPr>
          </a:p>
          <a:p>
            <a:r>
              <a:rPr lang="en-US" sz="1000" dirty="0"/>
              <a:t>[After allowing time for the participants to think about the appropriate answer, the trainer or moderator should provide the following response:</a:t>
            </a:r>
          </a:p>
          <a:p>
            <a:r>
              <a:rPr lang="en-US" sz="1000" dirty="0" smtClean="0"/>
              <a:t>First, does Kenya meet the definition of “foreign country” under UIFSA? It is not a Convention country. It is not a foreign reciprocating country under a federal bilateral arrangement. It is not a party to a state reciprocal arrangement with Ohio. Therefore, the answer is “no,” Kenya is not a “foreign country” under UIFSA unless a tribunal or other appropriate official in Ohio has determined Kenya has laws and procedures for the enforcement of a support order that are substantially similar to UIFSA.</a:t>
            </a:r>
          </a:p>
          <a:p>
            <a:endParaRPr lang="en-US" sz="1000" dirty="0"/>
          </a:p>
          <a:p>
            <a:r>
              <a:rPr lang="en-US" sz="1000" dirty="0" smtClean="0"/>
              <a:t>The next question is whether the petitioner applied directly to the Ohio child support agency or whether the petitioner sought services through a Central Authority of a Convention country or an FRC. </a:t>
            </a:r>
            <a:r>
              <a:rPr lang="en-US" sz="1000" dirty="0"/>
              <a:t>Depending on whether Ohio enacted Alternative A or B of Section </a:t>
            </a:r>
            <a:r>
              <a:rPr lang="en-US" sz="1000" dirty="0" smtClean="0"/>
              <a:t>307(a) </a:t>
            </a:r>
            <a:r>
              <a:rPr lang="en-US" sz="1000" dirty="0"/>
              <a:t>of UIFSA, the answer to that question has </a:t>
            </a:r>
            <a:r>
              <a:rPr lang="en-US" sz="1000" dirty="0" smtClean="0"/>
              <a:t>consequences</a:t>
            </a:r>
            <a:r>
              <a:rPr lang="en-US" sz="1000" dirty="0"/>
              <a:t>. Ohio enacted Alternative A, so the agency must provide services to all </a:t>
            </a:r>
            <a:r>
              <a:rPr lang="en-US" sz="1000" dirty="0" smtClean="0"/>
              <a:t>UIFSA petitioners</a:t>
            </a:r>
            <a:r>
              <a:rPr lang="en-US" sz="1000" dirty="0"/>
              <a:t>, regardless of their residence or whether they apply through a Central Authority. </a:t>
            </a:r>
          </a:p>
          <a:p>
            <a:endParaRPr lang="en-US" sz="1000" dirty="0"/>
          </a:p>
          <a:p>
            <a:r>
              <a:rPr lang="en-US" sz="1000" dirty="0" smtClean="0"/>
              <a:t>Finally, the agency needs to decide how to proceed with enforcement. Because Kenya is neither a </a:t>
            </a:r>
            <a:r>
              <a:rPr lang="en-US" sz="1000" dirty="0"/>
              <a:t>Convention </a:t>
            </a:r>
            <a:r>
              <a:rPr lang="en-US" sz="1000" dirty="0" smtClean="0"/>
              <a:t>country nor a “foreign country” under UIFSA, the IV-D agency may request the tribunal to recognize and enforce the Kenyan order on the basis of comity. The road map in Section 105 of UIFSA provides that, in such a case, the tribunal </a:t>
            </a:r>
            <a:r>
              <a:rPr lang="en-US" sz="1000" b="1" i="1" dirty="0" smtClean="0"/>
              <a:t>may</a:t>
            </a:r>
            <a:r>
              <a:rPr lang="en-US" sz="1000" dirty="0" smtClean="0"/>
              <a:t> apply the procedural and substantive provisions of Articles 1 through 6 of UIFSA; it is not required to do so.]</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37</a:t>
            </a:fld>
            <a:endParaRPr lang="en-US" dirty="0"/>
          </a:p>
        </p:txBody>
      </p:sp>
    </p:spTree>
    <p:extLst>
      <p:ext uri="{BB962C8B-B14F-4D97-AF65-F5344CB8AC3E}">
        <p14:creationId xmlns:p14="http://schemas.microsoft.com/office/powerpoint/2010/main" val="25447324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p:txBody>
      </p:sp>
      <p:sp>
        <p:nvSpPr>
          <p:cNvPr id="4" name="Slide Number Placeholder 3"/>
          <p:cNvSpPr>
            <a:spLocks noGrp="1"/>
          </p:cNvSpPr>
          <p:nvPr>
            <p:ph type="sldNum" sz="quarter" idx="10"/>
          </p:nvPr>
        </p:nvSpPr>
        <p:spPr/>
        <p:txBody>
          <a:bodyPr/>
          <a:lstStyle/>
          <a:p>
            <a:fld id="{824A558B-E4E9-A94A-B9C1-029E46A76ABA}" type="slidenum">
              <a:rPr lang="en-US" smtClean="0"/>
              <a:t>38</a:t>
            </a:fld>
            <a:endParaRPr lang="en-US" dirty="0"/>
          </a:p>
        </p:txBody>
      </p:sp>
    </p:spTree>
    <p:extLst>
      <p:ext uri="{BB962C8B-B14F-4D97-AF65-F5344CB8AC3E}">
        <p14:creationId xmlns:p14="http://schemas.microsoft.com/office/powerpoint/2010/main" val="30239353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Let’s shift now to outgoing cases to a foreign reciprocating country.</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39</a:t>
            </a:fld>
            <a:endParaRPr lang="en-US" dirty="0"/>
          </a:p>
        </p:txBody>
      </p:sp>
    </p:spTree>
    <p:extLst>
      <p:ext uri="{BB962C8B-B14F-4D97-AF65-F5344CB8AC3E}">
        <p14:creationId xmlns:p14="http://schemas.microsoft.com/office/powerpoint/2010/main" val="1668095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Today we are presenting Module 9, which discusses processing international cases that are not Convention cases. </a:t>
            </a:r>
            <a:r>
              <a:rPr lang="en-US" dirty="0"/>
              <a:t>   </a:t>
            </a:r>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dirty="0"/>
          </a:p>
        </p:txBody>
      </p:sp>
    </p:spTree>
    <p:extLst>
      <p:ext uri="{BB962C8B-B14F-4D97-AF65-F5344CB8AC3E}">
        <p14:creationId xmlns:p14="http://schemas.microsoft.com/office/powerpoint/2010/main" val="9929182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As noted at the beginning, one of the </a:t>
            </a:r>
            <a:r>
              <a:rPr lang="en-US" dirty="0"/>
              <a:t>requirements for </a:t>
            </a:r>
            <a:r>
              <a:rPr lang="en-US" dirty="0" smtClean="0"/>
              <a:t>a bilateral arrangement is that the country </a:t>
            </a:r>
            <a:r>
              <a:rPr lang="en-US" dirty="0"/>
              <a:t>must have in effect procedures available to U.S. residents for the establishment of paternity, the establishment of support orders for children and custodial parents, and the enforcement of support orders for children and custodial parents, including procedures for collection and distribution.  These procedures must be available to U.S. residents at no cost. </a:t>
            </a:r>
            <a:endParaRPr lang="en-US" dirty="0" smtClean="0"/>
          </a:p>
          <a:p>
            <a:endParaRPr lang="en-US" dirty="0"/>
          </a:p>
          <a:p>
            <a:r>
              <a:rPr lang="en-US" dirty="0" smtClean="0"/>
              <a:t>In addition, the country must designate a Central Authority responsible for:</a:t>
            </a:r>
          </a:p>
          <a:p>
            <a:pPr marL="171450" indent="-171450">
              <a:buFont typeface="Arial" panose="020B0604020202020204" pitchFamily="34" charset="0"/>
              <a:buChar char="•"/>
            </a:pPr>
            <a:r>
              <a:rPr lang="en-US" dirty="0"/>
              <a:t>F</a:t>
            </a:r>
            <a:r>
              <a:rPr lang="en-US" dirty="0" smtClean="0"/>
              <a:t>acilitating support enforcement in cases involving residents of the foreign country and residents of the U.S. and </a:t>
            </a:r>
          </a:p>
          <a:p>
            <a:pPr marL="171450" indent="-171450">
              <a:buFont typeface="Arial" panose="020B0604020202020204" pitchFamily="34" charset="0"/>
              <a:buChar char="•"/>
            </a:pPr>
            <a:r>
              <a:rPr lang="en-US" dirty="0" smtClean="0"/>
              <a:t>Ensuring compliance with the standards established under the bilateral arrangement. </a:t>
            </a:r>
            <a:r>
              <a:rPr lang="en-US" dirty="0"/>
              <a:t> </a:t>
            </a:r>
          </a:p>
          <a:p>
            <a:endParaRPr lang="en-US" dirty="0"/>
          </a:p>
          <a:p>
            <a:r>
              <a:rPr lang="en-US" dirty="0" smtClean="0"/>
              <a: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40</a:t>
            </a:fld>
            <a:endParaRPr lang="en-US" dirty="0"/>
          </a:p>
        </p:txBody>
      </p:sp>
    </p:spTree>
    <p:extLst>
      <p:ext uri="{BB962C8B-B14F-4D97-AF65-F5344CB8AC3E}">
        <p14:creationId xmlns:p14="http://schemas.microsoft.com/office/powerpoint/2010/main" val="37242960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When a child support agency sends a case to an FRC, it will be that country’s laws and procedures that govern:</a:t>
            </a:r>
          </a:p>
          <a:p>
            <a:pPr marL="461963" lvl="1" indent="-231775">
              <a:buFont typeface="Arial" panose="020B0604020202020204" pitchFamily="34" charset="0"/>
              <a:buChar char="•"/>
            </a:pPr>
            <a:r>
              <a:rPr lang="en-US" dirty="0" smtClean="0"/>
              <a:t>Jurisdiction to establish and modify an order;</a:t>
            </a:r>
          </a:p>
          <a:p>
            <a:pPr marL="461963" lvl="1" indent="-231775">
              <a:buFont typeface="Arial" panose="020B0604020202020204" pitchFamily="34" charset="0"/>
              <a:buChar char="•"/>
            </a:pPr>
            <a:r>
              <a:rPr lang="en-US" dirty="0" smtClean="0"/>
              <a:t>The basis for a support obligation;</a:t>
            </a:r>
          </a:p>
          <a:p>
            <a:pPr marL="461963" lvl="1" indent="-231775">
              <a:buFont typeface="Arial" panose="020B0604020202020204" pitchFamily="34" charset="0"/>
              <a:buChar char="•"/>
            </a:pPr>
            <a:r>
              <a:rPr lang="en-US" dirty="0" smtClean="0"/>
              <a:t>Determination of the support amount, such as the application of any support guidelines;</a:t>
            </a:r>
          </a:p>
          <a:p>
            <a:pPr marL="461963" lvl="1" indent="-231775">
              <a:buFont typeface="Arial" panose="020B0604020202020204" pitchFamily="34" charset="0"/>
              <a:buChar char="•"/>
            </a:pPr>
            <a:r>
              <a:rPr lang="en-US" dirty="0" smtClean="0"/>
              <a:t>The availability of modification; and</a:t>
            </a:r>
          </a:p>
          <a:p>
            <a:pPr marL="461963" lvl="1" indent="-231775">
              <a:buFont typeface="Arial" panose="020B0604020202020204" pitchFamily="34" charset="0"/>
              <a:buChar char="•"/>
            </a:pPr>
            <a:r>
              <a:rPr lang="en-US" dirty="0" smtClean="0"/>
              <a:t>Enforcement of the order.</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41</a:t>
            </a:fld>
            <a:endParaRPr lang="en-US" dirty="0"/>
          </a:p>
        </p:txBody>
      </p:sp>
    </p:spTree>
    <p:extLst>
      <p:ext uri="{BB962C8B-B14F-4D97-AF65-F5344CB8AC3E}">
        <p14:creationId xmlns:p14="http://schemas.microsoft.com/office/powerpoint/2010/main" val="393521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As noted earlier, OCSE </a:t>
            </a:r>
            <a:r>
              <a:rPr lang="en-US" dirty="0"/>
              <a:t>issued a Dear Colleague Letter in 2011 regarding forms </a:t>
            </a:r>
            <a:r>
              <a:rPr lang="en-US" dirty="0" smtClean="0"/>
              <a:t>in </a:t>
            </a:r>
            <a:r>
              <a:rPr lang="en-US" dirty="0"/>
              <a:t>international cases. </a:t>
            </a:r>
            <a:r>
              <a:rPr lang="en-US" dirty="0" smtClean="0"/>
              <a:t>DCL-11-22 addressed not only incoming cases to the U.S. but also outgoing cases from the U.S. to an FRC. The DCL stated that U.S</a:t>
            </a:r>
            <a:r>
              <a:rPr lang="en-US" dirty="0"/>
              <a:t>. </a:t>
            </a:r>
            <a:r>
              <a:rPr lang="en-US" dirty="0" smtClean="0"/>
              <a:t>child support agencies </a:t>
            </a:r>
            <a:r>
              <a:rPr lang="en-US" dirty="0"/>
              <a:t>are required to use federal intergovernmental forms for an outgoing case to an </a:t>
            </a:r>
            <a:r>
              <a:rPr lang="en-US" dirty="0" smtClean="0"/>
              <a:t>FRC </a:t>
            </a:r>
            <a:r>
              <a:rPr lang="en-US" dirty="0"/>
              <a:t>–</a:t>
            </a:r>
            <a:r>
              <a:rPr lang="en-US" dirty="0" smtClean="0"/>
              <a:t> </a:t>
            </a:r>
            <a:r>
              <a:rPr lang="en-US" dirty="0"/>
              <a:t>the same </a:t>
            </a:r>
            <a:r>
              <a:rPr lang="en-US" dirty="0" smtClean="0"/>
              <a:t>as those used </a:t>
            </a:r>
            <a:r>
              <a:rPr lang="en-US" dirty="0"/>
              <a:t>in interstate </a:t>
            </a:r>
            <a:r>
              <a:rPr lang="en-US" dirty="0" smtClean="0"/>
              <a:t>cases </a:t>
            </a:r>
            <a:r>
              <a:rPr lang="en-US" dirty="0"/>
              <a:t>–</a:t>
            </a:r>
            <a:r>
              <a:rPr lang="en-US" dirty="0" smtClean="0"/>
              <a:t> unless </a:t>
            </a:r>
            <a:r>
              <a:rPr lang="en-US" dirty="0"/>
              <a:t>specific forms have been provided for </a:t>
            </a:r>
            <a:r>
              <a:rPr lang="en-US" dirty="0" smtClean="0"/>
              <a:t>that country. So</a:t>
            </a:r>
            <a:r>
              <a:rPr lang="en-US" dirty="0"/>
              <a:t>, check the OCSE web site for the applicable Caseworker’s </a:t>
            </a:r>
            <a:r>
              <a:rPr lang="en-US" dirty="0" smtClean="0"/>
              <a:t>Guide before sending a case to an FRC. </a:t>
            </a:r>
            <a:r>
              <a:rPr lang="en-US" dirty="0"/>
              <a:t>Do not </a:t>
            </a:r>
            <a:r>
              <a:rPr lang="en-US" dirty="0" smtClean="0"/>
              <a:t>automatically </a:t>
            </a:r>
            <a:r>
              <a:rPr lang="en-US" dirty="0"/>
              <a:t>send the </a:t>
            </a:r>
            <a:r>
              <a:rPr lang="en-US" dirty="0" smtClean="0"/>
              <a:t>federal intergovernmental </a:t>
            </a:r>
            <a:r>
              <a:rPr lang="en-US" dirty="0"/>
              <a:t>forms. </a:t>
            </a:r>
            <a:r>
              <a:rPr lang="en-US" dirty="0" smtClean="0"/>
              <a:t>El </a:t>
            </a:r>
            <a:r>
              <a:rPr lang="en-US" dirty="0"/>
              <a:t>Salvador, for example, will only accept the bilingual forms that are included in the Caseworker’s Guide, and will send the case back if you send any other </a:t>
            </a:r>
            <a:r>
              <a:rPr lang="en-US" dirty="0" smtClean="0"/>
              <a:t>forms.</a:t>
            </a:r>
            <a:endParaRPr lang="en-US" dirty="0"/>
          </a:p>
          <a:p>
            <a:endParaRPr lang="en-US" dirty="0"/>
          </a:p>
          <a:p>
            <a:r>
              <a:rPr lang="en-US" dirty="0"/>
              <a:t>Besides having bilingual forms acceptable to the FRC, additional forms might be required, such as a power of attorney. </a:t>
            </a:r>
          </a:p>
        </p:txBody>
      </p:sp>
      <p:sp>
        <p:nvSpPr>
          <p:cNvPr id="4" name="Slide Number Placeholder 3"/>
          <p:cNvSpPr>
            <a:spLocks noGrp="1"/>
          </p:cNvSpPr>
          <p:nvPr>
            <p:ph type="sldNum" sz="quarter" idx="10"/>
          </p:nvPr>
        </p:nvSpPr>
        <p:spPr/>
        <p:txBody>
          <a:bodyPr/>
          <a:lstStyle/>
          <a:p>
            <a:fld id="{824A558B-E4E9-A94A-B9C1-029E46A76ABA}" type="slidenum">
              <a:rPr lang="en-US" smtClean="0"/>
              <a:t>42</a:t>
            </a:fld>
            <a:endParaRPr lang="en-US" dirty="0"/>
          </a:p>
        </p:txBody>
      </p:sp>
    </p:spTree>
    <p:extLst>
      <p:ext uri="{BB962C8B-B14F-4D97-AF65-F5344CB8AC3E}">
        <p14:creationId xmlns:p14="http://schemas.microsoft.com/office/powerpoint/2010/main" val="27661446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a:t>OCSE’s international page has a number of resources for working with foreign reciprocating countries. </a:t>
            </a:r>
          </a:p>
          <a:p>
            <a:endParaRPr lang="en-US" dirty="0"/>
          </a:p>
          <a:p>
            <a:pPr defTabSz="914400" eaLnBrk="0" fontAlgn="base" hangingPunct="0">
              <a:spcBef>
                <a:spcPct val="30000"/>
              </a:spcBef>
              <a:spcAft>
                <a:spcPct val="0"/>
              </a:spcAft>
              <a:defRPr/>
            </a:pPr>
            <a:r>
              <a:rPr lang="en-US" dirty="0"/>
              <a:t>The link on the slide is to the landing page for OCSE international information</a:t>
            </a:r>
            <a:r>
              <a:rPr lang="en-US" dirty="0" smtClean="0"/>
              <a:t>. Use the drop down menu to select the foreign reciprocating country you want. Keep in </a:t>
            </a:r>
            <a:r>
              <a:rPr lang="en-US" dirty="0"/>
              <a:t>mind that the drop down menu includes </a:t>
            </a:r>
            <a:r>
              <a:rPr lang="en-US" dirty="0" smtClean="0"/>
              <a:t>the </a:t>
            </a:r>
            <a:r>
              <a:rPr lang="en-US" dirty="0"/>
              <a:t>Hague Convention countries as well.</a:t>
            </a:r>
          </a:p>
        </p:txBody>
      </p:sp>
      <p:sp>
        <p:nvSpPr>
          <p:cNvPr id="4" name="Slide Number Placeholder 3"/>
          <p:cNvSpPr>
            <a:spLocks noGrp="1"/>
          </p:cNvSpPr>
          <p:nvPr>
            <p:ph type="sldNum" sz="quarter" idx="10"/>
          </p:nvPr>
        </p:nvSpPr>
        <p:spPr/>
        <p:txBody>
          <a:bodyPr/>
          <a:lstStyle/>
          <a:p>
            <a:fld id="{824A558B-E4E9-A94A-B9C1-029E46A76ABA}" type="slidenum">
              <a:rPr lang="en-US" smtClean="0"/>
              <a:t>43</a:t>
            </a:fld>
            <a:endParaRPr lang="en-US" dirty="0"/>
          </a:p>
        </p:txBody>
      </p:sp>
    </p:spTree>
    <p:extLst>
      <p:ext uri="{BB962C8B-B14F-4D97-AF65-F5344CB8AC3E}">
        <p14:creationId xmlns:p14="http://schemas.microsoft.com/office/powerpoint/2010/main" val="8685996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Using Australia as an example, this slide shows you the type of information available for an FRC. It includes the website for the country’s child support agency or Central Authority, the reciprocating agreement, the Caseworker’s Guide, and other resources.</a:t>
            </a:r>
            <a:endParaRPr lang="en-US" strike="sngStrike"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44</a:t>
            </a:fld>
            <a:endParaRPr lang="en-US" dirty="0"/>
          </a:p>
        </p:txBody>
      </p:sp>
    </p:spTree>
    <p:extLst>
      <p:ext uri="{BB962C8B-B14F-4D97-AF65-F5344CB8AC3E}">
        <p14:creationId xmlns:p14="http://schemas.microsoft.com/office/powerpoint/2010/main" val="38676937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As noted earlier, OCSE </a:t>
            </a:r>
            <a:r>
              <a:rPr lang="en-US" dirty="0"/>
              <a:t>has developed </a:t>
            </a:r>
            <a:r>
              <a:rPr lang="en-US" dirty="0" smtClean="0"/>
              <a:t>Caseworker's Guides </a:t>
            </a:r>
            <a:r>
              <a:rPr lang="en-US" dirty="0"/>
              <a:t>for the five foreign reciprocating countries that are not Convention </a:t>
            </a:r>
            <a:r>
              <a:rPr lang="en-US" dirty="0" smtClean="0"/>
              <a:t>countries:  Australia</a:t>
            </a:r>
            <a:r>
              <a:rPr lang="en-US" dirty="0"/>
              <a:t>, Canada, El Salvador, Israel, and Switzerland. </a:t>
            </a:r>
            <a:r>
              <a:rPr lang="en-US" dirty="0" smtClean="0"/>
              <a:t>OCSE recently updated the guide for Australia and is </a:t>
            </a:r>
            <a:r>
              <a:rPr lang="en-US" dirty="0"/>
              <a:t>in the process of updating the guide</a:t>
            </a:r>
            <a:r>
              <a:rPr lang="en-US" strike="sngStrike" dirty="0"/>
              <a:t>s</a:t>
            </a:r>
            <a:r>
              <a:rPr lang="en-US" dirty="0"/>
              <a:t> </a:t>
            </a:r>
            <a:r>
              <a:rPr lang="en-US" dirty="0" smtClean="0"/>
              <a:t>for </a:t>
            </a:r>
            <a:r>
              <a:rPr lang="en-US" dirty="0"/>
              <a:t>Switzerland. </a:t>
            </a:r>
            <a:endParaRPr lang="en-US" dirty="0" smtClean="0"/>
          </a:p>
          <a:p>
            <a:endParaRPr lang="en-US" dirty="0"/>
          </a:p>
          <a:p>
            <a:r>
              <a:rPr lang="en-US" dirty="0" smtClean="0"/>
              <a:t>The Caseworker’s Guides</a:t>
            </a:r>
            <a:r>
              <a:rPr lang="en-US" baseline="0" dirty="0" smtClean="0"/>
              <a:t> are based on extensive discussions with </a:t>
            </a:r>
            <a:r>
              <a:rPr lang="en-US" dirty="0" smtClean="0"/>
              <a:t>representatives of the FRC Central Authority, to ensure the information is both accurate and practical. </a:t>
            </a:r>
            <a:r>
              <a:rPr lang="en-US" baseline="0" dirty="0" smtClean="0"/>
              <a:t>There is information on the FRC in general, its child support program, and the Central Authority there. There may be specific forms, some bilingual, to use for a case to this country. Sometimes the Caseworker’s </a:t>
            </a:r>
            <a:r>
              <a:rPr lang="en-US" dirty="0"/>
              <a:t>G</a:t>
            </a:r>
            <a:r>
              <a:rPr lang="en-US" baseline="0" dirty="0" smtClean="0"/>
              <a:t>uide will also describe what information the U.S. child support agency can expect to receive</a:t>
            </a:r>
            <a:r>
              <a:rPr lang="en-US" dirty="0"/>
              <a:t> </a:t>
            </a:r>
            <a:r>
              <a:rPr lang="en-US" dirty="0" smtClean="0"/>
              <a:t>from the FRC.</a:t>
            </a:r>
            <a:endParaRPr lang="en-US" dirty="0"/>
          </a:p>
        </p:txBody>
      </p:sp>
      <p:sp>
        <p:nvSpPr>
          <p:cNvPr id="4" name="Slide Number Placeholder 3"/>
          <p:cNvSpPr>
            <a:spLocks noGrp="1"/>
          </p:cNvSpPr>
          <p:nvPr>
            <p:ph type="sldNum" sz="quarter" idx="10"/>
          </p:nvPr>
        </p:nvSpPr>
        <p:spPr/>
        <p:txBody>
          <a:bodyPr/>
          <a:lstStyle/>
          <a:p>
            <a:pPr>
              <a:defRPr/>
            </a:pPr>
            <a:fld id="{7838A6B3-A10F-4236-ADDE-942F4ECB3882}" type="slidenum">
              <a:rPr lang="en-US" smtClean="0"/>
              <a:pPr>
                <a:defRPr/>
              </a:pPr>
              <a:t>45</a:t>
            </a:fld>
            <a:endParaRPr lang="en-US" dirty="0"/>
          </a:p>
        </p:txBody>
      </p:sp>
    </p:spTree>
    <p:extLst>
      <p:ext uri="{BB962C8B-B14F-4D97-AF65-F5344CB8AC3E}">
        <p14:creationId xmlns:p14="http://schemas.microsoft.com/office/powerpoint/2010/main" val="24116204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We’ve discussed incoming and outgoing cases with a foreign reciprocating country. What about an incoming action from a foreign nation that does not meet UIFSA’s definition for “foreign country”? In other words, an incoming action from a country that is not a Convention country, not an FRC, not a country that is a party to a reciprocal arrangement with your state, and not a country with laws substantially similar to UIFSA. What forms and procedures apply to those cases?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46</a:t>
            </a:fld>
            <a:endParaRPr lang="en-US" dirty="0"/>
          </a:p>
        </p:txBody>
      </p:sp>
    </p:spTree>
    <p:extLst>
      <p:ext uri="{BB962C8B-B14F-4D97-AF65-F5344CB8AC3E}">
        <p14:creationId xmlns:p14="http://schemas.microsoft.com/office/powerpoint/2010/main" val="38384526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Let’s first discuss establishment and modification cases. </a:t>
            </a:r>
            <a:r>
              <a:rPr lang="en-US" dirty="0"/>
              <a:t>I</a:t>
            </a:r>
            <a:r>
              <a:rPr lang="en-US" dirty="0" smtClean="0"/>
              <a:t>f </a:t>
            </a:r>
            <a:r>
              <a:rPr lang="en-US" dirty="0"/>
              <a:t>your state enacted Alternative A, you as the support enforcement agency </a:t>
            </a:r>
            <a:r>
              <a:rPr lang="en-US" b="1" i="1" dirty="0"/>
              <a:t>must</a:t>
            </a:r>
            <a:r>
              <a:rPr lang="en-US" dirty="0"/>
              <a:t> provide appropriate services in a UIFSA proceeding to </a:t>
            </a:r>
            <a:r>
              <a:rPr lang="en-US" b="1" i="1" dirty="0"/>
              <a:t>all</a:t>
            </a:r>
            <a:r>
              <a:rPr lang="en-US" dirty="0"/>
              <a:t> petitioners regardless of where they reside. That includes all direct applications for services in a UIFSA proceeding received from petitioners living in foreign nations that do not meet UIFSA’s definition of “foreign country.” For such cases, there are no agreed upon forms. </a:t>
            </a:r>
            <a:endParaRPr lang="en-US" dirty="0" smtClean="0"/>
          </a:p>
          <a:p>
            <a:endParaRPr lang="en-US" dirty="0"/>
          </a:p>
          <a:p>
            <a:r>
              <a:rPr lang="en-US" dirty="0"/>
              <a:t>Process the request as you would </a:t>
            </a:r>
            <a:r>
              <a:rPr lang="en-US" dirty="0" smtClean="0"/>
              <a:t>process </a:t>
            </a:r>
            <a:r>
              <a:rPr lang="en-US" dirty="0"/>
              <a:t>a similar request in a domestic case.</a:t>
            </a:r>
            <a:r>
              <a:rPr lang="en-US" dirty="0">
                <a:solidFill>
                  <a:srgbClr val="FF0000"/>
                </a:solidFill>
              </a:rPr>
              <a:t> </a:t>
            </a:r>
            <a:r>
              <a:rPr lang="en-US" dirty="0"/>
              <a:t>That means your state’s law will govern with regard to establishment of a support duty, determination of the support amount, and the availability of modification. </a:t>
            </a:r>
          </a:p>
          <a:p>
            <a:endParaRPr lang="en-US" dirty="0" smtClean="0"/>
          </a:p>
          <a:p>
            <a:r>
              <a:rPr lang="en-US" dirty="0" smtClean="0"/>
              <a:t>On the other hand, if </a:t>
            </a:r>
            <a:r>
              <a:rPr lang="en-US" dirty="0"/>
              <a:t>your state enacted Alternative B, </a:t>
            </a:r>
            <a:r>
              <a:rPr lang="en-US" dirty="0" smtClean="0"/>
              <a:t>and you </a:t>
            </a:r>
            <a:r>
              <a:rPr lang="en-US" dirty="0"/>
              <a:t>as the support enforcement agency receive a direct application for services under UIFSA from a petitioner who lives in a foreign nation that is </a:t>
            </a:r>
            <a:r>
              <a:rPr lang="en-US" b="1" i="1" dirty="0"/>
              <a:t>not</a:t>
            </a:r>
            <a:r>
              <a:rPr lang="en-US" dirty="0"/>
              <a:t> a Hague Convention country or an FRC, your state has discretion about providing such services. </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47</a:t>
            </a:fld>
            <a:endParaRPr lang="en-US" dirty="0"/>
          </a:p>
        </p:txBody>
      </p:sp>
    </p:spTree>
    <p:extLst>
      <p:ext uri="{BB962C8B-B14F-4D97-AF65-F5344CB8AC3E}">
        <p14:creationId xmlns:p14="http://schemas.microsoft.com/office/powerpoint/2010/main" val="31919054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sz="1000" dirty="0"/>
          </a:p>
          <a:p>
            <a:r>
              <a:rPr lang="en-US" sz="1000" dirty="0" smtClean="0"/>
              <a:t>What about a request for enforcement? As just noted, you have discretion about providing services if </a:t>
            </a:r>
            <a:r>
              <a:rPr lang="en-US" sz="1000" dirty="0"/>
              <a:t>your state enacted Alternative </a:t>
            </a:r>
            <a:r>
              <a:rPr lang="en-US" sz="1000" dirty="0" smtClean="0"/>
              <a:t>B and you </a:t>
            </a:r>
            <a:r>
              <a:rPr lang="en-US" sz="1000" dirty="0"/>
              <a:t>as the support enforcement agency receive a direct </a:t>
            </a:r>
            <a:r>
              <a:rPr lang="en-US" sz="1000" dirty="0" smtClean="0"/>
              <a:t>request for enforcement under </a:t>
            </a:r>
            <a:r>
              <a:rPr lang="en-US" sz="1000" dirty="0"/>
              <a:t>UIFSA from a petitioner who lives in a foreign nation that is </a:t>
            </a:r>
            <a:r>
              <a:rPr lang="en-US" sz="1000" b="1" i="1" dirty="0"/>
              <a:t>not</a:t>
            </a:r>
            <a:r>
              <a:rPr lang="en-US" sz="1000" dirty="0"/>
              <a:t> a Hague Convention country or an </a:t>
            </a:r>
            <a:r>
              <a:rPr lang="en-US" sz="1000" dirty="0" smtClean="0"/>
              <a:t>FRC. </a:t>
            </a:r>
            <a:endParaRPr lang="en-US" sz="1000" dirty="0"/>
          </a:p>
          <a:p>
            <a:endParaRPr lang="en-US" sz="1000" dirty="0"/>
          </a:p>
          <a:p>
            <a:r>
              <a:rPr lang="en-US" sz="1000" dirty="0"/>
              <a:t>On the other hand, if your state enacted Alternative A, you as the support enforcement agency must provide services under UIFSA to all petitioners regardless of where they reside. That includes all direct </a:t>
            </a:r>
            <a:r>
              <a:rPr lang="en-US" sz="1000" dirty="0" smtClean="0"/>
              <a:t>requests for enforcement under UIFSA received </a:t>
            </a:r>
            <a:r>
              <a:rPr lang="en-US" sz="1000" dirty="0"/>
              <a:t>from petitioners living in foreign nations that do not meet UIFSA’s definition of “foreign country.” Y</a:t>
            </a:r>
            <a:r>
              <a:rPr lang="en-US" sz="1000" dirty="0" smtClean="0"/>
              <a:t>our state law would determine the forms used. </a:t>
            </a:r>
          </a:p>
          <a:p>
            <a:endParaRPr lang="en-US" sz="1000" dirty="0"/>
          </a:p>
          <a:p>
            <a:r>
              <a:rPr lang="en-US" sz="1000" dirty="0" smtClean="0"/>
              <a:t>What procedure would be used to recognize the order issued by the foreign nation? Article 6 of UIFSA applies to registration and enforcement of a support order issued by a foreign country, as defined by UIFSA. There is no requirement to apply it to orders issued by other foreign nations. Rather Section 105(b) provides that a tribunal may apply principles of comity, if appropriate, to recognize a support order issued by a foreign nation that does not meet the definition of “foreign country.” As noted earlier, comity </a:t>
            </a:r>
            <a:r>
              <a:rPr lang="en-US" sz="1000" dirty="0"/>
              <a:t>is a legal term. It is a willingness by the U.S. tribunal to recognize an order based on respect for the foreign tribunal because it complied with our concept of due process. The recognition is not as a matter of legal requirement. Because comity is extended to an order, not a country, the next time a different order from that country comes before the tribunal in a different case, the court must decide anew whether to recognize this second order on the basis of comity.</a:t>
            </a:r>
          </a:p>
          <a:p>
            <a:endParaRPr lang="en-US" sz="1000" dirty="0"/>
          </a:p>
          <a:p>
            <a:r>
              <a:rPr lang="en-US" sz="1000" dirty="0" smtClean="0"/>
              <a:t>Section 105(b) further provides that if the tribunal recognizes an order on the basis of comity, the </a:t>
            </a:r>
            <a:r>
              <a:rPr lang="en-US" sz="1000" dirty="0"/>
              <a:t>tribunal </a:t>
            </a:r>
            <a:r>
              <a:rPr lang="en-US" sz="1000" b="1" i="1" dirty="0"/>
              <a:t>may</a:t>
            </a:r>
            <a:r>
              <a:rPr lang="en-US" sz="1000" dirty="0"/>
              <a:t> apply </a:t>
            </a:r>
            <a:r>
              <a:rPr lang="en-US" sz="1000" dirty="0" smtClean="0"/>
              <a:t>the procedural and substantive provisions of UIFSA </a:t>
            </a:r>
            <a:r>
              <a:rPr lang="en-US" sz="1000" dirty="0"/>
              <a:t>Articles 1 </a:t>
            </a:r>
            <a:r>
              <a:rPr lang="en-US" sz="1000" dirty="0" smtClean="0"/>
              <a:t>through </a:t>
            </a:r>
            <a:r>
              <a:rPr lang="en-US" sz="1000" dirty="0"/>
              <a:t>6. </a:t>
            </a:r>
            <a:r>
              <a:rPr lang="en-US" sz="1000" dirty="0" smtClean="0"/>
              <a:t>However, it is not required to do so.  </a:t>
            </a:r>
            <a:endParaRPr lang="en-US" sz="1000" dirty="0"/>
          </a:p>
        </p:txBody>
      </p:sp>
      <p:sp>
        <p:nvSpPr>
          <p:cNvPr id="4" name="Slide Number Placeholder 3"/>
          <p:cNvSpPr>
            <a:spLocks noGrp="1"/>
          </p:cNvSpPr>
          <p:nvPr>
            <p:ph type="sldNum" sz="quarter" idx="10"/>
          </p:nvPr>
        </p:nvSpPr>
        <p:spPr/>
        <p:txBody>
          <a:bodyPr/>
          <a:lstStyle/>
          <a:p>
            <a:fld id="{824A558B-E4E9-A94A-B9C1-029E46A76ABA}" type="slidenum">
              <a:rPr lang="en-US" smtClean="0"/>
              <a:t>48</a:t>
            </a:fld>
            <a:endParaRPr lang="en-US" dirty="0"/>
          </a:p>
        </p:txBody>
      </p:sp>
    </p:spTree>
    <p:extLst>
      <p:ext uri="{BB962C8B-B14F-4D97-AF65-F5344CB8AC3E}">
        <p14:creationId xmlns:p14="http://schemas.microsoft.com/office/powerpoint/2010/main" val="18671469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This and the next slide review some questions </a:t>
            </a:r>
            <a:r>
              <a:rPr lang="en-US" dirty="0"/>
              <a:t>related to cases </a:t>
            </a:r>
            <a:r>
              <a:rPr lang="en-US" dirty="0" smtClean="0"/>
              <a:t>with </a:t>
            </a:r>
            <a:r>
              <a:rPr lang="en-US" dirty="0"/>
              <a:t>foreign nations that are not Convention countries or foreign reciprocating countries. </a:t>
            </a:r>
            <a:endParaRPr lang="en-US" dirty="0" smtClean="0"/>
          </a:p>
          <a:p>
            <a:endParaRPr lang="en-US" dirty="0"/>
          </a:p>
          <a:p>
            <a:r>
              <a:rPr lang="en-US" b="1" dirty="0"/>
              <a:t>Question</a:t>
            </a:r>
            <a:r>
              <a:rPr lang="en-US" dirty="0"/>
              <a:t>:  How can a child support agency establish a support order if the noncustodial parent lives in a foreign nation with which the United States has no treaty or bilateral arrangement, and the country is </a:t>
            </a:r>
            <a:r>
              <a:rPr lang="en-US" dirty="0" smtClean="0"/>
              <a:t>not </a:t>
            </a:r>
            <a:r>
              <a:rPr lang="en-US" dirty="0"/>
              <a:t>a party to a state reciprocal arrangement</a:t>
            </a:r>
            <a:r>
              <a:rPr lang="en-US" dirty="0" smtClean="0"/>
              <a:t>?</a:t>
            </a:r>
          </a:p>
          <a:p>
            <a:endParaRPr lang="en-US" dirty="0"/>
          </a:p>
          <a:p>
            <a:r>
              <a:rPr lang="en-US" b="1" dirty="0"/>
              <a:t>Response</a:t>
            </a:r>
            <a:r>
              <a:rPr lang="en-US" dirty="0"/>
              <a:t>:  The most effective recourse is to determine a point of contact in the foreign nation and begin a discussion about available services. Unfortunately, in most cases when there is no reciprocity, state child support agencies are unsuccessful in obtaining a support order because the nation will not provide the custodial parent such services on a cost free basis. The child support agency may need to </a:t>
            </a:r>
            <a:r>
              <a:rPr lang="en-US" dirty="0" smtClean="0"/>
              <a:t>suggest </a:t>
            </a:r>
            <a:r>
              <a:rPr lang="en-US" dirty="0"/>
              <a:t>the custodial parent </a:t>
            </a:r>
            <a:r>
              <a:rPr lang="en-US" dirty="0" smtClean="0"/>
              <a:t>seek </a:t>
            </a:r>
            <a:r>
              <a:rPr lang="en-US" dirty="0"/>
              <a:t>private legal counsel to pursue child support. </a:t>
            </a:r>
            <a:r>
              <a:rPr lang="en-US" dirty="0" smtClean="0"/>
              <a:t>The </a:t>
            </a:r>
            <a:r>
              <a:rPr lang="en-US" dirty="0"/>
              <a:t>Department of State’s website provides information for citizens needing legal counsel in other countries.</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49</a:t>
            </a:fld>
            <a:endParaRPr lang="en-US" dirty="0"/>
          </a:p>
        </p:txBody>
      </p:sp>
    </p:spTree>
    <p:extLst>
      <p:ext uri="{BB962C8B-B14F-4D97-AF65-F5344CB8AC3E}">
        <p14:creationId xmlns:p14="http://schemas.microsoft.com/office/powerpoint/2010/main" val="2080967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This slide highlights the topics we will cover today.</a:t>
            </a:r>
          </a:p>
          <a:p>
            <a:endParaRPr lang="en-US" dirty="0"/>
          </a:p>
          <a:p>
            <a:endParaRPr lang="en-US" sz="1000" dirty="0"/>
          </a:p>
          <a:p>
            <a:endParaRPr lang="en-US" sz="1000" dirty="0"/>
          </a:p>
          <a:p>
            <a:endParaRPr lang="en-US" dirty="0" smtClean="0"/>
          </a:p>
          <a:p>
            <a:endParaRPr lang="en-US" dirty="0"/>
          </a:p>
          <a:p>
            <a:endParaRPr lang="en-US" dirty="0"/>
          </a:p>
          <a:p>
            <a:endParaRPr lang="en-US" dirty="0" smtClean="0"/>
          </a:p>
          <a:p>
            <a:endParaRPr lang="en-US" dirty="0"/>
          </a:p>
          <a:p>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dirty="0"/>
          </a:p>
        </p:txBody>
      </p:sp>
    </p:spTree>
    <p:extLst>
      <p:ext uri="{BB962C8B-B14F-4D97-AF65-F5344CB8AC3E}">
        <p14:creationId xmlns:p14="http://schemas.microsoft.com/office/powerpoint/2010/main" val="33358445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b="1" dirty="0"/>
              <a:t>Question</a:t>
            </a:r>
            <a:r>
              <a:rPr lang="en-US" dirty="0"/>
              <a:t>:  If the noncustodial parent lives in a foreign nation that is not a Convention country or an FRC, but works for a U.S. company, how can we best enforce our state support order</a:t>
            </a:r>
            <a:r>
              <a:rPr lang="en-US" dirty="0" smtClean="0"/>
              <a:t>?</a:t>
            </a:r>
          </a:p>
          <a:p>
            <a:endParaRPr lang="en-US" dirty="0"/>
          </a:p>
          <a:p>
            <a:r>
              <a:rPr lang="en-US" b="1" dirty="0"/>
              <a:t>Response</a:t>
            </a:r>
            <a:r>
              <a:rPr lang="en-US" dirty="0"/>
              <a:t>:  If a child support order has already been legally established, and the noncustodial parent works for a U.S. employer that has offices in the U.S., it may be possible to use income withholding or other legal remedies by serving the domestic agent of the U.S. employer. </a:t>
            </a:r>
            <a:r>
              <a:rPr lang="en-US" dirty="0" smtClean="0"/>
              <a:t>You </a:t>
            </a:r>
            <a:r>
              <a:rPr lang="en-US" dirty="0"/>
              <a:t>also may be able to enforce the order domestically if the noncustodial parent owns assets in the </a:t>
            </a:r>
            <a:r>
              <a:rPr lang="en-US" dirty="0" smtClean="0"/>
              <a:t>United States. If </a:t>
            </a:r>
            <a:r>
              <a:rPr lang="en-US" dirty="0"/>
              <a:t>the parent is a U.S. citizen, you may be able to submit the case to the passport denial program.</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50</a:t>
            </a:fld>
            <a:endParaRPr lang="en-US" dirty="0"/>
          </a:p>
        </p:txBody>
      </p:sp>
    </p:spTree>
    <p:extLst>
      <p:ext uri="{BB962C8B-B14F-4D97-AF65-F5344CB8AC3E}">
        <p14:creationId xmlns:p14="http://schemas.microsoft.com/office/powerpoint/2010/main" val="29856273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7708" y="4447461"/>
            <a:ext cx="5693092" cy="4369435"/>
          </a:xfrm>
        </p:spPr>
        <p:txBody>
          <a:bodyPr/>
          <a:lstStyle/>
          <a:p>
            <a:r>
              <a:rPr lang="en-US" dirty="0"/>
              <a:t>Notes</a:t>
            </a:r>
            <a:r>
              <a:rPr lang="en-US" dirty="0" smtClean="0"/>
              <a:t>:</a:t>
            </a:r>
          </a:p>
          <a:p>
            <a:endParaRPr lang="en-US" dirty="0"/>
          </a:p>
          <a:p>
            <a:r>
              <a:rPr lang="en-US" dirty="0" smtClean="0"/>
              <a:t>Let’s move to a discussion of evidentiary provisions within UIFSA (2008).</a:t>
            </a:r>
          </a:p>
          <a:p>
            <a:endParaRPr lang="en-US" sz="900" dirty="0"/>
          </a:p>
          <a:p>
            <a:r>
              <a:rPr lang="en-US" sz="1000" dirty="0"/>
              <a:t> </a:t>
            </a:r>
          </a:p>
          <a:p>
            <a:r>
              <a:rPr lang="en-US" sz="1000" dirty="0"/>
              <a:t> </a:t>
            </a:r>
          </a:p>
          <a:p>
            <a:endParaRPr lang="en-US" sz="1000" dirty="0">
              <a:solidFill>
                <a:srgbClr val="FF0000"/>
              </a:solidFill>
            </a:endParaRPr>
          </a:p>
          <a:p>
            <a:endParaRPr lang="en-US" sz="1100" dirty="0">
              <a:solidFill>
                <a:srgbClr val="FF0000"/>
              </a:solidFill>
            </a:endParaRPr>
          </a:p>
          <a:p>
            <a:endParaRPr lang="en-US" sz="1100" dirty="0">
              <a:solidFill>
                <a:srgbClr val="FF0000"/>
              </a:solidFill>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51</a:t>
            </a:fld>
            <a:endParaRPr lang="en-US" dirty="0"/>
          </a:p>
        </p:txBody>
      </p:sp>
    </p:spTree>
    <p:extLst>
      <p:ext uri="{BB962C8B-B14F-4D97-AF65-F5344CB8AC3E}">
        <p14:creationId xmlns:p14="http://schemas.microsoft.com/office/powerpoint/2010/main" val="22572517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UIFSA (2008) includes a definition for the new term “outside this state.” It means a location in another state or a country other than the United States, whether or not the country is a foreign country. According to the Official Comment to the section, the phrase is used in UIFSA when the application of the provision is to be as broad as possible. “</a:t>
            </a:r>
            <a:r>
              <a:rPr lang="en-US" dirty="0"/>
              <a:t>O</a:t>
            </a:r>
            <a:r>
              <a:rPr lang="en-US" dirty="0" smtClean="0"/>
              <a:t>utside this state” means a different U.S. state, a tribe, a foreign country, or a foreign nation that does not meet the definition of “foreign country.” In other words, anywhere other than the forum state!</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52</a:t>
            </a:fld>
            <a:endParaRPr lang="en-US" dirty="0"/>
          </a:p>
        </p:txBody>
      </p:sp>
    </p:spTree>
    <p:extLst>
      <p:ext uri="{BB962C8B-B14F-4D97-AF65-F5344CB8AC3E}">
        <p14:creationId xmlns:p14="http://schemas.microsoft.com/office/powerpoint/2010/main" val="37549511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Another </a:t>
            </a:r>
            <a:r>
              <a:rPr lang="en-US" dirty="0"/>
              <a:t>UIFSA provision that is important in international cases </a:t>
            </a:r>
            <a:r>
              <a:rPr lang="en-US" dirty="0" smtClean="0"/>
              <a:t>is </a:t>
            </a:r>
            <a:r>
              <a:rPr lang="en-US" dirty="0"/>
              <a:t>Section 316.</a:t>
            </a:r>
          </a:p>
          <a:p>
            <a:endParaRPr lang="en-US" dirty="0"/>
          </a:p>
          <a:p>
            <a:r>
              <a:rPr lang="en-US" dirty="0"/>
              <a:t>It replaces the requirement that a person swear under oath before a notary in order for information in a document to be admissible into evidence. Section 316 provides that an affidavit or </a:t>
            </a:r>
            <a:r>
              <a:rPr lang="en-US" dirty="0" smtClean="0"/>
              <a:t>a document</a:t>
            </a:r>
            <a:r>
              <a:rPr lang="en-US" dirty="0"/>
              <a:t>, which would not be excluded under the hearsay rule if given in person, is admissible in evidence if given under penalty of </a:t>
            </a:r>
            <a:r>
              <a:rPr lang="en-US" dirty="0" smtClean="0"/>
              <a:t>perjury by a party </a:t>
            </a:r>
            <a:r>
              <a:rPr lang="en-US" dirty="0"/>
              <a:t>or witness residing “outside this state.” </a:t>
            </a:r>
          </a:p>
          <a:p>
            <a:endParaRPr lang="en-US" dirty="0"/>
          </a:p>
          <a:p>
            <a:r>
              <a:rPr lang="en-US" dirty="0"/>
              <a:t>Section 316 encourages tribunals and parties to take advantage of modern methods of communication. It authorizes the transmission of documents from outside the state by telephone, telecopier, or other electronic means.  </a:t>
            </a:r>
          </a:p>
          <a:p>
            <a:endParaRPr lang="en-US" dirty="0"/>
          </a:p>
          <a:p>
            <a:r>
              <a:rPr lang="en-US" dirty="0" smtClean="0"/>
              <a:t>Finally, a </a:t>
            </a:r>
            <a:r>
              <a:rPr lang="en-US" dirty="0"/>
              <a:t>big change from UIFSA 1996 is the requirement that tribunals </a:t>
            </a:r>
            <a:r>
              <a:rPr lang="en-US" b="1" i="1" dirty="0"/>
              <a:t>must</a:t>
            </a:r>
            <a:r>
              <a:rPr lang="en-US" dirty="0"/>
              <a:t> allow a </a:t>
            </a:r>
            <a:r>
              <a:rPr lang="en-US" dirty="0" smtClean="0"/>
              <a:t>witness </a:t>
            </a:r>
            <a:r>
              <a:rPr lang="en-US" dirty="0"/>
              <a:t>or party </a:t>
            </a:r>
            <a:r>
              <a:rPr lang="en-US" dirty="0" smtClean="0"/>
              <a:t>residing outside the state to </a:t>
            </a:r>
            <a:r>
              <a:rPr lang="en-US" dirty="0"/>
              <a:t>testify by telephone, audiovisual means, or other electronic means. </a:t>
            </a:r>
            <a:r>
              <a:rPr lang="en-US" dirty="0" smtClean="0"/>
              <a:t>It </a:t>
            </a:r>
            <a:r>
              <a:rPr lang="en-US" dirty="0"/>
              <a:t>is not discretionary. </a:t>
            </a:r>
            <a:r>
              <a:rPr lang="en-US" dirty="0" smtClean="0"/>
              <a:t>We </a:t>
            </a:r>
            <a:r>
              <a:rPr lang="en-US" dirty="0"/>
              <a:t>will talk about this requirement in </a:t>
            </a:r>
            <a:r>
              <a:rPr lang="en-US" dirty="0" smtClean="0"/>
              <a:t>more detail in a minute.</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53</a:t>
            </a:fld>
            <a:endParaRPr lang="en-US" dirty="0"/>
          </a:p>
        </p:txBody>
      </p:sp>
    </p:spTree>
    <p:extLst>
      <p:ext uri="{BB962C8B-B14F-4D97-AF65-F5344CB8AC3E}">
        <p14:creationId xmlns:p14="http://schemas.microsoft.com/office/powerpoint/2010/main" val="8511588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a:t>If a nonresident party or witness is testifying by telephone or other electronic means, the tribunal may designate the location from which it wants the person to testify. Section 316(f) of UIFSA mentions testimony from a tribunal outside the state but recognizes the forum tribunal may designate a different location. UIFSA also requires tribunals to cooperate with each other in designating an appropriate location for the deposition or testimony.</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54</a:t>
            </a:fld>
            <a:endParaRPr lang="en-US" dirty="0"/>
          </a:p>
        </p:txBody>
      </p:sp>
    </p:spTree>
    <p:extLst>
      <p:ext uri="{BB962C8B-B14F-4D97-AF65-F5344CB8AC3E}">
        <p14:creationId xmlns:p14="http://schemas.microsoft.com/office/powerpoint/2010/main" val="15301065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000" dirty="0" smtClean="0"/>
              <a:t>Let’s assume there is an incoming action from an FRC to the U.S. and one of the parties wants a telephonic or electronic hearing. This slide and the next list issues that the child support agency needs to address. If you recall, we discussed these issues in Module 8 in the context of a Convention proceeding.</a:t>
            </a:r>
          </a:p>
          <a:p>
            <a:endParaRPr lang="en-US" sz="1000" dirty="0"/>
          </a:p>
          <a:p>
            <a:r>
              <a:rPr lang="en-US" sz="1000" dirty="0" smtClean="0"/>
              <a:t>First, how must the request be made? Some states have court rules requiring the party to make a formal request, using a standardized form. For example, New York State has a unified court system. On its website is a </a:t>
            </a:r>
            <a:r>
              <a:rPr lang="en-US" sz="1000" dirty="0"/>
              <a:t>form </a:t>
            </a:r>
            <a:r>
              <a:rPr lang="en-US" sz="1000" dirty="0" smtClean="0"/>
              <a:t>titled Electronic </a:t>
            </a:r>
            <a:r>
              <a:rPr lang="en-US" sz="1000" dirty="0"/>
              <a:t>Testimony Application </a:t>
            </a:r>
            <a:r>
              <a:rPr lang="en-US" sz="1000" dirty="0" smtClean="0"/>
              <a:t>and </a:t>
            </a:r>
            <a:r>
              <a:rPr lang="en-US" sz="1000" dirty="0"/>
              <a:t>Waiver </a:t>
            </a:r>
            <a:r>
              <a:rPr lang="en-US" sz="1000" dirty="0" smtClean="0"/>
              <a:t>of </a:t>
            </a:r>
            <a:r>
              <a:rPr lang="en-US" sz="1000" dirty="0"/>
              <a:t>Personal </a:t>
            </a:r>
            <a:r>
              <a:rPr lang="en-US" sz="1000" dirty="0" smtClean="0"/>
              <a:t>Appearance that the New York Family Court uses for hearings in child support cases.</a:t>
            </a:r>
          </a:p>
          <a:p>
            <a:endParaRPr lang="en-US" sz="1000" dirty="0"/>
          </a:p>
          <a:p>
            <a:r>
              <a:rPr lang="en-US" sz="1000" dirty="0" smtClean="0"/>
              <a:t>Second, what type of assistance can the IV-D agency expect from the requesting Central Authority in the FRC? That will depend on the country. Some countries may inform the applicant about the telephonic hearing but it will be up to the applicant to arrange for his or her participation. The Central Authority in some countries may facilitate the testimony, including arranging for a location for the testimony. Other countries may be less receptive, citing concerns over various coordination issues. The two coordination issues raised the most by countries are time zones and location. Tribunals and parties need to be flexible in accommodating different time zones. </a:t>
            </a:r>
          </a:p>
          <a:p>
            <a:endParaRPr lang="en-US" sz="1000" dirty="0"/>
          </a:p>
          <a:p>
            <a:r>
              <a:rPr lang="en-US" sz="1000" dirty="0" smtClean="0"/>
              <a:t>Tribunals also differ regarding the designated location for testimony by the nonresident party. Some tribunals require a formal setting such as a child support agency office, a court room, or a notary’s office. Other tribunals are comfortable designating a person’s home, especially if the time differential is large</a:t>
            </a:r>
            <a:r>
              <a:rPr lang="en-US" sz="1000" dirty="0"/>
              <a:t>. </a:t>
            </a:r>
            <a:endParaRPr lang="en-US" sz="1000" dirty="0" smtClean="0"/>
          </a:p>
          <a:p>
            <a:endParaRPr lang="en-US" sz="700"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55</a:t>
            </a:fld>
            <a:endParaRPr lang="en-US" dirty="0"/>
          </a:p>
        </p:txBody>
      </p:sp>
    </p:spTree>
    <p:extLst>
      <p:ext uri="{BB962C8B-B14F-4D97-AF65-F5344CB8AC3E}">
        <p14:creationId xmlns:p14="http://schemas.microsoft.com/office/powerpoint/2010/main" val="42209241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900" dirty="0" smtClean="0"/>
              <a:t>Technology is much more accessible these days. Most U.S. courtrooms have speaker telephones or computers. Depending on the service provider, some courts may be limited to incoming international telephone calls and unable to place outgoing calls. That may result in a great expense to the nonresident party if the court is not able to calendar the case for a particular time. If </a:t>
            </a:r>
            <a:r>
              <a:rPr lang="en-US" sz="900" dirty="0"/>
              <a:t>Facetime or Skype is used, there is no cost to the </a:t>
            </a:r>
            <a:r>
              <a:rPr lang="en-US" sz="900" dirty="0" smtClean="0"/>
              <a:t>party. Obviously, the nonresident party needs access to the technology used by the tribunal. If the person plans to call from a cellphone, rather than a land line, it may be advisable to check the quality of the phone connection in advance.</a:t>
            </a:r>
          </a:p>
          <a:p>
            <a:endParaRPr lang="en-US" sz="900" dirty="0"/>
          </a:p>
          <a:p>
            <a:r>
              <a:rPr lang="en-US" sz="900" dirty="0" smtClean="0"/>
              <a:t>Another issue raised by telephonic and electronic hearings is verification of the testifying party. If testimony is provided by telephone, a party or witness before the tribunal can identify the voice of the nonresident person. Alternatively an official outside the state – such as a notary or an agency representative – can view a photographic identification and verify the identity of the person. Verification of the person is less problematic if the person is testifying by Skype or the </a:t>
            </a:r>
            <a:r>
              <a:rPr lang="en-US" sz="900" dirty="0"/>
              <a:t>iPhone FaceTime </a:t>
            </a:r>
            <a:r>
              <a:rPr lang="en-US" sz="900" dirty="0" smtClean="0"/>
              <a:t>tool, which provide a visual image. </a:t>
            </a:r>
          </a:p>
          <a:p>
            <a:endParaRPr lang="en-US" sz="900" dirty="0"/>
          </a:p>
          <a:p>
            <a:r>
              <a:rPr lang="en-US" sz="900" dirty="0" smtClean="0"/>
              <a:t>In some international cases, the tribunal will need to provide interpretation for the person testifying. Most U.S. courts have contracts with private companies or local universities or colleges for interpretation services. If you need such services, make sure you provide advance notice to the court. Try to also learn in advance if there will be dialect issues. </a:t>
            </a:r>
          </a:p>
          <a:p>
            <a:endParaRPr lang="en-US" sz="900" dirty="0"/>
          </a:p>
          <a:p>
            <a:r>
              <a:rPr lang="en-US" sz="900" dirty="0" smtClean="0"/>
              <a:t>The tribunal will also need to address how documents will be admitted during the telephonic or electronic hearing.</a:t>
            </a:r>
          </a:p>
          <a:p>
            <a:endParaRPr lang="en-US" sz="900" dirty="0"/>
          </a:p>
          <a:p>
            <a:r>
              <a:rPr lang="en-US" sz="900" dirty="0" smtClean="0"/>
              <a:t>Finally, in the United States any attorney outside the forum who makes an appearance and participates in the hearing must either be licensed to practice in that forum or admitted through a </a:t>
            </a:r>
            <a:r>
              <a:rPr lang="en-US" sz="900" i="1" dirty="0" smtClean="0"/>
              <a:t>pro hac vice </a:t>
            </a:r>
            <a:r>
              <a:rPr lang="en-US" sz="900" dirty="0" smtClean="0"/>
              <a:t>process. This includes attorneys located in foreign countries. “</a:t>
            </a:r>
            <a:r>
              <a:rPr lang="en-US" sz="900" i="1" dirty="0" smtClean="0"/>
              <a:t>Pro hac vice</a:t>
            </a:r>
            <a:r>
              <a:rPr lang="en-US" sz="900" dirty="0" smtClean="0"/>
              <a:t>” is a Latin phrase, meaning "</a:t>
            </a:r>
            <a:r>
              <a:rPr lang="en-US" sz="900" dirty="0"/>
              <a:t>for this </a:t>
            </a:r>
            <a:r>
              <a:rPr lang="en-US" sz="900" dirty="0" smtClean="0"/>
              <a:t>turn" or “for this occasion.” It is a special kind of admission by which a lawyer, who </a:t>
            </a:r>
            <a:r>
              <a:rPr lang="en-US" sz="900" dirty="0"/>
              <a:t>has not been admitted to practice in a </a:t>
            </a:r>
            <a:r>
              <a:rPr lang="en-US" sz="900" dirty="0" smtClean="0"/>
              <a:t>particular jurisdiction, is nevertheless allowed </a:t>
            </a:r>
            <a:r>
              <a:rPr lang="en-US" sz="900" dirty="0"/>
              <a:t>to participate in a particular case </a:t>
            </a:r>
            <a:r>
              <a:rPr lang="en-US" sz="900" dirty="0" smtClean="0"/>
              <a:t>being heard in </a:t>
            </a:r>
            <a:r>
              <a:rPr lang="en-US" sz="900" dirty="0"/>
              <a:t>that </a:t>
            </a:r>
            <a:r>
              <a:rPr lang="en-US" sz="900" dirty="0" smtClean="0"/>
              <a:t>jurisdiction. States have different requirements regarding the </a:t>
            </a:r>
            <a:r>
              <a:rPr lang="en-US" sz="900" i="1" dirty="0" smtClean="0"/>
              <a:t>pro hac vice</a:t>
            </a:r>
            <a:r>
              <a:rPr lang="en-US" sz="900" dirty="0" smtClean="0"/>
              <a:t> admission process. </a:t>
            </a:r>
            <a:endParaRPr lang="en-US" sz="900" dirty="0"/>
          </a:p>
        </p:txBody>
      </p:sp>
      <p:sp>
        <p:nvSpPr>
          <p:cNvPr id="4" name="Slide Number Placeholder 3"/>
          <p:cNvSpPr>
            <a:spLocks noGrp="1"/>
          </p:cNvSpPr>
          <p:nvPr>
            <p:ph type="sldNum" sz="quarter" idx="10"/>
          </p:nvPr>
        </p:nvSpPr>
        <p:spPr/>
        <p:txBody>
          <a:bodyPr/>
          <a:lstStyle/>
          <a:p>
            <a:fld id="{824A558B-E4E9-A94A-B9C1-029E46A76ABA}" type="slidenum">
              <a:rPr lang="en-US" smtClean="0"/>
              <a:t>56</a:t>
            </a:fld>
            <a:endParaRPr lang="en-US" dirty="0"/>
          </a:p>
        </p:txBody>
      </p:sp>
    </p:spTree>
    <p:extLst>
      <p:ext uri="{BB962C8B-B14F-4D97-AF65-F5344CB8AC3E}">
        <p14:creationId xmlns:p14="http://schemas.microsoft.com/office/powerpoint/2010/main" val="384248797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Section </a:t>
            </a:r>
            <a:r>
              <a:rPr lang="en-US" dirty="0"/>
              <a:t>317 authorizes a state tribunal to communicate with a tribunal “outside this state.” </a:t>
            </a:r>
            <a:r>
              <a:rPr lang="en-US" dirty="0" smtClean="0"/>
              <a:t>As previously noted, “outside this state” means a </a:t>
            </a:r>
            <a:r>
              <a:rPr lang="en-US" dirty="0"/>
              <a:t>tribunal of another state (as defined by UIFSA), a foreign country, or a foreign nation that is not defined as a foreign </a:t>
            </a:r>
            <a:r>
              <a:rPr lang="en-US" dirty="0" smtClean="0"/>
              <a:t>country under UIFSA. The </a:t>
            </a:r>
            <a:r>
              <a:rPr lang="en-US" dirty="0"/>
              <a:t>communication can be about the laws, legal effect of an order, or status of a proceeding</a:t>
            </a:r>
            <a:r>
              <a:rPr lang="en-US" dirty="0" smtClean="0"/>
              <a:t>.</a:t>
            </a:r>
          </a:p>
          <a:p>
            <a:endParaRPr lang="en-US" dirty="0" smtClean="0"/>
          </a:p>
          <a:p>
            <a:r>
              <a:rPr lang="en-US" dirty="0" smtClean="0"/>
              <a:t>Section </a:t>
            </a:r>
            <a:r>
              <a:rPr lang="en-US" dirty="0"/>
              <a:t>318 authorizes a tribunal to help a tribunal “outside the state” with the discovery process.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57</a:t>
            </a:fld>
            <a:endParaRPr lang="en-US" dirty="0"/>
          </a:p>
        </p:txBody>
      </p:sp>
    </p:spTree>
    <p:extLst>
      <p:ext uri="{BB962C8B-B14F-4D97-AF65-F5344CB8AC3E}">
        <p14:creationId xmlns:p14="http://schemas.microsoft.com/office/powerpoint/2010/main" val="25515445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At </a:t>
            </a:r>
            <a:r>
              <a:rPr lang="en-US" dirty="0"/>
              <a:t>any point, please do not hesitate to contact OCSE at the </a:t>
            </a:r>
            <a:r>
              <a:rPr lang="en-US" dirty="0" smtClean="0"/>
              <a:t>addresses </a:t>
            </a:r>
            <a:r>
              <a:rPr lang="en-US" dirty="0"/>
              <a:t>on the slide with questions you may have or feedback on the webinar content</a:t>
            </a:r>
            <a:r>
              <a:rPr lang="en-US" dirty="0" smtClean="0"/>
              <a:t>.</a:t>
            </a:r>
          </a:p>
          <a:p>
            <a:endParaRPr lang="en-US" dirty="0"/>
          </a:p>
          <a:p>
            <a:r>
              <a:rPr lang="en-US" dirty="0" smtClean="0"/>
              <a:t>Thank </a:t>
            </a:r>
            <a:r>
              <a:rPr lang="en-US" dirty="0"/>
              <a:t>you for attending this webinar.</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58</a:t>
            </a:fld>
            <a:endParaRPr lang="en-US" dirty="0"/>
          </a:p>
        </p:txBody>
      </p:sp>
    </p:spTree>
    <p:extLst>
      <p:ext uri="{BB962C8B-B14F-4D97-AF65-F5344CB8AC3E}">
        <p14:creationId xmlns:p14="http://schemas.microsoft.com/office/powerpoint/2010/main" val="3755714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100" dirty="0"/>
              <a:t>UIFSA 2008 contains </a:t>
            </a:r>
            <a:r>
              <a:rPr lang="en-US" sz="1100" dirty="0" smtClean="0"/>
              <a:t>a </a:t>
            </a:r>
            <a:r>
              <a:rPr lang="en-US" sz="1100" dirty="0"/>
              <a:t>definition for “state” and a separate definition for “foreign country.” The definition of </a:t>
            </a:r>
            <a:r>
              <a:rPr lang="en-US" sz="1100" dirty="0" smtClean="0"/>
              <a:t>“foreign </a:t>
            </a:r>
            <a:r>
              <a:rPr lang="en-US" sz="1100" dirty="0"/>
              <a:t>country” includes many, but not all, foreign nations</a:t>
            </a:r>
            <a:r>
              <a:rPr lang="en-US" sz="1100" dirty="0" smtClean="0"/>
              <a:t>. </a:t>
            </a:r>
            <a:endParaRPr lang="en-US" sz="1100" dirty="0"/>
          </a:p>
          <a:p>
            <a:endParaRPr lang="en-US" sz="1100" dirty="0"/>
          </a:p>
          <a:p>
            <a:pPr marL="171450" indent="-171450">
              <a:buFont typeface="Arial" panose="020B0604020202020204" pitchFamily="34" charset="0"/>
              <a:buChar char="•"/>
              <a:defRPr/>
            </a:pPr>
            <a:r>
              <a:rPr lang="en-US" sz="1100" dirty="0" smtClean="0"/>
              <a:t>It includes countries in which the Hague Child Support Convention is in force. We call these Convention or Treaty countries.</a:t>
            </a:r>
          </a:p>
          <a:p>
            <a:pPr marL="171450" indent="-171450">
              <a:buFont typeface="Arial" panose="020B0604020202020204" pitchFamily="34" charset="0"/>
              <a:buChar char="•"/>
            </a:pPr>
            <a:r>
              <a:rPr lang="en-US" sz="1100" dirty="0" smtClean="0"/>
              <a:t>It </a:t>
            </a:r>
            <a:r>
              <a:rPr lang="en-US" sz="1100" dirty="0"/>
              <a:t>includes </a:t>
            </a:r>
            <a:r>
              <a:rPr lang="en-US" sz="1100" dirty="0" smtClean="0"/>
              <a:t>countries </a:t>
            </a:r>
            <a:r>
              <a:rPr lang="en-US" sz="1100" dirty="0"/>
              <a:t>that the United States has a federal bilateral arrangement with according to section 459A of the Social Security Act; these are called foreign reciprocating countries or FRCs.</a:t>
            </a:r>
          </a:p>
          <a:p>
            <a:pPr marL="171450" indent="-171450">
              <a:buFont typeface="Arial" panose="020B0604020202020204" pitchFamily="34" charset="0"/>
              <a:buChar char="•"/>
            </a:pPr>
            <a:r>
              <a:rPr lang="en-US" sz="1100" dirty="0"/>
              <a:t>It includes countries with </a:t>
            </a:r>
            <a:r>
              <a:rPr lang="en-US" sz="1100" dirty="0" smtClean="0"/>
              <a:t>which your state has a </a:t>
            </a:r>
            <a:r>
              <a:rPr lang="en-US" sz="1100" dirty="0"/>
              <a:t>state level reciprocal </a:t>
            </a:r>
            <a:r>
              <a:rPr lang="en-US" sz="1100" dirty="0" smtClean="0"/>
              <a:t>arrangement.</a:t>
            </a:r>
            <a:endParaRPr lang="en-US" sz="1100" dirty="0"/>
          </a:p>
          <a:p>
            <a:pPr marL="171450" indent="-171450">
              <a:buFont typeface="Arial" panose="020B0604020202020204" pitchFamily="34" charset="0"/>
              <a:buChar char="•"/>
            </a:pPr>
            <a:r>
              <a:rPr lang="en-US" sz="1100" dirty="0"/>
              <a:t>And it includes countries with laws substantially similar to UIFSA</a:t>
            </a:r>
            <a:r>
              <a:rPr lang="en-US" sz="1100" dirty="0" smtClean="0"/>
              <a:t>.</a:t>
            </a:r>
          </a:p>
          <a:p>
            <a:pPr marL="171450" indent="-171450"/>
            <a:r>
              <a:rPr lang="en-US" sz="1100" dirty="0"/>
              <a:t> </a:t>
            </a:r>
            <a:r>
              <a:rPr lang="en-US" sz="1100" dirty="0" smtClean="0"/>
              <a:t>    As noted in UIFSA’s Comment, this last category can’t be as easily determined as the first three. Theoretically, a tribunal could determine a country has substantially similar laws in a particular case. The Comment also mentions the possibility of a state creating an efficient method for identifying foreign countries whose laws are “substantially similar” to UIFSA.</a:t>
            </a:r>
          </a:p>
          <a:p>
            <a:endParaRPr lang="en-US" sz="1100" dirty="0"/>
          </a:p>
          <a:p>
            <a:r>
              <a:rPr lang="en-US" sz="1100" dirty="0" smtClean="0"/>
              <a:t>Note that in defining a foreign country, the word “country” includes a political subdivision of that country. </a:t>
            </a:r>
            <a:r>
              <a:rPr lang="en-US" sz="1100" dirty="0"/>
              <a:t>For example, some states have state reciprocal arrangements with the Canadian province of Quebec or with specific states in Mexico</a:t>
            </a:r>
            <a:r>
              <a:rPr lang="en-US" sz="1100" dirty="0" smtClean="0"/>
              <a:t>.</a:t>
            </a:r>
            <a:endParaRPr lang="en-US" sz="1100" dirty="0"/>
          </a:p>
          <a:p>
            <a:endParaRPr lang="en-US" dirty="0" smtClean="0"/>
          </a:p>
          <a:p>
            <a:endParaRPr lang="en-US" sz="1000" dirty="0"/>
          </a:p>
          <a:p>
            <a:endParaRPr lang="en-US" sz="1400" dirty="0"/>
          </a:p>
          <a:p>
            <a:endParaRPr lang="en-US" sz="800" dirty="0"/>
          </a:p>
          <a:p>
            <a:endParaRPr lang="en-US" sz="800" dirty="0" smtClean="0"/>
          </a:p>
          <a:p>
            <a:endParaRPr lang="en-US" sz="800" dirty="0"/>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dirty="0"/>
          </a:p>
        </p:txBody>
      </p:sp>
    </p:spTree>
    <p:extLst>
      <p:ext uri="{BB962C8B-B14F-4D97-AF65-F5344CB8AC3E}">
        <p14:creationId xmlns:p14="http://schemas.microsoft.com/office/powerpoint/2010/main" val="808808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a:t>As of </a:t>
            </a:r>
            <a:r>
              <a:rPr lang="en-US" dirty="0" smtClean="0"/>
              <a:t>March 31, 2019, the </a:t>
            </a:r>
            <a:r>
              <a:rPr lang="en-US" dirty="0"/>
              <a:t>Convention is in force in </a:t>
            </a:r>
            <a:r>
              <a:rPr lang="en-US" dirty="0" smtClean="0"/>
              <a:t>3</a:t>
            </a:r>
            <a:r>
              <a:rPr lang="en-US" dirty="0"/>
              <a:t>7</a:t>
            </a:r>
            <a:r>
              <a:rPr lang="en-US" dirty="0" smtClean="0"/>
              <a:t> countries. </a:t>
            </a:r>
            <a:r>
              <a:rPr lang="en-US" dirty="0"/>
              <a:t>This includes all European Union countries with the exception of Denmark. </a:t>
            </a:r>
            <a:r>
              <a:rPr lang="en-US" dirty="0" smtClean="0"/>
              <a:t>Brazil was the first South American country to join the Convention.</a:t>
            </a:r>
            <a:endParaRPr lang="en-US" strike="sngStrike"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1823203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sz="1100" dirty="0"/>
              <a:t>In 1996 Congress passed the Personal Responsibility and Work Opportunity Reconciliation Act </a:t>
            </a:r>
            <a:r>
              <a:rPr lang="en-US" sz="1100" dirty="0" smtClean="0"/>
              <a:t>(PRWORA). This </a:t>
            </a:r>
            <a:r>
              <a:rPr lang="en-US" sz="1100" dirty="0"/>
              <a:t>federal legislation contained major reforms to child support. </a:t>
            </a:r>
            <a:r>
              <a:rPr lang="en-US" sz="1100" dirty="0" smtClean="0"/>
              <a:t>One </a:t>
            </a:r>
            <a:r>
              <a:rPr lang="en-US" sz="1100" dirty="0"/>
              <a:t>of its provisions authorized the State Department, with the concurrence of HHS, to declare a country as a foreign reciprocating country if it met certain requirements. </a:t>
            </a:r>
            <a:r>
              <a:rPr lang="en-US" sz="1100" dirty="0" smtClean="0"/>
              <a:t>This </a:t>
            </a:r>
            <a:r>
              <a:rPr lang="en-US" sz="1100" dirty="0"/>
              <a:t>was the first time there was legislation authorizing federal bilateral </a:t>
            </a:r>
            <a:r>
              <a:rPr lang="en-US" sz="1100" dirty="0" smtClean="0"/>
              <a:t>agreements.</a:t>
            </a:r>
            <a:r>
              <a:rPr lang="en-US" sz="1100" dirty="0">
                <a:solidFill>
                  <a:srgbClr val="FF0000"/>
                </a:solidFill>
              </a:rPr>
              <a:t> </a:t>
            </a:r>
            <a:r>
              <a:rPr lang="en-US" sz="1100" dirty="0" smtClean="0"/>
              <a:t>The statute allows a declaration to be made in the form of an international agreement, in connection with an international agreement or a corresponding foreign declaration, or on a unilateral basis. </a:t>
            </a:r>
            <a:r>
              <a:rPr lang="en-US" sz="1100" dirty="0"/>
              <a:t>Most of the </a:t>
            </a:r>
            <a:r>
              <a:rPr lang="en-US" sz="1100" dirty="0" smtClean="0"/>
              <a:t>current FRC </a:t>
            </a:r>
            <a:r>
              <a:rPr lang="en-US" sz="1100" dirty="0"/>
              <a:t>arrangements were </a:t>
            </a:r>
            <a:r>
              <a:rPr lang="en-US" sz="1100" dirty="0" smtClean="0"/>
              <a:t>made in </a:t>
            </a:r>
            <a:r>
              <a:rPr lang="en-US" sz="1100" dirty="0"/>
              <a:t>the form of </a:t>
            </a:r>
            <a:r>
              <a:rPr lang="en-US" sz="1100" dirty="0" smtClean="0"/>
              <a:t>simple </a:t>
            </a:r>
            <a:r>
              <a:rPr lang="en-US" sz="1100" dirty="0"/>
              <a:t>declarations. </a:t>
            </a:r>
            <a:endParaRPr lang="en-US" sz="1100" dirty="0" smtClean="0"/>
          </a:p>
          <a:p>
            <a:endParaRPr lang="en-US" sz="1100" dirty="0"/>
          </a:p>
          <a:p>
            <a:r>
              <a:rPr lang="en-US" sz="1100" dirty="0"/>
              <a:t>In order for the United States to establish a country as a foreign reciprocating </a:t>
            </a:r>
            <a:r>
              <a:rPr lang="en-US" sz="1100" dirty="0" smtClean="0"/>
              <a:t>country under </a:t>
            </a:r>
            <a:r>
              <a:rPr lang="en-US" sz="1100" dirty="0"/>
              <a:t>section 459A of the Social Security Act, that country must have in effect procedures available to U.S. residents for the establishment of paternity, the establishment of support orders for children and custodial parents, and the enforcement of support orders for children and custodial parents, including procedures for collection and distribution. </a:t>
            </a:r>
            <a:r>
              <a:rPr lang="en-US" sz="1100" dirty="0" smtClean="0"/>
              <a:t>These </a:t>
            </a:r>
            <a:r>
              <a:rPr lang="en-US" sz="1100" dirty="0"/>
              <a:t>procedures must be available to U.S. residents at no cost. </a:t>
            </a:r>
            <a:endParaRPr lang="en-US" sz="1100" dirty="0" smtClean="0"/>
          </a:p>
          <a:p>
            <a:endParaRPr lang="en-US" sz="1100" dirty="0"/>
          </a:p>
          <a:p>
            <a:r>
              <a:rPr lang="en-US" sz="1100" dirty="0"/>
              <a:t>T</a:t>
            </a:r>
            <a:r>
              <a:rPr lang="en-US" sz="1100" dirty="0" smtClean="0"/>
              <a:t>he </a:t>
            </a:r>
            <a:r>
              <a:rPr lang="en-US" sz="1100" dirty="0"/>
              <a:t>key players in negotiating a bilateral arrangement are the State Department and the Department of Health and Human Services (HHS). The Secretary of HHS, in turn, has </a:t>
            </a:r>
            <a:r>
              <a:rPr lang="en-US" sz="1100" dirty="0" smtClean="0"/>
              <a:t>designated OCSE </a:t>
            </a:r>
            <a:r>
              <a:rPr lang="en-US" sz="1100" dirty="0"/>
              <a:t>to help negotiate bilateral arrangements. </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dirty="0"/>
          </a:p>
        </p:txBody>
      </p:sp>
    </p:spTree>
    <p:extLst>
      <p:ext uri="{BB962C8B-B14F-4D97-AF65-F5344CB8AC3E}">
        <p14:creationId xmlns:p14="http://schemas.microsoft.com/office/powerpoint/2010/main" val="373014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Within the State Department, it is the Private International Law Office that negotiates bilateral arrangements. That Office is assisted not only by OCSE, but also by a number of subject matter experts.</a:t>
            </a:r>
          </a:p>
          <a:p>
            <a:endParaRPr lang="en-US" dirty="0"/>
          </a:p>
          <a:p>
            <a:r>
              <a:rPr lang="en-US" dirty="0" smtClean="0"/>
              <a:t>In order for there to be a declaration of reciprocity, the Secretary of HHS must concur with the declaration.</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701559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Green">
    <p:bg>
      <p:bgPr>
        <a:solidFill>
          <a:srgbClr val="1CA087"/>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dirty="0" smtClean="0"/>
              <a:t>Module 9</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cxnSp>
        <p:nvCxnSpPr>
          <p:cNvPr id="16" name="Straight Connector 15"/>
          <p:cNvCxnSpPr/>
          <p:nvPr userDrawn="1"/>
        </p:nvCxnSpPr>
        <p:spPr>
          <a:xfrm>
            <a:off x="762000" y="3429000"/>
            <a:ext cx="43434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chemeClr val="bg1"/>
                </a:solidFill>
                <a:latin typeface="+mn-lt"/>
              </a:rPr>
              <a:t>Office 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sp>
        <p:nvSpPr>
          <p:cNvPr id="12" name="Subtitle 2"/>
          <p:cNvSpPr>
            <a:spLocks noGrp="1"/>
          </p:cNvSpPr>
          <p:nvPr>
            <p:ph type="subTitle" idx="1" hasCustomPrompt="1"/>
          </p:nvPr>
        </p:nvSpPr>
        <p:spPr>
          <a:xfrm>
            <a:off x="685800" y="36576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3" name="Title 1"/>
          <p:cNvSpPr>
            <a:spLocks noGrp="1"/>
          </p:cNvSpPr>
          <p:nvPr>
            <p:ph type="ctrTitle" hasCustomPrompt="1"/>
          </p:nvPr>
        </p:nvSpPr>
        <p:spPr>
          <a:xfrm>
            <a:off x="685800" y="16764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89452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Green">
    <p:bg>
      <p:bgPr>
        <a:solidFill>
          <a:srgbClr val="1CA08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1600200"/>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endParaRPr lang="en-US" dirty="0"/>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dirty="0" smtClean="0"/>
              <a:t>Module 9</a:t>
            </a:r>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dirty="0"/>
          </a:p>
        </p:txBody>
      </p:sp>
    </p:spTree>
    <p:extLst>
      <p:ext uri="{BB962C8B-B14F-4D97-AF65-F5344CB8AC3E}">
        <p14:creationId xmlns:p14="http://schemas.microsoft.com/office/powerpoint/2010/main" val="22629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en/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9</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r>
              <a:rPr lang="en-US" dirty="0" smtClean="0"/>
              <a:t>6-</a:t>
            </a:r>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729899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een/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dirty="0" smtClean="0"/>
              <a:t>Module 9</a:t>
            </a:r>
            <a:endParaRPr lang="en-US" dirty="0"/>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21020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9</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0423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en Contact Info">
    <p:bg>
      <p:bgPr>
        <a:solidFill>
          <a:srgbClr val="1CA087"/>
        </a:solidFill>
        <a:effectLst/>
      </p:bgPr>
    </p:bg>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205849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endParaRPr lang="en-US" dirty="0"/>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dirty="0" smtClean="0"/>
              <a:t>Module 9</a:t>
            </a:r>
            <a:endParaRPr lang="en-US" dirty="0"/>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dirty="0"/>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686" r:id="rId4"/>
    <p:sldLayoutId id="2147483732" r:id="rId5"/>
    <p:sldLayoutId id="2147483752" r:id="rId6"/>
  </p:sldLayoutIdLst>
  <p:hf hdr="0" dt="0"/>
  <p:txStyles>
    <p:titleStyle>
      <a:lvl1pPr algn="l" defTabSz="457200" rtl="0" eaLnBrk="1" latinLnBrk="0" hangingPunct="1">
        <a:spcBef>
          <a:spcPct val="0"/>
        </a:spcBef>
        <a:buNone/>
        <a:defRPr sz="2800" b="0" i="0"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ww.acf.hhs.gov/sites/default/files/programs/css/a_caseworkers_guide_to_processing_cases_with_australia_2018.pdf"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s://www.acf.hhs.gov/css/resource/australia-frc"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acf.hhs.gov/sites/default/files/programs/css/a_caseworkers_guide_to_processing_cases_with_canada.pdf"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hyperlink" Target="https://www.acf.hhs.gov/css/resource/canada-frc" TargetMode="External"/><Relationship Id="rId4" Type="http://schemas.openxmlformats.org/officeDocument/2006/relationships/hyperlink" Target="https://www.acf.hhs.gov/css/resource/certified-copies-of-orders-to-canadian-provinces-and-territorie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acf.hhs.gov/sites/default/files/ocse/a_caseworkers_guide_to_processing_cases_with_el_salvador.pdf"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www.acf.hhs.gov/css/resource/el-salvador-frc"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Same%20comment.%20Pls%20link%20to%20https:/www.acf.hhs.gov/sites/default/files/programs/css/a_caseworkers_guide_to_processing_cases_with_israel.pdf"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hyperlink" Target="https://www.acf.hhs.gov/css/resource/israel-fr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acf.hhs.gov/sites/default/files/ocse/im_09_01a.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www.acf.hhs.gov/css/resource/switzerland-frc"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2.emf"/><Relationship Id="rId5" Type="http://schemas.openxmlformats.org/officeDocument/2006/relationships/image" Target="../media/image1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2.emf"/></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12.emf"/><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21.gi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www.acf.hhs.gov/css/partners/international"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53.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p:cNvSpPr>
            <a:spLocks noGrp="1"/>
          </p:cNvSpPr>
          <p:nvPr>
            <p:ph type="subTitle" idx="1"/>
          </p:nvPr>
        </p:nvSpPr>
        <p:spPr>
          <a:xfrm>
            <a:off x="685800" y="3657600"/>
            <a:ext cx="4953000" cy="1600200"/>
          </a:xfrm>
        </p:spPr>
        <p:txBody>
          <a:bodyPr>
            <a:normAutofit/>
          </a:bodyPr>
          <a:lstStyle/>
          <a:p>
            <a:r>
              <a:rPr lang="en-US" dirty="0" smtClean="0"/>
              <a:t>Module 9:  Processing of a Non-Convention Case</a:t>
            </a:r>
          </a:p>
        </p:txBody>
      </p:sp>
      <p:sp>
        <p:nvSpPr>
          <p:cNvPr id="12" name="Title 11"/>
          <p:cNvSpPr>
            <a:spLocks noGrp="1"/>
          </p:cNvSpPr>
          <p:nvPr>
            <p:ph type="ctrTitle"/>
          </p:nvPr>
        </p:nvSpPr>
        <p:spPr/>
        <p:txBody>
          <a:bodyPr>
            <a:normAutofit/>
          </a:bodyPr>
          <a:lstStyle/>
          <a:p>
            <a:r>
              <a:rPr lang="en-US" dirty="0" smtClean="0"/>
              <a:t>INTERNATIONAL CASE PROCESSING UNDER </a:t>
            </a:r>
            <a:br>
              <a:rPr lang="en-US" dirty="0" smtClean="0"/>
            </a:br>
            <a:r>
              <a:rPr lang="en-US" dirty="0" smtClean="0"/>
              <a:t>UIFSA 2008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787" y="2514600"/>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9-1</a:t>
            </a:r>
            <a:endParaRPr lang="en-US" dirty="0"/>
          </a:p>
        </p:txBody>
      </p:sp>
    </p:spTree>
    <p:extLst>
      <p:ext uri="{BB962C8B-B14F-4D97-AF65-F5344CB8AC3E}">
        <p14:creationId xmlns:p14="http://schemas.microsoft.com/office/powerpoint/2010/main" val="3302585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Locate services for FRCs searching for an individual in </a:t>
            </a:r>
            <a:r>
              <a:rPr lang="en-US" sz="2400" dirty="0" smtClean="0"/>
              <a:t>the U.S</a:t>
            </a:r>
            <a:r>
              <a:rPr lang="en-US" sz="2400" dirty="0"/>
              <a:t>. who is involved in a child support </a:t>
            </a:r>
            <a:r>
              <a:rPr lang="en-US" sz="2400" dirty="0" smtClean="0"/>
              <a:t>case</a:t>
            </a:r>
          </a:p>
          <a:p>
            <a:pPr lvl="1"/>
            <a:r>
              <a:rPr lang="en-US" dirty="0" smtClean="0"/>
              <a:t>Only </a:t>
            </a:r>
            <a:r>
              <a:rPr lang="en-US" dirty="0"/>
              <a:t>the individual’s state may be released to </a:t>
            </a:r>
            <a:r>
              <a:rPr lang="en-US" dirty="0" smtClean="0"/>
              <a:t>FRC</a:t>
            </a:r>
            <a:endParaRPr lang="en-US" dirty="0"/>
          </a:p>
          <a:p>
            <a:r>
              <a:rPr lang="en-US" sz="2400" dirty="0"/>
              <a:t>Policy guidance, tools, and training to both state child support workers and </a:t>
            </a:r>
            <a:r>
              <a:rPr lang="en-US" sz="2400" dirty="0" smtClean="0"/>
              <a:t>FRCs</a:t>
            </a:r>
          </a:p>
          <a:p>
            <a:r>
              <a:rPr lang="en-US" sz="2400" dirty="0" smtClean="0"/>
              <a:t>Customer service inquiries</a:t>
            </a:r>
          </a:p>
          <a:p>
            <a:r>
              <a:rPr lang="en-US" sz="2400" dirty="0"/>
              <a:t>Oversight, assistance, and coordination as needed</a:t>
            </a:r>
          </a:p>
          <a:p>
            <a:endParaRPr lang="en-US" dirty="0" smtClean="0"/>
          </a:p>
          <a:p>
            <a:pPr marL="0" indent="0">
              <a:buNone/>
            </a:pP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10</a:t>
            </a:fld>
            <a:endParaRPr lang="en-US" dirty="0"/>
          </a:p>
        </p:txBody>
      </p:sp>
      <p:sp>
        <p:nvSpPr>
          <p:cNvPr id="5" name="Title 4"/>
          <p:cNvSpPr>
            <a:spLocks noGrp="1"/>
          </p:cNvSpPr>
          <p:nvPr>
            <p:ph type="title"/>
          </p:nvPr>
        </p:nvSpPr>
        <p:spPr/>
        <p:txBody>
          <a:bodyPr/>
          <a:lstStyle/>
          <a:p>
            <a:r>
              <a:rPr lang="en-US" dirty="0" smtClean="0"/>
              <a:t>OCSE’s Role as U.S. Central Authority</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8458" y="4974102"/>
            <a:ext cx="5389495" cy="822960"/>
          </a:xfrm>
          <a:prstGeom prst="rect">
            <a:avLst/>
          </a:prstGeom>
        </p:spPr>
      </p:pic>
    </p:spTree>
    <p:extLst>
      <p:ext uri="{BB962C8B-B14F-4D97-AF65-F5344CB8AC3E}">
        <p14:creationId xmlns:p14="http://schemas.microsoft.com/office/powerpoint/2010/main" val="1940657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Provide the day-to-day case processing</a:t>
            </a:r>
          </a:p>
          <a:p>
            <a:pPr lvl="1"/>
            <a:r>
              <a:rPr lang="en-US" dirty="0" smtClean="0"/>
              <a:t>Parentage </a:t>
            </a:r>
            <a:r>
              <a:rPr lang="en-US" dirty="0"/>
              <a:t>establishment</a:t>
            </a:r>
          </a:p>
          <a:p>
            <a:pPr lvl="1"/>
            <a:r>
              <a:rPr lang="en-US" dirty="0"/>
              <a:t>Support establishment</a:t>
            </a:r>
          </a:p>
          <a:p>
            <a:pPr lvl="1"/>
            <a:r>
              <a:rPr lang="en-US" dirty="0"/>
              <a:t>Modification</a:t>
            </a:r>
          </a:p>
          <a:p>
            <a:pPr lvl="1"/>
            <a:r>
              <a:rPr lang="en-US" dirty="0"/>
              <a:t>Enforcement</a:t>
            </a:r>
          </a:p>
          <a:p>
            <a:pPr lvl="1"/>
            <a:r>
              <a:rPr lang="en-US" dirty="0"/>
              <a:t>Collection and </a:t>
            </a:r>
            <a:r>
              <a:rPr lang="en-US" dirty="0" smtClean="0"/>
              <a:t>disbursement</a:t>
            </a:r>
          </a:p>
          <a:p>
            <a:pPr marL="228600" lvl="1" indent="-228600">
              <a:buFont typeface="Arial" panose="020B0604020202020204" pitchFamily="34" charset="0"/>
              <a:buChar char="•"/>
            </a:pPr>
            <a:r>
              <a:rPr lang="en-US" sz="2400" dirty="0" smtClean="0"/>
              <a:t>“Provide </a:t>
            </a:r>
            <a:r>
              <a:rPr lang="en-US" sz="2400" dirty="0"/>
              <a:t>that any request for services…by a foreign reciprocating country or a foreign country with a [state-level reciprocity arrangement] shall be treated as a request by a State</a:t>
            </a:r>
            <a:r>
              <a:rPr lang="en-US" sz="2400" dirty="0" smtClean="0"/>
              <a:t>” – Section 454(32)(A) of Social Security Act</a:t>
            </a:r>
            <a:endParaRPr lang="en-US" sz="2400"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11</a:t>
            </a:fld>
            <a:endParaRPr lang="en-US" dirty="0"/>
          </a:p>
        </p:txBody>
      </p:sp>
      <p:sp>
        <p:nvSpPr>
          <p:cNvPr id="5" name="Title 4"/>
          <p:cNvSpPr>
            <a:spLocks noGrp="1"/>
          </p:cNvSpPr>
          <p:nvPr>
            <p:ph type="title"/>
          </p:nvPr>
        </p:nvSpPr>
        <p:spPr/>
        <p:txBody>
          <a:bodyPr/>
          <a:lstStyle/>
          <a:p>
            <a:r>
              <a:rPr lang="en-US" dirty="0" smtClean="0"/>
              <a:t>Role of State Child Support Agency</a:t>
            </a:r>
            <a:endParaRPr lang="en-US" dirty="0"/>
          </a:p>
        </p:txBody>
      </p:sp>
    </p:spTree>
    <p:extLst>
      <p:ext uri="{BB962C8B-B14F-4D97-AF65-F5344CB8AC3E}">
        <p14:creationId xmlns:p14="http://schemas.microsoft.com/office/powerpoint/2010/main" val="3567617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1916" y="1371600"/>
            <a:ext cx="7772400" cy="5029200"/>
          </a:xfrm>
        </p:spPr>
        <p:txBody>
          <a:bodyPr>
            <a:normAutofit/>
          </a:bodyPr>
          <a:lstStyle/>
          <a:p>
            <a:r>
              <a:rPr lang="en-US" dirty="0" smtClean="0"/>
              <a:t>FRCs that are not Convention countries:</a:t>
            </a:r>
          </a:p>
          <a:p>
            <a:pPr lvl="1"/>
            <a:r>
              <a:rPr lang="es-ES" dirty="0"/>
              <a:t>Australia</a:t>
            </a:r>
          </a:p>
          <a:p>
            <a:pPr lvl="1"/>
            <a:r>
              <a:rPr lang="es-ES" dirty="0"/>
              <a:t>El Salvador</a:t>
            </a:r>
          </a:p>
          <a:p>
            <a:pPr lvl="1"/>
            <a:r>
              <a:rPr lang="es-ES" dirty="0"/>
              <a:t>Israel</a:t>
            </a:r>
          </a:p>
          <a:p>
            <a:pPr lvl="1"/>
            <a:r>
              <a:rPr lang="es-ES" dirty="0" smtClean="0"/>
              <a:t>Switzerland</a:t>
            </a:r>
          </a:p>
          <a:p>
            <a:r>
              <a:rPr lang="en-US" dirty="0" smtClean="0"/>
              <a:t>Canadian provinces with FRC status:</a:t>
            </a:r>
            <a:endParaRPr lang="en-US" dirty="0"/>
          </a:p>
          <a:p>
            <a:endParaRPr lang="en-US" dirty="0" smtClean="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12</a:t>
            </a:fld>
            <a:endParaRPr lang="en-US" dirty="0"/>
          </a:p>
        </p:txBody>
      </p:sp>
      <p:sp>
        <p:nvSpPr>
          <p:cNvPr id="5" name="Title 4"/>
          <p:cNvSpPr>
            <a:spLocks noGrp="1"/>
          </p:cNvSpPr>
          <p:nvPr>
            <p:ph type="title"/>
          </p:nvPr>
        </p:nvSpPr>
        <p:spPr>
          <a:xfrm>
            <a:off x="675868" y="657298"/>
            <a:ext cx="7772400" cy="523220"/>
          </a:xfrm>
        </p:spPr>
        <p:txBody>
          <a:bodyPr/>
          <a:lstStyle/>
          <a:p>
            <a:r>
              <a:rPr lang="en-US" dirty="0" smtClean="0"/>
              <a:t>Federal Bilateral Reciprocity Arrangements with U.S.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620236727"/>
              </p:ext>
            </p:extLst>
          </p:nvPr>
        </p:nvGraphicFramePr>
        <p:xfrm>
          <a:off x="990600" y="4089400"/>
          <a:ext cx="6096000" cy="22250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0" indent="0" algn="l"/>
                      <a:r>
                        <a:rPr lang="en-US" b="0" dirty="0" smtClean="0"/>
                        <a:t>Alberta</a:t>
                      </a:r>
                      <a:endParaRPr lang="en-US" b="0" dirty="0"/>
                    </a:p>
                  </a:txBody>
                  <a:tcPr>
                    <a:solidFill>
                      <a:srgbClr val="428481"/>
                    </a:solidFill>
                  </a:tcPr>
                </a:tc>
                <a:tc>
                  <a:txBody>
                    <a:bodyPr/>
                    <a:lstStyle/>
                    <a:p>
                      <a:pPr algn="l"/>
                      <a:r>
                        <a:rPr lang="en-US" b="0" dirty="0" smtClean="0"/>
                        <a:t>Nova Scotia</a:t>
                      </a:r>
                      <a:endParaRPr lang="en-US" b="0" dirty="0"/>
                    </a:p>
                  </a:txBody>
                  <a:tcPr>
                    <a:solidFill>
                      <a:srgbClr val="428481"/>
                    </a:solidFill>
                  </a:tcPr>
                </a:tc>
              </a:tr>
              <a:tr h="370840">
                <a:tc>
                  <a:txBody>
                    <a:bodyPr/>
                    <a:lstStyle/>
                    <a:p>
                      <a:pPr algn="l"/>
                      <a:r>
                        <a:rPr lang="en-US" dirty="0" smtClean="0">
                          <a:solidFill>
                            <a:schemeClr val="bg1"/>
                          </a:solidFill>
                        </a:rPr>
                        <a:t>British</a:t>
                      </a:r>
                      <a:r>
                        <a:rPr lang="en-US" baseline="0" dirty="0" smtClean="0">
                          <a:solidFill>
                            <a:schemeClr val="bg1"/>
                          </a:solidFill>
                        </a:rPr>
                        <a:t> Columbia</a:t>
                      </a:r>
                      <a:endParaRPr lang="en-US" dirty="0">
                        <a:solidFill>
                          <a:schemeClr val="bg1"/>
                        </a:solidFill>
                      </a:endParaRPr>
                    </a:p>
                  </a:txBody>
                  <a:tcPr>
                    <a:solidFill>
                      <a:srgbClr val="428481"/>
                    </a:solidFill>
                  </a:tcPr>
                </a:tc>
                <a:tc>
                  <a:txBody>
                    <a:bodyPr/>
                    <a:lstStyle/>
                    <a:p>
                      <a:pPr algn="l"/>
                      <a:r>
                        <a:rPr lang="en-US" dirty="0" smtClean="0">
                          <a:solidFill>
                            <a:schemeClr val="bg1"/>
                          </a:solidFill>
                        </a:rPr>
                        <a:t>Nunavut</a:t>
                      </a:r>
                      <a:endParaRPr lang="en-US" dirty="0">
                        <a:solidFill>
                          <a:schemeClr val="bg1"/>
                        </a:solidFill>
                      </a:endParaRPr>
                    </a:p>
                  </a:txBody>
                  <a:tcPr>
                    <a:solidFill>
                      <a:srgbClr val="428481"/>
                    </a:solidFill>
                  </a:tcPr>
                </a:tc>
              </a:tr>
              <a:tr h="370840">
                <a:tc>
                  <a:txBody>
                    <a:bodyPr/>
                    <a:lstStyle/>
                    <a:p>
                      <a:pPr algn="l"/>
                      <a:r>
                        <a:rPr lang="en-US" dirty="0" smtClean="0">
                          <a:solidFill>
                            <a:schemeClr val="bg1"/>
                          </a:solidFill>
                        </a:rPr>
                        <a:t>Manitoba</a:t>
                      </a:r>
                      <a:endParaRPr lang="en-US" dirty="0">
                        <a:solidFill>
                          <a:schemeClr val="bg1"/>
                        </a:solidFill>
                      </a:endParaRPr>
                    </a:p>
                  </a:txBody>
                  <a:tcPr>
                    <a:solidFill>
                      <a:srgbClr val="428481"/>
                    </a:solidFill>
                  </a:tcPr>
                </a:tc>
                <a:tc>
                  <a:txBody>
                    <a:bodyPr/>
                    <a:lstStyle/>
                    <a:p>
                      <a:pPr algn="l"/>
                      <a:r>
                        <a:rPr lang="en-US" dirty="0" smtClean="0">
                          <a:solidFill>
                            <a:schemeClr val="bg1"/>
                          </a:solidFill>
                        </a:rPr>
                        <a:t>Ontario</a:t>
                      </a:r>
                      <a:endParaRPr lang="en-US" dirty="0">
                        <a:solidFill>
                          <a:schemeClr val="bg1"/>
                        </a:solidFill>
                      </a:endParaRPr>
                    </a:p>
                  </a:txBody>
                  <a:tcPr>
                    <a:solidFill>
                      <a:srgbClr val="428481"/>
                    </a:solidFill>
                  </a:tcPr>
                </a:tc>
              </a:tr>
              <a:tr h="370840">
                <a:tc>
                  <a:txBody>
                    <a:bodyPr/>
                    <a:lstStyle/>
                    <a:p>
                      <a:pPr algn="l"/>
                      <a:r>
                        <a:rPr lang="en-US" dirty="0" smtClean="0">
                          <a:solidFill>
                            <a:schemeClr val="bg1"/>
                          </a:solidFill>
                        </a:rPr>
                        <a:t>New Brunswick</a:t>
                      </a:r>
                      <a:endParaRPr lang="en-US" dirty="0">
                        <a:solidFill>
                          <a:schemeClr val="bg1"/>
                        </a:solidFill>
                      </a:endParaRPr>
                    </a:p>
                  </a:txBody>
                  <a:tcPr>
                    <a:solidFill>
                      <a:srgbClr val="428481"/>
                    </a:solidFill>
                  </a:tcPr>
                </a:tc>
                <a:tc>
                  <a:txBody>
                    <a:bodyPr/>
                    <a:lstStyle/>
                    <a:p>
                      <a:pPr algn="l"/>
                      <a:r>
                        <a:rPr lang="en-US" dirty="0" smtClean="0">
                          <a:solidFill>
                            <a:schemeClr val="bg1"/>
                          </a:solidFill>
                        </a:rPr>
                        <a:t>Prince Edward Island</a:t>
                      </a:r>
                      <a:endParaRPr lang="en-US" dirty="0">
                        <a:solidFill>
                          <a:schemeClr val="bg1"/>
                        </a:solidFill>
                      </a:endParaRPr>
                    </a:p>
                  </a:txBody>
                  <a:tcPr>
                    <a:solidFill>
                      <a:srgbClr val="428481"/>
                    </a:solidFill>
                  </a:tcPr>
                </a:tc>
              </a:tr>
              <a:tr h="370840">
                <a:tc>
                  <a:txBody>
                    <a:bodyPr/>
                    <a:lstStyle/>
                    <a:p>
                      <a:pPr algn="l"/>
                      <a:r>
                        <a:rPr lang="en-US" dirty="0" smtClean="0">
                          <a:solidFill>
                            <a:schemeClr val="bg1"/>
                          </a:solidFill>
                        </a:rPr>
                        <a:t>Newfoundland/Labrador</a:t>
                      </a:r>
                      <a:endParaRPr lang="en-US" dirty="0">
                        <a:solidFill>
                          <a:schemeClr val="bg1"/>
                        </a:solidFill>
                      </a:endParaRPr>
                    </a:p>
                  </a:txBody>
                  <a:tcPr>
                    <a:solidFill>
                      <a:srgbClr val="428481"/>
                    </a:solidFill>
                  </a:tcPr>
                </a:tc>
                <a:tc>
                  <a:txBody>
                    <a:bodyPr/>
                    <a:lstStyle/>
                    <a:p>
                      <a:pPr algn="l"/>
                      <a:r>
                        <a:rPr lang="en-US" dirty="0" smtClean="0">
                          <a:solidFill>
                            <a:schemeClr val="bg1"/>
                          </a:solidFill>
                        </a:rPr>
                        <a:t>Saskatchewan</a:t>
                      </a:r>
                      <a:endParaRPr lang="en-US" dirty="0">
                        <a:solidFill>
                          <a:schemeClr val="bg1"/>
                        </a:solidFill>
                      </a:endParaRPr>
                    </a:p>
                  </a:txBody>
                  <a:tcPr>
                    <a:solidFill>
                      <a:srgbClr val="428481"/>
                    </a:solidFill>
                  </a:tcPr>
                </a:tc>
              </a:tr>
              <a:tr h="370840">
                <a:tc>
                  <a:txBody>
                    <a:bodyPr/>
                    <a:lstStyle/>
                    <a:p>
                      <a:pPr algn="l"/>
                      <a:r>
                        <a:rPr lang="en-US" dirty="0" smtClean="0">
                          <a:solidFill>
                            <a:schemeClr val="bg1"/>
                          </a:solidFill>
                        </a:rPr>
                        <a:t>Northwest Territories</a:t>
                      </a:r>
                      <a:endParaRPr lang="en-US" dirty="0">
                        <a:solidFill>
                          <a:schemeClr val="bg1"/>
                        </a:solidFill>
                      </a:endParaRPr>
                    </a:p>
                  </a:txBody>
                  <a:tcPr>
                    <a:solidFill>
                      <a:srgbClr val="428481"/>
                    </a:solidFill>
                  </a:tcPr>
                </a:tc>
                <a:tc>
                  <a:txBody>
                    <a:bodyPr/>
                    <a:lstStyle/>
                    <a:p>
                      <a:pPr algn="l"/>
                      <a:r>
                        <a:rPr lang="en-US" dirty="0" smtClean="0">
                          <a:solidFill>
                            <a:schemeClr val="bg1"/>
                          </a:solidFill>
                        </a:rPr>
                        <a:t>Yukon</a:t>
                      </a:r>
                      <a:endParaRPr lang="en-US" dirty="0">
                        <a:solidFill>
                          <a:schemeClr val="bg1"/>
                        </a:solidFill>
                      </a:endParaRPr>
                    </a:p>
                  </a:txBody>
                  <a:tcPr>
                    <a:solidFill>
                      <a:srgbClr val="428481"/>
                    </a:solidFill>
                  </a:tcPr>
                </a:tc>
              </a:tr>
            </a:tbl>
          </a:graphicData>
        </a:graphic>
      </p:graphicFrame>
    </p:spTree>
    <p:extLst>
      <p:ext uri="{BB962C8B-B14F-4D97-AF65-F5344CB8AC3E}">
        <p14:creationId xmlns:p14="http://schemas.microsoft.com/office/powerpoint/2010/main" val="384461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FRC </a:t>
            </a:r>
            <a:r>
              <a:rPr lang="en-US" sz="2400" dirty="0"/>
              <a:t>since </a:t>
            </a:r>
            <a:r>
              <a:rPr lang="en-US" sz="2400" dirty="0" smtClean="0"/>
              <a:t>2002</a:t>
            </a:r>
          </a:p>
          <a:p>
            <a:r>
              <a:rPr lang="en-US" sz="2400" dirty="0" smtClean="0">
                <a:hlinkClick r:id="rId3"/>
              </a:rPr>
              <a:t>Caseworker’s Guide</a:t>
            </a:r>
            <a:r>
              <a:rPr lang="en-US" sz="2400" dirty="0" smtClean="0"/>
              <a:t>:</a:t>
            </a:r>
            <a:r>
              <a:rPr lang="en-US" sz="2400" dirty="0"/>
              <a:t> </a:t>
            </a:r>
            <a:r>
              <a:rPr lang="en-US" sz="2400" dirty="0" smtClean="0"/>
              <a:t>IM-18-07</a:t>
            </a:r>
            <a:endParaRPr lang="en-US" sz="2400" strike="sngStrike" dirty="0" smtClean="0"/>
          </a:p>
          <a:p>
            <a:r>
              <a:rPr lang="en-US" sz="2400" dirty="0" smtClean="0"/>
              <a:t>Forms</a:t>
            </a:r>
            <a:endParaRPr lang="en-US" sz="2400" dirty="0"/>
          </a:p>
          <a:p>
            <a:pPr lvl="1"/>
            <a:r>
              <a:rPr lang="en-US" dirty="0" smtClean="0"/>
              <a:t>Incoming case:  U.S. </a:t>
            </a:r>
            <a:r>
              <a:rPr lang="en-US" dirty="0"/>
              <a:t>intergovernmental </a:t>
            </a:r>
            <a:r>
              <a:rPr lang="en-US" dirty="0" smtClean="0"/>
              <a:t>forms</a:t>
            </a:r>
          </a:p>
          <a:p>
            <a:pPr lvl="1"/>
            <a:r>
              <a:rPr lang="en-US" dirty="0" smtClean="0"/>
              <a:t>Outgoing case:  mix </a:t>
            </a:r>
            <a:r>
              <a:rPr lang="en-US" dirty="0"/>
              <a:t>of </a:t>
            </a:r>
            <a:r>
              <a:rPr lang="en-US" dirty="0" smtClean="0"/>
              <a:t>U.S. </a:t>
            </a:r>
            <a:r>
              <a:rPr lang="en-US" dirty="0"/>
              <a:t>intergovernmental and Australian </a:t>
            </a:r>
            <a:r>
              <a:rPr lang="en-US" dirty="0" smtClean="0"/>
              <a:t>forms</a:t>
            </a:r>
          </a:p>
          <a:p>
            <a:pPr lvl="1"/>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13</a:t>
            </a:fld>
            <a:endParaRPr lang="en-US" dirty="0"/>
          </a:p>
        </p:txBody>
      </p:sp>
      <p:sp>
        <p:nvSpPr>
          <p:cNvPr id="5" name="Title 4"/>
          <p:cNvSpPr>
            <a:spLocks noGrp="1"/>
          </p:cNvSpPr>
          <p:nvPr>
            <p:ph type="title"/>
          </p:nvPr>
        </p:nvSpPr>
        <p:spPr/>
        <p:txBody>
          <a:bodyPr/>
          <a:lstStyle/>
          <a:p>
            <a:r>
              <a:rPr lang="en-US" altLang="en-US" u="sng" dirty="0">
                <a:solidFill>
                  <a:srgbClr val="800080"/>
                </a:solidFill>
                <a:latin typeface="Calibri" panose="020F0502020204030204" pitchFamily="34" charset="0"/>
                <a:hlinkClick r:id="rId4"/>
              </a:rPr>
              <a:t>Australia</a:t>
            </a:r>
            <a:endParaRPr lang="en-US" dirty="0"/>
          </a:p>
        </p:txBody>
      </p:sp>
    </p:spTree>
    <p:extLst>
      <p:ext uri="{BB962C8B-B14F-4D97-AF65-F5344CB8AC3E}">
        <p14:creationId xmlns:p14="http://schemas.microsoft.com/office/powerpoint/2010/main" val="18823584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FRC </a:t>
            </a:r>
            <a:r>
              <a:rPr lang="en-US" dirty="0"/>
              <a:t>status since</a:t>
            </a:r>
            <a:r>
              <a:rPr lang="en-US" dirty="0" smtClean="0"/>
              <a:t>:  Alberta </a:t>
            </a:r>
            <a:r>
              <a:rPr lang="en-US" dirty="0"/>
              <a:t>(2002), British Columbia (1999), Manitoba (2000), New Brunswick (2004), Northwest Territories (2004), Nunavut (2004), Newfoundland/Labrador (2002), Nova Scotia (1998), Ontario (2002), Prince Edward Island (2013), Saskatchewan (2007), Yukon (2007)</a:t>
            </a:r>
          </a:p>
          <a:p>
            <a:r>
              <a:rPr lang="en-US" dirty="0" smtClean="0">
                <a:hlinkClick r:id="rId3"/>
              </a:rPr>
              <a:t>Caseworker’s </a:t>
            </a:r>
            <a:r>
              <a:rPr lang="en-US" dirty="0">
                <a:hlinkClick r:id="rId3"/>
              </a:rPr>
              <a:t>Guide</a:t>
            </a:r>
            <a:r>
              <a:rPr lang="en-US" dirty="0" smtClean="0"/>
              <a:t>: IM-13-02</a:t>
            </a:r>
          </a:p>
          <a:p>
            <a:r>
              <a:rPr lang="en-US" dirty="0" smtClean="0"/>
              <a:t>Forms</a:t>
            </a:r>
          </a:p>
          <a:p>
            <a:pPr lvl="1"/>
            <a:r>
              <a:rPr lang="en-US" dirty="0" smtClean="0"/>
              <a:t>Incoming case: U.S. Intergovernmental forms</a:t>
            </a:r>
          </a:p>
          <a:p>
            <a:pPr lvl="1"/>
            <a:r>
              <a:rPr lang="en-US" dirty="0" smtClean="0"/>
              <a:t>Outgoing case: </a:t>
            </a:r>
            <a:r>
              <a:rPr lang="en-US" dirty="0"/>
              <a:t> Provinces and Territories will accept </a:t>
            </a:r>
            <a:r>
              <a:rPr lang="en-US" dirty="0" smtClean="0"/>
              <a:t>U.S. </a:t>
            </a:r>
            <a:r>
              <a:rPr lang="en-US" dirty="0"/>
              <a:t>intergovernmental forms or Canadian </a:t>
            </a:r>
            <a:r>
              <a:rPr lang="en-US" dirty="0" smtClean="0"/>
              <a:t>forms</a:t>
            </a:r>
          </a:p>
          <a:p>
            <a:pPr marL="228600" lvl="1" indent="-228600">
              <a:buFont typeface="Arial" panose="020B0604020202020204" pitchFamily="34" charset="0"/>
              <a:buChar char="•"/>
            </a:pPr>
            <a:r>
              <a:rPr lang="en-US" dirty="0" smtClean="0"/>
              <a:t>Policy: </a:t>
            </a:r>
            <a:r>
              <a:rPr lang="en-US" u="sng" dirty="0" smtClean="0">
                <a:hlinkClick r:id="rId4"/>
              </a:rPr>
              <a:t>DCL-09-30</a:t>
            </a:r>
            <a:r>
              <a:rPr lang="en-US" dirty="0" smtClean="0"/>
              <a:t>: Canada needs 3 certified copies of U.S. order</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14</a:t>
            </a:fld>
            <a:endParaRPr lang="en-US" dirty="0"/>
          </a:p>
        </p:txBody>
      </p:sp>
      <p:sp>
        <p:nvSpPr>
          <p:cNvPr id="5" name="Title 4"/>
          <p:cNvSpPr>
            <a:spLocks noGrp="1"/>
          </p:cNvSpPr>
          <p:nvPr>
            <p:ph type="title"/>
          </p:nvPr>
        </p:nvSpPr>
        <p:spPr/>
        <p:txBody>
          <a:bodyPr/>
          <a:lstStyle/>
          <a:p>
            <a:r>
              <a:rPr lang="en-US" u="sng" dirty="0" smtClean="0">
                <a:hlinkClick r:id="rId5"/>
              </a:rPr>
              <a:t>Canada</a:t>
            </a:r>
            <a:endParaRPr lang="en-US" dirty="0"/>
          </a:p>
        </p:txBody>
      </p:sp>
    </p:spTree>
    <p:extLst>
      <p:ext uri="{BB962C8B-B14F-4D97-AF65-F5344CB8AC3E}">
        <p14:creationId xmlns:p14="http://schemas.microsoft.com/office/powerpoint/2010/main" val="4129092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772400" cy="4920734"/>
          </a:xfrm>
        </p:spPr>
        <p:txBody>
          <a:bodyPr>
            <a:normAutofit lnSpcReduction="10000"/>
          </a:bodyPr>
          <a:lstStyle/>
          <a:p>
            <a:pPr>
              <a:spcAft>
                <a:spcPts val="600"/>
              </a:spcAft>
            </a:pPr>
            <a:r>
              <a:rPr lang="en-US" sz="2200" dirty="0" smtClean="0"/>
              <a:t>FRC since 2006</a:t>
            </a:r>
          </a:p>
          <a:p>
            <a:pPr>
              <a:spcAft>
                <a:spcPts val="600"/>
              </a:spcAft>
            </a:pPr>
            <a:r>
              <a:rPr lang="en-US" sz="2200" dirty="0" smtClean="0">
                <a:hlinkClick r:id="rId3"/>
              </a:rPr>
              <a:t>Caseworker’s Guide</a:t>
            </a:r>
            <a:r>
              <a:rPr lang="en-US" sz="2200" dirty="0" smtClean="0"/>
              <a:t>:  IM-09-02</a:t>
            </a:r>
          </a:p>
          <a:p>
            <a:pPr>
              <a:spcAft>
                <a:spcPts val="600"/>
              </a:spcAft>
            </a:pPr>
            <a:r>
              <a:rPr lang="en-US" sz="2200" dirty="0" smtClean="0"/>
              <a:t>Forms</a:t>
            </a:r>
          </a:p>
          <a:p>
            <a:pPr lvl="1"/>
            <a:r>
              <a:rPr lang="en-US" dirty="0" smtClean="0"/>
              <a:t>Incoming case:  Bilingual </a:t>
            </a:r>
            <a:r>
              <a:rPr lang="en-US" dirty="0"/>
              <a:t>English/Spanish </a:t>
            </a:r>
            <a:r>
              <a:rPr lang="en-US" dirty="0" smtClean="0"/>
              <a:t>forms</a:t>
            </a:r>
          </a:p>
          <a:p>
            <a:pPr lvl="1"/>
            <a:r>
              <a:rPr lang="en-US" dirty="0" smtClean="0"/>
              <a:t>Outgoing case: </a:t>
            </a:r>
          </a:p>
          <a:p>
            <a:pPr lvl="2"/>
            <a:r>
              <a:rPr lang="en-US" dirty="0" smtClean="0">
                <a:solidFill>
                  <a:srgbClr val="5B616B"/>
                </a:solidFill>
              </a:rPr>
              <a:t>Bilingual </a:t>
            </a:r>
            <a:r>
              <a:rPr lang="en-US" dirty="0">
                <a:solidFill>
                  <a:srgbClr val="5B616B"/>
                </a:solidFill>
              </a:rPr>
              <a:t>English/Spanish </a:t>
            </a:r>
            <a:r>
              <a:rPr lang="en-US" dirty="0" smtClean="0">
                <a:solidFill>
                  <a:srgbClr val="5B616B"/>
                </a:solidFill>
              </a:rPr>
              <a:t>pleadings, </a:t>
            </a:r>
            <a:r>
              <a:rPr lang="en-US" dirty="0">
                <a:solidFill>
                  <a:srgbClr val="5B616B"/>
                </a:solidFill>
              </a:rPr>
              <a:t>including limited power of attorney </a:t>
            </a:r>
            <a:r>
              <a:rPr lang="en-US" dirty="0" smtClean="0">
                <a:solidFill>
                  <a:srgbClr val="5B616B"/>
                </a:solidFill>
              </a:rPr>
              <a:t>(located in Caseworker's Guide)</a:t>
            </a:r>
          </a:p>
          <a:p>
            <a:pPr lvl="2">
              <a:spcBef>
                <a:spcPts val="0"/>
              </a:spcBef>
              <a:spcAft>
                <a:spcPts val="600"/>
              </a:spcAft>
            </a:pPr>
            <a:r>
              <a:rPr lang="en-US" dirty="0" smtClean="0">
                <a:solidFill>
                  <a:srgbClr val="5B616B"/>
                </a:solidFill>
              </a:rPr>
              <a:t>Content on other forms must be in Spanish; U.S. documents must be accompanied by copies in Spanish</a:t>
            </a:r>
          </a:p>
          <a:p>
            <a:pPr>
              <a:lnSpc>
                <a:spcPct val="110000"/>
              </a:lnSpc>
              <a:spcAft>
                <a:spcPts val="600"/>
              </a:spcAft>
            </a:pPr>
            <a:r>
              <a:rPr lang="en-US" sz="2200" dirty="0" smtClean="0"/>
              <a:t>Communication</a:t>
            </a:r>
            <a:endParaRPr lang="en-US" sz="2200" dirty="0"/>
          </a:p>
          <a:p>
            <a:pPr lvl="1">
              <a:lnSpc>
                <a:spcPct val="110000"/>
              </a:lnSpc>
              <a:spcAft>
                <a:spcPts val="600"/>
              </a:spcAft>
            </a:pPr>
            <a:r>
              <a:rPr lang="en-US" dirty="0" smtClean="0"/>
              <a:t>All </a:t>
            </a:r>
            <a:r>
              <a:rPr lang="en-US" dirty="0"/>
              <a:t>communication with </a:t>
            </a:r>
            <a:r>
              <a:rPr lang="en-US" dirty="0" smtClean="0"/>
              <a:t>Central </a:t>
            </a:r>
            <a:r>
              <a:rPr lang="en-US" dirty="0"/>
              <a:t>Authority must be in </a:t>
            </a:r>
            <a:r>
              <a:rPr lang="en-US" dirty="0" smtClean="0"/>
              <a:t>Spanish</a:t>
            </a:r>
          </a:p>
          <a:p>
            <a:pPr marL="0" lvl="1" indent="0">
              <a:lnSpc>
                <a:spcPct val="110000"/>
              </a:lnSpc>
              <a:spcBef>
                <a:spcPts val="1200"/>
              </a:spcBef>
              <a:spcAft>
                <a:spcPts val="0"/>
              </a:spcAft>
              <a:buNone/>
            </a:pPr>
            <a:r>
              <a:rPr lang="en-US" b="1" i="1" dirty="0" smtClean="0">
                <a:solidFill>
                  <a:srgbClr val="428481"/>
                </a:solidFill>
              </a:rPr>
              <a:t>Please </a:t>
            </a:r>
            <a:r>
              <a:rPr lang="en-US" b="1" i="1" dirty="0">
                <a:solidFill>
                  <a:srgbClr val="428481"/>
                </a:solidFill>
              </a:rPr>
              <a:t>contact OCSE for assistance if you have a case with El </a:t>
            </a:r>
            <a:r>
              <a:rPr lang="en-US" b="1" i="1" dirty="0" smtClean="0">
                <a:solidFill>
                  <a:srgbClr val="428481"/>
                </a:solidFill>
              </a:rPr>
              <a:t>Salvador.</a:t>
            </a:r>
            <a:endParaRPr lang="en-US" b="1" i="1" dirty="0">
              <a:solidFill>
                <a:srgbClr val="428481"/>
              </a:solidFill>
            </a:endParaRPr>
          </a:p>
          <a:p>
            <a:endParaRPr lang="en-US" dirty="0" smtClean="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15</a:t>
            </a:fld>
            <a:endParaRPr lang="en-US" dirty="0"/>
          </a:p>
        </p:txBody>
      </p:sp>
      <p:sp>
        <p:nvSpPr>
          <p:cNvPr id="5" name="Title 4"/>
          <p:cNvSpPr>
            <a:spLocks noGrp="1"/>
          </p:cNvSpPr>
          <p:nvPr>
            <p:ph type="title"/>
          </p:nvPr>
        </p:nvSpPr>
        <p:spPr/>
        <p:txBody>
          <a:bodyPr/>
          <a:lstStyle/>
          <a:p>
            <a:r>
              <a:rPr lang="en-US" dirty="0">
                <a:solidFill>
                  <a:srgbClr val="5B616B"/>
                </a:solidFill>
                <a:hlinkClick r:id="rId4"/>
              </a:rPr>
              <a:t>El Salvador</a:t>
            </a:r>
            <a:endParaRPr lang="en-US" dirty="0">
              <a:solidFill>
                <a:srgbClr val="5B616B"/>
              </a:solidFill>
            </a:endParaRPr>
          </a:p>
        </p:txBody>
      </p:sp>
    </p:spTree>
    <p:extLst>
      <p:ext uri="{BB962C8B-B14F-4D97-AF65-F5344CB8AC3E}">
        <p14:creationId xmlns:p14="http://schemas.microsoft.com/office/powerpoint/2010/main" val="1171620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FRC </a:t>
            </a:r>
            <a:r>
              <a:rPr lang="en-US" sz="2400" dirty="0"/>
              <a:t>since 2009</a:t>
            </a:r>
          </a:p>
          <a:p>
            <a:r>
              <a:rPr lang="en-US" sz="2400" dirty="0" smtClean="0">
                <a:hlinkClick r:id="rId3"/>
              </a:rPr>
              <a:t>Caseworker’s </a:t>
            </a:r>
            <a:r>
              <a:rPr lang="en-US" sz="2400" dirty="0">
                <a:hlinkClick r:id="rId3"/>
              </a:rPr>
              <a:t>Guide</a:t>
            </a:r>
            <a:r>
              <a:rPr lang="en-US" sz="2400" dirty="0"/>
              <a:t>: </a:t>
            </a:r>
            <a:r>
              <a:rPr lang="en-US" sz="2400" dirty="0" smtClean="0"/>
              <a:t> IM-13-01</a:t>
            </a:r>
          </a:p>
          <a:p>
            <a:r>
              <a:rPr lang="en-US" sz="2400" dirty="0" smtClean="0"/>
              <a:t>Forms</a:t>
            </a:r>
            <a:r>
              <a:rPr lang="en-US" sz="2400" dirty="0"/>
              <a:t>: </a:t>
            </a:r>
            <a:endParaRPr lang="en-US" sz="2400" dirty="0" smtClean="0"/>
          </a:p>
          <a:p>
            <a:pPr lvl="1"/>
            <a:r>
              <a:rPr lang="en-US" dirty="0" smtClean="0"/>
              <a:t>Incoming case:  Bilingual English/Hebrew forms </a:t>
            </a:r>
          </a:p>
          <a:p>
            <a:pPr lvl="1"/>
            <a:r>
              <a:rPr lang="en-US" dirty="0" smtClean="0"/>
              <a:t>Outgoing case: </a:t>
            </a:r>
          </a:p>
          <a:p>
            <a:pPr lvl="2"/>
            <a:r>
              <a:rPr lang="en-US" dirty="0" smtClean="0"/>
              <a:t>Content </a:t>
            </a:r>
            <a:r>
              <a:rPr lang="en-US" dirty="0"/>
              <a:t>on forms must be in </a:t>
            </a:r>
            <a:r>
              <a:rPr lang="en-US" dirty="0" smtClean="0"/>
              <a:t>Hebrew</a:t>
            </a:r>
          </a:p>
          <a:p>
            <a:pPr lvl="2"/>
            <a:r>
              <a:rPr lang="en-US" dirty="0" smtClean="0">
                <a:solidFill>
                  <a:srgbClr val="5B616B"/>
                </a:solidFill>
              </a:rPr>
              <a:t>U.S. </a:t>
            </a:r>
            <a:r>
              <a:rPr lang="en-US" dirty="0">
                <a:solidFill>
                  <a:srgbClr val="5B616B"/>
                </a:solidFill>
              </a:rPr>
              <a:t>court order must be accompanied with a complete (or partial) </a:t>
            </a:r>
            <a:r>
              <a:rPr lang="en-US" dirty="0" smtClean="0">
                <a:solidFill>
                  <a:srgbClr val="5B616B"/>
                </a:solidFill>
              </a:rPr>
              <a:t>translation into Hebrew</a:t>
            </a:r>
          </a:p>
          <a:p>
            <a:pPr lvl="2"/>
            <a:r>
              <a:rPr lang="en-US" dirty="0">
                <a:solidFill>
                  <a:srgbClr val="5B616B"/>
                </a:solidFill>
              </a:rPr>
              <a:t>General Power of Attorney and Specific Power of </a:t>
            </a:r>
            <a:r>
              <a:rPr lang="en-US" dirty="0" smtClean="0">
                <a:solidFill>
                  <a:srgbClr val="5B616B"/>
                </a:solidFill>
              </a:rPr>
              <a:t>Attorney</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16</a:t>
            </a:fld>
            <a:endParaRPr lang="en-US" dirty="0"/>
          </a:p>
        </p:txBody>
      </p:sp>
      <p:sp>
        <p:nvSpPr>
          <p:cNvPr id="5" name="Title 4"/>
          <p:cNvSpPr>
            <a:spLocks noGrp="1"/>
          </p:cNvSpPr>
          <p:nvPr>
            <p:ph type="title"/>
          </p:nvPr>
        </p:nvSpPr>
        <p:spPr/>
        <p:txBody>
          <a:bodyPr/>
          <a:lstStyle/>
          <a:p>
            <a:r>
              <a:rPr lang="en-US" u="sng" dirty="0">
                <a:hlinkClick r:id="rId4"/>
              </a:rPr>
              <a:t>Israel</a:t>
            </a:r>
            <a:endParaRPr lang="en-US" dirty="0"/>
          </a:p>
        </p:txBody>
      </p:sp>
    </p:spTree>
    <p:extLst>
      <p:ext uri="{BB962C8B-B14F-4D97-AF65-F5344CB8AC3E}">
        <p14:creationId xmlns:p14="http://schemas.microsoft.com/office/powerpoint/2010/main" val="31959896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FRC since 2004</a:t>
            </a:r>
          </a:p>
          <a:p>
            <a:r>
              <a:rPr lang="en-US" dirty="0" smtClean="0">
                <a:hlinkClick r:id="rId3"/>
              </a:rPr>
              <a:t>Caseworker’s </a:t>
            </a:r>
            <a:r>
              <a:rPr lang="en-US" dirty="0">
                <a:hlinkClick r:id="rId3"/>
              </a:rPr>
              <a:t>Guide</a:t>
            </a:r>
            <a:r>
              <a:rPr lang="en-US" dirty="0"/>
              <a:t>: </a:t>
            </a:r>
            <a:r>
              <a:rPr lang="en-US" dirty="0" smtClean="0"/>
              <a:t> IM-09-01 </a:t>
            </a:r>
            <a:r>
              <a:rPr lang="en-US" dirty="0"/>
              <a:t>(Soon to be revised.)</a:t>
            </a:r>
          </a:p>
          <a:p>
            <a:r>
              <a:rPr lang="en-US" dirty="0" smtClean="0"/>
              <a:t>Forms</a:t>
            </a:r>
            <a:r>
              <a:rPr lang="en-US" dirty="0"/>
              <a:t>: Switzerland has not agreed to use </a:t>
            </a:r>
            <a:r>
              <a:rPr lang="en-US" dirty="0" smtClean="0"/>
              <a:t>U.S. </a:t>
            </a:r>
            <a:r>
              <a:rPr lang="en-US" dirty="0"/>
              <a:t>intergovernmental forms</a:t>
            </a:r>
          </a:p>
          <a:p>
            <a:pPr lvl="1"/>
            <a:r>
              <a:rPr lang="en-US" dirty="0" smtClean="0"/>
              <a:t>Incoming case:  Switzerland </a:t>
            </a:r>
            <a:r>
              <a:rPr lang="en-US" dirty="0"/>
              <a:t>may use </a:t>
            </a:r>
            <a:r>
              <a:rPr lang="en-US" dirty="0" smtClean="0"/>
              <a:t>multilingual </a:t>
            </a:r>
            <a:r>
              <a:rPr lang="en-US" dirty="0"/>
              <a:t>Swiss forms</a:t>
            </a:r>
          </a:p>
          <a:p>
            <a:pPr lvl="1"/>
            <a:r>
              <a:rPr lang="en-US" dirty="0" smtClean="0"/>
              <a:t>Outgoing case:</a:t>
            </a:r>
          </a:p>
          <a:p>
            <a:pPr lvl="2"/>
            <a:r>
              <a:rPr lang="en-US" dirty="0" smtClean="0">
                <a:solidFill>
                  <a:srgbClr val="5B616B"/>
                </a:solidFill>
              </a:rPr>
              <a:t>Use multilingual </a:t>
            </a:r>
            <a:r>
              <a:rPr lang="en-US" dirty="0">
                <a:solidFill>
                  <a:srgbClr val="5B616B"/>
                </a:solidFill>
              </a:rPr>
              <a:t>Swiss forms (application and power of attorney)</a:t>
            </a:r>
          </a:p>
          <a:p>
            <a:pPr lvl="2"/>
            <a:r>
              <a:rPr lang="en-US" dirty="0" smtClean="0">
                <a:solidFill>
                  <a:srgbClr val="5B616B"/>
                </a:solidFill>
              </a:rPr>
              <a:t>Content </a:t>
            </a:r>
            <a:r>
              <a:rPr lang="en-US" dirty="0">
                <a:solidFill>
                  <a:srgbClr val="5B616B"/>
                </a:solidFill>
              </a:rPr>
              <a:t>on forms must be in </a:t>
            </a:r>
            <a:r>
              <a:rPr lang="en-US" dirty="0" smtClean="0">
                <a:solidFill>
                  <a:srgbClr val="5B616B"/>
                </a:solidFill>
              </a:rPr>
              <a:t>official </a:t>
            </a:r>
            <a:r>
              <a:rPr lang="en-US" dirty="0">
                <a:solidFill>
                  <a:srgbClr val="5B616B"/>
                </a:solidFill>
              </a:rPr>
              <a:t>language of the Swiss Canton - French, German, or </a:t>
            </a:r>
            <a:r>
              <a:rPr lang="en-US" dirty="0" smtClean="0">
                <a:solidFill>
                  <a:srgbClr val="5B616B"/>
                </a:solidFill>
              </a:rPr>
              <a:t>Italian</a:t>
            </a:r>
          </a:p>
          <a:p>
            <a:pPr lvl="2"/>
            <a:r>
              <a:rPr lang="en-US" dirty="0" smtClean="0">
                <a:solidFill>
                  <a:srgbClr val="5B616B"/>
                </a:solidFill>
              </a:rPr>
              <a:t>U.S. </a:t>
            </a:r>
            <a:r>
              <a:rPr lang="en-US" dirty="0">
                <a:solidFill>
                  <a:srgbClr val="5B616B"/>
                </a:solidFill>
              </a:rPr>
              <a:t>documents must be accompanied by </a:t>
            </a:r>
            <a:r>
              <a:rPr lang="en-US" dirty="0" smtClean="0">
                <a:solidFill>
                  <a:srgbClr val="5B616B"/>
                </a:solidFill>
              </a:rPr>
              <a:t>a translation into the </a:t>
            </a:r>
            <a:r>
              <a:rPr lang="en-US" dirty="0">
                <a:solidFill>
                  <a:srgbClr val="5B616B"/>
                </a:solidFill>
              </a:rPr>
              <a:t>official </a:t>
            </a:r>
            <a:r>
              <a:rPr lang="en-US" dirty="0" smtClean="0">
                <a:solidFill>
                  <a:srgbClr val="5B616B"/>
                </a:solidFill>
              </a:rPr>
              <a:t>language of the Swiss Canton</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17</a:t>
            </a:fld>
            <a:endParaRPr lang="en-US" dirty="0"/>
          </a:p>
        </p:txBody>
      </p:sp>
      <p:sp>
        <p:nvSpPr>
          <p:cNvPr id="5" name="Title 4"/>
          <p:cNvSpPr>
            <a:spLocks noGrp="1"/>
          </p:cNvSpPr>
          <p:nvPr>
            <p:ph type="title"/>
          </p:nvPr>
        </p:nvSpPr>
        <p:spPr/>
        <p:txBody>
          <a:bodyPr/>
          <a:lstStyle/>
          <a:p>
            <a:r>
              <a:rPr lang="en-US" u="sng" dirty="0">
                <a:hlinkClick r:id="rId4"/>
              </a:rPr>
              <a:t>Switzerland</a:t>
            </a:r>
            <a:endParaRPr lang="en-US" dirty="0"/>
          </a:p>
        </p:txBody>
      </p:sp>
    </p:spTree>
    <p:extLst>
      <p:ext uri="{BB962C8B-B14F-4D97-AF65-F5344CB8AC3E}">
        <p14:creationId xmlns:p14="http://schemas.microsoft.com/office/powerpoint/2010/main" val="36505330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400" dirty="0" smtClean="0"/>
              <a:t>Federal statutory authority</a:t>
            </a:r>
          </a:p>
          <a:p>
            <a:pPr lvl="1"/>
            <a:r>
              <a:rPr lang="en-US" dirty="0" smtClean="0"/>
              <a:t>42 </a:t>
            </a:r>
            <a:r>
              <a:rPr lang="en-US" dirty="0"/>
              <a:t>U.S.C. §</a:t>
            </a:r>
            <a:r>
              <a:rPr lang="en-US" b="1" dirty="0"/>
              <a:t> </a:t>
            </a:r>
            <a:r>
              <a:rPr lang="en-US" dirty="0" smtClean="0"/>
              <a:t>659A(d)</a:t>
            </a:r>
          </a:p>
          <a:p>
            <a:pPr lvl="1"/>
            <a:r>
              <a:rPr lang="en-US" dirty="0" smtClean="0"/>
              <a:t>“</a:t>
            </a:r>
            <a:r>
              <a:rPr lang="en-US" dirty="0"/>
              <a:t>State may enter into reciprocal arrangements for the establishment and enforcement of support obligations with foreign countries that are not the subject of a declaration pursuant to subsection (a), to the extent consistent with Federal law.”</a:t>
            </a:r>
          </a:p>
          <a:p>
            <a:r>
              <a:rPr lang="en-US" sz="2400" dirty="0" smtClean="0"/>
              <a:t>State </a:t>
            </a:r>
            <a:r>
              <a:rPr lang="en-US" sz="2400" dirty="0"/>
              <a:t>statutory authority</a:t>
            </a:r>
          </a:p>
          <a:p>
            <a:pPr lvl="1"/>
            <a:r>
              <a:rPr lang="en-US" dirty="0" smtClean="0"/>
              <a:t>UIFSA, Section 308(b)</a:t>
            </a:r>
            <a:endParaRPr lang="en-US" dirty="0"/>
          </a:p>
          <a:p>
            <a:pPr lvl="1"/>
            <a:r>
              <a:rPr lang="en-US" dirty="0" smtClean="0"/>
              <a:t>“The [appropriate state official or agency] may determine that a foreign country has established a reciprocal arrangement for child support with this state and take appropriate action for notification of the determination.”</a:t>
            </a: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18</a:t>
            </a:fld>
            <a:endParaRPr lang="en-US" dirty="0"/>
          </a:p>
        </p:txBody>
      </p:sp>
      <p:sp>
        <p:nvSpPr>
          <p:cNvPr id="5" name="Title 4"/>
          <p:cNvSpPr>
            <a:spLocks noGrp="1"/>
          </p:cNvSpPr>
          <p:nvPr>
            <p:ph type="title"/>
          </p:nvPr>
        </p:nvSpPr>
        <p:spPr/>
        <p:txBody>
          <a:bodyPr/>
          <a:lstStyle/>
          <a:p>
            <a:r>
              <a:rPr lang="en-US" dirty="0" smtClean="0"/>
              <a:t>State Reciprocal Arrangements</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4930" y="457200"/>
            <a:ext cx="2453270" cy="1828800"/>
          </a:xfrm>
          <a:prstGeom prst="rect">
            <a:avLst/>
          </a:prstGeom>
        </p:spPr>
      </p:pic>
    </p:spTree>
    <p:extLst>
      <p:ext uri="{BB962C8B-B14F-4D97-AF65-F5344CB8AC3E}">
        <p14:creationId xmlns:p14="http://schemas.microsoft.com/office/powerpoint/2010/main" val="41003659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sz="2600" dirty="0" smtClean="0"/>
              <a:t>Bermuda</a:t>
            </a:r>
          </a:p>
          <a:p>
            <a:r>
              <a:rPr lang="en-US" sz="2600" dirty="0" smtClean="0"/>
              <a:t>Dominican Republic</a:t>
            </a:r>
          </a:p>
          <a:p>
            <a:r>
              <a:rPr lang="en-US" sz="2600" dirty="0" smtClean="0"/>
              <a:t>Fiji</a:t>
            </a:r>
          </a:p>
          <a:p>
            <a:r>
              <a:rPr lang="en-US" sz="2600" dirty="0" smtClean="0"/>
              <a:t>Jamaica</a:t>
            </a:r>
          </a:p>
          <a:p>
            <a:r>
              <a:rPr lang="en-US" sz="2600" dirty="0" smtClean="0"/>
              <a:t>Mexico</a:t>
            </a:r>
          </a:p>
          <a:p>
            <a:r>
              <a:rPr lang="en-US" sz="2600" dirty="0" smtClean="0"/>
              <a:t>New Zealand</a:t>
            </a:r>
          </a:p>
          <a:p>
            <a:r>
              <a:rPr lang="en-US" sz="2600" dirty="0" smtClean="0"/>
              <a:t>Province of Quebec</a:t>
            </a:r>
          </a:p>
          <a:p>
            <a:r>
              <a:rPr lang="en-US" sz="2600" dirty="0" smtClean="0"/>
              <a:t>Republic of South Africa</a:t>
            </a:r>
          </a:p>
          <a:p>
            <a:pPr marL="0" indent="0">
              <a:buNone/>
            </a:pPr>
            <a:r>
              <a:rPr lang="en-US" dirty="0"/>
              <a:t>Source:  OCSE Intergovernmental Resource Guide, Question C.1</a:t>
            </a:r>
          </a:p>
          <a:p>
            <a:endParaRPr lang="en-US" sz="1500" dirty="0" smtClean="0"/>
          </a:p>
          <a:p>
            <a:pPr marL="0" indent="0">
              <a:buNone/>
            </a:pPr>
            <a:r>
              <a:rPr lang="en-US" sz="1500" dirty="0" smtClean="0"/>
              <a:t>* Countries that are not Convention countries or FRCs. </a:t>
            </a:r>
            <a:r>
              <a:rPr lang="en-US" sz="1500" dirty="0"/>
              <a:t> </a:t>
            </a:r>
            <a:r>
              <a:rPr lang="en-US" sz="1500" dirty="0" smtClean="0"/>
              <a:t>U.S. states vary regarding the existence of state reciprocal arrangements.</a:t>
            </a:r>
          </a:p>
          <a:p>
            <a:endParaRPr lang="en-US" dirty="0">
              <a:solidFill>
                <a:srgbClr val="FF0000"/>
              </a:solidFill>
            </a:endParaRPr>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19</a:t>
            </a:fld>
            <a:endParaRPr lang="en-US" dirty="0"/>
          </a:p>
        </p:txBody>
      </p:sp>
      <p:sp>
        <p:nvSpPr>
          <p:cNvPr id="5" name="Title 4"/>
          <p:cNvSpPr>
            <a:spLocks noGrp="1"/>
          </p:cNvSpPr>
          <p:nvPr>
            <p:ph type="title"/>
          </p:nvPr>
        </p:nvSpPr>
        <p:spPr>
          <a:xfrm>
            <a:off x="686104" y="417493"/>
            <a:ext cx="7772400" cy="954107"/>
          </a:xfrm>
        </p:spPr>
        <p:txBody>
          <a:bodyPr/>
          <a:lstStyle/>
          <a:p>
            <a:r>
              <a:rPr lang="en-US" dirty="0" smtClean="0"/>
              <a:t>Countries* that are Parties to Reciprocal Arrangements with Some States</a:t>
            </a:r>
            <a:endParaRPr lang="en-US" dirty="0"/>
          </a:p>
        </p:txBody>
      </p:sp>
    </p:spTree>
    <p:extLst>
      <p:ext uri="{BB962C8B-B14F-4D97-AF65-F5344CB8AC3E}">
        <p14:creationId xmlns:p14="http://schemas.microsoft.com/office/powerpoint/2010/main" val="36632930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400" dirty="0"/>
              <a:t>Targeted Audiences</a:t>
            </a:r>
          </a:p>
          <a:p>
            <a:pPr lvl="1"/>
            <a:r>
              <a:rPr lang="en-US" dirty="0"/>
              <a:t>Caseworkers and </a:t>
            </a:r>
            <a:r>
              <a:rPr lang="en-US" dirty="0" smtClean="0"/>
              <a:t>Central Registry staff</a:t>
            </a:r>
            <a:endParaRPr lang="en-US" dirty="0"/>
          </a:p>
          <a:p>
            <a:pPr lvl="1"/>
            <a:r>
              <a:rPr lang="en-US" dirty="0" smtClean="0"/>
              <a:t>Experienced </a:t>
            </a:r>
            <a:r>
              <a:rPr lang="en-US" dirty="0"/>
              <a:t>as well as </a:t>
            </a:r>
            <a:r>
              <a:rPr lang="en-US" dirty="0" smtClean="0"/>
              <a:t>novice</a:t>
            </a:r>
          </a:p>
          <a:p>
            <a:r>
              <a:rPr lang="en-US" sz="2400" dirty="0" smtClean="0"/>
              <a:t>Content</a:t>
            </a:r>
          </a:p>
          <a:p>
            <a:pPr lvl="1"/>
            <a:r>
              <a:rPr lang="en-US" dirty="0" smtClean="0"/>
              <a:t>Background information</a:t>
            </a:r>
          </a:p>
          <a:p>
            <a:pPr lvl="1"/>
            <a:r>
              <a:rPr lang="en-US" dirty="0" smtClean="0"/>
              <a:t>Case processing </a:t>
            </a:r>
            <a:r>
              <a:rPr lang="en-US" dirty="0"/>
              <a:t>i</a:t>
            </a:r>
            <a:r>
              <a:rPr lang="en-US" dirty="0" smtClean="0"/>
              <a:t>nformation</a:t>
            </a:r>
          </a:p>
          <a:p>
            <a:r>
              <a:rPr lang="en-US" sz="2400" dirty="0" smtClean="0"/>
              <a:t>Resources</a:t>
            </a:r>
          </a:p>
          <a:p>
            <a:pPr lvl="1"/>
            <a:r>
              <a:rPr lang="en-US" dirty="0" smtClean="0"/>
              <a:t>PowerPoint with notes</a:t>
            </a:r>
          </a:p>
          <a:p>
            <a:pPr lvl="1"/>
            <a:r>
              <a:rPr lang="en-US" dirty="0" smtClean="0"/>
              <a:t>Trainer notes</a:t>
            </a:r>
          </a:p>
          <a:p>
            <a:pPr marL="454025" lvl="1"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9</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Webinar Series</a:t>
            </a:r>
            <a:endParaRPr lang="en-US" dirty="0"/>
          </a:p>
        </p:txBody>
      </p:sp>
      <p:sp>
        <p:nvSpPr>
          <p:cNvPr id="3" name="Slide Number Placeholder 2"/>
          <p:cNvSpPr>
            <a:spLocks noGrp="1"/>
          </p:cNvSpPr>
          <p:nvPr>
            <p:ph type="sldNum" sz="quarter" idx="4"/>
          </p:nvPr>
        </p:nvSpPr>
        <p:spPr/>
        <p:txBody>
          <a:bodyPr/>
          <a:lstStyle/>
          <a:p>
            <a:r>
              <a:rPr lang="en-US" dirty="0"/>
              <a:t>9</a:t>
            </a:r>
            <a:r>
              <a:rPr lang="en-US" dirty="0" smtClean="0"/>
              <a:t>-</a:t>
            </a:r>
            <a:fld id="{42782948-4DBE-204D-AB9E-B65E067054AE}" type="slidenum">
              <a:rPr lang="en-US" smtClean="0"/>
              <a:pPr/>
              <a:t>2</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975627"/>
            <a:ext cx="2476500" cy="1950244"/>
          </a:xfrm>
          <a:prstGeom prst="rect">
            <a:avLst/>
          </a:prstGeom>
        </p:spPr>
      </p:pic>
    </p:spTree>
    <p:extLst>
      <p:ext uri="{BB962C8B-B14F-4D97-AF65-F5344CB8AC3E}">
        <p14:creationId xmlns:p14="http://schemas.microsoft.com/office/powerpoint/2010/main" val="1941466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377840"/>
            <a:ext cx="7772400" cy="5143093"/>
          </a:xfrm>
        </p:spPr>
        <p:txBody>
          <a:bodyPr>
            <a:normAutofit fontScale="85000" lnSpcReduction="10000"/>
          </a:bodyPr>
          <a:lstStyle/>
          <a:p>
            <a:r>
              <a:rPr lang="en-US" sz="2400" dirty="0" smtClean="0">
                <a:latin typeface="Gill Sans MT" panose="020B0502020104020203" pitchFamily="34" charset="0"/>
              </a:rPr>
              <a:t>State legislature could choose between 2 alternatives (§ 307(a))</a:t>
            </a:r>
          </a:p>
          <a:p>
            <a:pPr lvl="1">
              <a:lnSpc>
                <a:spcPct val="120000"/>
              </a:lnSpc>
              <a:spcAft>
                <a:spcPts val="0"/>
              </a:spcAft>
            </a:pPr>
            <a:r>
              <a:rPr lang="en-US" sz="2100" dirty="0"/>
              <a:t>Alternative A </a:t>
            </a:r>
          </a:p>
          <a:p>
            <a:pPr lvl="2">
              <a:lnSpc>
                <a:spcPct val="120000"/>
              </a:lnSpc>
              <a:spcBef>
                <a:spcPts val="0"/>
              </a:spcBef>
            </a:pPr>
            <a:r>
              <a:rPr lang="en-US" sz="1900" b="1" i="1" dirty="0" smtClean="0">
                <a:solidFill>
                  <a:srgbClr val="5B616B"/>
                </a:solidFill>
              </a:rPr>
              <a:t>Must</a:t>
            </a:r>
            <a:r>
              <a:rPr lang="en-US" sz="1900" dirty="0"/>
              <a:t> </a:t>
            </a:r>
            <a:r>
              <a:rPr lang="en-US" sz="1900" dirty="0" smtClean="0"/>
              <a:t>provide </a:t>
            </a:r>
            <a:r>
              <a:rPr lang="en-US" sz="1900" dirty="0"/>
              <a:t>services to any petitioner who requests services, even if petitioner applies directly from another </a:t>
            </a:r>
            <a:r>
              <a:rPr lang="en-US" sz="1900" dirty="0" smtClean="0"/>
              <a:t>country</a:t>
            </a:r>
          </a:p>
          <a:p>
            <a:pPr marL="684212" lvl="2" indent="0">
              <a:lnSpc>
                <a:spcPct val="120000"/>
              </a:lnSpc>
              <a:spcBef>
                <a:spcPts val="0"/>
              </a:spcBef>
              <a:buNone/>
            </a:pPr>
            <a:endParaRPr lang="en-US" dirty="0" smtClean="0"/>
          </a:p>
          <a:p>
            <a:pPr lvl="1">
              <a:lnSpc>
                <a:spcPct val="120000"/>
              </a:lnSpc>
              <a:spcAft>
                <a:spcPts val="0"/>
              </a:spcAft>
            </a:pPr>
            <a:r>
              <a:rPr lang="en-US" sz="2100" dirty="0" smtClean="0"/>
              <a:t>Alternative B </a:t>
            </a:r>
            <a:endParaRPr lang="en-US" sz="2100" dirty="0"/>
          </a:p>
          <a:p>
            <a:pPr lvl="2">
              <a:lnSpc>
                <a:spcPct val="110000"/>
              </a:lnSpc>
              <a:spcBef>
                <a:spcPts val="0"/>
              </a:spcBef>
            </a:pPr>
            <a:r>
              <a:rPr lang="en-US" sz="1900" b="1" i="1" dirty="0">
                <a:solidFill>
                  <a:srgbClr val="5B616B"/>
                </a:solidFill>
              </a:rPr>
              <a:t>Must</a:t>
            </a:r>
            <a:r>
              <a:rPr lang="en-US" sz="1900" dirty="0"/>
              <a:t>, upon request, provide services to a petitioner residing in a state or requesting services through a Central Authority (Convention country or </a:t>
            </a:r>
            <a:r>
              <a:rPr lang="en-US" sz="1900" dirty="0" smtClean="0"/>
              <a:t>FRC) </a:t>
            </a:r>
            <a:endParaRPr lang="en-US" sz="1900" dirty="0"/>
          </a:p>
          <a:p>
            <a:pPr lvl="2">
              <a:lnSpc>
                <a:spcPct val="110000"/>
              </a:lnSpc>
              <a:spcBef>
                <a:spcPts val="0"/>
              </a:spcBef>
            </a:pPr>
            <a:r>
              <a:rPr lang="en-US" sz="1900" b="1" i="1" dirty="0">
                <a:solidFill>
                  <a:srgbClr val="5B616B"/>
                </a:solidFill>
              </a:rPr>
              <a:t>May</a:t>
            </a:r>
            <a:r>
              <a:rPr lang="en-US" sz="1900" dirty="0"/>
              <a:t>, upon request, provide services to an individual petitioner not residing in a state </a:t>
            </a:r>
          </a:p>
          <a:p>
            <a:pPr lvl="3">
              <a:lnSpc>
                <a:spcPct val="110000"/>
              </a:lnSpc>
              <a:spcBef>
                <a:spcPts val="0"/>
              </a:spcBef>
            </a:pPr>
            <a:r>
              <a:rPr lang="en-US" sz="1900" dirty="0"/>
              <a:t>Discretion in providing services </a:t>
            </a:r>
            <a:r>
              <a:rPr lang="en-US" sz="1900" dirty="0" smtClean="0"/>
              <a:t>to petitioner in a Convention country or an FRC who applies directly rather than through </a:t>
            </a:r>
            <a:r>
              <a:rPr lang="en-US" sz="1900" dirty="0"/>
              <a:t>the Central Authority</a:t>
            </a:r>
          </a:p>
          <a:p>
            <a:pPr lvl="3">
              <a:lnSpc>
                <a:spcPct val="110000"/>
              </a:lnSpc>
              <a:spcBef>
                <a:spcPts val="0"/>
              </a:spcBef>
            </a:pPr>
            <a:r>
              <a:rPr lang="en-US" sz="1900" dirty="0"/>
              <a:t>Discretion in providing </a:t>
            </a:r>
            <a:r>
              <a:rPr lang="en-US" sz="1900" dirty="0" smtClean="0"/>
              <a:t>services to </a:t>
            </a:r>
            <a:r>
              <a:rPr lang="en-US" sz="1900" dirty="0"/>
              <a:t>petitioner </a:t>
            </a:r>
            <a:r>
              <a:rPr lang="en-US" sz="1900" dirty="0" smtClean="0"/>
              <a:t>residing in any </a:t>
            </a:r>
            <a:r>
              <a:rPr lang="en-US" sz="1900" dirty="0"/>
              <a:t>other </a:t>
            </a:r>
            <a:r>
              <a:rPr lang="en-US" sz="1900" dirty="0" smtClean="0"/>
              <a:t>country who applies directly</a:t>
            </a:r>
            <a:endParaRPr lang="en-US" sz="1900" dirty="0"/>
          </a:p>
          <a:p>
            <a:endParaRPr lang="en-US" sz="2200" dirty="0" smtClean="0">
              <a:latin typeface="Gill Sans MT" panose="020B0502020104020203" pitchFamily="34" charset="0"/>
            </a:endParaRPr>
          </a:p>
          <a:p>
            <a:r>
              <a:rPr lang="en-US" sz="2400" dirty="0" smtClean="0">
                <a:latin typeface="Gill Sans MT" panose="020B0502020104020203" pitchFamily="34" charset="0"/>
              </a:rPr>
              <a:t>33 </a:t>
            </a:r>
            <a:r>
              <a:rPr lang="en-US" sz="2400" dirty="0">
                <a:latin typeface="Gill Sans MT" panose="020B0502020104020203" pitchFamily="34" charset="0"/>
              </a:rPr>
              <a:t>states, District of Columbia, and Virgin </a:t>
            </a:r>
            <a:r>
              <a:rPr lang="en-US" sz="2400" dirty="0" smtClean="0">
                <a:latin typeface="Gill Sans MT" panose="020B0502020104020203" pitchFamily="34" charset="0"/>
              </a:rPr>
              <a:t>Islands enacted </a:t>
            </a:r>
            <a:r>
              <a:rPr lang="en-US" sz="2400" dirty="0">
                <a:latin typeface="Gill Sans MT" panose="020B0502020104020203" pitchFamily="34" charset="0"/>
              </a:rPr>
              <a:t>Alt A</a:t>
            </a:r>
          </a:p>
          <a:p>
            <a:r>
              <a:rPr lang="en-US" sz="2400" dirty="0">
                <a:latin typeface="Gill Sans MT" panose="020B0502020104020203" pitchFamily="34" charset="0"/>
              </a:rPr>
              <a:t>17 states, Guam, and Puerto </a:t>
            </a:r>
            <a:r>
              <a:rPr lang="en-US" sz="2400" dirty="0" smtClean="0">
                <a:latin typeface="Gill Sans MT" panose="020B0502020104020203" pitchFamily="34" charset="0"/>
              </a:rPr>
              <a:t>Rico enacted </a:t>
            </a:r>
            <a:r>
              <a:rPr lang="en-US" sz="2400" dirty="0">
                <a:latin typeface="Gill Sans MT" panose="020B0502020104020203" pitchFamily="34" charset="0"/>
              </a:rPr>
              <a:t>Alt B</a:t>
            </a:r>
          </a:p>
          <a:p>
            <a:pPr marL="0" indent="0">
              <a:buNone/>
            </a:pPr>
            <a:endParaRPr lang="en-US" sz="2200" dirty="0" smtClean="0">
              <a:solidFill>
                <a:srgbClr val="4A4A4A"/>
              </a:solidFill>
              <a:latin typeface="Gill Sans MT" panose="020B0502020104020203" pitchFamily="34" charset="0"/>
            </a:endParaRPr>
          </a:p>
        </p:txBody>
      </p:sp>
      <p:sp>
        <p:nvSpPr>
          <p:cNvPr id="5" name="Footer Placeholder 4"/>
          <p:cNvSpPr>
            <a:spLocks noGrp="1"/>
          </p:cNvSpPr>
          <p:nvPr>
            <p:ph type="ftr" sz="quarter" idx="3"/>
          </p:nvPr>
        </p:nvSpPr>
        <p:spPr/>
        <p:txBody>
          <a:bodyPr/>
          <a:lstStyle/>
          <a:p>
            <a:r>
              <a:rPr lang="en-US" dirty="0" smtClean="0"/>
              <a:t>Module 9</a:t>
            </a:r>
            <a:endParaRPr lang="en-US" dirty="0"/>
          </a:p>
        </p:txBody>
      </p:sp>
      <p:sp>
        <p:nvSpPr>
          <p:cNvPr id="6" name="Slide Number Placeholder 5"/>
          <p:cNvSpPr>
            <a:spLocks noGrp="1"/>
          </p:cNvSpPr>
          <p:nvPr>
            <p:ph type="sldNum" sz="quarter" idx="4"/>
          </p:nvPr>
        </p:nvSpPr>
        <p:spPr/>
        <p:txBody>
          <a:bodyPr/>
          <a:lstStyle/>
          <a:p>
            <a:r>
              <a:rPr lang="en-US" dirty="0" smtClean="0"/>
              <a:t>9-20</a:t>
            </a:r>
            <a:endParaRPr lang="en-US" dirty="0"/>
          </a:p>
        </p:txBody>
      </p:sp>
      <p:sp>
        <p:nvSpPr>
          <p:cNvPr id="8" name="Title 7"/>
          <p:cNvSpPr>
            <a:spLocks noGrp="1"/>
          </p:cNvSpPr>
          <p:nvPr>
            <p:ph type="title"/>
          </p:nvPr>
        </p:nvSpPr>
        <p:spPr>
          <a:xfrm>
            <a:off x="685800" y="586770"/>
            <a:ext cx="7772400" cy="523220"/>
          </a:xfrm>
        </p:spPr>
        <p:txBody>
          <a:bodyPr/>
          <a:lstStyle/>
          <a:p>
            <a:r>
              <a:rPr lang="en-US" dirty="0" smtClean="0"/>
              <a:t>UIFSA – Duties of Support Enforcement Agency</a:t>
            </a:r>
            <a:endParaRPr lang="en-US" dirty="0"/>
          </a:p>
        </p:txBody>
      </p:sp>
    </p:spTree>
    <p:extLst>
      <p:ext uri="{BB962C8B-B14F-4D97-AF65-F5344CB8AC3E}">
        <p14:creationId xmlns:p14="http://schemas.microsoft.com/office/powerpoint/2010/main" val="12397380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dirty="0" smtClean="0"/>
              <a:t>Tribunal </a:t>
            </a:r>
            <a:r>
              <a:rPr lang="en-US" dirty="0"/>
              <a:t>must apply UIFSA </a:t>
            </a:r>
            <a:r>
              <a:rPr lang="en-US" dirty="0" smtClean="0"/>
              <a:t>Articles </a:t>
            </a:r>
            <a:r>
              <a:rPr lang="en-US" dirty="0"/>
              <a:t>1 </a:t>
            </a:r>
            <a:r>
              <a:rPr lang="en-US" dirty="0" smtClean="0"/>
              <a:t>through 6</a:t>
            </a:r>
          </a:p>
          <a:p>
            <a:pPr marL="228600" indent="-228600">
              <a:spcAft>
                <a:spcPts val="0"/>
              </a:spcAft>
              <a:buNone/>
            </a:pPr>
            <a:r>
              <a:rPr lang="en-US" dirty="0" smtClean="0"/>
              <a:t> 	and</a:t>
            </a:r>
            <a:r>
              <a:rPr lang="en-US" dirty="0"/>
              <a:t>, as applicable, </a:t>
            </a:r>
            <a:r>
              <a:rPr lang="en-US" dirty="0" smtClean="0"/>
              <a:t> Article </a:t>
            </a:r>
            <a:r>
              <a:rPr lang="en-US" dirty="0"/>
              <a:t>7, to a support </a:t>
            </a:r>
            <a:endParaRPr lang="en-US" dirty="0" smtClean="0"/>
          </a:p>
          <a:p>
            <a:pPr marL="228600" indent="-228600">
              <a:spcAft>
                <a:spcPts val="0"/>
              </a:spcAft>
              <a:buNone/>
            </a:pPr>
            <a:r>
              <a:rPr lang="en-US" dirty="0"/>
              <a:t>	</a:t>
            </a:r>
            <a:r>
              <a:rPr lang="en-US" dirty="0" smtClean="0"/>
              <a:t>proceeding </a:t>
            </a:r>
            <a:r>
              <a:rPr lang="en-US" dirty="0"/>
              <a:t>involving</a:t>
            </a:r>
            <a:r>
              <a:rPr lang="en-US" dirty="0" smtClean="0"/>
              <a:t>:</a:t>
            </a:r>
          </a:p>
          <a:p>
            <a:pPr marL="228600" indent="-228600">
              <a:spcAft>
                <a:spcPts val="0"/>
              </a:spcAft>
              <a:buNone/>
            </a:pPr>
            <a:endParaRPr lang="en-US" dirty="0"/>
          </a:p>
          <a:p>
            <a:pPr lvl="1"/>
            <a:r>
              <a:rPr lang="en-US" dirty="0"/>
              <a:t>A foreign support order;</a:t>
            </a:r>
          </a:p>
          <a:p>
            <a:pPr lvl="1"/>
            <a:r>
              <a:rPr lang="en-US" dirty="0"/>
              <a:t>A foreign tribunal; or</a:t>
            </a:r>
          </a:p>
          <a:p>
            <a:pPr lvl="1"/>
            <a:r>
              <a:rPr lang="en-US" dirty="0"/>
              <a:t>An obligee, obligor, or child residing in a foreign country</a:t>
            </a:r>
          </a:p>
          <a:p>
            <a:r>
              <a:rPr lang="en-US" dirty="0"/>
              <a:t>New Article 7 applies only to Convention proceedings </a:t>
            </a:r>
          </a:p>
          <a:p>
            <a:r>
              <a:rPr lang="en-US" dirty="0" smtClean="0"/>
              <a:t>Tribunal </a:t>
            </a:r>
            <a:r>
              <a:rPr lang="en-US" dirty="0"/>
              <a:t>may apply Articles 1 </a:t>
            </a:r>
            <a:r>
              <a:rPr lang="en-US" dirty="0" smtClean="0"/>
              <a:t>through </a:t>
            </a:r>
            <a:r>
              <a:rPr lang="en-US" dirty="0"/>
              <a:t>6 when asked to recognize and enforce a foreign support order on basis of </a:t>
            </a:r>
            <a:r>
              <a:rPr lang="en-US" dirty="0" smtClean="0"/>
              <a:t>comity</a:t>
            </a:r>
          </a:p>
          <a:p>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UIFSA Road Map – Section 105 </a:t>
            </a:r>
            <a:endParaRPr lang="en-US"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6177" y="1109990"/>
            <a:ext cx="2194560" cy="1645920"/>
          </a:xfrm>
          <a:prstGeom prst="rect">
            <a:avLst/>
          </a:prstGeom>
        </p:spPr>
      </p:pic>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21</a:t>
            </a:fld>
            <a:endParaRPr lang="en-US" dirty="0"/>
          </a:p>
        </p:txBody>
      </p:sp>
    </p:spTree>
    <p:extLst>
      <p:ext uri="{BB962C8B-B14F-4D97-AF65-F5344CB8AC3E}">
        <p14:creationId xmlns:p14="http://schemas.microsoft.com/office/powerpoint/2010/main" val="24366130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6104" y="1600200"/>
            <a:ext cx="7772096" cy="4724400"/>
          </a:xfrm>
        </p:spPr>
        <p:txBody>
          <a:bodyPr>
            <a:normAutofit fontScale="70000" lnSpcReduction="20000"/>
          </a:bodyPr>
          <a:lstStyle/>
          <a:p>
            <a:r>
              <a:rPr lang="en-US" sz="2900" dirty="0" smtClean="0"/>
              <a:t>Conduct analysis</a:t>
            </a:r>
          </a:p>
          <a:p>
            <a:pPr lvl="1"/>
            <a:r>
              <a:rPr lang="en-US" sz="2600" dirty="0"/>
              <a:t>Incoming case</a:t>
            </a:r>
          </a:p>
          <a:p>
            <a:pPr lvl="2"/>
            <a:r>
              <a:rPr lang="en-US" sz="2300" dirty="0" smtClean="0">
                <a:solidFill>
                  <a:srgbClr val="5B616B"/>
                </a:solidFill>
              </a:rPr>
              <a:t>What is status </a:t>
            </a:r>
            <a:r>
              <a:rPr lang="en-US" sz="2300" dirty="0">
                <a:solidFill>
                  <a:srgbClr val="5B616B"/>
                </a:solidFill>
              </a:rPr>
              <a:t>of country where applicant </a:t>
            </a:r>
            <a:r>
              <a:rPr lang="en-US" sz="2300" dirty="0" smtClean="0">
                <a:solidFill>
                  <a:srgbClr val="5B616B"/>
                </a:solidFill>
              </a:rPr>
              <a:t>resides?</a:t>
            </a:r>
            <a:endParaRPr lang="en-US" sz="2300" dirty="0">
              <a:solidFill>
                <a:srgbClr val="5B616B"/>
              </a:solidFill>
            </a:endParaRPr>
          </a:p>
          <a:p>
            <a:pPr lvl="2"/>
            <a:r>
              <a:rPr lang="en-US" sz="2300" dirty="0" smtClean="0">
                <a:solidFill>
                  <a:srgbClr val="5B616B"/>
                </a:solidFill>
              </a:rPr>
              <a:t>Did applicant go through </a:t>
            </a:r>
            <a:r>
              <a:rPr lang="en-US" sz="2300" dirty="0">
                <a:solidFill>
                  <a:srgbClr val="5B616B"/>
                </a:solidFill>
              </a:rPr>
              <a:t>Central </a:t>
            </a:r>
            <a:r>
              <a:rPr lang="en-US" sz="2300" dirty="0" smtClean="0">
                <a:solidFill>
                  <a:srgbClr val="5B616B"/>
                </a:solidFill>
              </a:rPr>
              <a:t>Authority of a Convention country or an FRC?</a:t>
            </a:r>
            <a:endParaRPr lang="en-US" sz="2300" dirty="0">
              <a:solidFill>
                <a:srgbClr val="5B616B"/>
              </a:solidFill>
            </a:endParaRPr>
          </a:p>
          <a:p>
            <a:pPr lvl="2"/>
            <a:r>
              <a:rPr lang="en-US" sz="2300" dirty="0" smtClean="0">
                <a:solidFill>
                  <a:srgbClr val="5B616B"/>
                </a:solidFill>
              </a:rPr>
              <a:t>How does Section 307(a) affect services?</a:t>
            </a:r>
            <a:endParaRPr lang="en-US" sz="2300" dirty="0">
              <a:solidFill>
                <a:srgbClr val="5B616B"/>
              </a:solidFill>
            </a:endParaRPr>
          </a:p>
          <a:p>
            <a:endParaRPr lang="en-US" sz="2600" dirty="0"/>
          </a:p>
          <a:p>
            <a:pPr lvl="1"/>
            <a:r>
              <a:rPr lang="en-US" sz="2600" dirty="0"/>
              <a:t>Outgoing case</a:t>
            </a:r>
          </a:p>
          <a:p>
            <a:pPr lvl="2"/>
            <a:r>
              <a:rPr lang="en-US" sz="2300" dirty="0" smtClean="0">
                <a:solidFill>
                  <a:srgbClr val="5B616B"/>
                </a:solidFill>
              </a:rPr>
              <a:t>What is status </a:t>
            </a:r>
            <a:r>
              <a:rPr lang="en-US" sz="2300" dirty="0">
                <a:solidFill>
                  <a:srgbClr val="5B616B"/>
                </a:solidFill>
              </a:rPr>
              <a:t>of country where respondent </a:t>
            </a:r>
            <a:r>
              <a:rPr lang="en-US" sz="2300" dirty="0" smtClean="0">
                <a:solidFill>
                  <a:srgbClr val="5B616B"/>
                </a:solidFill>
              </a:rPr>
              <a:t>resides?</a:t>
            </a:r>
            <a:endParaRPr lang="en-US" sz="2300" dirty="0">
              <a:solidFill>
                <a:srgbClr val="5B616B"/>
              </a:solidFill>
            </a:endParaRPr>
          </a:p>
          <a:p>
            <a:endParaRPr lang="en-US" dirty="0" smtClean="0"/>
          </a:p>
          <a:p>
            <a:r>
              <a:rPr lang="en-US" sz="2900" dirty="0" smtClean="0"/>
              <a:t>Follow </a:t>
            </a:r>
            <a:r>
              <a:rPr lang="en-US" sz="2900" dirty="0"/>
              <a:t>the UIFSA road map</a:t>
            </a:r>
          </a:p>
          <a:p>
            <a:r>
              <a:rPr lang="en-US" sz="2900" dirty="0"/>
              <a:t>Look up resources </a:t>
            </a:r>
          </a:p>
          <a:p>
            <a:r>
              <a:rPr lang="en-US" sz="2900" dirty="0"/>
              <a:t>Ask for help, as needed</a:t>
            </a:r>
          </a:p>
          <a:p>
            <a:pPr marL="0" indent="0" algn="ctr">
              <a:buNone/>
            </a:pPr>
            <a:r>
              <a:rPr lang="en-US" sz="2600" b="1" i="1" dirty="0" smtClean="0"/>
              <a:t>Be </a:t>
            </a:r>
            <a:r>
              <a:rPr lang="en-US" sz="2600" b="1" i="1" dirty="0"/>
              <a:t>patient with yourself.  These cases are challenging!</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22</a:t>
            </a:fld>
            <a:endParaRPr lang="en-US" dirty="0"/>
          </a:p>
        </p:txBody>
      </p:sp>
      <p:sp>
        <p:nvSpPr>
          <p:cNvPr id="5" name="Title 4"/>
          <p:cNvSpPr>
            <a:spLocks noGrp="1"/>
          </p:cNvSpPr>
          <p:nvPr>
            <p:ph type="title"/>
          </p:nvPr>
        </p:nvSpPr>
        <p:spPr/>
        <p:txBody>
          <a:bodyPr/>
          <a:lstStyle/>
          <a:p>
            <a:r>
              <a:rPr lang="en-US" dirty="0"/>
              <a:t>Analysis and Case Processing Steps</a:t>
            </a:r>
          </a:p>
        </p:txBody>
      </p:sp>
    </p:spTree>
    <p:extLst>
      <p:ext uri="{BB962C8B-B14F-4D97-AF65-F5344CB8AC3E}">
        <p14:creationId xmlns:p14="http://schemas.microsoft.com/office/powerpoint/2010/main" val="28791448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425593"/>
            <a:ext cx="7772400" cy="4572000"/>
          </a:xfrm>
        </p:spPr>
        <p:txBody>
          <a:bodyPr>
            <a:normAutofit/>
          </a:bodyPr>
          <a:lstStyle/>
          <a:p>
            <a:pPr marL="0" indent="0">
              <a:buNone/>
            </a:pPr>
            <a:r>
              <a:rPr lang="en-US" dirty="0" smtClean="0"/>
              <a:t>Assume the custodial parent lives in Ontario, Canada. The noncustodial parent lives and works in Michigan. She wants Michigan to recognize and enforce her Canadian order. </a:t>
            </a:r>
          </a:p>
          <a:p>
            <a:pPr marL="0" indent="0">
              <a:buNone/>
            </a:pPr>
            <a:r>
              <a:rPr lang="en-US" dirty="0" smtClean="0"/>
              <a:t>How should she proceed?  What provisions of UIFSA will apply?</a:t>
            </a:r>
          </a:p>
        </p:txBody>
      </p:sp>
      <p:sp>
        <p:nvSpPr>
          <p:cNvPr id="3" name="Title 2"/>
          <p:cNvSpPr>
            <a:spLocks noGrp="1"/>
          </p:cNvSpPr>
          <p:nvPr>
            <p:ph type="title"/>
          </p:nvPr>
        </p:nvSpPr>
        <p:spPr>
          <a:xfrm>
            <a:off x="699247" y="654477"/>
            <a:ext cx="7772400" cy="523220"/>
          </a:xfrm>
        </p:spPr>
        <p:txBody>
          <a:bodyPr/>
          <a:lstStyle/>
          <a:p>
            <a:r>
              <a:rPr lang="en-US" dirty="0" smtClean="0"/>
              <a:t>Case Scenario #1 </a:t>
            </a:r>
            <a:r>
              <a:rPr lang="en-US" dirty="0"/>
              <a:t>– </a:t>
            </a:r>
            <a:r>
              <a:rPr lang="en-US" dirty="0" smtClean="0"/>
              <a:t>Residence of Applicant</a:t>
            </a:r>
            <a:endParaRPr lang="en-US" dirty="0"/>
          </a:p>
        </p:txBody>
      </p:sp>
      <p:sp>
        <p:nvSpPr>
          <p:cNvPr id="12" name="TextBox 11"/>
          <p:cNvSpPr txBox="1"/>
          <p:nvPr/>
        </p:nvSpPr>
        <p:spPr>
          <a:xfrm>
            <a:off x="4496739" y="4830721"/>
            <a:ext cx="3974908" cy="1200329"/>
          </a:xfrm>
          <a:prstGeom prst="rect">
            <a:avLst/>
          </a:prstGeom>
          <a:noFill/>
        </p:spPr>
        <p:txBody>
          <a:bodyPr wrap="square" rtlCol="0">
            <a:spAutoFit/>
          </a:bodyPr>
          <a:lstStyle/>
          <a:p>
            <a:r>
              <a:rPr lang="en-US" dirty="0" smtClean="0">
                <a:solidFill>
                  <a:srgbClr val="5B616B"/>
                </a:solidFill>
              </a:rPr>
              <a:t>Custodial parent does not reside in a Convention country so UIFSA Article 7 does not apply. Ontario, Canada is an FRC.  Articles 1 - 6 of UIFSA apply.</a:t>
            </a:r>
            <a:endParaRPr lang="en-US" dirty="0">
              <a:solidFill>
                <a:srgbClr val="5B616B"/>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8974" y="4503091"/>
            <a:ext cx="790194" cy="1554480"/>
          </a:xfrm>
          <a:prstGeom prst="rect">
            <a:avLst/>
          </a:prstGeom>
        </p:spPr>
      </p:pic>
      <p:pic>
        <p:nvPicPr>
          <p:cNvPr id="13" name="Picture 12"/>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2839168" y="5296026"/>
            <a:ext cx="360000" cy="717000"/>
          </a:xfrm>
          <a:prstGeom prst="rect">
            <a:avLst/>
          </a:prstGeom>
          <a:solidFill>
            <a:srgbClr val="E7E7E5"/>
          </a:solidFill>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247" y="3248368"/>
            <a:ext cx="2194560" cy="1097280"/>
          </a:xfrm>
          <a:prstGeom prst="rect">
            <a:avLst/>
          </a:prstGeom>
        </p:spPr>
      </p:pic>
      <p:pic>
        <p:nvPicPr>
          <p:cNvPr id="14" name="Picture 6"/>
          <p:cNvPicPr>
            <a:picLocks noChangeAspect="1" noChangeArrowheads="1"/>
          </p:cNvPicPr>
          <p:nvPr/>
        </p:nvPicPr>
        <p:blipFill>
          <a:blip r:embed="rId6" cstate="print"/>
          <a:srcRect/>
          <a:stretch>
            <a:fillRect/>
          </a:stretch>
        </p:blipFill>
        <p:spPr bwMode="auto">
          <a:xfrm>
            <a:off x="1093078" y="4375475"/>
            <a:ext cx="892917" cy="1005840"/>
          </a:xfrm>
          <a:prstGeom prst="rect">
            <a:avLst/>
          </a:prstGeom>
          <a:noFill/>
          <a:ln w="12700">
            <a:noFill/>
            <a:miter lim="800000"/>
            <a:headEnd/>
            <a:tailEnd/>
          </a:ln>
        </p:spPr>
      </p:pic>
      <p:sp>
        <p:nvSpPr>
          <p:cNvPr id="16" name="TextBox 15"/>
          <p:cNvSpPr txBox="1"/>
          <p:nvPr/>
        </p:nvSpPr>
        <p:spPr>
          <a:xfrm>
            <a:off x="1169041" y="4531540"/>
            <a:ext cx="996954" cy="640080"/>
          </a:xfrm>
          <a:prstGeom prst="rect">
            <a:avLst/>
          </a:prstGeom>
          <a:noFill/>
        </p:spPr>
        <p:txBody>
          <a:bodyPr wrap="square" rtlCol="0">
            <a:spAutoFit/>
          </a:bodyPr>
          <a:lstStyle/>
          <a:p>
            <a:r>
              <a:rPr lang="en-US" sz="1600" dirty="0" smtClean="0"/>
              <a:t>Support</a:t>
            </a:r>
          </a:p>
          <a:p>
            <a:r>
              <a:rPr lang="en-US" sz="1600" dirty="0" smtClean="0"/>
              <a:t>Order</a:t>
            </a:r>
            <a:endParaRPr lang="en-US" sz="1600" dirty="0"/>
          </a:p>
        </p:txBody>
      </p:sp>
      <p:sp>
        <p:nvSpPr>
          <p:cNvPr id="2" name="Footer Placeholder 1"/>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23</a:t>
            </a:fld>
            <a:endParaRPr lang="en-US" dirty="0"/>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19800" y="2877973"/>
            <a:ext cx="1563184" cy="1828800"/>
          </a:xfrm>
          <a:prstGeom prst="rect">
            <a:avLst/>
          </a:prstGeom>
        </p:spPr>
      </p:pic>
      <p:pic>
        <p:nvPicPr>
          <p:cNvPr id="15" name="Picture 14"/>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5291984" y="3217360"/>
            <a:ext cx="734578" cy="1463040"/>
          </a:xfrm>
          <a:prstGeom prst="rect">
            <a:avLst/>
          </a:prstGeom>
          <a:solidFill>
            <a:srgbClr val="E7E7E5"/>
          </a:solidFill>
        </p:spPr>
      </p:pic>
    </p:spTree>
    <p:extLst>
      <p:ext uri="{BB962C8B-B14F-4D97-AF65-F5344CB8AC3E}">
        <p14:creationId xmlns:p14="http://schemas.microsoft.com/office/powerpoint/2010/main" val="3648819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376629"/>
            <a:ext cx="7772400" cy="4572000"/>
          </a:xfrm>
        </p:spPr>
        <p:txBody>
          <a:bodyPr>
            <a:normAutofit/>
          </a:bodyPr>
          <a:lstStyle/>
          <a:p>
            <a:pPr marL="0" indent="0">
              <a:buNone/>
            </a:pPr>
            <a:r>
              <a:rPr lang="en-US" dirty="0"/>
              <a:t>Assume the custodial parent lives in </a:t>
            </a:r>
            <a:r>
              <a:rPr lang="en-US" dirty="0" smtClean="0"/>
              <a:t>Switzerland. </a:t>
            </a:r>
            <a:r>
              <a:rPr lang="en-US" dirty="0"/>
              <a:t>The noncustodial parent lives and works in Michigan. She wants Michigan to recognize and enforce her </a:t>
            </a:r>
            <a:r>
              <a:rPr lang="en-US" dirty="0" smtClean="0"/>
              <a:t>French </a:t>
            </a:r>
            <a:r>
              <a:rPr lang="en-US" dirty="0"/>
              <a:t>order. </a:t>
            </a:r>
          </a:p>
          <a:p>
            <a:pPr marL="0" indent="0">
              <a:buNone/>
            </a:pPr>
            <a:r>
              <a:rPr lang="en-US" dirty="0"/>
              <a:t>How should she proceed?  What provisions of UIFSA will apply?</a:t>
            </a:r>
            <a:endParaRPr lang="en-US" dirty="0" smtClean="0"/>
          </a:p>
        </p:txBody>
      </p:sp>
      <p:sp>
        <p:nvSpPr>
          <p:cNvPr id="3" name="Title 2"/>
          <p:cNvSpPr>
            <a:spLocks noGrp="1"/>
          </p:cNvSpPr>
          <p:nvPr>
            <p:ph type="title"/>
          </p:nvPr>
        </p:nvSpPr>
        <p:spPr>
          <a:xfrm>
            <a:off x="699247" y="654477"/>
            <a:ext cx="7772400" cy="523220"/>
          </a:xfrm>
        </p:spPr>
        <p:txBody>
          <a:bodyPr/>
          <a:lstStyle/>
          <a:p>
            <a:r>
              <a:rPr lang="en-US" dirty="0" smtClean="0"/>
              <a:t>Case Scenario #2 </a:t>
            </a:r>
            <a:r>
              <a:rPr lang="en-US" dirty="0"/>
              <a:t>– </a:t>
            </a:r>
            <a:r>
              <a:rPr lang="en-US" dirty="0" smtClean="0"/>
              <a:t>Residence of Applicant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2883763"/>
            <a:ext cx="2854710" cy="1828800"/>
          </a:xfrm>
          <a:prstGeom prst="rect">
            <a:avLst/>
          </a:prstGeom>
        </p:spPr>
      </p:pic>
      <p:pic>
        <p:nvPicPr>
          <p:cNvPr id="8" name="Picture 6"/>
          <p:cNvPicPr>
            <a:picLocks noChangeArrowheads="1"/>
          </p:cNvPicPr>
          <p:nvPr/>
        </p:nvPicPr>
        <p:blipFill>
          <a:blip r:embed="rId4" cstate="print"/>
          <a:srcRect/>
          <a:stretch>
            <a:fillRect/>
          </a:stretch>
        </p:blipFill>
        <p:spPr bwMode="auto">
          <a:xfrm>
            <a:off x="1545670" y="4720398"/>
            <a:ext cx="1217613" cy="1427163"/>
          </a:xfrm>
          <a:prstGeom prst="rect">
            <a:avLst/>
          </a:prstGeom>
          <a:noFill/>
          <a:ln w="12700">
            <a:noFill/>
            <a:miter lim="800000"/>
            <a:headEnd/>
            <a:tailEnd/>
          </a:ln>
        </p:spPr>
      </p:pic>
      <p:sp>
        <p:nvSpPr>
          <p:cNvPr id="10" name="TextBox 9"/>
          <p:cNvSpPr txBox="1"/>
          <p:nvPr/>
        </p:nvSpPr>
        <p:spPr>
          <a:xfrm>
            <a:off x="1778937" y="4974705"/>
            <a:ext cx="762000" cy="584775"/>
          </a:xfrm>
          <a:prstGeom prst="rect">
            <a:avLst/>
          </a:prstGeom>
          <a:noFill/>
        </p:spPr>
        <p:txBody>
          <a:bodyPr wrap="square" rtlCol="0">
            <a:spAutoFit/>
          </a:bodyPr>
          <a:lstStyle/>
          <a:p>
            <a:r>
              <a:rPr lang="en-US" sz="1600" dirty="0" smtClean="0"/>
              <a:t>French</a:t>
            </a:r>
          </a:p>
          <a:p>
            <a:r>
              <a:rPr lang="en-US" sz="1600" dirty="0" smtClean="0"/>
              <a:t>Order</a:t>
            </a:r>
            <a:endParaRPr lang="en-US" sz="1600" dirty="0"/>
          </a:p>
        </p:txBody>
      </p:sp>
      <p:sp>
        <p:nvSpPr>
          <p:cNvPr id="12" name="TextBox 11"/>
          <p:cNvSpPr txBox="1"/>
          <p:nvPr/>
        </p:nvSpPr>
        <p:spPr>
          <a:xfrm>
            <a:off x="4800600" y="5145560"/>
            <a:ext cx="3974908" cy="1200329"/>
          </a:xfrm>
          <a:prstGeom prst="rect">
            <a:avLst/>
          </a:prstGeom>
          <a:noFill/>
        </p:spPr>
        <p:txBody>
          <a:bodyPr wrap="square" rtlCol="0">
            <a:spAutoFit/>
          </a:bodyPr>
          <a:lstStyle/>
          <a:p>
            <a:r>
              <a:rPr lang="en-US" dirty="0" smtClean="0">
                <a:solidFill>
                  <a:srgbClr val="5B616B"/>
                </a:solidFill>
              </a:rPr>
              <a:t>Custodial parent does not reside in a Convention country so UIFSA Article 7 does not apply. Switzerland is an FRC. Articles 1 - 6 of UIFSA apply.</a:t>
            </a:r>
            <a:endParaRPr lang="en-US" dirty="0">
              <a:solidFill>
                <a:srgbClr val="5B616B"/>
              </a:solidFill>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3931" y="4584961"/>
            <a:ext cx="790194" cy="1554480"/>
          </a:xfrm>
          <a:prstGeom prst="rect">
            <a:avLst/>
          </a:prstGeom>
        </p:spPr>
      </p:pic>
      <p:pic>
        <p:nvPicPr>
          <p:cNvPr id="13" name="Picture 12"/>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a:off x="3776021" y="5311098"/>
            <a:ext cx="360000" cy="717000"/>
          </a:xfrm>
          <a:prstGeom prst="rect">
            <a:avLst/>
          </a:prstGeom>
          <a:solidFill>
            <a:srgbClr val="E7E7E5"/>
          </a:solidFill>
        </p:spPr>
      </p:pic>
      <p:sp>
        <p:nvSpPr>
          <p:cNvPr id="5" name="Footer Placeholder 4"/>
          <p:cNvSpPr>
            <a:spLocks noGrp="1"/>
          </p:cNvSpPr>
          <p:nvPr>
            <p:ph type="ftr" sz="quarter" idx="3"/>
          </p:nvPr>
        </p:nvSpPr>
        <p:spPr/>
        <p:txBody>
          <a:bodyPr/>
          <a:lstStyle/>
          <a:p>
            <a:r>
              <a:rPr lang="en-US" dirty="0" smtClean="0"/>
              <a:t>Module 9</a:t>
            </a:r>
            <a:endParaRPr lang="en-US" dirty="0"/>
          </a:p>
        </p:txBody>
      </p:sp>
      <p:sp>
        <p:nvSpPr>
          <p:cNvPr id="6" name="Slide Number Placeholder 5"/>
          <p:cNvSpPr>
            <a:spLocks noGrp="1"/>
          </p:cNvSpPr>
          <p:nvPr>
            <p:ph type="sldNum" sz="quarter" idx="4"/>
          </p:nvPr>
        </p:nvSpPr>
        <p:spPr/>
        <p:txBody>
          <a:bodyPr/>
          <a:lstStyle/>
          <a:p>
            <a:r>
              <a:rPr lang="en-US" dirty="0" smtClean="0"/>
              <a:t>9-</a:t>
            </a:r>
            <a:fld id="{42782948-4DBE-204D-AB9E-B65E067054AE}" type="slidenum">
              <a:rPr lang="en-US" smtClean="0"/>
              <a:pPr/>
              <a:t>24</a:t>
            </a:fld>
            <a:endParaRPr lang="en-US" dirty="0"/>
          </a:p>
        </p:txBody>
      </p:sp>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89844" y="2959965"/>
            <a:ext cx="1875820" cy="2194560"/>
          </a:xfrm>
          <a:prstGeom prst="rect">
            <a:avLst/>
          </a:prstGeom>
        </p:spPr>
      </p:pic>
      <p:pic>
        <p:nvPicPr>
          <p:cNvPr id="15" name="Picture 14"/>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a:off x="5150256" y="3461723"/>
            <a:ext cx="734578" cy="1463040"/>
          </a:xfrm>
          <a:prstGeom prst="rect">
            <a:avLst/>
          </a:prstGeom>
          <a:solidFill>
            <a:srgbClr val="E7E7E5"/>
          </a:solidFill>
        </p:spPr>
      </p:pic>
    </p:spTree>
    <p:extLst>
      <p:ext uri="{BB962C8B-B14F-4D97-AF65-F5344CB8AC3E}">
        <p14:creationId xmlns:p14="http://schemas.microsoft.com/office/powerpoint/2010/main" val="1752262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25</a:t>
            </a:fld>
            <a:endParaRPr lang="en-US" dirty="0"/>
          </a:p>
        </p:txBody>
      </p:sp>
      <p:sp>
        <p:nvSpPr>
          <p:cNvPr id="5" name="Title 4"/>
          <p:cNvSpPr>
            <a:spLocks noGrp="1"/>
          </p:cNvSpPr>
          <p:nvPr>
            <p:ph type="title"/>
          </p:nvPr>
        </p:nvSpPr>
        <p:spPr/>
        <p:txBody>
          <a:bodyPr/>
          <a:lstStyle/>
          <a:p>
            <a:r>
              <a:rPr lang="en-US" dirty="0" smtClean="0"/>
              <a:t>Incoming Action from an FRC</a:t>
            </a:r>
            <a:endParaRPr lang="en-US" dirty="0"/>
          </a:p>
        </p:txBody>
      </p:sp>
      <p:pic>
        <p:nvPicPr>
          <p:cNvPr id="6" name="Content Placeholder 5"/>
          <p:cNvPicPr>
            <a:picLocks noGrp="1" noChangeAspect="1"/>
          </p:cNvPicPr>
          <p:nvPr>
            <p:ph idx="1"/>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196694" y="2117467"/>
            <a:ext cx="3646211" cy="1828800"/>
          </a:xfrm>
          <a:prstGeom prst="rect">
            <a:avLst/>
          </a:prstGeom>
          <a:scene3d>
            <a:camera prst="orthographicFront">
              <a:rot lat="0" lon="0" rev="11400000"/>
            </a:camera>
            <a:lightRig rig="threePt" dir="t"/>
          </a:scene3d>
        </p:spPr>
      </p:pic>
    </p:spTree>
    <p:extLst>
      <p:ext uri="{BB962C8B-B14F-4D97-AF65-F5344CB8AC3E}">
        <p14:creationId xmlns:p14="http://schemas.microsoft.com/office/powerpoint/2010/main" val="368250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OCSE </a:t>
            </a:r>
            <a:r>
              <a:rPr lang="en-US" sz="2400" dirty="0" smtClean="0"/>
              <a:t>DCL-11-22</a:t>
            </a:r>
          </a:p>
          <a:p>
            <a:pPr lvl="1"/>
            <a:r>
              <a:rPr lang="en-US" dirty="0"/>
              <a:t>FRCs are not required to use U.S. federal </a:t>
            </a:r>
            <a:r>
              <a:rPr lang="en-US" dirty="0" smtClean="0"/>
              <a:t>forms</a:t>
            </a:r>
          </a:p>
          <a:p>
            <a:pPr lvl="1"/>
            <a:r>
              <a:rPr lang="en-US" dirty="0"/>
              <a:t>Some FRCs have developed similar </a:t>
            </a:r>
            <a:r>
              <a:rPr lang="en-US" dirty="0" smtClean="0"/>
              <a:t>forms</a:t>
            </a:r>
          </a:p>
          <a:p>
            <a:r>
              <a:rPr lang="en-US" sz="2400" dirty="0"/>
              <a:t>States are encouraged to be as flexible as possible in processing cases from </a:t>
            </a:r>
            <a:r>
              <a:rPr lang="en-US" sz="2400" dirty="0" smtClean="0"/>
              <a:t>FRCs </a:t>
            </a:r>
          </a:p>
          <a:p>
            <a:pPr lvl="1"/>
            <a:r>
              <a:rPr lang="en-US" dirty="0" smtClean="0"/>
              <a:t>45 </a:t>
            </a:r>
            <a:r>
              <a:rPr lang="en-US" dirty="0"/>
              <a:t>CFR 303.7(d)(2)(ii) and (iii</a:t>
            </a:r>
            <a:r>
              <a:rPr lang="en-US" dirty="0" smtClean="0"/>
              <a:t>)</a:t>
            </a:r>
          </a:p>
          <a:p>
            <a:r>
              <a:rPr lang="en-US" sz="2400" dirty="0"/>
              <a:t>If the information is legally sufficient, even if not on familiar forms, the </a:t>
            </a:r>
            <a:r>
              <a:rPr lang="en-US" sz="2400" dirty="0" smtClean="0"/>
              <a:t>child support </a:t>
            </a:r>
            <a:r>
              <a:rPr lang="en-US" sz="2400" dirty="0"/>
              <a:t>agency should take appropriate </a:t>
            </a:r>
            <a:r>
              <a:rPr lang="en-US" sz="2400" dirty="0" smtClean="0"/>
              <a:t>action</a:t>
            </a:r>
            <a:endParaRPr lang="en-US" sz="2400" dirty="0"/>
          </a:p>
          <a:p>
            <a:endParaRPr lang="en-US" dirty="0"/>
          </a:p>
          <a:p>
            <a:endParaRPr lang="en-US" dirty="0"/>
          </a:p>
          <a:p>
            <a:endParaRPr lang="en-US" dirty="0"/>
          </a:p>
          <a:p>
            <a:endParaRPr lang="en-US" dirty="0"/>
          </a:p>
          <a:p>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26</a:t>
            </a:fld>
            <a:endParaRPr lang="en-US" dirty="0"/>
          </a:p>
        </p:txBody>
      </p:sp>
      <p:sp>
        <p:nvSpPr>
          <p:cNvPr id="5" name="Title 4"/>
          <p:cNvSpPr>
            <a:spLocks noGrp="1"/>
          </p:cNvSpPr>
          <p:nvPr>
            <p:ph type="title"/>
          </p:nvPr>
        </p:nvSpPr>
        <p:spPr/>
        <p:txBody>
          <a:bodyPr/>
          <a:lstStyle/>
          <a:p>
            <a:r>
              <a:rPr lang="en-US" dirty="0" smtClean="0"/>
              <a:t>Forms </a:t>
            </a:r>
            <a:r>
              <a:rPr lang="en-US" dirty="0"/>
              <a:t>– </a:t>
            </a:r>
            <a:r>
              <a:rPr lang="en-US" dirty="0" smtClean="0"/>
              <a:t>Incoming</a:t>
            </a:r>
            <a:endParaRPr lang="en-US" dirty="0"/>
          </a:p>
        </p:txBody>
      </p:sp>
      <p:pic>
        <p:nvPicPr>
          <p:cNvPr id="6" name="Picture 4" descr="C:\Documents and Settings\SorensCJ\Local Settings\Temporary Internet Files\Content.IE5\67USB6R7\MC900150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13411" y="1032129"/>
            <a:ext cx="1014801" cy="1136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0613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FRC may use federal intergovernmental forms or other agreed upon forms </a:t>
            </a:r>
          </a:p>
          <a:p>
            <a:r>
              <a:rPr lang="en-US" sz="2400" dirty="0" smtClean="0"/>
              <a:t>Processed similar to an interstate support case under UIFSA</a:t>
            </a:r>
          </a:p>
          <a:p>
            <a:r>
              <a:rPr lang="en-US" sz="2400" dirty="0" smtClean="0"/>
              <a:t>Responding state’s law applies</a:t>
            </a:r>
          </a:p>
          <a:p>
            <a:pPr lvl="1"/>
            <a:r>
              <a:rPr lang="en-US" dirty="0" smtClean="0"/>
              <a:t>Establishment of support duty </a:t>
            </a:r>
            <a:endParaRPr lang="en-US" dirty="0" smtClean="0">
              <a:solidFill>
                <a:srgbClr val="FF0000"/>
              </a:solidFill>
            </a:endParaRPr>
          </a:p>
          <a:p>
            <a:pPr lvl="1"/>
            <a:r>
              <a:rPr lang="en-US" dirty="0" smtClean="0"/>
              <a:t>Child support guidelines</a:t>
            </a:r>
          </a:p>
          <a:p>
            <a:pPr lvl="1"/>
            <a:r>
              <a:rPr lang="en-US" dirty="0" smtClean="0"/>
              <a:t>Duration of support</a:t>
            </a:r>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27</a:t>
            </a:fld>
            <a:endParaRPr lang="en-US" dirty="0"/>
          </a:p>
        </p:txBody>
      </p:sp>
      <p:sp>
        <p:nvSpPr>
          <p:cNvPr id="5" name="Title 4"/>
          <p:cNvSpPr>
            <a:spLocks noGrp="1"/>
          </p:cNvSpPr>
          <p:nvPr>
            <p:ph type="title"/>
          </p:nvPr>
        </p:nvSpPr>
        <p:spPr/>
        <p:txBody>
          <a:bodyPr/>
          <a:lstStyle/>
          <a:p>
            <a:r>
              <a:rPr lang="en-US" dirty="0" smtClean="0"/>
              <a:t>Establishment</a:t>
            </a:r>
            <a:endParaRPr lang="en-US" dirty="0"/>
          </a:p>
        </p:txBody>
      </p:sp>
    </p:spTree>
    <p:extLst>
      <p:ext uri="{BB962C8B-B14F-4D97-AF65-F5344CB8AC3E}">
        <p14:creationId xmlns:p14="http://schemas.microsoft.com/office/powerpoint/2010/main" val="30559450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772400" cy="4920734"/>
          </a:xfrm>
        </p:spPr>
        <p:txBody>
          <a:bodyPr/>
          <a:lstStyle/>
          <a:p>
            <a:r>
              <a:rPr lang="en-US" sz="2200" dirty="0"/>
              <a:t>FRC </a:t>
            </a:r>
            <a:r>
              <a:rPr lang="en-US" sz="2200" dirty="0" smtClean="0"/>
              <a:t>may </a:t>
            </a:r>
            <a:r>
              <a:rPr lang="en-US" sz="2200" dirty="0"/>
              <a:t>use federal intergovernmental forms or other agreed upon forms</a:t>
            </a:r>
          </a:p>
          <a:p>
            <a:r>
              <a:rPr lang="en-US" sz="2200" dirty="0" smtClean="0"/>
              <a:t>Processed </a:t>
            </a:r>
            <a:r>
              <a:rPr lang="en-US" sz="2200" dirty="0"/>
              <a:t>similar to </a:t>
            </a:r>
            <a:r>
              <a:rPr lang="en-US" sz="2200" dirty="0" smtClean="0"/>
              <a:t>interstate </a:t>
            </a:r>
            <a:r>
              <a:rPr lang="en-US" sz="2200" dirty="0"/>
              <a:t>support case under </a:t>
            </a:r>
            <a:r>
              <a:rPr lang="en-US" sz="2200" dirty="0" smtClean="0"/>
              <a:t>UIFSA</a:t>
            </a:r>
          </a:p>
          <a:p>
            <a:pPr lvl="1"/>
            <a:r>
              <a:rPr lang="en-US" dirty="0" smtClean="0"/>
              <a:t>Exception: Section 615</a:t>
            </a:r>
          </a:p>
          <a:p>
            <a:pPr lvl="2"/>
            <a:r>
              <a:rPr lang="en-US" sz="2000" dirty="0" smtClean="0"/>
              <a:t>Even if issuing country has CEJ, if the foreign country lacks or refuses to exercise jurisdiction to modify under its laws, a U.S. tribunal may assume jurisdiction to modify</a:t>
            </a:r>
          </a:p>
          <a:p>
            <a:pPr lvl="3"/>
            <a:r>
              <a:rPr lang="en-US" sz="1800" dirty="0" smtClean="0"/>
              <a:t>Consent to modify not required</a:t>
            </a:r>
          </a:p>
          <a:p>
            <a:pPr lvl="3"/>
            <a:r>
              <a:rPr lang="en-US" sz="1800" dirty="0"/>
              <a:t>P</a:t>
            </a:r>
            <a:r>
              <a:rPr lang="en-US" sz="1800" dirty="0" smtClean="0"/>
              <a:t>etitioner may reside in either responding state or foreign country</a:t>
            </a:r>
          </a:p>
          <a:p>
            <a:pPr marL="914400" lvl="3" indent="0">
              <a:buNone/>
            </a:pPr>
            <a:r>
              <a:rPr lang="en-US" dirty="0" smtClean="0"/>
              <a:t>  </a:t>
            </a:r>
            <a:endParaRPr lang="en-US" dirty="0"/>
          </a:p>
          <a:p>
            <a:r>
              <a:rPr lang="en-US" sz="2200" dirty="0" smtClean="0"/>
              <a:t>Registration for modification under Article 6 of UIFSA</a:t>
            </a:r>
            <a:endParaRPr lang="en-US" sz="2200"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28</a:t>
            </a:fld>
            <a:endParaRPr lang="en-US" dirty="0"/>
          </a:p>
        </p:txBody>
      </p:sp>
      <p:sp>
        <p:nvSpPr>
          <p:cNvPr id="5" name="Title 4"/>
          <p:cNvSpPr>
            <a:spLocks noGrp="1"/>
          </p:cNvSpPr>
          <p:nvPr>
            <p:ph type="title"/>
          </p:nvPr>
        </p:nvSpPr>
        <p:spPr/>
        <p:txBody>
          <a:bodyPr/>
          <a:lstStyle/>
          <a:p>
            <a:r>
              <a:rPr lang="en-US" dirty="0" smtClean="0"/>
              <a:t>Modification</a:t>
            </a:r>
            <a:endParaRPr lang="en-US" dirty="0"/>
          </a:p>
        </p:txBody>
      </p:sp>
    </p:spTree>
    <p:extLst>
      <p:ext uri="{BB962C8B-B14F-4D97-AF65-F5344CB8AC3E}">
        <p14:creationId xmlns:p14="http://schemas.microsoft.com/office/powerpoint/2010/main" val="18506700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Responding </a:t>
            </a:r>
            <a:r>
              <a:rPr lang="en-US" sz="2400" dirty="0"/>
              <a:t>state’s law applies</a:t>
            </a:r>
          </a:p>
          <a:p>
            <a:pPr lvl="1"/>
            <a:r>
              <a:rPr lang="en-US" dirty="0" smtClean="0"/>
              <a:t>Grounds for modification</a:t>
            </a:r>
          </a:p>
          <a:p>
            <a:pPr lvl="1"/>
            <a:r>
              <a:rPr lang="en-US" dirty="0" smtClean="0"/>
              <a:t>Child </a:t>
            </a:r>
            <a:r>
              <a:rPr lang="en-US" dirty="0"/>
              <a:t>support </a:t>
            </a:r>
            <a:r>
              <a:rPr lang="en-US" dirty="0" smtClean="0"/>
              <a:t>guidelines</a:t>
            </a:r>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29</a:t>
            </a:fld>
            <a:endParaRPr lang="en-US" dirty="0"/>
          </a:p>
        </p:txBody>
      </p:sp>
      <p:sp>
        <p:nvSpPr>
          <p:cNvPr id="5" name="Title 4"/>
          <p:cNvSpPr>
            <a:spLocks noGrp="1"/>
          </p:cNvSpPr>
          <p:nvPr>
            <p:ph type="title"/>
          </p:nvPr>
        </p:nvSpPr>
        <p:spPr/>
        <p:txBody>
          <a:bodyPr/>
          <a:lstStyle/>
          <a:p>
            <a:r>
              <a:rPr lang="en-US" dirty="0" smtClean="0"/>
              <a:t>Modification – Choice of Law</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971800"/>
            <a:ext cx="2286000" cy="3200400"/>
          </a:xfrm>
          <a:prstGeom prst="rect">
            <a:avLst/>
          </a:prstGeom>
        </p:spPr>
      </p:pic>
    </p:spTree>
    <p:extLst>
      <p:ext uri="{BB962C8B-B14F-4D97-AF65-F5344CB8AC3E}">
        <p14:creationId xmlns:p14="http://schemas.microsoft.com/office/powerpoint/2010/main" val="21343384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85000" lnSpcReduction="10000"/>
          </a:bodyPr>
          <a:lstStyle/>
          <a:p>
            <a:r>
              <a:rPr lang="en-US" dirty="0" smtClean="0"/>
              <a:t>Overview of 2007 Hague Child Support Convention</a:t>
            </a:r>
          </a:p>
          <a:p>
            <a:r>
              <a:rPr lang="en-US" dirty="0" smtClean="0"/>
              <a:t>Central Authorities and Applications under the Hague Child Support Convention</a:t>
            </a:r>
          </a:p>
          <a:p>
            <a:r>
              <a:rPr lang="en-US" dirty="0"/>
              <a:t>Recognition and Enforcement of a Convention Order under UIFSA </a:t>
            </a:r>
            <a:r>
              <a:rPr lang="en-US" dirty="0" smtClean="0"/>
              <a:t>(2008) </a:t>
            </a:r>
            <a:r>
              <a:rPr lang="en-US" dirty="0"/>
              <a:t>– Incoming </a:t>
            </a:r>
            <a:r>
              <a:rPr lang="en-US" dirty="0" smtClean="0"/>
              <a:t>Application</a:t>
            </a:r>
          </a:p>
          <a:p>
            <a:r>
              <a:rPr lang="en-US" dirty="0"/>
              <a:t>Recognition and Enforcement of a Convention Order under UIFSA </a:t>
            </a:r>
            <a:r>
              <a:rPr lang="en-US" dirty="0" smtClean="0"/>
              <a:t>(2008) </a:t>
            </a:r>
            <a:r>
              <a:rPr lang="en-US" dirty="0"/>
              <a:t>– </a:t>
            </a:r>
            <a:r>
              <a:rPr lang="en-US" dirty="0" smtClean="0"/>
              <a:t>Outgoing Application</a:t>
            </a:r>
          </a:p>
          <a:p>
            <a:r>
              <a:rPr lang="en-US" dirty="0"/>
              <a:t>Establishment of a Convention Order, </a:t>
            </a:r>
            <a:r>
              <a:rPr lang="en-US" dirty="0" smtClean="0"/>
              <a:t>Including </a:t>
            </a:r>
            <a:r>
              <a:rPr lang="en-US" dirty="0"/>
              <a:t>W</a:t>
            </a:r>
            <a:r>
              <a:rPr lang="en-US" dirty="0" smtClean="0"/>
              <a:t>here </a:t>
            </a:r>
            <a:r>
              <a:rPr lang="en-US" dirty="0"/>
              <a:t>N</a:t>
            </a:r>
            <a:r>
              <a:rPr lang="en-US" dirty="0" smtClean="0"/>
              <a:t>ecessary </a:t>
            </a:r>
            <a:r>
              <a:rPr lang="en-US" dirty="0"/>
              <a:t>the </a:t>
            </a:r>
            <a:r>
              <a:rPr lang="en-US" dirty="0" smtClean="0"/>
              <a:t>Establishment </a:t>
            </a:r>
            <a:r>
              <a:rPr lang="en-US" dirty="0"/>
              <a:t>of </a:t>
            </a:r>
            <a:r>
              <a:rPr lang="en-US" dirty="0" smtClean="0"/>
              <a:t>Parentage </a:t>
            </a:r>
          </a:p>
          <a:p>
            <a:r>
              <a:rPr lang="en-US" dirty="0" smtClean="0"/>
              <a:t>Modification of a Support Order under the Convention – Incoming Application</a:t>
            </a:r>
          </a:p>
          <a:p>
            <a:r>
              <a:rPr lang="en-US" dirty="0" smtClean="0"/>
              <a:t>Modification of a Support Order under the Convention – Outgoing Application</a:t>
            </a:r>
          </a:p>
          <a:p>
            <a:r>
              <a:rPr lang="en-US" dirty="0" smtClean="0"/>
              <a:t>Implementation Issues/Topics</a:t>
            </a:r>
          </a:p>
          <a:p>
            <a:r>
              <a:rPr lang="en-US" dirty="0" smtClean="0"/>
              <a:t>Processing of a Non-Convention Case</a:t>
            </a:r>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9</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Webinar Modules</a:t>
            </a:r>
            <a:endParaRPr lang="en-US" dirty="0"/>
          </a:p>
        </p:txBody>
      </p:sp>
      <p:sp>
        <p:nvSpPr>
          <p:cNvPr id="3" name="Slide Number Placeholder 2"/>
          <p:cNvSpPr>
            <a:spLocks noGrp="1"/>
          </p:cNvSpPr>
          <p:nvPr>
            <p:ph type="sldNum" sz="quarter" idx="4"/>
          </p:nvPr>
        </p:nvSpPr>
        <p:spPr/>
        <p:txBody>
          <a:bodyPr/>
          <a:lstStyle/>
          <a:p>
            <a:r>
              <a:rPr lang="en-US" dirty="0" smtClean="0"/>
              <a:t>9-</a:t>
            </a:r>
            <a:fld id="{42782948-4DBE-204D-AB9E-B65E067054AE}" type="slidenum">
              <a:rPr lang="en-US" smtClean="0"/>
              <a:pPr/>
              <a:t>3</a:t>
            </a:fld>
            <a:endParaRPr lang="en-US" dirty="0"/>
          </a:p>
        </p:txBody>
      </p:sp>
    </p:spTree>
    <p:extLst>
      <p:ext uri="{BB962C8B-B14F-4D97-AF65-F5344CB8AC3E}">
        <p14:creationId xmlns:p14="http://schemas.microsoft.com/office/powerpoint/2010/main" val="18105469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Direct income withholding not authorized</a:t>
            </a:r>
          </a:p>
          <a:p>
            <a:r>
              <a:rPr lang="en-US" sz="2400" dirty="0"/>
              <a:t>FRC </a:t>
            </a:r>
            <a:r>
              <a:rPr lang="en-US" sz="2400" dirty="0" smtClean="0"/>
              <a:t>may </a:t>
            </a:r>
            <a:r>
              <a:rPr lang="en-US" sz="2400" dirty="0"/>
              <a:t>use federal intergovernmental forms or other agreed upon forms</a:t>
            </a:r>
          </a:p>
          <a:p>
            <a:r>
              <a:rPr lang="en-US" sz="2400" dirty="0" smtClean="0"/>
              <a:t>Administrative enforcement available</a:t>
            </a:r>
          </a:p>
          <a:p>
            <a:r>
              <a:rPr lang="en-US" sz="2400" dirty="0" smtClean="0"/>
              <a:t>Registration for enforcement under Article 6 of UIFSA available</a:t>
            </a:r>
          </a:p>
          <a:p>
            <a:pPr lvl="1"/>
            <a:r>
              <a:rPr lang="en-US" dirty="0" smtClean="0"/>
              <a:t>Documents</a:t>
            </a:r>
          </a:p>
          <a:p>
            <a:pPr lvl="1"/>
            <a:r>
              <a:rPr lang="en-US" dirty="0" smtClean="0"/>
              <a:t>Timeframe for challenging</a:t>
            </a:r>
          </a:p>
          <a:p>
            <a:pPr lvl="1"/>
            <a:r>
              <a:rPr lang="en-US" dirty="0" smtClean="0"/>
              <a:t>Allowable defenses</a:t>
            </a:r>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30</a:t>
            </a:fld>
            <a:endParaRPr lang="en-US" dirty="0"/>
          </a:p>
        </p:txBody>
      </p:sp>
      <p:sp>
        <p:nvSpPr>
          <p:cNvPr id="5" name="Title 4"/>
          <p:cNvSpPr>
            <a:spLocks noGrp="1"/>
          </p:cNvSpPr>
          <p:nvPr>
            <p:ph type="title"/>
          </p:nvPr>
        </p:nvSpPr>
        <p:spPr/>
        <p:txBody>
          <a:bodyPr/>
          <a:lstStyle/>
          <a:p>
            <a:r>
              <a:rPr lang="en-US" dirty="0" smtClean="0"/>
              <a:t>Enforcement</a:t>
            </a:r>
            <a:endParaRPr lang="en-US" dirty="0"/>
          </a:p>
        </p:txBody>
      </p:sp>
    </p:spTree>
    <p:extLst>
      <p:ext uri="{BB962C8B-B14F-4D97-AF65-F5344CB8AC3E}">
        <p14:creationId xmlns:p14="http://schemas.microsoft.com/office/powerpoint/2010/main" val="15541221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sz="2200" b="1" dirty="0" smtClean="0"/>
              <a:t>Question:</a:t>
            </a:r>
            <a:r>
              <a:rPr lang="en-US" sz="2200" dirty="0"/>
              <a:t> </a:t>
            </a:r>
            <a:r>
              <a:rPr lang="en-US" sz="2200" dirty="0" smtClean="0"/>
              <a:t>Before </a:t>
            </a:r>
            <a:r>
              <a:rPr lang="en-US" sz="2200" dirty="0"/>
              <a:t>UIFSA 2008 went into effect, </a:t>
            </a:r>
            <a:r>
              <a:rPr lang="en-US" sz="2200" dirty="0" smtClean="0"/>
              <a:t>the employer was honoring a direct income withholding based on </a:t>
            </a:r>
            <a:r>
              <a:rPr lang="en-US" sz="2200" dirty="0"/>
              <a:t>a foreign </a:t>
            </a:r>
            <a:r>
              <a:rPr lang="en-US" sz="2200" dirty="0" smtClean="0"/>
              <a:t>income withholding order. Now that UIFSA 2008 is in effect, must the employer continue to honor the direct foreign income withholding order?  </a:t>
            </a:r>
            <a:endParaRPr lang="en-US" sz="2200" dirty="0"/>
          </a:p>
          <a:p>
            <a:r>
              <a:rPr lang="en-US" sz="2200" b="1" dirty="0" smtClean="0"/>
              <a:t>Response: </a:t>
            </a:r>
            <a:r>
              <a:rPr lang="en-US" sz="2200" dirty="0" smtClean="0"/>
              <a:t>No</a:t>
            </a:r>
            <a:r>
              <a:rPr lang="en-US" sz="2200" dirty="0"/>
              <a:t>. The employer may continue to honor such orders if it chooses. However, now that UIFSA 2008 is in effect, an employer is not required to honor the direct foreign income withholding order. If an employer decides not to honor a direct </a:t>
            </a:r>
            <a:r>
              <a:rPr lang="en-US" sz="2200" dirty="0" smtClean="0"/>
              <a:t>foreign income withholding, OCSE </a:t>
            </a:r>
            <a:r>
              <a:rPr lang="en-US" sz="2200" dirty="0"/>
              <a:t>encourages the employer to discuss options for managing income withholding in the case with the state child support agency and foreign child support office, as appropriate, so as not to disrupt the flow of payments to the family.</a:t>
            </a:r>
          </a:p>
          <a:p>
            <a:endParaRPr lang="en-US" sz="2200" dirty="0"/>
          </a:p>
          <a:p>
            <a:pPr marL="0" indent="0">
              <a:buNone/>
            </a:pPr>
            <a:endParaRPr lang="en-US" dirty="0" smtClean="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31</a:t>
            </a:fld>
            <a:endParaRPr lang="en-US" dirty="0"/>
          </a:p>
        </p:txBody>
      </p:sp>
      <p:sp>
        <p:nvSpPr>
          <p:cNvPr id="5" name="Title 4"/>
          <p:cNvSpPr>
            <a:spLocks noGrp="1"/>
          </p:cNvSpPr>
          <p:nvPr>
            <p:ph type="title"/>
          </p:nvPr>
        </p:nvSpPr>
        <p:spPr/>
        <p:txBody>
          <a:bodyPr/>
          <a:lstStyle/>
          <a:p>
            <a:r>
              <a:rPr lang="en-US" dirty="0" smtClean="0"/>
              <a:t>Existing Case Questions</a:t>
            </a:r>
            <a:endParaRPr lang="en-US" dirty="0"/>
          </a:p>
        </p:txBody>
      </p:sp>
    </p:spTree>
    <p:extLst>
      <p:ext uri="{BB962C8B-B14F-4D97-AF65-F5344CB8AC3E}">
        <p14:creationId xmlns:p14="http://schemas.microsoft.com/office/powerpoint/2010/main" val="33710040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200" b="1" dirty="0" smtClean="0"/>
              <a:t>Question:</a:t>
            </a:r>
            <a:r>
              <a:rPr lang="en-US" sz="2200" dirty="0" smtClean="0"/>
              <a:t> </a:t>
            </a:r>
            <a:r>
              <a:rPr lang="en-US" sz="2200" dirty="0"/>
              <a:t>Now that the Hague Child Support Convention has entered into force in the United States, how should states handle cases that are currently being worked under a federal bilateral </a:t>
            </a:r>
            <a:r>
              <a:rPr lang="en-US" sz="2200" dirty="0" smtClean="0"/>
              <a:t>agreement?</a:t>
            </a:r>
          </a:p>
          <a:p>
            <a:r>
              <a:rPr lang="en-US" sz="2200" b="1" dirty="0" smtClean="0"/>
              <a:t>Response: </a:t>
            </a:r>
            <a:r>
              <a:rPr lang="en-US" sz="2200" dirty="0"/>
              <a:t>States should continue to work cases that were initiated under a bilateral agreement so as not to disrupt payments to families. However, if a major action requiring a new application is necessary, such as a modification, and the other country is also a Convention country, states should use Convention forms and follow Convention </a:t>
            </a:r>
            <a:r>
              <a:rPr lang="en-US" sz="2200" dirty="0" smtClean="0"/>
              <a:t>requirements </a:t>
            </a:r>
            <a:r>
              <a:rPr lang="en-US" sz="2200" dirty="0"/>
              <a:t>as provided in Article 7 of UIFSA and the Convention. </a:t>
            </a:r>
            <a:endParaRPr lang="en-US" sz="2200" b="1"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32</a:t>
            </a:fld>
            <a:endParaRPr lang="en-US" dirty="0"/>
          </a:p>
        </p:txBody>
      </p:sp>
      <p:sp>
        <p:nvSpPr>
          <p:cNvPr id="5" name="Title 4"/>
          <p:cNvSpPr>
            <a:spLocks noGrp="1"/>
          </p:cNvSpPr>
          <p:nvPr>
            <p:ph type="title"/>
          </p:nvPr>
        </p:nvSpPr>
        <p:spPr/>
        <p:txBody>
          <a:bodyPr/>
          <a:lstStyle/>
          <a:p>
            <a:r>
              <a:rPr lang="en-US" dirty="0" smtClean="0"/>
              <a:t>Existing Case Questions (cont’d)</a:t>
            </a:r>
            <a:endParaRPr lang="en-US" dirty="0"/>
          </a:p>
        </p:txBody>
      </p:sp>
    </p:spTree>
    <p:extLst>
      <p:ext uri="{BB962C8B-B14F-4D97-AF65-F5344CB8AC3E}">
        <p14:creationId xmlns:p14="http://schemas.microsoft.com/office/powerpoint/2010/main" val="12519193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The </a:t>
            </a:r>
            <a:r>
              <a:rPr lang="en-US" dirty="0" smtClean="0">
                <a:solidFill>
                  <a:schemeClr val="tx2"/>
                </a:solidFill>
              </a:rPr>
              <a:t>designated authority </a:t>
            </a:r>
            <a:r>
              <a:rPr lang="en-US" dirty="0" smtClean="0"/>
              <a:t>in Quebec </a:t>
            </a:r>
            <a:r>
              <a:rPr lang="en-US" dirty="0"/>
              <a:t>sends the </a:t>
            </a:r>
            <a:r>
              <a:rPr lang="en-US" dirty="0" smtClean="0"/>
              <a:t>Florida </a:t>
            </a:r>
            <a:r>
              <a:rPr lang="en-US" dirty="0"/>
              <a:t>central registry a request to register and enforce a </a:t>
            </a:r>
            <a:r>
              <a:rPr lang="en-US" dirty="0" smtClean="0"/>
              <a:t>support order issued in Quebec, determining paternity </a:t>
            </a:r>
            <a:r>
              <a:rPr lang="en-US" dirty="0"/>
              <a:t>and </a:t>
            </a:r>
            <a:r>
              <a:rPr lang="en-US" dirty="0" smtClean="0"/>
              <a:t>establishing a support amount.  </a:t>
            </a:r>
          </a:p>
          <a:p>
            <a:pPr>
              <a:buFont typeface="Arial" panose="020B0604020202020204" pitchFamily="34" charset="0"/>
              <a:buChar char="•"/>
            </a:pPr>
            <a:r>
              <a:rPr lang="en-US" dirty="0" smtClean="0"/>
              <a:t>Florida has </a:t>
            </a:r>
            <a:r>
              <a:rPr lang="en-US" dirty="0"/>
              <a:t>a state-level reciprocity arrangement with </a:t>
            </a:r>
            <a:r>
              <a:rPr lang="en-US" dirty="0" smtClean="0"/>
              <a:t>Quebec, which is the province where the custodial parent and child reside</a:t>
            </a:r>
          </a:p>
          <a:p>
            <a:pPr>
              <a:buFont typeface="Arial" panose="020B0604020202020204" pitchFamily="34" charset="0"/>
              <a:buChar char="•"/>
            </a:pPr>
            <a:r>
              <a:rPr lang="en-US" dirty="0" smtClean="0"/>
              <a:t>Assume the order requires support to age 21 if the child is attending university and dependent on the custodial parent</a:t>
            </a: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33</a:t>
            </a:fld>
            <a:endParaRPr lang="en-US" dirty="0"/>
          </a:p>
        </p:txBody>
      </p:sp>
      <p:sp>
        <p:nvSpPr>
          <p:cNvPr id="5" name="Title 4"/>
          <p:cNvSpPr>
            <a:spLocks noGrp="1"/>
          </p:cNvSpPr>
          <p:nvPr>
            <p:ph type="title"/>
          </p:nvPr>
        </p:nvSpPr>
        <p:spPr/>
        <p:txBody>
          <a:bodyPr/>
          <a:lstStyle/>
          <a:p>
            <a:r>
              <a:rPr lang="en-US" dirty="0" smtClean="0"/>
              <a:t>Case Scenario #3</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4419600"/>
            <a:ext cx="1920722" cy="12801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1" y="4201208"/>
            <a:ext cx="2018401" cy="2011680"/>
          </a:xfrm>
          <a:prstGeom prst="rect">
            <a:avLst/>
          </a:prstGeom>
        </p:spPr>
      </p:pic>
      <p:pic>
        <p:nvPicPr>
          <p:cNvPr id="8" name="Picture 6"/>
          <p:cNvPicPr>
            <a:picLocks noChangeAspect="1" noChangeArrowheads="1"/>
          </p:cNvPicPr>
          <p:nvPr/>
        </p:nvPicPr>
        <p:blipFill>
          <a:blip r:embed="rId5" cstate="print"/>
          <a:srcRect/>
          <a:stretch>
            <a:fillRect/>
          </a:stretch>
        </p:blipFill>
        <p:spPr bwMode="auto">
          <a:xfrm>
            <a:off x="1291321" y="5506683"/>
            <a:ext cx="892917" cy="1005840"/>
          </a:xfrm>
          <a:prstGeom prst="rect">
            <a:avLst/>
          </a:prstGeom>
          <a:noFill/>
          <a:ln w="12700">
            <a:noFill/>
            <a:miter lim="800000"/>
            <a:headEnd/>
            <a:tailEnd/>
          </a:ln>
        </p:spPr>
      </p:pic>
      <p:pic>
        <p:nvPicPr>
          <p:cNvPr id="9" name="Picture 8"/>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a:off x="6019800" y="4752123"/>
            <a:ext cx="734578" cy="1463040"/>
          </a:xfrm>
          <a:prstGeom prst="rect">
            <a:avLst/>
          </a:prstGeom>
          <a:solidFill>
            <a:srgbClr val="E7E7E5"/>
          </a:solidFill>
        </p:spPr>
      </p:pic>
      <p:sp>
        <p:nvSpPr>
          <p:cNvPr id="10" name="TextBox 9"/>
          <p:cNvSpPr txBox="1"/>
          <p:nvPr/>
        </p:nvSpPr>
        <p:spPr>
          <a:xfrm>
            <a:off x="1349373" y="5661078"/>
            <a:ext cx="996954" cy="640080"/>
          </a:xfrm>
          <a:prstGeom prst="rect">
            <a:avLst/>
          </a:prstGeom>
          <a:noFill/>
        </p:spPr>
        <p:txBody>
          <a:bodyPr wrap="square" rtlCol="0">
            <a:spAutoFit/>
          </a:bodyPr>
          <a:lstStyle/>
          <a:p>
            <a:r>
              <a:rPr lang="en-US" sz="1600" dirty="0" smtClean="0"/>
              <a:t>Support</a:t>
            </a:r>
          </a:p>
          <a:p>
            <a:r>
              <a:rPr lang="en-US" sz="1600" dirty="0" smtClean="0"/>
              <a:t>Order</a:t>
            </a:r>
            <a:endParaRPr lang="en-US" sz="1600" dirty="0"/>
          </a:p>
        </p:txBody>
      </p:sp>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84374" y="4697987"/>
            <a:ext cx="790194" cy="1554480"/>
          </a:xfrm>
          <a:prstGeom prst="rect">
            <a:avLst/>
          </a:prstGeom>
        </p:spPr>
      </p:pic>
      <p:pic>
        <p:nvPicPr>
          <p:cNvPr id="12" name="Picture 11"/>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a:off x="3704829" y="5543722"/>
            <a:ext cx="360000" cy="717000"/>
          </a:xfrm>
          <a:prstGeom prst="rect">
            <a:avLst/>
          </a:prstGeom>
          <a:solidFill>
            <a:srgbClr val="E7E7E5"/>
          </a:solidFill>
        </p:spPr>
      </p:pic>
    </p:spTree>
    <p:extLst>
      <p:ext uri="{BB962C8B-B14F-4D97-AF65-F5344CB8AC3E}">
        <p14:creationId xmlns:p14="http://schemas.microsoft.com/office/powerpoint/2010/main" val="25693749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0" indent="0">
              <a:buNone/>
            </a:pPr>
            <a:r>
              <a:rPr lang="en-US" dirty="0" smtClean="0"/>
              <a:t>The Florida central registry and local child support office need to answer the following questions.</a:t>
            </a:r>
          </a:p>
          <a:p>
            <a:r>
              <a:rPr lang="en-US" dirty="0" smtClean="0"/>
              <a:t>Does Quebec </a:t>
            </a:r>
            <a:r>
              <a:rPr lang="en-US" dirty="0"/>
              <a:t>meet the UIFSA definition of “foreign country</a:t>
            </a:r>
            <a:r>
              <a:rPr lang="en-US" dirty="0" smtClean="0"/>
              <a:t>”? </a:t>
            </a:r>
          </a:p>
          <a:p>
            <a:pPr marL="0" indent="0">
              <a:buNone/>
            </a:pPr>
            <a:r>
              <a:rPr lang="en-US" b="1" dirty="0">
                <a:solidFill>
                  <a:schemeClr val="accent2">
                    <a:lumMod val="75000"/>
                  </a:schemeClr>
                </a:solidFill>
              </a:rPr>
              <a:t> </a:t>
            </a:r>
            <a:r>
              <a:rPr lang="en-US" b="1" dirty="0" smtClean="0">
                <a:solidFill>
                  <a:schemeClr val="accent2">
                    <a:lumMod val="75000"/>
                  </a:schemeClr>
                </a:solidFill>
              </a:rPr>
              <a:t>   </a:t>
            </a:r>
            <a:r>
              <a:rPr lang="en-US" dirty="0" smtClean="0"/>
              <a:t>Yes</a:t>
            </a:r>
            <a:endParaRPr lang="en-US" dirty="0"/>
          </a:p>
          <a:p>
            <a:r>
              <a:rPr lang="en-US" dirty="0" smtClean="0"/>
              <a:t>Did the custodial parent request services through a Central Authority </a:t>
            </a:r>
            <a:r>
              <a:rPr lang="en-US" dirty="0" smtClean="0">
                <a:solidFill>
                  <a:schemeClr val="tx2"/>
                </a:solidFill>
              </a:rPr>
              <a:t>in a Convention country or an FRC? </a:t>
            </a:r>
          </a:p>
          <a:p>
            <a:pPr marL="0" indent="0">
              <a:buNone/>
            </a:pPr>
            <a:r>
              <a:rPr lang="en-US" b="1" dirty="0">
                <a:solidFill>
                  <a:schemeClr val="accent2">
                    <a:lumMod val="75000"/>
                  </a:schemeClr>
                </a:solidFill>
              </a:rPr>
              <a:t> </a:t>
            </a:r>
            <a:r>
              <a:rPr lang="en-US" b="1" dirty="0" smtClean="0">
                <a:solidFill>
                  <a:schemeClr val="accent2">
                    <a:lumMod val="75000"/>
                  </a:schemeClr>
                </a:solidFill>
              </a:rPr>
              <a:t>   </a:t>
            </a:r>
            <a:r>
              <a:rPr lang="en-US" dirty="0" smtClean="0"/>
              <a:t>No</a:t>
            </a:r>
            <a:endParaRPr lang="en-US" dirty="0"/>
          </a:p>
          <a:p>
            <a:r>
              <a:rPr lang="en-US" dirty="0" smtClean="0"/>
              <a:t>How does Florida’s enactment of UIFSA Section 307(a) affect the availability of services by the agency under UIFSA? </a:t>
            </a:r>
          </a:p>
          <a:p>
            <a:pPr marL="228600" indent="0">
              <a:buNone/>
            </a:pPr>
            <a:r>
              <a:rPr lang="en-US" dirty="0" smtClean="0"/>
              <a:t>Florida enacted Alt. A, which requires services to all petitioners, regardless of residence.</a:t>
            </a:r>
          </a:p>
          <a:p>
            <a:r>
              <a:rPr lang="en-US" dirty="0" smtClean="0"/>
              <a:t>Which </a:t>
            </a:r>
            <a:r>
              <a:rPr lang="en-US" dirty="0"/>
              <a:t>Article of UIFSA should </a:t>
            </a:r>
            <a:r>
              <a:rPr lang="en-US" dirty="0" smtClean="0"/>
              <a:t>Florida </a:t>
            </a:r>
            <a:r>
              <a:rPr lang="en-US" dirty="0"/>
              <a:t>use to register the order for enforcement</a:t>
            </a:r>
            <a:r>
              <a:rPr lang="en-US" dirty="0" smtClean="0"/>
              <a:t>? </a:t>
            </a:r>
            <a:endParaRPr lang="en-US" dirty="0"/>
          </a:p>
          <a:p>
            <a:pPr marL="0" indent="228600">
              <a:buNone/>
            </a:pPr>
            <a:r>
              <a:rPr lang="en-US" dirty="0" smtClean="0"/>
              <a:t>Article 6</a:t>
            </a:r>
          </a:p>
          <a:p>
            <a:pPr marL="0" indent="0">
              <a:buNone/>
            </a:pPr>
            <a:endParaRPr lang="en-US" dirty="0"/>
          </a:p>
          <a:p>
            <a:endParaRPr lang="en-US" dirty="0" smtClean="0"/>
          </a:p>
          <a:p>
            <a:endParaRPr lang="en-US" dirty="0"/>
          </a:p>
          <a:p>
            <a:pPr marL="0" indent="0">
              <a:buNone/>
            </a:pP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34</a:t>
            </a:fld>
            <a:endParaRPr lang="en-US" dirty="0"/>
          </a:p>
        </p:txBody>
      </p:sp>
      <p:sp>
        <p:nvSpPr>
          <p:cNvPr id="5" name="Title 4"/>
          <p:cNvSpPr>
            <a:spLocks noGrp="1"/>
          </p:cNvSpPr>
          <p:nvPr>
            <p:ph type="title"/>
          </p:nvPr>
        </p:nvSpPr>
        <p:spPr/>
        <p:txBody>
          <a:bodyPr/>
          <a:lstStyle/>
          <a:p>
            <a:r>
              <a:rPr lang="en-US" dirty="0" smtClean="0"/>
              <a:t>Case Scenario #3 (cont’d)</a:t>
            </a:r>
            <a:endParaRPr lang="en-US" dirty="0"/>
          </a:p>
        </p:txBody>
      </p:sp>
    </p:spTree>
    <p:extLst>
      <p:ext uri="{BB962C8B-B14F-4D97-AF65-F5344CB8AC3E}">
        <p14:creationId xmlns:p14="http://schemas.microsoft.com/office/powerpoint/2010/main" val="1586071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smtClean="0"/>
              <a:t>Assume </a:t>
            </a:r>
            <a:r>
              <a:rPr lang="en-US" dirty="0"/>
              <a:t>the </a:t>
            </a:r>
            <a:r>
              <a:rPr lang="en-US" dirty="0" smtClean="0"/>
              <a:t>order is registered for enforcement, and notice is given to the obligor. The obligor </a:t>
            </a:r>
            <a:r>
              <a:rPr lang="en-US" dirty="0"/>
              <a:t>contests the registration on the basis that </a:t>
            </a:r>
            <a:r>
              <a:rPr lang="en-US" dirty="0" smtClean="0"/>
              <a:t>Quebec did </a:t>
            </a:r>
            <a:r>
              <a:rPr lang="en-US" dirty="0"/>
              <a:t>not have jurisdiction over him when the order was entered. He also objects to paying support beyond the duration set by </a:t>
            </a:r>
            <a:r>
              <a:rPr lang="en-US" dirty="0" smtClean="0"/>
              <a:t>Florida </a:t>
            </a:r>
            <a:r>
              <a:rPr lang="en-US" dirty="0"/>
              <a:t>law.</a:t>
            </a:r>
          </a:p>
          <a:p>
            <a:r>
              <a:rPr lang="en-US" dirty="0"/>
              <a:t>Are those valid defenses under UIFSA</a:t>
            </a:r>
            <a:r>
              <a:rPr lang="en-US" dirty="0" smtClean="0"/>
              <a:t>?</a:t>
            </a:r>
          </a:p>
          <a:p>
            <a:pPr marL="228600" indent="0">
              <a:buNone/>
            </a:pPr>
            <a:r>
              <a:rPr lang="en-US" dirty="0"/>
              <a:t>Lack of personal jurisdiction </a:t>
            </a:r>
            <a:r>
              <a:rPr lang="en-US" b="1" i="1" dirty="0"/>
              <a:t>is</a:t>
            </a:r>
            <a:r>
              <a:rPr lang="en-US" dirty="0"/>
              <a:t> a valid defense to recognition and enforcement of a foreign order</a:t>
            </a:r>
            <a:r>
              <a:rPr lang="en-US" dirty="0" smtClean="0"/>
              <a:t>. </a:t>
            </a:r>
          </a:p>
          <a:p>
            <a:pPr marL="228600" indent="0">
              <a:buNone/>
            </a:pPr>
            <a:r>
              <a:rPr lang="en-US" dirty="0"/>
              <a:t>Payment of support beyond the age of duration in the responding state is </a:t>
            </a:r>
            <a:r>
              <a:rPr lang="en-US" b="1" i="1" dirty="0"/>
              <a:t>not</a:t>
            </a:r>
            <a:r>
              <a:rPr lang="en-US" dirty="0"/>
              <a:t> a valid defense to registration under Section 607. </a:t>
            </a:r>
            <a:r>
              <a:rPr lang="en-US" dirty="0" smtClean="0"/>
              <a:t>Section </a:t>
            </a:r>
            <a:r>
              <a:rPr lang="en-US" dirty="0"/>
              <a:t>604 provides that the law of the issuing state or foreign country governs the duration of current payments under a registered support order.</a:t>
            </a:r>
          </a:p>
          <a:p>
            <a:endParaRPr lang="en-US" dirty="0" smtClean="0"/>
          </a:p>
          <a:p>
            <a:endParaRPr lang="en-US" dirty="0"/>
          </a:p>
          <a:p>
            <a:pPr marL="0" indent="0">
              <a:buNone/>
            </a:pP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35</a:t>
            </a:fld>
            <a:endParaRPr lang="en-US" dirty="0"/>
          </a:p>
        </p:txBody>
      </p:sp>
      <p:sp>
        <p:nvSpPr>
          <p:cNvPr id="5" name="Title 4"/>
          <p:cNvSpPr>
            <a:spLocks noGrp="1"/>
          </p:cNvSpPr>
          <p:nvPr>
            <p:ph type="title"/>
          </p:nvPr>
        </p:nvSpPr>
        <p:spPr/>
        <p:txBody>
          <a:bodyPr/>
          <a:lstStyle/>
          <a:p>
            <a:r>
              <a:rPr lang="en-US" dirty="0" smtClean="0"/>
              <a:t>Case Scenario #3 (cont’d)</a:t>
            </a:r>
            <a:endParaRPr lang="en-US" dirty="0"/>
          </a:p>
        </p:txBody>
      </p:sp>
    </p:spTree>
    <p:extLst>
      <p:ext uri="{BB962C8B-B14F-4D97-AF65-F5344CB8AC3E}">
        <p14:creationId xmlns:p14="http://schemas.microsoft.com/office/powerpoint/2010/main" val="2267372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A petitioner in Kenya sends </a:t>
            </a:r>
            <a:r>
              <a:rPr lang="en-US" dirty="0"/>
              <a:t>the </a:t>
            </a:r>
            <a:r>
              <a:rPr lang="en-US" dirty="0" smtClean="0"/>
              <a:t>Ohio child support agency </a:t>
            </a:r>
            <a:r>
              <a:rPr lang="en-US" dirty="0"/>
              <a:t>a request to </a:t>
            </a:r>
            <a:r>
              <a:rPr lang="en-US" dirty="0" smtClean="0"/>
              <a:t>register and enforce a support order for her 5-year-old child.  </a:t>
            </a:r>
          </a:p>
          <a:p>
            <a:pPr>
              <a:buFont typeface="Arial" panose="020B0604020202020204" pitchFamily="34" charset="0"/>
              <a:buChar char="•"/>
            </a:pPr>
            <a:r>
              <a:rPr lang="en-US" dirty="0" smtClean="0"/>
              <a:t>The </a:t>
            </a:r>
            <a:r>
              <a:rPr lang="en-US" dirty="0"/>
              <a:t>child was conceived and born in </a:t>
            </a:r>
            <a:r>
              <a:rPr lang="en-US" dirty="0" smtClean="0"/>
              <a:t>Kenya</a:t>
            </a:r>
          </a:p>
          <a:p>
            <a:pPr>
              <a:buFont typeface="Arial" panose="020B0604020202020204" pitchFamily="34" charset="0"/>
              <a:buChar char="•"/>
            </a:pPr>
            <a:r>
              <a:rPr lang="en-US" dirty="0" smtClean="0"/>
              <a:t>The obligor, who now lives in Ohio, received notice of the proceeding in Kenya and had an opportunity to participate</a:t>
            </a:r>
          </a:p>
          <a:p>
            <a:pPr>
              <a:buFont typeface="Arial" panose="020B0604020202020204" pitchFamily="34" charset="0"/>
              <a:buChar char="•"/>
            </a:pPr>
            <a:r>
              <a:rPr lang="en-US" dirty="0" smtClean="0"/>
              <a:t>Ohio does not have a state reciprocity arrangement with Kenya</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36</a:t>
            </a:fld>
            <a:endParaRPr lang="en-US" dirty="0"/>
          </a:p>
        </p:txBody>
      </p:sp>
      <p:sp>
        <p:nvSpPr>
          <p:cNvPr id="5" name="Title 4"/>
          <p:cNvSpPr>
            <a:spLocks noGrp="1"/>
          </p:cNvSpPr>
          <p:nvPr>
            <p:ph type="title"/>
          </p:nvPr>
        </p:nvSpPr>
        <p:spPr/>
        <p:txBody>
          <a:bodyPr/>
          <a:lstStyle/>
          <a:p>
            <a:r>
              <a:rPr lang="en-US" dirty="0" smtClean="0"/>
              <a:t>Case Scenario #4</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4120454"/>
            <a:ext cx="3337735" cy="2194560"/>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0827" y="4171633"/>
            <a:ext cx="1693373" cy="2011680"/>
          </a:xfrm>
          <a:prstGeom prst="rect">
            <a:avLst/>
          </a:prstGeom>
        </p:spPr>
      </p:pic>
    </p:spTree>
    <p:extLst>
      <p:ext uri="{BB962C8B-B14F-4D97-AF65-F5344CB8AC3E}">
        <p14:creationId xmlns:p14="http://schemas.microsoft.com/office/powerpoint/2010/main" val="26684432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r>
              <a:rPr lang="en-US" dirty="0" smtClean="0"/>
              <a:t>What case processing questions do the Ohio central registry and local office need to answer?</a:t>
            </a:r>
          </a:p>
          <a:p>
            <a:r>
              <a:rPr lang="en-US" dirty="0" smtClean="0"/>
              <a:t>Does Kenya </a:t>
            </a:r>
            <a:r>
              <a:rPr lang="en-US" dirty="0"/>
              <a:t>meet the UIFSA definition of “foreign country</a:t>
            </a:r>
            <a:r>
              <a:rPr lang="en-US" dirty="0" smtClean="0"/>
              <a:t>”? </a:t>
            </a:r>
          </a:p>
          <a:p>
            <a:pPr marL="228600" indent="-228600">
              <a:buNone/>
            </a:pPr>
            <a:r>
              <a:rPr lang="en-US" dirty="0" smtClean="0"/>
              <a:t>	No</a:t>
            </a:r>
            <a:endParaRPr lang="en-US" dirty="0"/>
          </a:p>
          <a:p>
            <a:r>
              <a:rPr lang="en-US" dirty="0" smtClean="0"/>
              <a:t>Did the custodial parent request services through the Central Authority of a Convention country or an FRC? </a:t>
            </a:r>
          </a:p>
          <a:p>
            <a:pPr marL="228600" indent="-228600">
              <a:buNone/>
            </a:pPr>
            <a:r>
              <a:rPr lang="en-US" dirty="0" smtClean="0"/>
              <a:t>	No</a:t>
            </a:r>
            <a:endParaRPr lang="en-US" dirty="0"/>
          </a:p>
          <a:p>
            <a:r>
              <a:rPr lang="en-US" dirty="0" smtClean="0"/>
              <a:t>How does Ohio’s enactment of UIFSA Section 307(a) affect the availability of services under UIFSA? </a:t>
            </a:r>
          </a:p>
          <a:p>
            <a:pPr marL="228600" indent="0">
              <a:buNone/>
            </a:pPr>
            <a:r>
              <a:rPr lang="en-US" dirty="0" smtClean="0"/>
              <a:t>Ohio enacted </a:t>
            </a:r>
            <a:r>
              <a:rPr lang="en-US" dirty="0"/>
              <a:t>Alt. A, which requires services to all petitioners, regardless of residence.</a:t>
            </a:r>
          </a:p>
          <a:p>
            <a:r>
              <a:rPr lang="en-US" dirty="0" smtClean="0"/>
              <a:t>Which </a:t>
            </a:r>
            <a:r>
              <a:rPr lang="en-US" dirty="0"/>
              <a:t>Article of UIFSA </a:t>
            </a:r>
            <a:r>
              <a:rPr lang="en-US" dirty="0" smtClean="0"/>
              <a:t>should the agency </a:t>
            </a:r>
            <a:r>
              <a:rPr lang="en-US" dirty="0"/>
              <a:t>use to </a:t>
            </a:r>
            <a:r>
              <a:rPr lang="en-US" dirty="0" smtClean="0"/>
              <a:t>seek enforcement of the order?</a:t>
            </a:r>
          </a:p>
          <a:p>
            <a:pPr marL="228600" indent="0">
              <a:buNone/>
            </a:pPr>
            <a:r>
              <a:rPr lang="en-US" dirty="0" smtClean="0"/>
              <a:t>Under Section 105, IV-D </a:t>
            </a:r>
            <a:r>
              <a:rPr lang="en-US" dirty="0"/>
              <a:t>agency may request the tribunal to recognize and enforce the Kenyan order on the basis of comity. </a:t>
            </a:r>
            <a:r>
              <a:rPr lang="en-US" dirty="0" smtClean="0"/>
              <a:t>In </a:t>
            </a:r>
            <a:r>
              <a:rPr lang="en-US" dirty="0"/>
              <a:t>such a case, the tribunal </a:t>
            </a:r>
            <a:r>
              <a:rPr lang="en-US" b="1" i="1" dirty="0"/>
              <a:t>may</a:t>
            </a:r>
            <a:r>
              <a:rPr lang="en-US" dirty="0"/>
              <a:t> apply the procedural and substantive provisions of Articles 1 through 6 of </a:t>
            </a:r>
            <a:r>
              <a:rPr lang="en-US" dirty="0" smtClean="0"/>
              <a:t>UIFSA.</a:t>
            </a:r>
          </a:p>
          <a:p>
            <a:pPr marL="0" indent="0">
              <a:buNone/>
            </a:pPr>
            <a:endParaRPr lang="en-US" dirty="0"/>
          </a:p>
          <a:p>
            <a:endParaRPr lang="en-US" dirty="0" smtClean="0"/>
          </a:p>
          <a:p>
            <a:endParaRPr lang="en-US" dirty="0"/>
          </a:p>
          <a:p>
            <a:pPr marL="0" indent="0">
              <a:buNone/>
            </a:pP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37</a:t>
            </a:fld>
            <a:endParaRPr lang="en-US" dirty="0"/>
          </a:p>
        </p:txBody>
      </p:sp>
      <p:sp>
        <p:nvSpPr>
          <p:cNvPr id="5" name="Title 4"/>
          <p:cNvSpPr>
            <a:spLocks noGrp="1"/>
          </p:cNvSpPr>
          <p:nvPr>
            <p:ph type="title"/>
          </p:nvPr>
        </p:nvSpPr>
        <p:spPr/>
        <p:txBody>
          <a:bodyPr/>
          <a:lstStyle/>
          <a:p>
            <a:r>
              <a:rPr lang="en-US" dirty="0" smtClean="0"/>
              <a:t>Case Scenario #4 (cont’d)</a:t>
            </a:r>
            <a:endParaRPr lang="en-US" dirty="0"/>
          </a:p>
        </p:txBody>
      </p:sp>
    </p:spTree>
    <p:extLst>
      <p:ext uri="{BB962C8B-B14F-4D97-AF65-F5344CB8AC3E}">
        <p14:creationId xmlns:p14="http://schemas.microsoft.com/office/powerpoint/2010/main" val="2055097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274586" y="2588786"/>
            <a:ext cx="2594828" cy="2594828"/>
          </a:xfrm>
        </p:spPr>
      </p:pic>
      <p:sp>
        <p:nvSpPr>
          <p:cNvPr id="3" name="Footer Placeholder 2"/>
          <p:cNvSpPr>
            <a:spLocks noGrp="1"/>
          </p:cNvSpPr>
          <p:nvPr>
            <p:ph type="ftr" sz="quarter" idx="3"/>
          </p:nvPr>
        </p:nvSpPr>
        <p:spPr/>
        <p:txBody>
          <a:bodyPr/>
          <a:lstStyle/>
          <a:p>
            <a:r>
              <a:rPr lang="en-US"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38</a:t>
            </a:fld>
            <a:endParaRPr lang="en-US" dirty="0"/>
          </a:p>
        </p:txBody>
      </p:sp>
      <p:sp>
        <p:nvSpPr>
          <p:cNvPr id="5" name="Title 4"/>
          <p:cNvSpPr>
            <a:spLocks noGrp="1"/>
          </p:cNvSpPr>
          <p:nvPr>
            <p:ph type="title"/>
          </p:nvPr>
        </p:nvSpPr>
        <p:spPr>
          <a:xfrm>
            <a:off x="686104" y="540603"/>
            <a:ext cx="7772400" cy="830997"/>
          </a:xfrm>
        </p:spPr>
        <p:txBody>
          <a:bodyPr/>
          <a:lstStyle/>
          <a:p>
            <a:r>
              <a:rPr lang="en-US" sz="4800" dirty="0" smtClean="0"/>
              <a:t>QUESTIONS?</a:t>
            </a:r>
            <a:endParaRPr lang="en-US" sz="4800" dirty="0"/>
          </a:p>
        </p:txBody>
      </p:sp>
    </p:spTree>
    <p:extLst>
      <p:ext uri="{BB962C8B-B14F-4D97-AF65-F5344CB8AC3E}">
        <p14:creationId xmlns:p14="http://schemas.microsoft.com/office/powerpoint/2010/main" val="42373588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39</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Outgoing Action to an FRC </a:t>
            </a:r>
            <a:endParaRPr lang="en-US" dirty="0"/>
          </a:p>
        </p:txBody>
      </p:sp>
      <p:pic>
        <p:nvPicPr>
          <p:cNvPr id="6" name="Content Placeholder 5"/>
          <p:cNvPicPr>
            <a:picLocks noGrp="1" noChangeAspect="1"/>
          </p:cNvPicPr>
          <p:nvPr>
            <p:ph idx="1"/>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420000">
            <a:off x="4180744" y="1815564"/>
            <a:ext cx="3646209" cy="1828800"/>
          </a:xfrm>
          <a:prstGeom prst="rect">
            <a:avLst/>
          </a:prstGeom>
        </p:spPr>
      </p:pic>
    </p:spTree>
    <p:extLst>
      <p:ext uri="{BB962C8B-B14F-4D97-AF65-F5344CB8AC3E}">
        <p14:creationId xmlns:p14="http://schemas.microsoft.com/office/powerpoint/2010/main" val="848720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42334" y="1676400"/>
            <a:ext cx="7868265" cy="1077218"/>
          </a:xfrm>
        </p:spPr>
        <p:txBody>
          <a:bodyPr/>
          <a:lstStyle/>
          <a:p>
            <a:r>
              <a:rPr lang="en-US" dirty="0" smtClean="0"/>
              <a:t>MODULE 9</a:t>
            </a:r>
            <a:br>
              <a:rPr lang="en-US" dirty="0" smtClean="0"/>
            </a:br>
            <a:r>
              <a:rPr lang="en-US" dirty="0" smtClean="0"/>
              <a:t>Processing of a Non-Convention Case</a:t>
            </a:r>
            <a:endParaRPr lang="en-US" dirty="0"/>
          </a:p>
        </p:txBody>
      </p:sp>
      <p:sp>
        <p:nvSpPr>
          <p:cNvPr id="4" name="Footer Placeholder 3"/>
          <p:cNvSpPr>
            <a:spLocks noGrp="1"/>
          </p:cNvSpPr>
          <p:nvPr>
            <p:ph type="ftr" sz="quarter" idx="11"/>
          </p:nvPr>
        </p:nvSpPr>
        <p:spPr/>
        <p:txBody>
          <a:bodyPr/>
          <a:lstStyle/>
          <a:p>
            <a:r>
              <a:rPr lang="en-US" dirty="0" smtClean="0"/>
              <a:t>Module 9</a:t>
            </a:r>
            <a:endParaRPr lang="en-US" dirty="0"/>
          </a:p>
        </p:txBody>
      </p:sp>
      <p:sp>
        <p:nvSpPr>
          <p:cNvPr id="5" name="Slide Number Placeholder 4"/>
          <p:cNvSpPr>
            <a:spLocks noGrp="1"/>
          </p:cNvSpPr>
          <p:nvPr>
            <p:ph type="sldNum" sz="quarter" idx="12"/>
          </p:nvPr>
        </p:nvSpPr>
        <p:spPr/>
        <p:txBody>
          <a:bodyPr/>
          <a:lstStyle/>
          <a:p>
            <a:r>
              <a:rPr lang="en-US" dirty="0"/>
              <a:t>9</a:t>
            </a:r>
            <a:r>
              <a:rPr lang="en-US" dirty="0" smtClean="0"/>
              <a:t>-4</a:t>
            </a:r>
            <a:endParaRPr lang="en-US" dirty="0"/>
          </a:p>
        </p:txBody>
      </p:sp>
    </p:spTree>
    <p:extLst>
      <p:ext uri="{BB962C8B-B14F-4D97-AF65-F5344CB8AC3E}">
        <p14:creationId xmlns:p14="http://schemas.microsoft.com/office/powerpoint/2010/main" val="19431629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Cost-free services</a:t>
            </a:r>
          </a:p>
          <a:p>
            <a:pPr lvl="1"/>
            <a:r>
              <a:rPr lang="en-US" dirty="0" smtClean="0"/>
              <a:t>Establishment of parentage and support</a:t>
            </a:r>
          </a:p>
          <a:p>
            <a:pPr lvl="1"/>
            <a:r>
              <a:rPr lang="en-US" dirty="0" smtClean="0"/>
              <a:t>Enforcement of support</a:t>
            </a:r>
          </a:p>
          <a:p>
            <a:pPr lvl="1"/>
            <a:r>
              <a:rPr lang="en-US" dirty="0" smtClean="0"/>
              <a:t>Modification of support</a:t>
            </a:r>
          </a:p>
          <a:p>
            <a:pPr lvl="1"/>
            <a:r>
              <a:rPr lang="en-US" dirty="0" smtClean="0"/>
              <a:t>Collection and Disbursement</a:t>
            </a:r>
          </a:p>
          <a:p>
            <a:r>
              <a:rPr lang="en-US" sz="2400" dirty="0" smtClean="0"/>
              <a:t>Central Authority</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40</a:t>
            </a:fld>
            <a:endParaRPr lang="en-US" dirty="0"/>
          </a:p>
        </p:txBody>
      </p:sp>
      <p:sp>
        <p:nvSpPr>
          <p:cNvPr id="5" name="Title 4"/>
          <p:cNvSpPr>
            <a:spLocks noGrp="1"/>
          </p:cNvSpPr>
          <p:nvPr>
            <p:ph type="title"/>
          </p:nvPr>
        </p:nvSpPr>
        <p:spPr/>
        <p:txBody>
          <a:bodyPr/>
          <a:lstStyle/>
          <a:p>
            <a:r>
              <a:rPr lang="en-US" dirty="0" smtClean="0"/>
              <a:t>Services to Expect</a:t>
            </a:r>
            <a:endParaRPr lang="en-US" dirty="0"/>
          </a:p>
        </p:txBody>
      </p:sp>
    </p:spTree>
    <p:extLst>
      <p:ext uri="{BB962C8B-B14F-4D97-AF65-F5344CB8AC3E}">
        <p14:creationId xmlns:p14="http://schemas.microsoft.com/office/powerpoint/2010/main" val="3870463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Law and procedures of FRC</a:t>
            </a:r>
          </a:p>
          <a:p>
            <a:pPr lvl="1"/>
            <a:r>
              <a:rPr lang="en-US" dirty="0" smtClean="0"/>
              <a:t>Jurisdiction</a:t>
            </a:r>
          </a:p>
          <a:p>
            <a:pPr lvl="1"/>
            <a:r>
              <a:rPr lang="en-US" dirty="0" smtClean="0"/>
              <a:t>Basis for support obligation</a:t>
            </a:r>
          </a:p>
          <a:p>
            <a:pPr lvl="1"/>
            <a:r>
              <a:rPr lang="en-US" dirty="0" smtClean="0"/>
              <a:t>Determination of support amount</a:t>
            </a:r>
          </a:p>
          <a:p>
            <a:pPr lvl="1"/>
            <a:r>
              <a:rPr lang="en-US" dirty="0" smtClean="0"/>
              <a:t>Availability of modification</a:t>
            </a:r>
          </a:p>
          <a:p>
            <a:pPr lvl="1"/>
            <a:r>
              <a:rPr lang="en-US" dirty="0" smtClean="0"/>
              <a:t>Enforcement methods</a:t>
            </a:r>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41</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Applicable Law </a:t>
            </a:r>
            <a:endParaRPr lang="en-US" dirty="0"/>
          </a:p>
        </p:txBody>
      </p:sp>
    </p:spTree>
    <p:extLst>
      <p:ext uri="{BB962C8B-B14F-4D97-AF65-F5344CB8AC3E}">
        <p14:creationId xmlns:p14="http://schemas.microsoft.com/office/powerpoint/2010/main" val="36414542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OCSE </a:t>
            </a:r>
            <a:r>
              <a:rPr lang="en-US" sz="2400" dirty="0"/>
              <a:t>DCL-11-22 &amp; 45 CFR 303.7(a) </a:t>
            </a:r>
          </a:p>
          <a:p>
            <a:pPr lvl="1"/>
            <a:r>
              <a:rPr lang="en-US" dirty="0" smtClean="0"/>
              <a:t>U.S</a:t>
            </a:r>
            <a:r>
              <a:rPr lang="en-US" dirty="0"/>
              <a:t>. IV-D agencies are required to use federal intergovernmental forms when sending cases to FRCs unless an FRC has provided alternative </a:t>
            </a:r>
            <a:r>
              <a:rPr lang="en-US" dirty="0" smtClean="0"/>
              <a:t>forms</a:t>
            </a:r>
          </a:p>
          <a:p>
            <a:pPr lvl="0"/>
            <a:r>
              <a:rPr lang="en-US" sz="2400" dirty="0"/>
              <a:t>Always check the Caseworker’s Guide on the OCSE website </a:t>
            </a:r>
            <a:r>
              <a:rPr lang="en-US" sz="2400" dirty="0" smtClean="0"/>
              <a:t>when </a:t>
            </a:r>
            <a:r>
              <a:rPr lang="en-US" sz="2400" dirty="0"/>
              <a:t>working with an </a:t>
            </a:r>
            <a:r>
              <a:rPr lang="en-US" sz="2400" dirty="0" smtClean="0"/>
              <a:t>FRC</a:t>
            </a:r>
            <a:endParaRPr lang="en-US" sz="2400" dirty="0"/>
          </a:p>
          <a:p>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42</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Forms </a:t>
            </a:r>
            <a:r>
              <a:rPr lang="en-US" dirty="0"/>
              <a:t>– </a:t>
            </a:r>
            <a:r>
              <a:rPr lang="en-US" dirty="0" smtClean="0"/>
              <a:t>Outgoing</a:t>
            </a:r>
            <a:endParaRPr lang="en-US" dirty="0"/>
          </a:p>
        </p:txBody>
      </p:sp>
      <p:pic>
        <p:nvPicPr>
          <p:cNvPr id="7" name="Picture 6" descr="C:\Documents and Settings\SorensCJ\Local Settings\Temporary Internet Files\Content.IE5\67USB6R7\MC900150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3886200"/>
            <a:ext cx="1014801" cy="11361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Documents and Settings\SorensCJ\Local Settings\Temporary Internet Files\Content.IE5\67USB6R7\MC900150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0744" y="4343400"/>
            <a:ext cx="1014801" cy="1136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7302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43</a:t>
            </a:fld>
            <a:endParaRPr lang="en-US" dirty="0"/>
          </a:p>
        </p:txBody>
      </p:sp>
      <p:sp>
        <p:nvSpPr>
          <p:cNvPr id="5" name="Title 4"/>
          <p:cNvSpPr>
            <a:spLocks noGrp="1"/>
          </p:cNvSpPr>
          <p:nvPr>
            <p:ph type="title"/>
          </p:nvPr>
        </p:nvSpPr>
        <p:spPr>
          <a:xfrm>
            <a:off x="686104" y="620939"/>
            <a:ext cx="7772400" cy="523220"/>
          </a:xfrm>
        </p:spPr>
        <p:txBody>
          <a:bodyPr/>
          <a:lstStyle/>
          <a:p>
            <a:r>
              <a:rPr lang="en-US" dirty="0" smtClean="0"/>
              <a:t>OCSE International Page</a:t>
            </a:r>
            <a:endParaRPr lang="en-US" dirty="0"/>
          </a:p>
        </p:txBody>
      </p:sp>
      <p:sp>
        <p:nvSpPr>
          <p:cNvPr id="7" name="Rectangle 6"/>
          <p:cNvSpPr/>
          <p:nvPr/>
        </p:nvSpPr>
        <p:spPr>
          <a:xfrm>
            <a:off x="1371600" y="5582921"/>
            <a:ext cx="4267200" cy="369332"/>
          </a:xfrm>
          <a:prstGeom prst="rect">
            <a:avLst/>
          </a:prstGeom>
        </p:spPr>
        <p:txBody>
          <a:bodyPr wrap="square">
            <a:spAutoFit/>
          </a:bodyPr>
          <a:lstStyle/>
          <a:p>
            <a:r>
              <a:rPr lang="en-US" dirty="0" smtClean="0">
                <a:solidFill>
                  <a:srgbClr val="1A1A70"/>
                </a:solidFill>
                <a:hlinkClick r:id="rId3"/>
              </a:rPr>
              <a:t>www.acf.hhs.gov/css/partners/international</a:t>
            </a:r>
            <a:endParaRPr lang="en-US" dirty="0" smtClean="0">
              <a:solidFill>
                <a:srgbClr val="1A1A70"/>
              </a:solidFill>
            </a:endParaRPr>
          </a:p>
        </p:txBody>
      </p:sp>
      <p:pic>
        <p:nvPicPr>
          <p:cNvPr id="8" name="Content Placeholder 3"/>
          <p:cNvPicPr>
            <a:picLocks noGrp="1" noChangeAspect="1"/>
          </p:cNvPicPr>
          <p:nvPr>
            <p:ph idx="1"/>
          </p:nvPr>
        </p:nvPicPr>
        <p:blipFill>
          <a:blip r:embed="rId4"/>
          <a:stretch>
            <a:fillRect/>
          </a:stretch>
        </p:blipFill>
        <p:spPr>
          <a:xfrm>
            <a:off x="1465819" y="1447800"/>
            <a:ext cx="6212362" cy="4115157"/>
          </a:xfrm>
          <a:prstGeom prst="rect">
            <a:avLst/>
          </a:prstGeom>
        </p:spPr>
      </p:pic>
    </p:spTree>
    <p:extLst>
      <p:ext uri="{BB962C8B-B14F-4D97-AF65-F5344CB8AC3E}">
        <p14:creationId xmlns:p14="http://schemas.microsoft.com/office/powerpoint/2010/main" val="17152697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Caseworker’s Guides</a:t>
            </a:r>
          </a:p>
          <a:p>
            <a:r>
              <a:rPr lang="en-US" sz="2400" dirty="0"/>
              <a:t>Contact and payment processing information</a:t>
            </a:r>
          </a:p>
          <a:p>
            <a:r>
              <a:rPr lang="en-US" sz="2400" dirty="0"/>
              <a:t>FRC websites and other country-specific information</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44</a:t>
            </a:fld>
            <a:endParaRPr lang="en-US" dirty="0"/>
          </a:p>
        </p:txBody>
      </p:sp>
      <p:sp>
        <p:nvSpPr>
          <p:cNvPr id="5" name="Title 4"/>
          <p:cNvSpPr>
            <a:spLocks noGrp="1"/>
          </p:cNvSpPr>
          <p:nvPr>
            <p:ph type="title"/>
          </p:nvPr>
        </p:nvSpPr>
        <p:spPr/>
        <p:txBody>
          <a:bodyPr/>
          <a:lstStyle/>
          <a:p>
            <a:r>
              <a:rPr lang="en-US" dirty="0"/>
              <a:t>OCSE Resources for FRC Cases</a:t>
            </a:r>
          </a:p>
        </p:txBody>
      </p:sp>
      <p:sp>
        <p:nvSpPr>
          <p:cNvPr id="7" name="AutoShape 2" descr="https://mail.systest.com/owa/service.svc/s/GetFileAttachment?id=AAMkADQ1N2Y5ZDM1LTZiNTctNDRkOS1iYzQwLWIwNzVhNzU4YzVkYwBGAAAAAACl8WbolIIVRYO0esy9QA1nBwCI8WF%2BvcLTToN5EGRzJVWbAAAAAAENAACI8WF%2BvcLTToN5EGRzJVWbAAIPaTblAAABEgAQABcQt3ii59VNqgV6FbC0AqY%3D&amp;X-OWA-CANARY=Pot-U5qJmEW_m8bO9GPiJtTIEnQnQNYIWGRnjxLIzcIBSaI7_NCPQom-Cp-4RiduNUBp_hbdXj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6753" y="3154680"/>
            <a:ext cx="3150494" cy="3017520"/>
          </a:xfrm>
          <a:prstGeom prst="rect">
            <a:avLst/>
          </a:prstGeom>
        </p:spPr>
      </p:pic>
    </p:spTree>
    <p:extLst>
      <p:ext uri="{BB962C8B-B14F-4D97-AF65-F5344CB8AC3E}">
        <p14:creationId xmlns:p14="http://schemas.microsoft.com/office/powerpoint/2010/main" val="329593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t>Based </a:t>
            </a:r>
            <a:r>
              <a:rPr lang="en-US" sz="2400" dirty="0"/>
              <a:t>on extensive discussions with the </a:t>
            </a:r>
            <a:r>
              <a:rPr lang="en-US" sz="2400" dirty="0" smtClean="0"/>
              <a:t>FRC Central </a:t>
            </a:r>
            <a:r>
              <a:rPr lang="en-US" sz="2400" dirty="0"/>
              <a:t>Authority </a:t>
            </a:r>
            <a:r>
              <a:rPr lang="en-US" sz="2400" dirty="0" smtClean="0"/>
              <a:t>representatives</a:t>
            </a:r>
          </a:p>
          <a:p>
            <a:pPr lvl="1"/>
            <a:r>
              <a:rPr lang="en-US" sz="2400" dirty="0" smtClean="0">
                <a:solidFill>
                  <a:schemeClr val="accent2">
                    <a:lumMod val="50000"/>
                  </a:schemeClr>
                </a:solidFill>
              </a:rPr>
              <a:t>Information </a:t>
            </a:r>
            <a:r>
              <a:rPr lang="en-US" sz="2400" dirty="0">
                <a:solidFill>
                  <a:schemeClr val="accent2">
                    <a:lumMod val="50000"/>
                  </a:schemeClr>
                </a:solidFill>
              </a:rPr>
              <a:t>on </a:t>
            </a:r>
            <a:r>
              <a:rPr lang="en-US" sz="2400" dirty="0" smtClean="0">
                <a:solidFill>
                  <a:schemeClr val="accent2">
                    <a:lumMod val="50000"/>
                  </a:schemeClr>
                </a:solidFill>
              </a:rPr>
              <a:t>the FRC’s legal </a:t>
            </a:r>
            <a:r>
              <a:rPr lang="en-US" sz="2400" dirty="0">
                <a:solidFill>
                  <a:schemeClr val="accent2">
                    <a:lumMod val="50000"/>
                  </a:schemeClr>
                </a:solidFill>
              </a:rPr>
              <a:t>structure, law, </a:t>
            </a:r>
            <a:r>
              <a:rPr lang="en-US" sz="2400" dirty="0" smtClean="0">
                <a:solidFill>
                  <a:schemeClr val="accent2">
                    <a:lumMod val="50000"/>
                  </a:schemeClr>
                </a:solidFill>
              </a:rPr>
              <a:t>policies, </a:t>
            </a:r>
            <a:r>
              <a:rPr lang="en-US" sz="2400" dirty="0">
                <a:solidFill>
                  <a:schemeClr val="accent2">
                    <a:lumMod val="50000"/>
                  </a:schemeClr>
                </a:solidFill>
              </a:rPr>
              <a:t>and </a:t>
            </a:r>
            <a:r>
              <a:rPr lang="en-US" sz="2400" dirty="0" smtClean="0">
                <a:solidFill>
                  <a:schemeClr val="accent2">
                    <a:lumMod val="50000"/>
                  </a:schemeClr>
                </a:solidFill>
              </a:rPr>
              <a:t>procedures</a:t>
            </a:r>
            <a:endParaRPr lang="en-US" sz="2400" dirty="0">
              <a:solidFill>
                <a:schemeClr val="accent2">
                  <a:lumMod val="50000"/>
                </a:schemeClr>
              </a:solidFill>
            </a:endParaRPr>
          </a:p>
          <a:p>
            <a:pPr lvl="1"/>
            <a:r>
              <a:rPr lang="en-US" sz="2400" dirty="0" smtClean="0">
                <a:solidFill>
                  <a:schemeClr val="accent2">
                    <a:lumMod val="50000"/>
                  </a:schemeClr>
                </a:solidFill>
              </a:rPr>
              <a:t>Forms </a:t>
            </a:r>
            <a:r>
              <a:rPr lang="en-US" sz="2400" dirty="0">
                <a:solidFill>
                  <a:schemeClr val="accent2">
                    <a:lumMod val="50000"/>
                  </a:schemeClr>
                </a:solidFill>
              </a:rPr>
              <a:t>substantially similar to </a:t>
            </a:r>
            <a:r>
              <a:rPr lang="en-US" sz="2400" dirty="0" smtClean="0">
                <a:solidFill>
                  <a:schemeClr val="accent2">
                    <a:lumMod val="50000"/>
                  </a:schemeClr>
                </a:solidFill>
              </a:rPr>
              <a:t>U.S. intergovernmental </a:t>
            </a:r>
            <a:r>
              <a:rPr lang="en-US" sz="2400" dirty="0">
                <a:solidFill>
                  <a:schemeClr val="accent2">
                    <a:lumMod val="50000"/>
                  </a:schemeClr>
                </a:solidFill>
              </a:rPr>
              <a:t>forms and additional forms </a:t>
            </a:r>
            <a:r>
              <a:rPr lang="en-US" sz="2400" dirty="0" smtClean="0">
                <a:solidFill>
                  <a:schemeClr val="accent2">
                    <a:lumMod val="50000"/>
                  </a:schemeClr>
                </a:solidFill>
              </a:rPr>
              <a:t>as needed</a:t>
            </a:r>
            <a:endParaRPr lang="en-US" sz="2400" dirty="0">
              <a:solidFill>
                <a:schemeClr val="accent2">
                  <a:lumMod val="50000"/>
                </a:schemeClr>
              </a:solidFill>
            </a:endParaRPr>
          </a:p>
          <a:p>
            <a:r>
              <a:rPr lang="en-US" sz="2400" dirty="0"/>
              <a:t>Updated </a:t>
            </a:r>
            <a:r>
              <a:rPr lang="en-US" sz="2400" dirty="0" smtClean="0"/>
              <a:t>based </a:t>
            </a:r>
            <a:r>
              <a:rPr lang="en-US" sz="2400" dirty="0"/>
              <a:t>on changes in law/process and on experience working cases with the </a:t>
            </a:r>
            <a:r>
              <a:rPr lang="en-US" sz="2400" dirty="0" smtClean="0"/>
              <a:t>FRC</a:t>
            </a:r>
          </a:p>
          <a:p>
            <a:endParaRPr lang="en-US" dirty="0"/>
          </a:p>
        </p:txBody>
      </p:sp>
      <p:sp>
        <p:nvSpPr>
          <p:cNvPr id="4" name="Slide Number Placeholder 3"/>
          <p:cNvSpPr>
            <a:spLocks noGrp="1"/>
          </p:cNvSpPr>
          <p:nvPr>
            <p:ph type="sldNum" sz="quarter" idx="4"/>
          </p:nvPr>
        </p:nvSpPr>
        <p:spPr/>
        <p:txBody>
          <a:bodyPr/>
          <a:lstStyle/>
          <a:p>
            <a:pPr>
              <a:defRPr/>
            </a:pPr>
            <a:r>
              <a:rPr lang="en-US" dirty="0" smtClean="0"/>
              <a:t>9-</a:t>
            </a:r>
            <a:fld id="{01D851C6-7C9D-4176-A357-B00E0A9E6A58}" type="slidenum">
              <a:rPr lang="en-US" smtClean="0"/>
              <a:pPr>
                <a:defRPr/>
              </a:pPr>
              <a:t>45</a:t>
            </a:fld>
            <a:endParaRPr lang="en-US" dirty="0"/>
          </a:p>
        </p:txBody>
      </p:sp>
      <p:sp>
        <p:nvSpPr>
          <p:cNvPr id="2" name="Title 1"/>
          <p:cNvSpPr>
            <a:spLocks noGrp="1"/>
          </p:cNvSpPr>
          <p:nvPr>
            <p:ph type="title"/>
          </p:nvPr>
        </p:nvSpPr>
        <p:spPr/>
        <p:txBody>
          <a:bodyPr>
            <a:normAutofit/>
          </a:bodyPr>
          <a:lstStyle/>
          <a:p>
            <a:r>
              <a:rPr lang="en-US" dirty="0"/>
              <a:t>Caseworker’s Guides</a:t>
            </a:r>
          </a:p>
        </p:txBody>
      </p:sp>
      <p:sp>
        <p:nvSpPr>
          <p:cNvPr id="5" name="Footer Placeholder 4"/>
          <p:cNvSpPr>
            <a:spLocks noGrp="1"/>
          </p:cNvSpPr>
          <p:nvPr>
            <p:ph type="ftr" sz="quarter" idx="3"/>
          </p:nvPr>
        </p:nvSpPr>
        <p:spPr/>
        <p:txBody>
          <a:bodyPr/>
          <a:lstStyle/>
          <a:p>
            <a:r>
              <a:rPr lang="en-US" dirty="0" smtClean="0"/>
              <a:t>Module 9</a:t>
            </a:r>
            <a:endParaRPr lang="en-US" dirty="0"/>
          </a:p>
        </p:txBody>
      </p:sp>
    </p:spTree>
    <p:extLst>
      <p:ext uri="{BB962C8B-B14F-4D97-AF65-F5344CB8AC3E}">
        <p14:creationId xmlns:p14="http://schemas.microsoft.com/office/powerpoint/2010/main" val="8511054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46</a:t>
            </a:fld>
            <a:endParaRPr lang="en-US" dirty="0"/>
          </a:p>
        </p:txBody>
      </p:sp>
      <p:sp>
        <p:nvSpPr>
          <p:cNvPr id="5" name="Title 4"/>
          <p:cNvSpPr>
            <a:spLocks noGrp="1"/>
          </p:cNvSpPr>
          <p:nvPr>
            <p:ph type="title"/>
          </p:nvPr>
        </p:nvSpPr>
        <p:spPr>
          <a:xfrm>
            <a:off x="686104" y="417493"/>
            <a:ext cx="7772400" cy="954107"/>
          </a:xfrm>
        </p:spPr>
        <p:txBody>
          <a:bodyPr/>
          <a:lstStyle/>
          <a:p>
            <a:r>
              <a:rPr lang="en-US" dirty="0" smtClean="0"/>
              <a:t>Incoming Actions from a Foreign Nation that is </a:t>
            </a:r>
            <a:r>
              <a:rPr lang="en-US" dirty="0" smtClean="0"/>
              <a:t>Not </a:t>
            </a:r>
            <a:r>
              <a:rPr lang="en-US" dirty="0" smtClean="0"/>
              <a:t>a Foreign Country</a:t>
            </a:r>
            <a:endParaRPr lang="en-US" dirty="0"/>
          </a:p>
        </p:txBody>
      </p:sp>
      <p:pic>
        <p:nvPicPr>
          <p:cNvPr id="6" name="Content Placeholder 5"/>
          <p:cNvPicPr>
            <a:picLocks noGrp="1" noChangeAspect="1"/>
          </p:cNvPicPr>
          <p:nvPr>
            <p:ph idx="1"/>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196694" y="2117467"/>
            <a:ext cx="3646211" cy="1828800"/>
          </a:xfrm>
          <a:prstGeom prst="rect">
            <a:avLst/>
          </a:prstGeom>
          <a:scene3d>
            <a:camera prst="orthographicFront">
              <a:rot lat="0" lon="0" rev="11400000"/>
            </a:camera>
            <a:lightRig rig="threePt" dir="t"/>
          </a:scene3d>
        </p:spPr>
      </p:pic>
    </p:spTree>
    <p:extLst>
      <p:ext uri="{BB962C8B-B14F-4D97-AF65-F5344CB8AC3E}">
        <p14:creationId xmlns:p14="http://schemas.microsoft.com/office/powerpoint/2010/main" val="23876435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Requirement </a:t>
            </a:r>
            <a:r>
              <a:rPr lang="en-US" sz="2400" dirty="0"/>
              <a:t>to handle if your state enacted Alternative </a:t>
            </a:r>
            <a:r>
              <a:rPr lang="en-US" sz="2400" dirty="0" smtClean="0"/>
              <a:t>A </a:t>
            </a:r>
            <a:r>
              <a:rPr lang="en-US" sz="2400" dirty="0"/>
              <a:t>of Section </a:t>
            </a:r>
            <a:r>
              <a:rPr lang="en-US" sz="2400" dirty="0" smtClean="0"/>
              <a:t>307 and petitioner applies directly for services under UIFSA</a:t>
            </a:r>
            <a:endParaRPr lang="en-US" sz="2400" dirty="0"/>
          </a:p>
          <a:p>
            <a:pPr lvl="1"/>
            <a:r>
              <a:rPr lang="en-US" dirty="0"/>
              <a:t>No </a:t>
            </a:r>
            <a:r>
              <a:rPr lang="en-US" dirty="0" smtClean="0"/>
              <a:t>agreed upon </a:t>
            </a:r>
            <a:r>
              <a:rPr lang="en-US" dirty="0"/>
              <a:t>forms</a:t>
            </a:r>
          </a:p>
          <a:p>
            <a:pPr lvl="1"/>
            <a:r>
              <a:rPr lang="en-US" dirty="0" smtClean="0"/>
              <a:t>Processed as a domestic case </a:t>
            </a:r>
          </a:p>
          <a:p>
            <a:r>
              <a:rPr lang="en-US" sz="2400" dirty="0"/>
              <a:t>No requirement to handle if your state enacted Alternative B of Section 307</a:t>
            </a:r>
          </a:p>
          <a:p>
            <a:pPr lvl="1"/>
            <a:r>
              <a:rPr lang="en-US" dirty="0"/>
              <a:t>Review your state policy</a:t>
            </a:r>
          </a:p>
          <a:p>
            <a:pPr marL="454025" lvl="1" indent="0">
              <a:buNone/>
            </a:pPr>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47</a:t>
            </a:fld>
            <a:endParaRPr lang="en-US" dirty="0"/>
          </a:p>
        </p:txBody>
      </p:sp>
      <p:sp>
        <p:nvSpPr>
          <p:cNvPr id="5" name="Title 4"/>
          <p:cNvSpPr>
            <a:spLocks noGrp="1"/>
          </p:cNvSpPr>
          <p:nvPr>
            <p:ph type="title"/>
          </p:nvPr>
        </p:nvSpPr>
        <p:spPr/>
        <p:txBody>
          <a:bodyPr/>
          <a:lstStyle/>
          <a:p>
            <a:r>
              <a:rPr lang="en-US" dirty="0" smtClean="0"/>
              <a:t>Establishment and Modification</a:t>
            </a:r>
            <a:endParaRPr lang="en-US" dirty="0"/>
          </a:p>
        </p:txBody>
      </p:sp>
    </p:spTree>
    <p:extLst>
      <p:ext uri="{BB962C8B-B14F-4D97-AF65-F5344CB8AC3E}">
        <p14:creationId xmlns:p14="http://schemas.microsoft.com/office/powerpoint/2010/main" val="22935327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No requirement to handle if your state enacted Alternative B of Section 307</a:t>
            </a:r>
          </a:p>
          <a:p>
            <a:pPr lvl="1"/>
            <a:r>
              <a:rPr lang="en-US" dirty="0"/>
              <a:t>Review your state </a:t>
            </a:r>
            <a:r>
              <a:rPr lang="en-US" dirty="0" smtClean="0"/>
              <a:t>policy</a:t>
            </a:r>
          </a:p>
          <a:p>
            <a:r>
              <a:rPr lang="en-US" sz="2400" dirty="0" smtClean="0"/>
              <a:t>Requirement </a:t>
            </a:r>
            <a:r>
              <a:rPr lang="en-US" sz="2400" dirty="0"/>
              <a:t>to handle if your state enacted Alternative A of Section 307 and petitioner applies directly for </a:t>
            </a:r>
            <a:r>
              <a:rPr lang="en-US" sz="2400" dirty="0" smtClean="0"/>
              <a:t>services under UIFSA</a:t>
            </a:r>
          </a:p>
          <a:p>
            <a:r>
              <a:rPr lang="en-US" sz="2400" dirty="0" smtClean="0"/>
              <a:t>Recognition </a:t>
            </a:r>
            <a:r>
              <a:rPr lang="en-US" sz="2400" dirty="0"/>
              <a:t>of order possible on basis of comity</a:t>
            </a:r>
          </a:p>
          <a:p>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48</a:t>
            </a:fld>
            <a:endParaRPr lang="en-US" dirty="0"/>
          </a:p>
        </p:txBody>
      </p:sp>
      <p:sp>
        <p:nvSpPr>
          <p:cNvPr id="5" name="Title 4"/>
          <p:cNvSpPr>
            <a:spLocks noGrp="1"/>
          </p:cNvSpPr>
          <p:nvPr>
            <p:ph type="title"/>
          </p:nvPr>
        </p:nvSpPr>
        <p:spPr/>
        <p:txBody>
          <a:bodyPr/>
          <a:lstStyle/>
          <a:p>
            <a:r>
              <a:rPr lang="en-US" dirty="0" smtClean="0"/>
              <a:t>Enforcement</a:t>
            </a:r>
            <a:endParaRPr lang="en-US" dirty="0"/>
          </a:p>
        </p:txBody>
      </p:sp>
    </p:spTree>
    <p:extLst>
      <p:ext uri="{BB962C8B-B14F-4D97-AF65-F5344CB8AC3E}">
        <p14:creationId xmlns:p14="http://schemas.microsoft.com/office/powerpoint/2010/main" val="22490253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a:solidFill>
                <a:srgbClr val="FF0000"/>
              </a:solidFill>
            </a:endParaRPr>
          </a:p>
          <a:p>
            <a:endParaRPr lang="en-US" b="1" dirty="0" smtClean="0"/>
          </a:p>
          <a:p>
            <a:r>
              <a:rPr lang="en-US" b="1" dirty="0" smtClean="0"/>
              <a:t>Question</a:t>
            </a:r>
            <a:r>
              <a:rPr lang="en-US" dirty="0" smtClean="0"/>
              <a:t>:  How can a child support agency establish a support order if the noncustodial parent lives in a foreign nation with which the United States has no treaty or bilateral arrangement, and the country is not a party to a state reciprocal arrangement?</a:t>
            </a:r>
          </a:p>
          <a:p>
            <a:r>
              <a:rPr lang="en-US" b="1" dirty="0" smtClean="0"/>
              <a:t>Response</a:t>
            </a:r>
            <a:r>
              <a:rPr lang="en-US" dirty="0" smtClean="0"/>
              <a:t>:  The most effective recourse is to determine a point of contact in the foreign nation and begin a discussion about available services. Unfortunately, in </a:t>
            </a:r>
            <a:r>
              <a:rPr lang="en-US" dirty="0"/>
              <a:t>most </a:t>
            </a:r>
            <a:r>
              <a:rPr lang="en-US" dirty="0" smtClean="0"/>
              <a:t>cases when </a:t>
            </a:r>
            <a:r>
              <a:rPr lang="en-US" dirty="0"/>
              <a:t>there is no reciprocity, state child support agencies are </a:t>
            </a:r>
            <a:r>
              <a:rPr lang="en-US" dirty="0" smtClean="0"/>
              <a:t>unsuccessful in obtaining a support order because the nation will not provide the custodial parent such services on a cost free basis. </a:t>
            </a:r>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49</a:t>
            </a:fld>
            <a:endParaRPr lang="en-US" dirty="0"/>
          </a:p>
        </p:txBody>
      </p:sp>
      <p:sp>
        <p:nvSpPr>
          <p:cNvPr id="5" name="Title 4"/>
          <p:cNvSpPr>
            <a:spLocks noGrp="1"/>
          </p:cNvSpPr>
          <p:nvPr>
            <p:ph type="title"/>
          </p:nvPr>
        </p:nvSpPr>
        <p:spPr>
          <a:xfrm>
            <a:off x="686104" y="417493"/>
            <a:ext cx="7772400" cy="954107"/>
          </a:xfrm>
        </p:spPr>
        <p:txBody>
          <a:bodyPr/>
          <a:lstStyle/>
          <a:p>
            <a:r>
              <a:rPr lang="en-US" dirty="0" smtClean="0"/>
              <a:t>Outgoing Action to a Foreign Nation that is Not a Foreign Country</a:t>
            </a:r>
            <a:endParaRPr lang="en-US" dirty="0"/>
          </a:p>
        </p:txBody>
      </p:sp>
      <p:pic>
        <p:nvPicPr>
          <p:cNvPr id="6" name="Content Placeholder 5"/>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420000">
            <a:off x="5764137" y="1171694"/>
            <a:ext cx="2187728" cy="1097280"/>
          </a:xfrm>
          <a:prstGeom prst="rect">
            <a:avLst/>
          </a:prstGeom>
        </p:spPr>
      </p:pic>
    </p:spTree>
    <p:extLst>
      <p:ext uri="{BB962C8B-B14F-4D97-AF65-F5344CB8AC3E}">
        <p14:creationId xmlns:p14="http://schemas.microsoft.com/office/powerpoint/2010/main" val="26330377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r>
              <a:rPr lang="en-US" sz="2200" dirty="0" smtClean="0"/>
              <a:t>Definition of foreign country</a:t>
            </a:r>
          </a:p>
          <a:p>
            <a:r>
              <a:rPr lang="en-US" sz="2200" dirty="0" smtClean="0"/>
              <a:t>UIFSA Section 307</a:t>
            </a:r>
          </a:p>
          <a:p>
            <a:r>
              <a:rPr lang="en-US" sz="2200" dirty="0" smtClean="0"/>
              <a:t>Incoming actions from foreign reciprocating countries (FRCs)</a:t>
            </a:r>
          </a:p>
          <a:p>
            <a:r>
              <a:rPr lang="en-US" sz="2200" dirty="0"/>
              <a:t>Outgoing actions to </a:t>
            </a:r>
            <a:r>
              <a:rPr lang="en-US" sz="2200" dirty="0" smtClean="0"/>
              <a:t>FRCs</a:t>
            </a:r>
            <a:endParaRPr lang="en-US" sz="2200" dirty="0"/>
          </a:p>
          <a:p>
            <a:r>
              <a:rPr lang="en-US" sz="2200" dirty="0" smtClean="0"/>
              <a:t>OCSE resources for working with FRCs</a:t>
            </a:r>
          </a:p>
          <a:p>
            <a:r>
              <a:rPr lang="en-US" sz="2200" dirty="0" smtClean="0"/>
              <a:t>Incoming actions from other foreign nations</a:t>
            </a:r>
          </a:p>
          <a:p>
            <a:r>
              <a:rPr lang="en-US" sz="2200" dirty="0" smtClean="0"/>
              <a:t>Outgoing actions to other foreign nations</a:t>
            </a:r>
          </a:p>
          <a:p>
            <a:r>
              <a:rPr lang="en-US" sz="2200" dirty="0" smtClean="0"/>
              <a:t>UIFSA evidentiary provisions</a:t>
            </a:r>
          </a:p>
          <a:p>
            <a:pPr marL="0" indent="0">
              <a:buNone/>
            </a:pPr>
            <a:endParaRPr lang="en-US" sz="2200" dirty="0" smtClean="0"/>
          </a:p>
          <a:p>
            <a:endParaRPr lang="en-US" sz="2200" dirty="0" smtClean="0"/>
          </a:p>
        </p:txBody>
      </p:sp>
      <p:sp>
        <p:nvSpPr>
          <p:cNvPr id="5" name="Footer Placeholder 4"/>
          <p:cNvSpPr>
            <a:spLocks noGrp="1"/>
          </p:cNvSpPr>
          <p:nvPr>
            <p:ph type="ftr" sz="quarter" idx="3"/>
          </p:nvPr>
        </p:nvSpPr>
        <p:spPr/>
        <p:txBody>
          <a:bodyPr/>
          <a:lstStyle/>
          <a:p>
            <a:r>
              <a:rPr lang="en-US" dirty="0" smtClean="0"/>
              <a:t>Module 9</a:t>
            </a:r>
            <a:endParaRPr lang="en-US" dirty="0"/>
          </a:p>
        </p:txBody>
      </p:sp>
      <p:sp>
        <p:nvSpPr>
          <p:cNvPr id="6" name="Slide Number Placeholder 5"/>
          <p:cNvSpPr>
            <a:spLocks noGrp="1"/>
          </p:cNvSpPr>
          <p:nvPr>
            <p:ph type="sldNum" sz="quarter" idx="4"/>
          </p:nvPr>
        </p:nvSpPr>
        <p:spPr/>
        <p:txBody>
          <a:bodyPr/>
          <a:lstStyle/>
          <a:p>
            <a:r>
              <a:rPr lang="en-US" dirty="0"/>
              <a:t>9</a:t>
            </a:r>
            <a:r>
              <a:rPr lang="en-US" dirty="0" smtClean="0"/>
              <a:t>-5</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Overview of Module</a:t>
            </a:r>
            <a:endParaRPr lang="en-US" dirty="0"/>
          </a:p>
        </p:txBody>
      </p:sp>
    </p:spTree>
    <p:extLst>
      <p:ext uri="{BB962C8B-B14F-4D97-AF65-F5344CB8AC3E}">
        <p14:creationId xmlns:p14="http://schemas.microsoft.com/office/powerpoint/2010/main" val="120599986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a:solidFill>
                <a:srgbClr val="FF0000"/>
              </a:solidFill>
            </a:endParaRPr>
          </a:p>
          <a:p>
            <a:r>
              <a:rPr lang="en-US" b="1" dirty="0" smtClean="0"/>
              <a:t>Question</a:t>
            </a:r>
            <a:r>
              <a:rPr lang="en-US" dirty="0" smtClean="0"/>
              <a:t>:  If the noncustodial parent lives in a foreign nation that is not a Convention country or an FRC, but works for a U.S</a:t>
            </a:r>
            <a:r>
              <a:rPr lang="en-US" dirty="0"/>
              <a:t>. </a:t>
            </a:r>
            <a:r>
              <a:rPr lang="en-US" dirty="0" smtClean="0"/>
              <a:t>company, how can we best enforce our state support order?</a:t>
            </a:r>
            <a:endParaRPr lang="en-US" dirty="0"/>
          </a:p>
          <a:p>
            <a:r>
              <a:rPr lang="en-US" b="1" dirty="0" smtClean="0"/>
              <a:t>Response</a:t>
            </a:r>
            <a:r>
              <a:rPr lang="en-US" dirty="0" smtClean="0"/>
              <a:t>:  If </a:t>
            </a:r>
            <a:r>
              <a:rPr lang="en-US" dirty="0"/>
              <a:t>a child support order has already been legally established, and </a:t>
            </a:r>
            <a:r>
              <a:rPr lang="en-US" dirty="0" smtClean="0"/>
              <a:t>the noncustodial parent works for </a:t>
            </a:r>
            <a:r>
              <a:rPr lang="en-US" dirty="0"/>
              <a:t>a U.S. employer that has offices in the U.S., it may be possible to use income withholding or other legal </a:t>
            </a:r>
            <a:r>
              <a:rPr lang="en-US" dirty="0" smtClean="0"/>
              <a:t>remedies by serving the domestic agent of the U.S. employer. </a:t>
            </a:r>
            <a:r>
              <a:rPr lang="en-US" dirty="0"/>
              <a:t> </a:t>
            </a:r>
            <a:r>
              <a:rPr lang="en-US" dirty="0" smtClean="0"/>
              <a:t>You also may be able to enforce the order domestically if the noncustodial parent owns </a:t>
            </a:r>
            <a:r>
              <a:rPr lang="en-US" dirty="0"/>
              <a:t>assets in the U.S.  </a:t>
            </a:r>
            <a:r>
              <a:rPr lang="en-US" dirty="0" smtClean="0"/>
              <a:t>If </a:t>
            </a:r>
            <a:r>
              <a:rPr lang="en-US" dirty="0"/>
              <a:t>the parent is a U.S. citizen, you may be able to submit the case to the passport denial program</a:t>
            </a:r>
            <a:r>
              <a:rPr lang="en-US" dirty="0" smtClean="0"/>
              <a:t>.</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50</a:t>
            </a:fld>
            <a:endParaRPr lang="en-US" dirty="0"/>
          </a:p>
        </p:txBody>
      </p:sp>
      <p:sp>
        <p:nvSpPr>
          <p:cNvPr id="5" name="Title 4"/>
          <p:cNvSpPr>
            <a:spLocks noGrp="1"/>
          </p:cNvSpPr>
          <p:nvPr>
            <p:ph type="title"/>
          </p:nvPr>
        </p:nvSpPr>
        <p:spPr>
          <a:xfrm>
            <a:off x="686104" y="417493"/>
            <a:ext cx="7772400" cy="954107"/>
          </a:xfrm>
        </p:spPr>
        <p:txBody>
          <a:bodyPr/>
          <a:lstStyle/>
          <a:p>
            <a:r>
              <a:rPr lang="en-US" dirty="0" smtClean="0"/>
              <a:t>Outgoing Action to a Foreign Nation that is Not a Foreign Country (cont’d)</a:t>
            </a:r>
            <a:endParaRPr lang="en-US" dirty="0"/>
          </a:p>
        </p:txBody>
      </p:sp>
    </p:spTree>
    <p:extLst>
      <p:ext uri="{BB962C8B-B14F-4D97-AF65-F5344CB8AC3E}">
        <p14:creationId xmlns:p14="http://schemas.microsoft.com/office/powerpoint/2010/main" val="10111748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47500" lnSpcReduction="20000"/>
          </a:bodyPr>
          <a:lstStyle/>
          <a:p>
            <a:pPr lvl="1"/>
            <a:endParaRPr lang="en-US" sz="7200" dirty="0"/>
          </a:p>
          <a:p>
            <a:pPr lvl="1"/>
            <a:endParaRPr lang="en-US" sz="7200" dirty="0" smtClean="0"/>
          </a:p>
          <a:p>
            <a:pPr lvl="1"/>
            <a:endParaRPr lang="en-US" sz="7200" dirty="0"/>
          </a:p>
          <a:p>
            <a:pPr lvl="1"/>
            <a:endParaRPr lang="en-US" sz="7200" dirty="0"/>
          </a:p>
          <a:p>
            <a:pPr lvl="1"/>
            <a:endParaRPr lang="en-US" sz="7200" dirty="0" smtClean="0"/>
          </a:p>
          <a:p>
            <a:pPr marL="454025" lvl="1" indent="0">
              <a:buNone/>
            </a:pPr>
            <a:endParaRPr lang="en-US" sz="6400" dirty="0"/>
          </a:p>
          <a:p>
            <a:endParaRPr lang="en-US" sz="6400" dirty="0"/>
          </a:p>
          <a:p>
            <a:pPr lvl="1"/>
            <a:endParaRPr lang="en-US" dirty="0" smtClean="0"/>
          </a:p>
          <a:p>
            <a:pPr marL="454025" lvl="1" indent="0">
              <a:buNone/>
            </a:pPr>
            <a:r>
              <a:rPr lang="en-US" dirty="0" smtClean="0"/>
              <a:t> </a:t>
            </a:r>
          </a:p>
          <a:p>
            <a:pPr marL="454025" lvl="1" indent="0">
              <a:buNone/>
            </a:pPr>
            <a:endParaRPr lang="en-US" dirty="0"/>
          </a:p>
        </p:txBody>
      </p:sp>
      <p:sp>
        <p:nvSpPr>
          <p:cNvPr id="5" name="Footer Placeholder 4"/>
          <p:cNvSpPr>
            <a:spLocks noGrp="1"/>
          </p:cNvSpPr>
          <p:nvPr>
            <p:ph type="ftr" sz="quarter" idx="3"/>
          </p:nvPr>
        </p:nvSpPr>
        <p:spPr/>
        <p:txBody>
          <a:bodyPr/>
          <a:lstStyle/>
          <a:p>
            <a:r>
              <a:rPr lang="en-US" dirty="0" smtClean="0"/>
              <a:t>Module 9</a:t>
            </a:r>
            <a:endParaRPr lang="en-US" dirty="0"/>
          </a:p>
        </p:txBody>
      </p:sp>
      <p:sp>
        <p:nvSpPr>
          <p:cNvPr id="6" name="Slide Number Placeholder 5"/>
          <p:cNvSpPr>
            <a:spLocks noGrp="1"/>
          </p:cNvSpPr>
          <p:nvPr>
            <p:ph type="sldNum" sz="quarter" idx="4"/>
          </p:nvPr>
        </p:nvSpPr>
        <p:spPr/>
        <p:txBody>
          <a:bodyPr/>
          <a:lstStyle/>
          <a:p>
            <a:r>
              <a:rPr lang="en-US" dirty="0" smtClean="0"/>
              <a:t>9-51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UIFSA Evidentiary Provisions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2011680"/>
            <a:ext cx="6002260" cy="4114800"/>
          </a:xfrm>
          <a:prstGeom prst="rect">
            <a:avLst/>
          </a:prstGeom>
        </p:spPr>
      </p:pic>
    </p:spTree>
    <p:extLst>
      <p:ext uri="{BB962C8B-B14F-4D97-AF65-F5344CB8AC3E}">
        <p14:creationId xmlns:p14="http://schemas.microsoft.com/office/powerpoint/2010/main" val="73910806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New definition in UIFSA (2008)</a:t>
            </a:r>
          </a:p>
          <a:p>
            <a:r>
              <a:rPr lang="en-US" sz="2400" dirty="0" smtClean="0"/>
              <a:t>Anywhere but here!</a:t>
            </a:r>
          </a:p>
          <a:p>
            <a:pPr lvl="1"/>
            <a:r>
              <a:rPr lang="en-US" dirty="0" smtClean="0"/>
              <a:t>Another </a:t>
            </a:r>
            <a:r>
              <a:rPr lang="en-US" dirty="0"/>
              <a:t>“state”</a:t>
            </a:r>
          </a:p>
          <a:p>
            <a:pPr lvl="1"/>
            <a:r>
              <a:rPr lang="en-US" dirty="0"/>
              <a:t>A “foreign country”</a:t>
            </a:r>
          </a:p>
          <a:p>
            <a:pPr lvl="1"/>
            <a:r>
              <a:rPr lang="en-US" dirty="0"/>
              <a:t>A foreign nation</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52</a:t>
            </a:fld>
            <a:endParaRPr lang="en-US" dirty="0"/>
          </a:p>
        </p:txBody>
      </p:sp>
      <p:sp>
        <p:nvSpPr>
          <p:cNvPr id="5" name="Title 4"/>
          <p:cNvSpPr>
            <a:spLocks noGrp="1"/>
          </p:cNvSpPr>
          <p:nvPr>
            <p:ph type="title"/>
          </p:nvPr>
        </p:nvSpPr>
        <p:spPr/>
        <p:txBody>
          <a:bodyPr/>
          <a:lstStyle/>
          <a:p>
            <a:r>
              <a:rPr lang="en-US" dirty="0" smtClean="0"/>
              <a:t>Outside This State</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1596072"/>
            <a:ext cx="3003610" cy="3291840"/>
          </a:xfrm>
          <a:prstGeom prst="rect">
            <a:avLst/>
          </a:prstGeom>
        </p:spPr>
      </p:pic>
    </p:spTree>
    <p:extLst>
      <p:ext uri="{BB962C8B-B14F-4D97-AF65-F5344CB8AC3E}">
        <p14:creationId xmlns:p14="http://schemas.microsoft.com/office/powerpoint/2010/main" val="40068445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sz="2400" dirty="0"/>
              <a:t>“Penalty of perjury” replaces under </a:t>
            </a:r>
            <a:r>
              <a:rPr lang="en-US" sz="2400" dirty="0" smtClean="0"/>
              <a:t>oath</a:t>
            </a:r>
          </a:p>
          <a:p>
            <a:pPr marL="0" indent="0">
              <a:spcAft>
                <a:spcPts val="0"/>
              </a:spcAft>
              <a:buNone/>
            </a:pPr>
            <a:endParaRPr lang="en-US" sz="2400" dirty="0" smtClean="0"/>
          </a:p>
          <a:p>
            <a:pPr>
              <a:spcAft>
                <a:spcPts val="0"/>
              </a:spcAft>
            </a:pPr>
            <a:r>
              <a:rPr lang="en-US" sz="2400" dirty="0"/>
              <a:t>Electronic transmission of </a:t>
            </a:r>
            <a:r>
              <a:rPr lang="en-US" sz="2400" dirty="0" smtClean="0"/>
              <a:t>documents permitted</a:t>
            </a:r>
          </a:p>
          <a:p>
            <a:pPr marL="0" indent="0">
              <a:spcAft>
                <a:spcPts val="0"/>
              </a:spcAft>
              <a:buNone/>
            </a:pPr>
            <a:endParaRPr lang="en-US" sz="2400" dirty="0"/>
          </a:p>
          <a:p>
            <a:pPr>
              <a:spcAft>
                <a:spcPts val="0"/>
              </a:spcAft>
            </a:pPr>
            <a:r>
              <a:rPr lang="en-US" sz="2400" dirty="0" smtClean="0"/>
              <a:t>Tribunal </a:t>
            </a:r>
            <a:r>
              <a:rPr lang="en-US" sz="2400" b="1" i="1" dirty="0"/>
              <a:t>must</a:t>
            </a:r>
            <a:r>
              <a:rPr lang="en-US" sz="2400" b="1" dirty="0"/>
              <a:t> </a:t>
            </a:r>
            <a:r>
              <a:rPr lang="en-US" sz="2400" dirty="0" smtClean="0"/>
              <a:t>permit a witness or party residing </a:t>
            </a:r>
            <a:r>
              <a:rPr lang="en-US" sz="2400" b="1" i="1" dirty="0" smtClean="0"/>
              <a:t>outside this state</a:t>
            </a:r>
            <a:r>
              <a:rPr lang="en-US" sz="2400" dirty="0" smtClean="0"/>
              <a:t> to testify by telephone, audiovisual means, or other electronic means</a:t>
            </a:r>
            <a:endParaRPr lang="en-US" sz="2400" dirty="0"/>
          </a:p>
          <a:p>
            <a:pPr marL="0" indent="0">
              <a:buNone/>
            </a:pPr>
            <a:endParaRPr lang="en-US" dirty="0"/>
          </a:p>
        </p:txBody>
      </p:sp>
      <p:sp>
        <p:nvSpPr>
          <p:cNvPr id="5" name="Footer Placeholder 4"/>
          <p:cNvSpPr>
            <a:spLocks noGrp="1"/>
          </p:cNvSpPr>
          <p:nvPr>
            <p:ph type="ftr" sz="quarter" idx="3"/>
          </p:nvPr>
        </p:nvSpPr>
        <p:spPr/>
        <p:txBody>
          <a:bodyPr/>
          <a:lstStyle/>
          <a:p>
            <a:r>
              <a:rPr lang="en-US" dirty="0" smtClean="0"/>
              <a:t>Module 9</a:t>
            </a:r>
            <a:endParaRPr lang="en-US" dirty="0"/>
          </a:p>
        </p:txBody>
      </p:sp>
      <p:sp>
        <p:nvSpPr>
          <p:cNvPr id="8" name="Title 7"/>
          <p:cNvSpPr>
            <a:spLocks noGrp="1"/>
          </p:cNvSpPr>
          <p:nvPr>
            <p:ph type="title"/>
          </p:nvPr>
        </p:nvSpPr>
        <p:spPr>
          <a:xfrm>
            <a:off x="533400" y="749855"/>
            <a:ext cx="8076896" cy="523220"/>
          </a:xfrm>
        </p:spPr>
        <p:txBody>
          <a:bodyPr/>
          <a:lstStyle/>
          <a:p>
            <a:r>
              <a:rPr lang="en-US" dirty="0" smtClean="0"/>
              <a:t>Admissibility of Evidence – Section 316, UIFSA (2008)</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146" y="4088685"/>
            <a:ext cx="2055368" cy="1505255"/>
          </a:xfrm>
          <a:prstGeom prst="rect">
            <a:avLst/>
          </a:prstGeom>
        </p:spPr>
      </p:pic>
      <p:sp>
        <p:nvSpPr>
          <p:cNvPr id="3" name="Slide Number Placeholder 2"/>
          <p:cNvSpPr>
            <a:spLocks noGrp="1"/>
          </p:cNvSpPr>
          <p:nvPr>
            <p:ph type="sldNum" sz="quarter" idx="4"/>
          </p:nvPr>
        </p:nvSpPr>
        <p:spPr/>
        <p:txBody>
          <a:bodyPr/>
          <a:lstStyle/>
          <a:p>
            <a:r>
              <a:rPr lang="en-US" dirty="0" smtClean="0"/>
              <a:t>9-53</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5600" y="4372093"/>
            <a:ext cx="3020603" cy="1920240"/>
          </a:xfrm>
          <a:prstGeom prst="rect">
            <a:avLst/>
          </a:prstGeom>
        </p:spPr>
      </p:pic>
    </p:spTree>
    <p:extLst>
      <p:ext uri="{BB962C8B-B14F-4D97-AF65-F5344CB8AC3E}">
        <p14:creationId xmlns:p14="http://schemas.microsoft.com/office/powerpoint/2010/main" val="2089798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U.S. tribunal may designate  location for deposition or testimony of nonresident party or witness</a:t>
            </a:r>
          </a:p>
          <a:p>
            <a:r>
              <a:rPr lang="en-US" sz="2400" dirty="0" smtClean="0"/>
              <a:t>U.S</a:t>
            </a:r>
            <a:r>
              <a:rPr lang="en-US" sz="2400" dirty="0"/>
              <a:t>. tribunal must cooperate with other tribunals in other states or countries in designating appropriate location for deposition or testimony.</a:t>
            </a:r>
          </a:p>
          <a:p>
            <a:r>
              <a:rPr lang="en-US" sz="2400" dirty="0" smtClean="0"/>
              <a:t>Section </a:t>
            </a:r>
            <a:r>
              <a:rPr lang="en-US" sz="2400" dirty="0"/>
              <a:t>316(f)</a:t>
            </a:r>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54</a:t>
            </a:fld>
            <a:endParaRPr lang="en-US" dirty="0"/>
          </a:p>
        </p:txBody>
      </p:sp>
      <p:sp>
        <p:nvSpPr>
          <p:cNvPr id="5" name="Title 4"/>
          <p:cNvSpPr>
            <a:spLocks noGrp="1"/>
          </p:cNvSpPr>
          <p:nvPr>
            <p:ph type="title"/>
          </p:nvPr>
        </p:nvSpPr>
        <p:spPr/>
        <p:txBody>
          <a:bodyPr/>
          <a:lstStyle/>
          <a:p>
            <a:r>
              <a:rPr lang="en-US" dirty="0" smtClean="0"/>
              <a:t>Tribunal Assistance with Testimony</a:t>
            </a:r>
            <a:endParaRPr lang="en-US" dirty="0"/>
          </a:p>
        </p:txBody>
      </p:sp>
    </p:spTree>
    <p:extLst>
      <p:ext uri="{BB962C8B-B14F-4D97-AF65-F5344CB8AC3E}">
        <p14:creationId xmlns:p14="http://schemas.microsoft.com/office/powerpoint/2010/main" val="18861297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Request</a:t>
            </a:r>
          </a:p>
          <a:p>
            <a:r>
              <a:rPr lang="en-US" sz="2400" dirty="0" smtClean="0"/>
              <a:t>Role of Central Authority</a:t>
            </a:r>
          </a:p>
          <a:p>
            <a:r>
              <a:rPr lang="en-US" sz="2400" dirty="0" smtClean="0"/>
              <a:t>Time Zones</a:t>
            </a:r>
          </a:p>
          <a:p>
            <a:r>
              <a:rPr lang="en-US" sz="2400" dirty="0" smtClean="0"/>
              <a:t>Location</a:t>
            </a:r>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smtClean="0"/>
              <a:t>9-</a:t>
            </a:r>
            <a:fld id="{42782948-4DBE-204D-AB9E-B65E067054AE}" type="slidenum">
              <a:rPr lang="en-US" smtClean="0"/>
              <a:pPr/>
              <a:t>55</a:t>
            </a:fld>
            <a:endParaRPr lang="en-US" dirty="0"/>
          </a:p>
        </p:txBody>
      </p:sp>
      <p:sp>
        <p:nvSpPr>
          <p:cNvPr id="5" name="Title 4"/>
          <p:cNvSpPr>
            <a:spLocks noGrp="1"/>
          </p:cNvSpPr>
          <p:nvPr>
            <p:ph type="title"/>
          </p:nvPr>
        </p:nvSpPr>
        <p:spPr/>
        <p:txBody>
          <a:bodyPr/>
          <a:lstStyle/>
          <a:p>
            <a:r>
              <a:rPr lang="en-US" dirty="0" smtClean="0"/>
              <a:t>Coordination of International Hearings</a:t>
            </a:r>
            <a:endParaRPr lang="en-US" dirty="0"/>
          </a:p>
        </p:txBody>
      </p:sp>
    </p:spTree>
    <p:extLst>
      <p:ext uri="{BB962C8B-B14F-4D97-AF65-F5344CB8AC3E}">
        <p14:creationId xmlns:p14="http://schemas.microsoft.com/office/powerpoint/2010/main" val="166867321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Technology</a:t>
            </a:r>
          </a:p>
          <a:p>
            <a:r>
              <a:rPr lang="en-US" sz="2400" dirty="0" smtClean="0"/>
              <a:t>Verification of Witness</a:t>
            </a:r>
          </a:p>
          <a:p>
            <a:r>
              <a:rPr lang="en-US" sz="2400" dirty="0"/>
              <a:t>Interpretation</a:t>
            </a:r>
          </a:p>
          <a:p>
            <a:r>
              <a:rPr lang="en-US" sz="2400" dirty="0" smtClean="0"/>
              <a:t>Admission of Documents</a:t>
            </a:r>
          </a:p>
          <a:p>
            <a:r>
              <a:rPr lang="en-US" sz="2400" dirty="0" smtClean="0"/>
              <a:t>License to Practice</a:t>
            </a:r>
            <a:endParaRPr lang="en-US" sz="2400"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56</a:t>
            </a:fld>
            <a:endParaRPr lang="en-US" dirty="0"/>
          </a:p>
        </p:txBody>
      </p:sp>
      <p:sp>
        <p:nvSpPr>
          <p:cNvPr id="5" name="Title 4"/>
          <p:cNvSpPr>
            <a:spLocks noGrp="1"/>
          </p:cNvSpPr>
          <p:nvPr>
            <p:ph type="title"/>
          </p:nvPr>
        </p:nvSpPr>
        <p:spPr/>
        <p:txBody>
          <a:bodyPr/>
          <a:lstStyle/>
          <a:p>
            <a:r>
              <a:rPr lang="en-US" dirty="0" smtClean="0"/>
              <a:t>Coordination of International Hearings (cont’d)</a:t>
            </a:r>
            <a:endParaRPr lang="en-US" dirty="0"/>
          </a:p>
        </p:txBody>
      </p:sp>
    </p:spTree>
    <p:extLst>
      <p:ext uri="{BB962C8B-B14F-4D97-AF65-F5344CB8AC3E}">
        <p14:creationId xmlns:p14="http://schemas.microsoft.com/office/powerpoint/2010/main" val="927528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sz="2400" dirty="0" smtClean="0"/>
              <a:t>Tribunal may communicate with a tribunal </a:t>
            </a:r>
            <a:r>
              <a:rPr lang="en-US" sz="2400" b="1" i="1" dirty="0" smtClean="0"/>
              <a:t>outside this state</a:t>
            </a:r>
            <a:r>
              <a:rPr lang="en-US" sz="2400" b="1" dirty="0" smtClean="0"/>
              <a:t> </a:t>
            </a:r>
            <a:r>
              <a:rPr lang="en-US" sz="2400" dirty="0" smtClean="0"/>
              <a:t>to obtain information about </a:t>
            </a:r>
          </a:p>
          <a:p>
            <a:pPr lvl="1">
              <a:spcAft>
                <a:spcPts val="0"/>
              </a:spcAft>
            </a:pPr>
            <a:r>
              <a:rPr lang="en-US" dirty="0" smtClean="0"/>
              <a:t>Laws</a:t>
            </a:r>
          </a:p>
          <a:p>
            <a:pPr lvl="1">
              <a:spcAft>
                <a:spcPts val="0"/>
              </a:spcAft>
            </a:pPr>
            <a:r>
              <a:rPr lang="en-US" dirty="0" smtClean="0"/>
              <a:t>Legal effect of tribunal’s order</a:t>
            </a:r>
          </a:p>
          <a:p>
            <a:pPr lvl="1">
              <a:spcAft>
                <a:spcPts val="0"/>
              </a:spcAft>
            </a:pPr>
            <a:r>
              <a:rPr lang="en-US" dirty="0" smtClean="0"/>
              <a:t>Status of a proceeding</a:t>
            </a:r>
          </a:p>
          <a:p>
            <a:pPr marL="0" indent="0">
              <a:spcAft>
                <a:spcPts val="0"/>
              </a:spcAft>
              <a:buNone/>
            </a:pPr>
            <a:endParaRPr lang="en-US" sz="2400" dirty="0" smtClean="0"/>
          </a:p>
          <a:p>
            <a:pPr>
              <a:spcAft>
                <a:spcPts val="0"/>
              </a:spcAft>
            </a:pPr>
            <a:r>
              <a:rPr lang="en-US" sz="2400" dirty="0" smtClean="0"/>
              <a:t>Tribunal may</a:t>
            </a:r>
          </a:p>
          <a:p>
            <a:pPr lvl="1">
              <a:spcAft>
                <a:spcPts val="0"/>
              </a:spcAft>
            </a:pPr>
            <a:r>
              <a:rPr lang="en-US" dirty="0" smtClean="0"/>
              <a:t>Request tribunal </a:t>
            </a:r>
            <a:r>
              <a:rPr lang="en-US" b="1" i="1" dirty="0" smtClean="0"/>
              <a:t>outside this state </a:t>
            </a:r>
            <a:r>
              <a:rPr lang="en-US" dirty="0" smtClean="0"/>
              <a:t>to assist with discovery; and</a:t>
            </a:r>
          </a:p>
          <a:p>
            <a:pPr lvl="1">
              <a:spcAft>
                <a:spcPts val="0"/>
              </a:spcAft>
            </a:pPr>
            <a:r>
              <a:rPr lang="en-US" dirty="0" smtClean="0"/>
              <a:t>Upon request, compel a person over which it has jurisdiction to respond to a discovery order issued by tribunal </a:t>
            </a:r>
            <a:r>
              <a:rPr lang="en-US" b="1" i="1" dirty="0" smtClean="0"/>
              <a:t>outside this state</a:t>
            </a:r>
            <a:endParaRPr lang="en-US" i="1" dirty="0" smtClean="0"/>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9</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Evidence – Sections 317 &amp; 318, UIFSA (2008)</a:t>
            </a:r>
            <a:endParaRPr lang="en-US" dirty="0"/>
          </a:p>
        </p:txBody>
      </p:sp>
      <p:sp>
        <p:nvSpPr>
          <p:cNvPr id="3" name="Slide Number Placeholder 2"/>
          <p:cNvSpPr>
            <a:spLocks noGrp="1"/>
          </p:cNvSpPr>
          <p:nvPr>
            <p:ph type="sldNum" sz="quarter" idx="4"/>
          </p:nvPr>
        </p:nvSpPr>
        <p:spPr/>
        <p:txBody>
          <a:bodyPr/>
          <a:lstStyle/>
          <a:p>
            <a:r>
              <a:rPr lang="en-US" dirty="0"/>
              <a:t>9</a:t>
            </a:r>
            <a:r>
              <a:rPr lang="en-US" dirty="0" smtClean="0"/>
              <a:t>-</a:t>
            </a:r>
            <a:fld id="{42782948-4DBE-204D-AB9E-B65E067054AE}" type="slidenum">
              <a:rPr lang="en-US" smtClean="0"/>
              <a:pPr/>
              <a:t>57</a:t>
            </a:fld>
            <a:endParaRPr lang="en-US" dirty="0"/>
          </a:p>
        </p:txBody>
      </p:sp>
    </p:spTree>
    <p:extLst>
      <p:ext uri="{BB962C8B-B14F-4D97-AF65-F5344CB8AC3E}">
        <p14:creationId xmlns:p14="http://schemas.microsoft.com/office/powerpoint/2010/main" val="9623977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685800" y="4114800"/>
            <a:ext cx="3429000" cy="1600200"/>
          </a:xfrm>
        </p:spPr>
        <p:txBody>
          <a:bodyPr/>
          <a:lstStyle/>
          <a:p>
            <a:pPr>
              <a:spcBef>
                <a:spcPts val="1200"/>
              </a:spcBef>
            </a:pPr>
            <a:r>
              <a:rPr lang="en-US" dirty="0" smtClean="0"/>
              <a:t>CONTACT</a:t>
            </a:r>
          </a:p>
          <a:p>
            <a:r>
              <a:rPr lang="en-US" dirty="0" smtClean="0"/>
              <a:t>ocseinternational@acf.hhs.gov</a:t>
            </a:r>
          </a:p>
          <a:p>
            <a:r>
              <a:rPr lang="en-US" dirty="0" smtClean="0"/>
              <a:t>www.acf.hhs.gov/css/contactus</a:t>
            </a:r>
          </a:p>
        </p:txBody>
      </p:sp>
      <p:sp>
        <p:nvSpPr>
          <p:cNvPr id="2" name="Title 1"/>
          <p:cNvSpPr>
            <a:spLocks noGrp="1"/>
          </p:cNvSpPr>
          <p:nvPr>
            <p:ph type="ctrTitle"/>
          </p:nvPr>
        </p:nvSpPr>
        <p:spPr/>
        <p:txBody>
          <a:bodyPr/>
          <a:lstStyle/>
          <a:p>
            <a:r>
              <a:rPr lang="en-US" dirty="0" smtClean="0"/>
              <a:t>QUESTIONS or FEEDBACK?</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685800"/>
            <a:ext cx="2143125" cy="2133600"/>
          </a:xfrm>
          <a:prstGeom prst="rect">
            <a:avLst/>
          </a:prstGeom>
        </p:spPr>
      </p:pic>
      <p:sp>
        <p:nvSpPr>
          <p:cNvPr id="3" name="Slide Number Placeholder 2"/>
          <p:cNvSpPr>
            <a:spLocks noGrp="1"/>
          </p:cNvSpPr>
          <p:nvPr>
            <p:ph type="sldNum" sz="quarter" idx="4"/>
          </p:nvPr>
        </p:nvSpPr>
        <p:spPr/>
        <p:txBody>
          <a:bodyPr/>
          <a:lstStyle/>
          <a:p>
            <a:r>
              <a:rPr lang="en-US" dirty="0" smtClean="0"/>
              <a:t>9-</a:t>
            </a:r>
            <a:fld id="{F65E7647-207D-48AA-B720-FD352FECA31D}" type="slidenum">
              <a:rPr lang="en-US" smtClean="0"/>
              <a:t>58</a:t>
            </a:fld>
            <a:endParaRPr lang="en-US" dirty="0"/>
          </a:p>
        </p:txBody>
      </p:sp>
    </p:spTree>
    <p:extLst>
      <p:ext uri="{BB962C8B-B14F-4D97-AF65-F5344CB8AC3E}">
        <p14:creationId xmlns:p14="http://schemas.microsoft.com/office/powerpoint/2010/main" val="701090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400" dirty="0" smtClean="0"/>
              <a:t>Includes </a:t>
            </a:r>
            <a:r>
              <a:rPr lang="en-US" sz="2400" dirty="0"/>
              <a:t>many, but not all, foreign </a:t>
            </a:r>
            <a:r>
              <a:rPr lang="en-US" sz="2400" dirty="0" smtClean="0"/>
              <a:t>nations</a:t>
            </a:r>
          </a:p>
          <a:p>
            <a:pPr lvl="1"/>
            <a:r>
              <a:rPr lang="en-US" dirty="0" smtClean="0"/>
              <a:t>Convention country</a:t>
            </a:r>
          </a:p>
          <a:p>
            <a:pPr lvl="1"/>
            <a:r>
              <a:rPr lang="en-US" dirty="0" smtClean="0"/>
              <a:t>Foreign </a:t>
            </a:r>
            <a:r>
              <a:rPr lang="en-US" dirty="0"/>
              <a:t>reciprocating </a:t>
            </a:r>
            <a:r>
              <a:rPr lang="en-US" dirty="0" smtClean="0"/>
              <a:t>country (FRC)</a:t>
            </a:r>
            <a:endParaRPr lang="en-US" dirty="0"/>
          </a:p>
          <a:p>
            <a:pPr lvl="1"/>
            <a:r>
              <a:rPr lang="en-US" dirty="0"/>
              <a:t>State reciprocal arrangement</a:t>
            </a:r>
          </a:p>
          <a:p>
            <a:pPr lvl="1"/>
            <a:r>
              <a:rPr lang="en-US" dirty="0"/>
              <a:t>Country with laws substantially </a:t>
            </a:r>
            <a:r>
              <a:rPr lang="en-US" dirty="0" smtClean="0"/>
              <a:t>similar </a:t>
            </a:r>
            <a:r>
              <a:rPr lang="en-US" dirty="0"/>
              <a:t>to UIFSA</a:t>
            </a:r>
          </a:p>
          <a:p>
            <a:endParaRPr lang="en-US" sz="2400" dirty="0" smtClean="0"/>
          </a:p>
          <a:p>
            <a:endParaRPr lang="en-US" sz="2400" dirty="0" smtClean="0"/>
          </a:p>
        </p:txBody>
      </p:sp>
      <p:sp>
        <p:nvSpPr>
          <p:cNvPr id="5" name="Footer Placeholder 4"/>
          <p:cNvSpPr>
            <a:spLocks noGrp="1"/>
          </p:cNvSpPr>
          <p:nvPr>
            <p:ph type="ftr" sz="quarter" idx="3"/>
          </p:nvPr>
        </p:nvSpPr>
        <p:spPr/>
        <p:txBody>
          <a:bodyPr/>
          <a:lstStyle/>
          <a:p>
            <a:r>
              <a:rPr lang="en-US" dirty="0" smtClean="0"/>
              <a:t>Module 9</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UIFSA – Definition of Foreign Country </a:t>
            </a:r>
            <a:endParaRPr lang="en-US" dirty="0"/>
          </a:p>
        </p:txBody>
      </p:sp>
      <p:sp>
        <p:nvSpPr>
          <p:cNvPr id="3" name="Slide Number Placeholder 2"/>
          <p:cNvSpPr>
            <a:spLocks noGrp="1"/>
          </p:cNvSpPr>
          <p:nvPr>
            <p:ph type="sldNum" sz="quarter" idx="4"/>
          </p:nvPr>
        </p:nvSpPr>
        <p:spPr/>
        <p:txBody>
          <a:bodyPr/>
          <a:lstStyle/>
          <a:p>
            <a:r>
              <a:rPr lang="en-US" dirty="0"/>
              <a:t>9</a:t>
            </a:r>
            <a:r>
              <a:rPr lang="en-US" dirty="0" smtClean="0"/>
              <a:t>-</a:t>
            </a:r>
            <a:fld id="{42782948-4DBE-204D-AB9E-B65E067054AE}" type="slidenum">
              <a:rPr lang="en-US" smtClean="0"/>
              <a:pPr/>
              <a:t>6</a:t>
            </a:fld>
            <a:endParaRPr lang="en-US" dirty="0"/>
          </a:p>
        </p:txBody>
      </p:sp>
      <p:pic>
        <p:nvPicPr>
          <p:cNvPr id="10" name="Picture 2" descr="C:\Documents and Settings\SorensCJ\Local Settings\Temporary Internet Files\Content.IE5\OWPUK14L\MC900438808[1].jpg"/>
          <p:cNvPicPr>
            <a:picLocks noChangeAspect="1" noChangeArrowheads="1"/>
          </p:cNvPicPr>
          <p:nvPr/>
        </p:nvPicPr>
        <p:blipFill>
          <a:blip r:embed="rId3" cstate="print">
            <a:extLst/>
          </a:blip>
          <a:srcRect/>
          <a:stretch>
            <a:fillRect/>
          </a:stretch>
        </p:blipFill>
        <p:spPr bwMode="auto">
          <a:xfrm>
            <a:off x="5329538" y="3986107"/>
            <a:ext cx="3056924" cy="2194560"/>
          </a:xfrm>
          <a:prstGeom prst="rect">
            <a:avLst/>
          </a:prstGeom>
          <a:noFill/>
          <a:ln w="25400">
            <a:gradFill>
              <a:gsLst>
                <a:gs pos="0">
                  <a:srgbClr val="DDEBCF"/>
                </a:gs>
                <a:gs pos="50000">
                  <a:srgbClr val="9CB86E"/>
                </a:gs>
                <a:gs pos="100000">
                  <a:srgbClr val="156B13"/>
                </a:gs>
              </a:gsLst>
              <a:lin ang="5400000" scaled="0"/>
            </a:gradFill>
          </a:ln>
          <a:extLst/>
        </p:spPr>
      </p:pic>
    </p:spTree>
    <p:extLst>
      <p:ext uri="{BB962C8B-B14F-4D97-AF65-F5344CB8AC3E}">
        <p14:creationId xmlns:p14="http://schemas.microsoft.com/office/powerpoint/2010/main" val="2083911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4572000"/>
          </a:xfrm>
        </p:spPr>
        <p:txBody>
          <a:bodyPr>
            <a:normAutofit/>
          </a:bodyPr>
          <a:lstStyle/>
          <a:p>
            <a:r>
              <a:rPr lang="en-US" sz="2400" dirty="0" smtClean="0"/>
              <a:t>As of March 31, 2019, Convention in force in 3</a:t>
            </a:r>
            <a:r>
              <a:rPr lang="en-US" sz="2400" dirty="0"/>
              <a:t>7</a:t>
            </a:r>
            <a:r>
              <a:rPr lang="en-US" sz="2400" dirty="0" smtClean="0"/>
              <a:t> countries</a:t>
            </a:r>
          </a:p>
        </p:txBody>
      </p:sp>
      <p:sp>
        <p:nvSpPr>
          <p:cNvPr id="8" name="Title 7"/>
          <p:cNvSpPr>
            <a:spLocks noGrp="1"/>
          </p:cNvSpPr>
          <p:nvPr>
            <p:ph type="title"/>
          </p:nvPr>
        </p:nvSpPr>
        <p:spPr>
          <a:xfrm>
            <a:off x="685800" y="586770"/>
            <a:ext cx="7772400" cy="523220"/>
          </a:xfrm>
        </p:spPr>
        <p:txBody>
          <a:bodyPr/>
          <a:lstStyle/>
          <a:p>
            <a:r>
              <a:rPr lang="en-US" dirty="0" smtClean="0"/>
              <a:t>Hague Child Support Convention Countries</a:t>
            </a:r>
            <a:endParaRPr lang="en-US" dirty="0"/>
          </a:p>
        </p:txBody>
      </p:sp>
      <p:sp>
        <p:nvSpPr>
          <p:cNvPr id="2" name="Footer Placeholder 1"/>
          <p:cNvSpPr>
            <a:spLocks noGrp="1"/>
          </p:cNvSpPr>
          <p:nvPr>
            <p:ph type="ftr" sz="quarter" idx="3"/>
          </p:nvPr>
        </p:nvSpPr>
        <p:spPr/>
        <p:txBody>
          <a:bodyPr/>
          <a:lstStyle/>
          <a:p>
            <a:r>
              <a:rPr lang="en-US" dirty="0" smtClean="0"/>
              <a:t>Module 9</a:t>
            </a:r>
            <a:endParaRPr lang="en-US" dirty="0"/>
          </a:p>
        </p:txBody>
      </p:sp>
      <p:sp>
        <p:nvSpPr>
          <p:cNvPr id="3" name="Slide Number Placeholder 2"/>
          <p:cNvSpPr>
            <a:spLocks noGrp="1"/>
          </p:cNvSpPr>
          <p:nvPr>
            <p:ph type="sldNum" sz="quarter" idx="4"/>
          </p:nvPr>
        </p:nvSpPr>
        <p:spPr/>
        <p:txBody>
          <a:bodyPr/>
          <a:lstStyle/>
          <a:p>
            <a:r>
              <a:rPr lang="en-US" dirty="0" smtClean="0"/>
              <a:t>9-</a:t>
            </a:r>
            <a:fld id="{42782948-4DBE-204D-AB9E-B65E067054AE}" type="slidenum">
              <a:rPr lang="en-US" smtClean="0"/>
              <a:pPr/>
              <a:t>7</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398385727"/>
              </p:ext>
            </p:extLst>
          </p:nvPr>
        </p:nvGraphicFramePr>
        <p:xfrm>
          <a:off x="1447800" y="1905000"/>
          <a:ext cx="6096000" cy="3920341"/>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xmlns="" val="20000"/>
                    </a:ext>
                  </a:extLst>
                </a:gridCol>
                <a:gridCol w="2032000">
                  <a:extLst>
                    <a:ext uri="{9D8B030D-6E8A-4147-A177-3AD203B41FA5}">
                      <a16:colId xmlns:a16="http://schemas.microsoft.com/office/drawing/2014/main" xmlns="" val="20001"/>
                    </a:ext>
                  </a:extLst>
                </a:gridCol>
                <a:gridCol w="2032000">
                  <a:extLst>
                    <a:ext uri="{9D8B030D-6E8A-4147-A177-3AD203B41FA5}">
                      <a16:colId xmlns:a16="http://schemas.microsoft.com/office/drawing/2014/main" xmlns="" val="20002"/>
                    </a:ext>
                  </a:extLst>
                </a:gridCol>
              </a:tblGrid>
              <a:tr h="323701">
                <a:tc>
                  <a:txBody>
                    <a:bodyPr/>
                    <a:lstStyle/>
                    <a:p>
                      <a:r>
                        <a:rPr lang="en-US" sz="1400" b="1" dirty="0" smtClean="0">
                          <a:solidFill>
                            <a:srgbClr val="5B616B"/>
                          </a:solidFill>
                        </a:rPr>
                        <a:t>Albania</a:t>
                      </a:r>
                      <a:endParaRPr lang="en-US" sz="1400" b="1" dirty="0">
                        <a:solidFill>
                          <a:srgbClr val="5B616B"/>
                        </a:solidFill>
                      </a:endParaRPr>
                    </a:p>
                  </a:txBody>
                  <a:tcPr marL="68580" marR="68580" marT="34290" marB="34290">
                    <a:solidFill>
                      <a:schemeClr val="accent1">
                        <a:lumMod val="40000"/>
                        <a:lumOff val="60000"/>
                      </a:schemeClr>
                    </a:solidFill>
                  </a:tcPr>
                </a:tc>
                <a:tc>
                  <a:txBody>
                    <a:bodyPr/>
                    <a:lstStyle/>
                    <a:p>
                      <a:r>
                        <a:rPr lang="en-US" sz="1400" dirty="0" smtClean="0">
                          <a:solidFill>
                            <a:srgbClr val="5B616B"/>
                          </a:solidFill>
                        </a:rPr>
                        <a:t>France</a:t>
                      </a:r>
                      <a:endParaRPr lang="en-US" sz="1400" dirty="0">
                        <a:solidFill>
                          <a:srgbClr val="5B616B"/>
                        </a:solidFill>
                      </a:endParaRPr>
                    </a:p>
                  </a:txBody>
                  <a:tcPr marL="68580" marR="68580" marT="34290" marB="34290">
                    <a:solidFill>
                      <a:schemeClr val="accent1">
                        <a:lumMod val="40000"/>
                        <a:lumOff val="60000"/>
                      </a:schemeClr>
                    </a:solidFill>
                  </a:tcPr>
                </a:tc>
                <a:tc>
                  <a:txBody>
                    <a:bodyPr/>
                    <a:lstStyle/>
                    <a:p>
                      <a:r>
                        <a:rPr lang="en-US" sz="1400" b="1" dirty="0" smtClean="0">
                          <a:solidFill>
                            <a:srgbClr val="5B616B"/>
                          </a:solidFill>
                        </a:rPr>
                        <a:t>Norway</a:t>
                      </a:r>
                      <a:endParaRPr lang="en-US" sz="1400" b="1" dirty="0">
                        <a:solidFill>
                          <a:srgbClr val="5B616B"/>
                        </a:solidFill>
                      </a:endParaRPr>
                    </a:p>
                  </a:txBody>
                  <a:tcPr marL="68580" marR="68580" marT="34290" marB="34290">
                    <a:solidFill>
                      <a:schemeClr val="accent1">
                        <a:lumMod val="40000"/>
                        <a:lumOff val="60000"/>
                      </a:schemeClr>
                    </a:solidFill>
                  </a:tcPr>
                </a:tc>
                <a:extLst>
                  <a:ext uri="{0D108BD9-81ED-4DB2-BD59-A6C34878D82A}">
                    <a16:rowId xmlns:a16="http://schemas.microsoft.com/office/drawing/2014/main" xmlns="" val="10000"/>
                  </a:ext>
                </a:extLst>
              </a:tr>
              <a:tr h="278130">
                <a:tc>
                  <a:txBody>
                    <a:bodyPr/>
                    <a:lstStyle/>
                    <a:p>
                      <a:r>
                        <a:rPr lang="en-US" sz="1400" b="1" dirty="0" smtClean="0">
                          <a:solidFill>
                            <a:srgbClr val="5B616B"/>
                          </a:solidFill>
                        </a:rPr>
                        <a:t>Austria</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Germany</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Poland</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1"/>
                  </a:ext>
                </a:extLst>
              </a:tr>
              <a:tr h="278130">
                <a:tc>
                  <a:txBody>
                    <a:bodyPr/>
                    <a:lstStyle/>
                    <a:p>
                      <a:r>
                        <a:rPr lang="en-US" sz="1400" b="1" dirty="0" smtClean="0">
                          <a:solidFill>
                            <a:srgbClr val="5B616B"/>
                          </a:solidFill>
                        </a:rPr>
                        <a:t>Belarus</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Greece</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Portugal</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2"/>
                  </a:ext>
                </a:extLst>
              </a:tr>
              <a:tr h="278130">
                <a:tc>
                  <a:txBody>
                    <a:bodyPr/>
                    <a:lstStyle/>
                    <a:p>
                      <a:r>
                        <a:rPr lang="en-US" sz="1400" b="1" dirty="0" smtClean="0">
                          <a:solidFill>
                            <a:srgbClr val="5B616B"/>
                          </a:solidFill>
                        </a:rPr>
                        <a:t>Belgium</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Honduras </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Romania</a:t>
                      </a:r>
                      <a:endParaRPr lang="en-US" sz="1400" b="1" dirty="0">
                        <a:solidFill>
                          <a:srgbClr val="5B616B"/>
                        </a:solidFill>
                      </a:endParaRPr>
                    </a:p>
                  </a:txBody>
                  <a:tcPr marL="68580" marR="68580" marT="34290" marB="34290"/>
                </a:tc>
              </a:tr>
              <a:tr h="278279">
                <a:tc>
                  <a:txBody>
                    <a:bodyPr/>
                    <a:lstStyle/>
                    <a:p>
                      <a:r>
                        <a:rPr lang="en-US" sz="1400" b="1" dirty="0" smtClean="0">
                          <a:solidFill>
                            <a:srgbClr val="5B616B"/>
                          </a:solidFill>
                        </a:rPr>
                        <a:t>Brazil</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Hungary</a:t>
                      </a:r>
                      <a:r>
                        <a:rPr lang="en-US" sz="1400" b="1" baseline="0" dirty="0" smtClean="0">
                          <a:solidFill>
                            <a:srgbClr val="5B616B"/>
                          </a:solidFill>
                        </a:rPr>
                        <a:t> </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Slovakia</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4"/>
                  </a:ext>
                </a:extLst>
              </a:tr>
              <a:tr h="278130">
                <a:tc>
                  <a:txBody>
                    <a:bodyPr/>
                    <a:lstStyle/>
                    <a:p>
                      <a:pPr>
                        <a:spcBef>
                          <a:spcPts val="600"/>
                        </a:spcBef>
                      </a:pPr>
                      <a:r>
                        <a:rPr lang="en-US" sz="1400" b="1" dirty="0" smtClean="0">
                          <a:solidFill>
                            <a:srgbClr val="5B616B"/>
                          </a:solidFill>
                        </a:rPr>
                        <a:t>Bosnia and</a:t>
                      </a:r>
                      <a:br>
                        <a:rPr lang="en-US" sz="1400" b="1" dirty="0" smtClean="0">
                          <a:solidFill>
                            <a:srgbClr val="5B616B"/>
                          </a:solidFill>
                        </a:rPr>
                      </a:br>
                      <a:r>
                        <a:rPr lang="en-US" sz="1400" b="1" dirty="0" smtClean="0">
                          <a:solidFill>
                            <a:srgbClr val="5B616B"/>
                          </a:solidFill>
                        </a:rPr>
                        <a:t>Herzegovina</a:t>
                      </a:r>
                    </a:p>
                  </a:txBody>
                  <a:tcPr marL="68580" marR="68580" marT="34290" marB="34290"/>
                </a:tc>
                <a:tc>
                  <a:txBody>
                    <a:bodyPr/>
                    <a:lstStyle/>
                    <a:p>
                      <a:r>
                        <a:rPr lang="en-US" sz="1400" b="1" dirty="0" smtClean="0">
                          <a:solidFill>
                            <a:srgbClr val="5B616B"/>
                          </a:solidFill>
                        </a:rPr>
                        <a:t>Ireland</a:t>
                      </a:r>
                    </a:p>
                    <a:p>
                      <a:endParaRPr lang="en-US" sz="1400" b="1" dirty="0">
                        <a:solidFill>
                          <a:srgbClr val="5B616B"/>
                        </a:solidFill>
                      </a:endParaRPr>
                    </a:p>
                  </a:txBody>
                  <a:tcPr marL="68580" marR="68580" marT="34290" marB="34290"/>
                </a:tc>
                <a:tc>
                  <a:txBody>
                    <a:bodyPr/>
                    <a:lstStyle/>
                    <a:p>
                      <a:r>
                        <a:rPr lang="en-US" sz="1400" b="1" dirty="0" smtClean="0">
                          <a:solidFill>
                            <a:srgbClr val="5B616B"/>
                          </a:solidFill>
                        </a:rPr>
                        <a:t>Slovenia</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5"/>
                  </a:ext>
                </a:extLst>
              </a:tr>
              <a:tr h="278130">
                <a:tc>
                  <a:txBody>
                    <a:bodyPr/>
                    <a:lstStyle/>
                    <a:p>
                      <a:pPr>
                        <a:spcBef>
                          <a:spcPts val="600"/>
                        </a:spcBef>
                      </a:pPr>
                      <a:r>
                        <a:rPr lang="en-US" sz="1400" b="1" dirty="0" smtClean="0">
                          <a:solidFill>
                            <a:srgbClr val="5B616B"/>
                          </a:solidFill>
                        </a:rPr>
                        <a:t>Bulgaria</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Italy </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Spain</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6"/>
                  </a:ext>
                </a:extLst>
              </a:tr>
              <a:tr h="2781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5B616B"/>
                          </a:solidFill>
                        </a:rPr>
                        <a:t>Croatia</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Latvia </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Sweden</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7"/>
                  </a:ext>
                </a:extLst>
              </a:tr>
              <a:tr h="2781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5B616B"/>
                          </a:solidFill>
                        </a:rPr>
                        <a:t>Cyprus</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Lithuania </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Turkey</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8"/>
                  </a:ext>
                </a:extLst>
              </a:tr>
              <a:tr h="2781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5B616B"/>
                          </a:solidFill>
                        </a:rPr>
                        <a:t>Czech Republic</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Luxembourg</a:t>
                      </a:r>
                      <a:r>
                        <a:rPr lang="en-US" sz="1400" b="1" baseline="0" dirty="0" smtClean="0">
                          <a:solidFill>
                            <a:srgbClr val="5B616B"/>
                          </a:solidFill>
                        </a:rPr>
                        <a:t> </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Ukraine</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09"/>
                  </a:ext>
                </a:extLst>
              </a:tr>
              <a:tr h="278130">
                <a:tc>
                  <a:txBody>
                    <a:bodyPr/>
                    <a:lstStyle/>
                    <a:p>
                      <a:r>
                        <a:rPr lang="en-US" sz="1400" b="1" dirty="0" smtClean="0">
                          <a:solidFill>
                            <a:srgbClr val="5B616B"/>
                          </a:solidFill>
                        </a:rPr>
                        <a:t>Estonia</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Malta</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United Kingdom</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10"/>
                  </a:ext>
                </a:extLst>
              </a:tr>
              <a:tr h="278130">
                <a:tc>
                  <a:txBody>
                    <a:bodyPr/>
                    <a:lstStyle/>
                    <a:p>
                      <a:r>
                        <a:rPr lang="en-US" sz="1400" b="1" dirty="0" smtClean="0">
                          <a:solidFill>
                            <a:srgbClr val="5B616B"/>
                          </a:solidFill>
                        </a:rPr>
                        <a:t>Finland</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Montenegro</a:t>
                      </a:r>
                      <a:r>
                        <a:rPr lang="en-US" sz="1400" b="1" baseline="0" dirty="0" smtClean="0">
                          <a:solidFill>
                            <a:srgbClr val="5B616B"/>
                          </a:solidFill>
                        </a:rPr>
                        <a:t> </a:t>
                      </a:r>
                      <a:endParaRPr lang="en-US" sz="1400" b="1" dirty="0">
                        <a:solidFill>
                          <a:srgbClr val="5B616B"/>
                        </a:solidFill>
                      </a:endParaRPr>
                    </a:p>
                  </a:txBody>
                  <a:tcPr marL="68580" marR="68580" marT="34290" marB="34290"/>
                </a:tc>
                <a:tc>
                  <a:txBody>
                    <a:bodyPr/>
                    <a:lstStyle/>
                    <a:p>
                      <a:r>
                        <a:rPr lang="en-US" sz="1400" b="1" dirty="0" smtClean="0">
                          <a:solidFill>
                            <a:srgbClr val="5B616B"/>
                          </a:solidFill>
                        </a:rPr>
                        <a:t>United States</a:t>
                      </a:r>
                      <a:endParaRPr lang="en-US" sz="1400" b="1" dirty="0">
                        <a:solidFill>
                          <a:srgbClr val="5B616B"/>
                        </a:solidFill>
                      </a:endParaRPr>
                    </a:p>
                  </a:txBody>
                  <a:tcPr marL="68580" marR="68580" marT="34290" marB="34290"/>
                </a:tc>
                <a:extLst>
                  <a:ext uri="{0D108BD9-81ED-4DB2-BD59-A6C34878D82A}">
                    <a16:rowId xmlns:a16="http://schemas.microsoft.com/office/drawing/2014/main" xmlns="" val="10011"/>
                  </a:ext>
                </a:extLst>
              </a:tr>
              <a:tr h="278130">
                <a:tc>
                  <a:txBody>
                    <a:bodyPr/>
                    <a:lstStyle/>
                    <a:p>
                      <a:endParaRPr lang="en-US" sz="1400" b="1" dirty="0">
                        <a:solidFill>
                          <a:srgbClr val="5B616B"/>
                        </a:solidFill>
                      </a:endParaRPr>
                    </a:p>
                  </a:txBody>
                  <a:tcPr marL="68580" marR="68580" marT="34290" marB="34290"/>
                </a:tc>
                <a:tc>
                  <a:txBody>
                    <a:bodyPr/>
                    <a:lstStyle/>
                    <a:p>
                      <a:r>
                        <a:rPr lang="en-US" sz="1400" b="1" dirty="0" smtClean="0">
                          <a:solidFill>
                            <a:srgbClr val="5B616B"/>
                          </a:solidFill>
                        </a:rPr>
                        <a:t>Netherlands</a:t>
                      </a:r>
                      <a:endParaRPr lang="en-US" sz="1400" b="1" dirty="0">
                        <a:solidFill>
                          <a:srgbClr val="5B616B"/>
                        </a:solidFill>
                      </a:endParaRPr>
                    </a:p>
                  </a:txBody>
                  <a:tcPr marL="68580" marR="68580" marT="34290" marB="34290"/>
                </a:tc>
                <a:tc>
                  <a:txBody>
                    <a:bodyPr/>
                    <a:lstStyle/>
                    <a:p>
                      <a:endParaRPr lang="en-US" sz="1400" b="1" dirty="0">
                        <a:solidFill>
                          <a:srgbClr val="5B616B"/>
                        </a:solidFill>
                      </a:endParaRPr>
                    </a:p>
                  </a:txBody>
                  <a:tcPr marL="68580" marR="68580" marT="34290" marB="34290"/>
                </a:tc>
              </a:tr>
            </a:tbl>
          </a:graphicData>
        </a:graphic>
      </p:graphicFrame>
    </p:spTree>
    <p:extLst>
      <p:ext uri="{BB962C8B-B14F-4D97-AF65-F5344CB8AC3E}">
        <p14:creationId xmlns:p14="http://schemas.microsoft.com/office/powerpoint/2010/main" val="262402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Statutory authority 42 U.S.C. </a:t>
            </a:r>
            <a:r>
              <a:rPr lang="en-US" sz="2400" dirty="0"/>
              <a:t>§</a:t>
            </a:r>
            <a:r>
              <a:rPr lang="en-US" sz="2400" b="1" dirty="0"/>
              <a:t> </a:t>
            </a:r>
            <a:r>
              <a:rPr lang="en-US" sz="2400" dirty="0" smtClean="0"/>
              <a:t>659A</a:t>
            </a:r>
          </a:p>
          <a:p>
            <a:r>
              <a:rPr lang="en-US" sz="2400" dirty="0"/>
              <a:t>Declared by Secretary of State, with concurrence of Secretary of HHS</a:t>
            </a:r>
          </a:p>
          <a:p>
            <a:r>
              <a:rPr lang="en-US" sz="2400" dirty="0"/>
              <a:t>FRC must meet mandatory requirements:</a:t>
            </a:r>
          </a:p>
          <a:p>
            <a:pPr lvl="1"/>
            <a:r>
              <a:rPr lang="en-US" dirty="0"/>
              <a:t>Procedures for establishment of paternity and support for children and custodial parent</a:t>
            </a:r>
          </a:p>
          <a:p>
            <a:pPr lvl="1"/>
            <a:r>
              <a:rPr lang="en-US" dirty="0"/>
              <a:t>Procedures for enforcement of support order, collection and distribution</a:t>
            </a:r>
          </a:p>
          <a:p>
            <a:pPr lvl="1"/>
            <a:r>
              <a:rPr lang="en-US" dirty="0"/>
              <a:t>Cost-free services				</a:t>
            </a:r>
          </a:p>
          <a:p>
            <a:pPr lvl="1"/>
            <a:r>
              <a:rPr lang="en-US" dirty="0"/>
              <a:t>Central Authority</a:t>
            </a:r>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8</a:t>
            </a:fld>
            <a:endParaRPr lang="en-US" dirty="0"/>
          </a:p>
        </p:txBody>
      </p:sp>
      <p:sp>
        <p:nvSpPr>
          <p:cNvPr id="5" name="Title 4"/>
          <p:cNvSpPr>
            <a:spLocks noGrp="1"/>
          </p:cNvSpPr>
          <p:nvPr>
            <p:ph type="title"/>
          </p:nvPr>
        </p:nvSpPr>
        <p:spPr/>
        <p:txBody>
          <a:bodyPr/>
          <a:lstStyle/>
          <a:p>
            <a:r>
              <a:rPr lang="en-US" dirty="0" smtClean="0"/>
              <a:t>Federal Bilateral Arrangements</a:t>
            </a:r>
            <a:endParaRPr lang="en-US" dirty="0"/>
          </a:p>
        </p:txBody>
      </p:sp>
      <p:pic>
        <p:nvPicPr>
          <p:cNvPr id="6" name="Picture 5" descr="C:\Documents and Settings\SorensCJ\Local Settings\Temporary Internet Files\Content.IE5\S0CU7BFG\MP90043116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3440" y="490408"/>
            <a:ext cx="2177476" cy="1522115"/>
          </a:xfrm>
          <a:prstGeom prst="rect">
            <a:avLst/>
          </a:prstGeom>
          <a:noFill/>
          <a:ln w="25400">
            <a:solidFill>
              <a:srgbClr val="FFC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5161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Private International Law Office negotiates with foreign countries, with assistance of OCSE, academic experts, representatives of professional organizations, and state IV-D </a:t>
            </a:r>
            <a:r>
              <a:rPr lang="en-US" dirty="0" smtClean="0"/>
              <a:t>directors</a:t>
            </a:r>
            <a:endParaRPr lang="en-US" dirty="0"/>
          </a:p>
          <a:p>
            <a:r>
              <a:rPr lang="en-US" dirty="0"/>
              <a:t>An </a:t>
            </a:r>
            <a:r>
              <a:rPr lang="en-US" dirty="0" smtClean="0"/>
              <a:t>arrangement </a:t>
            </a:r>
            <a:r>
              <a:rPr lang="en-US" dirty="0"/>
              <a:t>between the U.S. and a foreign country for the enforcement of </a:t>
            </a:r>
            <a:r>
              <a:rPr lang="en-US" dirty="0" smtClean="0"/>
              <a:t>child support </a:t>
            </a:r>
            <a:r>
              <a:rPr lang="en-US" dirty="0"/>
              <a:t>and declaration of FRC status by the Secretary of State may only be made with concurrence of Secretary of </a:t>
            </a:r>
            <a:r>
              <a:rPr lang="en-US" dirty="0" smtClean="0"/>
              <a:t>HHS</a:t>
            </a: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9</a:t>
            </a:r>
            <a:endParaRPr lang="en-US" dirty="0"/>
          </a:p>
        </p:txBody>
      </p:sp>
      <p:sp>
        <p:nvSpPr>
          <p:cNvPr id="4" name="Slide Number Placeholder 3"/>
          <p:cNvSpPr>
            <a:spLocks noGrp="1"/>
          </p:cNvSpPr>
          <p:nvPr>
            <p:ph type="sldNum" sz="quarter" idx="4"/>
          </p:nvPr>
        </p:nvSpPr>
        <p:spPr/>
        <p:txBody>
          <a:bodyPr/>
          <a:lstStyle/>
          <a:p>
            <a:r>
              <a:rPr lang="en-US" dirty="0"/>
              <a:t>9</a:t>
            </a:r>
            <a:r>
              <a:rPr lang="en-US" dirty="0" smtClean="0"/>
              <a:t>-</a:t>
            </a:r>
            <a:fld id="{42782948-4DBE-204D-AB9E-B65E067054AE}" type="slidenum">
              <a:rPr lang="en-US" smtClean="0"/>
              <a:pPr/>
              <a:t>9</a:t>
            </a:fld>
            <a:endParaRPr lang="en-US" dirty="0"/>
          </a:p>
        </p:txBody>
      </p:sp>
      <p:sp>
        <p:nvSpPr>
          <p:cNvPr id="5" name="Title 4"/>
          <p:cNvSpPr>
            <a:spLocks noGrp="1"/>
          </p:cNvSpPr>
          <p:nvPr>
            <p:ph type="title"/>
          </p:nvPr>
        </p:nvSpPr>
        <p:spPr/>
        <p:txBody>
          <a:bodyPr/>
          <a:lstStyle/>
          <a:p>
            <a:r>
              <a:rPr lang="en-US" dirty="0"/>
              <a:t>Department of State’s Role</a:t>
            </a:r>
          </a:p>
        </p:txBody>
      </p:sp>
      <p:pic>
        <p:nvPicPr>
          <p:cNvPr id="6"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9320" y="3877687"/>
            <a:ext cx="2468880" cy="2468880"/>
          </a:xfrm>
          <a:prstGeom prst="rect">
            <a:avLst/>
          </a:prstGeom>
        </p:spPr>
      </p:pic>
    </p:spTree>
    <p:extLst>
      <p:ext uri="{BB962C8B-B14F-4D97-AF65-F5344CB8AC3E}">
        <p14:creationId xmlns:p14="http://schemas.microsoft.com/office/powerpoint/2010/main" val="787796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198744</TotalTime>
  <Words>11891</Words>
  <Application>Microsoft Office PowerPoint</Application>
  <PresentationFormat>On-screen Show (4:3)</PresentationFormat>
  <Paragraphs>1044</Paragraphs>
  <Slides>58</Slides>
  <Notes>58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58</vt:i4>
      </vt:variant>
    </vt:vector>
  </HeadingPairs>
  <TitlesOfParts>
    <vt:vector size="62" baseType="lpstr">
      <vt:lpstr>Arial</vt:lpstr>
      <vt:lpstr>Calibri</vt:lpstr>
      <vt:lpstr>Gill Sans MT</vt:lpstr>
      <vt:lpstr>4.3-Template_4.29.2016</vt:lpstr>
      <vt:lpstr>INTERNATIONAL CASE PROCESSING UNDER  UIFSA 2008</vt:lpstr>
      <vt:lpstr>Webinar Series</vt:lpstr>
      <vt:lpstr>Webinar Modules</vt:lpstr>
      <vt:lpstr>MODULE 9 Processing of a Non-Convention Case</vt:lpstr>
      <vt:lpstr>Overview of Module</vt:lpstr>
      <vt:lpstr>UIFSA – Definition of Foreign Country </vt:lpstr>
      <vt:lpstr>Hague Child Support Convention Countries</vt:lpstr>
      <vt:lpstr>Federal Bilateral Arrangements</vt:lpstr>
      <vt:lpstr>Department of State’s Role</vt:lpstr>
      <vt:lpstr>OCSE’s Role as U.S. Central Authority</vt:lpstr>
      <vt:lpstr>Role of State Child Support Agency</vt:lpstr>
      <vt:lpstr>Federal Bilateral Reciprocity Arrangements with U.S.</vt:lpstr>
      <vt:lpstr>Australia</vt:lpstr>
      <vt:lpstr>Canada</vt:lpstr>
      <vt:lpstr>El Salvador</vt:lpstr>
      <vt:lpstr>Israel</vt:lpstr>
      <vt:lpstr>Switzerland</vt:lpstr>
      <vt:lpstr>State Reciprocal Arrangements</vt:lpstr>
      <vt:lpstr>Countries* that are Parties to Reciprocal Arrangements with Some States</vt:lpstr>
      <vt:lpstr>UIFSA – Duties of Support Enforcement Agency</vt:lpstr>
      <vt:lpstr>UIFSA Road Map – Section 105 </vt:lpstr>
      <vt:lpstr>Analysis and Case Processing Steps</vt:lpstr>
      <vt:lpstr>Case Scenario #1 – Residence of Applicant</vt:lpstr>
      <vt:lpstr>Case Scenario #2 – Residence of Applicant</vt:lpstr>
      <vt:lpstr>Incoming Action from an FRC</vt:lpstr>
      <vt:lpstr>Forms – Incoming</vt:lpstr>
      <vt:lpstr>Establishment</vt:lpstr>
      <vt:lpstr>Modification</vt:lpstr>
      <vt:lpstr>Modification – Choice of Law</vt:lpstr>
      <vt:lpstr>Enforcement</vt:lpstr>
      <vt:lpstr>Existing Case Questions</vt:lpstr>
      <vt:lpstr>Existing Case Questions (cont’d)</vt:lpstr>
      <vt:lpstr>Case Scenario #3</vt:lpstr>
      <vt:lpstr>Case Scenario #3 (cont’d)</vt:lpstr>
      <vt:lpstr>Case Scenario #3 (cont’d)</vt:lpstr>
      <vt:lpstr>Case Scenario #4</vt:lpstr>
      <vt:lpstr>Case Scenario #4 (cont’d)</vt:lpstr>
      <vt:lpstr>QUESTIONS?</vt:lpstr>
      <vt:lpstr>Outgoing Action to an FRC </vt:lpstr>
      <vt:lpstr>Services to Expect</vt:lpstr>
      <vt:lpstr>Applicable Law </vt:lpstr>
      <vt:lpstr>Forms – Outgoing</vt:lpstr>
      <vt:lpstr>OCSE International Page</vt:lpstr>
      <vt:lpstr>OCSE Resources for FRC Cases</vt:lpstr>
      <vt:lpstr>Caseworker’s Guides</vt:lpstr>
      <vt:lpstr>Incoming Actions from a Foreign Nation that is Not a Foreign Country</vt:lpstr>
      <vt:lpstr>Establishment and Modification</vt:lpstr>
      <vt:lpstr>Enforcement</vt:lpstr>
      <vt:lpstr>Outgoing Action to a Foreign Nation that is Not a Foreign Country</vt:lpstr>
      <vt:lpstr>Outgoing Action to a Foreign Nation that is Not a Foreign Country (cont’d)</vt:lpstr>
      <vt:lpstr>UIFSA Evidentiary Provisions</vt:lpstr>
      <vt:lpstr>Outside This State</vt:lpstr>
      <vt:lpstr>Admissibility of Evidence – Section 316, UIFSA (2008)</vt:lpstr>
      <vt:lpstr>Tribunal Assistance with Testimony</vt:lpstr>
      <vt:lpstr>Coordination of International Hearings</vt:lpstr>
      <vt:lpstr>Coordination of International Hearings (cont’d)</vt:lpstr>
      <vt:lpstr>Evidence – Sections 317 &amp; 318, UIFSA (2008)</vt:lpstr>
      <vt:lpstr>QUESTIONS or FEEDBACK?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Pam Levin</cp:lastModifiedBy>
  <cp:revision>373</cp:revision>
  <cp:lastPrinted>2017-10-05T16:40:50Z</cp:lastPrinted>
  <dcterms:created xsi:type="dcterms:W3CDTF">2016-05-03T20:02:08Z</dcterms:created>
  <dcterms:modified xsi:type="dcterms:W3CDTF">2019-06-18T20:52:05Z</dcterms:modified>
</cp:coreProperties>
</file>