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330" r:id="rId5"/>
    <p:sldId id="354" r:id="rId6"/>
    <p:sldId id="355" r:id="rId7"/>
    <p:sldId id="356" r:id="rId8"/>
    <p:sldId id="350" r:id="rId9"/>
    <p:sldId id="394" r:id="rId10"/>
    <p:sldId id="395" r:id="rId11"/>
    <p:sldId id="421" r:id="rId12"/>
    <p:sldId id="396" r:id="rId13"/>
    <p:sldId id="426" r:id="rId14"/>
    <p:sldId id="427" r:id="rId15"/>
    <p:sldId id="399" r:id="rId16"/>
    <p:sldId id="400" r:id="rId17"/>
    <p:sldId id="401" r:id="rId18"/>
    <p:sldId id="423" r:id="rId19"/>
    <p:sldId id="425" r:id="rId20"/>
    <p:sldId id="404" r:id="rId21"/>
    <p:sldId id="405" r:id="rId22"/>
    <p:sldId id="402" r:id="rId23"/>
    <p:sldId id="406" r:id="rId24"/>
    <p:sldId id="407" r:id="rId25"/>
    <p:sldId id="408" r:id="rId26"/>
    <p:sldId id="413" r:id="rId27"/>
    <p:sldId id="414" r:id="rId28"/>
    <p:sldId id="409" r:id="rId29"/>
    <p:sldId id="410" r:id="rId30"/>
    <p:sldId id="411" r:id="rId31"/>
    <p:sldId id="412" r:id="rId32"/>
    <p:sldId id="416" r:id="rId33"/>
    <p:sldId id="415" r:id="rId34"/>
    <p:sldId id="424" r:id="rId35"/>
    <p:sldId id="417" r:id="rId36"/>
    <p:sldId id="418" r:id="rId37"/>
    <p:sldId id="419" r:id="rId38"/>
    <p:sldId id="420" r:id="rId39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2" userDrawn="1">
          <p15:clr>
            <a:srgbClr val="A4A3A4"/>
          </p15:clr>
        </p15:guide>
        <p15:guide id="2" pos="576">
          <p15:clr>
            <a:srgbClr val="A4A3A4"/>
          </p15:clr>
        </p15:guide>
        <p15:guide id="3" pos="4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B616B"/>
    <a:srgbClr val="336A90"/>
    <a:srgbClr val="A12854"/>
    <a:srgbClr val="F6F3EE"/>
    <a:srgbClr val="264A64"/>
    <a:srgbClr val="E29F4D"/>
    <a:srgbClr val="63BAB0"/>
    <a:srgbClr val="F9E585"/>
    <a:srgbClr val="112E51"/>
    <a:srgbClr val="3333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9" autoAdjust="0"/>
    <p:restoredTop sz="76327" autoAdjust="0"/>
  </p:normalViewPr>
  <p:slideViewPr>
    <p:cSldViewPr snapToObjects="1">
      <p:cViewPr varScale="1">
        <p:scale>
          <a:sx n="115" d="100"/>
          <a:sy n="115" d="100"/>
        </p:scale>
        <p:origin x="3012" y="96"/>
      </p:cViewPr>
      <p:guideLst>
        <p:guide orient="horz" pos="1572"/>
        <p:guide pos="576"/>
        <p:guide pos="43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8" d="100"/>
          <a:sy n="68" d="100"/>
        </p:scale>
        <p:origin x="-3252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DFA32C-7AAF-43E1-826F-81EF7470A344}" type="doc">
      <dgm:prSet loTypeId="urn:microsoft.com/office/officeart/2005/8/layout/hList3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8429B69-6D3D-47EC-A9E6-21D585E63181}">
      <dgm:prSet/>
      <dgm:spPr>
        <a:xfrm>
          <a:off x="0" y="0"/>
          <a:ext cx="8534400" cy="1234440"/>
        </a:xfrm>
        <a:prstGeom prst="rect">
          <a:avLst/>
        </a:prstGeom>
      </dgm:spPr>
      <dgm:t>
        <a:bodyPr/>
        <a:lstStyle/>
        <a:p>
          <a:pPr algn="l" rtl="0"/>
          <a:r>
            <a:rPr lang="en-US" dirty="0">
              <a:solidFill>
                <a:schemeClr val="tx1"/>
              </a:solidFill>
            </a:rPr>
            <a:t>Enhance the well-being of children by assuring that assistance in obtaining support—financial and medical—is available to children through:</a:t>
          </a:r>
        </a:p>
      </dgm:t>
    </dgm:pt>
    <dgm:pt modelId="{604A0CF4-D5EA-4A6B-BBEB-47C40E370FAA}" type="parTrans" cxnId="{BC659636-FA9C-4A5B-B348-691B32BF4F9B}">
      <dgm:prSet/>
      <dgm:spPr/>
      <dgm:t>
        <a:bodyPr/>
        <a:lstStyle/>
        <a:p>
          <a:endParaRPr lang="en-US"/>
        </a:p>
      </dgm:t>
    </dgm:pt>
    <dgm:pt modelId="{68543E57-5232-4919-8B52-4A7D5C5F6134}" type="sibTrans" cxnId="{BC659636-FA9C-4A5B-B348-691B32BF4F9B}">
      <dgm:prSet/>
      <dgm:spPr/>
      <dgm:t>
        <a:bodyPr/>
        <a:lstStyle/>
        <a:p>
          <a:endParaRPr lang="en-US"/>
        </a:p>
      </dgm:t>
    </dgm:pt>
    <dgm:pt modelId="{1FFA2B52-D94D-462A-B3A7-623CC37A3946}">
      <dgm:prSet/>
      <dgm:spPr>
        <a:xfrm>
          <a:off x="1041" y="1234440"/>
          <a:ext cx="1706463" cy="259232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Locating Parents</a:t>
          </a:r>
        </a:p>
      </dgm:t>
    </dgm:pt>
    <dgm:pt modelId="{5CD196E2-FCAA-471B-A883-94B01EB7AFFF}" type="parTrans" cxnId="{B16DB548-5011-4868-B77E-3A40FACA4645}">
      <dgm:prSet/>
      <dgm:spPr/>
      <dgm:t>
        <a:bodyPr/>
        <a:lstStyle/>
        <a:p>
          <a:endParaRPr lang="en-US"/>
        </a:p>
      </dgm:t>
    </dgm:pt>
    <dgm:pt modelId="{483F5B05-44EF-42BF-BA50-81CB8EC31827}" type="sibTrans" cxnId="{B16DB548-5011-4868-B77E-3A40FACA4645}">
      <dgm:prSet/>
      <dgm:spPr/>
      <dgm:t>
        <a:bodyPr/>
        <a:lstStyle/>
        <a:p>
          <a:endParaRPr lang="en-US"/>
        </a:p>
      </dgm:t>
    </dgm:pt>
    <dgm:pt modelId="{7EF997DD-1210-4221-B1D1-0B64DA3203E6}">
      <dgm:prSet/>
      <dgm:spPr>
        <a:xfrm>
          <a:off x="1707505" y="1234440"/>
          <a:ext cx="1706463" cy="259232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Establishing Paternity</a:t>
          </a:r>
        </a:p>
      </dgm:t>
    </dgm:pt>
    <dgm:pt modelId="{0926E69F-B813-42BF-9847-3B3C258BA01D}" type="parTrans" cxnId="{4F70D18A-DAE8-4E49-9D36-E4FB90630E0B}">
      <dgm:prSet/>
      <dgm:spPr/>
      <dgm:t>
        <a:bodyPr/>
        <a:lstStyle/>
        <a:p>
          <a:endParaRPr lang="en-US"/>
        </a:p>
      </dgm:t>
    </dgm:pt>
    <dgm:pt modelId="{9DA9CB5B-4B4F-4FD1-A547-B2191E30093B}" type="sibTrans" cxnId="{4F70D18A-DAE8-4E49-9D36-E4FB90630E0B}">
      <dgm:prSet/>
      <dgm:spPr/>
      <dgm:t>
        <a:bodyPr/>
        <a:lstStyle/>
        <a:p>
          <a:endParaRPr lang="en-US"/>
        </a:p>
      </dgm:t>
    </dgm:pt>
    <dgm:pt modelId="{0D401B57-412A-4416-92F7-C3533D8E71B6}">
      <dgm:prSet/>
      <dgm:spPr>
        <a:xfrm>
          <a:off x="3413968" y="1234440"/>
          <a:ext cx="1706463" cy="259232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Establishing Support Obligations</a:t>
          </a:r>
        </a:p>
      </dgm:t>
    </dgm:pt>
    <dgm:pt modelId="{A4E592AF-ECF7-4CB6-A0E2-3ED0D24E0129}" type="parTrans" cxnId="{B85D3923-12CD-4F1F-993C-ABF649F96B8D}">
      <dgm:prSet/>
      <dgm:spPr/>
      <dgm:t>
        <a:bodyPr/>
        <a:lstStyle/>
        <a:p>
          <a:endParaRPr lang="en-US"/>
        </a:p>
      </dgm:t>
    </dgm:pt>
    <dgm:pt modelId="{C309CB67-6E6A-4FA1-B8C8-F5A00721052C}" type="sibTrans" cxnId="{B85D3923-12CD-4F1F-993C-ABF649F96B8D}">
      <dgm:prSet/>
      <dgm:spPr/>
      <dgm:t>
        <a:bodyPr/>
        <a:lstStyle/>
        <a:p>
          <a:endParaRPr lang="en-US"/>
        </a:p>
      </dgm:t>
    </dgm:pt>
    <dgm:pt modelId="{F5D9100D-2E5E-4D84-865E-9042E5E10008}">
      <dgm:prSet/>
      <dgm:spPr>
        <a:xfrm>
          <a:off x="5120431" y="1234440"/>
          <a:ext cx="1706463" cy="259232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Monitoring and Enforcing Obligations</a:t>
          </a:r>
        </a:p>
      </dgm:t>
    </dgm:pt>
    <dgm:pt modelId="{92050DE8-77C9-4A5D-BCC0-6CB4E627EC94}" type="parTrans" cxnId="{6BDE2017-1FA5-4AAC-B39B-A9AEDF81078D}">
      <dgm:prSet/>
      <dgm:spPr/>
      <dgm:t>
        <a:bodyPr/>
        <a:lstStyle/>
        <a:p>
          <a:endParaRPr lang="en-US"/>
        </a:p>
      </dgm:t>
    </dgm:pt>
    <dgm:pt modelId="{DCCB8177-6FCB-47D2-AB25-DE2EEE089DC0}" type="sibTrans" cxnId="{6BDE2017-1FA5-4AAC-B39B-A9AEDF81078D}">
      <dgm:prSet/>
      <dgm:spPr/>
      <dgm:t>
        <a:bodyPr/>
        <a:lstStyle/>
        <a:p>
          <a:endParaRPr lang="en-US"/>
        </a:p>
      </dgm:t>
    </dgm:pt>
    <dgm:pt modelId="{55EC6A41-F923-46BE-8B33-50FCFDF72664}">
      <dgm:prSet/>
      <dgm:spPr>
        <a:xfrm>
          <a:off x="6826894" y="1234440"/>
          <a:ext cx="1706463" cy="2592324"/>
        </a:xfrm>
        <a:prstGeom prst="rect">
          <a:avLst/>
        </a:prstGeom>
      </dgm:spPr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Disbursing and Distributing Collections</a:t>
          </a:r>
        </a:p>
      </dgm:t>
    </dgm:pt>
    <dgm:pt modelId="{EE07EEEF-001A-46F3-B5B4-D8DCE2A04763}" type="parTrans" cxnId="{A1C08DE8-7D11-4120-8F26-655CA5457588}">
      <dgm:prSet/>
      <dgm:spPr/>
      <dgm:t>
        <a:bodyPr/>
        <a:lstStyle/>
        <a:p>
          <a:endParaRPr lang="en-US"/>
        </a:p>
      </dgm:t>
    </dgm:pt>
    <dgm:pt modelId="{C0AAEA76-5AC3-490A-832D-B032EA6C1C8B}" type="sibTrans" cxnId="{A1C08DE8-7D11-4120-8F26-655CA5457588}">
      <dgm:prSet/>
      <dgm:spPr/>
      <dgm:t>
        <a:bodyPr/>
        <a:lstStyle/>
        <a:p>
          <a:endParaRPr lang="en-US"/>
        </a:p>
      </dgm:t>
    </dgm:pt>
    <dgm:pt modelId="{E09EC9F5-7D91-42D9-AEAD-BC4A0EE4119D}" type="pres">
      <dgm:prSet presAssocID="{0ADFA32C-7AAF-43E1-826F-81EF7470A344}" presName="composite" presStyleCnt="0">
        <dgm:presLayoutVars>
          <dgm:chMax val="1"/>
          <dgm:dir/>
          <dgm:resizeHandles val="exact"/>
        </dgm:presLayoutVars>
      </dgm:prSet>
      <dgm:spPr/>
    </dgm:pt>
    <dgm:pt modelId="{87F8DCD0-F32C-4809-BB8B-F23D8FFE0BF8}" type="pres">
      <dgm:prSet presAssocID="{18429B69-6D3D-47EC-A9E6-21D585E63181}" presName="roof" presStyleLbl="dkBgShp" presStyleIdx="0" presStyleCnt="2" custLinFactNeighborX="-19192"/>
      <dgm:spPr/>
    </dgm:pt>
    <dgm:pt modelId="{0888731A-E5EB-4EF8-946C-264A958C358B}" type="pres">
      <dgm:prSet presAssocID="{18429B69-6D3D-47EC-A9E6-21D585E63181}" presName="pillars" presStyleCnt="0"/>
      <dgm:spPr/>
    </dgm:pt>
    <dgm:pt modelId="{ABB43448-3413-4307-ADD7-717384C732AA}" type="pres">
      <dgm:prSet presAssocID="{18429B69-6D3D-47EC-A9E6-21D585E63181}" presName="pillar1" presStyleLbl="node1" presStyleIdx="0" presStyleCnt="5" custLinFactNeighborX="-61">
        <dgm:presLayoutVars>
          <dgm:bulletEnabled val="1"/>
        </dgm:presLayoutVars>
      </dgm:prSet>
      <dgm:spPr/>
    </dgm:pt>
    <dgm:pt modelId="{EE09D1E3-C651-4E43-B46F-6127D5921226}" type="pres">
      <dgm:prSet presAssocID="{7EF997DD-1210-4221-B1D1-0B64DA3203E6}" presName="pillarX" presStyleLbl="node1" presStyleIdx="1" presStyleCnt="5">
        <dgm:presLayoutVars>
          <dgm:bulletEnabled val="1"/>
        </dgm:presLayoutVars>
      </dgm:prSet>
      <dgm:spPr/>
    </dgm:pt>
    <dgm:pt modelId="{79C89979-1ED7-4010-9B88-3BA66673A08E}" type="pres">
      <dgm:prSet presAssocID="{0D401B57-412A-4416-92F7-C3533D8E71B6}" presName="pillarX" presStyleLbl="node1" presStyleIdx="2" presStyleCnt="5">
        <dgm:presLayoutVars>
          <dgm:bulletEnabled val="1"/>
        </dgm:presLayoutVars>
      </dgm:prSet>
      <dgm:spPr/>
    </dgm:pt>
    <dgm:pt modelId="{33DA67E1-F42C-46E3-9DC2-5230F704FD4D}" type="pres">
      <dgm:prSet presAssocID="{F5D9100D-2E5E-4D84-865E-9042E5E10008}" presName="pillarX" presStyleLbl="node1" presStyleIdx="3" presStyleCnt="5">
        <dgm:presLayoutVars>
          <dgm:bulletEnabled val="1"/>
        </dgm:presLayoutVars>
      </dgm:prSet>
      <dgm:spPr/>
    </dgm:pt>
    <dgm:pt modelId="{6727E5C3-3221-42A6-9702-4C6FE55ED8F1}" type="pres">
      <dgm:prSet presAssocID="{55EC6A41-F923-46BE-8B33-50FCFDF72664}" presName="pillarX" presStyleLbl="node1" presStyleIdx="4" presStyleCnt="5">
        <dgm:presLayoutVars>
          <dgm:bulletEnabled val="1"/>
        </dgm:presLayoutVars>
      </dgm:prSet>
      <dgm:spPr/>
    </dgm:pt>
    <dgm:pt modelId="{2E07FF07-EFB9-4F18-BA7D-720615AEF085}" type="pres">
      <dgm:prSet presAssocID="{18429B69-6D3D-47EC-A9E6-21D585E63181}" presName="base" presStyleLbl="dkBgShp" presStyleIdx="1" presStyleCnt="2"/>
      <dgm:spPr>
        <a:xfrm>
          <a:off x="0" y="3826764"/>
          <a:ext cx="8534400" cy="288036"/>
        </a:xfrm>
      </dgm:spPr>
    </dgm:pt>
  </dgm:ptLst>
  <dgm:cxnLst>
    <dgm:cxn modelId="{642D1A09-A03B-4049-93AF-B06176F76874}" type="presOf" srcId="{7EF997DD-1210-4221-B1D1-0B64DA3203E6}" destId="{EE09D1E3-C651-4E43-B46F-6127D5921226}" srcOrd="0" destOrd="0" presId="urn:microsoft.com/office/officeart/2005/8/layout/hList3"/>
    <dgm:cxn modelId="{6BDE2017-1FA5-4AAC-B39B-A9AEDF81078D}" srcId="{18429B69-6D3D-47EC-A9E6-21D585E63181}" destId="{F5D9100D-2E5E-4D84-865E-9042E5E10008}" srcOrd="3" destOrd="0" parTransId="{92050DE8-77C9-4A5D-BCC0-6CB4E627EC94}" sibTransId="{DCCB8177-6FCB-47D2-AB25-DE2EEE089DC0}"/>
    <dgm:cxn modelId="{B85D3923-12CD-4F1F-993C-ABF649F96B8D}" srcId="{18429B69-6D3D-47EC-A9E6-21D585E63181}" destId="{0D401B57-412A-4416-92F7-C3533D8E71B6}" srcOrd="2" destOrd="0" parTransId="{A4E592AF-ECF7-4CB6-A0E2-3ED0D24E0129}" sibTransId="{C309CB67-6E6A-4FA1-B8C8-F5A00721052C}"/>
    <dgm:cxn modelId="{D4B32233-1F7C-4A4E-A0F9-7ECD9AC7277F}" type="presOf" srcId="{F5D9100D-2E5E-4D84-865E-9042E5E10008}" destId="{33DA67E1-F42C-46E3-9DC2-5230F704FD4D}" srcOrd="0" destOrd="0" presId="urn:microsoft.com/office/officeart/2005/8/layout/hList3"/>
    <dgm:cxn modelId="{BC659636-FA9C-4A5B-B348-691B32BF4F9B}" srcId="{0ADFA32C-7AAF-43E1-826F-81EF7470A344}" destId="{18429B69-6D3D-47EC-A9E6-21D585E63181}" srcOrd="0" destOrd="0" parTransId="{604A0CF4-D5EA-4A6B-BBEB-47C40E370FAA}" sibTransId="{68543E57-5232-4919-8B52-4A7D5C5F6134}"/>
    <dgm:cxn modelId="{27432D5B-90EF-4305-9F7F-B3F32C487D26}" type="presOf" srcId="{18429B69-6D3D-47EC-A9E6-21D585E63181}" destId="{87F8DCD0-F32C-4809-BB8B-F23D8FFE0BF8}" srcOrd="0" destOrd="0" presId="urn:microsoft.com/office/officeart/2005/8/layout/hList3"/>
    <dgm:cxn modelId="{B16DB548-5011-4868-B77E-3A40FACA4645}" srcId="{18429B69-6D3D-47EC-A9E6-21D585E63181}" destId="{1FFA2B52-D94D-462A-B3A7-623CC37A3946}" srcOrd="0" destOrd="0" parTransId="{5CD196E2-FCAA-471B-A883-94B01EB7AFFF}" sibTransId="{483F5B05-44EF-42BF-BA50-81CB8EC31827}"/>
    <dgm:cxn modelId="{A646D86F-BC57-42CB-BE5F-CD306047E528}" type="presOf" srcId="{0ADFA32C-7AAF-43E1-826F-81EF7470A344}" destId="{E09EC9F5-7D91-42D9-AEAD-BC4A0EE4119D}" srcOrd="0" destOrd="0" presId="urn:microsoft.com/office/officeart/2005/8/layout/hList3"/>
    <dgm:cxn modelId="{BDED7487-5D85-448E-BDF3-BDEE9103994C}" type="presOf" srcId="{0D401B57-412A-4416-92F7-C3533D8E71B6}" destId="{79C89979-1ED7-4010-9B88-3BA66673A08E}" srcOrd="0" destOrd="0" presId="urn:microsoft.com/office/officeart/2005/8/layout/hList3"/>
    <dgm:cxn modelId="{4F70D18A-DAE8-4E49-9D36-E4FB90630E0B}" srcId="{18429B69-6D3D-47EC-A9E6-21D585E63181}" destId="{7EF997DD-1210-4221-B1D1-0B64DA3203E6}" srcOrd="1" destOrd="0" parTransId="{0926E69F-B813-42BF-9847-3B3C258BA01D}" sibTransId="{9DA9CB5B-4B4F-4FD1-A547-B2191E30093B}"/>
    <dgm:cxn modelId="{41D2B6A3-03F2-4FF0-B94A-2ADB819E2190}" type="presOf" srcId="{55EC6A41-F923-46BE-8B33-50FCFDF72664}" destId="{6727E5C3-3221-42A6-9702-4C6FE55ED8F1}" srcOrd="0" destOrd="0" presId="urn:microsoft.com/office/officeart/2005/8/layout/hList3"/>
    <dgm:cxn modelId="{C5A76BDA-750E-4EE8-BC6C-1E0983FB0BA0}" type="presOf" srcId="{1FFA2B52-D94D-462A-B3A7-623CC37A3946}" destId="{ABB43448-3413-4307-ADD7-717384C732AA}" srcOrd="0" destOrd="0" presId="urn:microsoft.com/office/officeart/2005/8/layout/hList3"/>
    <dgm:cxn modelId="{A1C08DE8-7D11-4120-8F26-655CA5457588}" srcId="{18429B69-6D3D-47EC-A9E6-21D585E63181}" destId="{55EC6A41-F923-46BE-8B33-50FCFDF72664}" srcOrd="4" destOrd="0" parTransId="{EE07EEEF-001A-46F3-B5B4-D8DCE2A04763}" sibTransId="{C0AAEA76-5AC3-490A-832D-B032EA6C1C8B}"/>
    <dgm:cxn modelId="{CBEC2C35-1B45-41D0-8875-B3A855AD4F14}" type="presParOf" srcId="{E09EC9F5-7D91-42D9-AEAD-BC4A0EE4119D}" destId="{87F8DCD0-F32C-4809-BB8B-F23D8FFE0BF8}" srcOrd="0" destOrd="0" presId="urn:microsoft.com/office/officeart/2005/8/layout/hList3"/>
    <dgm:cxn modelId="{E7D1E0F4-0C43-4A48-87E1-4C50103D53E6}" type="presParOf" srcId="{E09EC9F5-7D91-42D9-AEAD-BC4A0EE4119D}" destId="{0888731A-E5EB-4EF8-946C-264A958C358B}" srcOrd="1" destOrd="0" presId="urn:microsoft.com/office/officeart/2005/8/layout/hList3"/>
    <dgm:cxn modelId="{48C1353B-46F5-4EC8-8AC3-894DBBBE1116}" type="presParOf" srcId="{0888731A-E5EB-4EF8-946C-264A958C358B}" destId="{ABB43448-3413-4307-ADD7-717384C732AA}" srcOrd="0" destOrd="0" presId="urn:microsoft.com/office/officeart/2005/8/layout/hList3"/>
    <dgm:cxn modelId="{EAAC69DB-B3CF-423B-BCEE-BA181F5FFD77}" type="presParOf" srcId="{0888731A-E5EB-4EF8-946C-264A958C358B}" destId="{EE09D1E3-C651-4E43-B46F-6127D5921226}" srcOrd="1" destOrd="0" presId="urn:microsoft.com/office/officeart/2005/8/layout/hList3"/>
    <dgm:cxn modelId="{C90279E7-DE69-46C3-8E5A-239B41FFD836}" type="presParOf" srcId="{0888731A-E5EB-4EF8-946C-264A958C358B}" destId="{79C89979-1ED7-4010-9B88-3BA66673A08E}" srcOrd="2" destOrd="0" presId="urn:microsoft.com/office/officeart/2005/8/layout/hList3"/>
    <dgm:cxn modelId="{F8AB16AB-E8F7-4A36-B230-6E94AD660FE3}" type="presParOf" srcId="{0888731A-E5EB-4EF8-946C-264A958C358B}" destId="{33DA67E1-F42C-46E3-9DC2-5230F704FD4D}" srcOrd="3" destOrd="0" presId="urn:microsoft.com/office/officeart/2005/8/layout/hList3"/>
    <dgm:cxn modelId="{760E0784-A4AD-402D-AA7D-160C03026593}" type="presParOf" srcId="{0888731A-E5EB-4EF8-946C-264A958C358B}" destId="{6727E5C3-3221-42A6-9702-4C6FE55ED8F1}" srcOrd="4" destOrd="0" presId="urn:microsoft.com/office/officeart/2005/8/layout/hList3"/>
    <dgm:cxn modelId="{446CA25C-4647-4165-838B-A6B00D0525FA}" type="presParOf" srcId="{E09EC9F5-7D91-42D9-AEAD-BC4A0EE4119D}" destId="{2E07FF07-EFB9-4F18-BA7D-720615AEF08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F8DCD0-F32C-4809-BB8B-F23D8FFE0BF8}">
      <dsp:nvSpPr>
        <dsp:cNvPr id="0" name=""/>
        <dsp:cNvSpPr/>
      </dsp:nvSpPr>
      <dsp:spPr>
        <a:xfrm>
          <a:off x="0" y="0"/>
          <a:ext cx="7543800" cy="1028700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chemeClr val="tx1"/>
              </a:solidFill>
            </a:rPr>
            <a:t>Enhance the well-being of children by assuring that assistance in obtaining support—financial and medical—is available to children through:</a:t>
          </a:r>
        </a:p>
      </dsp:txBody>
      <dsp:txXfrm>
        <a:off x="0" y="0"/>
        <a:ext cx="7543800" cy="1028700"/>
      </dsp:txXfrm>
    </dsp:sp>
    <dsp:sp modelId="{ABB43448-3413-4307-ADD7-717384C732AA}">
      <dsp:nvSpPr>
        <dsp:cNvPr id="0" name=""/>
        <dsp:cNvSpPr/>
      </dsp:nvSpPr>
      <dsp:spPr>
        <a:xfrm>
          <a:off x="0" y="1028700"/>
          <a:ext cx="1508391" cy="216027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Locating Parents</a:t>
          </a:r>
        </a:p>
      </dsp:txBody>
      <dsp:txXfrm>
        <a:off x="0" y="1028700"/>
        <a:ext cx="1508391" cy="2160270"/>
      </dsp:txXfrm>
    </dsp:sp>
    <dsp:sp modelId="{EE09D1E3-C651-4E43-B46F-6127D5921226}">
      <dsp:nvSpPr>
        <dsp:cNvPr id="0" name=""/>
        <dsp:cNvSpPr/>
      </dsp:nvSpPr>
      <dsp:spPr>
        <a:xfrm>
          <a:off x="1509312" y="1028700"/>
          <a:ext cx="1508391" cy="2160270"/>
        </a:xfrm>
        <a:prstGeom prst="rect">
          <a:avLst/>
        </a:prstGeom>
        <a:solidFill>
          <a:schemeClr val="accent2">
            <a:hueOff val="-1835281"/>
            <a:satOff val="8098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Establishing Paternity</a:t>
          </a:r>
        </a:p>
      </dsp:txBody>
      <dsp:txXfrm>
        <a:off x="1509312" y="1028700"/>
        <a:ext cx="1508391" cy="2160270"/>
      </dsp:txXfrm>
    </dsp:sp>
    <dsp:sp modelId="{79C89979-1ED7-4010-9B88-3BA66673A08E}">
      <dsp:nvSpPr>
        <dsp:cNvPr id="0" name=""/>
        <dsp:cNvSpPr/>
      </dsp:nvSpPr>
      <dsp:spPr>
        <a:xfrm>
          <a:off x="3017704" y="1028700"/>
          <a:ext cx="1508391" cy="2160270"/>
        </a:xfrm>
        <a:prstGeom prst="rect">
          <a:avLst/>
        </a:prstGeom>
        <a:solidFill>
          <a:schemeClr val="accent2">
            <a:hueOff val="-3670562"/>
            <a:satOff val="16196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Establishing Support Obligations</a:t>
          </a:r>
        </a:p>
      </dsp:txBody>
      <dsp:txXfrm>
        <a:off x="3017704" y="1028700"/>
        <a:ext cx="1508391" cy="2160270"/>
      </dsp:txXfrm>
    </dsp:sp>
    <dsp:sp modelId="{33DA67E1-F42C-46E3-9DC2-5230F704FD4D}">
      <dsp:nvSpPr>
        <dsp:cNvPr id="0" name=""/>
        <dsp:cNvSpPr/>
      </dsp:nvSpPr>
      <dsp:spPr>
        <a:xfrm>
          <a:off x="4526095" y="1028700"/>
          <a:ext cx="1508391" cy="2160270"/>
        </a:xfrm>
        <a:prstGeom prst="rect">
          <a:avLst/>
        </a:prstGeom>
        <a:solidFill>
          <a:schemeClr val="accent2">
            <a:hueOff val="-5505844"/>
            <a:satOff val="24295"/>
            <a:lumOff val="-411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Monitoring and Enforcing Obligations</a:t>
          </a:r>
        </a:p>
      </dsp:txBody>
      <dsp:txXfrm>
        <a:off x="4526095" y="1028700"/>
        <a:ext cx="1508391" cy="2160270"/>
      </dsp:txXfrm>
    </dsp:sp>
    <dsp:sp modelId="{6727E5C3-3221-42A6-9702-4C6FE55ED8F1}">
      <dsp:nvSpPr>
        <dsp:cNvPr id="0" name=""/>
        <dsp:cNvSpPr/>
      </dsp:nvSpPr>
      <dsp:spPr>
        <a:xfrm>
          <a:off x="6034487" y="1028700"/>
          <a:ext cx="1508391" cy="2160270"/>
        </a:xfrm>
        <a:prstGeom prst="rect">
          <a:avLst/>
        </a:prstGeom>
        <a:solidFill>
          <a:schemeClr val="accent2">
            <a:hueOff val="-7341125"/>
            <a:satOff val="32393"/>
            <a:lumOff val="-5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Disbursing and Distributing Collections</a:t>
          </a:r>
        </a:p>
      </dsp:txBody>
      <dsp:txXfrm>
        <a:off x="6034487" y="1028700"/>
        <a:ext cx="1508391" cy="2160270"/>
      </dsp:txXfrm>
    </dsp:sp>
    <dsp:sp modelId="{2E07FF07-EFB9-4F18-BA7D-720615AEF085}">
      <dsp:nvSpPr>
        <dsp:cNvPr id="0" name=""/>
        <dsp:cNvSpPr/>
      </dsp:nvSpPr>
      <dsp:spPr>
        <a:xfrm>
          <a:off x="0" y="3188970"/>
          <a:ext cx="7543800" cy="240030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64D9E48-5E7F-D24C-87D5-695B18367D24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6CB10C2-C6DD-5A4A-BF1B-B012B8BA428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97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86357CE-B3EB-1B4A-84E5-C1E2DF427ABD}" type="datetimeFigureOut">
              <a:rPr lang="en-US" smtClean="0"/>
              <a:t>3/12/2024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24A558B-E4E9-A94A-B9C1-029E46A76AB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9379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retrieveECFR?gp=&amp;SID=615b84e2f7bee965cdb86ca191b03dac&amp;mc=true&amp;n=pt45.3.309&amp;r=PART&amp;ty=HTML#se45.3.309_165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retrieveECFR?gp=&amp;SID=615b84e2f7bee965cdb86ca191b03dac&amp;mc=true&amp;n=pt45.3.309&amp;r=PART&amp;ty=HTML#se45.3.309_165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retrieveECFR?gp=&amp;SID=615b84e2f7bee965cdb86ca191b03dac&amp;mc=true&amp;n=pt45.3.309&amp;r=PART&amp;ty=HTML#se45.3.309_165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559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875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885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582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193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68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042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Description of compliance or plans to comply with the 14 requirements in </a:t>
            </a:r>
            <a:r>
              <a:rPr lang="en-US" dirty="0">
                <a:hlinkClick r:id="rId3"/>
              </a:rPr>
              <a:t>45 CFR 309.65(a)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767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Description of compliance or plans to comply with the 14 requirements in </a:t>
            </a:r>
            <a:r>
              <a:rPr lang="en-US" dirty="0">
                <a:hlinkClick r:id="rId3"/>
              </a:rPr>
              <a:t>45 CFR 309.65(a)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695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US" dirty="0"/>
              <a:t>Description of compliance or plans to comply with the 14 requirements in </a:t>
            </a:r>
            <a:r>
              <a:rPr lang="en-US" dirty="0">
                <a:hlinkClick r:id="rId3"/>
              </a:rPr>
              <a:t>45 CFR 309.65(a)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7174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950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b="1" dirty="0">
                <a:ea typeface="ヒラギノ角ゴ Pro W3"/>
                <a:cs typeface="ヒラギノ角ゴ Pro W3"/>
              </a:rPr>
              <a:t>Who is the Federal Office of Child Support Services?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ea typeface="ヒラギノ角ゴ Pro W3"/>
                <a:cs typeface="ヒラギノ角ゴ Pro W3"/>
              </a:rPr>
              <a:t>OCSS</a:t>
            </a:r>
            <a:r>
              <a:rPr lang="en-US" altLang="en-US" baseline="0" dirty="0">
                <a:ea typeface="ヒラギノ角ゴ Pro W3"/>
                <a:cs typeface="ヒラギノ角ゴ Pro W3"/>
              </a:rPr>
              <a:t> is the federal agency that </a:t>
            </a:r>
            <a:r>
              <a:rPr lang="en-US" altLang="en-US" dirty="0">
                <a:ea typeface="ヒラギノ角ゴ Pro W3"/>
                <a:cs typeface="ヒラギノ角ゴ Pro W3"/>
              </a:rPr>
              <a:t>administers the national child support enforcement program – which was authorized by Title IV-D of the Social Security Act in 1975.  This is why we often refer to the cases in our program as “IV-D” cases.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ea typeface="ヒラギノ角ゴ Pro W3"/>
                <a:cs typeface="ヒラギノ角ゴ Pro W3"/>
              </a:rPr>
              <a:t>The child support program is also referred to as the Title IV-D program.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dirty="0">
                <a:ea typeface="ヒラギノ角ゴ Pro W3"/>
                <a:cs typeface="ヒラギノ角ゴ Pro W3"/>
              </a:rPr>
              <a:t>OCSS is one of a number of program offices within</a:t>
            </a:r>
            <a:r>
              <a:rPr lang="en-US" altLang="en-US" baseline="0" dirty="0">
                <a:ea typeface="ヒラギノ角ゴ Pro W3"/>
                <a:cs typeface="ヒラギノ角ゴ Pro W3"/>
              </a:rPr>
              <a:t> the Administration for Children and Families (ACF) which is within the Department for Health and Human Services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altLang="en-US" baseline="0" dirty="0">
                <a:ea typeface="ヒラギノ角ゴ Pro W3"/>
                <a:cs typeface="ヒラギノ角ゴ Pro W3"/>
              </a:rPr>
              <a:t>OCSS has a central office in Washington, DC and 10 regional offices: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 altLang="en-US" baseline="0" dirty="0">
                <a:ea typeface="ヒラギノ角ゴ Pro W3"/>
                <a:cs typeface="ヒラギノ角ゴ Pro W3"/>
              </a:rPr>
              <a:t>Boston, New York, Philadelphia, Atlanta, Chicago, Dallas, Kansas City, Denver, San Francisco, and Seattle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altLang="en-US" dirty="0">
              <a:ea typeface="ヒラギノ角ゴ Pro W3"/>
              <a:cs typeface="ヒラギノ角ゴ Pro W3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2263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Many Tribes use a combination of automated office applications and manual processes to perform case management functions on child support cases. Some Tribes use a State’s computer system and others use commercial case management software for processing child support cases. </a:t>
            </a:r>
            <a:r>
              <a:rPr lang="en-US" sz="180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All child support programs are responsible for maintaining an accurate case inventory documenting case actions and collections disbursements.</a:t>
            </a:r>
            <a:endParaRPr lang="en-US" sz="18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49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352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53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878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475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 defTabSz="931774">
              <a:spcBef>
                <a:spcPct val="0"/>
              </a:spcBef>
              <a:buFontTx/>
              <a:buChar char="•"/>
              <a:defRPr/>
            </a:pPr>
            <a:r>
              <a:rPr lang="en-US" altLang="en-US" sz="1200" b="1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Child Support Legislation (January 4,1975)</a:t>
            </a:r>
          </a:p>
          <a:p>
            <a:pPr marL="697213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–"/>
              <a:defRPr/>
            </a:pPr>
            <a:r>
              <a:rPr lang="en-US" sz="1200" dirty="0">
                <a:ea typeface="ヒラギノ角ゴ Pro W3"/>
                <a:cs typeface="Times New Roman" pitchFamily="18" charset="0"/>
              </a:rPr>
              <a:t>Comprehensive Child Support Legislation (introduced as P.L. 93-647). allowed Congress to establish the Child Support Services program under Social Security amendments.  </a:t>
            </a:r>
          </a:p>
          <a:p>
            <a:pPr marL="697213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–"/>
              <a:defRPr/>
            </a:pPr>
            <a:r>
              <a:rPr lang="en-US" sz="1200" dirty="0">
                <a:ea typeface="ヒラギノ角ゴ Pro W3"/>
                <a:cs typeface="Times New Roman" pitchFamily="18" charset="0"/>
              </a:rPr>
              <a:t>It required states to establish their own individual child support collection agencies. </a:t>
            </a:r>
          </a:p>
          <a:p>
            <a:pPr marL="697213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–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Tribes were not included in the legislation</a:t>
            </a:r>
          </a:p>
          <a:p>
            <a:pPr marL="697213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–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Tribes entered into:</a:t>
            </a:r>
          </a:p>
          <a:p>
            <a:pPr marL="234562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b="1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Cooperative Agreements with States (1975 – 1996)</a:t>
            </a:r>
          </a:p>
          <a:p>
            <a:pPr marL="691762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Tribes entered into cooperative agreements to carry out child support services</a:t>
            </a:r>
          </a:p>
          <a:p>
            <a:pPr marL="691762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Allowed tribes to have some say in how services were carried out on their land and with their population</a:t>
            </a:r>
          </a:p>
          <a:p>
            <a:pPr marL="234562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b="1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Personal Responsibility and Work Opportunity Reconciliation Act of 1996</a:t>
            </a:r>
          </a:p>
          <a:p>
            <a:pPr marL="691762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 charset="0"/>
                <a:cs typeface="Gill Sans MT" pitchFamily="34" charset="0"/>
              </a:rPr>
              <a:t>Congress authorized funding for tribal child support (PRWORA)</a:t>
            </a:r>
          </a:p>
          <a:p>
            <a:pPr marL="691762" lvl="1" indent="-234562" defTabSz="465887" fontAlgn="base">
              <a:spcBef>
                <a:spcPct val="0"/>
              </a:spcBef>
              <a:spcAft>
                <a:spcPts val="1223"/>
              </a:spcAft>
              <a:buFont typeface="Arial" charset="0"/>
              <a:buChar char="•"/>
              <a:defRPr/>
            </a:pPr>
            <a:r>
              <a:rPr lang="en-US" altLang="en-US" sz="1200" dirty="0">
                <a:solidFill>
                  <a:srgbClr val="5B616B"/>
                </a:solidFill>
                <a:latin typeface="Arial"/>
                <a:cs typeface="Arial"/>
              </a:rPr>
              <a:t>No regulations were in place yet however 7 SIP</a:t>
            </a:r>
            <a:r>
              <a:rPr lang="en-US" altLang="en-US" dirty="0">
                <a:solidFill>
                  <a:srgbClr val="5B616B"/>
                </a:solidFill>
                <a:latin typeface="Arial"/>
                <a:cs typeface="Arial"/>
              </a:rPr>
              <a:t> (Special Improvement Project)</a:t>
            </a:r>
            <a:r>
              <a:rPr lang="en-US" altLang="en-US" sz="1200" dirty="0">
                <a:solidFill>
                  <a:srgbClr val="5B616B"/>
                </a:solidFill>
                <a:latin typeface="Arial"/>
                <a:cs typeface="Arial"/>
              </a:rPr>
              <a:t> grants were awarded; 3 tribes collaborated with states which received grant funding.</a:t>
            </a:r>
          </a:p>
          <a:p>
            <a:pPr marL="174708" indent="-174708">
              <a:spcBef>
                <a:spcPct val="0"/>
              </a:spcBef>
              <a:buFontTx/>
              <a:buChar char="•"/>
            </a:pPr>
            <a:r>
              <a:rPr lang="en-US" altLang="en-US" sz="1200" b="1" dirty="0"/>
              <a:t>Consultation</a:t>
            </a:r>
            <a:r>
              <a:rPr lang="en-US" altLang="en-US" sz="1200" b="1" baseline="0" dirty="0"/>
              <a:t> sessions (1998-2000): </a:t>
            </a:r>
            <a:r>
              <a:rPr lang="en-US" altLang="en-US" sz="1200" i="1" strike="noStrike" dirty="0">
                <a:solidFill>
                  <a:srgbClr val="FF0000"/>
                </a:solidFill>
              </a:rPr>
              <a:t>6 </a:t>
            </a:r>
            <a:r>
              <a:rPr lang="en-US" altLang="en-US" sz="1200" i="1" dirty="0"/>
              <a:t>Nation-to-Nation meetings held across the county before</a:t>
            </a:r>
            <a:r>
              <a:rPr lang="en-US" altLang="en-US" sz="1200" i="1" baseline="0" dirty="0"/>
              <a:t> drafting the NPRM</a:t>
            </a:r>
            <a:r>
              <a:rPr lang="en-US" altLang="en-US" sz="1200" dirty="0"/>
              <a:t>):</a:t>
            </a:r>
            <a:endParaRPr lang="en-US" altLang="en-US" sz="1200" strike="sngStrike" dirty="0"/>
          </a:p>
          <a:p>
            <a:pPr marL="174708" indent="-174708">
              <a:spcBef>
                <a:spcPct val="0"/>
              </a:spcBef>
              <a:buFontTx/>
              <a:buChar char="•"/>
            </a:pPr>
            <a:r>
              <a:rPr lang="en-US" altLang="en-US" sz="1200" b="1" dirty="0"/>
              <a:t>NPRM and Interim</a:t>
            </a:r>
            <a:r>
              <a:rPr lang="en-US" altLang="en-US" sz="1200" b="1" baseline="0" dirty="0"/>
              <a:t> Final Rule </a:t>
            </a:r>
            <a:r>
              <a:rPr lang="en-US" altLang="en-US" sz="1200" b="1" dirty="0"/>
              <a:t>(2000 – 2004) </a:t>
            </a:r>
            <a:r>
              <a:rPr lang="en-US" altLang="en-US" sz="1200" dirty="0"/>
              <a:t>(</a:t>
            </a:r>
            <a:r>
              <a:rPr lang="en-US" altLang="en-US" sz="1200" i="1" dirty="0"/>
              <a:t>Notice of Proposed Rulemaking and Interim Final Rule for Tribal Child Support Services Programs – August 2000</a:t>
            </a:r>
            <a:r>
              <a:rPr lang="en-US" altLang="en-US" sz="1200" dirty="0"/>
              <a:t>)</a:t>
            </a:r>
          </a:p>
          <a:p>
            <a:pPr marL="174708" indent="-174708">
              <a:spcBef>
                <a:spcPct val="0"/>
              </a:spcBef>
              <a:buFontTx/>
              <a:buChar char="•"/>
            </a:pPr>
            <a:r>
              <a:rPr lang="en-US" altLang="en-US" sz="1200" b="1" dirty="0"/>
              <a:t>Final Rule (</a:t>
            </a:r>
            <a:r>
              <a:rPr lang="en-US" altLang="en-US" sz="1200" b="1" i="0" dirty="0"/>
              <a:t>March 30, 2004 – current</a:t>
            </a:r>
            <a:r>
              <a:rPr lang="en-US" altLang="en-US" sz="1200" b="1" i="1" dirty="0"/>
              <a:t>)  </a:t>
            </a:r>
            <a:r>
              <a:rPr lang="en-US" altLang="en-US" sz="1200" i="1" dirty="0"/>
              <a:t>the Final Rule on Tribal Child Support Services programs was published</a:t>
            </a:r>
            <a:r>
              <a:rPr lang="en-US" altLang="en-US" sz="1200" i="1" baseline="0" dirty="0"/>
              <a:t> on March 30, 2004</a:t>
            </a:r>
            <a:endParaRPr lang="en-US" altLang="en-US" sz="1200" i="1" dirty="0"/>
          </a:p>
          <a:p>
            <a:pPr marL="640594" lvl="1" indent="-174708">
              <a:spcBef>
                <a:spcPct val="0"/>
              </a:spcBef>
              <a:buFontTx/>
              <a:buChar char="•"/>
            </a:pPr>
            <a:r>
              <a:rPr lang="en-US" altLang="en-US" sz="1200" i="1" dirty="0"/>
              <a:t>Federally recognized tribes may apply for and upon approval receive funding to operate a child support enforcement program consistent with tribal laws and customs.  The tribal regulations balance the tribal flexibility with requirements that result in effective and efficient Child Support Services programs.)  </a:t>
            </a:r>
          </a:p>
          <a:p>
            <a:pPr marL="640594" lvl="1" indent="-174708">
              <a:spcBef>
                <a:spcPct val="0"/>
              </a:spcBef>
              <a:buFontTx/>
              <a:buChar char="•"/>
            </a:pPr>
            <a:r>
              <a:rPr lang="en-US" altLang="en-US" sz="1200" i="1" dirty="0"/>
              <a:t>Incorporated tribal culture and values into the regulations.</a:t>
            </a:r>
          </a:p>
          <a:p>
            <a:pPr marL="183394" lvl="0" indent="-174708">
              <a:spcBef>
                <a:spcPct val="0"/>
              </a:spcBef>
              <a:buFontTx/>
              <a:buChar char="•"/>
            </a:pPr>
            <a:r>
              <a:rPr lang="en-US" altLang="en-US" sz="1200" b="1" i="0" dirty="0"/>
              <a:t>Final Rule (xxx 2024 – current): </a:t>
            </a:r>
            <a:r>
              <a:rPr lang="en-US" altLang="en-US" sz="1200" b="0" i="1" dirty="0"/>
              <a:t>T</a:t>
            </a:r>
            <a:r>
              <a:rPr lang="en-US" altLang="en-US" sz="1200" i="1" dirty="0"/>
              <a:t>he Final Rule on Elimination of the Non-federal Share</a:t>
            </a:r>
          </a:p>
          <a:p>
            <a:pPr marL="640594" lvl="1" indent="-174708">
              <a:spcBef>
                <a:spcPct val="0"/>
              </a:spcBef>
              <a:buFontTx/>
              <a:buChar char="•"/>
            </a:pPr>
            <a:r>
              <a:rPr lang="en-US" altLang="en-US" sz="1200" i="1" dirty="0"/>
              <a:t>Tribal IV-D programs no longer have to provide a non-federal share in their annual budget submission. </a:t>
            </a:r>
          </a:p>
          <a:p>
            <a:pPr marL="640594" lvl="1" indent="-174708">
              <a:spcBef>
                <a:spcPct val="0"/>
              </a:spcBef>
              <a:buFontTx/>
              <a:buChar char="•"/>
            </a:pPr>
            <a:r>
              <a:rPr lang="en-US" altLang="en-US" sz="1200" i="1" dirty="0"/>
              <a:t>The federal share is now 100% of tribal child support program cost. </a:t>
            </a:r>
          </a:p>
          <a:p>
            <a:pPr marL="174708" indent="-174708">
              <a:spcBef>
                <a:spcPct val="0"/>
              </a:spcBef>
              <a:buFontTx/>
              <a:buChar char="•"/>
            </a:pPr>
            <a:endParaRPr lang="en-US" alt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7362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of January 2024, there are over 61 comprehensive tribes operating child support programs. </a:t>
            </a:r>
          </a:p>
          <a:p>
            <a:r>
              <a:rPr lang="en-US" dirty="0"/>
              <a:t>There is also one in start-up, developing the requirements to operate a tribal child support program.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904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73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4A558B-E4E9-A94A-B9C1-029E46A76AB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5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Dark Blue">
    <p:bg>
      <p:bgPr>
        <a:solidFill>
          <a:srgbClr val="264A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1028700"/>
            <a:ext cx="5486400" cy="120015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2514600"/>
            <a:ext cx="3429000" cy="12001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066800" y="2343150"/>
            <a:ext cx="41910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643" y="4324350"/>
            <a:ext cx="2334157" cy="51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62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Light Gray">
    <p:bg>
      <p:bgPr>
        <a:solidFill>
          <a:srgbClr val="F6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257300"/>
            <a:ext cx="5486400" cy="1200150"/>
          </a:xfrm>
        </p:spPr>
        <p:txBody>
          <a:bodyPr anchor="b" anchorCtr="0">
            <a:normAutofit/>
          </a:bodyPr>
          <a:lstStyle>
            <a:lvl1pPr>
              <a:defRPr sz="3200" baseline="0">
                <a:solidFill>
                  <a:srgbClr val="336A90"/>
                </a:solidFill>
              </a:defRPr>
            </a:lvl1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2743200"/>
            <a:ext cx="3429000" cy="12001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336A9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4324350"/>
            <a:ext cx="2334157" cy="51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38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Photo - Dark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23826" y="2266950"/>
            <a:ext cx="6543675" cy="1962150"/>
          </a:xfrm>
          <a:prstGeom prst="rect">
            <a:avLst/>
          </a:prstGeom>
          <a:solidFill>
            <a:srgbClr val="264A64">
              <a:alpha val="9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571750"/>
            <a:ext cx="5486400" cy="914400"/>
          </a:xfrm>
          <a:noFill/>
        </p:spPr>
        <p:txBody>
          <a:bodyPr anchor="b" anchorCtr="0">
            <a:normAutofit/>
          </a:bodyPr>
          <a:lstStyle>
            <a:lvl1pPr marL="0" algn="l"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Title Goes Here &amp;</a:t>
            </a:r>
            <a:br>
              <a:rPr lang="en-US" dirty="0"/>
            </a:br>
            <a:r>
              <a:rPr lang="en-US" dirty="0"/>
              <a:t>Can Run Two Lines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800" y="3638550"/>
            <a:ext cx="2334157" cy="51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95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Photo - No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000250"/>
            <a:ext cx="5486400" cy="1085850"/>
          </a:xfrm>
        </p:spPr>
        <p:txBody>
          <a:bodyPr anchor="ctr" anchorCtr="0">
            <a:normAutofit/>
          </a:bodyPr>
          <a:lstStyle>
            <a:lvl1pPr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Photo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3257550"/>
            <a:ext cx="5562600" cy="8001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066800" y="3086100"/>
            <a:ext cx="419100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870567" y="1050666"/>
            <a:ext cx="20574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6799" y="4324350"/>
            <a:ext cx="2334157" cy="51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607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Dark Blue">
    <p:bg>
      <p:bgPr>
        <a:solidFill>
          <a:srgbClr val="264A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1192337"/>
            <a:ext cx="8153400" cy="523220"/>
          </a:xfrm>
        </p:spPr>
        <p:txBody>
          <a:bodyPr wrap="square" anchor="t" anchorCtr="0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Divider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49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Photo - Dark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23825" y="3136106"/>
            <a:ext cx="6543675" cy="1200150"/>
          </a:xfrm>
          <a:prstGeom prst="rect">
            <a:avLst/>
          </a:prstGeom>
          <a:solidFill>
            <a:srgbClr val="264A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3136106"/>
            <a:ext cx="5486400" cy="1200150"/>
          </a:xfrm>
          <a:noFill/>
        </p:spPr>
        <p:txBody>
          <a:bodyPr anchor="ctr" anchorCtr="0">
            <a:normAutofit/>
          </a:bodyPr>
          <a:lstStyle>
            <a:lvl1pPr marL="0" algn="l">
              <a:defRPr sz="28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Photo Divider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</p:spTree>
    <p:extLst>
      <p:ext uri="{BB962C8B-B14F-4D97-AF65-F5344CB8AC3E}">
        <p14:creationId xmlns:p14="http://schemas.microsoft.com/office/powerpoint/2010/main" val="245213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-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800100"/>
            <a:ext cx="7315200" cy="742950"/>
          </a:xfrm>
          <a:noFill/>
        </p:spPr>
        <p:txBody>
          <a:bodyPr anchor="b" anchorCtr="0">
            <a:normAutofit/>
          </a:bodyPr>
          <a:lstStyle>
            <a:lvl1pPr marL="0" algn="l"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Photo Divider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</p:spTree>
    <p:extLst>
      <p:ext uri="{BB962C8B-B14F-4D97-AF65-F5344CB8AC3E}">
        <p14:creationId xmlns:p14="http://schemas.microsoft.com/office/powerpoint/2010/main" val="1616166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5800" y="1200150"/>
            <a:ext cx="7543800" cy="3429000"/>
          </a:xfrm>
        </p:spPr>
        <p:txBody>
          <a:bodyPr/>
          <a:lstStyle>
            <a:lvl1pPr>
              <a:defRPr baseline="0">
                <a:solidFill>
                  <a:srgbClr val="5B616B"/>
                </a:solidFill>
              </a:defRPr>
            </a:lvl1pPr>
            <a:lvl2pPr>
              <a:defRPr>
                <a:solidFill>
                  <a:srgbClr val="5B616B"/>
                </a:solidFill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Level 1 bullet goes here</a:t>
            </a:r>
          </a:p>
          <a:p>
            <a:pPr lvl="1"/>
            <a:r>
              <a:rPr lang="en-US" dirty="0"/>
              <a:t>Level 2 bullet goes here</a:t>
            </a:r>
          </a:p>
          <a:p>
            <a:pPr lvl="2"/>
            <a:r>
              <a:rPr lang="en-US" dirty="0"/>
              <a:t>Level 3 bullet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52229"/>
            <a:ext cx="2133600" cy="21544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505480"/>
            <a:ext cx="7543800" cy="523220"/>
          </a:xfrm>
        </p:spPr>
        <p:txBody>
          <a:bodyPr wrap="square" anchor="b" anchorCtr="0">
            <a:spAutoFit/>
          </a:bodyPr>
          <a:lstStyle>
            <a:lvl1pPr>
              <a:defRPr baseline="0">
                <a:solidFill>
                  <a:srgbClr val="336A90"/>
                </a:solidFill>
              </a:defRPr>
            </a:lvl1pPr>
          </a:lstStyle>
          <a:p>
            <a:r>
              <a:rPr lang="en-US" dirty="0"/>
              <a:t>Title Goes Here &amp; Can Run Two Lines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3124200" y="4871993"/>
            <a:ext cx="2895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5B6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of Child Support Services</a:t>
            </a:r>
          </a:p>
        </p:txBody>
      </p:sp>
    </p:spTree>
    <p:extLst>
      <p:ext uri="{BB962C8B-B14F-4D97-AF65-F5344CB8AC3E}">
        <p14:creationId xmlns:p14="http://schemas.microsoft.com/office/powerpoint/2010/main" val="111609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52229"/>
            <a:ext cx="2133600" cy="21544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3124200" y="4871993"/>
            <a:ext cx="2895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srgbClr val="5B61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of Child Support Services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FD9A782-F35E-CDD2-22C5-43F57B2B592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5800" y="1200150"/>
            <a:ext cx="3657296" cy="3543300"/>
          </a:xfrm>
        </p:spPr>
        <p:txBody>
          <a:bodyPr>
            <a:normAutofit/>
          </a:bodyPr>
          <a:lstStyle>
            <a:lvl1pPr>
              <a:defRPr sz="2000" baseline="0">
                <a:solidFill>
                  <a:srgbClr val="5B616B"/>
                </a:solidFill>
              </a:defRPr>
            </a:lvl1pPr>
            <a:lvl2pPr>
              <a:defRPr sz="1800" baseline="0">
                <a:solidFill>
                  <a:srgbClr val="5B616B"/>
                </a:solidFill>
              </a:defRPr>
            </a:lvl2pPr>
            <a:lvl3pPr>
              <a:defRPr sz="160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Level 1 bullet goes here</a:t>
            </a:r>
          </a:p>
          <a:p>
            <a:pPr lvl="1"/>
            <a:r>
              <a:rPr lang="en-US" dirty="0"/>
              <a:t>Level 2 bullet goes here</a:t>
            </a:r>
          </a:p>
          <a:p>
            <a:pPr lvl="2"/>
            <a:r>
              <a:rPr lang="en-US" dirty="0"/>
              <a:t>Level 3 bullet goes here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968CCD9-90CB-185F-0B6B-B9221F388BE4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4724400" y="1200150"/>
            <a:ext cx="3505200" cy="35433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5B616B"/>
                </a:solidFill>
              </a:defRPr>
            </a:lvl1pPr>
            <a:lvl2pPr>
              <a:defRPr sz="1800">
                <a:solidFill>
                  <a:srgbClr val="5B616B"/>
                </a:solidFill>
              </a:defRPr>
            </a:lvl2pPr>
            <a:lvl3pPr>
              <a:defRPr sz="160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Level 1 bullet goes here</a:t>
            </a:r>
          </a:p>
          <a:p>
            <a:pPr lvl="1"/>
            <a:r>
              <a:rPr lang="en-US" dirty="0"/>
              <a:t>Level 2 bullet goes here</a:t>
            </a:r>
          </a:p>
          <a:p>
            <a:pPr lvl="2"/>
            <a:r>
              <a:rPr lang="en-US" dirty="0"/>
              <a:t>Level 3 bullet goes here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A722A0-6FB1-3673-EBDC-400A1F928E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505480"/>
            <a:ext cx="7543800" cy="523220"/>
          </a:xfrm>
        </p:spPr>
        <p:txBody>
          <a:bodyPr wrap="square" anchor="b" anchorCtr="0">
            <a:spAutoFit/>
          </a:bodyPr>
          <a:lstStyle>
            <a:lvl1pPr>
              <a:defRPr baseline="0">
                <a:solidFill>
                  <a:srgbClr val="336A90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1997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66097"/>
            <a:ext cx="77724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200150"/>
            <a:ext cx="77724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Frame 6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52229"/>
            <a:ext cx="2895600" cy="21544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800" b="0" i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4852229"/>
            <a:ext cx="2133600" cy="215444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800" b="0" i="0">
                <a:solidFill>
                  <a:srgbClr val="6C646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3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1" r:id="rId2"/>
    <p:sldLayoutId id="2147483743" r:id="rId3"/>
    <p:sldLayoutId id="2147483742" r:id="rId4"/>
    <p:sldLayoutId id="2147483654" r:id="rId5"/>
    <p:sldLayoutId id="2147483745" r:id="rId6"/>
    <p:sldLayoutId id="2147483746" r:id="rId7"/>
    <p:sldLayoutId id="2147483708" r:id="rId8"/>
    <p:sldLayoutId id="2147483747" r:id="rId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i="0" kern="1200" baseline="0">
          <a:solidFill>
            <a:srgbClr val="336A90"/>
          </a:solidFill>
          <a:latin typeface="Arial" panose="020B0604020202020204" pitchFamily="34" charset="0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2000" b="0" i="0" kern="1200" baseline="0">
          <a:solidFill>
            <a:srgbClr val="5B616B"/>
          </a:solidFill>
          <a:latin typeface="Arial" panose="020B0604020202020204" pitchFamily="34" charset="0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–"/>
        <a:defRPr sz="2000" b="0" i="0" kern="1200" baseline="0">
          <a:solidFill>
            <a:srgbClr val="5B616B"/>
          </a:solidFill>
          <a:latin typeface="Arial" panose="020B0604020202020204" pitchFamily="34" charset="0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text-idx?SID=615b84e2f7bee965cdb86ca191b03dac&amp;mc=true&amp;node=se45.3.309_110&amp;rgn=div8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retrieveECFR?gp=&amp;SID=615b84e2f7bee965cdb86ca191b03dac&amp;mc=true&amp;n=pt45.3.309&amp;r=PART&amp;ty=HTML#se45.3.309_116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acf.hhs.gov/css/policy-guidance/guidance-tribal-child-support-program-start-up-application-process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cf.hhs.gov/css/resource/moving-from-start-up-to-comprehensive-program" TargetMode="External"/><Relationship Id="rId3" Type="http://schemas.openxmlformats.org/officeDocument/2006/relationships/hyperlink" Target="https://www.ecfr.gov/current/title-45/subtitle-B/chapter-III/part-309#309.15" TargetMode="External"/><Relationship Id="rId7" Type="http://schemas.openxmlformats.org/officeDocument/2006/relationships/hyperlink" Target="https://www.ecfr.gov/cgi-bin/retrieveECFR?n=pt45.2.309#se45.3.309_113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ecfr.gov/current/title-45/subtitle-B/chapter-III/part-309#309.65" TargetMode="External"/><Relationship Id="rId5" Type="http://schemas.openxmlformats.org/officeDocument/2006/relationships/hyperlink" Target="https://www.ecfr.gov/current/title-45/subtitle-B/chapter-III/part-309#309.35" TargetMode="External"/><Relationship Id="rId10" Type="http://schemas.openxmlformats.org/officeDocument/2006/relationships/hyperlink" Target="https://www.acf.hhs.gov/css/policy-guidance/final-rule-elimination-tribal-non-federal-share-requirement" TargetMode="External"/><Relationship Id="rId4" Type="http://schemas.openxmlformats.org/officeDocument/2006/relationships/hyperlink" Target="https://www.ecfr.gov/current/title-45/subtitle-B/chapter-III/part-309/subpart-B/section-309.20" TargetMode="External"/><Relationship Id="rId9" Type="http://schemas.openxmlformats.org/officeDocument/2006/relationships/hyperlink" Target="https://www.acf.hhs.gov/css/resource/moving-from-a-start-up-program-to-comprehensive-triba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text-idx?SID=437471e4215295673d5289615bfc272d&amp;mc=true&amp;node=pt45.3.309&amp;rgn=div5#se45.3.309_1150" TargetMode="External"/><Relationship Id="rId2" Type="http://schemas.openxmlformats.org/officeDocument/2006/relationships/hyperlink" Target="https://www.ecfr.gov/cgi-bin/text-idx?SID=437471e4215295673d5289615bfc272d&amp;mc=true&amp;node=pt45.3.309&amp;rgn=div5#se45.3.309_1145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ecfr.gov/cgi-bin/retrieveECFR?gp=1&amp;SID=501752740986e7a2e59e46b724c0a2a7&amp;ty=HTML&amp;h=L&amp;r=PART&amp;n=pt45.1.75" TargetMode="External"/><Relationship Id="rId5" Type="http://schemas.openxmlformats.org/officeDocument/2006/relationships/hyperlink" Target="https://www.ecfr.gov/current/title-45/subtitle-B/chapter-III/part-310/subpart-C/section-310.20" TargetMode="External"/><Relationship Id="rId4" Type="http://schemas.openxmlformats.org/officeDocument/2006/relationships/hyperlink" Target="https://www.ecfr.gov/cgi-bin/text-idx?SID=437471e4215295673d5289615bfc272d&amp;mc=true&amp;node=pt45.3.309&amp;rgn=div5#se45.3.309_1155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fr.gov/cgi-bin/retrieveECFR?n=pt45.2.309#se45.3.309_1155" TargetMode="Externa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f.hhs.gov/css/policy-guidance/federal-tax-refund-offset-administrative-offset-and-passport-denial-tribe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f.hhs.gov/css/resource/sf-425-federal-financial-report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acf.hhs.gov/css/resource/form-ocse-34-quarterly-collections-report" TargetMode="External"/><Relationship Id="rId4" Type="http://schemas.openxmlformats.org/officeDocument/2006/relationships/hyperlink" Target="https://www.acf.hhs.gov/css/resource/form-ocse-75-tribal-annual-data-report-form-and-instruction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cfr.gov/cgi-bin/text-idx?SID=437471e4215295673d5289615bfc272d&amp;mc=true&amp;node=pt45.3.310&amp;rgn=div5#_top" TargetMode="External"/><Relationship Id="rId2" Type="http://schemas.openxmlformats.org/officeDocument/2006/relationships/hyperlink" Target="https://www.ecfr.gov/cgi-bin/text-idx?SID=437471e4215295673d5289615bfc272d&amp;mc=true&amp;node=pt45.3.309&amp;rgn=div5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acf.hhs.gov/css/resource/moving-from-a-start-up-program-to-comprehensive-tribal" TargetMode="External"/><Relationship Id="rId5" Type="http://schemas.openxmlformats.org/officeDocument/2006/relationships/hyperlink" Target="https://www.acf.hhs.gov/css/resource/moving-from-start-up-to-comprehensive-program" TargetMode="External"/><Relationship Id="rId4" Type="http://schemas.openxmlformats.org/officeDocument/2006/relationships/hyperlink" Target="https://www.acf.hhs.gov/css/policy-guidance/guidance-tribal-child-support-program-start-up-application-process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f.hhs.gov/css/tribal-directors-resource-guide" TargetMode="External"/><Relationship Id="rId7" Type="http://schemas.openxmlformats.org/officeDocument/2006/relationships/hyperlink" Target="mailto:OCSS.Tribal@acf.hhs.gov" TargetMode="External"/><Relationship Id="rId2" Type="http://schemas.openxmlformats.org/officeDocument/2006/relationships/hyperlink" Target="https://www.acf.hhs.gov/css/child-support-professionals/tribal-agencie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acf.hhs.gov/css/training-technical-assistance/tribal-child-support-agency-contacts" TargetMode="External"/><Relationship Id="rId5" Type="http://schemas.openxmlformats.org/officeDocument/2006/relationships/hyperlink" Target="https://www.acf.hhs.gov/css/outreach-material/child-support-101-tribal-child-support-programs" TargetMode="External"/><Relationship Id="rId4" Type="http://schemas.openxmlformats.org/officeDocument/2006/relationships/hyperlink" Target="https://www.acf.hhs.gov/css/policy-guidance/guidance-tribal-child-support-program-start-up-application-process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natcsd.org/" TargetMode="External"/><Relationship Id="rId2" Type="http://schemas.openxmlformats.org/officeDocument/2006/relationships/hyperlink" Target="https://www.supporttribalchildren.org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f.hhs.gov/css/glossary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Tribal Child Support Program</a:t>
            </a:r>
          </a:p>
        </p:txBody>
      </p:sp>
    </p:spTree>
    <p:extLst>
      <p:ext uri="{BB962C8B-B14F-4D97-AF65-F5344CB8AC3E}">
        <p14:creationId xmlns:p14="http://schemas.microsoft.com/office/powerpoint/2010/main" val="146447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ribal Child Support Program Timeline">
            <a:extLst>
              <a:ext uri="{FF2B5EF4-FFF2-40B4-BE49-F238E27FC236}">
                <a16:creationId xmlns:a16="http://schemas.microsoft.com/office/drawing/2014/main" id="{5D780E4B-01ED-6681-02E7-E1728D199A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34290"/>
            <a:ext cx="9143999" cy="51434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A3F27A-CE43-28B2-D675-9302F720F2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94098"/>
            <a:ext cx="7315200" cy="742950"/>
          </a:xfrm>
        </p:spPr>
        <p:txBody>
          <a:bodyPr>
            <a:normAutofit/>
          </a:bodyPr>
          <a:lstStyle/>
          <a:p>
            <a:r>
              <a:rPr lang="en-US" altLang="en-US" sz="2800" dirty="0">
                <a:solidFill>
                  <a:srgbClr val="336A90"/>
                </a:solidFill>
              </a:rPr>
              <a:t>Tribal Child Support Program Timeline</a:t>
            </a:r>
            <a:endParaRPr lang="en-US" sz="2800" dirty="0">
              <a:solidFill>
                <a:srgbClr val="336A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778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ribal Program Growth Slide">
            <a:extLst>
              <a:ext uri="{FF2B5EF4-FFF2-40B4-BE49-F238E27FC236}">
                <a16:creationId xmlns:a16="http://schemas.microsoft.com/office/drawing/2014/main" id="{3B2B143C-A7D6-E0C8-E70E-23E2EB817EF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0" y="-183549"/>
            <a:ext cx="9144000" cy="51435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1C6C22-97D3-464D-3B73-2701FD90F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E52639-71A3-A27B-BCD3-6E6A99D06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Arial" panose="020B0604020202020204" pitchFamily="34" charset="0"/>
              </a:rPr>
              <a:t>Tribal Program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808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1BD03-45E5-8CD6-3341-F701AA142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6A90"/>
                </a:solidFill>
                <a:effectLst/>
                <a:uLnTx/>
                <a:uFillTx/>
                <a:latin typeface="Arial" panose="020B0604020202020204" pitchFamily="34" charset="0"/>
              </a:rPr>
              <a:t>Tribes and Tribal Organizations With Child Support Programs</a:t>
            </a:r>
            <a:endParaRPr lang="en-US" sz="28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F6CD13-BD0A-DA89-AE69-95D4E24007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2" name="Content Placeholder 11" descr="Tribes and Tribal Orgs with Child Support Programs">
            <a:extLst>
              <a:ext uri="{FF2B5EF4-FFF2-40B4-BE49-F238E27FC236}">
                <a16:creationId xmlns:a16="http://schemas.microsoft.com/office/drawing/2014/main" id="{8C9B5A74-3E38-86F8-5C9D-A988CE3782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" y="133350"/>
            <a:ext cx="8764385" cy="4926888"/>
          </a:xfrm>
        </p:spPr>
      </p:pic>
    </p:spTree>
    <p:extLst>
      <p:ext uri="{BB962C8B-B14F-4D97-AF65-F5344CB8AC3E}">
        <p14:creationId xmlns:p14="http://schemas.microsoft.com/office/powerpoint/2010/main" val="2177288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8C11BF-B787-4199-FEBE-217AE77B1F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B6CE9F-17EC-C1CC-9042-C043FF4C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470" y="318352"/>
            <a:ext cx="7848600" cy="582281"/>
          </a:xfrm>
        </p:spPr>
        <p:txBody>
          <a:bodyPr/>
          <a:lstStyle/>
          <a:p>
            <a:r>
              <a:rPr lang="en-US" sz="2800" b="0" dirty="0">
                <a:solidFill>
                  <a:srgbClr val="336A90"/>
                </a:solidFill>
              </a:rPr>
              <a:t>What Does a Tribal Child Support Program Do?</a:t>
            </a:r>
            <a:endParaRPr lang="en-US" dirty="0"/>
          </a:p>
        </p:txBody>
      </p:sp>
      <p:pic>
        <p:nvPicPr>
          <p:cNvPr id="5" name="Content Placeholder 4" descr="What does a Tribal Child Support Program Do?">
            <a:extLst>
              <a:ext uri="{FF2B5EF4-FFF2-40B4-BE49-F238E27FC236}">
                <a16:creationId xmlns:a16="http://schemas.microsoft.com/office/drawing/2014/main" id="{86592123-4C12-8E22-9E3A-EBEC0A8105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637" y="1047750"/>
            <a:ext cx="854355" cy="31326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7D515B-8007-8968-5058-03404F4A9CAA}"/>
              </a:ext>
            </a:extLst>
          </p:cNvPr>
          <p:cNvSpPr txBox="1"/>
          <p:nvPr/>
        </p:nvSpPr>
        <p:spPr>
          <a:xfrm>
            <a:off x="2807594" y="1298058"/>
            <a:ext cx="466000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5B616B"/>
                </a:solidFill>
                <a:latin typeface="Arial"/>
                <a:cs typeface="Arial"/>
              </a:rPr>
              <a:t>Locate parents</a:t>
            </a:r>
          </a:p>
          <a:p>
            <a:endParaRPr lang="en-US" sz="18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1800" dirty="0">
                <a:solidFill>
                  <a:srgbClr val="5B616B"/>
                </a:solidFill>
                <a:latin typeface="Arial"/>
                <a:cs typeface="Arial"/>
              </a:rPr>
              <a:t>Establish paternity</a:t>
            </a:r>
          </a:p>
          <a:p>
            <a:endParaRPr lang="en-US" sz="24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1800" dirty="0">
                <a:solidFill>
                  <a:srgbClr val="5B616B"/>
                </a:solidFill>
                <a:latin typeface="Arial"/>
                <a:cs typeface="Arial"/>
              </a:rPr>
              <a:t>Establish support obligations</a:t>
            </a:r>
          </a:p>
          <a:p>
            <a:endParaRPr lang="en-US" sz="18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1800" dirty="0">
                <a:solidFill>
                  <a:srgbClr val="5B616B"/>
                </a:solidFill>
                <a:latin typeface="Arial"/>
                <a:cs typeface="Arial"/>
              </a:rPr>
              <a:t>Monitor and enforce obligations</a:t>
            </a:r>
          </a:p>
          <a:p>
            <a:endParaRPr lang="en-US" sz="18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dirty="0">
                <a:solidFill>
                  <a:srgbClr val="5B616B"/>
                </a:solidFill>
                <a:latin typeface="Arial"/>
                <a:cs typeface="Arial"/>
              </a:rPr>
              <a:t>Distribute and disburse collections</a:t>
            </a:r>
            <a:endParaRPr lang="en-US" sz="1800" dirty="0">
              <a:solidFill>
                <a:srgbClr val="5B616B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298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788A4C-F1EA-5AFB-81DA-335230A80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Engage parents in the lives of their children from a very early age</a:t>
            </a:r>
          </a:p>
          <a:p>
            <a:r>
              <a:rPr lang="en-US" dirty="0"/>
              <a:t>Help parents learn how to have healthier relationships with one another and their children</a:t>
            </a:r>
          </a:p>
          <a:p>
            <a:r>
              <a:rPr lang="en-US" dirty="0"/>
              <a:t>Work carefully with parents who have family violence issues in their lives</a:t>
            </a:r>
          </a:p>
          <a:p>
            <a:r>
              <a:rPr lang="en-US" dirty="0"/>
              <a:t>Improve economic stability through referrals to employment, job training programs, and other financial planning services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7F64D4-9778-4085-584A-39F084033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3C6E382-AB2F-B6AA-4AA9-9701CC445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>
                <a:solidFill>
                  <a:srgbClr val="336A90"/>
                </a:solidFill>
              </a:rPr>
              <a:t>Benefits of a Tribal Child Support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435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021574-CBC4-02EE-7F51-95A68B1B1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50"/>
            <a:ext cx="7543800" cy="3581400"/>
          </a:xfrm>
        </p:spPr>
        <p:txBody>
          <a:bodyPr>
            <a:noAutofit/>
          </a:bodyPr>
          <a:lstStyle/>
          <a:p>
            <a:r>
              <a:rPr lang="en-US" dirty="0"/>
              <a:t>Tribes are not required to operate a child support or TANF program</a:t>
            </a:r>
          </a:p>
          <a:p>
            <a:r>
              <a:rPr lang="en-US" dirty="0"/>
              <a:t>Tribal culture and values are incorporated into tribal programs</a:t>
            </a:r>
          </a:p>
          <a:p>
            <a:r>
              <a:rPr lang="en-US" dirty="0"/>
              <a:t>Funding: 100% start up (two-year period); 100% comprehensive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C9E648-C457-2ED6-CAA0-A9D43E9DF2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39BC3B-DD68-7A29-28C8-DD46DB956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Aspects of Tribal Child Support </a:t>
            </a:r>
          </a:p>
        </p:txBody>
      </p:sp>
    </p:spTree>
    <p:extLst>
      <p:ext uri="{BB962C8B-B14F-4D97-AF65-F5344CB8AC3E}">
        <p14:creationId xmlns:p14="http://schemas.microsoft.com/office/powerpoint/2010/main" val="40204635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021574-CBC4-02EE-7F51-95A68B1B1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50"/>
            <a:ext cx="7543800" cy="3581400"/>
          </a:xfrm>
        </p:spPr>
        <p:txBody>
          <a:bodyPr>
            <a:noAutofit/>
          </a:bodyPr>
          <a:lstStyle/>
          <a:p>
            <a:r>
              <a:rPr lang="en-US" dirty="0"/>
              <a:t>Submit annual budget </a:t>
            </a:r>
          </a:p>
          <a:p>
            <a:r>
              <a:rPr lang="en-US" dirty="0"/>
              <a:t>Required to comply with Full Faith and Credit for Child Support Orders Act (FFCCSOA)</a:t>
            </a:r>
          </a:p>
          <a:p>
            <a:r>
              <a:rPr lang="en-US" dirty="0"/>
              <a:t>NCP can make non-cash payments (firewood, salmon, etc.)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C9E648-C457-2ED6-CAA0-A9D43E9DF2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39BC3B-DD68-7A29-28C8-DD46DB956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 Aspects of Tribal Child Support (cont.) </a:t>
            </a:r>
          </a:p>
        </p:txBody>
      </p:sp>
    </p:spTree>
    <p:extLst>
      <p:ext uri="{BB962C8B-B14F-4D97-AF65-F5344CB8AC3E}">
        <p14:creationId xmlns:p14="http://schemas.microsoft.com/office/powerpoint/2010/main" val="3800499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4444-DD6C-839C-A3C3-D5C5F48370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Tribal Child Support Program</a:t>
            </a:r>
          </a:p>
        </p:txBody>
      </p:sp>
    </p:spTree>
    <p:extLst>
      <p:ext uri="{BB962C8B-B14F-4D97-AF65-F5344CB8AC3E}">
        <p14:creationId xmlns:p14="http://schemas.microsoft.com/office/powerpoint/2010/main" val="390969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49390DD-7FAC-37EA-9D9A-71A482355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Federally recognized American Indian tribes and Alaskan Native entities</a:t>
            </a:r>
          </a:p>
          <a:p>
            <a:pPr lvl="1"/>
            <a:r>
              <a:rPr lang="en-US" dirty="0"/>
              <a:t>Includes a tribal organization designated by two or more tribes</a:t>
            </a:r>
          </a:p>
          <a:p>
            <a:r>
              <a:rPr lang="en-US" dirty="0"/>
              <a:t>100 or more children under the age of majority</a:t>
            </a:r>
          </a:p>
          <a:p>
            <a:pPr lvl="1"/>
            <a:r>
              <a:rPr lang="en-US" dirty="0"/>
              <a:t>Waiver request </a:t>
            </a:r>
          </a:p>
          <a:p>
            <a:r>
              <a:rPr lang="en-US" dirty="0"/>
              <a:t>See </a:t>
            </a:r>
            <a:r>
              <a:rPr lang="en-US" dirty="0">
                <a:hlinkClick r:id="rId3"/>
              </a:rPr>
              <a:t>45 CFR 309.10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E874F9-1085-D8CD-223C-639E50B2C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46AC896-0D38-584E-3CA3-9FE11902E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Eligibility</a:t>
            </a:r>
          </a:p>
        </p:txBody>
      </p:sp>
    </p:spTree>
    <p:extLst>
      <p:ext uri="{BB962C8B-B14F-4D97-AF65-F5344CB8AC3E}">
        <p14:creationId xmlns:p14="http://schemas.microsoft.com/office/powerpoint/2010/main" val="3974454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Phases of Funding slide">
            <a:extLst>
              <a:ext uri="{FF2B5EF4-FFF2-40B4-BE49-F238E27FC236}">
                <a16:creationId xmlns:a16="http://schemas.microsoft.com/office/drawing/2014/main" id="{B74EBA01-35AB-C381-4333-F4357C4B8D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844" y="1200150"/>
            <a:ext cx="5595711" cy="34290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4BAF68-69FE-646D-5E52-A61696DD31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76F0539-4F42-C673-1127-0E25BCC87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Phases of Funding </a:t>
            </a:r>
          </a:p>
        </p:txBody>
      </p:sp>
    </p:spTree>
    <p:extLst>
      <p:ext uri="{BB962C8B-B14F-4D97-AF65-F5344CB8AC3E}">
        <p14:creationId xmlns:p14="http://schemas.microsoft.com/office/powerpoint/2010/main" val="1088358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10A7CA6-2412-7B66-6427-9D2377CB9C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Federal Office of Child Support Services </a:t>
            </a:r>
          </a:p>
          <a:p>
            <a:pPr lvl="0"/>
            <a:r>
              <a:rPr lang="en-US" dirty="0"/>
              <a:t>What is Child Support?</a:t>
            </a:r>
          </a:p>
          <a:p>
            <a:r>
              <a:rPr lang="en-US" dirty="0"/>
              <a:t>Program Overview </a:t>
            </a:r>
          </a:p>
          <a:p>
            <a:r>
              <a:rPr lang="en-US" dirty="0"/>
              <a:t>Tribal Child Support Program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Program Requirements</a:t>
            </a:r>
          </a:p>
          <a:p>
            <a:r>
              <a:rPr lang="en-US" dirty="0"/>
              <a:t>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C5D5CE-CFE0-C57B-549A-EDC59FE12B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158FE1-7A10-EBA6-ECE0-523D6AE1A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2186259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ECE1FCE-169C-E8E3-4DC6-48B609F2D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49"/>
            <a:ext cx="7543800" cy="365207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The 2-year start-up period is designed for tribes to meet program requirements, such as:</a:t>
            </a:r>
          </a:p>
          <a:p>
            <a:pPr lvl="1"/>
            <a:r>
              <a:rPr lang="en-US" sz="1800" dirty="0"/>
              <a:t>Revising or adopting tribal code</a:t>
            </a:r>
          </a:p>
          <a:p>
            <a:pPr lvl="1"/>
            <a:r>
              <a:rPr lang="en-US" sz="1800" dirty="0"/>
              <a:t>Adopting policies and procedures</a:t>
            </a:r>
          </a:p>
          <a:p>
            <a:pPr lvl="1"/>
            <a:r>
              <a:rPr lang="en-US" sz="1800" dirty="0"/>
              <a:t>Hiring and training staff</a:t>
            </a:r>
          </a:p>
          <a:p>
            <a:pPr lvl="0"/>
            <a:r>
              <a:rPr lang="en-US" dirty="0"/>
              <a:t>Interested in Applying?</a:t>
            </a:r>
          </a:p>
          <a:p>
            <a:pPr lvl="1"/>
            <a:r>
              <a:rPr lang="en-US" sz="1800" dirty="0"/>
              <a:t>Research and Analyze: Pre-Application Preparation</a:t>
            </a:r>
          </a:p>
          <a:p>
            <a:pPr lvl="1"/>
            <a:r>
              <a:rPr lang="en-US" sz="1800" dirty="0"/>
              <a:t>Write the Application and Program Development Plan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2C68EE-C5D5-5FC0-C51A-44BD02338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B197FF-D3B6-4982-02B2-3AA545762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Start-up Program</a:t>
            </a:r>
          </a:p>
        </p:txBody>
      </p:sp>
    </p:spTree>
    <p:extLst>
      <p:ext uri="{BB962C8B-B14F-4D97-AF65-F5344CB8AC3E}">
        <p14:creationId xmlns:p14="http://schemas.microsoft.com/office/powerpoint/2010/main" val="111467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87A21A-344A-3CE1-4807-A97246986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51"/>
            <a:ext cx="7543800" cy="3581400"/>
          </a:xfrm>
        </p:spPr>
        <p:txBody>
          <a:bodyPr>
            <a:noAutofit/>
          </a:bodyPr>
          <a:lstStyle/>
          <a:p>
            <a:r>
              <a:rPr lang="en-US" dirty="0"/>
              <a:t>Budget Submission</a:t>
            </a:r>
          </a:p>
          <a:p>
            <a:pPr lvl="1"/>
            <a:r>
              <a:rPr lang="en-US" sz="1800" dirty="0"/>
              <a:t>Funding limited to $500,000 over a 2-year period</a:t>
            </a:r>
          </a:p>
          <a:p>
            <a:pPr lvl="1"/>
            <a:r>
              <a:rPr lang="en-US" sz="1800" dirty="0"/>
              <a:t>No-cost extensions permitted</a:t>
            </a:r>
          </a:p>
          <a:p>
            <a:pPr lvl="1"/>
            <a:r>
              <a:rPr lang="en-US" sz="1800" dirty="0"/>
              <a:t>Yearly SF-424 and SF-424A</a:t>
            </a:r>
          </a:p>
          <a:p>
            <a:r>
              <a:rPr lang="en-US" dirty="0"/>
              <a:t>Progress report and second year budget proposal</a:t>
            </a:r>
          </a:p>
          <a:p>
            <a:pPr lvl="1"/>
            <a:r>
              <a:rPr lang="en-US" sz="1800" dirty="0"/>
              <a:t>Submitted prior to the second year of funding</a:t>
            </a:r>
          </a:p>
          <a:p>
            <a:r>
              <a:rPr lang="en-US" dirty="0"/>
              <a:t>Quarterly expenditure reports (SF-425) </a:t>
            </a:r>
          </a:p>
          <a:p>
            <a:r>
              <a:rPr lang="en-US" dirty="0"/>
              <a:t>See </a:t>
            </a:r>
            <a:r>
              <a:rPr lang="en-US" dirty="0">
                <a:hlinkClick r:id="rId3"/>
              </a:rPr>
              <a:t>45 CFR 309.16</a:t>
            </a:r>
            <a:r>
              <a:rPr lang="en-US" dirty="0"/>
              <a:t> and </a:t>
            </a:r>
            <a:r>
              <a:rPr lang="en-US" dirty="0">
                <a:hlinkClick r:id="rId4"/>
              </a:rPr>
              <a:t>ACF-OCSS-IM-24-01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D13A13-985B-4042-C41C-A14C639E6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210FF7-F6E7-266E-CA83-9A9032F87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Start-up Program (cont.)</a:t>
            </a:r>
          </a:p>
        </p:txBody>
      </p:sp>
    </p:spTree>
    <p:extLst>
      <p:ext uri="{BB962C8B-B14F-4D97-AF65-F5344CB8AC3E}">
        <p14:creationId xmlns:p14="http://schemas.microsoft.com/office/powerpoint/2010/main" val="2430635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DF14CFC-0CA7-6B25-DE56-499F13F27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082311"/>
            <a:ext cx="7543800" cy="35814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Post start-up period</a:t>
            </a:r>
          </a:p>
          <a:p>
            <a:pPr lvl="1">
              <a:buFont typeface="Arial" panose="020B0604020202020204" pitchFamily="34" charset="0"/>
              <a:buChar char="−"/>
            </a:pPr>
            <a:r>
              <a:rPr lang="en-US" sz="1800" dirty="0"/>
              <a:t>Submit a comprehensive tribal child support program application</a:t>
            </a:r>
          </a:p>
          <a:p>
            <a:pPr lvl="1">
              <a:buFont typeface="Arial" panose="020B0604020202020204" pitchFamily="34" charset="0"/>
              <a:buChar char="−"/>
            </a:pPr>
            <a:r>
              <a:rPr lang="en-US" sz="1800" dirty="0"/>
              <a:t>Application includes a tribal child support program plan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Funding provided via annual budget submission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Reporting requirements</a:t>
            </a:r>
          </a:p>
          <a:p>
            <a:pPr lvl="1">
              <a:buFont typeface="Arial" panose="020B0604020202020204" pitchFamily="34" charset="0"/>
              <a:buChar char="−"/>
            </a:pPr>
            <a:r>
              <a:rPr lang="en-US" sz="1800" dirty="0"/>
              <a:t>Quarterly and annually</a:t>
            </a:r>
          </a:p>
          <a:p>
            <a:pPr marL="229870" lvl="0" indent="-229870"/>
            <a:r>
              <a:rPr lang="en-US" dirty="0">
                <a:latin typeface="Arial"/>
              </a:rPr>
              <a:t>See </a:t>
            </a:r>
            <a:r>
              <a:rPr lang="en-US" dirty="0">
                <a:latin typeface="Arial"/>
                <a:hlinkClick r:id="rId3"/>
              </a:rPr>
              <a:t>45 CFR 309.15</a:t>
            </a:r>
            <a:r>
              <a:rPr lang="en-US" dirty="0">
                <a:latin typeface="Arial"/>
              </a:rPr>
              <a:t>, </a:t>
            </a:r>
            <a:r>
              <a:rPr lang="en-US" dirty="0">
                <a:latin typeface="Arial"/>
                <a:hlinkClick r:id="rId4"/>
              </a:rPr>
              <a:t>309.20</a:t>
            </a:r>
            <a:r>
              <a:rPr lang="en-US" dirty="0">
                <a:latin typeface="Arial"/>
              </a:rPr>
              <a:t>, </a:t>
            </a:r>
            <a:r>
              <a:rPr lang="en-US" dirty="0">
                <a:latin typeface="Arial"/>
                <a:hlinkClick r:id="rId5"/>
              </a:rPr>
              <a:t>309.35</a:t>
            </a:r>
            <a:r>
              <a:rPr lang="en-US" dirty="0">
                <a:latin typeface="Arial"/>
              </a:rPr>
              <a:t>, </a:t>
            </a:r>
            <a:r>
              <a:rPr lang="en-US" dirty="0">
                <a:latin typeface="Arial"/>
                <a:hlinkClick r:id="rId6"/>
              </a:rPr>
              <a:t>309.65</a:t>
            </a:r>
            <a:r>
              <a:rPr lang="en-US" dirty="0">
                <a:latin typeface="Arial"/>
              </a:rPr>
              <a:t>, and </a:t>
            </a:r>
            <a:r>
              <a:rPr lang="en-US" dirty="0">
                <a:latin typeface="Arial"/>
                <a:hlinkClick r:id="rId7"/>
              </a:rPr>
              <a:t>309.130</a:t>
            </a:r>
            <a:endParaRPr lang="en-US" dirty="0">
              <a:hlinkClick r:id="rId7"/>
            </a:endParaRPr>
          </a:p>
          <a:p>
            <a:pPr lvl="0"/>
            <a:r>
              <a:rPr lang="en-US" dirty="0"/>
              <a:t>Review </a:t>
            </a:r>
            <a:r>
              <a:rPr lang="en-US" dirty="0">
                <a:hlinkClick r:id="rId8"/>
              </a:rPr>
              <a:t>TDCL-09-01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PIQT-07-01</a:t>
            </a:r>
            <a:r>
              <a:rPr lang="en-US" dirty="0"/>
              <a:t>, and </a:t>
            </a:r>
            <a:r>
              <a:rPr lang="en-US" dirty="0">
                <a:hlinkClick r:id="rId10"/>
              </a:rPr>
              <a:t>AT-24-02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17E450-B2E7-C995-AD7D-9A2D88DF2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55750A5-E367-460F-3FC1-E5E354D82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Comprehensive Tribal Child Support Program</a:t>
            </a:r>
          </a:p>
        </p:txBody>
      </p:sp>
    </p:spTree>
    <p:extLst>
      <p:ext uri="{BB962C8B-B14F-4D97-AF65-F5344CB8AC3E}">
        <p14:creationId xmlns:p14="http://schemas.microsoft.com/office/powerpoint/2010/main" val="3986081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EE91349-9A3A-B91B-D35A-8557779CB7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Costs to develop a tribal child support program, such as:</a:t>
            </a:r>
          </a:p>
          <a:p>
            <a:pPr lvl="1"/>
            <a:r>
              <a:rPr lang="en-US" sz="1800" dirty="0"/>
              <a:t>Developing laws, policies, and procedures</a:t>
            </a:r>
          </a:p>
          <a:p>
            <a:pPr lvl="1"/>
            <a:r>
              <a:rPr lang="en-US" sz="1800" dirty="0"/>
              <a:t>Training</a:t>
            </a:r>
          </a:p>
          <a:p>
            <a:pPr lvl="1"/>
            <a:r>
              <a:rPr lang="en-US" sz="1800" dirty="0"/>
              <a:t>Office equipment</a:t>
            </a:r>
          </a:p>
          <a:p>
            <a:pPr lvl="1"/>
            <a:r>
              <a:rPr lang="en-US" sz="1800" dirty="0"/>
              <a:t>Child support staff</a:t>
            </a:r>
          </a:p>
          <a:p>
            <a:r>
              <a:rPr lang="en-US" dirty="0"/>
              <a:t>See 45 CFR </a:t>
            </a:r>
            <a:r>
              <a:rPr lang="en-US" dirty="0">
                <a:hlinkClick r:id="rId2"/>
              </a:rPr>
              <a:t>309.145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309.150</a:t>
            </a:r>
            <a:r>
              <a:rPr lang="en-US" dirty="0"/>
              <a:t>, </a:t>
            </a:r>
            <a:r>
              <a:rPr lang="en-US" dirty="0">
                <a:hlinkClick r:id="rId4"/>
              </a:rPr>
              <a:t>309.155</a:t>
            </a:r>
            <a:r>
              <a:rPr lang="en-US" dirty="0"/>
              <a:t>, and </a:t>
            </a:r>
            <a:r>
              <a:rPr lang="en-US" dirty="0">
                <a:hlinkClick r:id="rId5"/>
              </a:rPr>
              <a:t>310.20</a:t>
            </a:r>
            <a:endParaRPr lang="en-US" dirty="0"/>
          </a:p>
          <a:p>
            <a:r>
              <a:rPr lang="en-US" dirty="0"/>
              <a:t>Subject to the uniform grant and audit requirements in </a:t>
            </a:r>
            <a:r>
              <a:rPr lang="en-US" dirty="0">
                <a:hlinkClick r:id="rId6"/>
              </a:rPr>
              <a:t>45 CFR Part 75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6B3D05-D5AA-4BC6-EA1C-D0F212A7A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C8557D-89CA-1458-8861-93F298EA0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Allowable Costs</a:t>
            </a:r>
          </a:p>
        </p:txBody>
      </p:sp>
    </p:spTree>
    <p:extLst>
      <p:ext uri="{BB962C8B-B14F-4D97-AF65-F5344CB8AC3E}">
        <p14:creationId xmlns:p14="http://schemas.microsoft.com/office/powerpoint/2010/main" val="1919192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40D655-5ED1-FA01-3F25-D4A48A34E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Costs that are not allowed to be charged to the grant (</a:t>
            </a:r>
            <a:r>
              <a:rPr lang="en-US" dirty="0">
                <a:latin typeface="Arial"/>
                <a:cs typeface="Arial"/>
                <a:hlinkClick r:id="rId2"/>
              </a:rPr>
              <a:t>45 CFR 309.155</a:t>
            </a:r>
            <a:r>
              <a:rPr lang="en-US" dirty="0">
                <a:latin typeface="Arial"/>
                <a:cs typeface="Arial"/>
              </a:rPr>
              <a:t>):</a:t>
            </a:r>
          </a:p>
          <a:p>
            <a:pPr marL="229870" indent="-229870"/>
            <a:r>
              <a:rPr lang="en-US" dirty="0">
                <a:latin typeface="Arial"/>
                <a:cs typeface="Arial"/>
              </a:rPr>
              <a:t> Activities related to other programs</a:t>
            </a:r>
            <a:endParaRPr lang="en-US" dirty="0">
              <a:cs typeface="Arial"/>
            </a:endParaRPr>
          </a:p>
          <a:p>
            <a:pPr marL="229870" indent="-229870"/>
            <a:r>
              <a:rPr lang="en-US" dirty="0">
                <a:latin typeface="Arial"/>
                <a:cs typeface="Arial"/>
              </a:rPr>
              <a:t>Construction and major renovations</a:t>
            </a:r>
            <a:endParaRPr lang="en-US" dirty="0">
              <a:cs typeface="Arial"/>
            </a:endParaRPr>
          </a:p>
          <a:p>
            <a:pPr marL="229870" indent="-229870"/>
            <a:r>
              <a:rPr lang="en-US" dirty="0">
                <a:latin typeface="Arial"/>
                <a:cs typeface="Arial"/>
              </a:rPr>
              <a:t>Reimbursed fees or costs</a:t>
            </a:r>
            <a:endParaRPr lang="en-US" dirty="0">
              <a:cs typeface="Arial"/>
            </a:endParaRPr>
          </a:p>
          <a:p>
            <a:pPr marL="229870" indent="-229870"/>
            <a:r>
              <a:rPr lang="en-US" dirty="0">
                <a:latin typeface="Arial"/>
                <a:cs typeface="Arial"/>
              </a:rPr>
              <a:t>Jailing parents</a:t>
            </a:r>
            <a:endParaRPr lang="en-US" dirty="0">
              <a:cs typeface="Arial"/>
            </a:endParaRPr>
          </a:p>
          <a:p>
            <a:pPr marL="229870" indent="-229870"/>
            <a:r>
              <a:rPr lang="en-US" dirty="0">
                <a:latin typeface="Arial"/>
                <a:cs typeface="Arial"/>
              </a:rPr>
              <a:t>Legal counsel for NP or guardians ad litem</a:t>
            </a:r>
            <a:endParaRPr lang="en-US" dirty="0">
              <a:cs typeface="Arial"/>
            </a:endParaRPr>
          </a:p>
          <a:p>
            <a:pPr marL="229870" indent="-229870"/>
            <a:r>
              <a:rPr lang="en-US" dirty="0">
                <a:latin typeface="Arial"/>
                <a:cs typeface="Arial"/>
              </a:rPr>
              <a:t>Costs that are not reasonable, necessary, and allocable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FAA37D-4093-DE84-1CED-03234A18A2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22F29A-9135-BA90-FE5F-8EF0623A6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Unallowable Costs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4288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B74E-7485-ABEE-E5E8-4218B24EFC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Program Requirements </a:t>
            </a:r>
          </a:p>
        </p:txBody>
      </p:sp>
    </p:spTree>
    <p:extLst>
      <p:ext uri="{BB962C8B-B14F-4D97-AF65-F5344CB8AC3E}">
        <p14:creationId xmlns:p14="http://schemas.microsoft.com/office/powerpoint/2010/main" val="2169082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54F798-61C7-C7B8-B424-1DD2974669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AB46AA3-3C40-9B83-7FB5-FFD4FFC99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 Requirements</a:t>
            </a:r>
          </a:p>
        </p:txBody>
      </p:sp>
      <p:pic>
        <p:nvPicPr>
          <p:cNvPr id="5" name="Content Placeholder 4" descr="14 Requirements Slide">
            <a:extLst>
              <a:ext uri="{FF2B5EF4-FFF2-40B4-BE49-F238E27FC236}">
                <a16:creationId xmlns:a16="http://schemas.microsoft.com/office/drawing/2014/main" id="{F6AD7A35-CF39-1784-E6E8-4CBDC47DD1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5448" y="1225963"/>
            <a:ext cx="992042" cy="39681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E32402-6732-3E7B-0F6F-1B4CD033E417}"/>
              </a:ext>
            </a:extLst>
          </p:cNvPr>
          <p:cNvSpPr txBox="1"/>
          <p:nvPr/>
        </p:nvSpPr>
        <p:spPr>
          <a:xfrm>
            <a:off x="2195945" y="1463136"/>
            <a:ext cx="511838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Population description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Application process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Due process protections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Administrative and management procedures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Safeguarding</a:t>
            </a:r>
          </a:p>
        </p:txBody>
      </p:sp>
    </p:spTree>
    <p:extLst>
      <p:ext uri="{BB962C8B-B14F-4D97-AF65-F5344CB8AC3E}">
        <p14:creationId xmlns:p14="http://schemas.microsoft.com/office/powerpoint/2010/main" val="2430587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A33FC4-092B-0E75-C964-889A32CF3B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F7962C-A550-3F09-C657-541FA40ED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14 Requirements (cont.)</a:t>
            </a:r>
          </a:p>
        </p:txBody>
      </p:sp>
      <p:pic>
        <p:nvPicPr>
          <p:cNvPr id="5" name="Content Placeholder 4" descr="14 Requirements Slide Continued">
            <a:extLst>
              <a:ext uri="{FF2B5EF4-FFF2-40B4-BE49-F238E27FC236}">
                <a16:creationId xmlns:a16="http://schemas.microsoft.com/office/drawing/2014/main" id="{465ED41C-93F7-B615-A167-E43A7EE81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0600" y="1123950"/>
            <a:ext cx="857249" cy="342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0071C6-39F9-8308-3096-1656EECB8168}"/>
              </a:ext>
            </a:extLst>
          </p:cNvPr>
          <p:cNvSpPr txBox="1"/>
          <p:nvPr/>
        </p:nvSpPr>
        <p:spPr>
          <a:xfrm>
            <a:off x="2251364" y="1276350"/>
            <a:ext cx="4572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Record maintenance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Tribal laws and regulations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Locate NCPs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Paternity establishment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Guidelines</a:t>
            </a:r>
          </a:p>
        </p:txBody>
      </p:sp>
    </p:spTree>
    <p:extLst>
      <p:ext uri="{BB962C8B-B14F-4D97-AF65-F5344CB8AC3E}">
        <p14:creationId xmlns:p14="http://schemas.microsoft.com/office/powerpoint/2010/main" val="1267937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6C740C-5373-B978-B5BE-AF814FEB4B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58C2CAB-0094-A332-9DF4-77D216185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16448"/>
            <a:ext cx="7543800" cy="523220"/>
          </a:xfrm>
        </p:spPr>
        <p:txBody>
          <a:bodyPr/>
          <a:lstStyle/>
          <a:p>
            <a:r>
              <a:rPr lang="en-US" dirty="0"/>
              <a:t>14 Requirements (cont.)</a:t>
            </a:r>
          </a:p>
        </p:txBody>
      </p:sp>
      <p:pic>
        <p:nvPicPr>
          <p:cNvPr id="5" name="Content Placeholder 4" descr="14 Requirements Slide Continued">
            <a:extLst>
              <a:ext uri="{FF2B5EF4-FFF2-40B4-BE49-F238E27FC236}">
                <a16:creationId xmlns:a16="http://schemas.microsoft.com/office/drawing/2014/main" id="{BCA2FA2E-BB28-AFF4-ED33-658821BB06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2602" y="1423229"/>
            <a:ext cx="857249" cy="3429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69CC3F-92DE-3C79-0B80-469FEF7A74F7}"/>
              </a:ext>
            </a:extLst>
          </p:cNvPr>
          <p:cNvSpPr txBox="1"/>
          <p:nvPr/>
        </p:nvSpPr>
        <p:spPr>
          <a:xfrm>
            <a:off x="2209800" y="1219994"/>
            <a:ext cx="5650821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Income withholding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Distribution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Intergovernmental case processing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Tribally determined performance targets</a:t>
            </a:r>
          </a:p>
        </p:txBody>
      </p:sp>
    </p:spTree>
    <p:extLst>
      <p:ext uri="{BB962C8B-B14F-4D97-AF65-F5344CB8AC3E}">
        <p14:creationId xmlns:p14="http://schemas.microsoft.com/office/powerpoint/2010/main" val="1030851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554BD9-777B-A709-6A3D-BE2A81761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51126E-C9EB-CEA2-845A-F18F3F186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</a:rPr>
              <a:t>Optional Enforcement Remedies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94E24B-B66F-B44D-9602-1EF7E3993EEB}"/>
              </a:ext>
            </a:extLst>
          </p:cNvPr>
          <p:cNvSpPr txBox="1"/>
          <p:nvPr/>
        </p:nvSpPr>
        <p:spPr>
          <a:xfrm>
            <a:off x="2283532" y="1581150"/>
            <a:ext cx="4572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Federal Tax Refund Offset (FTRO)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Administrative Offset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Passport Denial</a:t>
            </a:r>
          </a:p>
          <a:p>
            <a:b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</a:br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Federal Parent Locator Service</a:t>
            </a:r>
          </a:p>
          <a:p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5B616B"/>
                </a:solidFill>
                <a:latin typeface="Arial"/>
                <a:cs typeface="Arial"/>
              </a:rPr>
              <a:t>Review </a:t>
            </a:r>
            <a:r>
              <a:rPr lang="en-US" sz="2000" dirty="0">
                <a:solidFill>
                  <a:srgbClr val="5B616B"/>
                </a:solidFill>
                <a:latin typeface="Arial"/>
                <a:cs typeface="Arial"/>
                <a:hlinkClick r:id="rId3"/>
              </a:rPr>
              <a:t>PIQ-18-03</a:t>
            </a:r>
            <a:endParaRPr lang="en-US" sz="2000" dirty="0">
              <a:solidFill>
                <a:srgbClr val="5B616B"/>
              </a:solidFill>
              <a:latin typeface="Arial"/>
              <a:cs typeface="Arial"/>
            </a:endParaRPr>
          </a:p>
        </p:txBody>
      </p:sp>
      <p:pic>
        <p:nvPicPr>
          <p:cNvPr id="9" name="Picture 8" descr="Optional Enforcement Remedies Slide">
            <a:extLst>
              <a:ext uri="{FF2B5EF4-FFF2-40B4-BE49-F238E27FC236}">
                <a16:creationId xmlns:a16="http://schemas.microsoft.com/office/drawing/2014/main" id="{5775EA26-DCD2-7484-8AA9-F0AB835719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088" y="1504950"/>
            <a:ext cx="799312" cy="240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914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DB7B4-67ED-DDD7-1D82-20D344CABE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800" dirty="0">
                <a:latin typeface="Arial" charset="0"/>
                <a:cs typeface="Gill Sans MT" pitchFamily="34" charset="0"/>
              </a:rPr>
              <a:t>Office of Child Support Services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662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06A2E3A-2EC7-B1C4-4341-1D39C5966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During the start-up phase, consider the type of computerized tribal IV-D systems for managing your caseload.</a:t>
            </a:r>
          </a:p>
          <a:p>
            <a:r>
              <a:rPr lang="en-US" sz="2000" dirty="0">
                <a:latin typeface="Arial"/>
                <a:cs typeface="Arial"/>
              </a:rPr>
              <a:t>Options include: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Office automation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Model Tribal System</a:t>
            </a:r>
          </a:p>
          <a:p>
            <a:pPr lvl="1"/>
            <a:r>
              <a:rPr lang="en-US" sz="1800" dirty="0">
                <a:latin typeface="Arial"/>
                <a:cs typeface="Arial"/>
              </a:rPr>
              <a:t>Tribe-owned and managed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E0B590-0C58-4A5F-3799-1916CF414B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7E3FF5-9DB7-C6D9-045D-C266514E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05480"/>
            <a:ext cx="8001000" cy="523220"/>
          </a:xfrm>
        </p:spPr>
        <p:txBody>
          <a:bodyPr/>
          <a:lstStyle/>
          <a:p>
            <a:r>
              <a:rPr lang="en-US" dirty="0"/>
              <a:t>Digital Case Management</a:t>
            </a:r>
          </a:p>
        </p:txBody>
      </p:sp>
    </p:spTree>
    <p:extLst>
      <p:ext uri="{BB962C8B-B14F-4D97-AF65-F5344CB8AC3E}">
        <p14:creationId xmlns:p14="http://schemas.microsoft.com/office/powerpoint/2010/main" val="4849150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06A2E3A-2EC7-B1C4-4341-1D39C59662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Tribes operating child support programs must submit federal reporting forms.</a:t>
            </a:r>
          </a:p>
          <a:p>
            <a:r>
              <a:rPr lang="en-US" dirty="0"/>
              <a:t>Federal program status reporting forms:</a:t>
            </a:r>
          </a:p>
          <a:p>
            <a:pPr lvl="1"/>
            <a:r>
              <a:rPr lang="en-US" sz="1800" dirty="0">
                <a:hlinkClick r:id="rId3"/>
              </a:rPr>
              <a:t>Standard Form 425</a:t>
            </a:r>
            <a:r>
              <a:rPr lang="en-US" sz="1800" dirty="0"/>
              <a:t> Federal Financial Report</a:t>
            </a:r>
          </a:p>
          <a:p>
            <a:pPr lvl="1"/>
            <a:r>
              <a:rPr lang="en-US" sz="1800" dirty="0">
                <a:hlinkClick r:id="rId4"/>
              </a:rPr>
              <a:t>OCSS-75</a:t>
            </a:r>
            <a:r>
              <a:rPr lang="en-US" sz="1800" dirty="0"/>
              <a:t> Tribal Annual Data Report Form</a:t>
            </a:r>
          </a:p>
          <a:p>
            <a:pPr lvl="1"/>
            <a:r>
              <a:rPr lang="en-US" sz="1800" dirty="0">
                <a:hlinkClick r:id="rId5"/>
              </a:rPr>
              <a:t>OCSS-34</a:t>
            </a:r>
            <a:r>
              <a:rPr lang="en-US" sz="1800" dirty="0"/>
              <a:t> Quarterly Collection Report Form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E0B590-0C58-4A5F-3799-1916CF414B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7E3FF5-9DB7-C6D9-045D-C266514EF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05480"/>
            <a:ext cx="8001000" cy="523220"/>
          </a:xfrm>
        </p:spPr>
        <p:txBody>
          <a:bodyPr/>
          <a:lstStyle/>
          <a:p>
            <a:r>
              <a:rPr lang="en-US" dirty="0"/>
              <a:t>Federal Reporting</a:t>
            </a:r>
          </a:p>
        </p:txBody>
      </p:sp>
    </p:spTree>
    <p:extLst>
      <p:ext uri="{BB962C8B-B14F-4D97-AF65-F5344CB8AC3E}">
        <p14:creationId xmlns:p14="http://schemas.microsoft.com/office/powerpoint/2010/main" val="3714711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EAC9B34-1F97-27A1-27FB-8FCFFFACC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45 CFR Part 309 </a:t>
            </a:r>
            <a:r>
              <a:rPr lang="en-US" dirty="0"/>
              <a:t>Tribal Child Support Services Program regulations</a:t>
            </a:r>
          </a:p>
          <a:p>
            <a:r>
              <a:rPr lang="en-US" dirty="0">
                <a:hlinkClick r:id="rId3"/>
              </a:rPr>
              <a:t>45 CFR Part 310</a:t>
            </a:r>
            <a:r>
              <a:rPr lang="en-US" dirty="0"/>
              <a:t> Computerized Tribal IV-D Systems and Office Automation regulations</a:t>
            </a:r>
          </a:p>
          <a:p>
            <a:r>
              <a:rPr lang="en-US" dirty="0">
                <a:hlinkClick r:id="rId4"/>
              </a:rPr>
              <a:t>ACF-OCSS-IM-24-01</a:t>
            </a:r>
            <a:r>
              <a:rPr lang="en-US" dirty="0"/>
              <a:t> </a:t>
            </a:r>
            <a:r>
              <a:rPr lang="en-US" sz="2100" dirty="0"/>
              <a:t>Guidance for the Tribal Child Support Program Start-Up Application Process</a:t>
            </a:r>
          </a:p>
          <a:p>
            <a:r>
              <a:rPr lang="en-US" dirty="0">
                <a:hlinkClick r:id="rId5"/>
              </a:rPr>
              <a:t>TDCL-09-01</a:t>
            </a:r>
            <a:r>
              <a:rPr lang="en-US" dirty="0"/>
              <a:t> Moving From Start-up to a Comprehensive Program: A Tool for Submitting an Application</a:t>
            </a:r>
          </a:p>
          <a:p>
            <a:r>
              <a:rPr lang="en-US" dirty="0">
                <a:hlinkClick r:id="rId6"/>
              </a:rPr>
              <a:t>PIQT-07-01</a:t>
            </a:r>
            <a:r>
              <a:rPr lang="en-US" dirty="0"/>
              <a:t> Moving From a Start-up to a Comprehensive Tribal IV-D Program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04900A-1BCF-7013-E150-EC212C3E2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87A294-B619-0B7D-B54E-D51674891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043188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7B0B9-0142-5281-E581-D7B13C8673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14642140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F7CC3D-34E3-399A-861D-A26EA0553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49"/>
            <a:ext cx="7543800" cy="3652079"/>
          </a:xfrm>
        </p:spPr>
        <p:txBody>
          <a:bodyPr/>
          <a:lstStyle/>
          <a:p>
            <a:pPr marL="229870" indent="-229870"/>
            <a:r>
              <a:rPr lang="en-US" altLang="en-US" dirty="0"/>
              <a:t>OCSS Website: </a:t>
            </a:r>
            <a:r>
              <a:rPr lang="en-US" altLang="en-US" dirty="0">
                <a:hlinkClick r:id="rId2"/>
              </a:rPr>
              <a:t>OCSS Tribal Child Support Program </a:t>
            </a:r>
            <a:r>
              <a:rPr lang="en-US" altLang="en-US" dirty="0"/>
              <a:t> </a:t>
            </a:r>
            <a:endParaRPr lang="en-US" dirty="0"/>
          </a:p>
          <a:p>
            <a:pPr marL="683895" lvl="1" indent="-229870"/>
            <a:r>
              <a:rPr lang="en-US" altLang="en-US" sz="1800" dirty="0">
                <a:hlinkClick r:id="rId3"/>
              </a:rPr>
              <a:t>Tribal Directors Resource Guide</a:t>
            </a:r>
            <a:r>
              <a:rPr lang="en-US" altLang="en-US" sz="1800" dirty="0"/>
              <a:t> </a:t>
            </a:r>
          </a:p>
          <a:p>
            <a:pPr marL="683895" lvl="1" indent="-229870"/>
            <a:r>
              <a:rPr lang="en-US" sz="1800" b="0" i="0" dirty="0">
                <a:solidFill>
                  <a:srgbClr val="000000"/>
                </a:solidFill>
                <a:effectLst/>
                <a:cs typeface="Arial" panose="020B0604020202020204" pitchFamily="34" charset="0"/>
                <a:hlinkClick r:id="rId4"/>
              </a:rPr>
              <a:t>Guidance for the Tribal Child Support Program Start-Up Application Process</a:t>
            </a:r>
            <a:endParaRPr lang="en-US" sz="1800" b="0" i="0" dirty="0">
              <a:solidFill>
                <a:srgbClr val="000000"/>
              </a:solidFill>
              <a:effectLst/>
              <a:cs typeface="Arial" panose="020B0604020202020204" pitchFamily="34" charset="0"/>
            </a:endParaRPr>
          </a:p>
          <a:p>
            <a:pPr marL="683895" lvl="1" indent="-229870"/>
            <a:r>
              <a:rPr lang="en-US" altLang="en-US" sz="1800" dirty="0">
                <a:hlinkClick r:id="rId5"/>
              </a:rPr>
              <a:t>Child Support 101 for Tribal Child Support Programs </a:t>
            </a:r>
            <a:endParaRPr lang="en-US" altLang="en-US" sz="1800" dirty="0"/>
          </a:p>
          <a:p>
            <a:pPr marL="683895" lvl="1" indent="-229870"/>
            <a:r>
              <a:rPr lang="en-US" altLang="en-US" sz="1800" dirty="0">
                <a:hlinkClick r:id="rId6"/>
              </a:rPr>
              <a:t>Tribal Child Support Agency Contacts</a:t>
            </a:r>
            <a:endParaRPr lang="en-US" altLang="en-US" sz="1800" dirty="0"/>
          </a:p>
          <a:p>
            <a:pPr marL="229870" indent="-229870"/>
            <a:r>
              <a:rPr lang="en-US" altLang="en-US" dirty="0"/>
              <a:t>OCSS Tribal Contact:  </a:t>
            </a:r>
            <a:r>
              <a:rPr lang="en-US" altLang="en-US" dirty="0">
                <a:hlinkClick r:id="rId7"/>
              </a:rPr>
              <a:t>OCSS.Tribal@acf.hhs.gov</a:t>
            </a:r>
            <a:r>
              <a:rPr lang="en-US" alt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1F7769-D5F3-DB06-FAEB-C075E1CDB3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19227C-2B51-4956-D00C-B8A00BE5A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3714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30ABB-5B8A-BF0E-91E1-C9B1D9946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200150"/>
            <a:ext cx="7772400" cy="3429000"/>
          </a:xfrm>
        </p:spPr>
        <p:txBody>
          <a:bodyPr/>
          <a:lstStyle/>
          <a:p>
            <a:pPr marL="229870" indent="-229870"/>
            <a:r>
              <a:rPr lang="en-US" altLang="en-US" dirty="0"/>
              <a:t>NTCSA (National Tribal Child Support Association)</a:t>
            </a:r>
            <a:endParaRPr lang="en-US" dirty="0"/>
          </a:p>
          <a:p>
            <a:pPr marL="683895" lvl="1" indent="-229870"/>
            <a:r>
              <a:rPr lang="en-US" altLang="en-US" sz="1800" dirty="0">
                <a:hlinkClick r:id="rId2"/>
              </a:rPr>
              <a:t>https://www.supporttribalchildren.org/</a:t>
            </a:r>
            <a:r>
              <a:rPr lang="en-US" altLang="en-US" sz="1800" dirty="0"/>
              <a:t> </a:t>
            </a:r>
          </a:p>
          <a:p>
            <a:pPr marL="229870" indent="-229870"/>
            <a:r>
              <a:rPr lang="en-US" altLang="en-US" dirty="0"/>
              <a:t>NATCSD (National Association of Tribal Child Support Directors)</a:t>
            </a:r>
          </a:p>
          <a:p>
            <a:pPr marL="683895" lvl="1" indent="-229870"/>
            <a:r>
              <a:rPr lang="en-US" altLang="en-US" sz="1800" dirty="0">
                <a:hlinkClick r:id="rId3"/>
              </a:rPr>
              <a:t>https://natcsd.org/</a:t>
            </a:r>
            <a:r>
              <a:rPr lang="en-US" altLang="en-US" sz="1800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5E2E54-1D13-4CBF-BC80-43FF6A3769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5F6B9D-7760-F384-E413-AC44B704F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(cont.)</a:t>
            </a:r>
          </a:p>
        </p:txBody>
      </p:sp>
    </p:spTree>
    <p:extLst>
      <p:ext uri="{BB962C8B-B14F-4D97-AF65-F5344CB8AC3E}">
        <p14:creationId xmlns:p14="http://schemas.microsoft.com/office/powerpoint/2010/main" val="3710719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03A343-A4A7-B5A8-1DE2-B1DF31DA3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9870" indent="-229870"/>
            <a:r>
              <a:rPr lang="en-US" dirty="0">
                <a:latin typeface="Arial"/>
              </a:rPr>
              <a:t>The Office of Child Support Services (OCSS) is a program office within the Administration for Children and Families (ACF) that administers the national child support program for states, territories, and tribes.</a:t>
            </a:r>
          </a:p>
          <a:p>
            <a:pPr marL="229870" indent="-229870"/>
            <a:r>
              <a:rPr lang="en-US" dirty="0">
                <a:latin typeface="Arial"/>
              </a:rPr>
              <a:t>The child support program is authorized by Title IV-D of the Social Security Act.</a:t>
            </a:r>
            <a:endParaRPr lang="en-US" dirty="0"/>
          </a:p>
          <a:p>
            <a:pPr marL="229870" indent="-229870"/>
            <a:r>
              <a:rPr lang="en-US" dirty="0"/>
              <a:t>Organization:</a:t>
            </a:r>
          </a:p>
          <a:p>
            <a:pPr marL="683895" lvl="1" indent="-229870"/>
            <a:r>
              <a:rPr lang="en-US" sz="1800" dirty="0"/>
              <a:t>Central office located in Washington, DC</a:t>
            </a:r>
          </a:p>
          <a:p>
            <a:pPr marL="683895" lvl="1" indent="-229870"/>
            <a:r>
              <a:rPr lang="en-US" sz="1800" dirty="0"/>
              <a:t>10 regional offices across the country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BC1612-2777-C49B-0619-9A751CA3A7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25011F-CD91-931E-6667-D232416D7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OCSS</a:t>
            </a:r>
          </a:p>
        </p:txBody>
      </p:sp>
    </p:spTree>
    <p:extLst>
      <p:ext uri="{BB962C8B-B14F-4D97-AF65-F5344CB8AC3E}">
        <p14:creationId xmlns:p14="http://schemas.microsoft.com/office/powerpoint/2010/main" val="1625618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5" descr="Our Mission slide">
            <a:extLst>
              <a:ext uri="{FF2B5EF4-FFF2-40B4-BE49-F238E27FC236}">
                <a16:creationId xmlns:a16="http://schemas.microsoft.com/office/drawing/2014/main" id="{A296B970-757A-8A62-1DC7-F9DC159308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3359012"/>
              </p:ext>
            </p:extLst>
          </p:nvPr>
        </p:nvGraphicFramePr>
        <p:xfrm>
          <a:off x="685800" y="1200150"/>
          <a:ext cx="7543800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Our Mission</a:t>
            </a:r>
          </a:p>
        </p:txBody>
      </p:sp>
    </p:spTree>
    <p:extLst>
      <p:ext uri="{BB962C8B-B14F-4D97-AF65-F5344CB8AC3E}">
        <p14:creationId xmlns:p14="http://schemas.microsoft.com/office/powerpoint/2010/main" val="2479461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FC86E-18CC-BD2F-9294-4733D51956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800" dirty="0"/>
              <a:t>What is Child Support?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129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BE002D-29A6-EF1D-496A-E60B31BD7B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Child Support:</a:t>
            </a:r>
          </a:p>
          <a:p>
            <a:pPr lvl="1"/>
            <a:r>
              <a:rPr lang="en-US" dirty="0"/>
              <a:t>Financial support paid by the noncustodial parent to help support a child. Noncustodial parents can voluntarily pay. A court or properly empowered administrative agency can order child support, depending on state or tribal laws.</a:t>
            </a:r>
          </a:p>
          <a:p>
            <a:r>
              <a:rPr lang="en-US" dirty="0"/>
              <a:t>Custodial Parent/Party:</a:t>
            </a:r>
          </a:p>
          <a:p>
            <a:pPr lvl="1"/>
            <a:r>
              <a:rPr lang="en-US" dirty="0"/>
              <a:t>The parent who has legal charge of the child—lives with the child and cares for the child’s daily needs. Also called a 'custodial party' and can be a relative or other person with legal custody of the child.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EAE738-7EC3-562E-B1E1-2252ED8AC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181871-4F70-95E2-2A57-E834DA2BB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</p:spTree>
    <p:extLst>
      <p:ext uri="{BB962C8B-B14F-4D97-AF65-F5344CB8AC3E}">
        <p14:creationId xmlns:p14="http://schemas.microsoft.com/office/powerpoint/2010/main" val="3267746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9BE002D-29A6-EF1D-496A-E60B31BD7B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Noncustodial Parent (NCP):  </a:t>
            </a:r>
          </a:p>
          <a:p>
            <a:pPr marL="454025" lvl="1" indent="0">
              <a:buNone/>
            </a:pPr>
            <a:r>
              <a:rPr lang="en-US" dirty="0"/>
              <a:t>The parent who does not have primary care, custody, or control of the child, and who may have an obligation to pay child support. Also referred to as the obligor.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>
                <a:hlinkClick r:id="rId3"/>
              </a:rPr>
              <a:t>Glossary of Common Child Support Terms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EAE738-7EC3-562E-B1E1-2252ED8AC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181871-4F70-95E2-2A57-E834DA2BB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 (cont.)</a:t>
            </a:r>
          </a:p>
        </p:txBody>
      </p:sp>
    </p:spTree>
    <p:extLst>
      <p:ext uri="{BB962C8B-B14F-4D97-AF65-F5344CB8AC3E}">
        <p14:creationId xmlns:p14="http://schemas.microsoft.com/office/powerpoint/2010/main" val="485602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EB075-F1F5-DB36-DA70-A6D3DA220A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Program Overview</a:t>
            </a:r>
          </a:p>
        </p:txBody>
      </p:sp>
    </p:spTree>
    <p:extLst>
      <p:ext uri="{BB962C8B-B14F-4D97-AF65-F5344CB8AC3E}">
        <p14:creationId xmlns:p14="http://schemas.microsoft.com/office/powerpoint/2010/main" val="1428164961"/>
      </p:ext>
    </p:extLst>
  </p:cSld>
  <p:clrMapOvr>
    <a:masterClrMapping/>
  </p:clrMapOvr>
</p:sld>
</file>

<file path=ppt/theme/theme1.xml><?xml version="1.0" encoding="utf-8"?>
<a:theme xmlns:a="http://schemas.openxmlformats.org/drawingml/2006/main" name="4.3-Template_4.29.2016">
  <a:themeElements>
    <a:clrScheme name="Blue Hyperlinks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336A90"/>
      </a:hlink>
      <a:folHlink>
        <a:srgbClr val="336A9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 smtClean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s xmlns="fce774b4-c9d4-4a8f-80fc-e2982472d72a" xsi:nil="true"/>
    <TaxCatchAll xmlns="a2d2812d-be11-456f-89bb-f2744f6d5ca3" xsi:nil="true"/>
    <lcf76f155ced4ddcb4097134ff3c332f xmlns="fce774b4-c9d4-4a8f-80fc-e2982472d72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2D0302CE78CC4BB13800D8CA71650E" ma:contentTypeVersion="14" ma:contentTypeDescription="Create a new document." ma:contentTypeScope="" ma:versionID="9bdc53e5b93a0fb950ad69f14c35a027">
  <xsd:schema xmlns:xsd="http://www.w3.org/2001/XMLSchema" xmlns:xs="http://www.w3.org/2001/XMLSchema" xmlns:p="http://schemas.microsoft.com/office/2006/metadata/properties" xmlns:ns2="fce774b4-c9d4-4a8f-80fc-e2982472d72a" xmlns:ns3="a2d2812d-be11-456f-89bb-f2744f6d5ca3" targetNamespace="http://schemas.microsoft.com/office/2006/metadata/properties" ma:root="true" ma:fieldsID="e34b0f92d893d6d45fa33fb354bd20a6" ns2:_="" ns3:_="">
    <xsd:import namespace="fce774b4-c9d4-4a8f-80fc-e2982472d72a"/>
    <xsd:import namespace="a2d2812d-be11-456f-89bb-f2744f6d5c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Note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e774b4-c9d4-4a8f-80fc-e2982472d7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Notes" ma:index="14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5f4345e-8d67-48af-bef8-91c58d16f76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d2812d-be11-456f-89bb-f2744f6d5ca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cb754c1d-651c-4b83-b7fb-de9332c52931}" ma:internalName="TaxCatchAll" ma:showField="CatchAllData" ma:web="a2d2812d-be11-456f-89bb-f2744f6d5c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39F21-93E3-4134-9953-BF6C6CA74C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CA9566-EE70-42A3-AFE7-D5A0A9887BD6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2d2812d-be11-456f-89bb-f2744f6d5ca3"/>
    <ds:schemaRef ds:uri="http://purl.org/dc/elements/1.1/"/>
    <ds:schemaRef ds:uri="http://schemas.microsoft.com/office/2006/metadata/properties"/>
    <ds:schemaRef ds:uri="fce774b4-c9d4-4a8f-80fc-e2982472d72a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7686239-6062-471D-A188-5BD65D347E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ce774b4-c9d4-4a8f-80fc-e2982472d72a"/>
    <ds:schemaRef ds:uri="a2d2812d-be11-456f-89bb-f2744f6d5c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1707</Words>
  <Application>Microsoft Office PowerPoint</Application>
  <PresentationFormat>On-screen Show (16:9)</PresentationFormat>
  <Paragraphs>259</Paragraphs>
  <Slides>35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Gill Sans MT</vt:lpstr>
      <vt:lpstr>Times New Roman</vt:lpstr>
      <vt:lpstr>4.3-Template_4.29.2016</vt:lpstr>
      <vt:lpstr>Tribal Child Support Program</vt:lpstr>
      <vt:lpstr>Overview</vt:lpstr>
      <vt:lpstr>Office of Child Support Services </vt:lpstr>
      <vt:lpstr>About OCSS</vt:lpstr>
      <vt:lpstr> Our Mission</vt:lpstr>
      <vt:lpstr>What is Child Support?</vt:lpstr>
      <vt:lpstr>Key Terms</vt:lpstr>
      <vt:lpstr>Key Terms (cont.)</vt:lpstr>
      <vt:lpstr>Program Overview</vt:lpstr>
      <vt:lpstr>Tribal Child Support Program Timeline</vt:lpstr>
      <vt:lpstr>Tribal Program Growth</vt:lpstr>
      <vt:lpstr>Tribes and Tribal Organizations With Child Support Programs</vt:lpstr>
      <vt:lpstr>What Does a Tribal Child Support Program Do?</vt:lpstr>
      <vt:lpstr>Benefits of a Tribal Child Support Program</vt:lpstr>
      <vt:lpstr>Unique Aspects of Tribal Child Support </vt:lpstr>
      <vt:lpstr>Unique Aspects of Tribal Child Support (cont.) </vt:lpstr>
      <vt:lpstr>Tribal Child Support Program</vt:lpstr>
      <vt:lpstr>Eligibility</vt:lpstr>
      <vt:lpstr>Phases of Funding </vt:lpstr>
      <vt:lpstr>Start-up Program</vt:lpstr>
      <vt:lpstr>Start-up Program (cont.)</vt:lpstr>
      <vt:lpstr>Comprehensive Tribal Child Support Program</vt:lpstr>
      <vt:lpstr>Allowable Costs</vt:lpstr>
      <vt:lpstr>Unallowable Costs</vt:lpstr>
      <vt:lpstr>Program Requirements </vt:lpstr>
      <vt:lpstr>14 Requirements</vt:lpstr>
      <vt:lpstr>14 Requirements (cont.)</vt:lpstr>
      <vt:lpstr>14 Requirements (cont.)</vt:lpstr>
      <vt:lpstr>Optional Enforcement Remedies</vt:lpstr>
      <vt:lpstr>Digital Case Management</vt:lpstr>
      <vt:lpstr>Federal Reporting</vt:lpstr>
      <vt:lpstr>References</vt:lpstr>
      <vt:lpstr>Resources</vt:lpstr>
      <vt:lpstr>Resources</vt:lpstr>
      <vt:lpstr>Resources (cont.)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2017-02-01T13:55:39Z</dcterms:created>
  <dcterms:modified xsi:type="dcterms:W3CDTF">2024-03-12T15:18:40Z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0x0101003A2D0302CE78CC4BB13800D8CA71650E</vt:lpwstr>
  </property>
  <property fmtid="{D5CDD505-2E9C-101B-9397-08002B2CF9AE}" pid="3" name="MediaServiceImageTags">
    <vt:lpwstr/>
  </property>
</Properties>
</file>