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 id="2147483776" r:id="rId5"/>
  </p:sldMasterIdLst>
  <p:notesMasterIdLst>
    <p:notesMasterId r:id="rId57"/>
  </p:notesMasterIdLst>
  <p:handoutMasterIdLst>
    <p:handoutMasterId r:id="rId58"/>
  </p:handoutMasterIdLst>
  <p:sldIdLst>
    <p:sldId id="349" r:id="rId6"/>
    <p:sldId id="350" r:id="rId7"/>
    <p:sldId id="322" r:id="rId8"/>
    <p:sldId id="394" r:id="rId9"/>
    <p:sldId id="399" r:id="rId10"/>
    <p:sldId id="351" r:id="rId11"/>
    <p:sldId id="395" r:id="rId12"/>
    <p:sldId id="352" r:id="rId13"/>
    <p:sldId id="353" r:id="rId14"/>
    <p:sldId id="381" r:id="rId15"/>
    <p:sldId id="354" r:id="rId16"/>
    <p:sldId id="355" r:id="rId17"/>
    <p:sldId id="393" r:id="rId18"/>
    <p:sldId id="384" r:id="rId19"/>
    <p:sldId id="390" r:id="rId20"/>
    <p:sldId id="382" r:id="rId21"/>
    <p:sldId id="383" r:id="rId22"/>
    <p:sldId id="373" r:id="rId23"/>
    <p:sldId id="396" r:id="rId24"/>
    <p:sldId id="356" r:id="rId25"/>
    <p:sldId id="348" r:id="rId26"/>
    <p:sldId id="361" r:id="rId27"/>
    <p:sldId id="400" r:id="rId28"/>
    <p:sldId id="401" r:id="rId29"/>
    <p:sldId id="402" r:id="rId30"/>
    <p:sldId id="391" r:id="rId31"/>
    <p:sldId id="397" r:id="rId32"/>
    <p:sldId id="380" r:id="rId33"/>
    <p:sldId id="385" r:id="rId34"/>
    <p:sldId id="386" r:id="rId35"/>
    <p:sldId id="387" r:id="rId36"/>
    <p:sldId id="388" r:id="rId37"/>
    <p:sldId id="372" r:id="rId38"/>
    <p:sldId id="398" r:id="rId39"/>
    <p:sldId id="408" r:id="rId40"/>
    <p:sldId id="407" r:id="rId41"/>
    <p:sldId id="409" r:id="rId42"/>
    <p:sldId id="364" r:id="rId43"/>
    <p:sldId id="410" r:id="rId44"/>
    <p:sldId id="377" r:id="rId45"/>
    <p:sldId id="411" r:id="rId46"/>
    <p:sldId id="366" r:id="rId47"/>
    <p:sldId id="412" r:id="rId48"/>
    <p:sldId id="367" r:id="rId49"/>
    <p:sldId id="370" r:id="rId50"/>
    <p:sldId id="404" r:id="rId51"/>
    <p:sldId id="405" r:id="rId52"/>
    <p:sldId id="403" r:id="rId53"/>
    <p:sldId id="369" r:id="rId54"/>
    <p:sldId id="379" r:id="rId55"/>
    <p:sldId id="378" r:id="rId56"/>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576">
          <p15:clr>
            <a:srgbClr val="A4A3A4"/>
          </p15:clr>
        </p15:guide>
        <p15:guide id="3" pos="432">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A90"/>
    <a:srgbClr val="5B616B"/>
    <a:srgbClr val="A12854"/>
    <a:srgbClr val="F6F3EE"/>
    <a:srgbClr val="264A64"/>
    <a:srgbClr val="E29F4D"/>
    <a:srgbClr val="63BAB0"/>
    <a:srgbClr val="F9E585"/>
    <a:srgbClr val="112E51"/>
    <a:srgbClr val="3333FF"/>
  </p:clrMru>
  <p:extLst>
    <p:ext uri="{E76CE94A-603C-4142-B9EB-6D1370010A27}">
      <p14:discardImageEditData xmlns:p14="http://schemas.microsoft.com/office/powerpoint/2010/main" val="1"/>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272" autoAdjust="0"/>
    <p:restoredTop sz="60584" autoAdjust="0"/>
  </p:normalViewPr>
  <p:slideViewPr>
    <p:cSldViewPr snapToObjects="1">
      <p:cViewPr varScale="1">
        <p:scale>
          <a:sx n="52" d="100"/>
          <a:sy n="52" d="100"/>
        </p:scale>
        <p:origin x="2136" y="78"/>
      </p:cViewPr>
      <p:guideLst>
        <p:guide orient="horz" pos="2064"/>
        <p:guide pos="576"/>
        <p:guide pos="432"/>
      </p:guideLst>
    </p:cSldViewPr>
  </p:slideViewPr>
  <p:notesTextViewPr>
    <p:cViewPr>
      <p:scale>
        <a:sx n="100" d="100"/>
        <a:sy n="100" d="100"/>
      </p:scale>
      <p:origin x="0" y="0"/>
    </p:cViewPr>
  </p:notesTextViewPr>
  <p:sorterViewPr>
    <p:cViewPr>
      <p:scale>
        <a:sx n="66" d="100"/>
        <a:sy n="66" d="100"/>
      </p:scale>
      <p:origin x="0" y="-2098"/>
    </p:cViewPr>
  </p:sorterViewPr>
  <p:notesViewPr>
    <p:cSldViewPr snapToObjects="1">
      <p:cViewPr>
        <p:scale>
          <a:sx n="125" d="100"/>
          <a:sy n="125" d="100"/>
        </p:scale>
        <p:origin x="1800" y="-344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C64D9E48-5E7F-D24C-87D5-695B18367D24}" type="datetimeFigureOut">
              <a:rPr lang="en-US" smtClean="0"/>
              <a:t>2/1/2019</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B6CB10C2-C6DD-5A4A-BF1B-B012B8BA4284}" type="slidenum">
              <a:rPr lang="en-US" smtClean="0"/>
              <a:t>‹#›</a:t>
            </a:fld>
            <a:endParaRPr lang="en-US"/>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86357CE-B3EB-1B4A-84E5-C1E2DF427ABD}" type="datetimeFigureOut">
              <a:rPr lang="en-US" smtClean="0"/>
              <a:t>2/1/2019</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824A558B-E4E9-A94A-B9C1-029E46A76ABA}" type="slidenum">
              <a:rPr lang="en-US" smtClean="0"/>
              <a:t>‹#›</a:t>
            </a:fld>
            <a:endParaRPr lang="en-US"/>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Notes:</a:t>
            </a:r>
          </a:p>
          <a:p>
            <a:endParaRPr lang="en-US" baseline="0" dirty="0"/>
          </a:p>
          <a:p>
            <a:r>
              <a:rPr lang="en-US" baseline="0" dirty="0"/>
              <a:t>Welcome to Interstate </a:t>
            </a:r>
            <a:r>
              <a:rPr lang="en-US" baseline="0" dirty="0" smtClean="0"/>
              <a:t>Case Closure Training.</a:t>
            </a:r>
            <a:endParaRPr lang="en-US" baseline="0" dirty="0"/>
          </a:p>
          <a:p>
            <a:endParaRPr lang="en-US" baseline="0" dirty="0"/>
          </a:p>
          <a:p>
            <a:r>
              <a:rPr lang="en-US" baseline="0" dirty="0"/>
              <a:t>This training </a:t>
            </a:r>
            <a:r>
              <a:rPr lang="en-US" baseline="0" dirty="0" smtClean="0"/>
              <a:t>covers case closure, specifically in interstate </a:t>
            </a:r>
            <a:r>
              <a:rPr lang="en-US" baseline="0" dirty="0"/>
              <a:t>child support </a:t>
            </a:r>
            <a:r>
              <a:rPr lang="en-US" baseline="0" dirty="0" smtClean="0"/>
              <a:t>cases.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1247424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baseline="0" dirty="0" smtClean="0"/>
              <a:t>Notes:</a:t>
            </a:r>
          </a:p>
          <a:p>
            <a:pPr defTabSz="465887">
              <a:defRPr/>
            </a:pPr>
            <a:endParaRPr lang="en-US" baseline="0" dirty="0" smtClean="0"/>
          </a:p>
          <a:p>
            <a:pPr marL="232943" indent="-232943" defTabSz="465887">
              <a:buFont typeface="+mj-lt"/>
              <a:buAutoNum type="arabicPeriod" startAt="7"/>
              <a:defRPr/>
            </a:pPr>
            <a:r>
              <a:rPr lang="en-US" dirty="0" smtClean="0"/>
              <a:t>The noncustodial parent’s location is unknown.  A case can be closed</a:t>
            </a:r>
            <a:r>
              <a:rPr lang="en-US" baseline="0" dirty="0" smtClean="0"/>
              <a:t> for this reason </a:t>
            </a:r>
            <a:r>
              <a:rPr lang="en-US" dirty="0"/>
              <a:t>only </a:t>
            </a:r>
            <a:r>
              <a:rPr lang="en-US" baseline="0" dirty="0" smtClean="0"/>
              <a:t>if </a:t>
            </a:r>
            <a:r>
              <a:rPr lang="en-US" dirty="0"/>
              <a:t>the state has made diligent efforts to locate the noncustodial parent, in accordance with the mandatory timeframes for performing location services, and those efforts have been unsuccessful.  L</a:t>
            </a:r>
            <a:r>
              <a:rPr lang="en-US" baseline="0" dirty="0" smtClean="0"/>
              <a:t>ocation services must be provided </a:t>
            </a:r>
            <a:r>
              <a:rPr lang="en-US" dirty="0"/>
              <a:t>over a 2-year period when there is sufficient information to initiate an automated locate effort, over a 1-year period when there is sufficient information to initiate an automated locate effort but locate interfaces are unable to verify a Social Security </a:t>
            </a:r>
            <a:r>
              <a:rPr lang="en-US" dirty="0" smtClean="0"/>
              <a:t>number</a:t>
            </a:r>
            <a:r>
              <a:rPr lang="en-US" dirty="0"/>
              <a:t>, or over a 6-month period when there is not sufficient information to initiate an automated locate effort.</a:t>
            </a:r>
            <a:endParaRPr lang="en-US" dirty="0" smtClean="0"/>
          </a:p>
          <a:p>
            <a:pPr marL="232943" indent="-232943">
              <a:buFont typeface="+mj-lt"/>
              <a:buAutoNum type="arabicPeriod" startAt="7"/>
            </a:pPr>
            <a:r>
              <a:rPr lang="en-US" dirty="0" smtClean="0"/>
              <a:t>The noncustodial parent is incarcerated, institutionalized, or disabled throughout the child’s minority.  Again, there must</a:t>
            </a:r>
            <a:r>
              <a:rPr lang="en-US" baseline="0" dirty="0" smtClean="0"/>
              <a:t> be no assets or income that can be attached to pay support.</a:t>
            </a:r>
            <a:endParaRPr lang="en-US" dirty="0" smtClean="0"/>
          </a:p>
          <a:p>
            <a:pPr marL="232943" indent="-232943">
              <a:buFont typeface="+mj-lt"/>
              <a:buAutoNum type="arabicPeriod" startAt="7"/>
            </a:pPr>
            <a:r>
              <a:rPr lang="en-US" dirty="0" smtClean="0"/>
              <a:t>The noncustodial parent’s sole income is from Supplemental Security Income (SSI) or both SSI and </a:t>
            </a:r>
            <a:r>
              <a:rPr lang="en-US" dirty="0"/>
              <a:t>Social Security Disability </a:t>
            </a:r>
            <a:r>
              <a:rPr lang="en-US" dirty="0" smtClean="0"/>
              <a:t>Insurance (SSDI).  Since SSI is a means-tested program, the noncustodial parent would not have</a:t>
            </a:r>
            <a:r>
              <a:rPr lang="en-US" baseline="0" dirty="0" smtClean="0"/>
              <a:t> the ability to pay support.</a:t>
            </a:r>
            <a:endParaRPr lang="en-US" dirty="0" smtClean="0"/>
          </a:p>
          <a:p>
            <a:pPr marL="232943" indent="-232943">
              <a:buFont typeface="+mj-lt"/>
              <a:buAutoNum type="arabicPeriod" startAt="7"/>
            </a:pPr>
            <a:r>
              <a:rPr lang="en-US" dirty="0" smtClean="0"/>
              <a:t>The noncustodial parent is a citizen of, and lives in, a foreign country; </a:t>
            </a:r>
            <a:r>
              <a:rPr lang="en-US" baseline="0" dirty="0" smtClean="0"/>
              <a:t>has n</a:t>
            </a:r>
            <a:r>
              <a:rPr lang="en-US" dirty="0" smtClean="0"/>
              <a:t>o reachable domestic assets; and there</a:t>
            </a:r>
            <a:r>
              <a:rPr lang="en-US" baseline="0" dirty="0" smtClean="0"/>
              <a:t> is n</a:t>
            </a:r>
            <a:r>
              <a:rPr lang="en-US" dirty="0" smtClean="0"/>
              <a:t>o federal or state treaty with the country.</a:t>
            </a:r>
          </a:p>
          <a:p>
            <a:pPr marL="232943" indent="-232943" defTabSz="465887">
              <a:buFont typeface="+mj-lt"/>
              <a:buAutoNum type="arabicPeriod" startAt="7"/>
              <a:defRPr/>
            </a:pPr>
            <a:r>
              <a:rPr lang="en-US" dirty="0" smtClean="0"/>
              <a:t>The IV-D agency has provided location-only services</a:t>
            </a:r>
            <a:r>
              <a:rPr lang="en-US" baseline="0" dirty="0" smtClean="0"/>
              <a:t>, such as in the case of a child abduction.</a:t>
            </a:r>
            <a:endParaRPr lang="en-US" dirty="0" smtClean="0"/>
          </a:p>
          <a:p>
            <a:pPr defTabSz="465887">
              <a:spcBef>
                <a:spcPts val="1000"/>
              </a:spcBef>
              <a:defRPr/>
            </a:pPr>
            <a:r>
              <a:rPr lang="en-US" baseline="0" dirty="0" smtClean="0"/>
              <a:t>References:  45 CFR 303.11(b)</a:t>
            </a:r>
          </a:p>
          <a:p>
            <a:pPr defTabSz="465887">
              <a:spcBef>
                <a:spcPts val="1200"/>
              </a:spcBef>
              <a:defRPr/>
            </a:pPr>
            <a:endParaRPr lang="en-US" baseline="0"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10</a:t>
            </a:fld>
            <a:endParaRPr lang="en-US"/>
          </a:p>
        </p:txBody>
      </p:sp>
    </p:spTree>
    <p:extLst>
      <p:ext uri="{BB962C8B-B14F-4D97-AF65-F5344CB8AC3E}">
        <p14:creationId xmlns:p14="http://schemas.microsoft.com/office/powerpoint/2010/main" val="9025196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baseline="0" dirty="0" smtClean="0"/>
              <a:t>Notes:</a:t>
            </a:r>
          </a:p>
          <a:p>
            <a:pPr defTabSz="465887">
              <a:defRPr/>
            </a:pPr>
            <a:endParaRPr lang="en-US" baseline="0" dirty="0" smtClean="0"/>
          </a:p>
          <a:p>
            <a:pPr defTabSz="465887">
              <a:defRPr/>
            </a:pPr>
            <a:r>
              <a:rPr lang="en-US" baseline="0" dirty="0" smtClean="0"/>
              <a:t>Federal closure criteria also include these situations:</a:t>
            </a:r>
          </a:p>
          <a:p>
            <a:pPr defTabSz="465887">
              <a:defRPr/>
            </a:pPr>
            <a:endParaRPr lang="en-US" baseline="0" dirty="0" smtClean="0"/>
          </a:p>
          <a:p>
            <a:pPr marL="232943" indent="-232943">
              <a:buFont typeface="+mj-lt"/>
              <a:buAutoNum type="arabicPeriod" startAt="12"/>
            </a:pPr>
            <a:r>
              <a:rPr lang="en-US" dirty="0" smtClean="0"/>
              <a:t>The non-IV-A applicant requests closure provided there is no assignment to the state of medical support and no assignment to the state of arrearages. As you may know, non-IV-A means the applicant is not receiving TANF benefits.</a:t>
            </a:r>
          </a:p>
          <a:p>
            <a:pPr marL="232943" indent="-232943">
              <a:buFont typeface="+mj-lt"/>
              <a:buAutoNum type="arabicPeriod" startAt="12"/>
            </a:pPr>
            <a:r>
              <a:rPr lang="en-US" dirty="0" smtClean="0"/>
              <a:t>An instate </a:t>
            </a:r>
            <a:r>
              <a:rPr lang="en-US" dirty="0"/>
              <a:t>l</a:t>
            </a:r>
            <a:r>
              <a:rPr lang="en-US" dirty="0" smtClean="0"/>
              <a:t>imited services request to establish paternity</a:t>
            </a:r>
            <a:r>
              <a:rPr lang="en-US" baseline="0" dirty="0" smtClean="0"/>
              <a:t> </a:t>
            </a:r>
            <a:r>
              <a:rPr lang="en-US" dirty="0" smtClean="0"/>
              <a:t>only has been completed.  In </a:t>
            </a:r>
            <a:r>
              <a:rPr lang="en-US" dirty="0"/>
              <a:t>an </a:t>
            </a:r>
            <a:r>
              <a:rPr lang="en-US" dirty="0" smtClean="0"/>
              <a:t>instate case, states</a:t>
            </a:r>
            <a:r>
              <a:rPr lang="en-US" baseline="0" dirty="0" smtClean="0"/>
              <a:t> have the option to</a:t>
            </a:r>
            <a:r>
              <a:rPr lang="en-US" dirty="0" smtClean="0"/>
              <a:t> allow an applicant to request paternity establishment only.  The case can then be closed once this action has been completed.  </a:t>
            </a:r>
            <a:r>
              <a:rPr lang="en-US" dirty="0"/>
              <a:t>Note that this criterion does not apply to interstate cases.</a:t>
            </a:r>
            <a:endParaRPr lang="en-US" dirty="0" smtClean="0"/>
          </a:p>
          <a:p>
            <a:pPr marL="232943" indent="-232943">
              <a:buFont typeface="+mj-lt"/>
              <a:buAutoNum type="arabicPeriod" startAt="12"/>
            </a:pPr>
            <a:r>
              <a:rPr lang="en-US" dirty="0" smtClean="0"/>
              <a:t>There is a finding of good cause indicating that there would be risk to the child or caretaker if the IV-D</a:t>
            </a:r>
            <a:r>
              <a:rPr lang="en-US" baseline="0" dirty="0" smtClean="0"/>
              <a:t> agency pursues the case.</a:t>
            </a:r>
            <a:endParaRPr lang="en-US" dirty="0" smtClean="0"/>
          </a:p>
          <a:p>
            <a:pPr marL="232943" indent="-232943">
              <a:buFont typeface="+mj-lt"/>
              <a:buAutoNum type="arabicPeriod" startAt="12"/>
            </a:pPr>
            <a:r>
              <a:rPr lang="en-US" dirty="0" smtClean="0"/>
              <a:t>The IV-D agency is unable to contact the applicant despite a good faith effort using at</a:t>
            </a:r>
            <a:r>
              <a:rPr lang="en-US" baseline="0" dirty="0" smtClean="0"/>
              <a:t> least two different methods.</a:t>
            </a:r>
            <a:endParaRPr lang="en-US" dirty="0" smtClean="0"/>
          </a:p>
          <a:p>
            <a:pPr marL="232943" indent="-232943" defTabSz="465887">
              <a:buFont typeface="+mj-lt"/>
              <a:buAutoNum type="arabicPeriod" startAt="12"/>
              <a:defRPr/>
            </a:pPr>
            <a:r>
              <a:rPr lang="en-US" dirty="0" smtClean="0"/>
              <a:t>The state documents noncooperation of the non-IV-A applicant when an</a:t>
            </a:r>
            <a:r>
              <a:rPr lang="en-US" baseline="0" dirty="0" smtClean="0"/>
              <a:t> action by the applicant is required to take the necessary next steps in the case and the applicant fails to take the required action.  </a:t>
            </a:r>
            <a:endParaRPr lang="en-US" dirty="0"/>
          </a:p>
          <a:p>
            <a:pPr defTabSz="465887">
              <a:defRPr/>
            </a:pPr>
            <a:endParaRPr lang="en-US" baseline="0" dirty="0" smtClean="0"/>
          </a:p>
          <a:p>
            <a:pPr defTabSz="465887">
              <a:defRPr/>
            </a:pPr>
            <a:r>
              <a:rPr lang="en-US" baseline="0" dirty="0" smtClean="0"/>
              <a:t>References:</a:t>
            </a:r>
          </a:p>
          <a:p>
            <a:pPr defTabSz="465887">
              <a:defRPr/>
            </a:pPr>
            <a:r>
              <a:rPr lang="en-US" baseline="0" dirty="0" smtClean="0"/>
              <a:t>45 CFR 303.11(b)</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11</a:t>
            </a:fld>
            <a:endParaRPr lang="en-US"/>
          </a:p>
        </p:txBody>
      </p:sp>
    </p:spTree>
    <p:extLst>
      <p:ext uri="{BB962C8B-B14F-4D97-AF65-F5344CB8AC3E}">
        <p14:creationId xmlns:p14="http://schemas.microsoft.com/office/powerpoint/2010/main" val="36792518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The federal closure</a:t>
            </a:r>
            <a:r>
              <a:rPr lang="en-US" baseline="0" dirty="0" smtClean="0"/>
              <a:t> criteria include these for responding states:</a:t>
            </a:r>
          </a:p>
          <a:p>
            <a:endParaRPr lang="en-US" baseline="0" dirty="0" smtClean="0"/>
          </a:p>
          <a:p>
            <a:pPr marL="232943" indent="-232943">
              <a:buFont typeface="+mj-lt"/>
              <a:buAutoNum type="arabicPeriod" startAt="17"/>
            </a:pPr>
            <a:r>
              <a:rPr lang="en-US" dirty="0" smtClean="0"/>
              <a:t>The responding agency documents failure by the initiating agency to take an action essential to the next step in providing services.</a:t>
            </a:r>
          </a:p>
          <a:p>
            <a:pPr marL="232943" indent="-232943">
              <a:buFont typeface="+mj-lt"/>
              <a:buAutoNum type="arabicPeriod" startAt="17"/>
            </a:pPr>
            <a:r>
              <a:rPr lang="en-US" dirty="0" smtClean="0"/>
              <a:t>The initiating agency closed its case and notified the responding agency.</a:t>
            </a:r>
          </a:p>
          <a:p>
            <a:pPr marL="232943" indent="-232943">
              <a:buFont typeface="+mj-lt"/>
              <a:buAutoNum type="arabicPeriod" startAt="17"/>
            </a:pPr>
            <a:r>
              <a:rPr lang="en-US" dirty="0" smtClean="0"/>
              <a:t>The initiating agency has notified the responding agency that its intergovernmental services are no longer needed.</a:t>
            </a:r>
          </a:p>
          <a:p>
            <a:pPr marL="232943" indent="-232943">
              <a:buFont typeface="+mj-lt"/>
              <a:buAutoNum type="arabicPeriod" startAt="17"/>
            </a:pPr>
            <a:endParaRPr lang="en-US" dirty="0" smtClean="0"/>
          </a:p>
          <a:p>
            <a:r>
              <a:rPr lang="en-US" dirty="0" smtClean="0"/>
              <a:t>Note that these three are responding state criteria only.  That means that</a:t>
            </a:r>
            <a:r>
              <a:rPr lang="en-US" baseline="0" dirty="0" smtClean="0"/>
              <a:t> </a:t>
            </a:r>
            <a:r>
              <a:rPr lang="en-US" dirty="0" smtClean="0"/>
              <a:t>a responding case can only be closed under one of these three criteria.  We’ll talk</a:t>
            </a:r>
            <a:r>
              <a:rPr lang="en-US" baseline="0" dirty="0" smtClean="0"/>
              <a:t> more about these criteria later.</a:t>
            </a:r>
            <a:endParaRPr lang="en-US" dirty="0" smtClean="0"/>
          </a:p>
          <a:p>
            <a:pPr marL="232943" indent="-232943">
              <a:buFont typeface="+mj-lt"/>
              <a:buAutoNum type="arabicPeriod" startAt="17"/>
            </a:pPr>
            <a:endParaRPr lang="en-US" dirty="0" smtClean="0"/>
          </a:p>
          <a:p>
            <a:pPr defTabSz="465887">
              <a:defRPr/>
            </a:pPr>
            <a:r>
              <a:rPr lang="en-US" baseline="0" dirty="0" smtClean="0"/>
              <a:t>References:</a:t>
            </a:r>
          </a:p>
          <a:p>
            <a:pPr defTabSz="465887">
              <a:defRPr/>
            </a:pPr>
            <a:r>
              <a:rPr lang="en-US" baseline="0" dirty="0" smtClean="0"/>
              <a:t>45 CFR 303.11(b)</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12</a:t>
            </a:fld>
            <a:endParaRPr lang="en-US"/>
          </a:p>
        </p:txBody>
      </p:sp>
    </p:spTree>
    <p:extLst>
      <p:ext uri="{BB962C8B-B14F-4D97-AF65-F5344CB8AC3E}">
        <p14:creationId xmlns:p14="http://schemas.microsoft.com/office/powerpoint/2010/main" val="12400342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baseline="0" dirty="0" smtClean="0"/>
              <a:t>Notes:</a:t>
            </a:r>
          </a:p>
          <a:p>
            <a:pPr defTabSz="465887">
              <a:defRPr/>
            </a:pPr>
            <a:endParaRPr lang="en-US" baseline="0" dirty="0" smtClean="0"/>
          </a:p>
          <a:p>
            <a:pPr defTabSz="465887">
              <a:defRPr/>
            </a:pPr>
            <a:r>
              <a:rPr lang="en-US" baseline="0" dirty="0" smtClean="0"/>
              <a:t>Federal closure criteria also include these situations:</a:t>
            </a:r>
          </a:p>
          <a:p>
            <a:pPr defTabSz="465887">
              <a:defRPr/>
            </a:pPr>
            <a:endParaRPr lang="en-US" baseline="0" dirty="0" smtClean="0"/>
          </a:p>
          <a:p>
            <a:pPr marL="232943" indent="-232943" defTabSz="465887">
              <a:buFont typeface="+mj-lt"/>
              <a:buAutoNum type="arabicPeriod" startAt="20"/>
              <a:defRPr/>
            </a:pPr>
            <a:r>
              <a:rPr lang="en-US" dirty="0" smtClean="0"/>
              <a:t>The case was an inappropriate referral from another agency, for example TANF or Foster Care.</a:t>
            </a:r>
            <a:endParaRPr lang="en-US" baseline="0" dirty="0" smtClean="0"/>
          </a:p>
          <a:p>
            <a:pPr marL="232943" indent="-232943">
              <a:buFont typeface="+mj-lt"/>
              <a:buAutoNum type="arabicPeriod" startAt="21"/>
            </a:pPr>
            <a:r>
              <a:rPr lang="en-US" dirty="0" smtClean="0"/>
              <a:t>The case has been transferred to a tribal IV-D agency.  T</a:t>
            </a:r>
            <a:r>
              <a:rPr lang="en-US" dirty="0"/>
              <a:t>here are a number of steps the agency must comply with in order to properly transfer a case to a tribe.</a:t>
            </a:r>
            <a:endParaRPr lang="en-US" dirty="0" smtClean="0"/>
          </a:p>
          <a:p>
            <a:pPr defTabSz="465887">
              <a:defRPr/>
            </a:pPr>
            <a:endParaRPr lang="en-US" baseline="0" dirty="0" smtClean="0"/>
          </a:p>
          <a:p>
            <a:pPr defTabSz="465887">
              <a:defRPr/>
            </a:pPr>
            <a:r>
              <a:rPr lang="en-US" dirty="0" smtClean="0"/>
              <a:t>There is</a:t>
            </a:r>
            <a:r>
              <a:rPr lang="en-US" baseline="0" dirty="0" smtClean="0"/>
              <a:t> an additional mandatory closure criterion related to Indian Health Services in 45 CFR 303.11(c).  If the child is eligible for health </a:t>
            </a:r>
            <a:r>
              <a:rPr lang="en-US" dirty="0" smtClean="0"/>
              <a:t>care services from Indian Health Service (IHS)</a:t>
            </a:r>
            <a:r>
              <a:rPr lang="en-US" baseline="0" dirty="0" smtClean="0"/>
              <a:t> </a:t>
            </a:r>
            <a:r>
              <a:rPr lang="en-US" dirty="0" smtClean="0"/>
              <a:t>and </a:t>
            </a:r>
            <a:r>
              <a:rPr lang="en-US" baseline="0" dirty="0" smtClean="0"/>
              <a:t>a IV-D case was opened b</a:t>
            </a:r>
            <a:r>
              <a:rPr lang="en-US" dirty="0"/>
              <a:t>ecause of a Medicaid referral based solely upon health care services, including the Purchased/Referred Care program, provided through an Indian Health Program, the IV-D agency must close its case.</a:t>
            </a:r>
          </a:p>
          <a:p>
            <a:pPr defTabSz="465887">
              <a:defRPr/>
            </a:pPr>
            <a:endParaRPr lang="en-US" baseline="0" dirty="0" smtClean="0"/>
          </a:p>
          <a:p>
            <a:pPr defTabSz="465887">
              <a:defRPr/>
            </a:pPr>
            <a:r>
              <a:rPr lang="en-US" baseline="0" dirty="0" smtClean="0"/>
              <a:t>References:</a:t>
            </a:r>
          </a:p>
          <a:p>
            <a:pPr defTabSz="465887">
              <a:defRPr/>
            </a:pPr>
            <a:r>
              <a:rPr lang="en-US" baseline="0" dirty="0" smtClean="0"/>
              <a:t>45 CFR 303.11(b) and (c)</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13</a:t>
            </a:fld>
            <a:endParaRPr lang="en-US"/>
          </a:p>
        </p:txBody>
      </p:sp>
    </p:spTree>
    <p:extLst>
      <p:ext uri="{BB962C8B-B14F-4D97-AF65-F5344CB8AC3E}">
        <p14:creationId xmlns:p14="http://schemas.microsoft.com/office/powerpoint/2010/main" val="15569636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Notes:</a:t>
            </a:r>
          </a:p>
          <a:p>
            <a:pPr defTabSz="465887">
              <a:defRPr/>
            </a:pPr>
            <a:endParaRPr lang="en-US" dirty="0" smtClean="0"/>
          </a:p>
          <a:p>
            <a:pPr defTabSz="465887">
              <a:defRPr/>
            </a:pPr>
            <a:r>
              <a:rPr lang="en-US" dirty="0" smtClean="0"/>
              <a:t>There is an additional intergovernmental</a:t>
            </a:r>
            <a:r>
              <a:rPr lang="en-US" baseline="0" dirty="0" smtClean="0"/>
              <a:t> </a:t>
            </a:r>
            <a:r>
              <a:rPr lang="en-US" dirty="0" smtClean="0"/>
              <a:t>regulation in </a:t>
            </a:r>
            <a:r>
              <a:rPr lang="en-US" baseline="0" dirty="0" smtClean="0"/>
              <a:t>45 CFR 303.7 that requires the initiating state to instruct the responding state to stop its income withholding order and close the responding intergovernmental case before the initiating state can issue its own income withholding order.  This requirement reduces the risk of two states enforcing on the same obligation at the same time.  Note that the responding state must close its intergovernmental case in this instance.</a:t>
            </a:r>
          </a:p>
          <a:p>
            <a:endParaRPr lang="en-US" dirty="0" smtClean="0"/>
          </a:p>
          <a:p>
            <a:pPr defTabSz="465887">
              <a:defRPr/>
            </a:pPr>
            <a:r>
              <a:rPr lang="en-US" baseline="0" dirty="0" smtClean="0"/>
              <a:t>References:</a:t>
            </a:r>
          </a:p>
          <a:p>
            <a:pPr defTabSz="465887">
              <a:defRPr/>
            </a:pPr>
            <a:r>
              <a:rPr lang="en-US" baseline="0" dirty="0" smtClean="0"/>
              <a:t>45 CFR 303.7(c)</a:t>
            </a:r>
            <a:r>
              <a:rPr lang="en-US" dirty="0" smtClean="0"/>
              <a:t>(12)</a:t>
            </a:r>
          </a:p>
          <a:p>
            <a:pPr lvl="0">
              <a:defRPr/>
            </a:pPr>
            <a:r>
              <a:rPr lang="en-US" dirty="0" smtClean="0"/>
              <a:t>45 </a:t>
            </a:r>
            <a:r>
              <a:rPr lang="en-US" dirty="0"/>
              <a:t>CFR </a:t>
            </a:r>
            <a:r>
              <a:rPr lang="en-US" dirty="0" smtClean="0"/>
              <a:t>303.7(d</a:t>
            </a:r>
            <a:r>
              <a:rPr lang="en-US" baseline="0" dirty="0" smtClean="0"/>
              <a:t>)(9)</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14</a:t>
            </a:fld>
            <a:endParaRPr lang="en-US"/>
          </a:p>
        </p:txBody>
      </p:sp>
    </p:spTree>
    <p:extLst>
      <p:ext uri="{BB962C8B-B14F-4D97-AF65-F5344CB8AC3E}">
        <p14:creationId xmlns:p14="http://schemas.microsoft.com/office/powerpoint/2010/main" val="3212382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Several</a:t>
            </a:r>
            <a:r>
              <a:rPr lang="en-US" baseline="0" dirty="0" smtClean="0"/>
              <a:t> of the federal closure criteria require that the applicant or, in an interstate case, the initiating state be given notice that the case will be closed in 60 days if the information needed to proceed with the case is not provided within that timeframe.  This provides time for the applicant or initiating state to gather and provide the information.  If it is provided within that timeframe, the case must remain open.  If not, the case can be closed after the 60-day notice period.  </a:t>
            </a:r>
            <a:r>
              <a:rPr lang="en-US" dirty="0" smtClean="0"/>
              <a:t>This </a:t>
            </a:r>
            <a:r>
              <a:rPr lang="en-US" dirty="0"/>
              <a:t>is often called “60-day closure” or </a:t>
            </a:r>
            <a:r>
              <a:rPr lang="en-US" dirty="0" smtClean="0"/>
              <a:t>60-day </a:t>
            </a:r>
            <a:r>
              <a:rPr lang="en-US" dirty="0"/>
              <a:t>closure </a:t>
            </a:r>
            <a:r>
              <a:rPr lang="en-US" dirty="0" smtClean="0"/>
              <a:t>notice.”</a:t>
            </a:r>
            <a:endParaRPr lang="en-US" dirty="0"/>
          </a:p>
          <a:p>
            <a:endParaRPr lang="en-US" baseline="0" dirty="0" smtClean="0"/>
          </a:p>
          <a:p>
            <a:r>
              <a:rPr lang="en-US" baseline="0" dirty="0" smtClean="0"/>
              <a:t>This is the process that would be used in interstate cases if the responding state documents failure by the initiating state to provide information necessary to proceed with the case.</a:t>
            </a:r>
          </a:p>
          <a:p>
            <a:endParaRPr lang="en-US" baseline="0" dirty="0" smtClean="0"/>
          </a:p>
          <a:p>
            <a:pPr defTabSz="465887">
              <a:defRPr/>
            </a:pPr>
            <a:r>
              <a:rPr lang="en-US" baseline="0" dirty="0" smtClean="0"/>
              <a:t>References:</a:t>
            </a:r>
          </a:p>
          <a:p>
            <a:pPr defTabSz="465887">
              <a:defRPr/>
            </a:pPr>
            <a:r>
              <a:rPr lang="en-US" baseline="0" dirty="0" smtClean="0"/>
              <a:t>45 CFR 303.11(d)(1 through 4)</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15</a:t>
            </a:fld>
            <a:endParaRPr lang="en-US"/>
          </a:p>
        </p:txBody>
      </p:sp>
    </p:spTree>
    <p:extLst>
      <p:ext uri="{BB962C8B-B14F-4D97-AF65-F5344CB8AC3E}">
        <p14:creationId xmlns:p14="http://schemas.microsoft.com/office/powerpoint/2010/main" val="4672945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baseline="0" dirty="0" smtClean="0"/>
          </a:p>
          <a:p>
            <a:r>
              <a:rPr lang="en-US" baseline="0" dirty="0" smtClean="0"/>
              <a:t>As we have in previous webinars, we’ll use live polling during this training where we will ask you to respond to questions and scenarios.  Possible responses will appear on the right side of your screen.  If you are viewing the slides in full screen mode, you may want to exit full screen so you can view the poll and the scenario.  </a:t>
            </a:r>
            <a:r>
              <a:rPr lang="en-US" dirty="0" smtClean="0"/>
              <a:t>You might notice a timer above the question with a 5 minute maximum for responses.  This is a program default which cannot be changed.  We will give you a maximum of 2 minutes for each question and when we see that most of you have responded, we will close the poll.</a:t>
            </a:r>
          </a:p>
          <a:p>
            <a:endParaRPr lang="en-US" baseline="0" dirty="0" smtClean="0"/>
          </a:p>
          <a:p>
            <a:r>
              <a:rPr lang="en-US" baseline="0" dirty="0" smtClean="0"/>
              <a:t>Is this statement true or false?  Closing a IV-D case terminates the order so the noncustodial parent no longer needs to make payments.</a:t>
            </a:r>
          </a:p>
          <a:p>
            <a:endParaRPr lang="en-US" baseline="0" dirty="0" smtClean="0"/>
          </a:p>
          <a:p>
            <a:r>
              <a:rPr lang="en-US" baseline="0" dirty="0" smtClean="0"/>
              <a:t>The poll is now open.  Select your response by clicking on the button next to the answer you believe is the most appropriate, and then click submit.  If you are listening as a group, provide the most popular answer in your group.  After you’ve responded, we’ll discuss each scenario.  We’ll be able to see how many people selected each response, but your responses are anonymous.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16</a:t>
            </a:fld>
            <a:endParaRPr lang="en-US"/>
          </a:p>
        </p:txBody>
      </p:sp>
    </p:spTree>
    <p:extLst>
      <p:ext uri="{BB962C8B-B14F-4D97-AF65-F5344CB8AC3E}">
        <p14:creationId xmlns:p14="http://schemas.microsoft.com/office/powerpoint/2010/main" val="1181208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Notes:</a:t>
            </a:r>
          </a:p>
          <a:p>
            <a:pPr defTabSz="465887">
              <a:defRPr/>
            </a:pPr>
            <a:endParaRPr lang="en-US" baseline="0" dirty="0" smtClean="0">
              <a:latin typeface="+mn-lt"/>
            </a:endParaRPr>
          </a:p>
          <a:p>
            <a:pPr defTabSz="465887">
              <a:defRPr/>
            </a:pPr>
            <a:r>
              <a:rPr lang="en-US" baseline="0" dirty="0" smtClean="0">
                <a:latin typeface="+mn-lt"/>
              </a:rPr>
              <a:t>[Trainer – After the poll closes, comment on the responses and the percentage of correct responses.]</a:t>
            </a:r>
          </a:p>
          <a:p>
            <a:endParaRPr lang="en-US" dirty="0" smtClean="0"/>
          </a:p>
          <a:p>
            <a:r>
              <a:rPr lang="en-US" dirty="0" smtClean="0"/>
              <a:t>This statement is false.  Remember that closing the IV-D case does not terminate the order.  This must be done by a tribunal</a:t>
            </a:r>
            <a:r>
              <a:rPr lang="en-US" baseline="0" dirty="0" smtClean="0"/>
              <a:t> with jurisdiction to take that action.  If the case is closed without terminating the order (which is the most common scenario), payments will still be due until the obligation is fulfilled.</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17</a:t>
            </a:fld>
            <a:endParaRPr lang="en-US"/>
          </a:p>
        </p:txBody>
      </p:sp>
    </p:spTree>
    <p:extLst>
      <p:ext uri="{BB962C8B-B14F-4D97-AF65-F5344CB8AC3E}">
        <p14:creationId xmlns:p14="http://schemas.microsoft.com/office/powerpoint/2010/main" val="8508159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4238">
              <a:defRPr/>
            </a:pPr>
            <a:r>
              <a:rPr lang="en-US" dirty="0" smtClean="0"/>
              <a:t>Notes:</a:t>
            </a:r>
          </a:p>
          <a:p>
            <a:pPr defTabSz="484238">
              <a:defRPr/>
            </a:pPr>
            <a:endParaRPr lang="en-US" dirty="0" smtClean="0"/>
          </a:p>
          <a:p>
            <a:pPr defTabSz="484238">
              <a:defRPr/>
            </a:pPr>
            <a:r>
              <a:rPr lang="en-US" dirty="0" smtClean="0"/>
              <a:t>Before we move on to the regulations specific to interstate case closure, </a:t>
            </a:r>
            <a:r>
              <a:rPr lang="en-US" dirty="0"/>
              <a:t>are there any </a:t>
            </a:r>
            <a:r>
              <a:rPr lang="en-US" dirty="0" smtClean="0"/>
              <a:t>questions?</a:t>
            </a:r>
          </a:p>
          <a:p>
            <a:pPr defTabSz="484238">
              <a:defRPr/>
            </a:pPr>
            <a:endParaRPr lang="en-US" dirty="0" smtClean="0"/>
          </a:p>
          <a:p>
            <a:pPr defTabSz="484238">
              <a:defRPr/>
            </a:pPr>
            <a:r>
              <a:rPr lang="en-US" dirty="0" smtClean="0"/>
              <a:t>Remember that</a:t>
            </a:r>
            <a:r>
              <a:rPr lang="en-US" baseline="0" dirty="0" smtClean="0"/>
              <a:t> you can submit questions using the Q&amp;A box or over the phone.  Operator, please open the phone lines now.</a:t>
            </a:r>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41671052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Let’s move on now to the specifics of interstate</a:t>
            </a:r>
            <a:r>
              <a:rPr lang="en-US" baseline="0" dirty="0" smtClean="0"/>
              <a:t> case closure. </a:t>
            </a:r>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19</a:t>
            </a:fld>
            <a:endParaRPr lang="en-US"/>
          </a:p>
        </p:txBody>
      </p:sp>
    </p:spTree>
    <p:extLst>
      <p:ext uri="{BB962C8B-B14F-4D97-AF65-F5344CB8AC3E}">
        <p14:creationId xmlns:p14="http://schemas.microsoft.com/office/powerpoint/2010/main" val="3301198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45361" y="4524654"/>
            <a:ext cx="5888916" cy="4842171"/>
          </a:xfrm>
        </p:spPr>
        <p:txBody>
          <a:bodyPr/>
          <a:lstStyle/>
          <a:p>
            <a:pPr defTabSz="470593">
              <a:defRPr/>
            </a:pPr>
            <a:r>
              <a:rPr lang="en-US" baseline="0" dirty="0" smtClean="0"/>
              <a:t>Notes:</a:t>
            </a:r>
          </a:p>
          <a:p>
            <a:pPr marL="177902" indent="-177902" defTabSz="470593">
              <a:buFont typeface="Arial" panose="020B0604020202020204" pitchFamily="34" charset="0"/>
              <a:buChar char="•"/>
              <a:defRPr/>
            </a:pPr>
            <a:endParaRPr lang="en-US" baseline="0" dirty="0" smtClean="0"/>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Here are the six modules in OCSE’s interstate case processing training series.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Interstate 101</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Interstate 201</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Interstate Scenarios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Interstate Payment Processing</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Interstate Case Closure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OCSE’s Interstate Tools and Resources </a:t>
            </a:r>
          </a:p>
          <a:p>
            <a:endParaRPr lang="en-US"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smtClean="0"/>
              <a:t>All of these trainings focus on interstate cases and are intended to complement, rather than repeat, OCSE’s training on the revised intergovernmental forms and international case processing.  Please note that in some instances, UIFSA </a:t>
            </a:r>
            <a:r>
              <a:rPr lang="en-US" sz="1200" kern="1200" dirty="0" smtClean="0">
                <a:solidFill>
                  <a:schemeClr val="tx1"/>
                </a:solidFill>
                <a:effectLst/>
                <a:latin typeface="+mn-lt"/>
                <a:ea typeface="+mn-ea"/>
                <a:cs typeface="+mn-cs"/>
              </a:rPr>
              <a:t>provides different rules for international cases.</a:t>
            </a:r>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6679114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a:t>Now that we’ve gone over all the case closure criteria, it’s time to delve into interstate case closure.  </a:t>
            </a:r>
            <a:r>
              <a:rPr lang="en-US" dirty="0" smtClean="0"/>
              <a:t>Let’s </a:t>
            </a:r>
            <a:r>
              <a:rPr lang="en-US" dirty="0"/>
              <a:t>take a look at closure of the initiating state’s </a:t>
            </a:r>
            <a:r>
              <a:rPr lang="en-US" dirty="0" smtClean="0"/>
              <a:t>case.  The initiating state</a:t>
            </a:r>
            <a:r>
              <a:rPr lang="en-US" baseline="0" dirty="0" smtClean="0"/>
              <a:t> is the state that received an application or a referral for services from another program, </a:t>
            </a:r>
            <a:r>
              <a:rPr lang="en-US" dirty="0"/>
              <a:t>such as the TANF program</a:t>
            </a:r>
            <a:r>
              <a:rPr lang="en-US" baseline="0" dirty="0" smtClean="0"/>
              <a:t>.  The initiating state makes case management decisions, including why and when to close its case, which can be done under any of the federal closure criteria. </a:t>
            </a:r>
          </a:p>
          <a:p>
            <a:endParaRPr lang="en-US" baseline="0" dirty="0" smtClean="0"/>
          </a:p>
          <a:p>
            <a:r>
              <a:rPr lang="en-US" dirty="0"/>
              <a:t>We’ll assume the initiating state has </a:t>
            </a:r>
            <a:r>
              <a:rPr lang="en-US" dirty="0" smtClean="0"/>
              <a:t>referred an </a:t>
            </a:r>
            <a:r>
              <a:rPr lang="en-US" dirty="0"/>
              <a:t>interstate case to a responding state. If the initiating state subsequently decides to close its case</a:t>
            </a:r>
            <a:r>
              <a:rPr lang="en-US" dirty="0" smtClean="0"/>
              <a:t>,</a:t>
            </a:r>
            <a:r>
              <a:rPr lang="en-US" baseline="0" dirty="0" smtClean="0"/>
              <a:t> it is critical that the initiating state communicate </a:t>
            </a:r>
            <a:r>
              <a:rPr lang="en-US" dirty="0"/>
              <a:t>that decision </a:t>
            </a:r>
            <a:r>
              <a:rPr lang="en-US" baseline="0" dirty="0" smtClean="0"/>
              <a:t>to the responding state.  When the initiating state closes its case, it must notify the responding state of the closure and the reason for closure within 10 working days. </a:t>
            </a:r>
            <a:r>
              <a:rPr lang="en-US" dirty="0" smtClean="0"/>
              <a:t> In </a:t>
            </a:r>
            <a:r>
              <a:rPr lang="en-US" dirty="0"/>
              <a:t>a </a:t>
            </a:r>
            <a:r>
              <a:rPr lang="en-US" dirty="0" smtClean="0"/>
              <a:t>minute, we’ll </a:t>
            </a:r>
            <a:r>
              <a:rPr lang="en-US" dirty="0"/>
              <a:t>discuss what the responding state should do in response.</a:t>
            </a:r>
            <a:endParaRPr lang="en-US" baseline="0" dirty="0" smtClean="0"/>
          </a:p>
          <a:p>
            <a:endParaRPr lang="en-US" baseline="0" dirty="0" smtClean="0"/>
          </a:p>
          <a:p>
            <a:pPr>
              <a:defRPr/>
            </a:pPr>
            <a:r>
              <a:rPr lang="en-US" baseline="0" dirty="0" smtClean="0"/>
              <a:t>If, for some reason, the initiating state determines that the best course of action is to initiate its own income withholding order </a:t>
            </a:r>
            <a:r>
              <a:rPr lang="en-US" dirty="0"/>
              <a:t>to the obligor’s employer rather than rely on enforcement by the responding state</a:t>
            </a:r>
            <a:r>
              <a:rPr lang="en-US" baseline="0" dirty="0" smtClean="0"/>
              <a:t>, it must instruct the </a:t>
            </a:r>
            <a:r>
              <a:rPr lang="en-US" dirty="0"/>
              <a:t>responding state to stop income withholding and close the responding case before the initiating state issues its own income withholding order.  For example, a</a:t>
            </a:r>
            <a:r>
              <a:rPr lang="en-US" dirty="0" smtClean="0"/>
              <a:t>n </a:t>
            </a:r>
            <a:r>
              <a:rPr lang="en-US" dirty="0"/>
              <a:t>initiating state may decide to do this </a:t>
            </a:r>
            <a:r>
              <a:rPr lang="en-US" dirty="0" smtClean="0"/>
              <a:t>if </a:t>
            </a:r>
            <a:r>
              <a:rPr lang="en-US" dirty="0"/>
              <a:t>an employer is found in another state</a:t>
            </a:r>
            <a:r>
              <a:rPr lang="en-US" dirty="0" smtClean="0"/>
              <a:t>.</a:t>
            </a:r>
          </a:p>
          <a:p>
            <a:pPr>
              <a:defRPr/>
            </a:pPr>
            <a:endParaRPr lang="en-US" dirty="0" smtClean="0"/>
          </a:p>
          <a:p>
            <a:pPr>
              <a:defRPr/>
            </a:pPr>
            <a:r>
              <a:rPr lang="en-US" dirty="0" smtClean="0"/>
              <a:t>The initiating state also has the</a:t>
            </a:r>
            <a:r>
              <a:rPr lang="en-US" baseline="0" dirty="0" smtClean="0"/>
              <a:t> option of keeping its case open and instructing the responding state that its services are no longer needed.  There might be several reasons for this.  For example, if the noncustodial parent now lives in the initiating state, the interstate case would no longer be needed.  The noncustodial parent might also reside in a third state and the initiating state wants to refer an interstate case to the new state.</a:t>
            </a:r>
          </a:p>
          <a:p>
            <a:pPr>
              <a:defRPr/>
            </a:pPr>
            <a:endParaRPr lang="en-US" baseline="0" dirty="0" smtClean="0"/>
          </a:p>
          <a:p>
            <a:pPr>
              <a:defRPr/>
            </a:pPr>
            <a:r>
              <a:rPr lang="en-US" baseline="0" dirty="0" smtClean="0"/>
              <a:t>There are certainly times when it makes sense to continue the interstate case even if the noncustodial parent has moved to a new state.  This is especially true if the responding state issued the order and payments are being received, which must be processed through the responding state’s State Disbursement Unit.</a:t>
            </a:r>
            <a:endParaRPr lang="en-US" dirty="0"/>
          </a:p>
          <a:p>
            <a:pPr lvl="0">
              <a:defRPr/>
            </a:pPr>
            <a:endParaRPr lang="en-US" dirty="0"/>
          </a:p>
          <a:p>
            <a:pPr defTabSz="465887">
              <a:defRPr/>
            </a:pPr>
            <a:r>
              <a:rPr lang="en-US" baseline="0" dirty="0" smtClean="0"/>
              <a:t>References:  </a:t>
            </a:r>
          </a:p>
          <a:p>
            <a:pPr lvl="0">
              <a:defRPr/>
            </a:pPr>
            <a:r>
              <a:rPr lang="en-US" baseline="0" dirty="0" smtClean="0"/>
              <a:t>45 CFR 301.1, 303.7(c)</a:t>
            </a:r>
            <a:r>
              <a:rPr lang="en-US" dirty="0" smtClean="0"/>
              <a:t>(</a:t>
            </a:r>
            <a:r>
              <a:rPr lang="en-US" dirty="0"/>
              <a:t>11) and (12)</a:t>
            </a:r>
            <a:r>
              <a:rPr lang="en-US" baseline="0" dirty="0" smtClean="0"/>
              <a:t>, and 303.11(b)</a:t>
            </a:r>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20</a:t>
            </a:fld>
            <a:endParaRPr lang="en-US"/>
          </a:p>
        </p:txBody>
      </p:sp>
    </p:spTree>
    <p:extLst>
      <p:ext uri="{BB962C8B-B14F-4D97-AF65-F5344CB8AC3E}">
        <p14:creationId xmlns:p14="http://schemas.microsoft.com/office/powerpoint/2010/main" val="27250575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a:t>
            </a:r>
          </a:p>
          <a:p>
            <a:endParaRPr lang="en-GB" dirty="0"/>
          </a:p>
          <a:p>
            <a:r>
              <a:rPr lang="en-US" dirty="0"/>
              <a:t>In contrast, case closure responsibilities of responding states are very different.  A responding state may </a:t>
            </a:r>
            <a:r>
              <a:rPr lang="en-US" dirty="0" smtClean="0"/>
              <a:t>close </a:t>
            </a:r>
            <a:r>
              <a:rPr lang="en-US" dirty="0"/>
              <a:t>a case </a:t>
            </a:r>
            <a:r>
              <a:rPr lang="en-US" dirty="0" smtClean="0"/>
              <a:t>only under </a:t>
            </a:r>
            <a:r>
              <a:rPr lang="en-US" dirty="0"/>
              <a:t>the following case closure criteria:  </a:t>
            </a:r>
          </a:p>
          <a:p>
            <a:pPr marL="232943" indent="-232943">
              <a:buFont typeface="Arial" panose="020B0604020202020204" pitchFamily="34" charset="0"/>
              <a:buChar char="•"/>
            </a:pPr>
            <a:r>
              <a:rPr lang="en-US" dirty="0"/>
              <a:t>The first one is that the responding state can demonstrate noncooperation by the initiating agency, specifically that the initiating state has failed to take an action essential to the next step in the responding state providing services.  For example, the initiating state has </a:t>
            </a:r>
            <a:r>
              <a:rPr lang="en-US" dirty="0" smtClean="0"/>
              <a:t>not </a:t>
            </a:r>
            <a:r>
              <a:rPr lang="en-US" dirty="0"/>
              <a:t>sent documents required for a court action despite the responding state’s </a:t>
            </a:r>
            <a:r>
              <a:rPr lang="en-US" dirty="0" smtClean="0"/>
              <a:t>multiple requests </a:t>
            </a:r>
            <a:r>
              <a:rPr lang="en-US" dirty="0"/>
              <a:t>for such </a:t>
            </a:r>
            <a:r>
              <a:rPr lang="en-US" dirty="0" smtClean="0"/>
              <a:t>documents </a:t>
            </a:r>
            <a:r>
              <a:rPr lang="en-US" dirty="0"/>
              <a:t>over a period of time.  T</a:t>
            </a:r>
            <a:r>
              <a:rPr lang="en-US" dirty="0" smtClean="0"/>
              <a:t>he </a:t>
            </a:r>
            <a:r>
              <a:rPr lang="en-US" dirty="0"/>
              <a:t>responding state must provide the initiating state a 60-day notice of intent to close under this criterion.  In this example, if the documents are subsequently </a:t>
            </a:r>
            <a:r>
              <a:rPr lang="en-US" dirty="0" smtClean="0"/>
              <a:t>received </a:t>
            </a:r>
            <a:r>
              <a:rPr lang="en-US" dirty="0"/>
              <a:t>or the initiating state communicates with the responding state to explain the delay</a:t>
            </a:r>
            <a:r>
              <a:rPr lang="en-US" dirty="0" smtClean="0"/>
              <a:t>, </a:t>
            </a:r>
            <a:r>
              <a:rPr lang="en-US" dirty="0"/>
              <a:t>the responding state should not close the </a:t>
            </a:r>
            <a:r>
              <a:rPr lang="en-US" dirty="0" smtClean="0"/>
              <a:t>case</a:t>
            </a:r>
            <a:r>
              <a:rPr lang="en-US" b="0" i="0" baseline="0" dirty="0" smtClean="0"/>
              <a:t>.  </a:t>
            </a:r>
            <a:r>
              <a:rPr lang="en-US" dirty="0"/>
              <a:t>Responding state closure under this criterion should be used judiciously and not automatically or for the convenience of the responding state.  For example, responding states should not close cases under this criterion if</a:t>
            </a:r>
            <a:r>
              <a:rPr lang="en-US" b="0" i="0" baseline="0" dirty="0" smtClean="0"/>
              <a:t> t</a:t>
            </a:r>
            <a:r>
              <a:rPr lang="en-US" dirty="0"/>
              <a:t>he initiating state sent double-sided forms, won’t return phone calls, or is not very helpful, so long as the responding state could technically still proceed in providing services.</a:t>
            </a:r>
          </a:p>
          <a:p>
            <a:endParaRPr lang="en-US" dirty="0"/>
          </a:p>
          <a:p>
            <a:r>
              <a:rPr lang="en-US" dirty="0"/>
              <a:t>The two other reasons a responding state may close a case are when it receives:</a:t>
            </a:r>
          </a:p>
          <a:p>
            <a:pPr marL="232943" indent="-232943">
              <a:buFont typeface="Arial" panose="020B0604020202020204" pitchFamily="34" charset="0"/>
              <a:buChar char="•"/>
            </a:pPr>
            <a:r>
              <a:rPr lang="en-US" dirty="0"/>
              <a:t>Notification that the initiating agency has closed its case or </a:t>
            </a:r>
          </a:p>
          <a:p>
            <a:pPr marL="232943" indent="-232943">
              <a:buFont typeface="Arial" panose="020B0604020202020204" pitchFamily="34" charset="0"/>
              <a:buChar char="•"/>
            </a:pPr>
            <a:r>
              <a:rPr lang="en-US" dirty="0"/>
              <a:t>Notification that the initiating agency no longer needs its services.</a:t>
            </a:r>
          </a:p>
          <a:p>
            <a:endParaRPr lang="en-GB" dirty="0"/>
          </a:p>
          <a:p>
            <a:r>
              <a:rPr lang="en-US" dirty="0" smtClean="0"/>
              <a:t>Under the last two criteria, the responding</a:t>
            </a:r>
            <a:r>
              <a:rPr lang="en-US" baseline="0" dirty="0" smtClean="0"/>
              <a:t> state must close its interstate case.  However, if the responding state also has an interest in the case, such as to collect state arrears or because it has received an application from the custodial parent, </a:t>
            </a:r>
            <a:r>
              <a:rPr lang="en-US" dirty="0"/>
              <a:t>the responding state must close the intergovernmental portion of the case, but may maintain or open its own case on its automated system, as appropriate.</a:t>
            </a:r>
          </a:p>
          <a:p>
            <a:endParaRPr lang="en-US" dirty="0"/>
          </a:p>
          <a:p>
            <a:pPr defTabSz="465887">
              <a:defRPr/>
            </a:pPr>
            <a:r>
              <a:rPr lang="en-US" baseline="0" dirty="0" smtClean="0"/>
              <a:t>References:  </a:t>
            </a:r>
          </a:p>
          <a:p>
            <a:pPr defTabSz="465887">
              <a:defRPr/>
            </a:pPr>
            <a:r>
              <a:rPr lang="en-US" baseline="0" dirty="0" smtClean="0"/>
              <a:t>45 CFR 303.11(b)(17 through 19) </a:t>
            </a:r>
          </a:p>
          <a:p>
            <a:pPr defTabSz="465887">
              <a:defRPr/>
            </a:pPr>
            <a:r>
              <a:rPr lang="en-US" dirty="0" smtClean="0"/>
              <a:t>45 CFR 303.11(</a:t>
            </a:r>
            <a:r>
              <a:rPr lang="en-US" dirty="0"/>
              <a:t>d)(1 through 4)</a:t>
            </a:r>
          </a:p>
          <a:p>
            <a:pPr lvl="0">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21</a:t>
            </a:fld>
            <a:endParaRPr lang="en-US"/>
          </a:p>
        </p:txBody>
      </p:sp>
    </p:spTree>
    <p:extLst>
      <p:ext uri="{BB962C8B-B14F-4D97-AF65-F5344CB8AC3E}">
        <p14:creationId xmlns:p14="http://schemas.microsoft.com/office/powerpoint/2010/main" val="36624266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dirty="0"/>
              <a:t>Notes:</a:t>
            </a:r>
          </a:p>
          <a:p>
            <a:pPr defTabSz="465887">
              <a:defRPr/>
            </a:pPr>
            <a:endParaRPr lang="en-US" dirty="0"/>
          </a:p>
          <a:p>
            <a:pPr lvl="0">
              <a:defRPr/>
            </a:pPr>
            <a:r>
              <a:rPr lang="en-US" dirty="0" smtClean="0"/>
              <a:t>As we mentioned earlier, federal </a:t>
            </a:r>
            <a:r>
              <a:rPr lang="en-US" dirty="0"/>
              <a:t>policy on case closure is in both the federal case closure regulations and </a:t>
            </a:r>
            <a:r>
              <a:rPr lang="en-US" dirty="0" smtClean="0"/>
              <a:t>the federal regulations </a:t>
            </a:r>
            <a:r>
              <a:rPr lang="en-US" dirty="0"/>
              <a:t>governing intergovernmental IV-D cases. </a:t>
            </a:r>
            <a:r>
              <a:rPr lang="en-US" dirty="0" smtClean="0"/>
              <a:t> The intergovernmental regulations</a:t>
            </a:r>
            <a:r>
              <a:rPr lang="en-US" dirty="0"/>
              <a:t> specifically state that if the initiating state determines that the best course of action is to issue its own income withholding order, it must instruct the responding state to stop its income withholding and close its interstate case.  </a:t>
            </a:r>
            <a:r>
              <a:rPr lang="en-US" dirty="0" smtClean="0"/>
              <a:t>Within </a:t>
            </a:r>
            <a:r>
              <a:rPr lang="en-US" dirty="0"/>
              <a:t>10 working days of receiving such instructions, the responding agency must then stop its withholding and close its case.  </a:t>
            </a:r>
            <a:r>
              <a:rPr lang="en-US" dirty="0" smtClean="0"/>
              <a:t>In this instance, the case closure criterion that the responding state would cite as the case closure reason would be that the closure is at the request of the initiating state because it no longer wants the services of the responding state.</a:t>
            </a:r>
          </a:p>
          <a:p>
            <a:pPr defTabSz="465887">
              <a:defRPr/>
            </a:pPr>
            <a:endParaRPr lang="en-US" dirty="0"/>
          </a:p>
          <a:p>
            <a:pPr defTabSz="465887">
              <a:defRPr/>
            </a:pPr>
            <a:r>
              <a:rPr lang="en-US" baseline="0" dirty="0" smtClean="0"/>
              <a:t>References:</a:t>
            </a:r>
          </a:p>
          <a:p>
            <a:pPr defTabSz="465887">
              <a:defRPr/>
            </a:pPr>
            <a:r>
              <a:rPr lang="en-US" baseline="0" dirty="0" smtClean="0"/>
              <a:t>45 CFR 303.7(d)(9) and 303.11(b)(19)</a:t>
            </a:r>
          </a:p>
          <a:p>
            <a:endParaRPr lang="en-US" dirty="0"/>
          </a:p>
        </p:txBody>
      </p:sp>
      <p:sp>
        <p:nvSpPr>
          <p:cNvPr id="4" name="Slide Number Placeholder 3"/>
          <p:cNvSpPr>
            <a:spLocks noGrp="1"/>
          </p:cNvSpPr>
          <p:nvPr>
            <p:ph type="sldNum" sz="quarter" idx="10"/>
          </p:nvPr>
        </p:nvSpPr>
        <p:spPr/>
        <p:txBody>
          <a:bodyPr/>
          <a:lstStyle/>
          <a:p>
            <a:fld id="{3126A4BB-895D-4454-AFDF-5B725765C1E2}" type="slidenum">
              <a:rPr lang="en-US" smtClean="0"/>
              <a:t>22</a:t>
            </a:fld>
            <a:endParaRPr lang="en-US"/>
          </a:p>
        </p:txBody>
      </p:sp>
    </p:spTree>
    <p:extLst>
      <p:ext uri="{BB962C8B-B14F-4D97-AF65-F5344CB8AC3E}">
        <p14:creationId xmlns:p14="http://schemas.microsoft.com/office/powerpoint/2010/main" val="19163450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dirty="0"/>
              <a:t>Notes:</a:t>
            </a:r>
          </a:p>
          <a:p>
            <a:pPr defTabSz="465887">
              <a:defRPr/>
            </a:pPr>
            <a:endParaRPr lang="en-US" dirty="0"/>
          </a:p>
          <a:p>
            <a:pPr defTabSz="465887">
              <a:defRPr/>
            </a:pPr>
            <a:r>
              <a:rPr lang="en-US" dirty="0"/>
              <a:t>When a responding state does close an interstate case, it must notify the initiating agency.  Notification is required any time a responding state closes its intergovernmental case.  This provision is important because it closes the communication </a:t>
            </a:r>
            <a:r>
              <a:rPr lang="en-US" dirty="0" smtClean="0"/>
              <a:t>loop </a:t>
            </a:r>
            <a:r>
              <a:rPr lang="en-US" dirty="0"/>
              <a:t>so that the initiating state knows the status of its case in the other jurisdiction.</a:t>
            </a:r>
          </a:p>
          <a:p>
            <a:pPr defTabSz="465887">
              <a:defRPr/>
            </a:pPr>
            <a:endParaRPr lang="en-US" dirty="0"/>
          </a:p>
          <a:p>
            <a:pPr defTabSz="465887">
              <a:defRPr/>
            </a:pPr>
            <a:r>
              <a:rPr lang="en-US" baseline="0" dirty="0" smtClean="0"/>
              <a:t>References:</a:t>
            </a:r>
          </a:p>
          <a:p>
            <a:pPr defTabSz="465887">
              <a:defRPr/>
            </a:pPr>
            <a:r>
              <a:rPr lang="en-US" baseline="0" dirty="0" smtClean="0"/>
              <a:t>45 CFR 303.7 (d)(10)</a:t>
            </a:r>
          </a:p>
          <a:p>
            <a:endParaRPr lang="en-US" dirty="0"/>
          </a:p>
        </p:txBody>
      </p:sp>
      <p:sp>
        <p:nvSpPr>
          <p:cNvPr id="4" name="Slide Number Placeholder 3"/>
          <p:cNvSpPr>
            <a:spLocks noGrp="1"/>
          </p:cNvSpPr>
          <p:nvPr>
            <p:ph type="sldNum" sz="quarter" idx="10"/>
          </p:nvPr>
        </p:nvSpPr>
        <p:spPr/>
        <p:txBody>
          <a:bodyPr/>
          <a:lstStyle/>
          <a:p>
            <a:fld id="{3126A4BB-895D-4454-AFDF-5B725765C1E2}" type="slidenum">
              <a:rPr lang="en-US" smtClean="0"/>
              <a:t>23</a:t>
            </a:fld>
            <a:endParaRPr lang="en-US"/>
          </a:p>
        </p:txBody>
      </p:sp>
    </p:spTree>
    <p:extLst>
      <p:ext uri="{BB962C8B-B14F-4D97-AF65-F5344CB8AC3E}">
        <p14:creationId xmlns:p14="http://schemas.microsoft.com/office/powerpoint/2010/main" val="11661644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The Child Support Enforcement Transmittal #2 </a:t>
            </a:r>
            <a:r>
              <a:rPr lang="en-US" dirty="0" smtClean="0">
                <a:latin typeface="Arial" panose="020B0604020202020204" pitchFamily="34" charset="0"/>
                <a:cs typeface="Arial" panose="020B0604020202020204" pitchFamily="34" charset="0"/>
              </a:rPr>
              <a:t>−</a:t>
            </a:r>
            <a:r>
              <a:rPr lang="en-US" dirty="0" smtClean="0"/>
              <a:t> Subsequent</a:t>
            </a:r>
            <a:r>
              <a:rPr lang="en-US" baseline="0" dirty="0" smtClean="0"/>
              <a:t> Actions</a:t>
            </a:r>
            <a:r>
              <a:rPr lang="en-US" dirty="0" smtClean="0"/>
              <a:t> is</a:t>
            </a:r>
            <a:r>
              <a:rPr lang="en-US" baseline="0" dirty="0" smtClean="0"/>
              <a:t> used </a:t>
            </a:r>
            <a:r>
              <a:rPr lang="en-US" dirty="0"/>
              <a:t>to communicate between states that share an existing interstate IV-D case</a:t>
            </a:r>
            <a:r>
              <a:rPr lang="en-US" baseline="0" dirty="0" smtClean="0"/>
              <a:t>.  It has a section specific to intergovernmental closure actions and both the initiating and responding agencies can communicate about case closure status using this form.</a:t>
            </a:r>
          </a:p>
          <a:p>
            <a:endParaRPr lang="en-US" baseline="0" dirty="0" smtClean="0"/>
          </a:p>
          <a:p>
            <a:r>
              <a:rPr lang="en-US" baseline="0" dirty="0" smtClean="0"/>
              <a:t>On this slide, you see a sample of Section II of the Transmittal #2 that would be used for communication related to case closure</a:t>
            </a:r>
            <a:r>
              <a:rPr lang="en-US" u="none" baseline="0" dirty="0" smtClean="0"/>
              <a:t>.  </a:t>
            </a:r>
            <a:r>
              <a:rPr lang="en-US" dirty="0"/>
              <a:t>You will recognize the actions on the form based on our discussion of interstate case closure criteria.  Let’s walk through each of these actions.</a:t>
            </a:r>
          </a:p>
          <a:p>
            <a:endParaRPr lang="en-US" dirty="0"/>
          </a:p>
          <a:p>
            <a:r>
              <a:rPr lang="en-US" dirty="0"/>
              <a:t>The initiating state uses number 1 to notify the responding state that the initiating state’s case is closed</a:t>
            </a:r>
            <a:r>
              <a:rPr lang="en-US" dirty="0" smtClean="0"/>
              <a:t>, </a:t>
            </a:r>
            <a:r>
              <a:rPr lang="en-US" dirty="0"/>
              <a:t>provide the reason for closure, and </a:t>
            </a:r>
            <a:r>
              <a:rPr lang="en-US" dirty="0" smtClean="0"/>
              <a:t>instruct </a:t>
            </a:r>
            <a:r>
              <a:rPr lang="en-US" dirty="0"/>
              <a:t>the responding state to close </a:t>
            </a:r>
            <a:r>
              <a:rPr lang="en-US" dirty="0" smtClean="0"/>
              <a:t>its intergovernmental </a:t>
            </a:r>
            <a:r>
              <a:rPr lang="en-US" dirty="0"/>
              <a:t>case.</a:t>
            </a:r>
          </a:p>
          <a:p>
            <a:endParaRPr lang="en-US" dirty="0"/>
          </a:p>
          <a:p>
            <a:r>
              <a:rPr lang="en-US" dirty="0" smtClean="0"/>
              <a:t>They use </a:t>
            </a:r>
            <a:r>
              <a:rPr lang="en-US" dirty="0"/>
              <a:t>number 2 to instruct the responding state to close its case and stop its income withholding when the initiating state is keeping its case open.  This is for instances when the initiating state no longer needs the responding state’s services.  For example, the initiating state intends to enforce on its own or refer an interstate case to another state.</a:t>
            </a:r>
          </a:p>
          <a:p>
            <a:endParaRPr lang="en-US" dirty="0"/>
          </a:p>
          <a:p>
            <a:endParaRPr lang="en-US" u="none" dirty="0"/>
          </a:p>
        </p:txBody>
      </p:sp>
      <p:sp>
        <p:nvSpPr>
          <p:cNvPr id="4" name="Slide Number Placeholder 3"/>
          <p:cNvSpPr>
            <a:spLocks noGrp="1"/>
          </p:cNvSpPr>
          <p:nvPr>
            <p:ph type="sldNum" sz="quarter" idx="10"/>
          </p:nvPr>
        </p:nvSpPr>
        <p:spPr/>
        <p:txBody>
          <a:bodyPr/>
          <a:lstStyle/>
          <a:p>
            <a:fld id="{824A558B-E4E9-A94A-B9C1-029E46A76ABA}" type="slidenum">
              <a:rPr lang="en-US" smtClean="0"/>
              <a:t>24</a:t>
            </a:fld>
            <a:endParaRPr lang="en-US"/>
          </a:p>
        </p:txBody>
      </p:sp>
    </p:spTree>
    <p:extLst>
      <p:ext uri="{BB962C8B-B14F-4D97-AF65-F5344CB8AC3E}">
        <p14:creationId xmlns:p14="http://schemas.microsoft.com/office/powerpoint/2010/main" val="28182843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The</a:t>
            </a:r>
            <a:r>
              <a:rPr lang="en-US" baseline="0" dirty="0" smtClean="0"/>
              <a:t> responding state uses this section to communicate closure information to the initiating state.  </a:t>
            </a:r>
          </a:p>
          <a:p>
            <a:endParaRPr lang="en-US" baseline="0" dirty="0" smtClean="0"/>
          </a:p>
          <a:p>
            <a:r>
              <a:rPr lang="en-US" baseline="0" dirty="0" smtClean="0"/>
              <a:t>They use number 3 to confirm they have closed the case as instructed. </a:t>
            </a:r>
          </a:p>
          <a:p>
            <a:endParaRPr lang="en-US" baseline="0" dirty="0" smtClean="0"/>
          </a:p>
          <a:p>
            <a:r>
              <a:rPr lang="en-US" baseline="0" dirty="0" smtClean="0"/>
              <a:t>The responding state uses number 4 to provide a 60-day notice of intent to close when documenting noncooperation of the initiating state.  Notice that this section provides the date 60 days in the future on which the responding</a:t>
            </a:r>
            <a:r>
              <a:rPr lang="en-US" dirty="0" smtClean="0"/>
              <a:t> </a:t>
            </a:r>
            <a:r>
              <a:rPr lang="en-US" baseline="0" dirty="0" smtClean="0"/>
              <a:t>case will close as well as space to indicate what information is needed for the responding state to proceed with the case.</a:t>
            </a:r>
          </a:p>
          <a:p>
            <a:endParaRPr lang="en-US" u="none" dirty="0" smtClean="0"/>
          </a:p>
          <a:p>
            <a:r>
              <a:rPr lang="en-US" u="none" dirty="0" smtClean="0"/>
              <a:t>They use number 5 if the 60-day period has passed</a:t>
            </a:r>
            <a:r>
              <a:rPr lang="en-US" u="none" baseline="0" dirty="0" smtClean="0"/>
              <a:t> and the initiating state has not provided the required information or communicated the reason for the delay.</a:t>
            </a:r>
            <a:endParaRPr lang="en-US" u="none" dirty="0"/>
          </a:p>
        </p:txBody>
      </p:sp>
      <p:sp>
        <p:nvSpPr>
          <p:cNvPr id="4" name="Slide Number Placeholder 3"/>
          <p:cNvSpPr>
            <a:spLocks noGrp="1"/>
          </p:cNvSpPr>
          <p:nvPr>
            <p:ph type="sldNum" sz="quarter" idx="10"/>
          </p:nvPr>
        </p:nvSpPr>
        <p:spPr/>
        <p:txBody>
          <a:bodyPr/>
          <a:lstStyle/>
          <a:p>
            <a:fld id="{824A558B-E4E9-A94A-B9C1-029E46A76ABA}" type="slidenum">
              <a:rPr lang="en-US" smtClean="0"/>
              <a:t>25</a:t>
            </a:fld>
            <a:endParaRPr lang="en-US"/>
          </a:p>
        </p:txBody>
      </p:sp>
    </p:spTree>
    <p:extLst>
      <p:ext uri="{BB962C8B-B14F-4D97-AF65-F5344CB8AC3E}">
        <p14:creationId xmlns:p14="http://schemas.microsoft.com/office/powerpoint/2010/main" val="14881113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baseline="0" dirty="0" smtClean="0"/>
              <a:t>Federal tools available to you may provide the information you need.  These include:</a:t>
            </a:r>
          </a:p>
          <a:p>
            <a:endParaRPr lang="en-US" baseline="0" dirty="0" smtClean="0"/>
          </a:p>
          <a:p>
            <a:pPr marL="174708" indent="-174708">
              <a:buFont typeface="Arial" panose="020B0604020202020204" pitchFamily="34" charset="0"/>
              <a:buChar char="•"/>
            </a:pPr>
            <a:r>
              <a:rPr lang="en-US" baseline="0" dirty="0" smtClean="0"/>
              <a:t>Child Support Enforcement Network (CSENet)</a:t>
            </a:r>
          </a:p>
          <a:p>
            <a:pPr marL="174708" indent="-174708">
              <a:buFont typeface="Arial" panose="020B0604020202020204" pitchFamily="34" charset="0"/>
              <a:buChar char="•"/>
            </a:pPr>
            <a:r>
              <a:rPr lang="en-US" baseline="0" dirty="0" smtClean="0"/>
              <a:t>Query Interstate Cases for Kids (QUICK)</a:t>
            </a:r>
          </a:p>
          <a:p>
            <a:pPr marL="174708" indent="-174708">
              <a:buFont typeface="Arial" panose="020B0604020202020204" pitchFamily="34" charset="0"/>
              <a:buChar char="•"/>
            </a:pPr>
            <a:r>
              <a:rPr lang="en-US" baseline="0" dirty="0" smtClean="0"/>
              <a:t>Federal Case Registry (FCR) query</a:t>
            </a:r>
          </a:p>
          <a:p>
            <a:pPr marL="174708" indent="-174708">
              <a:buFont typeface="Arial" panose="020B0604020202020204" pitchFamily="34" charset="0"/>
              <a:buChar char="•"/>
            </a:pPr>
            <a:r>
              <a:rPr lang="en-US" baseline="0" dirty="0" smtClean="0"/>
              <a:t>Electronic Document Exchange (EDE)</a:t>
            </a:r>
          </a:p>
          <a:p>
            <a:pPr marL="174708" indent="-174708">
              <a:buFont typeface="Arial" panose="020B0604020202020204" pitchFamily="34" charset="0"/>
              <a:buChar char="•"/>
            </a:pPr>
            <a:r>
              <a:rPr lang="en-US" baseline="0" dirty="0" smtClean="0"/>
              <a:t>Intergovernmental Reference Guide (IRG)</a:t>
            </a:r>
          </a:p>
          <a:p>
            <a:pPr marL="174708" indent="-174708">
              <a:buFont typeface="Arial" panose="020B0604020202020204" pitchFamily="34" charset="0"/>
              <a:buChar char="•"/>
            </a:pPr>
            <a:endParaRPr lang="en-US" baseline="0" dirty="0" smtClean="0"/>
          </a:p>
          <a:p>
            <a:r>
              <a:rPr lang="en-US" baseline="0" dirty="0" smtClean="0"/>
              <a:t>Remember that the goal is to provide support for families and that communication and cooperation can help to ensure this goal is met.</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26</a:t>
            </a:fld>
            <a:endParaRPr lang="en-US"/>
          </a:p>
        </p:txBody>
      </p:sp>
    </p:spTree>
    <p:extLst>
      <p:ext uri="{BB962C8B-B14F-4D97-AF65-F5344CB8AC3E}">
        <p14:creationId xmlns:p14="http://schemas.microsoft.com/office/powerpoint/2010/main" val="16694449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p>
          <a:p>
            <a:endParaRPr lang="en-US" dirty="0" smtClean="0"/>
          </a:p>
          <a:p>
            <a:r>
              <a:rPr lang="en-US" dirty="0" smtClean="0"/>
              <a:t>How is this different for international cases?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27</a:t>
            </a:fld>
            <a:endParaRPr lang="en-US"/>
          </a:p>
        </p:txBody>
      </p:sp>
    </p:spTree>
    <p:extLst>
      <p:ext uri="{BB962C8B-B14F-4D97-AF65-F5344CB8AC3E}">
        <p14:creationId xmlns:p14="http://schemas.microsoft.com/office/powerpoint/2010/main" val="2751439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a:t>
            </a:r>
          </a:p>
          <a:p>
            <a:endParaRPr lang="en-GB" dirty="0"/>
          </a:p>
          <a:p>
            <a:r>
              <a:rPr lang="en-GB" dirty="0"/>
              <a:t>So far we’ve been talking about case closure criteria, with an emphasis on how they apply in interstate </a:t>
            </a:r>
            <a:r>
              <a:rPr lang="en-GB" dirty="0" smtClean="0"/>
              <a:t>cases.  We </a:t>
            </a:r>
            <a:r>
              <a:rPr lang="en-GB" dirty="0"/>
              <a:t>noted that a responding state may close a case if the initiating state fails to take action necessary for the next step within 60 days of a request from the responding state. </a:t>
            </a:r>
          </a:p>
          <a:p>
            <a:endParaRPr lang="en-GB" dirty="0"/>
          </a:p>
          <a:p>
            <a:r>
              <a:rPr lang="en-GB" dirty="0"/>
              <a:t>Must other </a:t>
            </a:r>
            <a:r>
              <a:rPr lang="en-US" dirty="0"/>
              <a:t>countries meet the case processing timeframes </a:t>
            </a:r>
            <a:r>
              <a:rPr lang="en-US" dirty="0" smtClean="0"/>
              <a:t>for interstate cases?</a:t>
            </a:r>
            <a:endParaRPr lang="en-US" dirty="0"/>
          </a:p>
          <a:p>
            <a:endParaRPr lang="en-US" dirty="0"/>
          </a:p>
          <a:p>
            <a:r>
              <a:rPr lang="en-US" dirty="0"/>
              <a:t>The answer is no. </a:t>
            </a:r>
            <a:r>
              <a:rPr lang="en-US" dirty="0" smtClean="0"/>
              <a:t> Federal </a:t>
            </a:r>
            <a:r>
              <a:rPr lang="en-US" dirty="0"/>
              <a:t>IV-D regulations only apply to U.S. states that are receiving IV-D funds. </a:t>
            </a:r>
            <a:r>
              <a:rPr lang="en-US" dirty="0" smtClean="0"/>
              <a:t> Policy Interpretation Question</a:t>
            </a:r>
            <a:r>
              <a:rPr lang="en-US" baseline="0" dirty="0" smtClean="0"/>
              <a:t> (</a:t>
            </a:r>
            <a:r>
              <a:rPr lang="en-US" dirty="0" smtClean="0"/>
              <a:t>PIQ)-04-01 </a:t>
            </a:r>
            <a:r>
              <a:rPr lang="en-US" dirty="0"/>
              <a:t>notes that foreign countries may not be able to respond to requests from states within the timeframes that apply to interstate cases. </a:t>
            </a:r>
            <a:endParaRPr lang="en-US" dirty="0" smtClean="0"/>
          </a:p>
          <a:p>
            <a:endParaRPr lang="en-US" dirty="0"/>
          </a:p>
          <a:p>
            <a:pPr defTabSz="465887">
              <a:defRPr/>
            </a:pPr>
            <a:r>
              <a:rPr lang="en-GB" dirty="0"/>
              <a:t>In fact, the Hague Child Support Convention contains timeframes for working Convention child support cases that are longer than our federal timeframes</a:t>
            </a:r>
            <a:r>
              <a:rPr lang="en-GB" dirty="0" smtClean="0"/>
              <a:t>.  That </a:t>
            </a:r>
            <a:r>
              <a:rPr lang="en-GB" dirty="0"/>
              <a:t>means you may need to flag international cases in your system so they are not automatically identified for closure using the same </a:t>
            </a:r>
            <a:r>
              <a:rPr lang="en-GB" dirty="0" smtClean="0"/>
              <a:t>timeframes</a:t>
            </a:r>
            <a:r>
              <a:rPr lang="en-GB" baseline="0" dirty="0" smtClean="0"/>
              <a:t> </a:t>
            </a:r>
            <a:r>
              <a:rPr lang="en-GB" dirty="0" smtClean="0"/>
              <a:t>as </a:t>
            </a:r>
            <a:r>
              <a:rPr lang="en-GB" dirty="0"/>
              <a:t>used in interstate cases</a:t>
            </a:r>
            <a:r>
              <a:rPr lang="en-GB" dirty="0" smtClean="0"/>
              <a:t>.  </a:t>
            </a:r>
            <a:r>
              <a:rPr lang="en-US" dirty="0"/>
              <a:t>The timeframes for international cases are covered in OCSE’s international case processing training, which is on the OCSE website.</a:t>
            </a:r>
            <a:endParaRPr lang="en-GB" dirty="0"/>
          </a:p>
          <a:p>
            <a:pPr defTabSz="465887">
              <a:defRPr/>
            </a:pPr>
            <a:endParaRPr lang="en-GB" dirty="0"/>
          </a:p>
          <a:p>
            <a:pPr>
              <a:defRPr/>
            </a:pPr>
            <a:r>
              <a:rPr lang="en-US" dirty="0"/>
              <a:t>International cases can be more complex due to communication challenges and time zone differences</a:t>
            </a:r>
            <a:r>
              <a:rPr lang="en-GB" dirty="0" smtClean="0"/>
              <a:t>.</a:t>
            </a:r>
            <a:endParaRPr lang="en-GB" dirty="0"/>
          </a:p>
          <a:p>
            <a:pPr defTabSz="465887">
              <a:defRPr/>
            </a:pPr>
            <a:endParaRPr lang="en-GB" dirty="0"/>
          </a:p>
          <a:p>
            <a:pPr>
              <a:defRPr/>
            </a:pPr>
            <a:r>
              <a:rPr lang="en-US" dirty="0"/>
              <a:t>OCSE encourages states to provide the other </a:t>
            </a:r>
            <a:r>
              <a:rPr lang="en-US" dirty="0" smtClean="0"/>
              <a:t>country </a:t>
            </a:r>
            <a:r>
              <a:rPr lang="en-US" dirty="0"/>
              <a:t>ample time and opportunity to provide additional information or to respond.   </a:t>
            </a:r>
          </a:p>
          <a:p>
            <a:pPr defTabSz="465887">
              <a:defRPr/>
            </a:pPr>
            <a:endParaRPr lang="en-US" dirty="0"/>
          </a:p>
          <a:p>
            <a:pPr defTabSz="465887">
              <a:defRPr/>
            </a:pPr>
            <a:r>
              <a:rPr lang="en-US" dirty="0" smtClean="0"/>
              <a:t>References</a:t>
            </a:r>
            <a:r>
              <a:rPr lang="en-US" dirty="0"/>
              <a:t>:</a:t>
            </a:r>
          </a:p>
          <a:p>
            <a:pPr defTabSz="465887">
              <a:defRPr/>
            </a:pPr>
            <a:r>
              <a:rPr lang="en-US" dirty="0"/>
              <a:t>PIQ-04-01</a:t>
            </a:r>
          </a:p>
          <a:p>
            <a:pPr defTabSz="465887">
              <a:defRPr/>
            </a:pPr>
            <a:endParaRPr lang="en-US" dirty="0"/>
          </a:p>
          <a:p>
            <a:endParaRPr lang="en-GB" sz="1100" dirty="0"/>
          </a:p>
        </p:txBody>
      </p:sp>
      <p:sp>
        <p:nvSpPr>
          <p:cNvPr id="4" name="Slide Number Placeholder 3"/>
          <p:cNvSpPr>
            <a:spLocks noGrp="1"/>
          </p:cNvSpPr>
          <p:nvPr>
            <p:ph type="sldNum" sz="quarter" idx="10"/>
          </p:nvPr>
        </p:nvSpPr>
        <p:spPr/>
        <p:txBody>
          <a:bodyPr/>
          <a:lstStyle/>
          <a:p>
            <a:fld id="{E13B1D86-B7F8-4533-83C7-36F4597B63D8}"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0965058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baseline="0" dirty="0" smtClean="0"/>
          </a:p>
          <a:p>
            <a:r>
              <a:rPr lang="en-US" baseline="0" dirty="0" smtClean="0"/>
              <a:t>Before we move on to questions, let’s review a little.  </a:t>
            </a:r>
            <a:r>
              <a:rPr lang="en-US" dirty="0"/>
              <a:t>In an interstate IV-D case, which state controls case closure </a:t>
            </a:r>
            <a:r>
              <a:rPr lang="en-US" baseline="0" dirty="0" smtClean="0"/>
              <a:t>– the initiating state or the responding state?</a:t>
            </a:r>
          </a:p>
          <a:p>
            <a:endParaRPr lang="en-US" baseline="0" dirty="0" smtClean="0"/>
          </a:p>
          <a:p>
            <a:r>
              <a:rPr lang="en-US" baseline="0" dirty="0" smtClean="0"/>
              <a:t>The poll is now open.  Select your response by clicking on the button next to “a” or “b”, and then click submit.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29</a:t>
            </a:fld>
            <a:endParaRPr lang="en-US"/>
          </a:p>
        </p:txBody>
      </p:sp>
    </p:spTree>
    <p:extLst>
      <p:ext uri="{BB962C8B-B14F-4D97-AF65-F5344CB8AC3E}">
        <p14:creationId xmlns:p14="http://schemas.microsoft.com/office/powerpoint/2010/main" val="8965074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baseline="0" dirty="0" smtClean="0"/>
              <a:t>Notes:</a:t>
            </a:r>
          </a:p>
          <a:p>
            <a:endParaRPr lang="en-US" dirty="0" smtClean="0"/>
          </a:p>
          <a:p>
            <a:r>
              <a:rPr lang="en-US" dirty="0" smtClean="0"/>
              <a:t>We will begin by looking at case closure</a:t>
            </a:r>
            <a:r>
              <a:rPr lang="en-US" baseline="0" dirty="0" smtClean="0"/>
              <a:t> basics and federal regulations.  </a:t>
            </a:r>
            <a:r>
              <a:rPr lang="en-US" dirty="0" smtClean="0"/>
              <a:t>Then </a:t>
            </a:r>
            <a:r>
              <a:rPr lang="en-US" dirty="0"/>
              <a:t>we will look specifically at closing initiating and responding interstate cases. </a:t>
            </a:r>
            <a:r>
              <a:rPr lang="en-US" dirty="0" smtClean="0"/>
              <a:t> Finally</a:t>
            </a:r>
            <a:r>
              <a:rPr lang="en-US" dirty="0"/>
              <a:t>, we will </a:t>
            </a:r>
            <a:r>
              <a:rPr lang="en-US" dirty="0" smtClean="0"/>
              <a:t>briefly </a:t>
            </a:r>
            <a:r>
              <a:rPr lang="en-US" dirty="0"/>
              <a:t>discuss </a:t>
            </a:r>
            <a:r>
              <a:rPr lang="en-US" dirty="0" smtClean="0"/>
              <a:t>case </a:t>
            </a:r>
            <a:r>
              <a:rPr lang="en-US" dirty="0"/>
              <a:t>closure in international cases. </a:t>
            </a:r>
          </a:p>
          <a:p>
            <a:endParaRPr lang="en-US" baseline="0" dirty="0" smtClean="0"/>
          </a:p>
          <a:p>
            <a:pPr defTabSz="465887">
              <a:defRPr/>
            </a:pPr>
            <a:r>
              <a:rPr lang="en-US" baseline="0" dirty="0" smtClean="0"/>
              <a:t>We’ll also have several question and answer sessions.  You will be able to ask your questions on the phone or you can type your questions in the Q&amp;A box on WebEx anytime.</a:t>
            </a:r>
            <a:endParaRPr lang="en-US" dirty="0" smtClean="0"/>
          </a:p>
          <a:p>
            <a:endParaRPr lang="en-US" baseline="0" dirty="0" smtClean="0"/>
          </a:p>
          <a:p>
            <a:pPr defTabSz="465887">
              <a:defRPr/>
            </a:pPr>
            <a:r>
              <a:rPr lang="en-US" dirty="0" smtClean="0"/>
              <a:t>As we’ve noted in earlier trainings, when we refer to a state, we are talking about the state IV-D agency.</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a:t>
            </a:fld>
            <a:endParaRPr lang="en-US"/>
          </a:p>
        </p:txBody>
      </p:sp>
    </p:spTree>
    <p:extLst>
      <p:ext uri="{BB962C8B-B14F-4D97-AF65-F5344CB8AC3E}">
        <p14:creationId xmlns:p14="http://schemas.microsoft.com/office/powerpoint/2010/main" val="1758401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Notes:</a:t>
            </a:r>
          </a:p>
          <a:p>
            <a:pPr defTabSz="465887">
              <a:defRPr/>
            </a:pPr>
            <a:endParaRPr lang="en-US" baseline="0" dirty="0" smtClean="0">
              <a:latin typeface="+mn-lt"/>
            </a:endParaRPr>
          </a:p>
          <a:p>
            <a:pPr defTabSz="465887">
              <a:defRPr/>
            </a:pPr>
            <a:r>
              <a:rPr lang="en-US" baseline="0" dirty="0" smtClean="0">
                <a:latin typeface="+mn-lt"/>
              </a:rPr>
              <a:t>[Trainer – After the poll closes, comment on the responses and the percentage of correct responses.]</a:t>
            </a:r>
          </a:p>
          <a:p>
            <a:pPr defTabSz="465887">
              <a:defRPr/>
            </a:pPr>
            <a:endParaRPr lang="en-US" baseline="0" dirty="0" smtClean="0">
              <a:latin typeface="+mn-lt"/>
            </a:endParaRPr>
          </a:p>
          <a:p>
            <a:pPr defTabSz="465887">
              <a:defRPr/>
            </a:pPr>
            <a:r>
              <a:rPr lang="en-US" baseline="0" dirty="0" smtClean="0">
                <a:latin typeface="+mn-lt"/>
              </a:rPr>
              <a:t>Remember that the initiating state is the state with the applicant for services or the referral from another agency, </a:t>
            </a:r>
            <a:r>
              <a:rPr lang="en-US" dirty="0"/>
              <a:t>such as the TANF program,</a:t>
            </a:r>
            <a:r>
              <a:rPr lang="en-US" baseline="0" dirty="0" smtClean="0">
                <a:latin typeface="+mn-lt"/>
              </a:rPr>
              <a:t> and makes the decisions about the case, including when it should be closed.</a:t>
            </a:r>
          </a:p>
          <a:p>
            <a:pPr defTabSz="465887">
              <a:defRPr/>
            </a:pPr>
            <a:endParaRPr lang="en-US" baseline="0" dirty="0" smtClean="0">
              <a:latin typeface="+mn-lt"/>
            </a:endParaRPr>
          </a:p>
          <a:p>
            <a:pPr defTabSz="465887">
              <a:defRPr/>
            </a:pPr>
            <a:endParaRPr lang="en-US" baseline="0" dirty="0" smtClean="0">
              <a:latin typeface="+mn-lt"/>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30</a:t>
            </a:fld>
            <a:endParaRPr lang="en-US"/>
          </a:p>
        </p:txBody>
      </p:sp>
    </p:spTree>
    <p:extLst>
      <p:ext uri="{BB962C8B-B14F-4D97-AF65-F5344CB8AC3E}">
        <p14:creationId xmlns:p14="http://schemas.microsoft.com/office/powerpoint/2010/main" val="39058365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Notes:</a:t>
            </a:r>
          </a:p>
          <a:p>
            <a:pPr defTabSz="465887">
              <a:defRPr/>
            </a:pPr>
            <a:endParaRPr lang="en-US" dirty="0"/>
          </a:p>
          <a:p>
            <a:pPr defTabSz="465887">
              <a:defRPr/>
            </a:pPr>
            <a:r>
              <a:rPr lang="en-US" dirty="0"/>
              <a:t>Here’s another polling question.  A responding state can close its intergovernmental case under any of the federal closure criteria without the permission of the initiating state.  Is this statement true or false?</a:t>
            </a:r>
            <a:endParaRPr lang="en-US" baseline="0" dirty="0" smtClean="0"/>
          </a:p>
          <a:p>
            <a:endParaRPr lang="en-US" baseline="0" dirty="0" smtClean="0"/>
          </a:p>
          <a:p>
            <a:r>
              <a:rPr lang="en-US" baseline="0" dirty="0" smtClean="0"/>
              <a:t>The poll is now open.  Select your response by clicking on the button next to “a” or “b”, and then click submit.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31</a:t>
            </a:fld>
            <a:endParaRPr lang="en-US"/>
          </a:p>
        </p:txBody>
      </p:sp>
    </p:spTree>
    <p:extLst>
      <p:ext uri="{BB962C8B-B14F-4D97-AF65-F5344CB8AC3E}">
        <p14:creationId xmlns:p14="http://schemas.microsoft.com/office/powerpoint/2010/main" val="35558529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Notes:</a:t>
            </a:r>
          </a:p>
          <a:p>
            <a:pPr defTabSz="465887">
              <a:defRPr/>
            </a:pPr>
            <a:endParaRPr lang="en-US" baseline="0" dirty="0" smtClean="0">
              <a:latin typeface="+mn-lt"/>
            </a:endParaRPr>
          </a:p>
          <a:p>
            <a:pPr defTabSz="465887">
              <a:defRPr/>
            </a:pPr>
            <a:r>
              <a:rPr lang="en-US" baseline="0" dirty="0" smtClean="0">
                <a:latin typeface="+mn-lt"/>
              </a:rPr>
              <a:t>[Trainer – After the poll closes, comment on the responses and the percentage of correct responses.]</a:t>
            </a:r>
          </a:p>
          <a:p>
            <a:pPr defTabSz="465887">
              <a:defRPr/>
            </a:pPr>
            <a:endParaRPr lang="en-US" baseline="0" dirty="0" smtClean="0">
              <a:latin typeface="+mn-lt"/>
            </a:endParaRPr>
          </a:p>
          <a:p>
            <a:pPr defTabSz="465887">
              <a:defRPr/>
            </a:pPr>
            <a:r>
              <a:rPr lang="en-US" baseline="0" dirty="0" smtClean="0">
                <a:latin typeface="+mn-lt"/>
              </a:rPr>
              <a:t>The answer to this is false.  A responding case can only be closed under the three criteria we discussed for responding cases, not under the other federal criteria.</a:t>
            </a:r>
          </a:p>
          <a:p>
            <a:pPr defTabSz="465887">
              <a:defRPr/>
            </a:pPr>
            <a:endParaRPr lang="en-US" baseline="0" dirty="0" smtClean="0">
              <a:latin typeface="+mn-lt"/>
            </a:endParaRPr>
          </a:p>
          <a:p>
            <a:r>
              <a:rPr lang="en-GB" dirty="0"/>
              <a:t>In the interstate context, the responding state is providing appropriate services and treating the case as it would one of its own </a:t>
            </a:r>
            <a:r>
              <a:rPr lang="en-GB" dirty="0" smtClean="0"/>
              <a:t>instate </a:t>
            </a:r>
            <a:r>
              <a:rPr lang="en-GB" dirty="0"/>
              <a:t>cases.  Therefore, when a circumstance arises that might meet a case closure criterion if the case was indeed an </a:t>
            </a:r>
            <a:r>
              <a:rPr lang="en-GB" dirty="0" smtClean="0"/>
              <a:t>instate </a:t>
            </a:r>
            <a:r>
              <a:rPr lang="en-GB" dirty="0"/>
              <a:t>case, it is natural for the responding state to consider closing the responding case.  </a:t>
            </a:r>
          </a:p>
          <a:p>
            <a:endParaRPr lang="en-GB" dirty="0"/>
          </a:p>
          <a:p>
            <a:r>
              <a:rPr lang="en-GB" dirty="0"/>
              <a:t>However, at this point, the responding state needs to stop.  Instead of proceeding to close the case on its own determination, the responding state needs to communicate with the initiating state and wait for the initiating state to direct the next steps.  </a:t>
            </a:r>
            <a:r>
              <a:rPr lang="en-US" dirty="0"/>
              <a:t>The responding state may not unilaterally or automatically close the interstate case.  Rather, the initiating state makes the case management decisions related to its own cases, including its initiating </a:t>
            </a:r>
            <a:r>
              <a:rPr lang="en-GB" dirty="0" smtClean="0"/>
              <a:t>interstate </a:t>
            </a:r>
            <a:r>
              <a:rPr lang="en-US" dirty="0"/>
              <a:t>cases. </a:t>
            </a:r>
            <a:endParaRPr lang="en-GB" dirty="0"/>
          </a:p>
          <a:p>
            <a:endParaRPr lang="en-US" dirty="0" smtClean="0"/>
          </a:p>
          <a:p>
            <a:pPr defTabSz="465887">
              <a:defRPr/>
            </a:pPr>
            <a:endParaRPr lang="en-US" baseline="0" dirty="0" smtClean="0">
              <a:latin typeface="+mn-lt"/>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32</a:t>
            </a:fld>
            <a:endParaRPr lang="en-US"/>
          </a:p>
        </p:txBody>
      </p:sp>
    </p:spTree>
    <p:extLst>
      <p:ext uri="{BB962C8B-B14F-4D97-AF65-F5344CB8AC3E}">
        <p14:creationId xmlns:p14="http://schemas.microsoft.com/office/powerpoint/2010/main" val="22607506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84238">
              <a:defRPr/>
            </a:pPr>
            <a:r>
              <a:rPr lang="en-US" dirty="0" smtClean="0"/>
              <a:t>Notes:</a:t>
            </a:r>
          </a:p>
          <a:p>
            <a:pPr defTabSz="484238">
              <a:defRPr/>
            </a:pPr>
            <a:endParaRPr lang="en-US" dirty="0" smtClean="0"/>
          </a:p>
          <a:p>
            <a:pPr defTabSz="484238">
              <a:defRPr/>
            </a:pPr>
            <a:r>
              <a:rPr lang="en-US" dirty="0" smtClean="0"/>
              <a:t>Before we move on to a few scenarios covering interstate case closure, </a:t>
            </a:r>
            <a:r>
              <a:rPr lang="en-US" dirty="0"/>
              <a:t>are there any </a:t>
            </a:r>
            <a:r>
              <a:rPr lang="en-US" dirty="0" smtClean="0"/>
              <a:t>questions?</a:t>
            </a:r>
          </a:p>
          <a:p>
            <a:pPr defTabSz="484238">
              <a:defRPr/>
            </a:pPr>
            <a:endParaRPr lang="en-US" dirty="0" smtClean="0"/>
          </a:p>
          <a:p>
            <a:pPr defTabSz="484238">
              <a:defRPr/>
            </a:pPr>
            <a:r>
              <a:rPr lang="en-US" dirty="0" smtClean="0"/>
              <a:t>Remember that</a:t>
            </a:r>
            <a:r>
              <a:rPr lang="en-US" baseline="0" dirty="0" smtClean="0"/>
              <a:t> you can submit questions using the Q&amp;A box or over the phone.  Operator, please open the phone lines now.</a:t>
            </a:r>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4106808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Let’s put what we’ve learned into practice now with a few scenarios.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34</a:t>
            </a:fld>
            <a:endParaRPr lang="en-US"/>
          </a:p>
        </p:txBody>
      </p:sp>
    </p:spTree>
    <p:extLst>
      <p:ext uri="{BB962C8B-B14F-4D97-AF65-F5344CB8AC3E}">
        <p14:creationId xmlns:p14="http://schemas.microsoft.com/office/powerpoint/2010/main" val="23413223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a:t>We are using real state names in the scenarios to help with our discussion, but they are randomly chosen and do not reflect what a particular state may actually do.  </a:t>
            </a:r>
          </a:p>
          <a:p>
            <a:endParaRPr lang="en-US" dirty="0"/>
          </a:p>
          <a:p>
            <a:r>
              <a:rPr lang="en-US" dirty="0" smtClean="0"/>
              <a:t>In our first</a:t>
            </a:r>
            <a:r>
              <a:rPr lang="en-US" baseline="0" dirty="0" smtClean="0"/>
              <a:t> scenario, the custodial</a:t>
            </a:r>
            <a:r>
              <a:rPr lang="en-US" dirty="0" smtClean="0"/>
              <a:t> parent is in Washington</a:t>
            </a:r>
            <a:r>
              <a:rPr lang="en-US" baseline="0" dirty="0" smtClean="0"/>
              <a:t> </a:t>
            </a:r>
            <a:r>
              <a:rPr lang="en-US" dirty="0" smtClean="0"/>
              <a:t>and the noncustodial parent in Oregon.  Washington refers an interstate case to Oregon to enforce a California order.  After several months, the noncustodial parent moves and Oregon is unable to locate his address.</a:t>
            </a:r>
          </a:p>
          <a:p>
            <a:endParaRPr lang="en-US" b="0" dirty="0" smtClean="0"/>
          </a:p>
          <a:p>
            <a:r>
              <a:rPr lang="en-US" b="0" dirty="0" smtClean="0"/>
              <a:t>Is the following statement true or false?</a:t>
            </a:r>
          </a:p>
          <a:p>
            <a:endParaRPr lang="en-US" b="1"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smtClean="0"/>
              <a:t>Because the noncustodial parent’s address is unknown, Oregon can send a 60-day notice of intent to close to Washington due to noncooperation of the initiating state.</a:t>
            </a:r>
          </a:p>
          <a:p>
            <a:pPr marL="0" indent="0">
              <a:buNone/>
            </a:pPr>
            <a:endParaRPr lang="en-US" b="0" dirty="0" smtClean="0"/>
          </a:p>
          <a:p>
            <a:r>
              <a:rPr lang="en-US" b="0" dirty="0" smtClean="0"/>
              <a:t>The poll is now open.  Please click o</a:t>
            </a:r>
            <a:r>
              <a:rPr lang="en-US" b="0" baseline="0" dirty="0" smtClean="0"/>
              <a:t>n the answer you think is correct, and then click submit.</a:t>
            </a:r>
            <a:endParaRPr lang="en-US" b="0" dirty="0" smtClean="0"/>
          </a:p>
          <a:p>
            <a:endParaRPr lang="en-US" b="0" dirty="0"/>
          </a:p>
        </p:txBody>
      </p:sp>
      <p:sp>
        <p:nvSpPr>
          <p:cNvPr id="4" name="Slide Number Placeholder 3"/>
          <p:cNvSpPr>
            <a:spLocks noGrp="1"/>
          </p:cNvSpPr>
          <p:nvPr>
            <p:ph type="sldNum" sz="quarter" idx="10"/>
          </p:nvPr>
        </p:nvSpPr>
        <p:spPr/>
        <p:txBody>
          <a:bodyPr/>
          <a:lstStyle/>
          <a:p>
            <a:fld id="{824A558B-E4E9-A94A-B9C1-029E46A76ABA}" type="slidenum">
              <a:rPr lang="en-US" smtClean="0"/>
              <a:t>35</a:t>
            </a:fld>
            <a:endParaRPr lang="en-US"/>
          </a:p>
        </p:txBody>
      </p:sp>
    </p:spTree>
    <p:extLst>
      <p:ext uri="{BB962C8B-B14F-4D97-AF65-F5344CB8AC3E}">
        <p14:creationId xmlns:p14="http://schemas.microsoft.com/office/powerpoint/2010/main" val="5744159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pPr defTabSz="465887">
              <a:defRPr/>
            </a:pPr>
            <a:r>
              <a:rPr lang="en-US" b="0" i="0" dirty="0" smtClean="0"/>
              <a:t>The poll has closed and …..[Instructions for trainer</a:t>
            </a:r>
            <a:r>
              <a:rPr lang="en-US" dirty="0" smtClean="0">
                <a:cs typeface="Arial" panose="020B0604020202020204" pitchFamily="34" charset="0"/>
              </a:rPr>
              <a:t>−</a:t>
            </a:r>
            <a:r>
              <a:rPr lang="en-US" b="0" i="0" dirty="0" smtClean="0"/>
              <a:t>comment on the r</a:t>
            </a:r>
            <a:r>
              <a:rPr lang="en-US" b="0" i="0" baseline="0" dirty="0" smtClean="0"/>
              <a:t>esponses and the percentage of correct responses.]</a:t>
            </a:r>
          </a:p>
          <a:p>
            <a:endParaRPr lang="en-US" dirty="0" smtClean="0"/>
          </a:p>
          <a:p>
            <a:r>
              <a:rPr lang="en-US" dirty="0" smtClean="0"/>
              <a:t>The correct answer to this is false.</a:t>
            </a:r>
            <a:r>
              <a:rPr lang="en-US" baseline="0" dirty="0" smtClean="0"/>
              <a:t>  Remember that the initiating state, Washington in this case, manages the case and controls case closure.  If the responding state cannot locate the noncustodial parent, it cannot justify closure under the criterion for noncooperation of the initiating state, meaning the failure of the initiating state to take an action that is essential for the next step in the case. </a:t>
            </a:r>
          </a:p>
          <a:p>
            <a:endParaRPr lang="en-US" baseline="0" dirty="0" smtClean="0"/>
          </a:p>
          <a:p>
            <a:r>
              <a:rPr lang="en-US" baseline="0" dirty="0" smtClean="0"/>
              <a:t>Oregon can certainly ask Washington if they can provide any additional information, which they may be able to obtain by talking with the custodial parent.  However, Oregon, as the state in which the noncustodial parent lives, has more access to locate resources, such as records from courts, the driver’s license bureau, unemployment, etc. and is, therefore, in the best position to search for the noncustodial parent.</a:t>
            </a:r>
          </a:p>
          <a:p>
            <a:endParaRPr lang="en-US" baseline="0" dirty="0" smtClean="0"/>
          </a:p>
          <a:p>
            <a:r>
              <a:rPr lang="en-US" sz="1200" kern="1200" dirty="0" smtClean="0">
                <a:solidFill>
                  <a:schemeClr val="tx1"/>
                </a:solidFill>
                <a:effectLst/>
                <a:latin typeface="+mn-lt"/>
                <a:ea typeface="+mn-ea"/>
                <a:cs typeface="+mn-cs"/>
              </a:rPr>
              <a:t>If the noncustodial parent cannot be located (after the timeframe requirements in the case closure regulations), Washington, the initiating state, can choose to begin the 60-day closure process with the custodial parent due to lack of locate information. </a:t>
            </a:r>
            <a:endParaRPr lang="en-US" baseline="0" dirty="0" smtClean="0"/>
          </a:p>
          <a:p>
            <a:endParaRPr lang="en-US" dirty="0"/>
          </a:p>
          <a:p>
            <a:r>
              <a:rPr lang="en-US" dirty="0" smtClean="0"/>
              <a:t>References:</a:t>
            </a:r>
          </a:p>
          <a:p>
            <a:pPr lvl="0">
              <a:defRPr/>
            </a:pPr>
            <a:r>
              <a:rPr lang="en-US" dirty="0" smtClean="0"/>
              <a:t>45 </a:t>
            </a:r>
            <a:r>
              <a:rPr lang="en-US" dirty="0"/>
              <a:t>CFR 303.3(b)(4</a:t>
            </a:r>
            <a:r>
              <a:rPr lang="en-US" dirty="0" smtClean="0"/>
              <a:t>) -- </a:t>
            </a:r>
            <a:r>
              <a:rPr lang="en-US" dirty="0"/>
              <a:t>Location of noncustodial parents in IV-D cases</a:t>
            </a:r>
            <a:endParaRPr lang="en-US" b="0"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36</a:t>
            </a:fld>
            <a:endParaRPr lang="en-US"/>
          </a:p>
        </p:txBody>
      </p:sp>
    </p:spTree>
    <p:extLst>
      <p:ext uri="{BB962C8B-B14F-4D97-AF65-F5344CB8AC3E}">
        <p14:creationId xmlns:p14="http://schemas.microsoft.com/office/powerpoint/2010/main" val="41881349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In this scenario, the custodial parent lives in South Carolina and the noncustodial parent</a:t>
            </a:r>
            <a:r>
              <a:rPr lang="en-US" baseline="0" dirty="0" smtClean="0"/>
              <a:t> in Georgia.  </a:t>
            </a:r>
            <a:r>
              <a:rPr lang="en-US" dirty="0" smtClean="0"/>
              <a:t>South </a:t>
            </a:r>
            <a:r>
              <a:rPr lang="en-US" dirty="0"/>
              <a:t>Carolina </a:t>
            </a:r>
            <a:r>
              <a:rPr lang="en-US" baseline="0" dirty="0" smtClean="0"/>
              <a:t>refers an interstate case to </a:t>
            </a:r>
            <a:r>
              <a:rPr lang="en-US" dirty="0"/>
              <a:t>Georgia to </a:t>
            </a:r>
            <a:r>
              <a:rPr lang="en-US" baseline="0" dirty="0" smtClean="0"/>
              <a:t>enforce a South Carolina order.  </a:t>
            </a:r>
            <a:r>
              <a:rPr lang="en-US" dirty="0" smtClean="0"/>
              <a:t>Georgia </a:t>
            </a:r>
            <a:r>
              <a:rPr lang="en-US" baseline="0" dirty="0" smtClean="0"/>
              <a:t>enforces the order for several years but then finds out that the noncustodial parent has passed away and had no assets.  Which of these actions should </a:t>
            </a:r>
            <a:r>
              <a:rPr lang="en-US" dirty="0"/>
              <a:t>Georgia take</a:t>
            </a:r>
            <a:r>
              <a:rPr lang="en-US" baseline="0" dirty="0" smtClean="0"/>
              <a:t>?</a:t>
            </a:r>
          </a:p>
          <a:p>
            <a:pPr marL="465887" indent="-465887">
              <a:buFont typeface="+mj-lt"/>
              <a:buAutoNum type="alphaLcPeriod"/>
            </a:pPr>
            <a:r>
              <a:rPr lang="en-US" dirty="0"/>
              <a:t>Close its </a:t>
            </a:r>
            <a:r>
              <a:rPr lang="en-US" dirty="0" smtClean="0"/>
              <a:t>case </a:t>
            </a:r>
            <a:r>
              <a:rPr lang="en-US" dirty="0"/>
              <a:t>because enforcement of the order is no longer possible </a:t>
            </a:r>
          </a:p>
          <a:p>
            <a:pPr marL="465887" indent="-465887">
              <a:buFont typeface="+mj-lt"/>
              <a:buAutoNum type="alphaLcPeriod"/>
            </a:pPr>
            <a:r>
              <a:rPr lang="en-US" dirty="0"/>
              <a:t>Provide South Carolina with the information about the noncustodial parent’s death and wait for instructions or</a:t>
            </a:r>
          </a:p>
          <a:p>
            <a:pPr marL="465887" indent="-465887">
              <a:buFont typeface="+mj-lt"/>
              <a:buAutoNum type="alphaLcPeriod"/>
            </a:pPr>
            <a:r>
              <a:rPr lang="en-US" dirty="0"/>
              <a:t>Send </a:t>
            </a:r>
            <a:r>
              <a:rPr lang="en-US" dirty="0" smtClean="0"/>
              <a:t>a </a:t>
            </a:r>
            <a:r>
              <a:rPr lang="en-US" dirty="0"/>
              <a:t>60-day notice of intent to close </a:t>
            </a:r>
            <a:r>
              <a:rPr lang="en-US" dirty="0" smtClean="0"/>
              <a:t>to South Carolina since </a:t>
            </a:r>
            <a:r>
              <a:rPr lang="en-US" dirty="0"/>
              <a:t>the order is not enforceable.</a:t>
            </a:r>
          </a:p>
          <a:p>
            <a:endParaRPr lang="en-US" b="0" i="0" baseline="0" dirty="0" smtClean="0"/>
          </a:p>
          <a:p>
            <a:pPr defTabSz="465887">
              <a:defRPr/>
            </a:pPr>
            <a:r>
              <a:rPr lang="en-US" b="0" i="0" dirty="0" smtClean="0"/>
              <a:t>The poll is now open.  Select the response you believe is correct, and then click submit.</a:t>
            </a:r>
            <a:endParaRPr lang="en-US" b="0" i="0" baseline="0" dirty="0" smtClean="0"/>
          </a:p>
          <a:p>
            <a:endParaRPr lang="en-US" b="0" i="0" baseline="0" dirty="0" smtClean="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37</a:t>
            </a:fld>
            <a:endParaRPr lang="en-US"/>
          </a:p>
        </p:txBody>
      </p:sp>
    </p:spTree>
    <p:extLst>
      <p:ext uri="{BB962C8B-B14F-4D97-AF65-F5344CB8AC3E}">
        <p14:creationId xmlns:p14="http://schemas.microsoft.com/office/powerpoint/2010/main" val="9006395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16619" y="4415790"/>
            <a:ext cx="5608320" cy="4183380"/>
          </a:xfrm>
        </p:spPr>
        <p:txBody>
          <a:bodyPr/>
          <a:lstStyle/>
          <a:p>
            <a:pPr defTabSz="470593">
              <a:defRPr/>
            </a:pPr>
            <a:r>
              <a:rPr lang="en-US" dirty="0" smtClean="0"/>
              <a:t>Notes:</a:t>
            </a:r>
          </a:p>
          <a:p>
            <a:pPr defTabSz="470593">
              <a:defRPr/>
            </a:pPr>
            <a:endParaRPr lang="en-US" b="0" i="0" dirty="0" smtClean="0"/>
          </a:p>
          <a:p>
            <a:pPr defTabSz="470593">
              <a:defRPr/>
            </a:pPr>
            <a:r>
              <a:rPr lang="en-US" b="0" i="0" dirty="0" smtClean="0"/>
              <a:t>As you can see, the poll has closed and …..[Instructions for trainer</a:t>
            </a:r>
            <a:r>
              <a:rPr lang="en-US" dirty="0" smtClean="0">
                <a:cs typeface="Arial" panose="020B0604020202020204" pitchFamily="34" charset="0"/>
              </a:rPr>
              <a:t>−</a:t>
            </a:r>
            <a:r>
              <a:rPr lang="en-US" b="0" i="0" dirty="0" smtClean="0"/>
              <a:t>comment on the r</a:t>
            </a:r>
            <a:r>
              <a:rPr lang="en-US" b="0" i="0" baseline="0" dirty="0" smtClean="0"/>
              <a:t>esponses and the percentage of correct responses.]</a:t>
            </a:r>
          </a:p>
          <a:p>
            <a:endParaRPr lang="en-US" b="0" i="0" baseline="0" dirty="0" smtClean="0"/>
          </a:p>
          <a:p>
            <a:pPr defTabSz="465887">
              <a:defRPr/>
            </a:pPr>
            <a:r>
              <a:rPr lang="en-US" baseline="0" dirty="0" smtClean="0"/>
              <a:t>The correct response is that </a:t>
            </a:r>
            <a:r>
              <a:rPr lang="en-US" dirty="0" smtClean="0"/>
              <a:t>Georgia </a:t>
            </a:r>
            <a:r>
              <a:rPr lang="en-US" baseline="0" dirty="0" smtClean="0"/>
              <a:t>must provide South Carolina</a:t>
            </a:r>
            <a:r>
              <a:rPr lang="en-US" dirty="0" smtClean="0"/>
              <a:t> </a:t>
            </a:r>
            <a:r>
              <a:rPr lang="en-US" baseline="0" dirty="0" smtClean="0"/>
              <a:t>with the information about the noncustodial parent and wait for instructions.  </a:t>
            </a:r>
            <a:r>
              <a:rPr lang="en-US" dirty="0" smtClean="0"/>
              <a:t>South Carolina </a:t>
            </a:r>
            <a:r>
              <a:rPr lang="en-US" baseline="0" dirty="0" smtClean="0"/>
              <a:t>will most likely begin 60-day closure of their case, </a:t>
            </a:r>
            <a:r>
              <a:rPr lang="en-US" b="0" i="0" baseline="0" dirty="0" smtClean="0"/>
              <a:t>giving the custodial parent an opportunity to provide information on possible attachable assets, and then close their case if no new information is provided.  </a:t>
            </a:r>
            <a:r>
              <a:rPr lang="en-US" dirty="0" smtClean="0"/>
              <a:t>South Carolina </a:t>
            </a:r>
            <a:r>
              <a:rPr lang="en-US" b="0" i="0" baseline="0" dirty="0" smtClean="0"/>
              <a:t>should communicate with Georgia to let them know they are taking this action, and then inform </a:t>
            </a:r>
            <a:r>
              <a:rPr lang="en-US" dirty="0" smtClean="0"/>
              <a:t>Georgia when </a:t>
            </a:r>
            <a:r>
              <a:rPr lang="en-US" b="0" i="0" baseline="0" dirty="0" smtClean="0"/>
              <a:t>the </a:t>
            </a:r>
            <a:r>
              <a:rPr lang="en-US" dirty="0" smtClean="0"/>
              <a:t>South Carolina </a:t>
            </a:r>
            <a:r>
              <a:rPr lang="en-US" b="0" i="0" baseline="0" dirty="0" smtClean="0"/>
              <a:t>case is closed </a:t>
            </a:r>
            <a:r>
              <a:rPr lang="en-US" sz="1200" kern="1200" dirty="0" smtClean="0">
                <a:solidFill>
                  <a:schemeClr val="tx1"/>
                </a:solidFill>
                <a:effectLst/>
                <a:latin typeface="+mn-lt"/>
                <a:ea typeface="+mn-ea"/>
                <a:cs typeface="+mn-cs"/>
              </a:rPr>
              <a:t>or advise Georgia that their intergovernmental services are no longer required.</a:t>
            </a:r>
            <a:r>
              <a:rPr lang="en-US" b="0" i="0" baseline="0" dirty="0" smtClean="0"/>
              <a:t>  At that point, </a:t>
            </a:r>
            <a:r>
              <a:rPr lang="en-US" dirty="0" smtClean="0"/>
              <a:t>Georgia can </a:t>
            </a:r>
            <a:r>
              <a:rPr lang="en-US" b="0" i="0" baseline="0" dirty="0" smtClean="0"/>
              <a:t>close its case.</a:t>
            </a:r>
          </a:p>
          <a:p>
            <a:endParaRPr lang="en-US" b="0" i="0" baseline="0" dirty="0" smtClean="0"/>
          </a:p>
          <a:p>
            <a:r>
              <a:rPr lang="en-US" b="0" i="0" baseline="0" dirty="0" smtClean="0"/>
              <a:t>If this were an instate case with no other state involved, Georgia could begin the 60-day closure process, giving the custodial parent an opportunity to provide information on possible attachable assets.  </a:t>
            </a:r>
            <a:r>
              <a:rPr lang="en-US" dirty="0" smtClean="0"/>
              <a:t>However,</a:t>
            </a:r>
            <a:r>
              <a:rPr lang="en-US" baseline="0" dirty="0" smtClean="0"/>
              <a:t> since </a:t>
            </a:r>
            <a:r>
              <a:rPr lang="en-US" dirty="0"/>
              <a:t>Georgia </a:t>
            </a:r>
            <a:r>
              <a:rPr lang="en-US" baseline="0" dirty="0" smtClean="0"/>
              <a:t>is the responding state, remember that there are only three reasons the responding </a:t>
            </a:r>
            <a:r>
              <a:rPr lang="en-US" dirty="0" smtClean="0"/>
              <a:t>state can close its case</a:t>
            </a:r>
            <a:r>
              <a:rPr lang="en-US" baseline="0" dirty="0" smtClean="0"/>
              <a:t>:</a:t>
            </a:r>
          </a:p>
          <a:p>
            <a:pPr marL="174708" indent="-174708">
              <a:buFont typeface="Arial" panose="020B0604020202020204" pitchFamily="34" charset="0"/>
              <a:buChar char="•"/>
            </a:pPr>
            <a:r>
              <a:rPr lang="en-US" baseline="0" dirty="0" smtClean="0"/>
              <a:t>Noncooperation of the initiating state,</a:t>
            </a:r>
          </a:p>
          <a:p>
            <a:pPr marL="174708" indent="-174708">
              <a:buFont typeface="Arial" panose="020B0604020202020204" pitchFamily="34" charset="0"/>
              <a:buChar char="•"/>
            </a:pPr>
            <a:r>
              <a:rPr lang="en-US" baseline="0" dirty="0" smtClean="0"/>
              <a:t>Notification that the initiating state has closed its case, and</a:t>
            </a:r>
          </a:p>
          <a:p>
            <a:pPr marL="174708" indent="-174708">
              <a:buFont typeface="Arial" panose="020B0604020202020204" pitchFamily="34" charset="0"/>
              <a:buChar char="•"/>
            </a:pPr>
            <a:r>
              <a:rPr lang="en-US" baseline="0" dirty="0" smtClean="0"/>
              <a:t>Notification by the initiating state that the responding state’s services are no longer required.</a:t>
            </a:r>
          </a:p>
          <a:p>
            <a:endParaRPr lang="en-US" b="0" i="0" baseline="0" dirty="0" smtClean="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38</a:t>
            </a:fld>
            <a:endParaRPr lang="en-US"/>
          </a:p>
        </p:txBody>
      </p:sp>
    </p:spTree>
    <p:extLst>
      <p:ext uri="{BB962C8B-B14F-4D97-AF65-F5344CB8AC3E}">
        <p14:creationId xmlns:p14="http://schemas.microsoft.com/office/powerpoint/2010/main" val="1119487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b="0" i="0" dirty="0" smtClean="0"/>
              <a:t>In our third scenario, the</a:t>
            </a:r>
            <a:r>
              <a:rPr lang="en-US" b="0" i="0" baseline="0" dirty="0" smtClean="0"/>
              <a:t> custodial parent</a:t>
            </a:r>
            <a:r>
              <a:rPr lang="en-US" dirty="0" smtClean="0"/>
              <a:t> lives in Rhode</a:t>
            </a:r>
            <a:r>
              <a:rPr lang="en-US" baseline="0" dirty="0" smtClean="0"/>
              <a:t> Island </a:t>
            </a:r>
            <a:r>
              <a:rPr lang="en-US" dirty="0" smtClean="0"/>
              <a:t>and the noncustodial parent lives in Maine.  The Central Registry in Maine receives an interstate case from Rhode Island requesting establishment of paternity and support.  Maine notices there is no Affidavit in Support of Establishing Parentage and requests one from Rhode Island.  The Maine Central Registry</a:t>
            </a:r>
            <a:r>
              <a:rPr lang="en-US" baseline="0" dirty="0" smtClean="0"/>
              <a:t> </a:t>
            </a:r>
            <a:r>
              <a:rPr lang="en-US" dirty="0" smtClean="0"/>
              <a:t>sends the case to the local office and the local office again requests the Affidavit.  Rhode Island still does not respond</a:t>
            </a:r>
            <a:r>
              <a:rPr lang="en-US" baseline="0" dirty="0" smtClean="0"/>
              <a:t>.</a:t>
            </a:r>
            <a:endParaRPr lang="en-US" dirty="0" smtClean="0"/>
          </a:p>
          <a:p>
            <a:endParaRPr lang="en-US" dirty="0" smtClean="0"/>
          </a:p>
          <a:p>
            <a:r>
              <a:rPr lang="en-US" dirty="0" smtClean="0"/>
              <a:t>Is this statement true</a:t>
            </a:r>
            <a:r>
              <a:rPr lang="en-US" baseline="0" dirty="0" smtClean="0"/>
              <a:t> or false?  Maine</a:t>
            </a:r>
            <a:r>
              <a:rPr lang="en-US" b="1" dirty="0" smtClean="0"/>
              <a:t> </a:t>
            </a:r>
            <a:r>
              <a:rPr lang="en-US" b="0" dirty="0" smtClean="0"/>
              <a:t>can begin</a:t>
            </a:r>
            <a:r>
              <a:rPr lang="en-US" b="0" baseline="0" dirty="0" smtClean="0"/>
              <a:t> the procedure for closing</a:t>
            </a:r>
            <a:r>
              <a:rPr lang="en-US" b="0" dirty="0" smtClean="0"/>
              <a:t> its case for noncooperation of the initiating state.</a:t>
            </a:r>
          </a:p>
          <a:p>
            <a:endParaRPr lang="en-US" b="0" i="0" baseline="0" dirty="0" smtClean="0">
              <a:solidFill>
                <a:srgbClr val="FF0000"/>
              </a:solidFill>
            </a:endParaRPr>
          </a:p>
          <a:p>
            <a:pPr defTabSz="465887">
              <a:defRPr/>
            </a:pPr>
            <a:r>
              <a:rPr lang="en-US" b="0" i="0" dirty="0" smtClean="0"/>
              <a:t>The poll is now open.  Click on the button next to “a” or “b”, and then click submit.</a:t>
            </a:r>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39</a:t>
            </a:fld>
            <a:endParaRPr lang="en-US"/>
          </a:p>
        </p:txBody>
      </p:sp>
    </p:spTree>
    <p:extLst>
      <p:ext uri="{BB962C8B-B14F-4D97-AF65-F5344CB8AC3E}">
        <p14:creationId xmlns:p14="http://schemas.microsoft.com/office/powerpoint/2010/main" val="2063688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Let’s begin with the basics</a:t>
            </a:r>
            <a:r>
              <a:rPr lang="en-US" baseline="0" dirty="0" smtClean="0"/>
              <a:t> of case closure.</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a:t>
            </a:fld>
            <a:endParaRPr lang="en-US"/>
          </a:p>
        </p:txBody>
      </p:sp>
    </p:spTree>
    <p:extLst>
      <p:ext uri="{BB962C8B-B14F-4D97-AF65-F5344CB8AC3E}">
        <p14:creationId xmlns:p14="http://schemas.microsoft.com/office/powerpoint/2010/main" val="34789412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70593">
              <a:defRPr/>
            </a:pPr>
            <a:r>
              <a:rPr lang="en-US" dirty="0" smtClean="0"/>
              <a:t>Notes:</a:t>
            </a:r>
          </a:p>
          <a:p>
            <a:pPr defTabSz="470593">
              <a:defRPr/>
            </a:pPr>
            <a:endParaRPr lang="en-US" b="0" i="0" dirty="0" smtClean="0"/>
          </a:p>
          <a:p>
            <a:pPr defTabSz="470593">
              <a:defRPr/>
            </a:pPr>
            <a:r>
              <a:rPr lang="en-US" b="0" i="0" dirty="0" smtClean="0"/>
              <a:t>As you can see, the poll has closed and …..[Instructions for trainer</a:t>
            </a:r>
            <a:r>
              <a:rPr lang="en-US" dirty="0" smtClean="0">
                <a:solidFill>
                  <a:schemeClr val="tx1"/>
                </a:solidFill>
                <a:cs typeface="Arial" panose="020B0604020202020204" pitchFamily="34" charset="0"/>
              </a:rPr>
              <a:t>−</a:t>
            </a:r>
            <a:r>
              <a:rPr lang="en-US" b="0" i="0" dirty="0" smtClean="0"/>
              <a:t>comment on the r</a:t>
            </a:r>
            <a:r>
              <a:rPr lang="en-US" b="0" i="0" baseline="0" dirty="0" smtClean="0"/>
              <a:t>esponses and the percentage of correct responses.]</a:t>
            </a:r>
          </a:p>
          <a:p>
            <a:pPr defTabSz="470593">
              <a:defRPr/>
            </a:pPr>
            <a:endParaRPr lang="en-US" b="0" i="0" baseline="0" dirty="0" smtClean="0"/>
          </a:p>
          <a:p>
            <a:pPr defTabSz="465887">
              <a:defRPr/>
            </a:pPr>
            <a:r>
              <a:rPr lang="en-US" b="0" i="0" baseline="0" dirty="0" smtClean="0"/>
              <a:t>The answer to this scenario is true.  </a:t>
            </a:r>
            <a:r>
              <a:rPr lang="en-US" dirty="0"/>
              <a:t>As noted in the federal Intergovernmental Forms Matrix, which we have mentioned in other trainings, most states require an Affidavit in Support of Establishing Parentage in a case to establish parentage.  If Maine has requested the document and allowed time for receipt ​and the initiating state has failed to respond, Maine can begin the process of closing the case for noncooperation</a:t>
            </a:r>
            <a:r>
              <a:rPr lang="en-US" b="0" i="0" baseline="0" dirty="0" smtClean="0"/>
              <a:t>.  Maine must send a 60-day notice of intent to close to Rhode Island.  If Rhode Island sends the document within that 60 days o</a:t>
            </a:r>
            <a:r>
              <a:rPr lang="en-US" dirty="0"/>
              <a:t>r if Rhode Island communicates with Maine to request more time or provides an explanation, Maine should keep the case open.  If Rhode Island does not respond to the notice within that timeframe, Maine can close its responding case.  Remember, the intergovernmental rule also requires that Maine notify Rhode Island again </a:t>
            </a:r>
            <a:r>
              <a:rPr lang="en-US" i="1" dirty="0"/>
              <a:t>after</a:t>
            </a:r>
            <a:r>
              <a:rPr lang="en-US" dirty="0"/>
              <a:t> it has finally closed the responding case.  </a:t>
            </a:r>
          </a:p>
          <a:p>
            <a:pPr defTabSz="465887">
              <a:defRPr/>
            </a:pPr>
            <a:endParaRPr lang="en-US" b="0" i="0" baseline="0" dirty="0" smtClean="0"/>
          </a:p>
          <a:p>
            <a:pPr defTabSz="470593">
              <a:defRPr/>
            </a:pPr>
            <a:r>
              <a:rPr lang="en-US" b="0" i="0" baseline="0" dirty="0" smtClean="0"/>
              <a:t>It is important to note that this closure is permissive, meaning that Maine may choose to allow more time for receipt of the document.  States will have more success with intergovernmental cases if they attempt to resolve issues rather than close as soon as the regulations permit.</a:t>
            </a:r>
          </a:p>
          <a:p>
            <a:pPr defTabSz="470593">
              <a:defRPr/>
            </a:pPr>
            <a:endParaRPr lang="en-US" b="0" i="0" baseline="0" dirty="0" smtClean="0"/>
          </a:p>
          <a:p>
            <a:pPr defTabSz="470593">
              <a:defRPr/>
            </a:pPr>
            <a:endParaRPr lang="en-US" b="0" i="0" baseline="0"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40</a:t>
            </a:fld>
            <a:endParaRPr lang="en-US"/>
          </a:p>
        </p:txBody>
      </p:sp>
    </p:spTree>
    <p:extLst>
      <p:ext uri="{BB962C8B-B14F-4D97-AF65-F5344CB8AC3E}">
        <p14:creationId xmlns:p14="http://schemas.microsoft.com/office/powerpoint/2010/main" val="28456333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In this scenario, the custodial</a:t>
            </a:r>
            <a:r>
              <a:rPr lang="en-US" baseline="0" dirty="0" smtClean="0"/>
              <a:t> parent lives in Kansas and the noncustodial parent lives in Oklahoma.  </a:t>
            </a:r>
            <a:r>
              <a:rPr lang="en-US" dirty="0" smtClean="0"/>
              <a:t>Kansas refers a case to Oklahoma, requesting enforcement of a Kansas order.  Oklahoma opens a case but cannot find an employer for the noncustodial parent and asks Kansas to identify one.  Kansas is also unable to find an employer for the noncustodial parent.</a:t>
            </a:r>
          </a:p>
          <a:p>
            <a:endParaRPr lang="en-US" dirty="0" smtClean="0"/>
          </a:p>
          <a:p>
            <a:r>
              <a:rPr lang="en-US" b="0" dirty="0" smtClean="0"/>
              <a:t>Can Oklahoma close its case for noncooperation of the initiating state for failure to provide an employer?</a:t>
            </a:r>
          </a:p>
          <a:p>
            <a:endParaRPr lang="en-US" b="0" i="0" baseline="0" dirty="0" smtClean="0">
              <a:solidFill>
                <a:srgbClr val="FF0000"/>
              </a:solidFill>
            </a:endParaRPr>
          </a:p>
          <a:p>
            <a:pPr defTabSz="465887">
              <a:defRPr/>
            </a:pPr>
            <a:r>
              <a:rPr lang="en-US" b="0" i="0" dirty="0" smtClean="0"/>
              <a:t>The poll is now open.  Click on the button next to “a” or “b”, and then click submit.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41</a:t>
            </a:fld>
            <a:endParaRPr lang="en-US"/>
          </a:p>
        </p:txBody>
      </p:sp>
    </p:spTree>
    <p:extLst>
      <p:ext uri="{BB962C8B-B14F-4D97-AF65-F5344CB8AC3E}">
        <p14:creationId xmlns:p14="http://schemas.microsoft.com/office/powerpoint/2010/main" val="38270226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70593">
              <a:defRPr/>
            </a:pPr>
            <a:r>
              <a:rPr lang="en-US" dirty="0" smtClean="0"/>
              <a:t>Notes:</a:t>
            </a:r>
          </a:p>
          <a:p>
            <a:pPr defTabSz="470593">
              <a:defRPr/>
            </a:pPr>
            <a:endParaRPr lang="en-US" b="0" i="0" dirty="0" smtClean="0"/>
          </a:p>
          <a:p>
            <a:pPr defTabSz="470593">
              <a:defRPr/>
            </a:pPr>
            <a:r>
              <a:rPr lang="en-US" b="0" i="0" dirty="0" smtClean="0"/>
              <a:t>As you can see, the poll has closed and …..[Instructions for trainer</a:t>
            </a:r>
            <a:r>
              <a:rPr lang="en-US" dirty="0" smtClean="0">
                <a:solidFill>
                  <a:schemeClr val="tx1"/>
                </a:solidFill>
                <a:cs typeface="Arial" panose="020B0604020202020204" pitchFamily="34" charset="0"/>
              </a:rPr>
              <a:t>−</a:t>
            </a:r>
            <a:r>
              <a:rPr lang="en-US" b="0" i="0" dirty="0" smtClean="0"/>
              <a:t>comment on the r</a:t>
            </a:r>
            <a:r>
              <a:rPr lang="en-US" b="0" i="0" baseline="0" dirty="0" smtClean="0"/>
              <a:t>esponses and the percentage of correct responses.]</a:t>
            </a:r>
          </a:p>
          <a:p>
            <a:pPr defTabSz="470593">
              <a:defRPr/>
            </a:pPr>
            <a:endParaRPr lang="en-US" b="0" i="0" baseline="0" dirty="0" smtClean="0"/>
          </a:p>
          <a:p>
            <a:pPr defTabSz="470593">
              <a:defRPr/>
            </a:pPr>
            <a:r>
              <a:rPr lang="en-US" b="0" i="0" baseline="0" dirty="0" smtClean="0"/>
              <a:t>The answer to this is “No.”  Just as a state cannot close a responding case for lack of address information, as we talked about under the first scenario, Oklahoma cannot close its case for lack of employer information, claiming noncooperation of the initiating state.  This does not meet any of the criteria for closing a responding case.</a:t>
            </a:r>
          </a:p>
          <a:p>
            <a:pPr defTabSz="470593">
              <a:defRPr/>
            </a:pPr>
            <a:endParaRPr lang="en-US" b="0" i="0" baseline="0" dirty="0" smtClean="0"/>
          </a:p>
          <a:p>
            <a:pPr defTabSz="470593">
              <a:defRPr/>
            </a:pPr>
            <a:r>
              <a:rPr lang="en-US" b="0" i="0" baseline="0" dirty="0" smtClean="0"/>
              <a:t>As the responding state, federal regulations require Oklahoma to continue to attempt to locate an employer for the noncustodial parent and to use its other enforcement remedies in its attempt to enforce support.  In fact, one of the reasons for referring an interstate case is that the noncustodial parent’s employer is unknown and other enforcement remedies are necessary.</a:t>
            </a:r>
          </a:p>
          <a:p>
            <a:pPr defTabSz="470593">
              <a:defRPr/>
            </a:pPr>
            <a:endParaRPr lang="en-US" b="0" i="0" baseline="0" dirty="0" smtClean="0"/>
          </a:p>
          <a:p>
            <a:pPr defTabSz="465887">
              <a:defRPr/>
            </a:pPr>
            <a:r>
              <a:rPr lang="en-US" baseline="0" dirty="0" smtClean="0"/>
              <a:t>References:</a:t>
            </a:r>
          </a:p>
          <a:p>
            <a:pPr defTabSz="465887">
              <a:defRPr/>
            </a:pPr>
            <a:r>
              <a:rPr lang="en-US" dirty="0" smtClean="0"/>
              <a:t>45 </a:t>
            </a:r>
            <a:r>
              <a:rPr lang="en-US" dirty="0"/>
              <a:t>CFR 303.3(b)(4) </a:t>
            </a:r>
            <a:r>
              <a:rPr lang="en-US" dirty="0" smtClean="0"/>
              <a:t>-- </a:t>
            </a:r>
            <a:r>
              <a:rPr lang="en-US" dirty="0"/>
              <a:t>Location of noncustodial parents in IV-D cases</a:t>
            </a:r>
            <a:endParaRPr lang="en-US" b="0" dirty="0" smtClean="0"/>
          </a:p>
          <a:p>
            <a:pPr lvl="0">
              <a:defRPr/>
            </a:pP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42</a:t>
            </a:fld>
            <a:endParaRPr lang="en-US"/>
          </a:p>
        </p:txBody>
      </p:sp>
    </p:spTree>
    <p:extLst>
      <p:ext uri="{BB962C8B-B14F-4D97-AF65-F5344CB8AC3E}">
        <p14:creationId xmlns:p14="http://schemas.microsoft.com/office/powerpoint/2010/main" val="42321400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Here we have a case in which the custodial</a:t>
            </a:r>
            <a:r>
              <a:rPr lang="en-US" baseline="0" dirty="0" smtClean="0"/>
              <a:t> parent </a:t>
            </a:r>
            <a:r>
              <a:rPr lang="en-US" dirty="0" smtClean="0"/>
              <a:t>lives in Delaware</a:t>
            </a:r>
            <a:r>
              <a:rPr lang="en-US" baseline="0" dirty="0" smtClean="0"/>
              <a:t> and the noncustodial parent lives </a:t>
            </a:r>
            <a:r>
              <a:rPr lang="en-US" dirty="0" smtClean="0"/>
              <a:t>in North</a:t>
            </a:r>
            <a:r>
              <a:rPr lang="en-US" baseline="0" dirty="0" smtClean="0"/>
              <a:t> Carolina </a:t>
            </a:r>
            <a:r>
              <a:rPr lang="en-US" dirty="0" smtClean="0"/>
              <a:t>when the</a:t>
            </a:r>
            <a:r>
              <a:rPr lang="en-US" baseline="0" dirty="0" smtClean="0"/>
              <a:t> </a:t>
            </a:r>
            <a:r>
              <a:rPr lang="en-US" dirty="0" smtClean="0"/>
              <a:t>case is first opened.  Delaware refers a case to North Carolina</a:t>
            </a:r>
            <a:r>
              <a:rPr lang="en-US" baseline="0" dirty="0" smtClean="0"/>
              <a:t> </a:t>
            </a:r>
            <a:r>
              <a:rPr lang="en-US" dirty="0" smtClean="0"/>
              <a:t>to enforce a Delaware order.  North</a:t>
            </a:r>
            <a:r>
              <a:rPr lang="en-US" baseline="0" dirty="0" smtClean="0"/>
              <a:t> </a:t>
            </a:r>
            <a:r>
              <a:rPr lang="en-US" dirty="0" smtClean="0"/>
              <a:t>Carolina issues an income withholding</a:t>
            </a:r>
            <a:r>
              <a:rPr lang="en-US" baseline="0" dirty="0" smtClean="0"/>
              <a:t> order </a:t>
            </a:r>
            <a:r>
              <a:rPr lang="en-US" dirty="0" smtClean="0"/>
              <a:t>and is sending payments to Delaware.  Later, however, the noncustodial parent</a:t>
            </a:r>
            <a:r>
              <a:rPr lang="en-US" baseline="0" dirty="0" smtClean="0"/>
              <a:t> moves to </a:t>
            </a:r>
            <a:r>
              <a:rPr lang="en-US" dirty="0" smtClean="0"/>
              <a:t>South Carolina</a:t>
            </a:r>
            <a:r>
              <a:rPr lang="en-US" baseline="0" dirty="0" smtClean="0"/>
              <a:t> and still works for the same employer</a:t>
            </a:r>
            <a:r>
              <a:rPr lang="en-US" dirty="0" smtClean="0"/>
              <a:t>.  Delaware sends a request to North Carolina to stop its income withholding order and close its case.  North Carolina doesn’t want to close its case as payments are being received.</a:t>
            </a:r>
          </a:p>
          <a:p>
            <a:endParaRPr lang="en-US" dirty="0" smtClean="0"/>
          </a:p>
          <a:p>
            <a:r>
              <a:rPr lang="en-US" b="0" dirty="0" smtClean="0"/>
              <a:t>Can North Carolina</a:t>
            </a:r>
            <a:r>
              <a:rPr lang="en-US" b="0" baseline="0" dirty="0" smtClean="0"/>
              <a:t> </a:t>
            </a:r>
            <a:r>
              <a:rPr lang="en-US" b="0" dirty="0" smtClean="0"/>
              <a:t>refuse to close its case?</a:t>
            </a:r>
          </a:p>
          <a:p>
            <a:endParaRPr lang="en-US" b="0" i="0" baseline="0" dirty="0" smtClean="0">
              <a:solidFill>
                <a:srgbClr val="FF0000"/>
              </a:solidFill>
            </a:endParaRPr>
          </a:p>
          <a:p>
            <a:pPr defTabSz="465887">
              <a:defRPr/>
            </a:pPr>
            <a:r>
              <a:rPr lang="en-US" b="0" i="0" dirty="0" smtClean="0"/>
              <a:t>The poll is now open.  Again,</a:t>
            </a:r>
            <a:r>
              <a:rPr lang="en-US" b="0" i="0" baseline="0" dirty="0" smtClean="0"/>
              <a:t> c</a:t>
            </a:r>
            <a:r>
              <a:rPr lang="en-US" b="0" i="0" dirty="0" smtClean="0"/>
              <a:t>lick on the button next to “a” or “b”, and then click submit.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43</a:t>
            </a:fld>
            <a:endParaRPr lang="en-US"/>
          </a:p>
        </p:txBody>
      </p:sp>
    </p:spTree>
    <p:extLst>
      <p:ext uri="{BB962C8B-B14F-4D97-AF65-F5344CB8AC3E}">
        <p14:creationId xmlns:p14="http://schemas.microsoft.com/office/powerpoint/2010/main" val="7081748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pPr defTabSz="470593">
              <a:defRPr/>
            </a:pPr>
            <a:r>
              <a:rPr lang="en-US" b="0" i="0" dirty="0" smtClean="0"/>
              <a:t>As you can see, the poll has closed and …..[Instructions for trainer</a:t>
            </a:r>
            <a:r>
              <a:rPr lang="en-US" dirty="0" smtClean="0">
                <a:solidFill>
                  <a:schemeClr val="tx1"/>
                </a:solidFill>
                <a:cs typeface="Arial" panose="020B0604020202020204" pitchFamily="34" charset="0"/>
              </a:rPr>
              <a:t>−</a:t>
            </a:r>
            <a:r>
              <a:rPr lang="en-US" b="0" i="0" dirty="0" smtClean="0"/>
              <a:t>comment on the r</a:t>
            </a:r>
            <a:r>
              <a:rPr lang="en-US" b="0" i="0" baseline="0" dirty="0" smtClean="0"/>
              <a:t>esponses and the percentage of correct responses.]</a:t>
            </a:r>
          </a:p>
          <a:p>
            <a:pPr defTabSz="470593">
              <a:defRPr/>
            </a:pPr>
            <a:endParaRPr lang="en-US" b="0" i="0" baseline="0" dirty="0" smtClean="0"/>
          </a:p>
          <a:p>
            <a:pPr defTabSz="470593">
              <a:defRPr/>
            </a:pPr>
            <a:r>
              <a:rPr lang="en-US" b="0" i="0" baseline="0" dirty="0" smtClean="0"/>
              <a:t>The answer to this is “No,” North Carolina cannot refuse to close its case.  Delaware, as the initiating state, makes the decisions regarding the case, including whether or not to continue the interstate case.  They might wish to enforce the order on their own or to refer a case to South Carolina. </a:t>
            </a:r>
            <a:r>
              <a:rPr lang="en-US" dirty="0"/>
              <a:t>In this instance in particular, the intergovernmental rule provides that North Carolina must terminate its income withholding order and close its case if requested by the initiating state, Delaware.  Once North Carolina has completed these actions, North Carolina must inform Delaware of the closure.</a:t>
            </a:r>
          </a:p>
          <a:p>
            <a:pPr defTabSz="470593">
              <a:defRPr/>
            </a:pPr>
            <a:endParaRPr lang="en-US" b="0" i="0" baseline="0" dirty="0" smtClean="0"/>
          </a:p>
          <a:p>
            <a:pPr defTabSz="465887">
              <a:defRPr/>
            </a:pPr>
            <a:r>
              <a:rPr lang="en-US" baseline="0" dirty="0" smtClean="0"/>
              <a:t>References:</a:t>
            </a:r>
          </a:p>
          <a:p>
            <a:r>
              <a:rPr lang="en-US" dirty="0"/>
              <a:t>45 CFR 303.7(c)(11) and (12)</a:t>
            </a:r>
          </a:p>
          <a:p>
            <a:r>
              <a:rPr lang="en-US" dirty="0"/>
              <a:t>45 CFR 303.7(d)(9) and (10)</a:t>
            </a:r>
          </a:p>
          <a:p>
            <a:pPr lvl="0">
              <a:defRPr/>
            </a:pPr>
            <a:r>
              <a:rPr lang="en-US" dirty="0" smtClean="0"/>
              <a:t>45 </a:t>
            </a:r>
            <a:r>
              <a:rPr lang="en-US" dirty="0"/>
              <a:t>CFR </a:t>
            </a:r>
            <a:r>
              <a:rPr lang="en-US" dirty="0" smtClean="0"/>
              <a:t>303.11(b)</a:t>
            </a:r>
            <a:endParaRPr lang="en-US" baseline="0" dirty="0" smtClean="0"/>
          </a:p>
          <a:p>
            <a:pPr defTabSz="470593">
              <a:defRPr/>
            </a:pP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44</a:t>
            </a:fld>
            <a:endParaRPr lang="en-US"/>
          </a:p>
        </p:txBody>
      </p:sp>
    </p:spTree>
    <p:extLst>
      <p:ext uri="{BB962C8B-B14F-4D97-AF65-F5344CB8AC3E}">
        <p14:creationId xmlns:p14="http://schemas.microsoft.com/office/powerpoint/2010/main" val="381591857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dirty="0" smtClean="0"/>
              <a:t>Notes:</a:t>
            </a:r>
          </a:p>
          <a:p>
            <a:endParaRPr lang="en-US" dirty="0" smtClean="0"/>
          </a:p>
          <a:p>
            <a:r>
              <a:rPr lang="en-US" dirty="0" smtClean="0"/>
              <a:t>These are resources that you may find </a:t>
            </a:r>
            <a:r>
              <a:rPr lang="en-US" baseline="0" dirty="0" smtClean="0"/>
              <a:t>helpful in processing interstate cases. </a:t>
            </a:r>
          </a:p>
          <a:p>
            <a:endParaRPr lang="en-US" baseline="0" dirty="0" smtClean="0"/>
          </a:p>
          <a:p>
            <a:r>
              <a:rPr lang="en-US" dirty="0"/>
              <a:t>Federal regulations at 45 CFR 303.7 outline responsibilities in interstate cases and regulations at 45 CFR 303.11 address case closure.</a:t>
            </a:r>
          </a:p>
          <a:p>
            <a:endParaRPr lang="en-US" baseline="0" dirty="0" smtClean="0"/>
          </a:p>
          <a:p>
            <a:r>
              <a:rPr lang="en-US" dirty="0" smtClean="0"/>
              <a:t>OCSE also has a number of resources, accessible from its website, that are </a:t>
            </a:r>
            <a:r>
              <a:rPr lang="en-US" baseline="0" dirty="0" smtClean="0"/>
              <a:t>helpful in processing interstate cases. </a:t>
            </a:r>
          </a:p>
          <a:p>
            <a:endParaRPr lang="en-US" dirty="0" smtClean="0"/>
          </a:p>
          <a:p>
            <a:r>
              <a:rPr lang="en-US" dirty="0" smtClean="0"/>
              <a:t>Since we talked briefly about cases with other countries, we have included the PIQ we mentioned in that segment.</a:t>
            </a:r>
          </a:p>
          <a:p>
            <a:endParaRPr lang="en-US" dirty="0" smtClean="0"/>
          </a:p>
          <a:p>
            <a:r>
              <a:rPr lang="en-US" dirty="0" smtClean="0"/>
              <a:t>The final link is to this </a:t>
            </a:r>
            <a:r>
              <a:rPr lang="en-US" baseline="0" dirty="0" smtClean="0"/>
              <a:t>series of interstate trainings.  </a:t>
            </a:r>
            <a:r>
              <a:rPr lang="en-US" dirty="0" smtClean="0"/>
              <a:t>Each training includes a PPT and slide notes.  </a:t>
            </a:r>
            <a:r>
              <a:rPr lang="en-US" baseline="0" dirty="0" smtClean="0"/>
              <a:t>Each session is added to this link after the webinar.</a:t>
            </a:r>
          </a:p>
          <a:p>
            <a:endParaRPr lang="en-US" baseline="0" dirty="0" smtClean="0"/>
          </a:p>
          <a:p>
            <a:endParaRPr lang="en-US" baseline="0" dirty="0" smtClean="0"/>
          </a:p>
          <a:p>
            <a:endParaRPr lang="en-US" baseline="0" dirty="0" smtClean="0"/>
          </a:p>
          <a:p>
            <a:endParaRPr lang="en-US" dirty="0" smtClean="0"/>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45</a:t>
            </a:fld>
            <a:endParaRPr lang="en-US" dirty="0"/>
          </a:p>
        </p:txBody>
      </p:sp>
    </p:spTree>
    <p:extLst>
      <p:ext uri="{BB962C8B-B14F-4D97-AF65-F5344CB8AC3E}">
        <p14:creationId xmlns:p14="http://schemas.microsoft.com/office/powerpoint/2010/main" val="13271897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To find these</a:t>
            </a:r>
            <a:r>
              <a:rPr lang="en-US" baseline="0" dirty="0" smtClean="0"/>
              <a:t> Interstate Case Processing Trainings on the OCSE website, you can follow the link on the previous slide or follow these steps:</a:t>
            </a:r>
          </a:p>
          <a:p>
            <a:endParaRPr lang="en-US" baseline="0" dirty="0" smtClean="0"/>
          </a:p>
          <a:p>
            <a:pPr marL="232943" indent="-232943">
              <a:buFont typeface="+mj-lt"/>
              <a:buAutoNum type="arabicPeriod"/>
            </a:pPr>
            <a:r>
              <a:rPr lang="en-US" baseline="0" dirty="0" smtClean="0"/>
              <a:t>Go to the OCSE website -- www.acf.hhs.gov/css.</a:t>
            </a:r>
          </a:p>
          <a:p>
            <a:pPr marL="232943" indent="-232943">
              <a:buFont typeface="+mj-lt"/>
              <a:buAutoNum type="arabicPeriod"/>
            </a:pPr>
            <a:r>
              <a:rPr lang="en-US" baseline="0" dirty="0" smtClean="0"/>
              <a:t>Hover over Child Support Professionals and left click on those words.  (Do not scroll down.)</a:t>
            </a:r>
          </a:p>
          <a:p>
            <a:pPr marL="232943" indent="-232943">
              <a:buFont typeface="+mj-lt"/>
              <a:buAutoNum type="arabicPeriod"/>
            </a:pPr>
            <a:r>
              <a:rPr lang="en-US" baseline="0" dirty="0" smtClean="0"/>
              <a:t>You will then see </a:t>
            </a:r>
            <a:r>
              <a:rPr lang="en-US" baseline="0" smtClean="0"/>
              <a:t>this screen.</a:t>
            </a:r>
            <a:endParaRPr lang="en-US" baseline="0" dirty="0" smtClean="0"/>
          </a:p>
          <a:p>
            <a:pPr marL="232943" indent="-232943">
              <a:buFont typeface="+mj-lt"/>
              <a:buAutoNum type="arabicPeriod"/>
            </a:pPr>
            <a:r>
              <a:rPr lang="en-US" baseline="0" dirty="0" smtClean="0"/>
              <a:t>Scroll down to the section on “Training” and access the links to this training series, as well as several others.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46</a:t>
            </a:fld>
            <a:endParaRPr lang="en-US"/>
          </a:p>
        </p:txBody>
      </p:sp>
    </p:spTree>
    <p:extLst>
      <p:ext uri="{BB962C8B-B14F-4D97-AF65-F5344CB8AC3E}">
        <p14:creationId xmlns:p14="http://schemas.microsoft.com/office/powerpoint/2010/main" val="41753838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This screen shows the Training section.  Click on the plus sign next</a:t>
            </a:r>
            <a:r>
              <a:rPr lang="en-US" baseline="0" dirty="0" smtClean="0"/>
              <a:t> to the training series you want to access, and then click the link to the series.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47</a:t>
            </a:fld>
            <a:endParaRPr lang="en-US"/>
          </a:p>
        </p:txBody>
      </p:sp>
    </p:spTree>
    <p:extLst>
      <p:ext uri="{BB962C8B-B14F-4D97-AF65-F5344CB8AC3E}">
        <p14:creationId xmlns:p14="http://schemas.microsoft.com/office/powerpoint/2010/main" val="35137709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1181">
              <a:defRPr/>
            </a:pPr>
            <a:r>
              <a:rPr lang="en-US" dirty="0" smtClean="0"/>
              <a:t>Notes:</a:t>
            </a:r>
          </a:p>
          <a:p>
            <a:endParaRPr lang="en-US" dirty="0" smtClean="0"/>
          </a:p>
          <a:p>
            <a:r>
              <a:rPr lang="en-US" dirty="0" smtClean="0"/>
              <a:t>These are resources related to the federal intergovernmental</a:t>
            </a:r>
            <a:r>
              <a:rPr lang="en-US" baseline="0" dirty="0" smtClean="0"/>
              <a:t> forms.</a:t>
            </a:r>
          </a:p>
          <a:p>
            <a:endParaRPr lang="en-US" baseline="0" dirty="0" smtClean="0"/>
          </a:p>
          <a:p>
            <a:r>
              <a:rPr lang="en-US" baseline="0" dirty="0" smtClean="0"/>
              <a:t>The forms and training on the forms, as well as the Forms Matrix, are on the OCSE website.</a:t>
            </a:r>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48</a:t>
            </a:fld>
            <a:endParaRPr lang="en-US" dirty="0"/>
          </a:p>
        </p:txBody>
      </p:sp>
    </p:spTree>
    <p:extLst>
      <p:ext uri="{BB962C8B-B14F-4D97-AF65-F5344CB8AC3E}">
        <p14:creationId xmlns:p14="http://schemas.microsoft.com/office/powerpoint/2010/main" val="36661819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a:p>
          <a:p>
            <a:r>
              <a:rPr lang="en-US" dirty="0"/>
              <a:t>We</a:t>
            </a:r>
            <a:r>
              <a:rPr lang="en-US" baseline="0" dirty="0"/>
              <a:t> have a few minutes for some questions on interstate </a:t>
            </a:r>
            <a:r>
              <a:rPr lang="en-US" baseline="0" dirty="0" smtClean="0"/>
              <a:t>case closure, </a:t>
            </a:r>
            <a:r>
              <a:rPr lang="en-US" baseline="0" dirty="0"/>
              <a:t>but I first want to point out that after the webinar all registrants will receive a training evaluation.  We hope you will complete it </a:t>
            </a:r>
            <a:r>
              <a:rPr lang="en-US" baseline="0" dirty="0" smtClean="0"/>
              <a:t>as your feedback is important to us.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2047873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baseline="0" dirty="0" smtClean="0"/>
              <a:t>Notes:</a:t>
            </a:r>
          </a:p>
          <a:p>
            <a:endParaRPr lang="en-US" dirty="0" smtClean="0"/>
          </a:p>
          <a:p>
            <a:r>
              <a:rPr lang="en-US" dirty="0" smtClean="0"/>
              <a:t>Federal policy </a:t>
            </a:r>
            <a:r>
              <a:rPr lang="en-US" dirty="0"/>
              <a:t>on case closure is in </a:t>
            </a:r>
            <a:r>
              <a:rPr lang="en-US" dirty="0" smtClean="0"/>
              <a:t>the </a:t>
            </a:r>
            <a:r>
              <a:rPr lang="en-US" dirty="0"/>
              <a:t>federal case closure </a:t>
            </a:r>
            <a:r>
              <a:rPr lang="en-US" dirty="0" smtClean="0"/>
              <a:t>regulations </a:t>
            </a:r>
            <a:r>
              <a:rPr lang="en-US" dirty="0"/>
              <a:t>under 45 CFR 303.11</a:t>
            </a:r>
            <a:r>
              <a:rPr lang="en-US" dirty="0" smtClean="0"/>
              <a:t>, </a:t>
            </a:r>
            <a:r>
              <a:rPr lang="en-US" dirty="0"/>
              <a:t>as well as some related requirements under federal intergovernmental </a:t>
            </a:r>
            <a:r>
              <a:rPr lang="en-US" dirty="0" smtClean="0"/>
              <a:t>regulations.  </a:t>
            </a:r>
            <a:r>
              <a:rPr lang="en-US" dirty="0"/>
              <a:t>To </a:t>
            </a:r>
            <a:r>
              <a:rPr lang="en-US" dirty="0" smtClean="0"/>
              <a:t>close any IV-D case, whether interstate or not, the case must meet one of the closure</a:t>
            </a:r>
            <a:r>
              <a:rPr lang="en-US" baseline="0" dirty="0" smtClean="0"/>
              <a:t> criteria listed in federal regulations.  </a:t>
            </a:r>
          </a:p>
          <a:p>
            <a:endParaRPr lang="en-US" dirty="0"/>
          </a:p>
          <a:p>
            <a:pPr defTabSz="465887">
              <a:defRPr/>
            </a:pPr>
            <a:r>
              <a:rPr lang="en-US" baseline="0" dirty="0" smtClean="0"/>
              <a:t>While initiating cases can be closed under most of the criteria, responding cases may only be closed under criteria specific to responding cases, which we will discuss in detail later in the training.  Most of the criteria are permissive, not mandatory, meaning that a IV-D agency may choose to close a case that meets a specific criteria, but is not required to close the case.  In certain situations, a </a:t>
            </a:r>
            <a:r>
              <a:rPr lang="en-US" dirty="0"/>
              <a:t>60-day notice of intent to close must be provided to the applicant or initiating state.  </a:t>
            </a:r>
            <a:r>
              <a:rPr lang="en-US" baseline="0" dirty="0" smtClean="0"/>
              <a:t>Documentation supporting the closure must be maintained in the case record.  Finally, though a case must meet one of the criteria, states may elect to establish criteria that make it more difficult to close a case.  Y</a:t>
            </a:r>
            <a:r>
              <a:rPr lang="en-US" sz="1200" kern="1200" dirty="0" smtClean="0">
                <a:solidFill>
                  <a:schemeClr val="tx1"/>
                </a:solidFill>
                <a:effectLst/>
                <a:latin typeface="+mn-lt"/>
                <a:ea typeface="+mn-ea"/>
                <a:cs typeface="+mn-cs"/>
              </a:rPr>
              <a:t>ou will always want to consult your state’s policies and procedures for case closure, in addition to the federal regulations, for successful management of your interstate caseload. </a:t>
            </a:r>
            <a:endParaRPr lang="en-US" baseline="0" dirty="0" smtClean="0"/>
          </a:p>
          <a:p>
            <a:endParaRPr lang="en-US" baseline="0" dirty="0" smtClean="0"/>
          </a:p>
          <a:p>
            <a:pPr defTabSz="465887">
              <a:defRPr/>
            </a:pPr>
            <a:r>
              <a:rPr lang="en-US" baseline="0" dirty="0" smtClean="0"/>
              <a:t>References:  45 CFR 303.11</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a:t>
            </a:fld>
            <a:endParaRPr lang="en-US"/>
          </a:p>
        </p:txBody>
      </p:sp>
    </p:spTree>
    <p:extLst>
      <p:ext uri="{BB962C8B-B14F-4D97-AF65-F5344CB8AC3E}">
        <p14:creationId xmlns:p14="http://schemas.microsoft.com/office/powerpoint/2010/main" val="11664401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45362" y="4524655"/>
            <a:ext cx="5888916" cy="4842171"/>
          </a:xfrm>
        </p:spPr>
        <p:txBody>
          <a:bodyPr/>
          <a:lstStyle/>
          <a:p>
            <a:r>
              <a:rPr lang="en-US" baseline="0" dirty="0">
                <a:latin typeface="+mn-lt"/>
              </a:rPr>
              <a:t>Notes:</a:t>
            </a:r>
          </a:p>
          <a:p>
            <a:endParaRPr lang="en-US" baseline="0" dirty="0">
              <a:latin typeface="+mn-lt"/>
            </a:endParaRPr>
          </a:p>
          <a:p>
            <a:r>
              <a:rPr lang="en-US" baseline="0" dirty="0">
                <a:latin typeface="+mn-lt"/>
              </a:rPr>
              <a:t>This concludes our Interstate </a:t>
            </a:r>
            <a:r>
              <a:rPr lang="en-US" baseline="0" dirty="0" smtClean="0">
                <a:latin typeface="+mn-lt"/>
              </a:rPr>
              <a:t>Case Closure training, which is part of the interstate case processing series.</a:t>
            </a:r>
          </a:p>
          <a:p>
            <a:endParaRPr lang="en-US" baseline="0" dirty="0" smtClean="0">
              <a:latin typeface="+mn-lt"/>
            </a:endParaRPr>
          </a:p>
          <a:p>
            <a:r>
              <a:rPr lang="en-US" baseline="0" dirty="0" smtClean="0">
                <a:latin typeface="+mn-lt"/>
              </a:rPr>
              <a:t>OCSE </a:t>
            </a:r>
            <a:r>
              <a:rPr lang="en-US" baseline="0" dirty="0">
                <a:latin typeface="+mn-lt"/>
              </a:rPr>
              <a:t>will post the recordings and </a:t>
            </a:r>
            <a:r>
              <a:rPr lang="en-US" baseline="0" dirty="0" smtClean="0">
                <a:latin typeface="+mn-lt"/>
              </a:rPr>
              <a:t>PowerPoints, including </a:t>
            </a:r>
            <a:r>
              <a:rPr lang="en-US" baseline="0" dirty="0">
                <a:latin typeface="+mn-lt"/>
              </a:rPr>
              <a:t>trainer </a:t>
            </a:r>
            <a:r>
              <a:rPr lang="en-US" baseline="0" dirty="0" smtClean="0">
                <a:latin typeface="+mn-lt"/>
              </a:rPr>
              <a:t>notes, from </a:t>
            </a:r>
            <a:r>
              <a:rPr lang="en-US" baseline="0" dirty="0">
                <a:latin typeface="+mn-lt"/>
              </a:rPr>
              <a:t>all these sessions on the OCSE website for your future use and to share with </a:t>
            </a:r>
            <a:r>
              <a:rPr lang="en-US" baseline="0" dirty="0" smtClean="0">
                <a:latin typeface="+mn-lt"/>
              </a:rPr>
              <a:t>colleagues.</a:t>
            </a:r>
            <a:endParaRPr lang="en-US" baseline="0" dirty="0">
              <a:latin typeface="+mn-lt"/>
            </a:endParaRPr>
          </a:p>
        </p:txBody>
      </p:sp>
      <p:sp>
        <p:nvSpPr>
          <p:cNvPr id="4" name="Slide Number Placeholder 3"/>
          <p:cNvSpPr>
            <a:spLocks noGrp="1"/>
          </p:cNvSpPr>
          <p:nvPr>
            <p:ph type="sldNum" sz="quarter" idx="10"/>
          </p:nvPr>
        </p:nvSpPr>
        <p:spPr/>
        <p:txBody>
          <a:bodyPr/>
          <a:lstStyle/>
          <a:p>
            <a:pPr defTabSz="470545">
              <a:defRPr/>
            </a:pPr>
            <a:fld id="{824A558B-E4E9-A94A-B9C1-029E46A76ABA}" type="slidenum">
              <a:rPr lang="en-US">
                <a:solidFill>
                  <a:prstClr val="black"/>
                </a:solidFill>
                <a:latin typeface="Calibri"/>
              </a:rPr>
              <a:pPr defTabSz="470545">
                <a:defRPr/>
              </a:pPr>
              <a:t>50</a:t>
            </a:fld>
            <a:endParaRPr lang="en-US" dirty="0">
              <a:solidFill>
                <a:prstClr val="black"/>
              </a:solidFill>
              <a:latin typeface="Calibri"/>
            </a:endParaRPr>
          </a:p>
        </p:txBody>
      </p:sp>
    </p:spTree>
    <p:extLst>
      <p:ext uri="{BB962C8B-B14F-4D97-AF65-F5344CB8AC3E}">
        <p14:creationId xmlns:p14="http://schemas.microsoft.com/office/powerpoint/2010/main" val="60777554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39">
              <a:defRPr/>
            </a:pPr>
            <a:r>
              <a:rPr lang="en-US" dirty="0" smtClean="0"/>
              <a:t>Notes:</a:t>
            </a:r>
          </a:p>
          <a:p>
            <a:endParaRPr lang="en-US" dirty="0" smtClean="0"/>
          </a:p>
          <a:p>
            <a:pPr defTabSz="465887">
              <a:defRPr/>
            </a:pPr>
            <a:r>
              <a:rPr lang="en-US" dirty="0" smtClean="0"/>
              <a:t>Thanks so much for participating.  Please use the </a:t>
            </a:r>
            <a:r>
              <a:rPr lang="en-US" baseline="0" dirty="0" smtClean="0"/>
              <a:t>email on this slide to send additional questions.  </a:t>
            </a:r>
            <a:endParaRPr lang="en-US" dirty="0"/>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1601276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baseline="0" dirty="0" smtClean="0"/>
              <a:t>Notes:</a:t>
            </a:r>
          </a:p>
          <a:p>
            <a:endParaRPr lang="en-US" baseline="0" dirty="0" smtClean="0"/>
          </a:p>
          <a:p>
            <a:pPr defTabSz="465887">
              <a:defRPr/>
            </a:pPr>
            <a:r>
              <a:rPr lang="en-US" dirty="0"/>
              <a:t>On this slide are a few tips addressing some common areas of confusion related to case closure.  First, i</a:t>
            </a:r>
            <a:r>
              <a:rPr lang="en-US" baseline="0" dirty="0" smtClean="0"/>
              <a:t>t is important to understand that closing a IV-D case simply ends the involvement of the IV-D agency, but does not terminate the order.  When discussing closing cases with parents or other IV-D caseworkers, be clear about this distinction </a:t>
            </a:r>
            <a:r>
              <a:rPr lang="en-US" dirty="0"/>
              <a:t>and that payments are still due under the order even if the IV-D case is closed.</a:t>
            </a:r>
            <a:endParaRPr lang="en-US" baseline="0" dirty="0" smtClean="0"/>
          </a:p>
          <a:p>
            <a:endParaRPr lang="en-US" baseline="0" dirty="0" smtClean="0"/>
          </a:p>
          <a:p>
            <a:pPr defTabSz="465887">
              <a:defRPr/>
            </a:pPr>
            <a:r>
              <a:rPr lang="en-US" baseline="0" dirty="0" smtClean="0"/>
              <a:t>Second, you cannot close a case simply because all the parties have moved out of the state.  </a:t>
            </a:r>
            <a:r>
              <a:rPr lang="en-US" dirty="0"/>
              <a:t>As you will see when we run through all the case closure criteria, this reason alone does not qualify the case for closure.  In fact, t</a:t>
            </a:r>
            <a:r>
              <a:rPr lang="en-US" baseline="0" dirty="0" smtClean="0"/>
              <a:t>here is no residency requirement for an individual to </a:t>
            </a:r>
            <a:r>
              <a:rPr lang="en-US" dirty="0" smtClean="0"/>
              <a:t>receive </a:t>
            </a:r>
            <a:r>
              <a:rPr lang="en-US" dirty="0"/>
              <a:t>IV-D services </a:t>
            </a:r>
            <a:r>
              <a:rPr lang="en-US" dirty="0" smtClean="0"/>
              <a:t>and</a:t>
            </a:r>
            <a:r>
              <a:rPr lang="en-US" baseline="0" dirty="0" smtClean="0"/>
              <a:t> maintain an open IV-D case</a:t>
            </a:r>
            <a:r>
              <a:rPr lang="en-US" u="none" baseline="0" dirty="0" smtClean="0"/>
              <a:t>.  </a:t>
            </a:r>
            <a:r>
              <a:rPr lang="en-US" dirty="0"/>
              <a:t>Therefore, even if all parties have left your state, you must continue to work the case until it meets a closure reason.</a:t>
            </a:r>
          </a:p>
          <a:p>
            <a:endParaRPr lang="en-US" baseline="0" dirty="0" smtClean="0"/>
          </a:p>
          <a:p>
            <a:r>
              <a:rPr lang="en-US" baseline="0" dirty="0" smtClean="0"/>
              <a:t>Third, interstate </a:t>
            </a:r>
            <a:r>
              <a:rPr lang="en-US" dirty="0"/>
              <a:t>limited services requests are not requests to open an interstate IV-D case and, therefore, </a:t>
            </a:r>
            <a:r>
              <a:rPr lang="en-US" dirty="0" smtClean="0"/>
              <a:t>are not </a:t>
            </a:r>
            <a:r>
              <a:rPr lang="en-US" dirty="0"/>
              <a:t>subject to case closure regulations.  If the responding state does enter the limited services request on its system, the state can simply close the request when completed, following state procedures.  </a:t>
            </a:r>
            <a:r>
              <a:rPr lang="en-US" baseline="0" dirty="0" smtClean="0"/>
              <a:t>For example, if a state is asked to help with service of process or obtain a copy of an order and the state must open a “shell case” to provide the assistance, the </a:t>
            </a:r>
            <a:r>
              <a:rPr lang="en-US" dirty="0"/>
              <a:t>state can close the limited services ”shell case” when completed without regard to federal closure rules. </a:t>
            </a:r>
          </a:p>
          <a:p>
            <a:endParaRPr lang="en-US" dirty="0"/>
          </a:p>
          <a:p>
            <a:pPr defTabSz="465887">
              <a:defRPr/>
            </a:pPr>
            <a:r>
              <a:rPr lang="en-US" baseline="0" dirty="0" smtClean="0"/>
              <a:t>Communication and cooperation between the states are critical to the success of interstate cases, including when processing case closure. The Child Support Enforcement Transmittal #2 – Subsequent Actions, which we’ll talk about in a few minutes, is designed to facilitate communication between caseworkers.  We recommend providing direct caseworker contact information, including phone numbers and email addresses.  If you need information or are unsure about something in the case, call or email the other state’s caseworker.  </a:t>
            </a:r>
          </a:p>
          <a:p>
            <a:endParaRPr lang="en-US" baseline="0" dirty="0" smtClean="0"/>
          </a:p>
          <a:p>
            <a:r>
              <a:rPr lang="en-US" baseline="0" dirty="0" smtClean="0"/>
              <a:t>Finally, remember that the goal is to provide support to families, not to close the case!</a:t>
            </a:r>
          </a:p>
          <a:p>
            <a:endParaRPr lang="en-US" baseline="0" dirty="0" smtClean="0"/>
          </a:p>
          <a:p>
            <a:pPr defTabSz="465887">
              <a:defRPr/>
            </a:pPr>
            <a:r>
              <a:rPr lang="en-US" baseline="0" dirty="0" smtClean="0"/>
              <a:t>References:  45 CFR 303.11</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a:t>
            </a:fld>
            <a:endParaRPr lang="en-US"/>
          </a:p>
        </p:txBody>
      </p:sp>
    </p:spTree>
    <p:extLst>
      <p:ext uri="{BB962C8B-B14F-4D97-AF65-F5344CB8AC3E}">
        <p14:creationId xmlns:p14="http://schemas.microsoft.com/office/powerpoint/2010/main" val="2549442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11263" y="696913"/>
            <a:ext cx="4648200" cy="3486150"/>
          </a:xfrm>
        </p:spPr>
      </p:sp>
      <p:sp>
        <p:nvSpPr>
          <p:cNvPr id="3" name="Notes Placeholder 2"/>
          <p:cNvSpPr>
            <a:spLocks noGrp="1"/>
          </p:cNvSpPr>
          <p:nvPr>
            <p:ph type="body" idx="1"/>
          </p:nvPr>
        </p:nvSpPr>
        <p:spPr/>
        <p:txBody>
          <a:bodyPr/>
          <a:lstStyle/>
          <a:p>
            <a:r>
              <a:rPr lang="en-US" dirty="0" smtClean="0"/>
              <a:t>Notes:</a:t>
            </a:r>
          </a:p>
          <a:p>
            <a:endParaRPr lang="en-US" dirty="0" smtClean="0"/>
          </a:p>
          <a:p>
            <a:r>
              <a:rPr lang="en-US" dirty="0" smtClean="0"/>
              <a:t>Now</a:t>
            </a:r>
            <a:r>
              <a:rPr lang="en-US" baseline="0" dirty="0" smtClean="0"/>
              <a:t> let’s review the federal case closure criteria.</a:t>
            </a:r>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7</a:t>
            </a:fld>
            <a:endParaRPr lang="en-US"/>
          </a:p>
        </p:txBody>
      </p:sp>
    </p:spTree>
    <p:extLst>
      <p:ext uri="{BB962C8B-B14F-4D97-AF65-F5344CB8AC3E}">
        <p14:creationId xmlns:p14="http://schemas.microsoft.com/office/powerpoint/2010/main" val="1585655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baseline="0" dirty="0" smtClean="0"/>
              <a:t>Notes:</a:t>
            </a:r>
          </a:p>
          <a:p>
            <a:pPr defTabSz="465887">
              <a:defRPr/>
            </a:pPr>
            <a:endParaRPr lang="en-US" baseline="0" dirty="0" smtClean="0"/>
          </a:p>
          <a:p>
            <a:pPr defTabSz="465887">
              <a:defRPr/>
            </a:pPr>
            <a:r>
              <a:rPr lang="en-US" baseline="0" dirty="0" smtClean="0"/>
              <a:t>Federal regulations detail criteria that allow a state to close its IV-D case.  Let’s review these criteria before we discuss interstate cases specifically.  </a:t>
            </a:r>
            <a:r>
              <a:rPr lang="en-US" dirty="0"/>
              <a:t>Under 303.11(b), states may elect to close a case if:</a:t>
            </a:r>
            <a:endParaRPr lang="en-US" u="none" baseline="0" dirty="0" smtClean="0"/>
          </a:p>
          <a:p>
            <a:pPr marL="232943" indent="-232943" defTabSz="465887">
              <a:buFont typeface="+mj-lt"/>
              <a:buAutoNum type="arabicPeriod"/>
              <a:defRPr/>
            </a:pPr>
            <a:r>
              <a:rPr lang="en-US" baseline="0" dirty="0" smtClean="0"/>
              <a:t>There is n</a:t>
            </a:r>
            <a:r>
              <a:rPr lang="en-US" dirty="0" smtClean="0"/>
              <a:t>o longer a current support order and arrearages are under $500 or unenforceable under state law.  The </a:t>
            </a:r>
            <a:r>
              <a:rPr lang="en-US" dirty="0"/>
              <a:t>arrearages may be owed to the state or the custodial parent</a:t>
            </a:r>
            <a:r>
              <a:rPr lang="en-US" dirty="0" smtClean="0"/>
              <a:t>. </a:t>
            </a:r>
            <a:r>
              <a:rPr lang="en-US" dirty="0"/>
              <a:t>Note that the determination about unenforceability must be based on state law governing enforcement criteria, not IV-D policy on case processing.</a:t>
            </a:r>
            <a:endParaRPr lang="en-US" dirty="0" smtClean="0"/>
          </a:p>
          <a:p>
            <a:pPr marL="232943" indent="-232943">
              <a:buFont typeface="+mj-lt"/>
              <a:buAutoNum type="arabicPeriod"/>
              <a:defRPr/>
            </a:pPr>
            <a:r>
              <a:rPr lang="en-US" baseline="0" dirty="0" smtClean="0"/>
              <a:t>There is n</a:t>
            </a:r>
            <a:r>
              <a:rPr lang="en-US" dirty="0" smtClean="0"/>
              <a:t>o longer a current support order and all arrearages in the case are assigned to the state.  There </a:t>
            </a:r>
            <a:r>
              <a:rPr lang="en-US" dirty="0"/>
              <a:t>are two differences between this criterion and the prior one. </a:t>
            </a:r>
            <a:r>
              <a:rPr lang="en-US" dirty="0" smtClean="0"/>
              <a:t> First</a:t>
            </a:r>
            <a:r>
              <a:rPr lang="en-US" dirty="0"/>
              <a:t>, this criterion is focused on arrearages assigned to the state. </a:t>
            </a:r>
            <a:r>
              <a:rPr lang="en-US" dirty="0" smtClean="0"/>
              <a:t> Second</a:t>
            </a:r>
            <a:r>
              <a:rPr lang="en-US" dirty="0"/>
              <a:t>, under </a:t>
            </a:r>
            <a:r>
              <a:rPr lang="en-US" dirty="0" smtClean="0"/>
              <a:t>this </a:t>
            </a:r>
            <a:r>
              <a:rPr lang="en-US" dirty="0"/>
              <a:t>criterion the amount of arrearages is </a:t>
            </a:r>
            <a:r>
              <a:rPr lang="en-US" dirty="0" smtClean="0"/>
              <a:t>irrelevant</a:t>
            </a:r>
            <a:r>
              <a:rPr lang="en-US" baseline="0" dirty="0" smtClean="0"/>
              <a:t>.  However, a state might decide to set its own threshold arrears balance related to this criterion.</a:t>
            </a:r>
          </a:p>
          <a:p>
            <a:pPr marL="232943" indent="-232943" defTabSz="465887">
              <a:buFont typeface="+mj-lt"/>
              <a:buAutoNum type="arabicPeriod"/>
              <a:defRPr/>
            </a:pPr>
            <a:r>
              <a:rPr lang="en-US" baseline="0" dirty="0" smtClean="0"/>
              <a:t>The noncustodial parent is in long-term care, provided there is no current support order, the children have all reached the age of majority, and the noncustodial parent has no income or assets that can be attached to pay the support arrearage.  Please note that state’s policies determine what is considered “long-term care.”</a:t>
            </a:r>
          </a:p>
          <a:p>
            <a:pPr marL="232943" indent="-232943" defTabSz="465887">
              <a:buFont typeface="+mj-lt"/>
              <a:buAutoNum type="arabicPeriod"/>
              <a:defRPr/>
            </a:pPr>
            <a:r>
              <a:rPr lang="en-US" baseline="0" dirty="0" smtClean="0"/>
              <a:t>The noncustodial parent is deceased and there are no estate assets to attach.</a:t>
            </a:r>
            <a:endParaRPr lang="en-US" dirty="0" smtClean="0"/>
          </a:p>
          <a:p>
            <a:endParaRPr lang="en-US" dirty="0" smtClean="0"/>
          </a:p>
          <a:p>
            <a:pPr defTabSz="465887">
              <a:defRPr/>
            </a:pPr>
            <a:r>
              <a:rPr lang="en-US" baseline="0" dirty="0" smtClean="0"/>
              <a:t>References:  45 CFR 303.11(b)</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a:t>
            </a:fld>
            <a:endParaRPr lang="en-US"/>
          </a:p>
        </p:txBody>
      </p:sp>
    </p:spTree>
    <p:extLst>
      <p:ext uri="{BB962C8B-B14F-4D97-AF65-F5344CB8AC3E}">
        <p14:creationId xmlns:p14="http://schemas.microsoft.com/office/powerpoint/2010/main" val="1312867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65887">
              <a:defRPr/>
            </a:pPr>
            <a:r>
              <a:rPr lang="en-US" baseline="0" dirty="0" smtClean="0"/>
              <a:t>Notes:</a:t>
            </a:r>
          </a:p>
          <a:p>
            <a:pPr defTabSz="465887">
              <a:defRPr/>
            </a:pPr>
            <a:endParaRPr lang="en-US" baseline="0" dirty="0" smtClean="0"/>
          </a:p>
          <a:p>
            <a:pPr defTabSz="465887">
              <a:defRPr/>
            </a:pPr>
            <a:r>
              <a:rPr lang="en-US" baseline="0" dirty="0" smtClean="0"/>
              <a:t>Continuing with the federal case closure criteria:</a:t>
            </a:r>
          </a:p>
          <a:p>
            <a:pPr defTabSz="465887">
              <a:defRPr/>
            </a:pPr>
            <a:endParaRPr lang="en-US" baseline="0" dirty="0" smtClean="0"/>
          </a:p>
          <a:p>
            <a:pPr marL="232943" indent="-232943">
              <a:buFont typeface="+mj-lt"/>
              <a:buAutoNum type="arabicPeriod" startAt="5"/>
            </a:pPr>
            <a:r>
              <a:rPr lang="en-US" dirty="0" smtClean="0"/>
              <a:t>The noncustodial parent is living with the minor child either as the primary caregiver or in an intact two-parent household.</a:t>
            </a:r>
          </a:p>
          <a:p>
            <a:pPr marL="232943" indent="-232943">
              <a:buFont typeface="+mj-lt"/>
              <a:buAutoNum type="arabicPeriod" startAt="5"/>
            </a:pPr>
            <a:r>
              <a:rPr lang="en-US" dirty="0" smtClean="0"/>
              <a:t>Paternity cannot be established</a:t>
            </a:r>
            <a:r>
              <a:rPr lang="en-US" baseline="0" dirty="0" smtClean="0"/>
              <a:t> because:</a:t>
            </a:r>
            <a:endParaRPr lang="en-US" dirty="0" smtClean="0"/>
          </a:p>
          <a:p>
            <a:pPr marL="986774" lvl="1" indent="-524123">
              <a:buFont typeface="+mj-lt"/>
              <a:buAutoNum type="romanLcPeriod"/>
            </a:pPr>
            <a:r>
              <a:rPr lang="en-US" dirty="0" smtClean="0"/>
              <a:t>The child is at least 18 and an action to establish paternity is barred by statute.  </a:t>
            </a:r>
          </a:p>
          <a:p>
            <a:pPr marL="986774" lvl="1" indent="-524123">
              <a:buFont typeface="+mj-lt"/>
              <a:buAutoNum type="romanLcPeriod"/>
            </a:pPr>
            <a:r>
              <a:rPr lang="en-US" dirty="0" smtClean="0"/>
              <a:t>The alleged father has been excluded by genetic test or court or administrative order and no other alleged father can be identified.</a:t>
            </a:r>
          </a:p>
          <a:p>
            <a:pPr marL="986774" lvl="1" indent="-524123">
              <a:buFont typeface="+mj-lt"/>
              <a:buAutoNum type="romanLcPeriod"/>
            </a:pPr>
            <a:r>
              <a:rPr lang="en-US" dirty="0" smtClean="0"/>
              <a:t>The IV-D</a:t>
            </a:r>
            <a:r>
              <a:rPr lang="en-US" baseline="0" dirty="0" smtClean="0"/>
              <a:t> agency has determined that it is n</a:t>
            </a:r>
            <a:r>
              <a:rPr lang="en-US" dirty="0" smtClean="0"/>
              <a:t>ot in the best interest of child to establish paternity in a case involving incest</a:t>
            </a:r>
            <a:r>
              <a:rPr lang="en-US" baseline="0" dirty="0" smtClean="0"/>
              <a:t> or rape or in any case where legal proceedings for adoption are pending.</a:t>
            </a:r>
            <a:endParaRPr lang="en-US" dirty="0" smtClean="0"/>
          </a:p>
          <a:p>
            <a:pPr marL="986774" lvl="1" indent="-524123">
              <a:buFont typeface="+mj-lt"/>
              <a:buAutoNum type="romanLcPeriod"/>
            </a:pPr>
            <a:r>
              <a:rPr lang="en-US" dirty="0" smtClean="0"/>
              <a:t>The identity of the biological father is unknown and cannot be identified.  This criterion requires a diligent search and at least one interview with the recipient of services.</a:t>
            </a:r>
          </a:p>
          <a:p>
            <a:pPr defTabSz="465887">
              <a:defRPr/>
            </a:pPr>
            <a:endParaRPr lang="en-US" baseline="0" dirty="0" smtClean="0"/>
          </a:p>
          <a:p>
            <a:pPr defTabSz="465887">
              <a:defRPr/>
            </a:pPr>
            <a:r>
              <a:rPr lang="en-US" baseline="0" dirty="0" smtClean="0"/>
              <a:t>References:  45 CFR 303.11(b)</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9</a:t>
            </a:fld>
            <a:endParaRPr lang="en-US"/>
          </a:p>
        </p:txBody>
      </p:sp>
    </p:spTree>
    <p:extLst>
      <p:ext uri="{BB962C8B-B14F-4D97-AF65-F5344CB8AC3E}">
        <p14:creationId xmlns:p14="http://schemas.microsoft.com/office/powerpoint/2010/main" val="17418443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Dark Blue">
    <p:bg>
      <p:bgPr>
        <a:solidFill>
          <a:srgbClr val="264A64"/>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371600"/>
            <a:ext cx="5486400" cy="1600200"/>
          </a:xfrm>
        </p:spPr>
        <p:txBody>
          <a:bodyPr anchor="b" anchorCtr="0">
            <a:normAutofit/>
          </a:bodyPr>
          <a:lstStyle>
            <a:lvl1pPr>
              <a:defRPr sz="3200">
                <a:solidFill>
                  <a:srgbClr val="FFFFFF"/>
                </a:solidFill>
              </a:defRPr>
            </a:lvl1pPr>
          </a:lstStyle>
          <a:p>
            <a:r>
              <a:rPr lang="en-US" dirty="0" smtClean="0"/>
              <a:t>CLICK TO EDIT MASTER TITLE STYLE</a:t>
            </a:r>
            <a:endParaRPr lang="en-US" dirty="0"/>
          </a:p>
        </p:txBody>
      </p:sp>
      <p:sp>
        <p:nvSpPr>
          <p:cNvPr id="15" name="Subtitle 2"/>
          <p:cNvSpPr>
            <a:spLocks noGrp="1"/>
          </p:cNvSpPr>
          <p:nvPr>
            <p:ph type="subTitle" idx="1" hasCustomPrompt="1"/>
          </p:nvPr>
        </p:nvSpPr>
        <p:spPr>
          <a:xfrm>
            <a:off x="914400" y="3352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16" name="Straight Connector 15"/>
          <p:cNvCxnSpPr/>
          <p:nvPr userDrawn="1"/>
        </p:nvCxnSpPr>
        <p:spPr>
          <a:xfrm>
            <a:off x="1066800" y="31242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6" name="Picture 5" descr="Logo for HHS and ACF. Office of Child Support Enforcement" title="HHS/ACF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21476625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ue/Gray 2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33400" y="1600200"/>
            <a:ext cx="3809696" cy="4724400"/>
          </a:xfrm>
        </p:spPr>
        <p:txBody>
          <a:bodyPr>
            <a:normAutofit/>
          </a:bodyPr>
          <a:lstStyle>
            <a:lvl1pPr>
              <a:defRPr sz="200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Level 1 bullet goes here</a:t>
            </a:r>
          </a:p>
          <a:p>
            <a:pPr lvl="1"/>
            <a:r>
              <a:rPr lang="en-US" dirty="0" smtClean="0"/>
              <a:t>Level 2 bullet goes here</a:t>
            </a:r>
          </a:p>
        </p:txBody>
      </p:sp>
      <p:sp>
        <p:nvSpPr>
          <p:cNvPr id="10" name="Title 1"/>
          <p:cNvSpPr>
            <a:spLocks noGrp="1"/>
          </p:cNvSpPr>
          <p:nvPr>
            <p:ph type="title" hasCustomPrompt="1"/>
          </p:nvPr>
        </p:nvSpPr>
        <p:spPr>
          <a:xfrm>
            <a:off x="533400" y="685800"/>
            <a:ext cx="8000696" cy="461665"/>
          </a:xfrm>
        </p:spPr>
        <p:txBody>
          <a:bodyPr wrap="square" anchor="b" anchorCtr="0">
            <a:spAutoFit/>
          </a:bodyPr>
          <a:lstStyle>
            <a:lvl1pPr>
              <a:defRPr sz="2400" baseline="0">
                <a:solidFill>
                  <a:srgbClr val="336A90"/>
                </a:solidFill>
              </a:defRPr>
            </a:lvl1pPr>
          </a:lstStyle>
          <a:p>
            <a:r>
              <a:rPr lang="en-US" dirty="0" smtClean="0"/>
              <a:t>TITLE GOES HERE</a:t>
            </a:r>
            <a:endParaRPr lang="en-US" dirty="0"/>
          </a:p>
        </p:txBody>
      </p:sp>
      <p:sp>
        <p:nvSpPr>
          <p:cNvPr id="6" name="Content Placeholder 2"/>
          <p:cNvSpPr>
            <a:spLocks noGrp="1"/>
          </p:cNvSpPr>
          <p:nvPr>
            <p:ph sz="half" idx="11" hasCustomPrompt="1"/>
          </p:nvPr>
        </p:nvSpPr>
        <p:spPr>
          <a:xfrm>
            <a:off x="4724400" y="1600200"/>
            <a:ext cx="3809696"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Level 1 bullet goes here</a:t>
            </a:r>
          </a:p>
          <a:p>
            <a:pPr lvl="1"/>
            <a:r>
              <a:rPr lang="en-US" dirty="0" smtClean="0"/>
              <a:t>Level 2 bullet goes here</a:t>
            </a:r>
          </a:p>
        </p:txBody>
      </p:sp>
      <p:sp>
        <p:nvSpPr>
          <p:cNvPr id="9"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extBox 10"/>
          <p:cNvSpPr txBox="1"/>
          <p:nvPr userDrawn="1"/>
        </p:nvSpPr>
        <p:spPr>
          <a:xfrm>
            <a:off x="3124200" y="6495990"/>
            <a:ext cx="2895600" cy="215444"/>
          </a:xfrm>
          <a:prstGeom prst="rect">
            <a:avLst/>
          </a:prstGeom>
          <a:noFill/>
        </p:spPr>
        <p:txBody>
          <a:bodyPr wrap="square" rtlCol="0">
            <a:spAutoFit/>
          </a:bodyPr>
          <a:lstStyle/>
          <a:p>
            <a:pPr algn="ctr"/>
            <a:r>
              <a:rPr lang="en-US" sz="800" dirty="0" smtClean="0">
                <a:solidFill>
                  <a:srgbClr val="5B616B"/>
                </a:solidFill>
                <a:latin typeface="Arial" panose="020B0604020202020204" pitchFamily="34" charset="0"/>
                <a:cs typeface="Arial" panose="020B0604020202020204" pitchFamily="34" charset="0"/>
              </a:rPr>
              <a:t>Office of Child Support Enforcement</a:t>
            </a:r>
            <a:endParaRPr lang="en-US" sz="800" dirty="0">
              <a:solidFill>
                <a:srgbClr val="5B616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4755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p:txBody>
      </p:sp>
      <p:sp>
        <p:nvSpPr>
          <p:cNvPr id="9"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336A90"/>
                </a:solidFill>
              </a:defRPr>
            </a:lvl1pPr>
          </a:lstStyle>
          <a:p>
            <a:r>
              <a:rPr lang="en-US" dirty="0" smtClean="0"/>
              <a:t>CLICK TO EDIT MASTER TITLE STYLE</a:t>
            </a:r>
            <a:endParaRPr lang="en-US" dirty="0"/>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p:txBody>
      </p:sp>
      <p:sp>
        <p:nvSpPr>
          <p:cNvPr id="13"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4" name="TextBox 13"/>
          <p:cNvSpPr txBox="1"/>
          <p:nvPr userDrawn="1"/>
        </p:nvSpPr>
        <p:spPr>
          <a:xfrm>
            <a:off x="3124200" y="6495990"/>
            <a:ext cx="2895600" cy="215444"/>
          </a:xfrm>
          <a:prstGeom prst="rect">
            <a:avLst/>
          </a:prstGeom>
          <a:noFill/>
        </p:spPr>
        <p:txBody>
          <a:bodyPr wrap="square" rtlCol="0">
            <a:spAutoFit/>
          </a:bodyPr>
          <a:lstStyle/>
          <a:p>
            <a:pPr algn="ctr"/>
            <a:r>
              <a:rPr lang="en-US" sz="800" dirty="0" smtClean="0">
                <a:solidFill>
                  <a:srgbClr val="5B616B"/>
                </a:solidFill>
                <a:latin typeface="Arial" panose="020B0604020202020204" pitchFamily="34" charset="0"/>
                <a:cs typeface="Arial" panose="020B0604020202020204" pitchFamily="34" charset="0"/>
              </a:rPr>
              <a:t>Office of Child Support Enforcement</a:t>
            </a:r>
            <a:endParaRPr lang="en-US" sz="800" dirty="0">
              <a:solidFill>
                <a:srgbClr val="5B616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9667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 Photo">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600200"/>
            <a:ext cx="3809696"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10" name="Title 1"/>
          <p:cNvSpPr>
            <a:spLocks noGrp="1"/>
          </p:cNvSpPr>
          <p:nvPr>
            <p:ph type="title" hasCustomPrompt="1"/>
          </p:nvPr>
        </p:nvSpPr>
        <p:spPr>
          <a:xfrm>
            <a:off x="533400" y="540603"/>
            <a:ext cx="3809696" cy="830997"/>
          </a:xfrm>
        </p:spPr>
        <p:txBody>
          <a:bodyPr wrap="square" anchor="b" anchorCtr="0">
            <a:spAutoFit/>
          </a:bodyPr>
          <a:lstStyle>
            <a:lvl1pPr>
              <a:defRPr sz="2400" baseline="0">
                <a:solidFill>
                  <a:srgbClr val="336A90"/>
                </a:solidFill>
              </a:defRPr>
            </a:lvl1pPr>
          </a:lstStyle>
          <a:p>
            <a:r>
              <a:rPr lang="en-US" dirty="0" smtClean="0"/>
              <a:t>CLICK TO EDIT MASTER TITLE STYLE</a:t>
            </a:r>
            <a:endParaRPr lang="en-US" dirty="0"/>
          </a:p>
        </p:txBody>
      </p:sp>
      <p:sp>
        <p:nvSpPr>
          <p:cNvPr id="11" name="Content Placeholder 2"/>
          <p:cNvSpPr>
            <a:spLocks noGrp="1"/>
          </p:cNvSpPr>
          <p:nvPr>
            <p:ph sz="half" idx="11" hasCustomPrompt="1"/>
          </p:nvPr>
        </p:nvSpPr>
        <p:spPr>
          <a:xfrm>
            <a:off x="4724400" y="152399"/>
            <a:ext cx="4267200" cy="6562345"/>
          </a:xfrm>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PLACE PHOTO</a:t>
            </a:r>
          </a:p>
        </p:txBody>
      </p:sp>
    </p:spTree>
    <p:extLst>
      <p:ext uri="{BB962C8B-B14F-4D97-AF65-F5344CB8AC3E}">
        <p14:creationId xmlns:p14="http://schemas.microsoft.com/office/powerpoint/2010/main" val="4042005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Upper - Photo Lower">
    <p:spTree>
      <p:nvGrpSpPr>
        <p:cNvPr id="1" name=""/>
        <p:cNvGrpSpPr/>
        <p:nvPr/>
      </p:nvGrpSpPr>
      <p:grpSpPr>
        <a:xfrm>
          <a:off x="0" y="0"/>
          <a:ext cx="0" cy="0"/>
          <a:chOff x="0" y="0"/>
          <a:chExt cx="0" cy="0"/>
        </a:xfrm>
      </p:grpSpPr>
      <p:sp>
        <p:nvSpPr>
          <p:cNvPr id="12" name="Rectangle 11"/>
          <p:cNvSpPr/>
          <p:nvPr userDrawn="1"/>
        </p:nvSpPr>
        <p:spPr>
          <a:xfrm>
            <a:off x="152400" y="152400"/>
            <a:ext cx="8839200" cy="2895600"/>
          </a:xfrm>
          <a:prstGeom prst="rect">
            <a:avLst/>
          </a:prstGeom>
          <a:solidFill>
            <a:srgbClr val="264A6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itle 7"/>
          <p:cNvSpPr>
            <a:spLocks noGrp="1"/>
          </p:cNvSpPr>
          <p:nvPr>
            <p:ph type="title"/>
          </p:nvPr>
        </p:nvSpPr>
        <p:spPr>
          <a:xfrm>
            <a:off x="685800" y="457200"/>
            <a:ext cx="7543800" cy="523220"/>
          </a:xfrm>
        </p:spPr>
        <p:txBody>
          <a:bodyPr/>
          <a:lstStyle>
            <a:lvl1pPr>
              <a:defRPr>
                <a:solidFill>
                  <a:schemeClr val="bg1"/>
                </a:solidFill>
              </a:defRPr>
            </a:lvl1pPr>
          </a:lstStyle>
          <a:p>
            <a:r>
              <a:rPr lang="en-US" dirty="0" smtClean="0">
                <a:solidFill>
                  <a:schemeClr val="bg1"/>
                </a:solidFill>
              </a:rPr>
              <a:t>For More Information</a:t>
            </a:r>
            <a:endParaRPr lang="en-US" sz="1400" i="1" dirty="0">
              <a:solidFill>
                <a:schemeClr val="bg1"/>
              </a:solidFill>
            </a:endParaRPr>
          </a:p>
        </p:txBody>
      </p:sp>
      <p:sp>
        <p:nvSpPr>
          <p:cNvPr id="15" name="Subtitle 2"/>
          <p:cNvSpPr>
            <a:spLocks noGrp="1"/>
          </p:cNvSpPr>
          <p:nvPr>
            <p:ph type="subTitle" idx="1" hasCustomPrompt="1"/>
          </p:nvPr>
        </p:nvSpPr>
        <p:spPr>
          <a:xfrm>
            <a:off x="685800" y="1219200"/>
            <a:ext cx="75438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Content Placeholder 2"/>
          <p:cNvSpPr>
            <a:spLocks noGrp="1"/>
          </p:cNvSpPr>
          <p:nvPr>
            <p:ph sz="half" idx="13" hasCustomPrompt="1"/>
          </p:nvPr>
        </p:nvSpPr>
        <p:spPr>
          <a:xfrm>
            <a:off x="152400" y="3048000"/>
            <a:ext cx="8839200" cy="36667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PLACE PHOTO</a:t>
            </a:r>
          </a:p>
        </p:txBody>
      </p:sp>
    </p:spTree>
    <p:extLst>
      <p:ext uri="{BB962C8B-B14F-4D97-AF65-F5344CB8AC3E}">
        <p14:creationId xmlns:p14="http://schemas.microsoft.com/office/powerpoint/2010/main" val="29317531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ntent Upper - Photo Lower">
    <p:spTree>
      <p:nvGrpSpPr>
        <p:cNvPr id="1" name=""/>
        <p:cNvGrpSpPr/>
        <p:nvPr/>
      </p:nvGrpSpPr>
      <p:grpSpPr>
        <a:xfrm>
          <a:off x="0" y="0"/>
          <a:ext cx="0" cy="0"/>
          <a:chOff x="0" y="0"/>
          <a:chExt cx="0" cy="0"/>
        </a:xfrm>
      </p:grpSpPr>
      <p:sp>
        <p:nvSpPr>
          <p:cNvPr id="14" name="Title 7"/>
          <p:cNvSpPr>
            <a:spLocks noGrp="1"/>
          </p:cNvSpPr>
          <p:nvPr>
            <p:ph type="title"/>
          </p:nvPr>
        </p:nvSpPr>
        <p:spPr>
          <a:xfrm>
            <a:off x="552450" y="533400"/>
            <a:ext cx="3657600" cy="523220"/>
          </a:xfrm>
          <a:effectLst/>
        </p:spPr>
        <p:txBody>
          <a:bodyPr/>
          <a:lstStyle>
            <a:lvl1pPr>
              <a:defRPr>
                <a:solidFill>
                  <a:srgbClr val="336A90"/>
                </a:solidFill>
              </a:defRPr>
            </a:lvl1pPr>
          </a:lstStyle>
          <a:p>
            <a:r>
              <a:rPr lang="en-US" dirty="0" smtClean="0">
                <a:solidFill>
                  <a:schemeClr val="bg1"/>
                </a:solidFill>
              </a:rPr>
              <a:t>For More Information</a:t>
            </a:r>
            <a:endParaRPr lang="en-US" sz="1400" i="1" dirty="0">
              <a:solidFill>
                <a:schemeClr val="bg1"/>
              </a:solidFill>
            </a:endParaRPr>
          </a:p>
        </p:txBody>
      </p:sp>
      <p:sp>
        <p:nvSpPr>
          <p:cNvPr id="15" name="Subtitle 2"/>
          <p:cNvSpPr>
            <a:spLocks noGrp="1"/>
          </p:cNvSpPr>
          <p:nvPr>
            <p:ph type="subTitle" idx="1" hasCustomPrompt="1"/>
          </p:nvPr>
        </p:nvSpPr>
        <p:spPr>
          <a:xfrm>
            <a:off x="533400" y="1219200"/>
            <a:ext cx="3657600" cy="1600200"/>
          </a:xfrm>
          <a:effectLst/>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text STYLE</a:t>
            </a:r>
            <a:endParaRPr lang="en-US" dirty="0"/>
          </a:p>
        </p:txBody>
      </p:sp>
      <p:sp>
        <p:nvSpPr>
          <p:cNvPr id="9" name="Content Placeholder 2"/>
          <p:cNvSpPr>
            <a:spLocks noGrp="1"/>
          </p:cNvSpPr>
          <p:nvPr>
            <p:ph sz="half" idx="13" hasCustomPrompt="1"/>
          </p:nvPr>
        </p:nvSpPr>
        <p:spPr>
          <a:xfrm>
            <a:off x="4495800" y="152400"/>
            <a:ext cx="4495800" cy="65623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PLACE PHOTO</a:t>
            </a:r>
          </a:p>
        </p:txBody>
      </p:sp>
    </p:spTree>
    <p:extLst>
      <p:ext uri="{BB962C8B-B14F-4D97-AF65-F5344CB8AC3E}">
        <p14:creationId xmlns:p14="http://schemas.microsoft.com/office/powerpoint/2010/main" val="855222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ue/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smtClean="0"/>
              <a:t>Click to edit Master text styles</a:t>
            </a:r>
          </a:p>
          <a:p>
            <a:pPr lvl="1"/>
            <a:r>
              <a:rPr lang="en-US" dirty="0" smtClean="0"/>
              <a:t>Second level</a:t>
            </a:r>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336A90"/>
                </a:solidFill>
              </a:defRPr>
            </a:lvl1pPr>
          </a:lstStyle>
          <a:p>
            <a:r>
              <a:rPr lang="en-US" dirty="0" smtClean="0"/>
              <a:t>CLICK TO EDIT MASTER TITLE STYLE</a:t>
            </a:r>
            <a:endParaRPr lang="en-US" dirty="0"/>
          </a:p>
        </p:txBody>
      </p:sp>
      <p:sp>
        <p:nvSpPr>
          <p:cNvPr id="13"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4" name="TextBox 13"/>
          <p:cNvSpPr txBox="1"/>
          <p:nvPr userDrawn="1"/>
        </p:nvSpPr>
        <p:spPr>
          <a:xfrm>
            <a:off x="3124200" y="6495990"/>
            <a:ext cx="2895600" cy="215444"/>
          </a:xfrm>
          <a:prstGeom prst="rect">
            <a:avLst/>
          </a:prstGeom>
          <a:noFill/>
        </p:spPr>
        <p:txBody>
          <a:bodyPr wrap="square" rtlCol="0">
            <a:spAutoFit/>
          </a:bodyPr>
          <a:lstStyle/>
          <a:p>
            <a:pPr algn="ctr"/>
            <a:r>
              <a:rPr lang="en-US" sz="800" dirty="0" smtClean="0">
                <a:solidFill>
                  <a:srgbClr val="5B616B"/>
                </a:solidFill>
                <a:latin typeface="Arial" panose="020B0604020202020204" pitchFamily="34" charset="0"/>
                <a:cs typeface="Arial" panose="020B0604020202020204" pitchFamily="34" charset="0"/>
              </a:rPr>
              <a:t>Office of Child Support Enforcement</a:t>
            </a:r>
            <a:endParaRPr lang="en-US" sz="800" dirty="0">
              <a:solidFill>
                <a:srgbClr val="5B616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21424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ext Placeholder 7"/>
          <p:cNvSpPr>
            <a:spLocks noGrp="1"/>
          </p:cNvSpPr>
          <p:nvPr>
            <p:ph type="body" sz="quarter" idx="10" hasCustomPrompt="1"/>
          </p:nvPr>
        </p:nvSpPr>
        <p:spPr>
          <a:xfrm>
            <a:off x="4331738" y="6448231"/>
            <a:ext cx="3645888" cy="297802"/>
          </a:xfrm>
        </p:spPr>
        <p:txBody>
          <a:bodyPr>
            <a:noAutofit/>
          </a:bodyPr>
          <a:lstStyle>
            <a:lvl1pPr marL="0" indent="0" algn="r">
              <a:buNone/>
              <a:defRPr sz="1400"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enter presenter @Twitter Handles</a:t>
            </a:r>
          </a:p>
        </p:txBody>
      </p:sp>
    </p:spTree>
    <p:extLst>
      <p:ext uri="{BB962C8B-B14F-4D97-AF65-F5344CB8AC3E}">
        <p14:creationId xmlns:p14="http://schemas.microsoft.com/office/powerpoint/2010/main" val="15844604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 Dark Blue">
    <p:bg>
      <p:bgPr>
        <a:solidFill>
          <a:srgbClr val="264A64"/>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371600"/>
            <a:ext cx="5486400" cy="1600200"/>
          </a:xfrm>
        </p:spPr>
        <p:txBody>
          <a:bodyPr anchor="b" anchorCtr="0">
            <a:normAutofit/>
          </a:bodyPr>
          <a:lstStyle>
            <a:lvl1pPr>
              <a:defRPr sz="3200">
                <a:solidFill>
                  <a:srgbClr val="FFFFFF"/>
                </a:solidFill>
              </a:defRPr>
            </a:lvl1pPr>
          </a:lstStyle>
          <a:p>
            <a:r>
              <a:rPr lang="en-US" dirty="0"/>
              <a:t>Click to Edit Master Style</a:t>
            </a:r>
          </a:p>
        </p:txBody>
      </p:sp>
      <p:sp>
        <p:nvSpPr>
          <p:cNvPr id="15" name="Subtitle 2"/>
          <p:cNvSpPr>
            <a:spLocks noGrp="1"/>
          </p:cNvSpPr>
          <p:nvPr>
            <p:ph type="subTitle" idx="1" hasCustomPrompt="1"/>
          </p:nvPr>
        </p:nvSpPr>
        <p:spPr>
          <a:xfrm>
            <a:off x="914400" y="3352800"/>
            <a:ext cx="3429000" cy="16002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br>
              <a:rPr lang="en-US" dirty="0"/>
            </a:br>
            <a:r>
              <a:rPr lang="en-US" dirty="0"/>
              <a:t>Master Subtitle Style</a:t>
            </a:r>
          </a:p>
        </p:txBody>
      </p:sp>
      <p:cxnSp>
        <p:nvCxnSpPr>
          <p:cNvPr id="16" name="Straight Connector 15"/>
          <p:cNvCxnSpPr/>
          <p:nvPr userDrawn="1"/>
        </p:nvCxnSpPr>
        <p:spPr>
          <a:xfrm>
            <a:off x="1066800" y="31242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6" name="Picture 5" descr="Logo for HHS and ACF. Office of Child Support Enforcement" title="HHS/ACF Logo"/>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15356415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 Light Gray">
    <p:bg>
      <p:bgPr>
        <a:solidFill>
          <a:srgbClr val="F6F3EE"/>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685800" y="1676400"/>
            <a:ext cx="5486400" cy="1600200"/>
          </a:xfrm>
        </p:spPr>
        <p:txBody>
          <a:bodyPr anchor="b" anchorCtr="0">
            <a:normAutofit/>
          </a:bodyPr>
          <a:lstStyle>
            <a:lvl1pPr>
              <a:defRPr sz="3200" baseline="0">
                <a:solidFill>
                  <a:srgbClr val="336A90"/>
                </a:solidFill>
              </a:defRPr>
            </a:lvl1pPr>
          </a:lstStyle>
          <a:p>
            <a:r>
              <a:rPr lang="en-US" dirty="0"/>
              <a:t>Click to Edit Master Style</a:t>
            </a:r>
          </a:p>
        </p:txBody>
      </p:sp>
      <p:sp>
        <p:nvSpPr>
          <p:cNvPr id="15" name="Subtitle 2"/>
          <p:cNvSpPr>
            <a:spLocks noGrp="1"/>
          </p:cNvSpPr>
          <p:nvPr>
            <p:ph type="subTitle" idx="1" hasCustomPrompt="1"/>
          </p:nvPr>
        </p:nvSpPr>
        <p:spPr>
          <a:xfrm>
            <a:off x="685800" y="3657600"/>
            <a:ext cx="3429000" cy="1600200"/>
          </a:xfrm>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br>
              <a:rPr lang="en-US" dirty="0"/>
            </a:br>
            <a:r>
              <a:rPr lang="en-US" dirty="0"/>
              <a:t>Master Subtitle Style</a:t>
            </a:r>
          </a:p>
        </p:txBody>
      </p:sp>
      <p:cxnSp>
        <p:nvCxnSpPr>
          <p:cNvPr id="16" name="Straight Connector 15"/>
          <p:cNvCxnSpPr/>
          <p:nvPr userDrawn="1"/>
        </p:nvCxnSpPr>
        <p:spPr>
          <a:xfrm>
            <a:off x="800100" y="3429000"/>
            <a:ext cx="4343400" cy="0"/>
          </a:xfrm>
          <a:prstGeom prst="line">
            <a:avLst/>
          </a:prstGeom>
          <a:ln w="19050">
            <a:solidFill>
              <a:srgbClr val="336A90"/>
            </a:solidFill>
          </a:ln>
          <a:effectLst/>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14375" y="5847783"/>
            <a:ext cx="3752407" cy="570367"/>
          </a:xfrm>
          <a:prstGeom prst="rect">
            <a:avLst/>
          </a:prstGeom>
        </p:spPr>
      </p:pic>
    </p:spTree>
    <p:extLst>
      <p:ext uri="{BB962C8B-B14F-4D97-AF65-F5344CB8AC3E}">
        <p14:creationId xmlns:p14="http://schemas.microsoft.com/office/powerpoint/2010/main" val="34959366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400" y="3581400"/>
            <a:ext cx="6543675" cy="2057400"/>
          </a:xfrm>
          <a:prstGeom prst="rect">
            <a:avLst/>
          </a:prstGeom>
          <a:solidFill>
            <a:srgbClr val="264A64">
              <a:alpha val="9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14" name="Title 1"/>
          <p:cNvSpPr>
            <a:spLocks noGrp="1"/>
          </p:cNvSpPr>
          <p:nvPr>
            <p:ph type="ctrTitle" hasCustomPrompt="1"/>
          </p:nvPr>
        </p:nvSpPr>
        <p:spPr>
          <a:xfrm>
            <a:off x="914400" y="3581400"/>
            <a:ext cx="5486400" cy="1219200"/>
          </a:xfrm>
          <a:noFill/>
        </p:spPr>
        <p:txBody>
          <a:bodyPr anchor="b" anchorCtr="0">
            <a:normAutofit/>
          </a:bodyPr>
          <a:lstStyle>
            <a:lvl1pPr marL="0" algn="l">
              <a:defRPr sz="3200" baseline="0">
                <a:solidFill>
                  <a:srgbClr val="FFFFFF"/>
                </a:solidFill>
              </a:defRPr>
            </a:lvl1pPr>
          </a:lstStyle>
          <a:p>
            <a:r>
              <a:rPr lang="en-US" dirty="0"/>
              <a:t>Title Goes Here &amp;</a:t>
            </a:r>
            <a:br>
              <a:rPr lang="en-US" dirty="0"/>
            </a:br>
            <a:r>
              <a:rPr lang="en-US" dirty="0"/>
              <a:t>Can Run Two Lines</a:t>
            </a: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10" name="Picture 9" descr="Logo for HHS and ACF. Office of Child Support Enforcement" title="HHS/ACF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48193" y="5029200"/>
            <a:ext cx="3142807" cy="479500"/>
          </a:xfrm>
          <a:prstGeom prst="rect">
            <a:avLst/>
          </a:prstGeom>
        </p:spPr>
      </p:pic>
    </p:spTree>
    <p:extLst>
      <p:ext uri="{BB962C8B-B14F-4D97-AF65-F5344CB8AC3E}">
        <p14:creationId xmlns:p14="http://schemas.microsoft.com/office/powerpoint/2010/main" val="882995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Light Gray">
    <p:bg>
      <p:bgPr>
        <a:solidFill>
          <a:srgbClr val="F6F3EE"/>
        </a:solid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685800" y="1676400"/>
            <a:ext cx="5486400" cy="1600200"/>
          </a:xfrm>
        </p:spPr>
        <p:txBody>
          <a:bodyPr anchor="b" anchorCtr="0">
            <a:normAutofit/>
          </a:bodyPr>
          <a:lstStyle>
            <a:lvl1pPr>
              <a:defRPr sz="3200" baseline="0">
                <a:solidFill>
                  <a:srgbClr val="336A90"/>
                </a:solidFill>
              </a:defRPr>
            </a:lvl1pPr>
          </a:lstStyle>
          <a:p>
            <a:r>
              <a:rPr lang="en-US" dirty="0" smtClean="0"/>
              <a:t>CLICK TO EDIT MASTER TITLE STYLE</a:t>
            </a:r>
            <a:endParaRPr lang="en-US" dirty="0"/>
          </a:p>
        </p:txBody>
      </p:sp>
      <p:sp>
        <p:nvSpPr>
          <p:cNvPr id="15" name="Subtitle 2"/>
          <p:cNvSpPr>
            <a:spLocks noGrp="1"/>
          </p:cNvSpPr>
          <p:nvPr>
            <p:ph type="subTitle" idx="1" hasCustomPrompt="1"/>
          </p:nvPr>
        </p:nvSpPr>
        <p:spPr>
          <a:xfrm>
            <a:off x="685800" y="3657600"/>
            <a:ext cx="3429000" cy="1600200"/>
          </a:xfrm>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16" name="Straight Connector 15"/>
          <p:cNvCxnSpPr/>
          <p:nvPr userDrawn="1"/>
        </p:nvCxnSpPr>
        <p:spPr>
          <a:xfrm>
            <a:off x="800100" y="3429000"/>
            <a:ext cx="4343400" cy="0"/>
          </a:xfrm>
          <a:prstGeom prst="line">
            <a:avLst/>
          </a:prstGeom>
          <a:ln w="19050">
            <a:solidFill>
              <a:srgbClr val="336A9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383389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ver - Photo - No Colo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2667000"/>
            <a:ext cx="5486400" cy="1447800"/>
          </a:xfrm>
        </p:spPr>
        <p:txBody>
          <a:bodyPr anchor="ctr" anchorCtr="0">
            <a:normAutofit/>
          </a:bodyPr>
          <a:lstStyle>
            <a:lvl1pPr>
              <a:defRPr sz="3200" baseline="0">
                <a:solidFill>
                  <a:srgbClr val="FFFFFF"/>
                </a:solidFill>
              </a:defRPr>
            </a:lvl1pPr>
          </a:lstStyle>
          <a:p>
            <a:r>
              <a:rPr lang="en-US" dirty="0"/>
              <a:t>Click to Edit Master </a:t>
            </a:r>
            <a:br>
              <a:rPr lang="en-US" dirty="0"/>
            </a:br>
            <a:r>
              <a:rPr lang="en-US" dirty="0"/>
              <a:t>Photo Title Style</a:t>
            </a:r>
          </a:p>
        </p:txBody>
      </p:sp>
      <p:sp>
        <p:nvSpPr>
          <p:cNvPr id="15" name="Subtitle 2"/>
          <p:cNvSpPr>
            <a:spLocks noGrp="1"/>
          </p:cNvSpPr>
          <p:nvPr>
            <p:ph type="subTitle" idx="1" hasCustomPrompt="1"/>
          </p:nvPr>
        </p:nvSpPr>
        <p:spPr>
          <a:xfrm>
            <a:off x="914400" y="4343400"/>
            <a:ext cx="5562600" cy="10668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6" name="Straight Connector 15"/>
          <p:cNvCxnSpPr/>
          <p:nvPr userDrawn="1"/>
        </p:nvCxnSpPr>
        <p:spPr>
          <a:xfrm>
            <a:off x="1066800" y="41148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pic>
        <p:nvPicPr>
          <p:cNvPr id="6" name="Picture 5" descr="Logo for HHS and ACF. Office of Child Support Enforcement" title="HHS/ACF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66800" y="5638801"/>
            <a:ext cx="4494969" cy="685800"/>
          </a:xfrm>
          <a:prstGeom prst="rect">
            <a:avLst/>
          </a:prstGeom>
        </p:spPr>
      </p:pic>
    </p:spTree>
    <p:extLst>
      <p:ext uri="{BB962C8B-B14F-4D97-AF65-F5344CB8AC3E}">
        <p14:creationId xmlns:p14="http://schemas.microsoft.com/office/powerpoint/2010/main" val="30000720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Divider - Dark Blue">
    <p:bg>
      <p:bgPr>
        <a:solidFill>
          <a:srgbClr val="264A6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300" y="1589782"/>
            <a:ext cx="8153400" cy="523220"/>
          </a:xfrm>
        </p:spPr>
        <p:txBody>
          <a:bodyPr wrap="square" anchor="t" anchorCtr="0">
            <a:spAutoFit/>
          </a:bodyPr>
          <a:lstStyle>
            <a:lvl1pPr algn="ctr">
              <a:defRPr sz="2800">
                <a:solidFill>
                  <a:srgbClr val="FFFFFF"/>
                </a:solidFill>
              </a:defRPr>
            </a:lvl1pPr>
          </a:lstStyle>
          <a:p>
            <a:r>
              <a:rPr lang="en-US" dirty="0"/>
              <a:t>Click to Edit Master Divider Title Style</a:t>
            </a:r>
          </a:p>
        </p:txBody>
      </p:sp>
    </p:spTree>
    <p:extLst>
      <p:ext uri="{BB962C8B-B14F-4D97-AF65-F5344CB8AC3E}">
        <p14:creationId xmlns:p14="http://schemas.microsoft.com/office/powerpoint/2010/main" val="16826809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399" y="4181475"/>
            <a:ext cx="6543675" cy="1600200"/>
          </a:xfrm>
          <a:prstGeom prst="rect">
            <a:avLst/>
          </a:prstGeom>
          <a:solidFill>
            <a:srgbClr val="264A64">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
        <p:nvSpPr>
          <p:cNvPr id="7" name="Title 1"/>
          <p:cNvSpPr>
            <a:spLocks noGrp="1"/>
          </p:cNvSpPr>
          <p:nvPr>
            <p:ph type="ctrTitle" hasCustomPrompt="1"/>
          </p:nvPr>
        </p:nvSpPr>
        <p:spPr>
          <a:xfrm>
            <a:off x="914400" y="4181475"/>
            <a:ext cx="5486400" cy="1600200"/>
          </a:xfrm>
          <a:noFill/>
        </p:spPr>
        <p:txBody>
          <a:bodyPr anchor="ctr" anchorCtr="0">
            <a:normAutofit/>
          </a:bodyPr>
          <a:lstStyle>
            <a:lvl1pPr marL="0" algn="l">
              <a:defRPr sz="2800" baseline="0">
                <a:solidFill>
                  <a:srgbClr val="FFFFFF"/>
                </a:solidFill>
              </a:defRPr>
            </a:lvl1pPr>
          </a:lstStyle>
          <a:p>
            <a:r>
              <a:rPr lang="en-US" dirty="0"/>
              <a:t>Click to Edit Photo Divider </a:t>
            </a:r>
            <a:br>
              <a:rPr lang="en-US" dirty="0"/>
            </a:br>
            <a:r>
              <a:rPr lang="en-US" dirty="0"/>
              <a:t>Title Style</a:t>
            </a:r>
          </a:p>
        </p:txBody>
      </p:sp>
    </p:spTree>
    <p:extLst>
      <p:ext uri="{BB962C8B-B14F-4D97-AF65-F5344CB8AC3E}">
        <p14:creationId xmlns:p14="http://schemas.microsoft.com/office/powerpoint/2010/main" val="8246950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Cover -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066800"/>
            <a:ext cx="7315200" cy="990600"/>
          </a:xfrm>
          <a:noFill/>
        </p:spPr>
        <p:txBody>
          <a:bodyPr anchor="b" anchorCtr="0">
            <a:normAutofit/>
          </a:bodyPr>
          <a:lstStyle>
            <a:lvl1pPr marL="0" algn="l">
              <a:defRPr sz="3200" baseline="0">
                <a:solidFill>
                  <a:srgbClr val="FFFFFF"/>
                </a:solidFill>
              </a:defRPr>
            </a:lvl1pPr>
          </a:lstStyle>
          <a:p>
            <a:r>
              <a:rPr lang="en-US" dirty="0"/>
              <a:t>Click to Edit Photo Divider </a:t>
            </a:r>
            <a:br>
              <a:rPr lang="en-US" dirty="0"/>
            </a:br>
            <a:r>
              <a:rPr lang="en-US" dirty="0"/>
              <a:t>Title Style</a:t>
            </a:r>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a:t>ADD PHOTO CREDIT HERE</a:t>
            </a:r>
          </a:p>
        </p:txBody>
      </p:sp>
    </p:spTree>
    <p:extLst>
      <p:ext uri="{BB962C8B-B14F-4D97-AF65-F5344CB8AC3E}">
        <p14:creationId xmlns:p14="http://schemas.microsoft.com/office/powerpoint/2010/main" val="2264165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85800" y="1600200"/>
            <a:ext cx="7543800" cy="4572000"/>
          </a:xfrm>
        </p:spPr>
        <p:txBody>
          <a:bodyPr/>
          <a:lstStyle>
            <a:lvl1pPr>
              <a:defRPr baseline="0">
                <a:solidFill>
                  <a:srgbClr val="5B616B"/>
                </a:solidFill>
              </a:defRPr>
            </a:lvl1pPr>
            <a:lvl2pPr>
              <a:defRPr>
                <a:solidFill>
                  <a:srgbClr val="5B616B"/>
                </a:solidFill>
              </a:defRPr>
            </a:lvl2pPr>
            <a:lvl3pPr>
              <a:defRPr sz="1600">
                <a:latin typeface="Arial" panose="020B0604020202020204" pitchFamily="34" charset="0"/>
                <a:cs typeface="Arial" panose="020B0604020202020204" pitchFamily="34" charset="0"/>
              </a:defRPr>
            </a:lvl3pPr>
          </a:lstStyle>
          <a:p>
            <a:pPr lvl="0"/>
            <a:r>
              <a:rPr lang="en-US" dirty="0"/>
              <a:t>Level 1 bullet goes here</a:t>
            </a:r>
          </a:p>
          <a:p>
            <a:pPr lvl="1"/>
            <a:r>
              <a:rPr lang="en-US" dirty="0"/>
              <a:t>Level 2 bullet goes here</a:t>
            </a:r>
          </a:p>
          <a:p>
            <a:pPr lvl="2"/>
            <a:r>
              <a:rPr lang="en-US" dirty="0"/>
              <a:t>Level 3 bullet goes here</a:t>
            </a:r>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 &amp; Can Run Two Lines</a:t>
            </a:r>
          </a:p>
        </p:txBody>
      </p:sp>
      <p:sp>
        <p:nvSpPr>
          <p:cNvPr id="2" name="TextBox 1"/>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Tree>
    <p:extLst>
      <p:ext uri="{BB962C8B-B14F-4D97-AF65-F5344CB8AC3E}">
        <p14:creationId xmlns:p14="http://schemas.microsoft.com/office/powerpoint/2010/main" val="41391633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ue/Gray 2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685800" y="1600200"/>
            <a:ext cx="3657296" cy="4724400"/>
          </a:xfrm>
        </p:spPr>
        <p:txBody>
          <a:bodyPr>
            <a:normAutofit/>
          </a:bodyPr>
          <a:lstStyle>
            <a:lvl1pPr>
              <a:defRPr sz="2000" baseline="0">
                <a:solidFill>
                  <a:srgbClr val="5B616B"/>
                </a:solidFill>
              </a:defRPr>
            </a:lvl1pPr>
            <a:lvl2pPr>
              <a:defRPr sz="1800" baseline="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Level 1 bullet goes here</a:t>
            </a:r>
          </a:p>
          <a:p>
            <a:pPr lvl="1"/>
            <a:r>
              <a:rPr lang="en-US" dirty="0"/>
              <a:t>Level 2 bullet goes here</a:t>
            </a:r>
          </a:p>
          <a:p>
            <a:pPr lvl="2"/>
            <a:r>
              <a:rPr lang="en-US" dirty="0"/>
              <a:t>Level 3 bullet goes here</a:t>
            </a:r>
          </a:p>
        </p:txBody>
      </p:sp>
      <p:sp>
        <p:nvSpPr>
          <p:cNvPr id="6" name="Content Placeholder 2"/>
          <p:cNvSpPr>
            <a:spLocks noGrp="1"/>
          </p:cNvSpPr>
          <p:nvPr>
            <p:ph sz="half" idx="11" hasCustomPrompt="1"/>
          </p:nvPr>
        </p:nvSpPr>
        <p:spPr>
          <a:xfrm>
            <a:off x="4724400" y="1600200"/>
            <a:ext cx="3505200"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Level 1 bullet goes here</a:t>
            </a:r>
          </a:p>
          <a:p>
            <a:pPr lvl="1"/>
            <a:r>
              <a:rPr lang="en-US" dirty="0"/>
              <a:t>Level 2 bullet goes here</a:t>
            </a:r>
          </a:p>
          <a:p>
            <a:pPr lvl="2"/>
            <a:r>
              <a:rPr lang="en-US" dirty="0"/>
              <a:t>Level 3 bullet goes here</a:t>
            </a:r>
          </a:p>
        </p:txBody>
      </p:sp>
      <p:sp>
        <p:nvSpPr>
          <p:cNvPr id="9"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extBox 10"/>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
        <p:nvSpPr>
          <p:cNvPr id="12"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26270824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ue/Gray 3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2514296" cy="4572000"/>
          </a:xfrm>
        </p:spPr>
        <p:txBody>
          <a:bodyPr>
            <a:normAutofit/>
          </a:bodyPr>
          <a:lstStyle>
            <a:lvl1pPr>
              <a:defRPr sz="2000">
                <a:solidFill>
                  <a:srgbClr val="6C6463"/>
                </a:solidFill>
              </a:defRPr>
            </a:lvl1pPr>
            <a:lvl2pPr>
              <a:defRPr sz="1800" baseline="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p:nvPr>
        </p:nvSpPr>
        <p:spPr>
          <a:xfrm>
            <a:off x="5943600"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0" name="Content Placeholder 3"/>
          <p:cNvSpPr>
            <a:spLocks noGrp="1"/>
          </p:cNvSpPr>
          <p:nvPr>
            <p:ph sz="half" idx="13"/>
          </p:nvPr>
        </p:nvSpPr>
        <p:spPr>
          <a:xfrm>
            <a:off x="3314548" y="1600200"/>
            <a:ext cx="25149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FFFFFF"/>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4" name="TextBox 13"/>
          <p:cNvSpPr txBox="1"/>
          <p:nvPr userDrawn="1"/>
        </p:nvSpPr>
        <p:spPr>
          <a:xfrm>
            <a:off x="3124200" y="6495990"/>
            <a:ext cx="2895600" cy="215444"/>
          </a:xfrm>
          <a:prstGeom prst="rect">
            <a:avLst/>
          </a:prstGeom>
          <a:noFill/>
        </p:spPr>
        <p:txBody>
          <a:bodyPr wrap="square" rtlCol="0">
            <a:spAutoFit/>
          </a:bodyPr>
          <a:lstStyle/>
          <a:p>
            <a:pPr algn="ctr"/>
            <a:r>
              <a:rPr lang="en-US" sz="800" dirty="0">
                <a:solidFill>
                  <a:srgbClr val="5B616B"/>
                </a:solidFill>
                <a:latin typeface="Arial" panose="020B0604020202020204" pitchFamily="34" charset="0"/>
                <a:cs typeface="Arial" panose="020B0604020202020204" pitchFamily="34" charset="0"/>
              </a:rPr>
              <a:t>Office of Child Support Enforcement</a:t>
            </a:r>
          </a:p>
        </p:txBody>
      </p:sp>
      <p:sp>
        <p:nvSpPr>
          <p:cNvPr id="8"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22138605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 Photo">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400" y="1600200"/>
            <a:ext cx="3809696" cy="4724400"/>
          </a:xfrm>
        </p:spPr>
        <p:txBody>
          <a:bodyPr>
            <a:normAutofit/>
          </a:bodyPr>
          <a:lstStyle>
            <a:lvl1pPr>
              <a:defRPr sz="2000">
                <a:solidFill>
                  <a:srgbClr val="5B616B"/>
                </a:solidFill>
              </a:defRPr>
            </a:lvl1pPr>
            <a:lvl2pPr>
              <a:defRPr sz="1800">
                <a:solidFill>
                  <a:srgbClr val="5B616B"/>
                </a:solidFill>
              </a:defRPr>
            </a:lvl2pPr>
            <a:lvl3pPr>
              <a:defRPr sz="1600">
                <a:solidFill>
                  <a:srgbClr val="6C6463"/>
                </a:solidFill>
                <a:latin typeface="Arial" panose="020B0604020202020204" pitchFamily="34" charset="0"/>
                <a:cs typeface="Arial" panose="020B0604020202020204" pitchFamily="34" charset="0"/>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1" name="Content Placeholder 2"/>
          <p:cNvSpPr>
            <a:spLocks noGrp="1"/>
          </p:cNvSpPr>
          <p:nvPr>
            <p:ph sz="half" idx="11" hasCustomPrompt="1"/>
          </p:nvPr>
        </p:nvSpPr>
        <p:spPr>
          <a:xfrm>
            <a:off x="4724400" y="152400"/>
            <a:ext cx="4267200" cy="6562345"/>
          </a:xfrm>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
        <p:nvSpPr>
          <p:cNvPr id="5" name="Title 1"/>
          <p:cNvSpPr>
            <a:spLocks noGrp="1"/>
          </p:cNvSpPr>
          <p:nvPr>
            <p:ph type="title" hasCustomPrompt="1"/>
          </p:nvPr>
        </p:nvSpPr>
        <p:spPr>
          <a:xfrm>
            <a:off x="533400" y="848380"/>
            <a:ext cx="4038600" cy="523220"/>
          </a:xfrm>
        </p:spPr>
        <p:txBody>
          <a:bodyPr wrap="square" anchor="b" anchorCtr="0">
            <a:spAutoFit/>
          </a:bodyPr>
          <a:lstStyle>
            <a:lvl1pPr>
              <a:defRPr baseline="0">
                <a:solidFill>
                  <a:srgbClr val="336A90"/>
                </a:solidFill>
              </a:defRPr>
            </a:lvl1pPr>
          </a:lstStyle>
          <a:p>
            <a:r>
              <a:rPr lang="en-US" dirty="0"/>
              <a:t>Title Goes Here</a:t>
            </a:r>
          </a:p>
        </p:txBody>
      </p:sp>
    </p:spTree>
    <p:extLst>
      <p:ext uri="{BB962C8B-B14F-4D97-AF65-F5344CB8AC3E}">
        <p14:creationId xmlns:p14="http://schemas.microsoft.com/office/powerpoint/2010/main" val="40556140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More Information - 1">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42782948-4DBE-204D-AB9E-B65E067054AE}" type="slidenum">
              <a:rPr lang="en-US" smtClean="0"/>
              <a:pPr/>
              <a:t>‹#›</a:t>
            </a:fld>
            <a:endParaRPr lang="en-US" dirty="0"/>
          </a:p>
        </p:txBody>
      </p:sp>
      <p:sp>
        <p:nvSpPr>
          <p:cNvPr id="8" name="Text Placeholder 7"/>
          <p:cNvSpPr>
            <a:spLocks noGrp="1"/>
          </p:cNvSpPr>
          <p:nvPr>
            <p:ph type="body" sz="quarter" idx="12" hasCustomPrompt="1"/>
          </p:nvPr>
        </p:nvSpPr>
        <p:spPr>
          <a:xfrm>
            <a:off x="685800" y="1828800"/>
            <a:ext cx="5943600" cy="3581400"/>
          </a:xfrm>
        </p:spPr>
        <p:txBody>
          <a:bodyPr/>
          <a:lstStyle>
            <a:lvl1pPr marL="0" marR="0" indent="0" algn="l" defTabSz="457200" rtl="0" eaLnBrk="1" fontAlgn="auto" latinLnBrk="0" hangingPunct="1">
              <a:lnSpc>
                <a:spcPct val="100000"/>
              </a:lnSpc>
              <a:spcBef>
                <a:spcPts val="0"/>
              </a:spcBef>
              <a:spcAft>
                <a:spcPts val="3000"/>
              </a:spcAft>
              <a:buClrTx/>
              <a:buSzTx/>
              <a:buFont typeface="Arial"/>
              <a:buNone/>
              <a:tabLst/>
              <a:defRPr/>
            </a:lvl1pPr>
          </a:lstStyle>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Name</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Division/Office</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Contact Information</a:t>
            </a:r>
          </a:p>
          <a:p>
            <a:pPr marL="0" marR="0" lvl="0" indent="0" algn="l" defTabSz="457200" rtl="0" eaLnBrk="1" fontAlgn="auto" latinLnBrk="0" hangingPunct="1">
              <a:lnSpc>
                <a:spcPct val="100000"/>
              </a:lnSpc>
              <a:spcBef>
                <a:spcPts val="0"/>
              </a:spcBef>
              <a:spcAft>
                <a:spcPts val="3000"/>
              </a:spcAft>
              <a:buClrTx/>
              <a:buSzTx/>
              <a:buFont typeface="Arial"/>
              <a:buNone/>
              <a:tabLst/>
              <a:defRPr/>
            </a:pPr>
            <a:r>
              <a:rPr kumimoji="0" lang="en-US" sz="2400" b="0" i="0" u="none" strike="noStrike" kern="1200" cap="none" spc="0" normalizeH="0" baseline="0" noProof="0" dirty="0">
                <a:ln>
                  <a:noFill/>
                </a:ln>
                <a:solidFill>
                  <a:srgbClr val="336A90"/>
                </a:solidFill>
                <a:effectLst/>
                <a:uLnTx/>
                <a:uFillTx/>
                <a:latin typeface="Arial" panose="020B0604020202020204" pitchFamily="34" charset="0"/>
                <a:ea typeface="+mn-ea"/>
              </a:rPr>
              <a:t>Website</a:t>
            </a:r>
          </a:p>
          <a:p>
            <a:pPr lvl="0"/>
            <a:endParaRPr lang="en-US" dirty="0"/>
          </a:p>
        </p:txBody>
      </p:sp>
      <p:sp>
        <p:nvSpPr>
          <p:cNvPr id="9" name="TextBox 8"/>
          <p:cNvSpPr txBox="1"/>
          <p:nvPr userDrawn="1"/>
        </p:nvSpPr>
        <p:spPr>
          <a:xfrm>
            <a:off x="666750" y="847725"/>
            <a:ext cx="5943600" cy="523220"/>
          </a:xfrm>
          <a:prstGeom prst="rect">
            <a:avLst/>
          </a:prstGeom>
          <a:noFill/>
        </p:spPr>
        <p:txBody>
          <a:bodyPr wrap="square" rtlCol="0">
            <a:spAutoFit/>
          </a:bodyPr>
          <a:lstStyle/>
          <a:p>
            <a:r>
              <a:rPr lang="en-US" sz="2800" dirty="0">
                <a:solidFill>
                  <a:srgbClr val="336A90"/>
                </a:solidFill>
                <a:latin typeface="Arial" panose="020B0604020202020204" pitchFamily="34" charset="0"/>
              </a:rPr>
              <a:t>For More Information</a:t>
            </a:r>
            <a:endParaRPr lang="en-US" sz="1600"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87679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More Information - 2">
    <p:spTree>
      <p:nvGrpSpPr>
        <p:cNvPr id="1" name=""/>
        <p:cNvGrpSpPr/>
        <p:nvPr/>
      </p:nvGrpSpPr>
      <p:grpSpPr>
        <a:xfrm>
          <a:off x="0" y="0"/>
          <a:ext cx="0" cy="0"/>
          <a:chOff x="0" y="0"/>
          <a:chExt cx="0" cy="0"/>
        </a:xfrm>
      </p:grpSpPr>
      <p:sp>
        <p:nvSpPr>
          <p:cNvPr id="12" name="Rectangle 11"/>
          <p:cNvSpPr/>
          <p:nvPr userDrawn="1"/>
        </p:nvSpPr>
        <p:spPr>
          <a:xfrm>
            <a:off x="152400" y="152400"/>
            <a:ext cx="8839200" cy="2895600"/>
          </a:xfrm>
          <a:prstGeom prst="rect">
            <a:avLst/>
          </a:prstGeom>
          <a:solidFill>
            <a:srgbClr val="264A6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14" name="Title 7"/>
          <p:cNvSpPr>
            <a:spLocks noGrp="1"/>
          </p:cNvSpPr>
          <p:nvPr>
            <p:ph type="title"/>
          </p:nvPr>
        </p:nvSpPr>
        <p:spPr>
          <a:xfrm>
            <a:off x="685800" y="457200"/>
            <a:ext cx="7543800" cy="523220"/>
          </a:xfrm>
        </p:spPr>
        <p:txBody>
          <a:bodyPr/>
          <a:lstStyle>
            <a:lvl1pPr>
              <a:defRPr>
                <a:solidFill>
                  <a:schemeClr val="bg1"/>
                </a:solidFill>
              </a:defRPr>
            </a:lvl1pPr>
          </a:lstStyle>
          <a:p>
            <a:r>
              <a:rPr lang="en-US" dirty="0">
                <a:solidFill>
                  <a:schemeClr val="bg1"/>
                </a:solidFill>
              </a:rPr>
              <a:t>For More Information</a:t>
            </a:r>
            <a:endParaRPr lang="en-US" sz="1400" i="1" dirty="0">
              <a:solidFill>
                <a:schemeClr val="bg1"/>
              </a:solidFill>
            </a:endParaRPr>
          </a:p>
        </p:txBody>
      </p:sp>
      <p:sp>
        <p:nvSpPr>
          <p:cNvPr id="15" name="Subtitle 2"/>
          <p:cNvSpPr>
            <a:spLocks noGrp="1"/>
          </p:cNvSpPr>
          <p:nvPr>
            <p:ph type="subTitle" idx="1" hasCustomPrompt="1"/>
          </p:nvPr>
        </p:nvSpPr>
        <p:spPr>
          <a:xfrm>
            <a:off x="685800" y="1219200"/>
            <a:ext cx="75438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9" name="Content Placeholder 2"/>
          <p:cNvSpPr>
            <a:spLocks noGrp="1"/>
          </p:cNvSpPr>
          <p:nvPr>
            <p:ph sz="half" idx="13" hasCustomPrompt="1"/>
          </p:nvPr>
        </p:nvSpPr>
        <p:spPr>
          <a:xfrm>
            <a:off x="152400" y="3048000"/>
            <a:ext cx="8839200" cy="36667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Tree>
    <p:extLst>
      <p:ext uri="{BB962C8B-B14F-4D97-AF65-F5344CB8AC3E}">
        <p14:creationId xmlns:p14="http://schemas.microsoft.com/office/powerpoint/2010/main" val="4231399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400" y="3581400"/>
            <a:ext cx="6543675" cy="2057400"/>
          </a:xfrm>
          <a:prstGeom prst="rect">
            <a:avLst/>
          </a:prstGeom>
          <a:solidFill>
            <a:srgbClr val="264A64">
              <a:alpha val="9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itle 1"/>
          <p:cNvSpPr>
            <a:spLocks noGrp="1"/>
          </p:cNvSpPr>
          <p:nvPr>
            <p:ph type="ctrTitle" hasCustomPrompt="1"/>
          </p:nvPr>
        </p:nvSpPr>
        <p:spPr>
          <a:xfrm>
            <a:off x="914400" y="3581400"/>
            <a:ext cx="5486400" cy="1219200"/>
          </a:xfrm>
          <a:noFill/>
        </p:spPr>
        <p:txBody>
          <a:bodyPr anchor="b" anchorCtr="0">
            <a:normAutofit/>
          </a:bodyPr>
          <a:lstStyle>
            <a:lvl1pPr marL="0" algn="l">
              <a:defRPr sz="3200" baseline="0">
                <a:solidFill>
                  <a:srgbClr val="FFFFFF"/>
                </a:solidFill>
              </a:defRPr>
            </a:lvl1pPr>
          </a:lstStyle>
          <a:p>
            <a:r>
              <a:rPr lang="en-US" dirty="0" smtClean="0"/>
              <a:t>TITLE GOES HERE &amp;</a:t>
            </a:r>
            <a:br>
              <a:rPr lang="en-US" dirty="0" smtClean="0"/>
            </a:br>
            <a:r>
              <a:rPr lang="en-US" dirty="0" smtClean="0"/>
              <a:t>CAN RUN TWO LINES</a:t>
            </a:r>
            <a:endParaRPr lang="en-US" dirty="0"/>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smtClean="0"/>
              <a:t>ADD PHOTO CREDIT HERE</a:t>
            </a:r>
            <a:endParaRPr lang="en-US" dirty="0"/>
          </a:p>
        </p:txBody>
      </p:sp>
      <p:pic>
        <p:nvPicPr>
          <p:cNvPr id="10" name="Picture 9" descr="Logo for HHS and ACF. Office of Child Support Enforcement" title="HHS/ACF Logo"/>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048193" y="5029200"/>
            <a:ext cx="3142807" cy="479500"/>
          </a:xfrm>
          <a:prstGeom prst="rect">
            <a:avLst/>
          </a:prstGeom>
        </p:spPr>
      </p:pic>
    </p:spTree>
    <p:extLst>
      <p:ext uri="{BB962C8B-B14F-4D97-AF65-F5344CB8AC3E}">
        <p14:creationId xmlns:p14="http://schemas.microsoft.com/office/powerpoint/2010/main" val="33609582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More Information - 3">
    <p:spTree>
      <p:nvGrpSpPr>
        <p:cNvPr id="1" name=""/>
        <p:cNvGrpSpPr/>
        <p:nvPr/>
      </p:nvGrpSpPr>
      <p:grpSpPr>
        <a:xfrm>
          <a:off x="0" y="0"/>
          <a:ext cx="0" cy="0"/>
          <a:chOff x="0" y="0"/>
          <a:chExt cx="0" cy="0"/>
        </a:xfrm>
      </p:grpSpPr>
      <p:sp>
        <p:nvSpPr>
          <p:cNvPr id="14" name="Title 7"/>
          <p:cNvSpPr>
            <a:spLocks noGrp="1"/>
          </p:cNvSpPr>
          <p:nvPr>
            <p:ph type="title" hasCustomPrompt="1"/>
          </p:nvPr>
        </p:nvSpPr>
        <p:spPr>
          <a:xfrm>
            <a:off x="552450" y="533400"/>
            <a:ext cx="3657600" cy="523220"/>
          </a:xfrm>
          <a:effectLst/>
        </p:spPr>
        <p:txBody>
          <a:bodyPr/>
          <a:lstStyle>
            <a:lvl1pPr>
              <a:defRPr>
                <a:solidFill>
                  <a:srgbClr val="336A90"/>
                </a:solidFill>
              </a:defRPr>
            </a:lvl1pPr>
          </a:lstStyle>
          <a:p>
            <a:r>
              <a:rPr lang="en-US" dirty="0"/>
              <a:t>For More Information</a:t>
            </a:r>
          </a:p>
        </p:txBody>
      </p:sp>
      <p:sp>
        <p:nvSpPr>
          <p:cNvPr id="15" name="Subtitle 2"/>
          <p:cNvSpPr>
            <a:spLocks noGrp="1"/>
          </p:cNvSpPr>
          <p:nvPr>
            <p:ph type="subTitle" idx="1" hasCustomPrompt="1"/>
          </p:nvPr>
        </p:nvSpPr>
        <p:spPr>
          <a:xfrm>
            <a:off x="533400" y="1219200"/>
            <a:ext cx="3657600" cy="1600200"/>
          </a:xfrm>
          <a:effectLst/>
        </p:spPr>
        <p:txBody>
          <a:bodyPr>
            <a:normAutofit/>
          </a:bodyPr>
          <a:lstStyle>
            <a:lvl1pPr marL="0" indent="0" algn="l">
              <a:buNone/>
              <a:defRPr sz="1800">
                <a:solidFill>
                  <a:srgbClr val="336A9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Text STYLE</a:t>
            </a:r>
          </a:p>
        </p:txBody>
      </p:sp>
      <p:sp>
        <p:nvSpPr>
          <p:cNvPr id="9" name="Content Placeholder 2"/>
          <p:cNvSpPr>
            <a:spLocks noGrp="1"/>
          </p:cNvSpPr>
          <p:nvPr>
            <p:ph sz="half" idx="13" hasCustomPrompt="1"/>
          </p:nvPr>
        </p:nvSpPr>
        <p:spPr>
          <a:xfrm>
            <a:off x="4495800" y="152400"/>
            <a:ext cx="4495800" cy="6562344"/>
          </a:xfrm>
          <a:solidFill>
            <a:srgbClr val="F6F3EE"/>
          </a:solidFill>
        </p:spPr>
        <p:txBody>
          <a:bodyPr anchor="ctr" anchorCtr="0">
            <a:normAutofit/>
          </a:bodyPr>
          <a:lstStyle>
            <a:lvl1pPr marL="0" indent="0" algn="ctr">
              <a:buNone/>
              <a:defRPr sz="3600" b="1" i="0" baseline="0">
                <a:solidFill>
                  <a:srgbClr val="5B616B"/>
                </a:solidFill>
              </a:defRPr>
            </a:lvl1pPr>
            <a:lvl2pPr>
              <a:defRPr sz="1800">
                <a:solidFill>
                  <a:srgbClr val="5B616B"/>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a:t>PLACE PHOTO</a:t>
            </a:r>
          </a:p>
        </p:txBody>
      </p:sp>
    </p:spTree>
    <p:extLst>
      <p:ext uri="{BB962C8B-B14F-4D97-AF65-F5344CB8AC3E}">
        <p14:creationId xmlns:p14="http://schemas.microsoft.com/office/powerpoint/2010/main" val="3129054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Cover - Green">
    <p:bg>
      <p:bgPr>
        <a:solidFill>
          <a:srgbClr val="1CA087"/>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endParaRPr lang="en-US" dirty="0"/>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endParaRPr lang="en-US" dirty="0"/>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cxnSp>
        <p:nvCxnSpPr>
          <p:cNvPr id="16" name="Straight Connector 15"/>
          <p:cNvCxnSpPr/>
          <p:nvPr userDrawn="1"/>
        </p:nvCxnSpPr>
        <p:spPr>
          <a:xfrm>
            <a:off x="762000" y="3429000"/>
            <a:ext cx="43434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userDrawn="1"/>
        </p:nvSpPr>
        <p:spPr>
          <a:xfrm>
            <a:off x="685800" y="5638800"/>
            <a:ext cx="4572000" cy="584775"/>
          </a:xfrm>
          <a:prstGeom prst="rect">
            <a:avLst/>
          </a:prstGeom>
          <a:noFill/>
        </p:spPr>
        <p:txBody>
          <a:bodyPr wrap="square" rtlCol="0">
            <a:spAutoFit/>
          </a:bodyPr>
          <a:lstStyle/>
          <a:p>
            <a:r>
              <a:rPr lang="en-US" sz="1600" dirty="0">
                <a:solidFill>
                  <a:srgbClr val="FFFFFF"/>
                </a:solidFill>
              </a:rPr>
              <a:t>Office of Child Support Enforcement</a:t>
            </a:r>
          </a:p>
          <a:p>
            <a:r>
              <a:rPr lang="en-US" sz="1600" dirty="0">
                <a:solidFill>
                  <a:srgbClr val="FFFFFF"/>
                </a:solidFill>
              </a:rPr>
              <a:t>Division of Policy and Training</a:t>
            </a:r>
          </a:p>
        </p:txBody>
      </p:sp>
      <p:sp>
        <p:nvSpPr>
          <p:cNvPr id="12" name="Subtitle 2"/>
          <p:cNvSpPr>
            <a:spLocks noGrp="1"/>
          </p:cNvSpPr>
          <p:nvPr>
            <p:ph type="subTitle" idx="1" hasCustomPrompt="1"/>
          </p:nvPr>
        </p:nvSpPr>
        <p:spPr>
          <a:xfrm>
            <a:off x="685800" y="36576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Title 1"/>
          <p:cNvSpPr>
            <a:spLocks noGrp="1"/>
          </p:cNvSpPr>
          <p:nvPr>
            <p:ph type="ctrTitle" hasCustomPrompt="1"/>
          </p:nvPr>
        </p:nvSpPr>
        <p:spPr>
          <a:xfrm>
            <a:off x="685800" y="16764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33696527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Green/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a:t>Click to edit Master text styles</a:t>
            </a:r>
          </a:p>
          <a:p>
            <a:pPr lvl="1"/>
            <a:r>
              <a:rPr lang="en-US" dirty="0"/>
              <a:t>Second level</a:t>
            </a:r>
          </a:p>
        </p:txBody>
      </p:sp>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6C6463"/>
                </a:solidFill>
                <a:latin typeface="Gill Sans MT"/>
                <a:cs typeface="Gill Sans MT"/>
              </a:defRPr>
            </a:lvl1pPr>
          </a:lstStyle>
          <a:p>
            <a:endParaRPr lang="en-US" dirty="0"/>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endParaRPr lang="en-US" dirty="0"/>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1CA087"/>
                </a:solidFill>
              </a:defRPr>
            </a:lvl1pPr>
          </a:lstStyle>
          <a:p>
            <a:r>
              <a:rPr lang="en-US" dirty="0"/>
              <a:t>CLICK TO EDIT MASTER TITLE STYLE</a:t>
            </a:r>
          </a:p>
        </p:txBody>
      </p:sp>
    </p:spTree>
    <p:extLst>
      <p:ext uri="{BB962C8B-B14F-4D97-AF65-F5344CB8AC3E}">
        <p14:creationId xmlns:p14="http://schemas.microsoft.com/office/powerpoint/2010/main" val="257313942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Green Contact Info">
    <p:bg>
      <p:bgPr>
        <a:solidFill>
          <a:srgbClr val="1CA087"/>
        </a:solidFill>
        <a:effectLst/>
      </p:bgPr>
    </p:bg>
    <p:spTree>
      <p:nvGrpSpPr>
        <p:cNvPr id="1" name=""/>
        <p:cNvGrpSpPr/>
        <p:nvPr/>
      </p:nvGrpSpPr>
      <p:grpSpPr>
        <a:xfrm>
          <a:off x="0" y="0"/>
          <a:ext cx="0" cy="0"/>
          <a:chOff x="0" y="0"/>
          <a:chExt cx="0" cy="0"/>
        </a:xfrm>
      </p:grpSpPr>
      <p:sp>
        <p:nvSpPr>
          <p:cNvPr id="6"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endParaRPr lang="en-US" dirty="0"/>
          </a:p>
        </p:txBody>
      </p:sp>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762000" y="3886200"/>
            <a:ext cx="381000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11"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7076532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 Photo - No Colo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3733800"/>
            <a:ext cx="5486400" cy="1447800"/>
          </a:xfrm>
        </p:spPr>
        <p:txBody>
          <a:bodyPr anchor="ctr" anchorCtr="0">
            <a:normAutofit/>
          </a:bodyPr>
          <a:lstStyle>
            <a:lvl1pPr>
              <a:defRPr sz="3200" baseline="0">
                <a:solidFill>
                  <a:srgbClr val="FFFFFF"/>
                </a:solidFill>
              </a:defRPr>
            </a:lvl1pPr>
          </a:lstStyle>
          <a:p>
            <a:r>
              <a:rPr lang="en-US" dirty="0" smtClean="0"/>
              <a:t>CLICK TO EDIT MASTER PHOTO TITLE STYLE</a:t>
            </a:r>
            <a:endParaRPr lang="en-US" dirty="0"/>
          </a:p>
        </p:txBody>
      </p:sp>
      <p:sp>
        <p:nvSpPr>
          <p:cNvPr id="15" name="Subtitle 2"/>
          <p:cNvSpPr>
            <a:spLocks noGrp="1"/>
          </p:cNvSpPr>
          <p:nvPr>
            <p:ph type="subTitle" idx="1" hasCustomPrompt="1"/>
          </p:nvPr>
        </p:nvSpPr>
        <p:spPr>
          <a:xfrm>
            <a:off x="914400" y="5410200"/>
            <a:ext cx="5562600" cy="1066800"/>
          </a:xfrm>
        </p:spPr>
        <p:txBody>
          <a:bodyPr>
            <a:normAutofit/>
          </a:bodyPr>
          <a:lstStyle>
            <a:lvl1pPr marL="0" indent="0" algn="l">
              <a:buNone/>
              <a:defRPr sz="18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16" name="Straight Connector 15"/>
          <p:cNvCxnSpPr/>
          <p:nvPr userDrawn="1"/>
        </p:nvCxnSpPr>
        <p:spPr>
          <a:xfrm>
            <a:off x="1066800" y="5181600"/>
            <a:ext cx="41910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smtClean="0"/>
              <a:t>ADD PHOTO CREDIT HERE</a:t>
            </a:r>
            <a:endParaRPr lang="en-US" dirty="0"/>
          </a:p>
        </p:txBody>
      </p:sp>
    </p:spTree>
    <p:extLst>
      <p:ext uri="{BB962C8B-B14F-4D97-AF65-F5344CB8AC3E}">
        <p14:creationId xmlns:p14="http://schemas.microsoft.com/office/powerpoint/2010/main" val="3861607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Divider - Dark Blue">
    <p:bg>
      <p:bgPr>
        <a:solidFill>
          <a:srgbClr val="264A6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300" y="1589782"/>
            <a:ext cx="8153400" cy="523220"/>
          </a:xfrm>
        </p:spPr>
        <p:txBody>
          <a:bodyPr wrap="square" anchor="t" anchorCtr="0">
            <a:spAutoFit/>
          </a:bodyPr>
          <a:lstStyle>
            <a:lvl1pPr algn="ctr">
              <a:defRPr sz="2800">
                <a:solidFill>
                  <a:srgbClr val="FFFFFF"/>
                </a:solidFill>
              </a:defRPr>
            </a:lvl1pPr>
          </a:lstStyle>
          <a:p>
            <a:r>
              <a:rPr lang="en-US" dirty="0" smtClean="0"/>
              <a:t>CLICK TO EDIT MASTER DIVIDER TITLE STYLE</a:t>
            </a:r>
            <a:endParaRPr lang="en-US" dirty="0"/>
          </a:p>
        </p:txBody>
      </p:sp>
    </p:spTree>
    <p:extLst>
      <p:ext uri="{BB962C8B-B14F-4D97-AF65-F5344CB8AC3E}">
        <p14:creationId xmlns:p14="http://schemas.microsoft.com/office/powerpoint/2010/main" val="1834963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 Dark Blue, graphic">
    <p:bg>
      <p:bgPr>
        <a:solidFill>
          <a:srgbClr val="264A64"/>
        </a:solidFill>
        <a:effectLst/>
      </p:bgPr>
    </p:bg>
    <p:spTree>
      <p:nvGrpSpPr>
        <p:cNvPr id="1" name=""/>
        <p:cNvGrpSpPr/>
        <p:nvPr/>
      </p:nvGrpSpPr>
      <p:grpSpPr>
        <a:xfrm>
          <a:off x="0" y="0"/>
          <a:ext cx="0" cy="0"/>
          <a:chOff x="0" y="0"/>
          <a:chExt cx="0" cy="0"/>
        </a:xfrm>
      </p:grpSpPr>
      <p:pic>
        <p:nvPicPr>
          <p:cNvPr id="3" name="Picture 2" descr="Graphic of two overlapping stylized speech bubbles." title="Speech Bubbles"/>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895600" y="3048000"/>
            <a:ext cx="3352800" cy="2800847"/>
          </a:xfrm>
          <a:prstGeom prst="rect">
            <a:avLst/>
          </a:prstGeom>
        </p:spPr>
      </p:pic>
      <p:sp>
        <p:nvSpPr>
          <p:cNvPr id="4" name="Title 1"/>
          <p:cNvSpPr>
            <a:spLocks noGrp="1"/>
          </p:cNvSpPr>
          <p:nvPr>
            <p:ph type="title" hasCustomPrompt="1"/>
          </p:nvPr>
        </p:nvSpPr>
        <p:spPr>
          <a:xfrm>
            <a:off x="495300" y="1457980"/>
            <a:ext cx="8153400" cy="523220"/>
          </a:xfrm>
        </p:spPr>
        <p:txBody>
          <a:bodyPr wrap="square" anchor="t" anchorCtr="0">
            <a:spAutoFit/>
          </a:bodyPr>
          <a:lstStyle>
            <a:lvl1pPr algn="ctr">
              <a:defRPr sz="2800">
                <a:solidFill>
                  <a:srgbClr val="FFFFFF"/>
                </a:solidFill>
              </a:defRPr>
            </a:lvl1pPr>
          </a:lstStyle>
          <a:p>
            <a:r>
              <a:rPr lang="en-US" dirty="0" smtClean="0"/>
              <a:t>CLICK TO EDIT MASTER DIVIDER TITLE STYLE</a:t>
            </a:r>
            <a:endParaRPr lang="en-US" dirty="0"/>
          </a:p>
        </p:txBody>
      </p:sp>
    </p:spTree>
    <p:extLst>
      <p:ext uri="{BB962C8B-B14F-4D97-AF65-F5344CB8AC3E}">
        <p14:creationId xmlns:p14="http://schemas.microsoft.com/office/powerpoint/2010/main" val="2855166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 Photo - Dark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52399" y="4181475"/>
            <a:ext cx="6543675" cy="1600200"/>
          </a:xfrm>
          <a:prstGeom prst="rect">
            <a:avLst/>
          </a:prstGeom>
          <a:solidFill>
            <a:srgbClr val="264A6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smtClean="0"/>
              <a:t>ADD PHOTO CREDIT HERE</a:t>
            </a:r>
            <a:endParaRPr lang="en-US" dirty="0"/>
          </a:p>
        </p:txBody>
      </p:sp>
      <p:sp>
        <p:nvSpPr>
          <p:cNvPr id="7" name="Title 1"/>
          <p:cNvSpPr>
            <a:spLocks noGrp="1"/>
          </p:cNvSpPr>
          <p:nvPr>
            <p:ph type="ctrTitle" hasCustomPrompt="1"/>
          </p:nvPr>
        </p:nvSpPr>
        <p:spPr>
          <a:xfrm>
            <a:off x="914400" y="4181475"/>
            <a:ext cx="5486400" cy="1600200"/>
          </a:xfrm>
          <a:noFill/>
        </p:spPr>
        <p:txBody>
          <a:bodyPr anchor="ctr" anchorCtr="0">
            <a:normAutofit/>
          </a:bodyPr>
          <a:lstStyle>
            <a:lvl1pPr marL="0" algn="l">
              <a:defRPr sz="2800" baseline="0">
                <a:solidFill>
                  <a:srgbClr val="FFFFFF"/>
                </a:solidFill>
              </a:defRPr>
            </a:lvl1pPr>
          </a:lstStyle>
          <a:p>
            <a:r>
              <a:rPr lang="en-US" dirty="0" smtClean="0"/>
              <a:t>CLICK TO EDIT PHOTO DIVIDER TITLE STYLE</a:t>
            </a:r>
            <a:endParaRPr lang="en-US" dirty="0"/>
          </a:p>
        </p:txBody>
      </p:sp>
    </p:spTree>
    <p:extLst>
      <p:ext uri="{BB962C8B-B14F-4D97-AF65-F5344CB8AC3E}">
        <p14:creationId xmlns:p14="http://schemas.microsoft.com/office/powerpoint/2010/main" val="24521341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ver -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914400" y="1066800"/>
            <a:ext cx="7315200" cy="990600"/>
          </a:xfrm>
          <a:noFill/>
        </p:spPr>
        <p:txBody>
          <a:bodyPr anchor="b" anchorCtr="0">
            <a:normAutofit/>
          </a:bodyPr>
          <a:lstStyle>
            <a:lvl1pPr marL="0" algn="l">
              <a:defRPr sz="3200" baseline="0">
                <a:solidFill>
                  <a:srgbClr val="FFFFFF"/>
                </a:solidFill>
              </a:defRPr>
            </a:lvl1pPr>
          </a:lstStyle>
          <a:p>
            <a:r>
              <a:rPr lang="en-US" dirty="0" smtClean="0"/>
              <a:t>CLICK TO EDIT PHOTO DIVIDER TITLE STYLE</a:t>
            </a:r>
            <a:endParaRPr lang="en-US" dirty="0"/>
          </a:p>
        </p:txBody>
      </p:sp>
      <p:sp>
        <p:nvSpPr>
          <p:cNvPr id="11" name="Text Placeholder 4"/>
          <p:cNvSpPr>
            <a:spLocks noGrp="1"/>
          </p:cNvSpPr>
          <p:nvPr>
            <p:ph type="body" sz="quarter" idx="12" hasCustomPrompt="1"/>
          </p:nvPr>
        </p:nvSpPr>
        <p:spPr>
          <a:xfrm rot="16200000">
            <a:off x="7527667" y="1431666"/>
            <a:ext cx="2743200" cy="184666"/>
          </a:xfrm>
        </p:spPr>
        <p:txBody>
          <a:bodyPr>
            <a:spAutoFit/>
          </a:bodyPr>
          <a:lstStyle>
            <a:lvl1pPr marL="0" indent="0" algn="r">
              <a:buNone/>
              <a:defRPr sz="600" baseline="0">
                <a:solidFill>
                  <a:srgbClr val="FFFFFF"/>
                </a:solidFill>
              </a:defRPr>
            </a:lvl1pPr>
            <a:lvl2pPr marL="230187" indent="0">
              <a:buNone/>
              <a:defRPr sz="1800">
                <a:solidFill>
                  <a:schemeClr val="bg1"/>
                </a:solidFill>
              </a:defRPr>
            </a:lvl2pPr>
            <a:lvl3pPr marL="460375" indent="0">
              <a:buNone/>
              <a:defRPr sz="1600">
                <a:solidFill>
                  <a:schemeClr val="bg1"/>
                </a:solidFill>
              </a:defRPr>
            </a:lvl3pPr>
            <a:lvl4pPr marL="684212" indent="0">
              <a:buNone/>
              <a:defRPr sz="1400">
                <a:solidFill>
                  <a:schemeClr val="bg1"/>
                </a:solidFill>
              </a:defRPr>
            </a:lvl4pPr>
            <a:lvl5pPr marL="1025525" indent="0">
              <a:buNone/>
              <a:defRPr sz="1200">
                <a:solidFill>
                  <a:schemeClr val="bg1"/>
                </a:solidFill>
              </a:defRPr>
            </a:lvl5pPr>
          </a:lstStyle>
          <a:p>
            <a:pPr lvl="0"/>
            <a:r>
              <a:rPr lang="en-US" dirty="0" smtClean="0"/>
              <a:t>ADD PHOTO CREDIT HERE</a:t>
            </a:r>
            <a:endParaRPr lang="en-US" dirty="0"/>
          </a:p>
        </p:txBody>
      </p:sp>
    </p:spTree>
    <p:extLst>
      <p:ext uri="{BB962C8B-B14F-4D97-AF65-F5344CB8AC3E}">
        <p14:creationId xmlns:p14="http://schemas.microsoft.com/office/powerpoint/2010/main" val="1616166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ue/Gray 1 Content">
    <p:bg>
      <p:bgPr>
        <a:solidFill>
          <a:srgbClr val="F6F3EE"/>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85800" y="1600200"/>
            <a:ext cx="7543800" cy="4572000"/>
          </a:xfrm>
        </p:spPr>
        <p:txBody>
          <a:bodyPr/>
          <a:lstStyle>
            <a:lvl1pPr>
              <a:defRPr baseline="0">
                <a:solidFill>
                  <a:srgbClr val="5B616B"/>
                </a:solidFill>
              </a:defRPr>
            </a:lvl1pPr>
            <a:lvl2pPr>
              <a:defRPr>
                <a:solidFill>
                  <a:srgbClr val="5B616B"/>
                </a:solidFill>
              </a:defRPr>
            </a:lvl2pPr>
          </a:lstStyle>
          <a:p>
            <a:pPr lvl="0"/>
            <a:r>
              <a:rPr lang="en-US" dirty="0" smtClean="0"/>
              <a:t>Level 1 bullet goes here</a:t>
            </a:r>
          </a:p>
          <a:p>
            <a:pPr lvl="1"/>
            <a:r>
              <a:rPr lang="en-US" dirty="0" smtClean="0"/>
              <a:t>Level 2 bullet goes here</a:t>
            </a:r>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5800" y="848380"/>
            <a:ext cx="7543800" cy="523220"/>
          </a:xfrm>
        </p:spPr>
        <p:txBody>
          <a:bodyPr wrap="square" anchor="b" anchorCtr="0">
            <a:spAutoFit/>
          </a:bodyPr>
          <a:lstStyle>
            <a:lvl1pPr>
              <a:defRPr baseline="0">
                <a:solidFill>
                  <a:srgbClr val="336A90"/>
                </a:solidFill>
              </a:defRPr>
            </a:lvl1pPr>
          </a:lstStyle>
          <a:p>
            <a:r>
              <a:rPr lang="en-US" dirty="0" smtClean="0"/>
              <a:t>TITLE GOES HERE &amp; CAN RUN TWO LINES</a:t>
            </a:r>
            <a:endParaRPr lang="en-US" dirty="0"/>
          </a:p>
        </p:txBody>
      </p:sp>
      <p:sp>
        <p:nvSpPr>
          <p:cNvPr id="2" name="TextBox 1"/>
          <p:cNvSpPr txBox="1"/>
          <p:nvPr userDrawn="1"/>
        </p:nvSpPr>
        <p:spPr>
          <a:xfrm>
            <a:off x="3124200" y="6495990"/>
            <a:ext cx="2895600" cy="215444"/>
          </a:xfrm>
          <a:prstGeom prst="rect">
            <a:avLst/>
          </a:prstGeom>
          <a:noFill/>
        </p:spPr>
        <p:txBody>
          <a:bodyPr wrap="square" rtlCol="0">
            <a:spAutoFit/>
          </a:bodyPr>
          <a:lstStyle/>
          <a:p>
            <a:pPr algn="ctr"/>
            <a:r>
              <a:rPr lang="en-US" sz="800" dirty="0" smtClean="0">
                <a:solidFill>
                  <a:srgbClr val="5B616B"/>
                </a:solidFill>
                <a:latin typeface="Arial" panose="020B0604020202020204" pitchFamily="34" charset="0"/>
                <a:cs typeface="Arial" panose="020B0604020202020204" pitchFamily="34" charset="0"/>
              </a:rPr>
              <a:t>Office of Child Support Enforcement</a:t>
            </a:r>
            <a:endParaRPr lang="en-US" sz="800" dirty="0">
              <a:solidFill>
                <a:srgbClr val="5B616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6097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3EE"/>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
        <p:nvSpPr>
          <p:cNvPr id="9" name="Footer Placeholder 4"/>
          <p:cNvSpPr>
            <a:spLocks noGrp="1"/>
          </p:cNvSpPr>
          <p:nvPr>
            <p:ph type="ftr" sz="quarter" idx="3"/>
          </p:nvPr>
        </p:nvSpPr>
        <p:spPr>
          <a:xfrm>
            <a:off x="3124200" y="6505545"/>
            <a:ext cx="2895600" cy="215444"/>
          </a:xfrm>
          <a:prstGeom prst="rect">
            <a:avLst/>
          </a:prstGeom>
        </p:spPr>
        <p:txBody>
          <a:bodyPr vert="horz" lIns="91440" tIns="45720" rIns="91440" bIns="45720" rtlCol="0" anchor="ctr">
            <a:spAutoFit/>
          </a:bodyPr>
          <a:lstStyle>
            <a:lvl1pPr algn="ctr">
              <a:defRPr sz="800" b="0" i="0">
                <a:solidFill>
                  <a:srgbClr val="6C6463"/>
                </a:solidFill>
                <a:latin typeface="Arial" panose="020B0604020202020204" pitchFamily="34" charset="0"/>
                <a:cs typeface="Arial" panose="020B0604020202020204" pitchFamily="34" charset="0"/>
              </a:defRPr>
            </a:lvl1pPr>
          </a:lstStyle>
          <a:p>
            <a:endParaRPr lang="en-US" dirty="0"/>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738" r:id="rId1"/>
    <p:sldLayoutId id="2147483741" r:id="rId2"/>
    <p:sldLayoutId id="2147483743" r:id="rId3"/>
    <p:sldLayoutId id="2147483742" r:id="rId4"/>
    <p:sldLayoutId id="2147483654" r:id="rId5"/>
    <p:sldLayoutId id="2147483747" r:id="rId6"/>
    <p:sldLayoutId id="2147483745" r:id="rId7"/>
    <p:sldLayoutId id="2147483746" r:id="rId8"/>
    <p:sldLayoutId id="2147483708" r:id="rId9"/>
    <p:sldLayoutId id="2147483774" r:id="rId10"/>
    <p:sldLayoutId id="2147483710" r:id="rId11"/>
    <p:sldLayoutId id="2147483748" r:id="rId12"/>
    <p:sldLayoutId id="2147483744" r:id="rId13"/>
    <p:sldLayoutId id="2147483775" r:id="rId14"/>
    <p:sldLayoutId id="2147483722" r:id="rId15"/>
    <p:sldLayoutId id="2147483804" r:id="rId16"/>
  </p:sldLayoutIdLst>
  <p:hf hdr="0" ftr="0" dt="0"/>
  <p:txStyles>
    <p:titleStyle>
      <a:lvl1pPr algn="l" defTabSz="457200" rtl="0" eaLnBrk="1" latinLnBrk="0" hangingPunct="1">
        <a:spcBef>
          <a:spcPct val="0"/>
        </a:spcBef>
        <a:buNone/>
        <a:defRPr sz="2800" b="0" i="0" kern="1200" baseline="0">
          <a:solidFill>
            <a:srgbClr val="336A90"/>
          </a:solidFill>
          <a:latin typeface="Arial" panose="020B0604020202020204" pitchFamily="34" charset="0"/>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6F3EE"/>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dirty="0"/>
              <a:t>Click to edit Master title style</a:t>
            </a:r>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cs typeface="Gill Sans MT"/>
            </a:endParaRPr>
          </a:p>
        </p:txBody>
      </p:sp>
      <p:sp>
        <p:nvSpPr>
          <p:cNvPr id="9" name="Footer Placeholder 4"/>
          <p:cNvSpPr>
            <a:spLocks noGrp="1"/>
          </p:cNvSpPr>
          <p:nvPr>
            <p:ph type="ftr" sz="quarter" idx="3"/>
          </p:nvPr>
        </p:nvSpPr>
        <p:spPr>
          <a:xfrm>
            <a:off x="3124200" y="6505545"/>
            <a:ext cx="2895600" cy="215444"/>
          </a:xfrm>
          <a:prstGeom prst="rect">
            <a:avLst/>
          </a:prstGeom>
        </p:spPr>
        <p:txBody>
          <a:bodyPr vert="horz" lIns="91440" tIns="45720" rIns="91440" bIns="45720" rtlCol="0" anchor="ctr">
            <a:spAutoFit/>
          </a:bodyPr>
          <a:lstStyle>
            <a:lvl1pPr algn="ctr">
              <a:defRPr sz="800" b="0" i="0">
                <a:solidFill>
                  <a:srgbClr val="6C6463"/>
                </a:solidFill>
                <a:latin typeface="Arial" panose="020B0604020202020204" pitchFamily="34" charset="0"/>
                <a:cs typeface="Arial" panose="020B0604020202020204" pitchFamily="34" charset="0"/>
              </a:defRPr>
            </a:lvl1pPr>
          </a:lstStyle>
          <a:p>
            <a:endParaRPr lang="en-US" dirty="0"/>
          </a:p>
        </p:txBody>
      </p:sp>
      <p:sp>
        <p:nvSpPr>
          <p:cNvPr id="10" name="Slide Number Placeholder 5"/>
          <p:cNvSpPr>
            <a:spLocks noGrp="1"/>
          </p:cNvSpPr>
          <p:nvPr>
            <p:ph type="sldNum" sz="quarter" idx="4"/>
          </p:nvPr>
        </p:nvSpPr>
        <p:spPr>
          <a:xfrm>
            <a:off x="6858000" y="6505545"/>
            <a:ext cx="2133600" cy="215444"/>
          </a:xfrm>
          <a:prstGeom prst="rect">
            <a:avLst/>
          </a:prstGeom>
        </p:spPr>
        <p:txBody>
          <a:bodyPr vert="horz" lIns="91440" tIns="45720" rIns="91440" bIns="45720" rtlCol="0" anchor="ctr">
            <a:spAutoFit/>
          </a:bodyPr>
          <a:lstStyle>
            <a:lvl1pPr algn="r">
              <a:defRPr sz="800" b="0" i="0">
                <a:solidFill>
                  <a:srgbClr val="6C6463"/>
                </a:solidFill>
                <a:latin typeface="Arial" panose="020B0604020202020204" pitchFamily="34" charset="0"/>
                <a:cs typeface="Arial" panose="020B0604020202020204" pitchFamily="34" charset="0"/>
              </a:defRPr>
            </a:lvl1pPr>
          </a:lstStyle>
          <a:p>
            <a:fld id="{42782948-4DBE-204D-AB9E-B65E067054AE}" type="slidenum">
              <a:rPr lang="en-US" smtClean="0"/>
              <a:pPr/>
              <a:t>‹#›</a:t>
            </a:fld>
            <a:endParaRPr lang="en-US" dirty="0"/>
          </a:p>
        </p:txBody>
      </p:sp>
    </p:spTree>
    <p:extLst>
      <p:ext uri="{BB962C8B-B14F-4D97-AF65-F5344CB8AC3E}">
        <p14:creationId xmlns:p14="http://schemas.microsoft.com/office/powerpoint/2010/main" val="626335400"/>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 id="2147483789" r:id="rId13"/>
    <p:sldLayoutId id="2147483790" r:id="rId14"/>
    <p:sldLayoutId id="2147483791" r:id="rId15"/>
    <p:sldLayoutId id="2147483792" r:id="rId16"/>
    <p:sldLayoutId id="2147483793" r:id="rId17"/>
  </p:sldLayoutIdLst>
  <p:hf hdr="0" ftr="0" dt="0"/>
  <p:txStyles>
    <p:titleStyle>
      <a:lvl1pPr algn="l" defTabSz="457200" rtl="0" eaLnBrk="1" latinLnBrk="0" hangingPunct="1">
        <a:spcBef>
          <a:spcPct val="0"/>
        </a:spcBef>
        <a:buNone/>
        <a:defRPr sz="2800" b="0" i="0" kern="1200" baseline="0">
          <a:solidFill>
            <a:srgbClr val="336A90"/>
          </a:solidFill>
          <a:latin typeface="Arial" panose="020B0604020202020204" pitchFamily="34" charset="0"/>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baseline="0">
          <a:solidFill>
            <a:srgbClr val="5B616B"/>
          </a:solidFill>
          <a:latin typeface="Arial" panose="020B0604020202020204" pitchFamily="34" charset="0"/>
          <a:ea typeface="+mn-ea"/>
          <a:cs typeface="Gill Sans MT"/>
        </a:defRPr>
      </a:lvl1pPr>
      <a:lvl2pPr marL="684213" indent="-230188" algn="l" defTabSz="457200" rtl="0" eaLnBrk="1" latinLnBrk="0" hangingPunct="1">
        <a:spcBef>
          <a:spcPts val="0"/>
        </a:spcBef>
        <a:spcAft>
          <a:spcPts val="1200"/>
        </a:spcAft>
        <a:buFont typeface="Arial"/>
        <a:buChar char="–"/>
        <a:defRPr sz="1800" b="0" i="0" kern="1200" baseline="0">
          <a:solidFill>
            <a:srgbClr val="5B616B"/>
          </a:solidFill>
          <a:latin typeface="Arial" panose="020B0604020202020204" pitchFamily="34" charset="0"/>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3" Type="http://schemas.openxmlformats.org/officeDocument/2006/relationships/hyperlink" Target="https://www.ecfr.gov/cgi-bin/retrieveECFR?gp=&amp;SID=27e8b58f1622c53a6483a8b8a8a02ac8&amp;mc=true&amp;n=pt45.2.303&amp;r=PART&amp;ty=HTML#se45.2.303_17" TargetMode="External"/><Relationship Id="rId7" Type="http://schemas.openxmlformats.org/officeDocument/2006/relationships/hyperlink" Target="https://www.acf.hhs.gov/css/resource/interstate-case-processing-training-materials" TargetMode="External"/><Relationship Id="rId2" Type="http://schemas.openxmlformats.org/officeDocument/2006/relationships/notesSlide" Target="../notesSlides/notesSlide45.xml"/><Relationship Id="rId1" Type="http://schemas.openxmlformats.org/officeDocument/2006/relationships/slideLayout" Target="../slideLayouts/slideLayout9.xml"/><Relationship Id="rId6" Type="http://schemas.openxmlformats.org/officeDocument/2006/relationships/hyperlink" Target="https://www.acf.hhs.gov/css/resource/processing-cases-with-foreign-reciprocating-countries" TargetMode="External"/><Relationship Id="rId5" Type="http://schemas.openxmlformats.org/officeDocument/2006/relationships/hyperlink" Target="https://www.acf.hhs.gov/css" TargetMode="External"/><Relationship Id="rId4" Type="http://schemas.openxmlformats.org/officeDocument/2006/relationships/hyperlink" Target="https://www.ecfr.gov/cgi-bin/retrieveECFR?gp=&amp;SID=27e8b58f1622c53a6483a8b8a8a02ac8&amp;mc=true&amp;n=pt45.2.303&amp;r=PART&amp;ty=HTML#se45.2.303_111"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hyperlink" Target="https://www.acf.hhs.gov/css/resource/uifsa-intergovernmental-child-support-enforcement-forms" TargetMode="External"/><Relationship Id="rId2" Type="http://schemas.openxmlformats.org/officeDocument/2006/relationships/notesSlide" Target="../notesSlides/notesSlide48.xml"/><Relationship Id="rId1" Type="http://schemas.openxmlformats.org/officeDocument/2006/relationships/slideLayout" Target="../slideLayouts/slideLayout9.xml"/><Relationship Id="rId5" Type="http://schemas.openxmlformats.org/officeDocument/2006/relationships/hyperlink" Target="https://www.acf.hhs.gov/sites/default/files/programs/css/intergovernmental_forms_matrix.pdf" TargetMode="External"/><Relationship Id="rId4" Type="http://schemas.openxmlformats.org/officeDocument/2006/relationships/hyperlink" Target="https://www.acf.hhs.gov/css/resource/intergovernmental-forms-training"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9.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1.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304800" y="2971800"/>
            <a:ext cx="6231321" cy="1447800"/>
          </a:xfrm>
        </p:spPr>
        <p:txBody>
          <a:bodyPr>
            <a:normAutofit/>
          </a:bodyPr>
          <a:lstStyle/>
          <a:p>
            <a:pPr>
              <a:lnSpc>
                <a:spcPts val="3480"/>
              </a:lnSpc>
              <a:spcBef>
                <a:spcPts val="0"/>
              </a:spcBef>
            </a:pPr>
            <a:r>
              <a:rPr lang="en-US" dirty="0"/>
              <a:t>INTERSTATE </a:t>
            </a:r>
            <a:r>
              <a:rPr lang="en-US" dirty="0" smtClean="0"/>
              <a:t>CASE CLOSURE</a:t>
            </a:r>
            <a:endParaRPr lang="en-US" dirty="0"/>
          </a:p>
        </p:txBody>
      </p:sp>
      <p:sp>
        <p:nvSpPr>
          <p:cNvPr id="6" name="Subtitle 5"/>
          <p:cNvSpPr>
            <a:spLocks noGrp="1"/>
          </p:cNvSpPr>
          <p:nvPr>
            <p:ph type="subTitle" idx="1"/>
          </p:nvPr>
        </p:nvSpPr>
        <p:spPr>
          <a:xfrm>
            <a:off x="381000" y="4495800"/>
            <a:ext cx="5562600" cy="1066800"/>
          </a:xfrm>
        </p:spPr>
        <p:txBody>
          <a:bodyPr/>
          <a:lstStyle/>
          <a:p>
            <a:r>
              <a:rPr lang="en-US" dirty="0" smtClean="0"/>
              <a:t>January 10, 2019</a:t>
            </a:r>
            <a:endParaRPr lang="en-US" dirty="0"/>
          </a:p>
        </p:txBody>
      </p:sp>
    </p:spTree>
    <p:extLst>
      <p:ext uri="{BB962C8B-B14F-4D97-AF65-F5344CB8AC3E}">
        <p14:creationId xmlns:p14="http://schemas.microsoft.com/office/powerpoint/2010/main" val="27082504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371600"/>
            <a:ext cx="7543800" cy="4572000"/>
          </a:xfrm>
        </p:spPr>
        <p:txBody>
          <a:bodyPr>
            <a:normAutofit fontScale="92500"/>
          </a:bodyPr>
          <a:lstStyle/>
          <a:p>
            <a:pPr marL="457200" indent="-457200">
              <a:buFont typeface="+mj-lt"/>
              <a:buAutoNum type="arabicPeriod" startAt="7"/>
            </a:pPr>
            <a:r>
              <a:rPr lang="en-US" sz="2400" dirty="0" smtClean="0"/>
              <a:t>NCP’s location is </a:t>
            </a:r>
            <a:r>
              <a:rPr lang="en-US" sz="2400" dirty="0"/>
              <a:t>unknown, despite state efforts to locate</a:t>
            </a:r>
            <a:r>
              <a:rPr lang="en-US" sz="2400" dirty="0" smtClean="0"/>
              <a:t>, </a:t>
            </a:r>
            <a:r>
              <a:rPr lang="en-US" sz="2400" dirty="0"/>
              <a:t>depending on information available after two years, one year, or six </a:t>
            </a:r>
            <a:r>
              <a:rPr lang="en-US" sz="2400" dirty="0" smtClean="0"/>
              <a:t>months</a:t>
            </a:r>
          </a:p>
          <a:p>
            <a:pPr marL="457200" indent="-457200">
              <a:buFont typeface="+mj-lt"/>
              <a:buAutoNum type="arabicPeriod" startAt="7"/>
            </a:pPr>
            <a:r>
              <a:rPr lang="en-US" sz="2400" dirty="0" smtClean="0"/>
              <a:t>NCP is incarcerated, institutionalized, or disabled throughout child’s minority</a:t>
            </a:r>
          </a:p>
          <a:p>
            <a:pPr marL="457200" indent="-457200">
              <a:buFont typeface="+mj-lt"/>
              <a:buAutoNum type="arabicPeriod" startAt="7"/>
            </a:pPr>
            <a:r>
              <a:rPr lang="en-US" sz="2400" dirty="0" smtClean="0"/>
              <a:t>NCP’s sole income is from SSI or both SSI and SSDI</a:t>
            </a:r>
          </a:p>
          <a:p>
            <a:pPr marL="457200" indent="-457200">
              <a:buFont typeface="+mj-lt"/>
              <a:buAutoNum type="arabicPeriod" startAt="7"/>
            </a:pPr>
            <a:r>
              <a:rPr lang="en-US" sz="2400" dirty="0" smtClean="0"/>
              <a:t>NCP is </a:t>
            </a:r>
            <a:r>
              <a:rPr lang="en-US" sz="2400" dirty="0"/>
              <a:t>citizen </a:t>
            </a:r>
            <a:r>
              <a:rPr lang="en-US" sz="2400" dirty="0" smtClean="0"/>
              <a:t>of</a:t>
            </a:r>
            <a:r>
              <a:rPr lang="en-US" sz="2400" dirty="0"/>
              <a:t>, and lives in, </a:t>
            </a:r>
            <a:r>
              <a:rPr lang="en-US" sz="2400" dirty="0" smtClean="0"/>
              <a:t>foreign country</a:t>
            </a:r>
          </a:p>
          <a:p>
            <a:pPr lvl="1"/>
            <a:r>
              <a:rPr lang="en-US" sz="2400" dirty="0" smtClean="0"/>
              <a:t>No reachable domestic assets</a:t>
            </a:r>
          </a:p>
          <a:p>
            <a:pPr lvl="1"/>
            <a:r>
              <a:rPr lang="en-US" sz="2400" dirty="0" smtClean="0"/>
              <a:t>No federal or state treaty with country</a:t>
            </a:r>
          </a:p>
          <a:p>
            <a:pPr marL="457200" indent="-457200">
              <a:buFont typeface="+mj-lt"/>
              <a:buAutoNum type="arabicPeriod" startAt="11"/>
            </a:pPr>
            <a:r>
              <a:rPr lang="en-US" sz="2400" dirty="0"/>
              <a:t>IV-D agency has provided location-only services  </a:t>
            </a:r>
          </a:p>
          <a:p>
            <a:pPr lvl="1"/>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10</a:t>
            </a:fld>
            <a:endParaRPr lang="en-US" dirty="0"/>
          </a:p>
        </p:txBody>
      </p:sp>
      <p:sp>
        <p:nvSpPr>
          <p:cNvPr id="4" name="Title 3"/>
          <p:cNvSpPr>
            <a:spLocks noGrp="1"/>
          </p:cNvSpPr>
          <p:nvPr>
            <p:ph type="title"/>
          </p:nvPr>
        </p:nvSpPr>
        <p:spPr>
          <a:xfrm>
            <a:off x="457200" y="548045"/>
            <a:ext cx="8305800" cy="523220"/>
          </a:xfrm>
        </p:spPr>
        <p:txBody>
          <a:bodyPr/>
          <a:lstStyle/>
          <a:p>
            <a:r>
              <a:rPr lang="en-US" dirty="0"/>
              <a:t>Federal Case Closure Requirements (cont’d)</a:t>
            </a:r>
          </a:p>
        </p:txBody>
      </p:sp>
    </p:spTree>
    <p:extLst>
      <p:ext uri="{BB962C8B-B14F-4D97-AF65-F5344CB8AC3E}">
        <p14:creationId xmlns:p14="http://schemas.microsoft.com/office/powerpoint/2010/main" val="35349968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219200"/>
            <a:ext cx="7543800" cy="4572000"/>
          </a:xfrm>
        </p:spPr>
        <p:txBody>
          <a:bodyPr>
            <a:normAutofit/>
          </a:bodyPr>
          <a:lstStyle/>
          <a:p>
            <a:pPr marL="457200" indent="-457200">
              <a:buFont typeface="+mj-lt"/>
              <a:buAutoNum type="arabicPeriod" startAt="12"/>
            </a:pPr>
            <a:r>
              <a:rPr lang="en-US" sz="2400" dirty="0" smtClean="0"/>
              <a:t>Non-IV-A applicant requests </a:t>
            </a:r>
            <a:r>
              <a:rPr lang="en-US" sz="2400" dirty="0"/>
              <a:t>closure </a:t>
            </a:r>
            <a:endParaRPr lang="en-US" sz="2400" dirty="0" smtClean="0"/>
          </a:p>
          <a:p>
            <a:pPr lvl="1"/>
            <a:r>
              <a:rPr lang="en-US" sz="2400" dirty="0" smtClean="0"/>
              <a:t>No </a:t>
            </a:r>
            <a:r>
              <a:rPr lang="en-US" sz="2400" dirty="0"/>
              <a:t>assignment to </a:t>
            </a:r>
            <a:r>
              <a:rPr lang="en-US" sz="2400" dirty="0" smtClean="0"/>
              <a:t>state </a:t>
            </a:r>
            <a:r>
              <a:rPr lang="en-US" sz="2400" dirty="0"/>
              <a:t>of medical support </a:t>
            </a:r>
            <a:endParaRPr lang="en-US" sz="2400" dirty="0" smtClean="0"/>
          </a:p>
          <a:p>
            <a:pPr lvl="1"/>
            <a:r>
              <a:rPr lang="en-US" sz="2400" dirty="0"/>
              <a:t>No assignment to </a:t>
            </a:r>
            <a:r>
              <a:rPr lang="en-US" sz="2400" dirty="0" smtClean="0"/>
              <a:t>state of </a:t>
            </a:r>
            <a:r>
              <a:rPr lang="en-US" sz="2400" dirty="0"/>
              <a:t>arrearages </a:t>
            </a:r>
            <a:endParaRPr lang="en-US" sz="2400" dirty="0" smtClean="0"/>
          </a:p>
          <a:p>
            <a:pPr marL="457200" indent="-457200">
              <a:buFont typeface="+mj-lt"/>
              <a:buAutoNum type="arabicPeriod" startAt="13"/>
            </a:pPr>
            <a:r>
              <a:rPr lang="en-US" sz="2400" dirty="0" smtClean="0"/>
              <a:t>Instate limited services request </a:t>
            </a:r>
            <a:r>
              <a:rPr lang="en-US" sz="2400" dirty="0"/>
              <a:t>completed to </a:t>
            </a:r>
            <a:r>
              <a:rPr lang="en-US" sz="2400" dirty="0" smtClean="0"/>
              <a:t>establish paternity only</a:t>
            </a:r>
          </a:p>
          <a:p>
            <a:pPr marL="457200" indent="-457200">
              <a:buFont typeface="+mj-lt"/>
              <a:buAutoNum type="arabicPeriod" startAt="13"/>
            </a:pPr>
            <a:r>
              <a:rPr lang="en-US" sz="2400" dirty="0" smtClean="0"/>
              <a:t>Good cause finding</a:t>
            </a:r>
          </a:p>
          <a:p>
            <a:pPr marL="457200" indent="-457200">
              <a:buFont typeface="+mj-lt"/>
              <a:buAutoNum type="arabicPeriod" startAt="13"/>
            </a:pPr>
            <a:r>
              <a:rPr lang="en-US" sz="2400" dirty="0" smtClean="0"/>
              <a:t>IV-D agency unable to contact applicant</a:t>
            </a:r>
          </a:p>
          <a:p>
            <a:pPr marL="457200" indent="-457200">
              <a:buFont typeface="+mj-lt"/>
              <a:buAutoNum type="arabicPeriod" startAt="13"/>
            </a:pPr>
            <a:r>
              <a:rPr lang="en-US" sz="2400" dirty="0" smtClean="0"/>
              <a:t>Noncooperation of non-IV-A </a:t>
            </a:r>
            <a:r>
              <a:rPr lang="en-US" sz="2400" dirty="0"/>
              <a:t>applicant </a:t>
            </a:r>
            <a:endParaRPr lang="en-US" sz="2400" dirty="0" smtClean="0"/>
          </a:p>
        </p:txBody>
      </p:sp>
      <p:sp>
        <p:nvSpPr>
          <p:cNvPr id="3" name="Slide Number Placeholder 2"/>
          <p:cNvSpPr>
            <a:spLocks noGrp="1"/>
          </p:cNvSpPr>
          <p:nvPr>
            <p:ph type="sldNum" sz="quarter" idx="4"/>
          </p:nvPr>
        </p:nvSpPr>
        <p:spPr/>
        <p:txBody>
          <a:bodyPr/>
          <a:lstStyle/>
          <a:p>
            <a:fld id="{42782948-4DBE-204D-AB9E-B65E067054AE}" type="slidenum">
              <a:rPr lang="en-US" smtClean="0"/>
              <a:pPr/>
              <a:t>11</a:t>
            </a:fld>
            <a:endParaRPr lang="en-US" dirty="0"/>
          </a:p>
        </p:txBody>
      </p:sp>
      <p:sp>
        <p:nvSpPr>
          <p:cNvPr id="4" name="Title 3"/>
          <p:cNvSpPr>
            <a:spLocks noGrp="1"/>
          </p:cNvSpPr>
          <p:nvPr>
            <p:ph type="title"/>
          </p:nvPr>
        </p:nvSpPr>
        <p:spPr>
          <a:xfrm>
            <a:off x="457200" y="420350"/>
            <a:ext cx="8305800" cy="523220"/>
          </a:xfrm>
        </p:spPr>
        <p:txBody>
          <a:bodyPr/>
          <a:lstStyle/>
          <a:p>
            <a:r>
              <a:rPr lang="en-US" dirty="0"/>
              <a:t>Federal Case Closure Requirements (cont’d)</a:t>
            </a:r>
          </a:p>
        </p:txBody>
      </p:sp>
    </p:spTree>
    <p:extLst>
      <p:ext uri="{BB962C8B-B14F-4D97-AF65-F5344CB8AC3E}">
        <p14:creationId xmlns:p14="http://schemas.microsoft.com/office/powerpoint/2010/main" val="29709467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62940" y="1143000"/>
            <a:ext cx="7543800" cy="4572000"/>
          </a:xfrm>
        </p:spPr>
        <p:txBody>
          <a:bodyPr>
            <a:normAutofit/>
          </a:bodyPr>
          <a:lstStyle/>
          <a:p>
            <a:pPr marL="457200" indent="-457200">
              <a:buFont typeface="+mj-lt"/>
              <a:buAutoNum type="arabicPeriod" startAt="17"/>
            </a:pPr>
            <a:r>
              <a:rPr lang="en-US" sz="2400" dirty="0" smtClean="0"/>
              <a:t>Responding </a:t>
            </a:r>
            <a:r>
              <a:rPr lang="en-US" sz="2400" dirty="0"/>
              <a:t>agency documents failure by </a:t>
            </a:r>
            <a:r>
              <a:rPr lang="en-US" sz="2400" dirty="0" smtClean="0"/>
              <a:t>initiating </a:t>
            </a:r>
            <a:r>
              <a:rPr lang="en-US" sz="2400" dirty="0"/>
              <a:t>agency to take </a:t>
            </a:r>
            <a:r>
              <a:rPr lang="en-US" sz="2400" dirty="0" smtClean="0"/>
              <a:t>action essential to next </a:t>
            </a:r>
            <a:r>
              <a:rPr lang="en-US" sz="2400" dirty="0"/>
              <a:t>step in providing </a:t>
            </a:r>
            <a:r>
              <a:rPr lang="en-US" sz="2400" dirty="0" smtClean="0"/>
              <a:t>services</a:t>
            </a:r>
          </a:p>
          <a:p>
            <a:pPr marL="457200" indent="-457200">
              <a:buFont typeface="+mj-lt"/>
              <a:buAutoNum type="arabicPeriod" startAt="17"/>
            </a:pPr>
            <a:r>
              <a:rPr lang="en-US" sz="2400" dirty="0" smtClean="0"/>
              <a:t>Initiating </a:t>
            </a:r>
            <a:r>
              <a:rPr lang="en-US" sz="2400" dirty="0"/>
              <a:t>agency closed its case </a:t>
            </a:r>
            <a:r>
              <a:rPr lang="en-US" sz="2400" dirty="0" smtClean="0"/>
              <a:t>and notified responding agency</a:t>
            </a:r>
          </a:p>
          <a:p>
            <a:pPr marL="457200" indent="-457200">
              <a:buFont typeface="+mj-lt"/>
              <a:buAutoNum type="arabicPeriod" startAt="17"/>
            </a:pPr>
            <a:r>
              <a:rPr lang="en-US" sz="2400" dirty="0" smtClean="0"/>
              <a:t>Initiating </a:t>
            </a:r>
            <a:r>
              <a:rPr lang="en-US" sz="2400" dirty="0"/>
              <a:t>agency </a:t>
            </a:r>
            <a:r>
              <a:rPr lang="en-US" sz="2400" dirty="0" smtClean="0"/>
              <a:t>notified responding agency that </a:t>
            </a:r>
            <a:r>
              <a:rPr lang="en-US" sz="2400" dirty="0"/>
              <a:t>its intergovernmental services are no longer </a:t>
            </a:r>
            <a:r>
              <a:rPr lang="en-US" sz="2400" dirty="0" smtClean="0"/>
              <a:t>needed</a:t>
            </a:r>
          </a:p>
          <a:p>
            <a:pPr marL="457200" indent="-457200">
              <a:buFont typeface="+mj-lt"/>
              <a:buAutoNum type="arabicPeriod" startAt="17"/>
            </a:pPr>
            <a:endParaRPr lang="en-US" sz="2400" dirty="0" smtClean="0"/>
          </a:p>
          <a:p>
            <a:pPr marL="457200" indent="-457200">
              <a:buFont typeface="+mj-lt"/>
              <a:buAutoNum type="arabicPeriod" startAt="17"/>
            </a:pPr>
            <a:endParaRPr lang="en-US" dirty="0"/>
          </a:p>
          <a:p>
            <a:pPr marL="457200" indent="-457200">
              <a:buFont typeface="+mj-lt"/>
              <a:buAutoNum type="arabicPeriod" startAt="17"/>
            </a:pPr>
            <a:endParaRPr lang="en-US" dirty="0" smtClean="0"/>
          </a:p>
        </p:txBody>
      </p:sp>
      <p:sp>
        <p:nvSpPr>
          <p:cNvPr id="3" name="Slide Number Placeholder 2"/>
          <p:cNvSpPr>
            <a:spLocks noGrp="1"/>
          </p:cNvSpPr>
          <p:nvPr>
            <p:ph type="sldNum" sz="quarter" idx="4"/>
          </p:nvPr>
        </p:nvSpPr>
        <p:spPr/>
        <p:txBody>
          <a:bodyPr/>
          <a:lstStyle/>
          <a:p>
            <a:fld id="{42782948-4DBE-204D-AB9E-B65E067054AE}" type="slidenum">
              <a:rPr lang="en-US" smtClean="0"/>
              <a:pPr/>
              <a:t>12</a:t>
            </a:fld>
            <a:endParaRPr lang="en-US" dirty="0"/>
          </a:p>
        </p:txBody>
      </p:sp>
      <p:sp>
        <p:nvSpPr>
          <p:cNvPr id="4" name="Title 3"/>
          <p:cNvSpPr>
            <a:spLocks noGrp="1"/>
          </p:cNvSpPr>
          <p:nvPr>
            <p:ph type="title"/>
          </p:nvPr>
        </p:nvSpPr>
        <p:spPr>
          <a:xfrm>
            <a:off x="457200" y="386715"/>
            <a:ext cx="8153400" cy="523220"/>
          </a:xfrm>
        </p:spPr>
        <p:txBody>
          <a:bodyPr/>
          <a:lstStyle/>
          <a:p>
            <a:r>
              <a:rPr lang="en-US" dirty="0"/>
              <a:t>Federal Case Closure Requirements (cont’d)</a:t>
            </a:r>
          </a:p>
        </p:txBody>
      </p:sp>
    </p:spTree>
    <p:extLst>
      <p:ext uri="{BB962C8B-B14F-4D97-AF65-F5344CB8AC3E}">
        <p14:creationId xmlns:p14="http://schemas.microsoft.com/office/powerpoint/2010/main" val="17380936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219200"/>
            <a:ext cx="7924800" cy="4572000"/>
          </a:xfrm>
        </p:spPr>
        <p:txBody>
          <a:bodyPr>
            <a:normAutofit/>
          </a:bodyPr>
          <a:lstStyle/>
          <a:p>
            <a:pPr marL="457200" indent="-457200">
              <a:buFont typeface="+mj-lt"/>
              <a:buAutoNum type="arabicPeriod" startAt="20"/>
            </a:pPr>
            <a:r>
              <a:rPr lang="en-US" dirty="0"/>
              <a:t>Inappropriate referral from another agency (IV-A, IV-E, etc</a:t>
            </a:r>
            <a:r>
              <a:rPr lang="en-US" dirty="0" smtClean="0"/>
              <a:t>.)</a:t>
            </a:r>
          </a:p>
          <a:p>
            <a:pPr marL="457200" indent="-457200">
              <a:buFont typeface="+mj-lt"/>
              <a:buAutoNum type="arabicPeriod" startAt="20"/>
            </a:pPr>
            <a:r>
              <a:rPr lang="en-US" dirty="0" smtClean="0"/>
              <a:t>Case </a:t>
            </a:r>
            <a:r>
              <a:rPr lang="en-US" dirty="0"/>
              <a:t>has been </a:t>
            </a:r>
            <a:r>
              <a:rPr lang="en-US" dirty="0" smtClean="0"/>
              <a:t>properly transferred to tribal </a:t>
            </a:r>
            <a:r>
              <a:rPr lang="en-US" dirty="0"/>
              <a:t>IV-D agency </a:t>
            </a:r>
            <a:endParaRPr lang="en-US" dirty="0" smtClean="0"/>
          </a:p>
          <a:p>
            <a:pPr marL="457200" indent="-457200">
              <a:buFont typeface="+mj-lt"/>
              <a:buAutoNum type="arabicPeriod" startAt="20"/>
            </a:pPr>
            <a:endParaRPr lang="en-US" dirty="0"/>
          </a:p>
          <a:p>
            <a:pPr marL="0" indent="0">
              <a:spcAft>
                <a:spcPts val="0"/>
              </a:spcAft>
              <a:buNone/>
            </a:pPr>
            <a:r>
              <a:rPr lang="en-US" dirty="0"/>
              <a:t>Additional </a:t>
            </a:r>
            <a:r>
              <a:rPr lang="en-US" dirty="0" smtClean="0"/>
              <a:t>criterion </a:t>
            </a:r>
            <a:r>
              <a:rPr lang="en-US" dirty="0"/>
              <a:t>related to Indian Health </a:t>
            </a:r>
            <a:r>
              <a:rPr lang="en-US" dirty="0" smtClean="0"/>
              <a:t>Services under </a:t>
            </a:r>
          </a:p>
          <a:p>
            <a:pPr marL="0" indent="0">
              <a:buNone/>
            </a:pPr>
            <a:r>
              <a:rPr lang="en-US" dirty="0" smtClean="0"/>
              <a:t>45 CFR 303.11(c):</a:t>
            </a:r>
            <a:endParaRPr lang="en-US" dirty="0"/>
          </a:p>
          <a:p>
            <a:pPr marL="0" indent="0">
              <a:buNone/>
            </a:pPr>
            <a:r>
              <a:rPr lang="en-US" dirty="0"/>
              <a:t>IV-D agency must close and maintain documentation when:</a:t>
            </a:r>
          </a:p>
          <a:p>
            <a:pPr marL="457200" indent="-457200">
              <a:buFont typeface="+mj-lt"/>
              <a:buAutoNum type="arabicPeriod"/>
            </a:pPr>
            <a:r>
              <a:rPr lang="en-US" dirty="0"/>
              <a:t>Child is eligible for health care services from Indian Health Service (IHS); and</a:t>
            </a:r>
          </a:p>
          <a:p>
            <a:pPr marL="457200" indent="-457200">
              <a:buFont typeface="+mj-lt"/>
              <a:buAutoNum type="arabicPeriod"/>
            </a:pPr>
            <a:r>
              <a:rPr lang="en-US" dirty="0"/>
              <a:t>IV-D case was opened due to Medicaid referral based solely upon health care services, including Purchased/Referred Care program, provided through an Indian Health Program</a:t>
            </a:r>
          </a:p>
          <a:p>
            <a:pPr marL="457200" indent="-457200">
              <a:buFont typeface="+mj-lt"/>
              <a:buAutoNum type="arabicPeriod" startAt="20"/>
            </a:pPr>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13</a:t>
            </a:fld>
            <a:endParaRPr lang="en-US" dirty="0"/>
          </a:p>
        </p:txBody>
      </p:sp>
      <p:sp>
        <p:nvSpPr>
          <p:cNvPr id="4" name="Title 3"/>
          <p:cNvSpPr>
            <a:spLocks noGrp="1"/>
          </p:cNvSpPr>
          <p:nvPr>
            <p:ph type="title"/>
          </p:nvPr>
        </p:nvSpPr>
        <p:spPr>
          <a:xfrm>
            <a:off x="457200" y="420350"/>
            <a:ext cx="8305800" cy="523220"/>
          </a:xfrm>
        </p:spPr>
        <p:txBody>
          <a:bodyPr/>
          <a:lstStyle/>
          <a:p>
            <a:r>
              <a:rPr lang="en-US" dirty="0"/>
              <a:t>Federal Case Closure Requirements (cont’d)</a:t>
            </a:r>
          </a:p>
        </p:txBody>
      </p:sp>
    </p:spTree>
    <p:extLst>
      <p:ext uri="{BB962C8B-B14F-4D97-AF65-F5344CB8AC3E}">
        <p14:creationId xmlns:p14="http://schemas.microsoft.com/office/powerpoint/2010/main" val="8435273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Initiating state instructs responding state to:</a:t>
            </a:r>
          </a:p>
          <a:p>
            <a:pPr lvl="1"/>
            <a:r>
              <a:rPr lang="en-US" dirty="0" smtClean="0"/>
              <a:t>Close its intergovernmental case and</a:t>
            </a:r>
          </a:p>
          <a:p>
            <a:pPr lvl="1"/>
            <a:r>
              <a:rPr lang="en-US" dirty="0" smtClean="0"/>
              <a:t>Stop any income withholding order or notice</a:t>
            </a:r>
          </a:p>
          <a:p>
            <a:r>
              <a:rPr lang="en-US" dirty="0" smtClean="0"/>
              <a:t>Must be done before initiating state issues income withholding order or notice</a:t>
            </a:r>
          </a:p>
          <a:p>
            <a:r>
              <a:rPr lang="en-US" dirty="0" smtClean="0"/>
              <a:t>Closure of responding state’s intergovernmental case is mandatory</a:t>
            </a:r>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14</a:t>
            </a:fld>
            <a:endParaRPr lang="en-US" dirty="0"/>
          </a:p>
        </p:txBody>
      </p:sp>
      <p:sp>
        <p:nvSpPr>
          <p:cNvPr id="4" name="Title 3"/>
          <p:cNvSpPr>
            <a:spLocks noGrp="1"/>
          </p:cNvSpPr>
          <p:nvPr>
            <p:ph type="title"/>
          </p:nvPr>
        </p:nvSpPr>
        <p:spPr>
          <a:xfrm>
            <a:off x="533400" y="540603"/>
            <a:ext cx="8153400" cy="830997"/>
          </a:xfrm>
        </p:spPr>
        <p:txBody>
          <a:bodyPr/>
          <a:lstStyle/>
          <a:p>
            <a:r>
              <a:rPr lang="en-US" sz="2400" dirty="0"/>
              <a:t>Federal Case Closure Requirements – </a:t>
            </a:r>
            <a:r>
              <a:rPr lang="en-US" sz="2400" dirty="0" smtClean="0"/>
              <a:t/>
            </a:r>
            <a:br>
              <a:rPr lang="en-US" sz="2400" dirty="0" smtClean="0"/>
            </a:br>
            <a:r>
              <a:rPr lang="en-US" sz="2400" dirty="0" smtClean="0"/>
              <a:t>Intergovernmental Regulation (45 CFR 303.7(c) and (d))</a:t>
            </a:r>
            <a:endParaRPr lang="en-US" sz="2400" dirty="0"/>
          </a:p>
        </p:txBody>
      </p:sp>
    </p:spTree>
    <p:extLst>
      <p:ext uri="{BB962C8B-B14F-4D97-AF65-F5344CB8AC3E}">
        <p14:creationId xmlns:p14="http://schemas.microsoft.com/office/powerpoint/2010/main" val="39868004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400" dirty="0" smtClean="0"/>
              <a:t>Required under several criteria</a:t>
            </a:r>
          </a:p>
          <a:p>
            <a:r>
              <a:rPr lang="en-US" sz="2400" dirty="0" smtClean="0"/>
              <a:t>Provides applicant or initiating state opportunity to provide needed information</a:t>
            </a:r>
          </a:p>
          <a:p>
            <a:r>
              <a:rPr lang="en-US" sz="2400" dirty="0" smtClean="0"/>
              <a:t>If information is provided within 60 days, case must stay open</a:t>
            </a:r>
          </a:p>
          <a:p>
            <a:r>
              <a:rPr lang="en-US" sz="2400" dirty="0" smtClean="0"/>
              <a:t>If information is not provided within the 60 day period, case can be closed</a:t>
            </a:r>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15</a:t>
            </a:fld>
            <a:endParaRPr lang="en-US" dirty="0"/>
          </a:p>
        </p:txBody>
      </p:sp>
      <p:sp>
        <p:nvSpPr>
          <p:cNvPr id="4" name="Title 3"/>
          <p:cNvSpPr>
            <a:spLocks noGrp="1"/>
          </p:cNvSpPr>
          <p:nvPr>
            <p:ph type="title"/>
          </p:nvPr>
        </p:nvSpPr>
        <p:spPr/>
        <p:txBody>
          <a:bodyPr/>
          <a:lstStyle/>
          <a:p>
            <a:r>
              <a:rPr lang="en-US" dirty="0" smtClean="0"/>
              <a:t>60-Day Notice of Intent to Close</a:t>
            </a:r>
            <a:endParaRPr lang="en-US" dirty="0"/>
          </a:p>
        </p:txBody>
      </p:sp>
    </p:spTree>
    <p:extLst>
      <p:ext uri="{BB962C8B-B14F-4D97-AF65-F5344CB8AC3E}">
        <p14:creationId xmlns:p14="http://schemas.microsoft.com/office/powerpoint/2010/main" val="12718434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Closing </a:t>
            </a:r>
            <a:r>
              <a:rPr lang="en-US" dirty="0"/>
              <a:t>a </a:t>
            </a:r>
            <a:r>
              <a:rPr lang="en-US" dirty="0" smtClean="0"/>
              <a:t>IV-D case </a:t>
            </a:r>
            <a:r>
              <a:rPr lang="en-US" dirty="0"/>
              <a:t>terminates the order, so the </a:t>
            </a:r>
            <a:r>
              <a:rPr lang="en-US" dirty="0" smtClean="0"/>
              <a:t>noncustodial parent </a:t>
            </a:r>
            <a:r>
              <a:rPr lang="en-US" dirty="0"/>
              <a:t>no longer needs to make payments</a:t>
            </a:r>
            <a:r>
              <a:rPr lang="en-US" dirty="0" smtClean="0"/>
              <a:t>.</a:t>
            </a:r>
          </a:p>
          <a:p>
            <a:pPr marL="457200" indent="-457200">
              <a:buFont typeface="+mj-lt"/>
              <a:buAutoNum type="alphaLcPeriod"/>
            </a:pPr>
            <a:r>
              <a:rPr lang="en-US" dirty="0" smtClean="0"/>
              <a:t>True</a:t>
            </a:r>
          </a:p>
          <a:p>
            <a:pPr marL="457200" indent="-457200">
              <a:buFont typeface="+mj-lt"/>
              <a:buAutoNum type="alphaLcPeriod"/>
            </a:pPr>
            <a:r>
              <a:rPr lang="en-US" dirty="0" smtClean="0"/>
              <a:t>False</a:t>
            </a:r>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16</a:t>
            </a:fld>
            <a:endParaRPr lang="en-US" dirty="0"/>
          </a:p>
        </p:txBody>
      </p:sp>
      <p:sp>
        <p:nvSpPr>
          <p:cNvPr id="4" name="Title 3"/>
          <p:cNvSpPr>
            <a:spLocks noGrp="1"/>
          </p:cNvSpPr>
          <p:nvPr>
            <p:ph type="title"/>
          </p:nvPr>
        </p:nvSpPr>
        <p:spPr/>
        <p:txBody>
          <a:bodyPr/>
          <a:lstStyle/>
          <a:p>
            <a:r>
              <a:rPr lang="en-US" dirty="0" smtClean="0"/>
              <a:t>Polling Question 1</a:t>
            </a:r>
            <a:endParaRPr lang="en-US" dirty="0"/>
          </a:p>
        </p:txBody>
      </p:sp>
    </p:spTree>
    <p:extLst>
      <p:ext uri="{BB962C8B-B14F-4D97-AF65-F5344CB8AC3E}">
        <p14:creationId xmlns:p14="http://schemas.microsoft.com/office/powerpoint/2010/main" val="32757458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Closing </a:t>
            </a:r>
            <a:r>
              <a:rPr lang="en-US" dirty="0"/>
              <a:t>a </a:t>
            </a:r>
            <a:r>
              <a:rPr lang="en-US" dirty="0" smtClean="0"/>
              <a:t>IV-D case </a:t>
            </a:r>
            <a:r>
              <a:rPr lang="en-US" dirty="0"/>
              <a:t>terminates the order, so the noncustodial parent no longer needs to make payments</a:t>
            </a:r>
            <a:r>
              <a:rPr lang="en-US" dirty="0" smtClean="0"/>
              <a:t>.</a:t>
            </a:r>
          </a:p>
          <a:p>
            <a:pPr marL="457200" indent="-457200">
              <a:buFont typeface="+mj-lt"/>
              <a:buAutoNum type="alphaLcPeriod"/>
            </a:pPr>
            <a:r>
              <a:rPr lang="en-US" dirty="0" smtClean="0"/>
              <a:t>True</a:t>
            </a:r>
          </a:p>
          <a:p>
            <a:pPr marL="457200" indent="-457200">
              <a:buFont typeface="+mj-lt"/>
              <a:buAutoNum type="alphaLcPeriod"/>
            </a:pPr>
            <a:r>
              <a:rPr lang="en-US" b="1" dirty="0" smtClean="0"/>
              <a:t>False</a:t>
            </a:r>
            <a:endParaRPr lang="en-US" b="1"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17</a:t>
            </a:fld>
            <a:endParaRPr lang="en-US" dirty="0"/>
          </a:p>
        </p:txBody>
      </p:sp>
      <p:sp>
        <p:nvSpPr>
          <p:cNvPr id="4" name="Title 3"/>
          <p:cNvSpPr>
            <a:spLocks noGrp="1"/>
          </p:cNvSpPr>
          <p:nvPr>
            <p:ph type="title"/>
          </p:nvPr>
        </p:nvSpPr>
        <p:spPr/>
        <p:txBody>
          <a:bodyPr/>
          <a:lstStyle/>
          <a:p>
            <a:r>
              <a:rPr lang="en-US" dirty="0" smtClean="0"/>
              <a:t>Polling Question 1 – </a:t>
            </a:r>
            <a:r>
              <a:rPr lang="en-US" dirty="0"/>
              <a:t>R</a:t>
            </a:r>
            <a:r>
              <a:rPr lang="en-US" dirty="0" smtClean="0"/>
              <a:t>esponse </a:t>
            </a:r>
            <a:endParaRPr lang="en-US" dirty="0"/>
          </a:p>
        </p:txBody>
      </p:sp>
    </p:spTree>
    <p:extLst>
      <p:ext uri="{BB962C8B-B14F-4D97-AF65-F5344CB8AC3E}">
        <p14:creationId xmlns:p14="http://schemas.microsoft.com/office/powerpoint/2010/main" val="22610190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B144D33-0E76-423A-B2F6-9B411C1D1654}"/>
              </a:ext>
            </a:extLst>
          </p:cNvPr>
          <p:cNvSpPr>
            <a:spLocks noGrp="1"/>
          </p:cNvSpPr>
          <p:nvPr>
            <p:ph type="sldNum" sz="quarter" idx="4294967295"/>
          </p:nvPr>
        </p:nvSpPr>
        <p:spPr>
          <a:xfrm>
            <a:off x="6858000" y="6530079"/>
            <a:ext cx="2133600" cy="184666"/>
          </a:xfrm>
          <a:prstGeom prst="rect">
            <a:avLst/>
          </a:prstGeom>
        </p:spPr>
        <p:txBody>
          <a:bodyPr/>
          <a:lstStyle/>
          <a:p>
            <a:fld id="{42782948-4DBE-204D-AB9E-B65E067054AE}" type="slidenum">
              <a:rPr lang="en-US" smtClean="0"/>
              <a:pPr/>
              <a:t>18</a:t>
            </a:fld>
            <a:endParaRPr lang="en-US" dirty="0"/>
          </a:p>
        </p:txBody>
      </p:sp>
    </p:spTree>
    <p:extLst>
      <p:ext uri="{BB962C8B-B14F-4D97-AF65-F5344CB8AC3E}">
        <p14:creationId xmlns:p14="http://schemas.microsoft.com/office/powerpoint/2010/main" val="31402461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ctrTitle"/>
          </p:nvPr>
        </p:nvSpPr>
        <p:spPr>
          <a:xfrm>
            <a:off x="609600" y="4181475"/>
            <a:ext cx="5791200" cy="1600200"/>
          </a:xfrm>
        </p:spPr>
        <p:txBody>
          <a:bodyPr>
            <a:normAutofit/>
          </a:bodyPr>
          <a:lstStyle/>
          <a:p>
            <a:pPr lvl="0"/>
            <a:r>
              <a:rPr lang="en-US" sz="3600" dirty="0"/>
              <a:t>Interstate </a:t>
            </a:r>
            <a:r>
              <a:rPr lang="en-US" sz="3600" dirty="0" smtClean="0"/>
              <a:t>Case Closure</a:t>
            </a:r>
            <a:endParaRPr lang="en-US" sz="3600" dirty="0"/>
          </a:p>
        </p:txBody>
      </p:sp>
      <p:sp>
        <p:nvSpPr>
          <p:cNvPr id="3" name="Slide Number Placeholder 2"/>
          <p:cNvSpPr>
            <a:spLocks noGrp="1"/>
          </p:cNvSpPr>
          <p:nvPr>
            <p:ph type="sldNum" sz="quarter" idx="4294967295"/>
          </p:nvPr>
        </p:nvSpPr>
        <p:spPr>
          <a:xfrm>
            <a:off x="7010400" y="6505575"/>
            <a:ext cx="2133600" cy="215900"/>
          </a:xfrm>
        </p:spPr>
        <p:txBody>
          <a:bodyPr/>
          <a:lstStyle/>
          <a:p>
            <a:fld id="{42782948-4DBE-204D-AB9E-B65E067054AE}" type="slidenum">
              <a:rPr lang="en-US" smtClean="0"/>
              <a:pPr/>
              <a:t>19</a:t>
            </a:fld>
            <a:endParaRPr lang="en-US" dirty="0"/>
          </a:p>
        </p:txBody>
      </p:sp>
    </p:spTree>
    <p:extLst>
      <p:ext uri="{BB962C8B-B14F-4D97-AF65-F5344CB8AC3E}">
        <p14:creationId xmlns:p14="http://schemas.microsoft.com/office/powerpoint/2010/main" val="14142283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620000" cy="4572000"/>
          </a:xfrm>
        </p:spPr>
        <p:txBody>
          <a:bodyPr>
            <a:normAutofit/>
          </a:bodyPr>
          <a:lstStyle/>
          <a:p>
            <a:r>
              <a:rPr lang="en-US" sz="2600" dirty="0" smtClean="0"/>
              <a:t>Interstate </a:t>
            </a:r>
            <a:r>
              <a:rPr lang="en-US" sz="2600" dirty="0"/>
              <a:t>101</a:t>
            </a:r>
          </a:p>
          <a:p>
            <a:r>
              <a:rPr lang="en-US" sz="2600" dirty="0" smtClean="0"/>
              <a:t>Interstate </a:t>
            </a:r>
            <a:r>
              <a:rPr lang="en-US" sz="2600" dirty="0"/>
              <a:t>201</a:t>
            </a:r>
          </a:p>
          <a:p>
            <a:r>
              <a:rPr lang="en-US" sz="2600" dirty="0" smtClean="0"/>
              <a:t>Interstate </a:t>
            </a:r>
            <a:r>
              <a:rPr lang="en-US" sz="2600" dirty="0"/>
              <a:t>Case Scenarios</a:t>
            </a:r>
          </a:p>
          <a:p>
            <a:r>
              <a:rPr lang="en-US" sz="2600" dirty="0" smtClean="0"/>
              <a:t>Interstate </a:t>
            </a:r>
            <a:r>
              <a:rPr lang="en-US" sz="2600" dirty="0"/>
              <a:t>Payment Processing</a:t>
            </a:r>
          </a:p>
          <a:p>
            <a:r>
              <a:rPr lang="en-US" sz="2600" dirty="0" smtClean="0"/>
              <a:t>Interstate </a:t>
            </a:r>
            <a:r>
              <a:rPr lang="en-US" sz="2600" dirty="0"/>
              <a:t>Case Closure</a:t>
            </a:r>
          </a:p>
          <a:p>
            <a:r>
              <a:rPr lang="en-US" sz="2600" dirty="0" smtClean="0"/>
              <a:t>OCSE’s </a:t>
            </a:r>
            <a:r>
              <a:rPr lang="en-US" sz="2600" dirty="0"/>
              <a:t>Interstate Tools and Resources</a:t>
            </a:r>
          </a:p>
        </p:txBody>
      </p:sp>
      <p:sp>
        <p:nvSpPr>
          <p:cNvPr id="2" name="Slide Number Placeholder 1"/>
          <p:cNvSpPr>
            <a:spLocks noGrp="1"/>
          </p:cNvSpPr>
          <p:nvPr>
            <p:ph type="sldNum" sz="quarter" idx="4"/>
          </p:nvPr>
        </p:nvSpPr>
        <p:spPr/>
        <p:txBody>
          <a:bodyPr/>
          <a:lstStyle/>
          <a:p>
            <a:fld id="{42782948-4DBE-204D-AB9E-B65E067054AE}" type="slidenum">
              <a:rPr lang="en-US" smtClean="0"/>
              <a:pPr/>
              <a:t>2</a:t>
            </a:fld>
            <a:endParaRPr lang="en-US" dirty="0"/>
          </a:p>
        </p:txBody>
      </p:sp>
      <p:sp>
        <p:nvSpPr>
          <p:cNvPr id="8" name="Title 7"/>
          <p:cNvSpPr>
            <a:spLocks noGrp="1"/>
          </p:cNvSpPr>
          <p:nvPr>
            <p:ph type="title"/>
          </p:nvPr>
        </p:nvSpPr>
        <p:spPr>
          <a:xfrm>
            <a:off x="685800" y="294382"/>
            <a:ext cx="7543800" cy="1077218"/>
          </a:xfrm>
        </p:spPr>
        <p:txBody>
          <a:bodyPr/>
          <a:lstStyle/>
          <a:p>
            <a:r>
              <a:rPr lang="en-US" sz="3200" dirty="0">
                <a:solidFill>
                  <a:srgbClr val="336A90"/>
                </a:solidFill>
              </a:rPr>
              <a:t>OCSE Interstate Case Processing Training Series</a:t>
            </a:r>
          </a:p>
        </p:txBody>
      </p:sp>
    </p:spTree>
    <p:extLst>
      <p:ext uri="{BB962C8B-B14F-4D97-AF65-F5344CB8AC3E}">
        <p14:creationId xmlns:p14="http://schemas.microsoft.com/office/powerpoint/2010/main" val="32080497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pPr marL="0" indent="0">
              <a:buNone/>
            </a:pPr>
            <a:r>
              <a:rPr lang="en-US" sz="2400" dirty="0" smtClean="0"/>
              <a:t>Initiating state has application or referral for services</a:t>
            </a:r>
          </a:p>
          <a:p>
            <a:r>
              <a:rPr lang="en-US" sz="2400" dirty="0" smtClean="0"/>
              <a:t>Makes </a:t>
            </a:r>
            <a:r>
              <a:rPr lang="en-US" sz="2400" dirty="0"/>
              <a:t>case management decisions, including closure</a:t>
            </a:r>
          </a:p>
          <a:p>
            <a:r>
              <a:rPr lang="en-US" sz="2400" dirty="0" smtClean="0"/>
              <a:t>Can close case for any federal closure reason</a:t>
            </a:r>
          </a:p>
          <a:p>
            <a:r>
              <a:rPr lang="en-US" sz="2400" dirty="0" smtClean="0"/>
              <a:t>Must notify responding state of closure within 10 days and reason for closure</a:t>
            </a:r>
          </a:p>
          <a:p>
            <a:r>
              <a:rPr lang="en-US" sz="2400" dirty="0" smtClean="0"/>
              <a:t>Must instruct responding state to stop income withholding and close their case before issuing its own withholding</a:t>
            </a:r>
          </a:p>
          <a:p>
            <a:r>
              <a:rPr lang="en-US" sz="2400" dirty="0" smtClean="0"/>
              <a:t>Can keep case open and instruct responding state that services are no longer neede</a:t>
            </a:r>
            <a:r>
              <a:rPr lang="en-US" sz="2400" dirty="0"/>
              <a:t>d</a:t>
            </a:r>
            <a:endParaRPr lang="en-US" sz="2400" dirty="0" smtClean="0"/>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20</a:t>
            </a:fld>
            <a:endParaRPr lang="en-US" dirty="0"/>
          </a:p>
        </p:txBody>
      </p:sp>
      <p:sp>
        <p:nvSpPr>
          <p:cNvPr id="4" name="Title 3"/>
          <p:cNvSpPr>
            <a:spLocks noGrp="1"/>
          </p:cNvSpPr>
          <p:nvPr>
            <p:ph type="title"/>
          </p:nvPr>
        </p:nvSpPr>
        <p:spPr/>
        <p:txBody>
          <a:bodyPr/>
          <a:lstStyle/>
          <a:p>
            <a:r>
              <a:rPr lang="en-US" dirty="0" smtClean="0"/>
              <a:t>Initiating State Case Closure Summary</a:t>
            </a:r>
            <a:endParaRPr lang="en-US" dirty="0"/>
          </a:p>
        </p:txBody>
      </p:sp>
    </p:spTree>
    <p:extLst>
      <p:ext uri="{BB962C8B-B14F-4D97-AF65-F5344CB8AC3E}">
        <p14:creationId xmlns:p14="http://schemas.microsoft.com/office/powerpoint/2010/main" val="34145845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400" dirty="0" smtClean="0"/>
              <a:t>Responding </a:t>
            </a:r>
            <a:r>
              <a:rPr lang="en-US" sz="2400" dirty="0"/>
              <a:t>state may </a:t>
            </a:r>
            <a:r>
              <a:rPr lang="en-US" sz="2400" dirty="0" smtClean="0"/>
              <a:t>close </a:t>
            </a:r>
            <a:r>
              <a:rPr lang="en-US" sz="2400" dirty="0"/>
              <a:t>case </a:t>
            </a:r>
            <a:r>
              <a:rPr lang="en-US" sz="2400" b="1" dirty="0"/>
              <a:t>only</a:t>
            </a:r>
            <a:r>
              <a:rPr lang="en-US" sz="2400" dirty="0"/>
              <a:t> under </a:t>
            </a:r>
            <a:r>
              <a:rPr lang="en-US" sz="2400" dirty="0" smtClean="0"/>
              <a:t>following </a:t>
            </a:r>
            <a:r>
              <a:rPr lang="en-US" sz="2400" dirty="0"/>
              <a:t>case closure </a:t>
            </a:r>
            <a:r>
              <a:rPr lang="en-US" sz="2400" dirty="0" smtClean="0"/>
              <a:t>criteria:</a:t>
            </a:r>
            <a:r>
              <a:rPr lang="en-US" sz="2400" dirty="0"/>
              <a:t>  </a:t>
            </a:r>
          </a:p>
          <a:p>
            <a:r>
              <a:rPr lang="en-US" sz="2400" dirty="0"/>
              <a:t>Responding agency documents failure by initiating agency to take action essential to next step in providing </a:t>
            </a:r>
            <a:r>
              <a:rPr lang="en-US" sz="2400" dirty="0" smtClean="0"/>
              <a:t>services</a:t>
            </a:r>
          </a:p>
          <a:p>
            <a:pPr lvl="1"/>
            <a:r>
              <a:rPr lang="en-US" sz="2400" dirty="0" smtClean="0"/>
              <a:t>Requires 60-day intent to close notice</a:t>
            </a:r>
            <a:endParaRPr lang="en-US" sz="2400" dirty="0"/>
          </a:p>
          <a:p>
            <a:r>
              <a:rPr lang="en-US" sz="2400" dirty="0"/>
              <a:t>Initiating agency closed its case and notified responding agency</a:t>
            </a:r>
          </a:p>
          <a:p>
            <a:r>
              <a:rPr lang="en-US" sz="2400" dirty="0"/>
              <a:t>Initiating agency notified responding agency that its intergovernmental services are no longer needed</a:t>
            </a:r>
          </a:p>
          <a:p>
            <a:endParaRPr lang="en-US" sz="2400"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21</a:t>
            </a:fld>
            <a:endParaRPr lang="en-US" dirty="0"/>
          </a:p>
        </p:txBody>
      </p:sp>
      <p:sp>
        <p:nvSpPr>
          <p:cNvPr id="10" name="Title 7"/>
          <p:cNvSpPr>
            <a:spLocks noGrp="1"/>
          </p:cNvSpPr>
          <p:nvPr>
            <p:ph type="title"/>
          </p:nvPr>
        </p:nvSpPr>
        <p:spPr>
          <a:xfrm>
            <a:off x="685800" y="709768"/>
            <a:ext cx="8153400" cy="523220"/>
          </a:xfrm>
        </p:spPr>
        <p:txBody>
          <a:bodyPr/>
          <a:lstStyle/>
          <a:p>
            <a:r>
              <a:rPr lang="en-US" dirty="0" smtClean="0"/>
              <a:t>Responding State </a:t>
            </a:r>
            <a:r>
              <a:rPr lang="en-US" dirty="0"/>
              <a:t>Case </a:t>
            </a:r>
            <a:r>
              <a:rPr lang="en-US" dirty="0" smtClean="0"/>
              <a:t>Closure Summary</a:t>
            </a:r>
            <a:endParaRPr lang="en-US" dirty="0"/>
          </a:p>
        </p:txBody>
      </p:sp>
    </p:spTree>
    <p:extLst>
      <p:ext uri="{BB962C8B-B14F-4D97-AF65-F5344CB8AC3E}">
        <p14:creationId xmlns:p14="http://schemas.microsoft.com/office/powerpoint/2010/main" val="703884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spcAft>
                <a:spcPts val="0"/>
              </a:spcAft>
              <a:buNone/>
            </a:pPr>
            <a:r>
              <a:rPr lang="en-US" sz="2400" dirty="0"/>
              <a:t>As required under intergovernmental regulation </a:t>
            </a:r>
            <a:endParaRPr lang="en-US" sz="2400" dirty="0" smtClean="0"/>
          </a:p>
          <a:p>
            <a:pPr marL="0" indent="0">
              <a:buNone/>
            </a:pPr>
            <a:r>
              <a:rPr lang="en-US" sz="2400" dirty="0" smtClean="0"/>
              <a:t>45 CFR 303.7(d):</a:t>
            </a:r>
            <a:endParaRPr lang="en-US" sz="2400" dirty="0"/>
          </a:p>
          <a:p>
            <a:r>
              <a:rPr lang="en-US" sz="2400" dirty="0"/>
              <a:t>Responding state </a:t>
            </a:r>
            <a:r>
              <a:rPr lang="en-US" sz="2400" b="1" dirty="0"/>
              <a:t>must</a:t>
            </a:r>
            <a:r>
              <a:rPr lang="en-US" sz="2400" dirty="0"/>
              <a:t> close interstate case if:</a:t>
            </a:r>
          </a:p>
          <a:p>
            <a:pPr lvl="1" indent="-287338"/>
            <a:r>
              <a:rPr lang="en-US" sz="2400" dirty="0"/>
              <a:t>Initiating state instructs it to stop income withholding and close its </a:t>
            </a:r>
            <a:r>
              <a:rPr lang="en-US" sz="2400" dirty="0" smtClean="0"/>
              <a:t>intergovernmental case </a:t>
            </a:r>
            <a:endParaRPr lang="en-US" sz="2400" dirty="0"/>
          </a:p>
        </p:txBody>
      </p:sp>
      <p:sp>
        <p:nvSpPr>
          <p:cNvPr id="3" name="Title 2"/>
          <p:cNvSpPr>
            <a:spLocks noGrp="1"/>
          </p:cNvSpPr>
          <p:nvPr>
            <p:ph type="title"/>
          </p:nvPr>
        </p:nvSpPr>
        <p:spPr>
          <a:xfrm>
            <a:off x="685800" y="417493"/>
            <a:ext cx="7543800" cy="954107"/>
          </a:xfrm>
        </p:spPr>
        <p:txBody>
          <a:bodyPr/>
          <a:lstStyle/>
          <a:p>
            <a:r>
              <a:rPr lang="en-US" dirty="0"/>
              <a:t>Responding State Case </a:t>
            </a:r>
            <a:r>
              <a:rPr lang="en-US" dirty="0" smtClean="0"/>
              <a:t>Closure Summary (cont’d)</a:t>
            </a:r>
            <a:endParaRPr lang="en-US" sz="2800"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22</a:t>
            </a:fld>
            <a:endParaRPr lang="en-US" dirty="0"/>
          </a:p>
        </p:txBody>
      </p:sp>
    </p:spTree>
    <p:extLst>
      <p:ext uri="{BB962C8B-B14F-4D97-AF65-F5344CB8AC3E}">
        <p14:creationId xmlns:p14="http://schemas.microsoft.com/office/powerpoint/2010/main" val="32215876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3623" y="1600200"/>
            <a:ext cx="7543800" cy="4572000"/>
          </a:xfrm>
        </p:spPr>
        <p:txBody>
          <a:bodyPr>
            <a:normAutofit/>
          </a:bodyPr>
          <a:lstStyle/>
          <a:p>
            <a:pPr marL="0" indent="0">
              <a:spcAft>
                <a:spcPts val="0"/>
              </a:spcAft>
              <a:buNone/>
            </a:pPr>
            <a:r>
              <a:rPr lang="en-US" sz="2400" dirty="0" smtClean="0"/>
              <a:t>As </a:t>
            </a:r>
            <a:r>
              <a:rPr lang="en-US" sz="2400" dirty="0"/>
              <a:t>required under intergovernmental </a:t>
            </a:r>
            <a:r>
              <a:rPr lang="en-US" sz="2400" dirty="0" smtClean="0"/>
              <a:t>regulation</a:t>
            </a:r>
          </a:p>
          <a:p>
            <a:pPr marL="0" indent="0">
              <a:buNone/>
            </a:pPr>
            <a:r>
              <a:rPr lang="en-US" sz="2400" dirty="0" smtClean="0"/>
              <a:t>45 </a:t>
            </a:r>
            <a:r>
              <a:rPr lang="en-US" sz="2400" dirty="0"/>
              <a:t>CFR 303.7(d</a:t>
            </a:r>
            <a:r>
              <a:rPr lang="en-US" sz="2400" dirty="0" smtClean="0"/>
              <a:t>)</a:t>
            </a:r>
          </a:p>
          <a:p>
            <a:r>
              <a:rPr lang="en-US" sz="2400" dirty="0" smtClean="0"/>
              <a:t>When responding </a:t>
            </a:r>
            <a:r>
              <a:rPr lang="en-US" sz="2400" dirty="0"/>
              <a:t>state closes </a:t>
            </a:r>
            <a:r>
              <a:rPr lang="en-US" sz="2400" dirty="0" smtClean="0"/>
              <a:t>intergovernmental </a:t>
            </a:r>
            <a:r>
              <a:rPr lang="en-US" sz="2400" dirty="0"/>
              <a:t>c</a:t>
            </a:r>
            <a:r>
              <a:rPr lang="en-US" sz="2400" dirty="0" smtClean="0"/>
              <a:t>ase</a:t>
            </a:r>
            <a:r>
              <a:rPr lang="en-US" sz="2400" dirty="0"/>
              <a:t>, it </a:t>
            </a:r>
            <a:r>
              <a:rPr lang="en-US" sz="2400" b="1" dirty="0"/>
              <a:t>must</a:t>
            </a:r>
            <a:r>
              <a:rPr lang="en-US" sz="2400" dirty="0"/>
              <a:t> notify </a:t>
            </a:r>
            <a:r>
              <a:rPr lang="en-US" sz="2400" dirty="0" smtClean="0"/>
              <a:t>initiating agency</a:t>
            </a:r>
          </a:p>
          <a:p>
            <a:pPr lvl="1"/>
            <a:r>
              <a:rPr lang="en-US" sz="2400" dirty="0" smtClean="0"/>
              <a:t>Notification required under all responding state closure reasons</a:t>
            </a:r>
          </a:p>
          <a:p>
            <a:pPr lvl="1"/>
            <a:r>
              <a:rPr lang="en-US" sz="2400" dirty="0" smtClean="0"/>
              <a:t>Closes communication loop with initiating state</a:t>
            </a:r>
          </a:p>
          <a:p>
            <a:endParaRPr lang="en-US" sz="1600" dirty="0"/>
          </a:p>
        </p:txBody>
      </p:sp>
      <p:sp>
        <p:nvSpPr>
          <p:cNvPr id="3" name="Title 2"/>
          <p:cNvSpPr>
            <a:spLocks noGrp="1"/>
          </p:cNvSpPr>
          <p:nvPr>
            <p:ph type="title"/>
          </p:nvPr>
        </p:nvSpPr>
        <p:spPr>
          <a:xfrm>
            <a:off x="685800" y="417493"/>
            <a:ext cx="7543800" cy="954107"/>
          </a:xfrm>
        </p:spPr>
        <p:txBody>
          <a:bodyPr/>
          <a:lstStyle/>
          <a:p>
            <a:r>
              <a:rPr lang="en-US" dirty="0"/>
              <a:t>Responding State Case </a:t>
            </a:r>
            <a:r>
              <a:rPr lang="en-US" dirty="0" smtClean="0"/>
              <a:t>Closure Summary (cont’d)</a:t>
            </a:r>
            <a:endParaRPr lang="en-US" sz="2800" dirty="0"/>
          </a:p>
        </p:txBody>
      </p:sp>
      <p:sp>
        <p:nvSpPr>
          <p:cNvPr id="4" name="Slide Number Placeholder 3"/>
          <p:cNvSpPr>
            <a:spLocks noGrp="1"/>
          </p:cNvSpPr>
          <p:nvPr>
            <p:ph type="sldNum" sz="quarter" idx="4"/>
          </p:nvPr>
        </p:nvSpPr>
        <p:spPr/>
        <p:txBody>
          <a:bodyPr/>
          <a:lstStyle/>
          <a:p>
            <a:fld id="{42782948-4DBE-204D-AB9E-B65E067054AE}" type="slidenum">
              <a:rPr lang="en-US" smtClean="0"/>
              <a:pPr/>
              <a:t>23</a:t>
            </a:fld>
            <a:endParaRPr lang="en-US" dirty="0"/>
          </a:p>
        </p:txBody>
      </p:sp>
    </p:spTree>
    <p:extLst>
      <p:ext uri="{BB962C8B-B14F-4D97-AF65-F5344CB8AC3E}">
        <p14:creationId xmlns:p14="http://schemas.microsoft.com/office/powerpoint/2010/main" val="34226103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600200"/>
            <a:ext cx="7543800" cy="3352800"/>
          </a:xfrm>
        </p:spPr>
        <p:txBody>
          <a:bodyPr>
            <a:normAutofit/>
          </a:bodyPr>
          <a:lstStyle/>
          <a:p>
            <a:r>
              <a:rPr lang="en-US" dirty="0" smtClean="0"/>
              <a:t>Can be used by initiating and responding agencies</a:t>
            </a:r>
          </a:p>
          <a:p>
            <a:r>
              <a:rPr lang="en-US" dirty="0" smtClean="0"/>
              <a:t>Section II specific to case closure</a:t>
            </a:r>
          </a:p>
          <a:p>
            <a:r>
              <a:rPr lang="en-US" dirty="0" smtClean="0"/>
              <a:t>Initiating state section:</a:t>
            </a:r>
            <a:endParaRPr lang="en-US" dirty="0"/>
          </a:p>
          <a:p>
            <a:endParaRPr lang="en-US" dirty="0" smtClean="0"/>
          </a:p>
        </p:txBody>
      </p:sp>
      <p:sp>
        <p:nvSpPr>
          <p:cNvPr id="3" name="Slide Number Placeholder 2"/>
          <p:cNvSpPr>
            <a:spLocks noGrp="1"/>
          </p:cNvSpPr>
          <p:nvPr>
            <p:ph type="sldNum" sz="quarter" idx="4"/>
          </p:nvPr>
        </p:nvSpPr>
        <p:spPr/>
        <p:txBody>
          <a:bodyPr/>
          <a:lstStyle/>
          <a:p>
            <a:fld id="{42782948-4DBE-204D-AB9E-B65E067054AE}" type="slidenum">
              <a:rPr lang="en-US" smtClean="0"/>
              <a:pPr/>
              <a:t>24</a:t>
            </a:fld>
            <a:endParaRPr lang="en-US" dirty="0"/>
          </a:p>
        </p:txBody>
      </p:sp>
      <p:sp>
        <p:nvSpPr>
          <p:cNvPr id="4" name="Title 3"/>
          <p:cNvSpPr>
            <a:spLocks noGrp="1"/>
          </p:cNvSpPr>
          <p:nvPr>
            <p:ph type="title"/>
          </p:nvPr>
        </p:nvSpPr>
        <p:spPr>
          <a:xfrm>
            <a:off x="685800" y="417493"/>
            <a:ext cx="7543800" cy="954107"/>
          </a:xfrm>
        </p:spPr>
        <p:txBody>
          <a:bodyPr/>
          <a:lstStyle/>
          <a:p>
            <a:r>
              <a:rPr lang="en-US" dirty="0" smtClean="0"/>
              <a:t>Child Support Enforcement Transmittal #2 </a:t>
            </a:r>
            <a:r>
              <a:rPr lang="en-US" dirty="0" smtClean="0">
                <a:cs typeface="Arial" panose="020B0604020202020204" pitchFamily="34" charset="0"/>
              </a:rPr>
              <a:t>─ Subsequent Actions</a:t>
            </a:r>
            <a:endParaRPr lang="en-US" dirty="0"/>
          </a:p>
        </p:txBody>
      </p:sp>
      <p:sp>
        <p:nvSpPr>
          <p:cNvPr id="5" name="TextBox 4"/>
          <p:cNvSpPr txBox="1"/>
          <p:nvPr/>
        </p:nvSpPr>
        <p:spPr>
          <a:xfrm>
            <a:off x="812074" y="3200400"/>
            <a:ext cx="7391400" cy="3046988"/>
          </a:xfrm>
          <a:prstGeom prst="rect">
            <a:avLst/>
          </a:prstGeom>
          <a:solidFill>
            <a:schemeClr val="bg1">
              <a:lumMod val="85000"/>
            </a:schemeClr>
          </a:solidFill>
        </p:spPr>
        <p:txBody>
          <a:bodyPr wrap="square" rtlCol="0">
            <a:spAutoFit/>
          </a:bodyPr>
          <a:lstStyle/>
          <a:p>
            <a:r>
              <a:rPr lang="en-US" sz="1600" dirty="0"/>
              <a:t>Section II.   Intergovernmental Closure Actions: </a:t>
            </a:r>
            <a:endParaRPr lang="en-US" sz="1600" dirty="0" smtClean="0"/>
          </a:p>
          <a:p>
            <a:r>
              <a:rPr lang="en-US" sz="1600" dirty="0" smtClean="0"/>
              <a:t>From </a:t>
            </a:r>
            <a:r>
              <a:rPr lang="en-US" sz="1600" dirty="0"/>
              <a:t>Initiating Agency: </a:t>
            </a:r>
            <a:endParaRPr lang="en-US" sz="1600" dirty="0" smtClean="0"/>
          </a:p>
          <a:p>
            <a:r>
              <a:rPr lang="en-US" sz="1600" dirty="0" smtClean="0"/>
              <a:t>1</a:t>
            </a:r>
            <a:r>
              <a:rPr lang="en-US" sz="1600" dirty="0"/>
              <a:t>. [  ] The initiating agency has closed its IV-D intergovernmental case because ________________________________________  _______________________________________________________________________________________________________  Proceed with closure of your responding IV-D intergovernmental case.  </a:t>
            </a:r>
            <a:endParaRPr lang="en-US" sz="1600" dirty="0" smtClean="0"/>
          </a:p>
          <a:p>
            <a:endParaRPr lang="en-US" sz="1600" dirty="0" smtClean="0"/>
          </a:p>
          <a:p>
            <a:r>
              <a:rPr lang="en-US" sz="1600" dirty="0"/>
              <a:t>2. [  ] Close the responding agency’s IV-D intergovernmental case and stop income withholding, if applicable.  We are keeping our IV-D case open and your agency’s intergovernmental services are no longer needed. </a:t>
            </a:r>
            <a:endParaRPr lang="en-US" sz="1600" dirty="0" smtClean="0"/>
          </a:p>
          <a:p>
            <a:endParaRPr lang="en-US" sz="1600" dirty="0" smtClean="0"/>
          </a:p>
        </p:txBody>
      </p:sp>
    </p:spTree>
    <p:extLst>
      <p:ext uri="{BB962C8B-B14F-4D97-AF65-F5344CB8AC3E}">
        <p14:creationId xmlns:p14="http://schemas.microsoft.com/office/powerpoint/2010/main" val="26714933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600200"/>
            <a:ext cx="7543800" cy="3352800"/>
          </a:xfrm>
        </p:spPr>
        <p:txBody>
          <a:bodyPr>
            <a:normAutofit/>
          </a:bodyPr>
          <a:lstStyle/>
          <a:p>
            <a:pPr marL="0" indent="0">
              <a:buNone/>
            </a:pPr>
            <a:r>
              <a:rPr lang="en-US" dirty="0" smtClean="0"/>
              <a:t>Responding state section:</a:t>
            </a:r>
          </a:p>
        </p:txBody>
      </p:sp>
      <p:sp>
        <p:nvSpPr>
          <p:cNvPr id="3" name="Slide Number Placeholder 2"/>
          <p:cNvSpPr>
            <a:spLocks noGrp="1"/>
          </p:cNvSpPr>
          <p:nvPr>
            <p:ph type="sldNum" sz="quarter" idx="4"/>
          </p:nvPr>
        </p:nvSpPr>
        <p:spPr/>
        <p:txBody>
          <a:bodyPr/>
          <a:lstStyle/>
          <a:p>
            <a:fld id="{42782948-4DBE-204D-AB9E-B65E067054AE}" type="slidenum">
              <a:rPr lang="en-US" smtClean="0"/>
              <a:pPr/>
              <a:t>25</a:t>
            </a:fld>
            <a:endParaRPr lang="en-US" dirty="0"/>
          </a:p>
        </p:txBody>
      </p:sp>
      <p:sp>
        <p:nvSpPr>
          <p:cNvPr id="4" name="Title 3"/>
          <p:cNvSpPr>
            <a:spLocks noGrp="1"/>
          </p:cNvSpPr>
          <p:nvPr>
            <p:ph type="title"/>
          </p:nvPr>
        </p:nvSpPr>
        <p:spPr>
          <a:xfrm>
            <a:off x="685800" y="417493"/>
            <a:ext cx="7543800" cy="954107"/>
          </a:xfrm>
        </p:spPr>
        <p:txBody>
          <a:bodyPr/>
          <a:lstStyle/>
          <a:p>
            <a:r>
              <a:rPr lang="en-US" dirty="0"/>
              <a:t>Child Support Enforcement Transmittal #2 </a:t>
            </a:r>
            <a:r>
              <a:rPr lang="en-US" dirty="0">
                <a:cs typeface="Arial" panose="020B0604020202020204" pitchFamily="34" charset="0"/>
              </a:rPr>
              <a:t>─ Subsequent </a:t>
            </a:r>
            <a:r>
              <a:rPr lang="en-US" dirty="0" smtClean="0">
                <a:cs typeface="Arial" panose="020B0604020202020204" pitchFamily="34" charset="0"/>
              </a:rPr>
              <a:t>Actions (cont’d)</a:t>
            </a:r>
            <a:endParaRPr lang="en-US" dirty="0"/>
          </a:p>
        </p:txBody>
      </p:sp>
      <p:sp>
        <p:nvSpPr>
          <p:cNvPr id="5" name="TextBox 4"/>
          <p:cNvSpPr txBox="1"/>
          <p:nvPr/>
        </p:nvSpPr>
        <p:spPr>
          <a:xfrm>
            <a:off x="822960" y="2209800"/>
            <a:ext cx="7391400" cy="4031873"/>
          </a:xfrm>
          <a:prstGeom prst="rect">
            <a:avLst/>
          </a:prstGeom>
          <a:solidFill>
            <a:schemeClr val="bg1">
              <a:lumMod val="85000"/>
            </a:schemeClr>
          </a:solidFill>
        </p:spPr>
        <p:txBody>
          <a:bodyPr wrap="square" rtlCol="0">
            <a:spAutoFit/>
          </a:bodyPr>
          <a:lstStyle/>
          <a:p>
            <a:r>
              <a:rPr lang="en-US" sz="1600" dirty="0"/>
              <a:t>From Responding Agency: </a:t>
            </a:r>
            <a:endParaRPr lang="en-US" sz="1600" dirty="0" smtClean="0"/>
          </a:p>
          <a:p>
            <a:r>
              <a:rPr lang="en-US" sz="1600" dirty="0" smtClean="0"/>
              <a:t>3</a:t>
            </a:r>
            <a:r>
              <a:rPr lang="en-US" sz="1600" dirty="0"/>
              <a:t>. [  ] The responding agency has closed its IV-D intergovernmental case at your request. </a:t>
            </a:r>
            <a:endParaRPr lang="en-US" sz="1600" dirty="0" smtClean="0"/>
          </a:p>
          <a:p>
            <a:r>
              <a:rPr lang="en-US" sz="1600" dirty="0" smtClean="0"/>
              <a:t>4</a:t>
            </a:r>
            <a:r>
              <a:rPr lang="en-US" sz="1600" dirty="0"/>
              <a:t>. [  ] The responding agency intends to close its IV-D intergovernmental case on ___________________ (mm/</a:t>
            </a:r>
            <a:r>
              <a:rPr lang="en-US" sz="1600" dirty="0" err="1"/>
              <a:t>dd</a:t>
            </a:r>
            <a:r>
              <a:rPr lang="en-US" sz="1600" dirty="0"/>
              <a:t>/</a:t>
            </a:r>
            <a:r>
              <a:rPr lang="en-US" sz="1600" dirty="0" err="1"/>
              <a:t>yyyy</a:t>
            </a:r>
            <a:r>
              <a:rPr lang="en-US" sz="1600" dirty="0"/>
              <a:t>) because your agency failed to provide______________________________________________________________________________ _______________________________________________________________________________________________________   _______________________________________________________________________________________________________   </a:t>
            </a:r>
            <a:r>
              <a:rPr lang="en-US" sz="1600" dirty="0" smtClean="0"/>
              <a:t>_______________________________________________________________________________________________________.</a:t>
            </a:r>
          </a:p>
          <a:p>
            <a:r>
              <a:rPr lang="en-US" sz="1600" dirty="0" smtClean="0"/>
              <a:t> </a:t>
            </a:r>
            <a:r>
              <a:rPr lang="en-US" sz="1600" dirty="0"/>
              <a:t>5.[  ] The responding agency has closed its IV-D intergovernmental case because your agency failed to respond to the 60-day notice dated _________________ (mm/</a:t>
            </a:r>
            <a:r>
              <a:rPr lang="en-US" sz="1600" dirty="0" err="1"/>
              <a:t>dd</a:t>
            </a:r>
            <a:r>
              <a:rPr lang="en-US" sz="1600" dirty="0"/>
              <a:t>/</a:t>
            </a:r>
            <a:r>
              <a:rPr lang="en-US" sz="1600" dirty="0" err="1"/>
              <a:t>yyyy</a:t>
            </a:r>
            <a:r>
              <a:rPr lang="en-US" sz="1600" dirty="0"/>
              <a:t>). </a:t>
            </a:r>
          </a:p>
        </p:txBody>
      </p:sp>
    </p:spTree>
    <p:extLst>
      <p:ext uri="{BB962C8B-B14F-4D97-AF65-F5344CB8AC3E}">
        <p14:creationId xmlns:p14="http://schemas.microsoft.com/office/powerpoint/2010/main" val="171681876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800" dirty="0" smtClean="0"/>
              <a:t>CSENet</a:t>
            </a:r>
          </a:p>
          <a:p>
            <a:r>
              <a:rPr lang="en-US" sz="2800" dirty="0" smtClean="0"/>
              <a:t>QUICK</a:t>
            </a:r>
          </a:p>
          <a:p>
            <a:r>
              <a:rPr lang="en-US" sz="2800" dirty="0" smtClean="0"/>
              <a:t>FCR Query</a:t>
            </a:r>
          </a:p>
          <a:p>
            <a:r>
              <a:rPr lang="en-US" sz="2800" dirty="0" smtClean="0"/>
              <a:t>EDE</a:t>
            </a:r>
          </a:p>
          <a:p>
            <a:r>
              <a:rPr lang="en-US" sz="2800" dirty="0" smtClean="0"/>
              <a:t>IRG</a:t>
            </a:r>
            <a:endParaRPr lang="en-US" sz="2800" dirty="0"/>
          </a:p>
          <a:p>
            <a:pPr marL="0" indent="0">
              <a:buNone/>
            </a:pPr>
            <a:endParaRPr lang="en-US" dirty="0" smtClean="0">
              <a:solidFill>
                <a:srgbClr val="1F497D"/>
              </a:solidFill>
              <a:latin typeface="Calibri" panose="020F0502020204030204" pitchFamily="34" charset="0"/>
              <a:ea typeface="Times New Roman" panose="02020603050405020304" pitchFamily="18" charset="0"/>
            </a:endParaRPr>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26</a:t>
            </a:fld>
            <a:endParaRPr lang="en-US" dirty="0"/>
          </a:p>
        </p:txBody>
      </p:sp>
      <p:sp>
        <p:nvSpPr>
          <p:cNvPr id="4" name="Title 3"/>
          <p:cNvSpPr>
            <a:spLocks noGrp="1"/>
          </p:cNvSpPr>
          <p:nvPr>
            <p:ph type="title"/>
          </p:nvPr>
        </p:nvSpPr>
        <p:spPr>
          <a:xfrm>
            <a:off x="653143" y="617920"/>
            <a:ext cx="7543800" cy="523220"/>
          </a:xfrm>
        </p:spPr>
        <p:txBody>
          <a:bodyPr/>
          <a:lstStyle/>
          <a:p>
            <a:r>
              <a:rPr lang="en-US" dirty="0" smtClean="0"/>
              <a:t>Federal Tools and Resources</a:t>
            </a:r>
            <a:endParaRPr lang="en-US" dirty="0"/>
          </a:p>
        </p:txBody>
      </p:sp>
    </p:spTree>
    <p:extLst>
      <p:ext uri="{BB962C8B-B14F-4D97-AF65-F5344CB8AC3E}">
        <p14:creationId xmlns:p14="http://schemas.microsoft.com/office/powerpoint/2010/main" val="24474401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ctrTitle"/>
          </p:nvPr>
        </p:nvSpPr>
        <p:spPr>
          <a:xfrm>
            <a:off x="609600" y="4181475"/>
            <a:ext cx="5791200" cy="1600200"/>
          </a:xfrm>
        </p:spPr>
        <p:txBody>
          <a:bodyPr>
            <a:normAutofit/>
          </a:bodyPr>
          <a:lstStyle/>
          <a:p>
            <a:pPr lvl="0"/>
            <a:r>
              <a:rPr lang="en-US" sz="3600" dirty="0"/>
              <a:t>International </a:t>
            </a:r>
            <a:r>
              <a:rPr lang="en-US" sz="3600" dirty="0" smtClean="0"/>
              <a:t>Case Closure</a:t>
            </a:r>
            <a:endParaRPr lang="en-US" sz="3600" dirty="0"/>
          </a:p>
        </p:txBody>
      </p:sp>
      <p:sp>
        <p:nvSpPr>
          <p:cNvPr id="3" name="Slide Number Placeholder 2"/>
          <p:cNvSpPr>
            <a:spLocks noGrp="1"/>
          </p:cNvSpPr>
          <p:nvPr>
            <p:ph type="sldNum" sz="quarter" idx="4294967295"/>
          </p:nvPr>
        </p:nvSpPr>
        <p:spPr>
          <a:xfrm>
            <a:off x="7010400" y="6505575"/>
            <a:ext cx="2133600" cy="215900"/>
          </a:xfrm>
        </p:spPr>
        <p:txBody>
          <a:bodyPr/>
          <a:lstStyle/>
          <a:p>
            <a:fld id="{42782948-4DBE-204D-AB9E-B65E067054AE}" type="slidenum">
              <a:rPr lang="en-US" smtClean="0"/>
              <a:pPr/>
              <a:t>27</a:t>
            </a:fld>
            <a:endParaRPr lang="en-US" dirty="0"/>
          </a:p>
        </p:txBody>
      </p:sp>
    </p:spTree>
    <p:extLst>
      <p:ext uri="{BB962C8B-B14F-4D97-AF65-F5344CB8AC3E}">
        <p14:creationId xmlns:p14="http://schemas.microsoft.com/office/powerpoint/2010/main" val="130028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6104" y="457200"/>
            <a:ext cx="7772400" cy="1143000"/>
          </a:xfrm>
        </p:spPr>
        <p:txBody>
          <a:bodyPr>
            <a:normAutofit/>
          </a:bodyPr>
          <a:lstStyle/>
          <a:p>
            <a:r>
              <a:rPr lang="en-US" sz="3200" dirty="0">
                <a:solidFill>
                  <a:srgbClr val="336A90"/>
                </a:solidFill>
                <a:latin typeface="Arial" panose="020B0604020202020204" pitchFamily="34" charset="0"/>
              </a:rPr>
              <a:t>Case Closure </a:t>
            </a:r>
            <a:r>
              <a:rPr lang="en-US" sz="3200" dirty="0" smtClean="0">
                <a:solidFill>
                  <a:srgbClr val="336A90"/>
                </a:solidFill>
                <a:latin typeface="Arial" panose="020B0604020202020204" pitchFamily="34" charset="0"/>
              </a:rPr>
              <a:t>in </a:t>
            </a:r>
            <a:r>
              <a:rPr lang="en-US" sz="3200" dirty="0">
                <a:solidFill>
                  <a:srgbClr val="336A90"/>
                </a:solidFill>
                <a:latin typeface="Arial" panose="020B0604020202020204" pitchFamily="34" charset="0"/>
              </a:rPr>
              <a:t>International Context</a:t>
            </a:r>
            <a:br>
              <a:rPr lang="en-US" sz="3200" dirty="0">
                <a:solidFill>
                  <a:srgbClr val="336A90"/>
                </a:solidFill>
                <a:latin typeface="Arial" panose="020B0604020202020204" pitchFamily="34" charset="0"/>
              </a:rPr>
            </a:br>
            <a:endParaRPr lang="en-US" sz="3200" dirty="0">
              <a:solidFill>
                <a:srgbClr val="336A90"/>
              </a:solidFill>
              <a:latin typeface="Arial" panose="020B0604020202020204" pitchFamily="34" charset="0"/>
            </a:endParaRPr>
          </a:p>
        </p:txBody>
      </p:sp>
      <p:sp>
        <p:nvSpPr>
          <p:cNvPr id="5" name="Content Placeholder 4"/>
          <p:cNvSpPr>
            <a:spLocks noGrp="1"/>
          </p:cNvSpPr>
          <p:nvPr>
            <p:ph idx="1"/>
          </p:nvPr>
        </p:nvSpPr>
        <p:spPr>
          <a:xfrm>
            <a:off x="656705" y="1219200"/>
            <a:ext cx="7772400" cy="4800600"/>
          </a:xfrm>
        </p:spPr>
        <p:txBody>
          <a:bodyPr>
            <a:normAutofit/>
          </a:bodyPr>
          <a:lstStyle/>
          <a:p>
            <a:r>
              <a:rPr lang="en-US" sz="2800" dirty="0"/>
              <a:t>Federal case processing </a:t>
            </a:r>
            <a:r>
              <a:rPr lang="en-US" sz="2800" dirty="0" smtClean="0"/>
              <a:t>timeframes </a:t>
            </a:r>
            <a:r>
              <a:rPr lang="en-US" sz="2800" dirty="0"/>
              <a:t>do not apply to </a:t>
            </a:r>
            <a:r>
              <a:rPr lang="en-US" sz="2800" dirty="0" smtClean="0"/>
              <a:t>countries.</a:t>
            </a:r>
            <a:endParaRPr lang="en-US" sz="2800" dirty="0"/>
          </a:p>
          <a:p>
            <a:pPr lvl="1"/>
            <a:r>
              <a:rPr lang="en-US" sz="2400" dirty="0"/>
              <a:t>PIQ-04-01: Processing Cases with Foreign Reciprocating Countries</a:t>
            </a:r>
          </a:p>
          <a:p>
            <a:r>
              <a:rPr lang="en-US" sz="2800" dirty="0"/>
              <a:t>States should </a:t>
            </a:r>
            <a:r>
              <a:rPr lang="en-US" sz="2800" dirty="0" smtClean="0"/>
              <a:t>consider </a:t>
            </a:r>
            <a:r>
              <a:rPr lang="en-US" sz="2800" dirty="0"/>
              <a:t>international context before automatically moving to case </a:t>
            </a:r>
            <a:r>
              <a:rPr lang="en-US" sz="2800" dirty="0" smtClean="0"/>
              <a:t>closure.</a:t>
            </a:r>
            <a:endParaRPr lang="en-US" sz="2800" dirty="0"/>
          </a:p>
          <a:p>
            <a:pPr lvl="1"/>
            <a:r>
              <a:rPr lang="en-US" sz="2400" dirty="0"/>
              <a:t>Hague Child Support Convention includes </a:t>
            </a:r>
            <a:r>
              <a:rPr lang="en-US" sz="2400" dirty="0" smtClean="0"/>
              <a:t>longer timeframes </a:t>
            </a:r>
            <a:r>
              <a:rPr lang="en-US" sz="2400" dirty="0"/>
              <a:t>applicable to Convention countries </a:t>
            </a:r>
          </a:p>
          <a:p>
            <a:endParaRPr lang="en-US" sz="3200" dirty="0" smtClean="0">
              <a:solidFill>
                <a:schemeClr val="tx1"/>
              </a:solidFill>
            </a:endParaRPr>
          </a:p>
        </p:txBody>
      </p:sp>
    </p:spTree>
    <p:extLst>
      <p:ext uri="{BB962C8B-B14F-4D97-AF65-F5344CB8AC3E}">
        <p14:creationId xmlns:p14="http://schemas.microsoft.com/office/powerpoint/2010/main" val="24865193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sz="2800" dirty="0" smtClean="0"/>
              <a:t>In an interstate IV-D case, which state manages the case and controls case closure?</a:t>
            </a:r>
          </a:p>
          <a:p>
            <a:pPr marL="457200" indent="-457200">
              <a:buFont typeface="+mj-lt"/>
              <a:buAutoNum type="alphaLcPeriod"/>
            </a:pPr>
            <a:r>
              <a:rPr lang="en-US" sz="2800" dirty="0" smtClean="0"/>
              <a:t>Initiating state</a:t>
            </a:r>
          </a:p>
          <a:p>
            <a:pPr marL="457200" indent="-457200">
              <a:buFont typeface="+mj-lt"/>
              <a:buAutoNum type="alphaLcPeriod"/>
            </a:pPr>
            <a:r>
              <a:rPr lang="en-US" sz="2800" dirty="0" smtClean="0"/>
              <a:t>Responding state</a:t>
            </a:r>
            <a:endParaRPr lang="en-US" sz="2800"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29</a:t>
            </a:fld>
            <a:endParaRPr lang="en-US" dirty="0"/>
          </a:p>
        </p:txBody>
      </p:sp>
      <p:sp>
        <p:nvSpPr>
          <p:cNvPr id="4" name="Title 3"/>
          <p:cNvSpPr>
            <a:spLocks noGrp="1"/>
          </p:cNvSpPr>
          <p:nvPr>
            <p:ph type="title"/>
          </p:nvPr>
        </p:nvSpPr>
        <p:spPr>
          <a:xfrm>
            <a:off x="685800" y="786825"/>
            <a:ext cx="7543800" cy="584775"/>
          </a:xfrm>
        </p:spPr>
        <p:txBody>
          <a:bodyPr/>
          <a:lstStyle/>
          <a:p>
            <a:r>
              <a:rPr lang="en-US" sz="3200" dirty="0" smtClean="0"/>
              <a:t>Polling Question </a:t>
            </a:r>
            <a:r>
              <a:rPr lang="en-US" sz="3200" dirty="0"/>
              <a:t>2</a:t>
            </a:r>
          </a:p>
        </p:txBody>
      </p:sp>
    </p:spTree>
    <p:extLst>
      <p:ext uri="{BB962C8B-B14F-4D97-AF65-F5344CB8AC3E}">
        <p14:creationId xmlns:p14="http://schemas.microsoft.com/office/powerpoint/2010/main" val="38277158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lvl="0"/>
            <a:r>
              <a:rPr lang="en-US" sz="3200" dirty="0"/>
              <a:t>Case closure basics</a:t>
            </a:r>
          </a:p>
          <a:p>
            <a:pPr lvl="0"/>
            <a:r>
              <a:rPr lang="en-US" sz="3200" dirty="0"/>
              <a:t>Federal case closure criteria</a:t>
            </a:r>
          </a:p>
          <a:p>
            <a:pPr lvl="0"/>
            <a:r>
              <a:rPr lang="en-US" sz="3200" dirty="0"/>
              <a:t>Interstate case closure</a:t>
            </a:r>
          </a:p>
          <a:p>
            <a:pPr lvl="0"/>
            <a:r>
              <a:rPr lang="en-US" sz="3200" dirty="0"/>
              <a:t>International case closure</a:t>
            </a:r>
          </a:p>
          <a:p>
            <a:r>
              <a:rPr lang="en-US" sz="3200" dirty="0"/>
              <a:t>Scenarios</a:t>
            </a:r>
            <a:endParaRPr lang="en-US" sz="3000" dirty="0" smtClean="0"/>
          </a:p>
        </p:txBody>
      </p:sp>
      <p:sp>
        <p:nvSpPr>
          <p:cNvPr id="6" name="Slide Number Placeholder 5"/>
          <p:cNvSpPr>
            <a:spLocks noGrp="1"/>
          </p:cNvSpPr>
          <p:nvPr>
            <p:ph type="sldNum" sz="quarter" idx="4"/>
          </p:nvPr>
        </p:nvSpPr>
        <p:spPr/>
        <p:txBody>
          <a:bodyPr/>
          <a:lstStyle/>
          <a:p>
            <a:fld id="{42782948-4DBE-204D-AB9E-B65E067054AE}" type="slidenum">
              <a:rPr lang="en-US" smtClean="0"/>
              <a:pPr/>
              <a:t>3</a:t>
            </a:fld>
            <a:endParaRPr lang="en-US"/>
          </a:p>
        </p:txBody>
      </p:sp>
      <p:sp>
        <p:nvSpPr>
          <p:cNvPr id="8" name="Title 7"/>
          <p:cNvSpPr>
            <a:spLocks noGrp="1"/>
          </p:cNvSpPr>
          <p:nvPr>
            <p:ph type="title"/>
          </p:nvPr>
        </p:nvSpPr>
        <p:spPr>
          <a:xfrm>
            <a:off x="685800" y="786825"/>
            <a:ext cx="7543800" cy="584775"/>
          </a:xfrm>
        </p:spPr>
        <p:txBody>
          <a:bodyPr/>
          <a:lstStyle/>
          <a:p>
            <a:r>
              <a:rPr lang="en-US" sz="3200" dirty="0" smtClean="0"/>
              <a:t>Agenda</a:t>
            </a:r>
            <a:endParaRPr lang="en-US" sz="3200" dirty="0"/>
          </a:p>
        </p:txBody>
      </p:sp>
    </p:spTree>
    <p:extLst>
      <p:ext uri="{BB962C8B-B14F-4D97-AF65-F5344CB8AC3E}">
        <p14:creationId xmlns:p14="http://schemas.microsoft.com/office/powerpoint/2010/main" val="33504780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sz="2800" dirty="0"/>
              <a:t>In an interstate IV-D case, which state manages the case and controls case closure?</a:t>
            </a:r>
          </a:p>
          <a:p>
            <a:pPr marL="457200" indent="-457200">
              <a:buFont typeface="+mj-lt"/>
              <a:buAutoNum type="alphaLcPeriod"/>
            </a:pPr>
            <a:r>
              <a:rPr lang="en-US" sz="2800" b="1" dirty="0" smtClean="0"/>
              <a:t>Initiating state</a:t>
            </a:r>
          </a:p>
          <a:p>
            <a:pPr marL="457200" indent="-457200">
              <a:buFont typeface="+mj-lt"/>
              <a:buAutoNum type="alphaLcPeriod"/>
            </a:pPr>
            <a:r>
              <a:rPr lang="en-US" sz="2800" dirty="0" smtClean="0"/>
              <a:t>Responding state</a:t>
            </a:r>
            <a:endParaRPr lang="en-US" sz="2800"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30</a:t>
            </a:fld>
            <a:endParaRPr lang="en-US" dirty="0"/>
          </a:p>
        </p:txBody>
      </p:sp>
      <p:sp>
        <p:nvSpPr>
          <p:cNvPr id="4" name="Title 3"/>
          <p:cNvSpPr>
            <a:spLocks noGrp="1"/>
          </p:cNvSpPr>
          <p:nvPr>
            <p:ph type="title"/>
          </p:nvPr>
        </p:nvSpPr>
        <p:spPr>
          <a:xfrm>
            <a:off x="685800" y="786825"/>
            <a:ext cx="7543800" cy="584775"/>
          </a:xfrm>
        </p:spPr>
        <p:txBody>
          <a:bodyPr/>
          <a:lstStyle/>
          <a:p>
            <a:r>
              <a:rPr lang="en-US" sz="3200" dirty="0" smtClean="0"/>
              <a:t>Polling Question 2 </a:t>
            </a:r>
            <a:r>
              <a:rPr lang="en-US" sz="3200" dirty="0" smtClean="0">
                <a:cs typeface="Arial" panose="020B0604020202020204" pitchFamily="34" charset="0"/>
              </a:rPr>
              <a:t>─ Response</a:t>
            </a:r>
            <a:endParaRPr lang="en-US" sz="3200" dirty="0"/>
          </a:p>
        </p:txBody>
      </p:sp>
    </p:spTree>
    <p:extLst>
      <p:ext uri="{BB962C8B-B14F-4D97-AF65-F5344CB8AC3E}">
        <p14:creationId xmlns:p14="http://schemas.microsoft.com/office/powerpoint/2010/main" val="215179437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sz="2800" dirty="0" smtClean="0"/>
              <a:t>A responding state can close its intergovernmental case under any of the federal closure criteria without the permission of the initiating state.</a:t>
            </a:r>
          </a:p>
          <a:p>
            <a:pPr marL="0" indent="0">
              <a:buNone/>
            </a:pPr>
            <a:endParaRPr lang="en-US" sz="2800" dirty="0"/>
          </a:p>
          <a:p>
            <a:pPr marL="514350" indent="-514350">
              <a:buFont typeface="+mj-lt"/>
              <a:buAutoNum type="alphaLcPeriod"/>
            </a:pPr>
            <a:r>
              <a:rPr lang="en-US" sz="2800" dirty="0" smtClean="0"/>
              <a:t>True</a:t>
            </a:r>
          </a:p>
          <a:p>
            <a:pPr marL="514350" indent="-514350">
              <a:buFont typeface="+mj-lt"/>
              <a:buAutoNum type="alphaLcPeriod"/>
            </a:pPr>
            <a:r>
              <a:rPr lang="en-US" sz="2800" dirty="0" smtClean="0"/>
              <a:t>False</a:t>
            </a:r>
            <a:endParaRPr lang="en-US" sz="2800"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31</a:t>
            </a:fld>
            <a:endParaRPr lang="en-US" dirty="0"/>
          </a:p>
        </p:txBody>
      </p:sp>
      <p:sp>
        <p:nvSpPr>
          <p:cNvPr id="4" name="Title 3"/>
          <p:cNvSpPr>
            <a:spLocks noGrp="1"/>
          </p:cNvSpPr>
          <p:nvPr>
            <p:ph type="title"/>
          </p:nvPr>
        </p:nvSpPr>
        <p:spPr>
          <a:xfrm>
            <a:off x="685800" y="786825"/>
            <a:ext cx="7543800" cy="584775"/>
          </a:xfrm>
        </p:spPr>
        <p:txBody>
          <a:bodyPr/>
          <a:lstStyle/>
          <a:p>
            <a:r>
              <a:rPr lang="en-US" sz="3200" dirty="0" smtClean="0"/>
              <a:t>Polling Question 3</a:t>
            </a:r>
            <a:endParaRPr lang="en-US" sz="3200" dirty="0"/>
          </a:p>
        </p:txBody>
      </p:sp>
    </p:spTree>
    <p:extLst>
      <p:ext uri="{BB962C8B-B14F-4D97-AF65-F5344CB8AC3E}">
        <p14:creationId xmlns:p14="http://schemas.microsoft.com/office/powerpoint/2010/main" val="28684041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r>
              <a:rPr lang="en-US" sz="2800" dirty="0"/>
              <a:t>A responding state can close its intergovernmental case under any of the federal closure criteria without the permission of the initiating state.</a:t>
            </a:r>
          </a:p>
          <a:p>
            <a:pPr marL="0" indent="0">
              <a:buNone/>
            </a:pPr>
            <a:endParaRPr lang="en-US" sz="2800" dirty="0"/>
          </a:p>
          <a:p>
            <a:pPr marL="514350" indent="-514350">
              <a:buFont typeface="+mj-lt"/>
              <a:buAutoNum type="alphaLcPeriod"/>
            </a:pPr>
            <a:r>
              <a:rPr lang="en-US" sz="2800" dirty="0"/>
              <a:t>True</a:t>
            </a:r>
          </a:p>
          <a:p>
            <a:pPr marL="514350" indent="-514350">
              <a:buFont typeface="+mj-lt"/>
              <a:buAutoNum type="alphaLcPeriod"/>
            </a:pPr>
            <a:r>
              <a:rPr lang="en-US" sz="2800" b="1" dirty="0"/>
              <a:t>False</a:t>
            </a:r>
          </a:p>
        </p:txBody>
      </p:sp>
      <p:sp>
        <p:nvSpPr>
          <p:cNvPr id="3" name="Slide Number Placeholder 2"/>
          <p:cNvSpPr>
            <a:spLocks noGrp="1"/>
          </p:cNvSpPr>
          <p:nvPr>
            <p:ph type="sldNum" sz="quarter" idx="4"/>
          </p:nvPr>
        </p:nvSpPr>
        <p:spPr/>
        <p:txBody>
          <a:bodyPr/>
          <a:lstStyle/>
          <a:p>
            <a:fld id="{42782948-4DBE-204D-AB9E-B65E067054AE}" type="slidenum">
              <a:rPr lang="en-US" smtClean="0"/>
              <a:pPr/>
              <a:t>32</a:t>
            </a:fld>
            <a:endParaRPr lang="en-US" dirty="0"/>
          </a:p>
        </p:txBody>
      </p:sp>
      <p:sp>
        <p:nvSpPr>
          <p:cNvPr id="4" name="Title 3"/>
          <p:cNvSpPr>
            <a:spLocks noGrp="1"/>
          </p:cNvSpPr>
          <p:nvPr>
            <p:ph type="title"/>
          </p:nvPr>
        </p:nvSpPr>
        <p:spPr>
          <a:xfrm>
            <a:off x="685800" y="786825"/>
            <a:ext cx="7543800" cy="584775"/>
          </a:xfrm>
        </p:spPr>
        <p:txBody>
          <a:bodyPr/>
          <a:lstStyle/>
          <a:p>
            <a:r>
              <a:rPr lang="en-US" sz="3200" dirty="0" smtClean="0"/>
              <a:t>Polling Question </a:t>
            </a:r>
            <a:r>
              <a:rPr lang="en-US" sz="3200" dirty="0"/>
              <a:t>3</a:t>
            </a:r>
            <a:r>
              <a:rPr lang="en-US" sz="3200" dirty="0" smtClean="0"/>
              <a:t> </a:t>
            </a:r>
            <a:r>
              <a:rPr lang="en-US" sz="3200" dirty="0" smtClean="0">
                <a:cs typeface="Arial" panose="020B0604020202020204" pitchFamily="34" charset="0"/>
              </a:rPr>
              <a:t>─ Response</a:t>
            </a:r>
            <a:endParaRPr lang="en-US" sz="3200" dirty="0"/>
          </a:p>
        </p:txBody>
      </p:sp>
    </p:spTree>
    <p:extLst>
      <p:ext uri="{BB962C8B-B14F-4D97-AF65-F5344CB8AC3E}">
        <p14:creationId xmlns:p14="http://schemas.microsoft.com/office/powerpoint/2010/main" val="96659319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B144D33-0E76-423A-B2F6-9B411C1D1654}"/>
              </a:ext>
            </a:extLst>
          </p:cNvPr>
          <p:cNvSpPr>
            <a:spLocks noGrp="1"/>
          </p:cNvSpPr>
          <p:nvPr>
            <p:ph type="sldNum" sz="quarter" idx="4294967295"/>
          </p:nvPr>
        </p:nvSpPr>
        <p:spPr>
          <a:xfrm>
            <a:off x="6858000" y="6530079"/>
            <a:ext cx="2133600" cy="184666"/>
          </a:xfrm>
          <a:prstGeom prst="rect">
            <a:avLst/>
          </a:prstGeom>
        </p:spPr>
        <p:txBody>
          <a:bodyPr/>
          <a:lstStyle/>
          <a:p>
            <a:fld id="{42782948-4DBE-204D-AB9E-B65E067054AE}" type="slidenum">
              <a:rPr lang="en-US" smtClean="0"/>
              <a:pPr/>
              <a:t>33</a:t>
            </a:fld>
            <a:endParaRPr lang="en-US" dirty="0"/>
          </a:p>
        </p:txBody>
      </p:sp>
    </p:spTree>
    <p:extLst>
      <p:ext uri="{BB962C8B-B14F-4D97-AF65-F5344CB8AC3E}">
        <p14:creationId xmlns:p14="http://schemas.microsoft.com/office/powerpoint/2010/main" val="38725464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ctrTitle"/>
          </p:nvPr>
        </p:nvSpPr>
        <p:spPr>
          <a:xfrm>
            <a:off x="609600" y="4181475"/>
            <a:ext cx="5791200" cy="1600200"/>
          </a:xfrm>
        </p:spPr>
        <p:txBody>
          <a:bodyPr>
            <a:normAutofit/>
          </a:bodyPr>
          <a:lstStyle/>
          <a:p>
            <a:r>
              <a:rPr lang="en-US" sz="3600" dirty="0"/>
              <a:t>Scenarios</a:t>
            </a:r>
          </a:p>
        </p:txBody>
      </p:sp>
      <p:sp>
        <p:nvSpPr>
          <p:cNvPr id="3" name="Slide Number Placeholder 2"/>
          <p:cNvSpPr>
            <a:spLocks noGrp="1"/>
          </p:cNvSpPr>
          <p:nvPr>
            <p:ph type="sldNum" sz="quarter" idx="4294967295"/>
          </p:nvPr>
        </p:nvSpPr>
        <p:spPr>
          <a:xfrm>
            <a:off x="7010400" y="6505575"/>
            <a:ext cx="2133600" cy="215900"/>
          </a:xfrm>
        </p:spPr>
        <p:txBody>
          <a:bodyPr/>
          <a:lstStyle/>
          <a:p>
            <a:fld id="{42782948-4DBE-204D-AB9E-B65E067054AE}" type="slidenum">
              <a:rPr lang="en-US" smtClean="0"/>
              <a:pPr/>
              <a:t>34</a:t>
            </a:fld>
            <a:endParaRPr lang="en-US" dirty="0"/>
          </a:p>
        </p:txBody>
      </p:sp>
    </p:spTree>
    <p:extLst>
      <p:ext uri="{BB962C8B-B14F-4D97-AF65-F5344CB8AC3E}">
        <p14:creationId xmlns:p14="http://schemas.microsoft.com/office/powerpoint/2010/main" val="413029327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57225" y="1261517"/>
            <a:ext cx="7543800" cy="4572000"/>
          </a:xfrm>
        </p:spPr>
        <p:txBody>
          <a:bodyPr/>
          <a:lstStyle/>
          <a:p>
            <a:r>
              <a:rPr lang="en-US" dirty="0" smtClean="0"/>
              <a:t>Custodial parent is in WA and noncustodial parent in OR.</a:t>
            </a:r>
          </a:p>
          <a:p>
            <a:r>
              <a:rPr lang="en-US" dirty="0" smtClean="0"/>
              <a:t>WA refers interstate case to OR to enforce a CA order.</a:t>
            </a:r>
          </a:p>
          <a:p>
            <a:r>
              <a:rPr lang="en-US" dirty="0" smtClean="0"/>
              <a:t>After several months, noncustodial parent moves and OR is unable to locate his address. </a:t>
            </a:r>
          </a:p>
          <a:p>
            <a:pPr marL="0" indent="0">
              <a:buNone/>
            </a:pPr>
            <a:r>
              <a:rPr lang="en-US" b="1" dirty="0" smtClean="0"/>
              <a:t>Because noncustodial parent’s address is unknown, OR can send 60-day notice of intent to </a:t>
            </a:r>
            <a:r>
              <a:rPr lang="en-US" b="1" dirty="0"/>
              <a:t>close to WA </a:t>
            </a:r>
            <a:r>
              <a:rPr lang="en-US" b="1" dirty="0" smtClean="0"/>
              <a:t>due to </a:t>
            </a:r>
            <a:r>
              <a:rPr lang="en-US" b="1" dirty="0"/>
              <a:t>noncooperation </a:t>
            </a:r>
            <a:r>
              <a:rPr lang="en-US" b="1" dirty="0" smtClean="0"/>
              <a:t>of initiating state.</a:t>
            </a:r>
          </a:p>
          <a:p>
            <a:pPr marL="457200" indent="-457200">
              <a:buFont typeface="+mj-lt"/>
              <a:buAutoNum type="alphaLcPeriod"/>
            </a:pPr>
            <a:r>
              <a:rPr lang="en-US" dirty="0" smtClean="0"/>
              <a:t>True</a:t>
            </a:r>
          </a:p>
          <a:p>
            <a:pPr marL="457200" indent="-457200">
              <a:buFont typeface="+mj-lt"/>
              <a:buAutoNum type="alphaLcPeriod"/>
            </a:pPr>
            <a:r>
              <a:rPr lang="en-US" dirty="0" smtClean="0"/>
              <a:t>False</a:t>
            </a:r>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35</a:t>
            </a:fld>
            <a:endParaRPr lang="en-US" dirty="0"/>
          </a:p>
        </p:txBody>
      </p:sp>
      <p:sp>
        <p:nvSpPr>
          <p:cNvPr id="4" name="Title 3"/>
          <p:cNvSpPr>
            <a:spLocks noGrp="1"/>
          </p:cNvSpPr>
          <p:nvPr>
            <p:ph type="title"/>
          </p:nvPr>
        </p:nvSpPr>
        <p:spPr>
          <a:xfrm>
            <a:off x="685800" y="586770"/>
            <a:ext cx="7543800" cy="523220"/>
          </a:xfrm>
        </p:spPr>
        <p:txBody>
          <a:bodyPr/>
          <a:lstStyle/>
          <a:p>
            <a:r>
              <a:rPr lang="en-US" dirty="0" smtClean="0"/>
              <a:t>Scenario 1</a:t>
            </a:r>
            <a:endParaRPr lang="en-US" dirty="0"/>
          </a:p>
        </p:txBody>
      </p:sp>
      <p:pic>
        <p:nvPicPr>
          <p:cNvPr id="5" name="Picture 4"/>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4114800" y="3957659"/>
            <a:ext cx="3657600" cy="2396359"/>
          </a:xfrm>
          <a:prstGeom prst="rect">
            <a:avLst/>
          </a:prstGeom>
        </p:spPr>
      </p:pic>
    </p:spTree>
    <p:extLst>
      <p:ext uri="{BB962C8B-B14F-4D97-AF65-F5344CB8AC3E}">
        <p14:creationId xmlns:p14="http://schemas.microsoft.com/office/powerpoint/2010/main" val="252164741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71512" y="1261517"/>
            <a:ext cx="7543800" cy="4572000"/>
          </a:xfrm>
        </p:spPr>
        <p:txBody>
          <a:bodyPr/>
          <a:lstStyle/>
          <a:p>
            <a:r>
              <a:rPr lang="en-US" dirty="0" smtClean="0"/>
              <a:t>Custodial parent is in WA and noncustodial parent in OR.</a:t>
            </a:r>
          </a:p>
          <a:p>
            <a:r>
              <a:rPr lang="en-US" dirty="0" smtClean="0"/>
              <a:t>WA refers interstate case to OR to enforce a CA order.</a:t>
            </a:r>
          </a:p>
          <a:p>
            <a:r>
              <a:rPr lang="en-US" dirty="0" smtClean="0"/>
              <a:t>After several months, noncustodial parent moves and OR is unable to locate his address.</a:t>
            </a:r>
          </a:p>
          <a:p>
            <a:pPr marL="0" indent="0">
              <a:buNone/>
            </a:pPr>
            <a:r>
              <a:rPr lang="en-US" b="1" dirty="0"/>
              <a:t>Because </a:t>
            </a:r>
            <a:r>
              <a:rPr lang="en-US" b="1" dirty="0" smtClean="0"/>
              <a:t>noncustodial </a:t>
            </a:r>
            <a:r>
              <a:rPr lang="en-US" b="1" dirty="0"/>
              <a:t>parent’s address is unknown, OR can send </a:t>
            </a:r>
            <a:r>
              <a:rPr lang="en-US" b="1" dirty="0" smtClean="0"/>
              <a:t>60-day </a:t>
            </a:r>
            <a:r>
              <a:rPr lang="en-US" b="1" dirty="0"/>
              <a:t>notice of intent to close to WA due to noncooperation </a:t>
            </a:r>
            <a:r>
              <a:rPr lang="en-US" b="1" dirty="0" smtClean="0"/>
              <a:t>of initiating </a:t>
            </a:r>
            <a:r>
              <a:rPr lang="en-US" b="1" dirty="0"/>
              <a:t>state.</a:t>
            </a:r>
          </a:p>
          <a:p>
            <a:pPr marL="457200" indent="-457200">
              <a:buFont typeface="+mj-lt"/>
              <a:buAutoNum type="alphaLcPeriod"/>
            </a:pPr>
            <a:r>
              <a:rPr lang="en-US" dirty="0" smtClean="0"/>
              <a:t>True</a:t>
            </a:r>
          </a:p>
          <a:p>
            <a:pPr marL="457200" indent="-457200">
              <a:buFont typeface="+mj-lt"/>
              <a:buAutoNum type="alphaLcPeriod"/>
            </a:pPr>
            <a:r>
              <a:rPr lang="en-US" b="1" dirty="0" smtClean="0"/>
              <a:t>False</a:t>
            </a:r>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36</a:t>
            </a:fld>
            <a:endParaRPr lang="en-US" dirty="0"/>
          </a:p>
        </p:txBody>
      </p:sp>
      <p:sp>
        <p:nvSpPr>
          <p:cNvPr id="4" name="Title 3"/>
          <p:cNvSpPr>
            <a:spLocks noGrp="1"/>
          </p:cNvSpPr>
          <p:nvPr>
            <p:ph type="title"/>
          </p:nvPr>
        </p:nvSpPr>
        <p:spPr>
          <a:xfrm>
            <a:off x="671512" y="586770"/>
            <a:ext cx="7543800" cy="523220"/>
          </a:xfrm>
        </p:spPr>
        <p:txBody>
          <a:bodyPr/>
          <a:lstStyle/>
          <a:p>
            <a:r>
              <a:rPr lang="en-US" dirty="0" smtClean="0"/>
              <a:t>Scenario 1 </a:t>
            </a:r>
            <a:r>
              <a:rPr lang="en-US" dirty="0">
                <a:cs typeface="Arial" panose="020B0604020202020204" pitchFamily="34" charset="0"/>
              </a:rPr>
              <a:t>− Response</a:t>
            </a:r>
            <a:endParaRPr lang="en-US" dirty="0"/>
          </a:p>
        </p:txBody>
      </p:sp>
      <p:pic>
        <p:nvPicPr>
          <p:cNvPr id="5" name="Picture 4"/>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4114800" y="3957659"/>
            <a:ext cx="3657600" cy="2396359"/>
          </a:xfrm>
          <a:prstGeom prst="rect">
            <a:avLst/>
          </a:prstGeom>
        </p:spPr>
      </p:pic>
    </p:spTree>
    <p:extLst>
      <p:ext uri="{BB962C8B-B14F-4D97-AF65-F5344CB8AC3E}">
        <p14:creationId xmlns:p14="http://schemas.microsoft.com/office/powerpoint/2010/main" val="30700982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33400" y="990600"/>
            <a:ext cx="8305800" cy="4876800"/>
          </a:xfrm>
        </p:spPr>
        <p:txBody>
          <a:bodyPr>
            <a:noAutofit/>
          </a:bodyPr>
          <a:lstStyle/>
          <a:p>
            <a:r>
              <a:rPr lang="en-US" dirty="0" smtClean="0"/>
              <a:t>Custodial parent lives </a:t>
            </a:r>
            <a:r>
              <a:rPr lang="en-US" dirty="0"/>
              <a:t>in SC and </a:t>
            </a:r>
            <a:r>
              <a:rPr lang="en-US" dirty="0" smtClean="0"/>
              <a:t>noncustodial parent in GA.</a:t>
            </a:r>
          </a:p>
          <a:p>
            <a:r>
              <a:rPr lang="en-US" dirty="0" smtClean="0"/>
              <a:t>SC refers </a:t>
            </a:r>
            <a:r>
              <a:rPr lang="en-US" dirty="0"/>
              <a:t>case to </a:t>
            </a:r>
            <a:r>
              <a:rPr lang="en-US" dirty="0" smtClean="0"/>
              <a:t>GA to </a:t>
            </a:r>
            <a:r>
              <a:rPr lang="en-US" dirty="0"/>
              <a:t>enforce SC order.</a:t>
            </a:r>
          </a:p>
          <a:p>
            <a:r>
              <a:rPr lang="en-US" dirty="0" smtClean="0"/>
              <a:t>GA </a:t>
            </a:r>
            <a:r>
              <a:rPr lang="en-US" dirty="0"/>
              <a:t>enforces for several years.</a:t>
            </a:r>
          </a:p>
          <a:p>
            <a:r>
              <a:rPr lang="en-US" dirty="0" smtClean="0"/>
              <a:t>Noncustodial </a:t>
            </a:r>
            <a:r>
              <a:rPr lang="en-US" dirty="0"/>
              <a:t>parent passes away and had no assets.</a:t>
            </a:r>
          </a:p>
          <a:p>
            <a:pPr marL="0" indent="0">
              <a:buNone/>
            </a:pPr>
            <a:r>
              <a:rPr lang="en-US" b="1" dirty="0" smtClean="0"/>
              <a:t>GA should</a:t>
            </a:r>
            <a:r>
              <a:rPr lang="en-US" b="1" dirty="0"/>
              <a:t>:</a:t>
            </a:r>
          </a:p>
          <a:p>
            <a:pPr marL="457200" indent="-457200">
              <a:buFont typeface="+mj-lt"/>
              <a:buAutoNum type="alphaLcPeriod"/>
            </a:pPr>
            <a:r>
              <a:rPr lang="en-US" dirty="0"/>
              <a:t>Close its </a:t>
            </a:r>
            <a:r>
              <a:rPr lang="en-US" dirty="0" smtClean="0"/>
              <a:t>case </a:t>
            </a:r>
            <a:r>
              <a:rPr lang="en-US" dirty="0"/>
              <a:t>because enforcement of order is no longer possible </a:t>
            </a:r>
          </a:p>
          <a:p>
            <a:pPr marL="457200" indent="-457200">
              <a:buFont typeface="+mj-lt"/>
              <a:buAutoNum type="alphaLcPeriod"/>
            </a:pPr>
            <a:r>
              <a:rPr lang="en-US" dirty="0"/>
              <a:t>Provide SC with information about </a:t>
            </a:r>
            <a:r>
              <a:rPr lang="en-US" dirty="0" smtClean="0"/>
              <a:t>noncustodial parent’s </a:t>
            </a:r>
            <a:r>
              <a:rPr lang="en-US" dirty="0"/>
              <a:t>death and wait for instructions</a:t>
            </a:r>
          </a:p>
          <a:p>
            <a:pPr marL="457200" indent="-457200">
              <a:buFont typeface="+mj-lt"/>
              <a:buAutoNum type="alphaLcPeriod"/>
            </a:pPr>
            <a:r>
              <a:rPr lang="en-US" dirty="0"/>
              <a:t>Send </a:t>
            </a:r>
            <a:r>
              <a:rPr lang="en-US" dirty="0" smtClean="0"/>
              <a:t>60-day notice of intent to close to SC since order </a:t>
            </a:r>
            <a:r>
              <a:rPr lang="en-US" dirty="0"/>
              <a:t>is not </a:t>
            </a:r>
            <a:r>
              <a:rPr lang="en-US" dirty="0" smtClean="0"/>
              <a:t>enforceable</a:t>
            </a:r>
            <a:endParaRPr lang="en-US" dirty="0"/>
          </a:p>
          <a:p>
            <a:endParaRPr lang="en-US" dirty="0"/>
          </a:p>
        </p:txBody>
      </p:sp>
      <p:sp>
        <p:nvSpPr>
          <p:cNvPr id="4" name="Title 3"/>
          <p:cNvSpPr>
            <a:spLocks noGrp="1"/>
          </p:cNvSpPr>
          <p:nvPr>
            <p:ph type="title"/>
          </p:nvPr>
        </p:nvSpPr>
        <p:spPr>
          <a:xfrm>
            <a:off x="685800" y="325160"/>
            <a:ext cx="7543800" cy="523220"/>
          </a:xfrm>
        </p:spPr>
        <p:txBody>
          <a:bodyPr/>
          <a:lstStyle/>
          <a:p>
            <a:r>
              <a:rPr lang="en-US" dirty="0" smtClean="0"/>
              <a:t>Scenario 2</a:t>
            </a:r>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37</a:t>
            </a:fld>
            <a:endParaRPr lang="en-US" dirty="0"/>
          </a:p>
        </p:txBody>
      </p:sp>
      <p:pic>
        <p:nvPicPr>
          <p:cNvPr id="6" name="Picture 5"/>
          <p:cNvPicPr>
            <a:picLocks noChangeAspect="1"/>
          </p:cNvPicPr>
          <p:nvPr/>
        </p:nvPicPr>
        <p:blipFill>
          <a:blip r:embed="rId3"/>
          <a:stretch>
            <a:fillRect/>
          </a:stretch>
        </p:blipFill>
        <p:spPr>
          <a:xfrm>
            <a:off x="2990850" y="4962525"/>
            <a:ext cx="4400550" cy="1514475"/>
          </a:xfrm>
          <a:prstGeom prst="rect">
            <a:avLst/>
          </a:prstGeom>
        </p:spPr>
      </p:pic>
    </p:spTree>
    <p:extLst>
      <p:ext uri="{BB962C8B-B14F-4D97-AF65-F5344CB8AC3E}">
        <p14:creationId xmlns:p14="http://schemas.microsoft.com/office/powerpoint/2010/main" val="62601114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609600" y="844288"/>
            <a:ext cx="8001000" cy="4876800"/>
          </a:xfrm>
        </p:spPr>
        <p:txBody>
          <a:bodyPr>
            <a:noAutofit/>
          </a:bodyPr>
          <a:lstStyle/>
          <a:p>
            <a:r>
              <a:rPr lang="en-US" dirty="0"/>
              <a:t>Custodial parent lives in SC and </a:t>
            </a:r>
            <a:r>
              <a:rPr lang="en-US" dirty="0" smtClean="0"/>
              <a:t>noncustodial parent in GA.</a:t>
            </a:r>
            <a:endParaRPr lang="en-US" dirty="0"/>
          </a:p>
          <a:p>
            <a:r>
              <a:rPr lang="en-US" dirty="0" smtClean="0"/>
              <a:t>SC refers case to GA to enforce SC order.</a:t>
            </a:r>
          </a:p>
          <a:p>
            <a:r>
              <a:rPr lang="en-US" dirty="0"/>
              <a:t>GA enforces </a:t>
            </a:r>
            <a:r>
              <a:rPr lang="en-US" dirty="0" smtClean="0"/>
              <a:t>for several years.</a:t>
            </a:r>
          </a:p>
          <a:p>
            <a:r>
              <a:rPr lang="en-US" dirty="0" smtClean="0"/>
              <a:t>Noncustodial </a:t>
            </a:r>
            <a:r>
              <a:rPr lang="en-US" dirty="0"/>
              <a:t>parent passes </a:t>
            </a:r>
            <a:r>
              <a:rPr lang="en-US" dirty="0" smtClean="0"/>
              <a:t>away and had no assets.</a:t>
            </a:r>
          </a:p>
          <a:p>
            <a:pPr marL="0" indent="0">
              <a:buNone/>
            </a:pPr>
            <a:r>
              <a:rPr lang="en-US" b="1" dirty="0"/>
              <a:t>GA</a:t>
            </a:r>
            <a:r>
              <a:rPr lang="en-US" dirty="0"/>
              <a:t> </a:t>
            </a:r>
            <a:r>
              <a:rPr lang="en-US" b="1" dirty="0" smtClean="0"/>
              <a:t>should</a:t>
            </a:r>
            <a:r>
              <a:rPr lang="en-US" b="1" dirty="0"/>
              <a:t>:</a:t>
            </a:r>
          </a:p>
          <a:p>
            <a:pPr marL="457200" indent="-457200">
              <a:buFont typeface="+mj-lt"/>
              <a:buAutoNum type="alphaLcPeriod"/>
            </a:pPr>
            <a:r>
              <a:rPr lang="en-US" dirty="0" smtClean="0"/>
              <a:t>Close </a:t>
            </a:r>
            <a:r>
              <a:rPr lang="en-US" dirty="0"/>
              <a:t>its </a:t>
            </a:r>
            <a:r>
              <a:rPr lang="en-US" dirty="0" smtClean="0"/>
              <a:t>case </a:t>
            </a:r>
            <a:r>
              <a:rPr lang="en-US" dirty="0"/>
              <a:t>because enforcement of order is no longer possible </a:t>
            </a:r>
          </a:p>
          <a:p>
            <a:pPr marL="457200" indent="-457200">
              <a:buFont typeface="+mj-lt"/>
              <a:buAutoNum type="alphaLcPeriod"/>
            </a:pPr>
            <a:r>
              <a:rPr lang="en-US" b="1" dirty="0"/>
              <a:t>Provide </a:t>
            </a:r>
            <a:r>
              <a:rPr lang="en-US" b="1" dirty="0" smtClean="0"/>
              <a:t>SC</a:t>
            </a:r>
            <a:r>
              <a:rPr lang="en-US" dirty="0" smtClean="0"/>
              <a:t> </a:t>
            </a:r>
            <a:r>
              <a:rPr lang="en-US" b="1" dirty="0" smtClean="0"/>
              <a:t>with </a:t>
            </a:r>
            <a:r>
              <a:rPr lang="en-US" b="1" dirty="0"/>
              <a:t>information about noncustodial </a:t>
            </a:r>
            <a:r>
              <a:rPr lang="en-US" b="1" dirty="0" smtClean="0"/>
              <a:t>parent’s </a:t>
            </a:r>
            <a:r>
              <a:rPr lang="en-US" b="1" dirty="0"/>
              <a:t>death and wait for instructions</a:t>
            </a:r>
          </a:p>
          <a:p>
            <a:pPr marL="457200" indent="-457200">
              <a:buFont typeface="+mj-lt"/>
              <a:buAutoNum type="alphaLcPeriod"/>
            </a:pPr>
            <a:r>
              <a:rPr lang="en-US" dirty="0"/>
              <a:t>Send </a:t>
            </a:r>
            <a:r>
              <a:rPr lang="en-US" dirty="0" smtClean="0"/>
              <a:t>60-day </a:t>
            </a:r>
            <a:r>
              <a:rPr lang="en-US" dirty="0"/>
              <a:t>notice of intent to close to SC since order is not </a:t>
            </a:r>
            <a:r>
              <a:rPr lang="en-US" dirty="0" smtClean="0"/>
              <a:t>enforceable</a:t>
            </a:r>
            <a:endParaRPr lang="en-US" dirty="0"/>
          </a:p>
          <a:p>
            <a:endParaRPr lang="en-US" sz="2400" dirty="0"/>
          </a:p>
        </p:txBody>
      </p:sp>
      <p:sp>
        <p:nvSpPr>
          <p:cNvPr id="4" name="Title 3"/>
          <p:cNvSpPr>
            <a:spLocks noGrp="1"/>
          </p:cNvSpPr>
          <p:nvPr>
            <p:ph type="title"/>
          </p:nvPr>
        </p:nvSpPr>
        <p:spPr>
          <a:xfrm>
            <a:off x="685800" y="281312"/>
            <a:ext cx="7543800" cy="523220"/>
          </a:xfrm>
        </p:spPr>
        <p:txBody>
          <a:bodyPr/>
          <a:lstStyle/>
          <a:p>
            <a:r>
              <a:rPr lang="en-US" dirty="0" smtClean="0"/>
              <a:t>Scenario 2 </a:t>
            </a:r>
            <a:r>
              <a:rPr lang="en-US" dirty="0" smtClean="0">
                <a:cs typeface="Arial" panose="020B0604020202020204" pitchFamily="34" charset="0"/>
              </a:rPr>
              <a:t>− Response</a:t>
            </a:r>
            <a:endParaRPr lang="en-US" dirty="0"/>
          </a:p>
        </p:txBody>
      </p:sp>
      <p:sp>
        <p:nvSpPr>
          <p:cNvPr id="2" name="Slide Number Placeholder 1"/>
          <p:cNvSpPr>
            <a:spLocks noGrp="1"/>
          </p:cNvSpPr>
          <p:nvPr>
            <p:ph type="sldNum" sz="quarter" idx="4"/>
          </p:nvPr>
        </p:nvSpPr>
        <p:spPr/>
        <p:txBody>
          <a:bodyPr/>
          <a:lstStyle/>
          <a:p>
            <a:fld id="{42782948-4DBE-204D-AB9E-B65E067054AE}" type="slidenum">
              <a:rPr lang="en-US" smtClean="0"/>
              <a:pPr/>
              <a:t>38</a:t>
            </a:fld>
            <a:endParaRPr lang="en-US" dirty="0"/>
          </a:p>
        </p:txBody>
      </p:sp>
      <p:pic>
        <p:nvPicPr>
          <p:cNvPr id="6" name="Picture 5"/>
          <p:cNvPicPr>
            <a:picLocks noChangeAspect="1"/>
          </p:cNvPicPr>
          <p:nvPr/>
        </p:nvPicPr>
        <p:blipFill>
          <a:blip r:embed="rId3"/>
          <a:stretch>
            <a:fillRect/>
          </a:stretch>
        </p:blipFill>
        <p:spPr>
          <a:xfrm>
            <a:off x="2990850" y="5044078"/>
            <a:ext cx="4400550" cy="1514475"/>
          </a:xfrm>
          <a:prstGeom prst="rect">
            <a:avLst/>
          </a:prstGeom>
        </p:spPr>
      </p:pic>
    </p:spTree>
    <p:extLst>
      <p:ext uri="{BB962C8B-B14F-4D97-AF65-F5344CB8AC3E}">
        <p14:creationId xmlns:p14="http://schemas.microsoft.com/office/powerpoint/2010/main" val="115502649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990600"/>
            <a:ext cx="7543800" cy="4572000"/>
          </a:xfrm>
        </p:spPr>
        <p:txBody>
          <a:bodyPr>
            <a:normAutofit/>
          </a:bodyPr>
          <a:lstStyle/>
          <a:p>
            <a:r>
              <a:rPr lang="en-US" dirty="0"/>
              <a:t>Custodial parent lives </a:t>
            </a:r>
            <a:r>
              <a:rPr lang="en-US" dirty="0" smtClean="0"/>
              <a:t>in RI and </a:t>
            </a:r>
            <a:r>
              <a:rPr lang="en-US" dirty="0"/>
              <a:t>noncustodial parent in </a:t>
            </a:r>
            <a:r>
              <a:rPr lang="en-US" dirty="0" smtClean="0"/>
              <a:t>ME.</a:t>
            </a:r>
          </a:p>
          <a:p>
            <a:r>
              <a:rPr lang="en-US" dirty="0" smtClean="0"/>
              <a:t>ME receives interstate case from RI requesting establishment of paternity and support.</a:t>
            </a:r>
          </a:p>
          <a:p>
            <a:r>
              <a:rPr lang="en-US" dirty="0" smtClean="0"/>
              <a:t>ME Central Registry notices there is no Affidavit in Support of Establishing Parentage and requests one from RI.</a:t>
            </a:r>
          </a:p>
          <a:p>
            <a:r>
              <a:rPr lang="en-US" dirty="0"/>
              <a:t>ME Central Registry </a:t>
            </a:r>
            <a:r>
              <a:rPr lang="en-US" dirty="0" smtClean="0"/>
              <a:t>sends case to local office and requests </a:t>
            </a:r>
            <a:r>
              <a:rPr lang="en-US" dirty="0"/>
              <a:t>Affidavit again.  </a:t>
            </a:r>
            <a:r>
              <a:rPr lang="en-US" dirty="0" smtClean="0"/>
              <a:t>RI does </a:t>
            </a:r>
            <a:r>
              <a:rPr lang="en-US" dirty="0"/>
              <a:t>not </a:t>
            </a:r>
            <a:r>
              <a:rPr lang="en-US" dirty="0" smtClean="0"/>
              <a:t>respond.</a:t>
            </a:r>
            <a:r>
              <a:rPr lang="en-US" dirty="0"/>
              <a:t>  </a:t>
            </a:r>
          </a:p>
          <a:p>
            <a:pPr marL="0" indent="0">
              <a:buNone/>
            </a:pPr>
            <a:r>
              <a:rPr lang="en-US" sz="2200" b="1" dirty="0" smtClean="0"/>
              <a:t>ME </a:t>
            </a:r>
            <a:r>
              <a:rPr lang="en-US" sz="2200" b="1" dirty="0"/>
              <a:t>can begin procedure for closing </a:t>
            </a:r>
            <a:r>
              <a:rPr lang="en-US" sz="2200" b="1" dirty="0" smtClean="0"/>
              <a:t>its case for </a:t>
            </a:r>
            <a:r>
              <a:rPr lang="en-US" sz="2200" b="1" dirty="0"/>
              <a:t>noncooperation </a:t>
            </a:r>
            <a:r>
              <a:rPr lang="en-US" sz="2200" b="1" dirty="0" smtClean="0"/>
              <a:t>of </a:t>
            </a:r>
            <a:r>
              <a:rPr lang="en-US" sz="2200" b="1" dirty="0"/>
              <a:t>initiating </a:t>
            </a:r>
            <a:r>
              <a:rPr lang="en-US" sz="2200" b="1" dirty="0" smtClean="0"/>
              <a:t>state.</a:t>
            </a:r>
          </a:p>
          <a:p>
            <a:pPr marL="457200" indent="-457200">
              <a:buFont typeface="+mj-lt"/>
              <a:buAutoNum type="alphaLcPeriod"/>
            </a:pPr>
            <a:r>
              <a:rPr lang="en-US" dirty="0" smtClean="0"/>
              <a:t>True</a:t>
            </a:r>
            <a:endParaRPr lang="en-US" dirty="0"/>
          </a:p>
          <a:p>
            <a:pPr marL="457200" indent="-457200">
              <a:buFont typeface="+mj-lt"/>
              <a:buAutoNum type="alphaLcPeriod"/>
            </a:pPr>
            <a:r>
              <a:rPr lang="en-US" dirty="0" smtClean="0"/>
              <a:t>False</a:t>
            </a:r>
            <a:endParaRPr lang="en-US" dirty="0"/>
          </a:p>
          <a:p>
            <a:pPr marL="0" indent="0">
              <a:buNone/>
            </a:pPr>
            <a:endParaRPr lang="en-US" dirty="0" smtClean="0"/>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39</a:t>
            </a:fld>
            <a:endParaRPr lang="en-US" dirty="0"/>
          </a:p>
        </p:txBody>
      </p:sp>
      <p:sp>
        <p:nvSpPr>
          <p:cNvPr id="4" name="Title 3"/>
          <p:cNvSpPr>
            <a:spLocks noGrp="1"/>
          </p:cNvSpPr>
          <p:nvPr>
            <p:ph type="title"/>
          </p:nvPr>
        </p:nvSpPr>
        <p:spPr>
          <a:xfrm>
            <a:off x="533400" y="398518"/>
            <a:ext cx="7543800" cy="523220"/>
          </a:xfrm>
        </p:spPr>
        <p:txBody>
          <a:bodyPr/>
          <a:lstStyle/>
          <a:p>
            <a:r>
              <a:rPr lang="en-US" dirty="0"/>
              <a:t>Scenario </a:t>
            </a:r>
            <a:r>
              <a:rPr lang="en-US" dirty="0" smtClean="0"/>
              <a:t>3</a:t>
            </a:r>
            <a:endParaRPr lang="en-US" dirty="0"/>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5920740" y="3352800"/>
            <a:ext cx="3070860" cy="2971800"/>
          </a:xfrm>
          <a:prstGeom prst="rect">
            <a:avLst/>
          </a:prstGeom>
        </p:spPr>
      </p:pic>
    </p:spTree>
    <p:extLst>
      <p:ext uri="{BB962C8B-B14F-4D97-AF65-F5344CB8AC3E}">
        <p14:creationId xmlns:p14="http://schemas.microsoft.com/office/powerpoint/2010/main" val="13031224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ctrTitle"/>
          </p:nvPr>
        </p:nvSpPr>
        <p:spPr/>
        <p:txBody>
          <a:bodyPr>
            <a:normAutofit/>
          </a:bodyPr>
          <a:lstStyle/>
          <a:p>
            <a:r>
              <a:rPr lang="en-US" sz="3600" dirty="0" smtClean="0"/>
              <a:t>Case Closure Basics</a:t>
            </a:r>
            <a:endParaRPr lang="en-US" sz="3600" dirty="0"/>
          </a:p>
        </p:txBody>
      </p:sp>
      <p:sp>
        <p:nvSpPr>
          <p:cNvPr id="3" name="Slide Number Placeholder 2"/>
          <p:cNvSpPr>
            <a:spLocks noGrp="1"/>
          </p:cNvSpPr>
          <p:nvPr>
            <p:ph type="sldNum" sz="quarter" idx="4294967295"/>
          </p:nvPr>
        </p:nvSpPr>
        <p:spPr>
          <a:xfrm>
            <a:off x="7010400" y="6505575"/>
            <a:ext cx="2133600" cy="215900"/>
          </a:xfrm>
        </p:spPr>
        <p:txBody>
          <a:bodyPr/>
          <a:lstStyle/>
          <a:p>
            <a:fld id="{42782948-4DBE-204D-AB9E-B65E067054AE}" type="slidenum">
              <a:rPr lang="en-US" smtClean="0"/>
              <a:pPr/>
              <a:t>4</a:t>
            </a:fld>
            <a:endParaRPr lang="en-US" dirty="0"/>
          </a:p>
        </p:txBody>
      </p:sp>
    </p:spTree>
    <p:extLst>
      <p:ext uri="{BB962C8B-B14F-4D97-AF65-F5344CB8AC3E}">
        <p14:creationId xmlns:p14="http://schemas.microsoft.com/office/powerpoint/2010/main" val="279051198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73766" y="1295400"/>
            <a:ext cx="7543800" cy="4572000"/>
          </a:xfrm>
        </p:spPr>
        <p:txBody>
          <a:bodyPr/>
          <a:lstStyle/>
          <a:p>
            <a:r>
              <a:rPr lang="en-US" dirty="0"/>
              <a:t>Custodial parent lives in RI and noncustodial parent in ME.</a:t>
            </a:r>
          </a:p>
          <a:p>
            <a:r>
              <a:rPr lang="en-US" dirty="0"/>
              <a:t>ME receives interstate case from RI requesting establishment of paternity and support.</a:t>
            </a:r>
          </a:p>
          <a:p>
            <a:r>
              <a:rPr lang="en-US" dirty="0"/>
              <a:t>ME Central Registry notices there is no Affidavit in Support of Establishing Parentage and requests one from RI.</a:t>
            </a:r>
          </a:p>
          <a:p>
            <a:r>
              <a:rPr lang="en-US" dirty="0"/>
              <a:t>ME Central Registry sends case to local office and requests Affidavit again.  RI does not </a:t>
            </a:r>
            <a:r>
              <a:rPr lang="en-US" dirty="0" smtClean="0"/>
              <a:t>respond. </a:t>
            </a:r>
          </a:p>
          <a:p>
            <a:pPr marL="0" indent="0">
              <a:buNone/>
            </a:pPr>
            <a:r>
              <a:rPr lang="en-US" b="1" dirty="0" smtClean="0"/>
              <a:t>ME can begin procedure for closing </a:t>
            </a:r>
            <a:r>
              <a:rPr lang="en-US" b="1" dirty="0"/>
              <a:t>its case for noncooperation </a:t>
            </a:r>
            <a:r>
              <a:rPr lang="en-US" b="1" dirty="0" smtClean="0"/>
              <a:t>of </a:t>
            </a:r>
            <a:r>
              <a:rPr lang="en-US" b="1" dirty="0"/>
              <a:t>initiating state.</a:t>
            </a:r>
          </a:p>
          <a:p>
            <a:pPr marL="457200" indent="-457200">
              <a:buFont typeface="+mj-lt"/>
              <a:buAutoNum type="alphaLcPeriod"/>
            </a:pPr>
            <a:r>
              <a:rPr lang="en-US" b="1" dirty="0" smtClean="0"/>
              <a:t>True</a:t>
            </a:r>
            <a:endParaRPr lang="en-US" b="1" dirty="0"/>
          </a:p>
          <a:p>
            <a:pPr marL="457200" indent="-457200">
              <a:buFont typeface="+mj-lt"/>
              <a:buAutoNum type="alphaLcPeriod"/>
            </a:pPr>
            <a:r>
              <a:rPr lang="en-US" dirty="0" smtClean="0"/>
              <a:t>False</a:t>
            </a:r>
            <a:endParaRPr lang="en-US" dirty="0"/>
          </a:p>
          <a:p>
            <a:pPr marL="0" indent="0">
              <a:buNone/>
            </a:pPr>
            <a:endParaRPr lang="en-US" dirty="0" smtClean="0"/>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40</a:t>
            </a:fld>
            <a:endParaRPr lang="en-US" dirty="0"/>
          </a:p>
        </p:txBody>
      </p:sp>
      <p:sp>
        <p:nvSpPr>
          <p:cNvPr id="4" name="Title 3"/>
          <p:cNvSpPr>
            <a:spLocks noGrp="1"/>
          </p:cNvSpPr>
          <p:nvPr>
            <p:ph type="title"/>
          </p:nvPr>
        </p:nvSpPr>
        <p:spPr>
          <a:xfrm>
            <a:off x="457200" y="586770"/>
            <a:ext cx="7543800" cy="523220"/>
          </a:xfrm>
        </p:spPr>
        <p:txBody>
          <a:bodyPr/>
          <a:lstStyle/>
          <a:p>
            <a:r>
              <a:rPr lang="en-US" dirty="0"/>
              <a:t>Scenario </a:t>
            </a:r>
            <a:r>
              <a:rPr lang="en-US" dirty="0" smtClean="0"/>
              <a:t>3 </a:t>
            </a:r>
            <a:r>
              <a:rPr lang="en-US" dirty="0" smtClean="0">
                <a:cs typeface="Arial" panose="020B0604020202020204" pitchFamily="34" charset="0"/>
              </a:rPr>
              <a:t>− </a:t>
            </a:r>
            <a:r>
              <a:rPr lang="en-US" dirty="0">
                <a:cs typeface="Arial" panose="020B0604020202020204" pitchFamily="34" charset="0"/>
              </a:rPr>
              <a:t>Response</a:t>
            </a:r>
            <a:endParaRPr lang="en-US" dirty="0"/>
          </a:p>
        </p:txBody>
      </p:sp>
      <p:pic>
        <p:nvPicPr>
          <p:cNvPr id="5" name="Picture 4"/>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6172200" y="3452191"/>
            <a:ext cx="3070860" cy="2971800"/>
          </a:xfrm>
          <a:prstGeom prst="rect">
            <a:avLst/>
          </a:prstGeom>
        </p:spPr>
      </p:pic>
    </p:spTree>
    <p:extLst>
      <p:ext uri="{BB962C8B-B14F-4D97-AF65-F5344CB8AC3E}">
        <p14:creationId xmlns:p14="http://schemas.microsoft.com/office/powerpoint/2010/main" val="13734022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Custodial parent lives in </a:t>
            </a:r>
            <a:r>
              <a:rPr lang="en-US" dirty="0" smtClean="0"/>
              <a:t>KS and </a:t>
            </a:r>
            <a:r>
              <a:rPr lang="en-US" dirty="0"/>
              <a:t>noncustodial parent in </a:t>
            </a:r>
            <a:r>
              <a:rPr lang="en-US" dirty="0" smtClean="0"/>
              <a:t>OK.</a:t>
            </a:r>
          </a:p>
          <a:p>
            <a:r>
              <a:rPr lang="en-US" dirty="0" smtClean="0"/>
              <a:t>KS refers case to OK requesting enforcement of KS order.</a:t>
            </a:r>
          </a:p>
          <a:p>
            <a:r>
              <a:rPr lang="en-US" dirty="0" smtClean="0"/>
              <a:t>OK opens case but cannot find employer for </a:t>
            </a:r>
            <a:r>
              <a:rPr lang="en-US" dirty="0"/>
              <a:t>noncustodial parent and </a:t>
            </a:r>
            <a:r>
              <a:rPr lang="en-US" dirty="0" smtClean="0"/>
              <a:t>asks KS to identify one.</a:t>
            </a:r>
          </a:p>
          <a:p>
            <a:r>
              <a:rPr lang="en-US" dirty="0" smtClean="0"/>
              <a:t>KS is also unable to find employer for </a:t>
            </a:r>
            <a:r>
              <a:rPr lang="en-US" dirty="0"/>
              <a:t>noncustodial </a:t>
            </a:r>
            <a:r>
              <a:rPr lang="en-US" dirty="0" smtClean="0"/>
              <a:t>parent.</a:t>
            </a:r>
          </a:p>
          <a:p>
            <a:pPr marL="0" indent="0">
              <a:buNone/>
            </a:pPr>
            <a:r>
              <a:rPr lang="en-US" b="1" dirty="0" smtClean="0"/>
              <a:t>Can OK close its case for noncooperation of initiating state for failure to provide an employer?</a:t>
            </a:r>
          </a:p>
          <a:p>
            <a:pPr marL="457200" indent="-457200">
              <a:buFont typeface="+mj-lt"/>
              <a:buAutoNum type="alphaLcPeriod"/>
            </a:pPr>
            <a:r>
              <a:rPr lang="en-US" dirty="0" smtClean="0"/>
              <a:t>Yes</a:t>
            </a:r>
          </a:p>
          <a:p>
            <a:pPr marL="457200" indent="-457200">
              <a:buFont typeface="+mj-lt"/>
              <a:buAutoNum type="alphaLcPeriod"/>
            </a:pPr>
            <a:r>
              <a:rPr lang="en-US" dirty="0" smtClean="0"/>
              <a:t>No</a:t>
            </a:r>
          </a:p>
          <a:p>
            <a:endParaRPr lang="en-US" dirty="0" smtClean="0"/>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41</a:t>
            </a:fld>
            <a:endParaRPr lang="en-US" dirty="0"/>
          </a:p>
        </p:txBody>
      </p:sp>
      <p:sp>
        <p:nvSpPr>
          <p:cNvPr id="4" name="Title 3"/>
          <p:cNvSpPr>
            <a:spLocks noGrp="1"/>
          </p:cNvSpPr>
          <p:nvPr>
            <p:ph type="title"/>
          </p:nvPr>
        </p:nvSpPr>
        <p:spPr/>
        <p:txBody>
          <a:bodyPr/>
          <a:lstStyle/>
          <a:p>
            <a:r>
              <a:rPr lang="en-US" dirty="0" smtClean="0"/>
              <a:t>Scenario 4</a:t>
            </a:r>
            <a:endParaRPr lang="en-US" dirty="0"/>
          </a:p>
        </p:txBody>
      </p:sp>
      <p:pic>
        <p:nvPicPr>
          <p:cNvPr id="5" name="Picture 4"/>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4864100" y="4346545"/>
            <a:ext cx="4102100" cy="2159000"/>
          </a:xfrm>
          <a:prstGeom prst="rect">
            <a:avLst/>
          </a:prstGeom>
        </p:spPr>
      </p:pic>
    </p:spTree>
    <p:extLst>
      <p:ext uri="{BB962C8B-B14F-4D97-AF65-F5344CB8AC3E}">
        <p14:creationId xmlns:p14="http://schemas.microsoft.com/office/powerpoint/2010/main" val="50491909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2487" y="1371600"/>
            <a:ext cx="7543800" cy="4572000"/>
          </a:xfrm>
        </p:spPr>
        <p:txBody>
          <a:bodyPr/>
          <a:lstStyle/>
          <a:p>
            <a:r>
              <a:rPr lang="en-US" dirty="0"/>
              <a:t>Custodial parent lives in KS and noncustodial parent in OK.</a:t>
            </a:r>
          </a:p>
          <a:p>
            <a:r>
              <a:rPr lang="en-US" dirty="0" smtClean="0"/>
              <a:t>KS </a:t>
            </a:r>
            <a:r>
              <a:rPr lang="en-US" dirty="0"/>
              <a:t>refers case to OK requesting enforcement of KS order.</a:t>
            </a:r>
          </a:p>
          <a:p>
            <a:r>
              <a:rPr lang="en-US" dirty="0"/>
              <a:t>OK opens case but cannot find employer for noncustodial parent and asks KS to identify one.</a:t>
            </a:r>
          </a:p>
          <a:p>
            <a:r>
              <a:rPr lang="en-US" dirty="0"/>
              <a:t>KS is also unable to find employer for noncustodial </a:t>
            </a:r>
            <a:r>
              <a:rPr lang="en-US" dirty="0" smtClean="0"/>
              <a:t>parent.</a:t>
            </a:r>
            <a:endParaRPr lang="en-US" dirty="0"/>
          </a:p>
          <a:p>
            <a:pPr marL="0" indent="0">
              <a:buNone/>
            </a:pPr>
            <a:r>
              <a:rPr lang="en-US" b="1" dirty="0" smtClean="0"/>
              <a:t>Can OK close its case for noncooperation of initiating state for failure to provide an employer?</a:t>
            </a:r>
          </a:p>
          <a:p>
            <a:pPr marL="457200" indent="-457200">
              <a:buFont typeface="+mj-lt"/>
              <a:buAutoNum type="alphaLcPeriod"/>
            </a:pPr>
            <a:r>
              <a:rPr lang="en-US" dirty="0" smtClean="0"/>
              <a:t>Yes</a:t>
            </a:r>
          </a:p>
          <a:p>
            <a:pPr marL="457200" indent="-457200">
              <a:buFont typeface="+mj-lt"/>
              <a:buAutoNum type="alphaLcPeriod"/>
            </a:pPr>
            <a:r>
              <a:rPr lang="en-US" b="1" dirty="0" smtClean="0"/>
              <a:t>No</a:t>
            </a:r>
          </a:p>
          <a:p>
            <a:endParaRPr lang="en-US" dirty="0" smtClean="0"/>
          </a:p>
          <a:p>
            <a:endParaRPr lang="en-US"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42</a:t>
            </a:fld>
            <a:endParaRPr lang="en-US" dirty="0"/>
          </a:p>
        </p:txBody>
      </p:sp>
      <p:sp>
        <p:nvSpPr>
          <p:cNvPr id="4" name="Title 3"/>
          <p:cNvSpPr>
            <a:spLocks noGrp="1"/>
          </p:cNvSpPr>
          <p:nvPr>
            <p:ph type="title"/>
          </p:nvPr>
        </p:nvSpPr>
        <p:spPr>
          <a:xfrm>
            <a:off x="685800" y="586770"/>
            <a:ext cx="7543800" cy="523220"/>
          </a:xfrm>
        </p:spPr>
        <p:txBody>
          <a:bodyPr/>
          <a:lstStyle/>
          <a:p>
            <a:r>
              <a:rPr lang="en-US" dirty="0" smtClean="0"/>
              <a:t>Scenario 4 </a:t>
            </a:r>
            <a:r>
              <a:rPr lang="en-US" dirty="0">
                <a:cs typeface="Arial" panose="020B0604020202020204" pitchFamily="34" charset="0"/>
              </a:rPr>
              <a:t>− Response</a:t>
            </a:r>
            <a:endParaRPr lang="en-US" dirty="0"/>
          </a:p>
        </p:txBody>
      </p:sp>
      <p:pic>
        <p:nvPicPr>
          <p:cNvPr id="5" name="Picture 4"/>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4864100" y="4346545"/>
            <a:ext cx="4102100" cy="2159000"/>
          </a:xfrm>
          <a:prstGeom prst="rect">
            <a:avLst/>
          </a:prstGeom>
        </p:spPr>
      </p:pic>
    </p:spTree>
    <p:extLst>
      <p:ext uri="{BB962C8B-B14F-4D97-AF65-F5344CB8AC3E}">
        <p14:creationId xmlns:p14="http://schemas.microsoft.com/office/powerpoint/2010/main" val="253524870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51933" y="990600"/>
            <a:ext cx="7543800" cy="5181600"/>
          </a:xfrm>
        </p:spPr>
        <p:txBody>
          <a:bodyPr>
            <a:normAutofit/>
          </a:bodyPr>
          <a:lstStyle/>
          <a:p>
            <a:r>
              <a:rPr lang="en-US" sz="1800" dirty="0"/>
              <a:t>Custodial parent lives </a:t>
            </a:r>
            <a:r>
              <a:rPr lang="en-US" sz="1800" dirty="0" smtClean="0"/>
              <a:t>in DE, </a:t>
            </a:r>
            <a:r>
              <a:rPr lang="en-US" sz="1800" dirty="0"/>
              <a:t>noncustodial parent in </a:t>
            </a:r>
            <a:r>
              <a:rPr lang="en-US" sz="1800" dirty="0" smtClean="0"/>
              <a:t>NC when case opened.</a:t>
            </a:r>
          </a:p>
          <a:p>
            <a:r>
              <a:rPr lang="en-US" sz="1800" dirty="0" smtClean="0"/>
              <a:t>DE refers case to NC to enforce DE order.</a:t>
            </a:r>
          </a:p>
          <a:p>
            <a:r>
              <a:rPr lang="en-US" sz="1800" dirty="0" smtClean="0"/>
              <a:t>NC issues IWO and is sending payments to DE.</a:t>
            </a:r>
          </a:p>
          <a:p>
            <a:r>
              <a:rPr lang="en-US" sz="1800" dirty="0" smtClean="0"/>
              <a:t>Noncustodial </a:t>
            </a:r>
            <a:r>
              <a:rPr lang="en-US" sz="1800" dirty="0"/>
              <a:t>parent moves </a:t>
            </a:r>
            <a:r>
              <a:rPr lang="en-US" sz="1800" dirty="0" smtClean="0"/>
              <a:t>to SC and still works for same employer.</a:t>
            </a:r>
          </a:p>
          <a:p>
            <a:r>
              <a:rPr lang="en-US" sz="1800" dirty="0" smtClean="0"/>
              <a:t>DE sends request to NC to stop its IWO and close its case.</a:t>
            </a:r>
          </a:p>
          <a:p>
            <a:r>
              <a:rPr lang="en-US" sz="1800" dirty="0" smtClean="0"/>
              <a:t>NC doesn’t want to close its case as payments are being received.</a:t>
            </a:r>
          </a:p>
          <a:p>
            <a:pPr marL="0" indent="0">
              <a:buNone/>
            </a:pPr>
            <a:r>
              <a:rPr lang="en-US" sz="1800" b="1" dirty="0" smtClean="0"/>
              <a:t>Can NC refuse to close its case?</a:t>
            </a:r>
          </a:p>
          <a:p>
            <a:pPr marL="457200" indent="-457200">
              <a:buFont typeface="+mj-lt"/>
              <a:buAutoNum type="alphaLcPeriod"/>
            </a:pPr>
            <a:r>
              <a:rPr lang="en-US" sz="1800" dirty="0" smtClean="0"/>
              <a:t>Yes</a:t>
            </a:r>
          </a:p>
          <a:p>
            <a:pPr marL="457200" indent="-457200">
              <a:buFont typeface="+mj-lt"/>
              <a:buAutoNum type="alphaLcPeriod"/>
            </a:pPr>
            <a:r>
              <a:rPr lang="en-US" sz="1800" dirty="0" smtClean="0"/>
              <a:t>No</a:t>
            </a:r>
            <a:endParaRPr lang="en-US" sz="1800"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43</a:t>
            </a:fld>
            <a:endParaRPr lang="en-US" dirty="0"/>
          </a:p>
        </p:txBody>
      </p:sp>
      <p:sp>
        <p:nvSpPr>
          <p:cNvPr id="4" name="Title 3"/>
          <p:cNvSpPr>
            <a:spLocks noGrp="1"/>
          </p:cNvSpPr>
          <p:nvPr>
            <p:ph type="title"/>
          </p:nvPr>
        </p:nvSpPr>
        <p:spPr>
          <a:xfrm>
            <a:off x="651933" y="365157"/>
            <a:ext cx="7543800" cy="523220"/>
          </a:xfrm>
        </p:spPr>
        <p:txBody>
          <a:bodyPr/>
          <a:lstStyle/>
          <a:p>
            <a:r>
              <a:rPr lang="en-US" dirty="0" smtClean="0"/>
              <a:t>Scenario 5</a:t>
            </a:r>
            <a:endParaRPr lang="en-US" dirty="0"/>
          </a:p>
        </p:txBody>
      </p:sp>
      <p:pic>
        <p:nvPicPr>
          <p:cNvPr id="5" name="Picture 4"/>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4476813" y="3833826"/>
            <a:ext cx="4461779" cy="2566973"/>
          </a:xfrm>
          <a:prstGeom prst="rect">
            <a:avLst/>
          </a:prstGeom>
        </p:spPr>
      </p:pic>
    </p:spTree>
    <p:extLst>
      <p:ext uri="{BB962C8B-B14F-4D97-AF65-F5344CB8AC3E}">
        <p14:creationId xmlns:p14="http://schemas.microsoft.com/office/powerpoint/2010/main" val="10209253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066800"/>
            <a:ext cx="7543800" cy="5105400"/>
          </a:xfrm>
        </p:spPr>
        <p:txBody>
          <a:bodyPr>
            <a:normAutofit/>
          </a:bodyPr>
          <a:lstStyle/>
          <a:p>
            <a:r>
              <a:rPr lang="en-US" sz="1800" dirty="0"/>
              <a:t>Custodial parent lives in DE, noncustodial parent in NC when case </a:t>
            </a:r>
            <a:r>
              <a:rPr lang="en-US" sz="1800" dirty="0" smtClean="0"/>
              <a:t>opened.</a:t>
            </a:r>
            <a:endParaRPr lang="en-US" sz="1800" dirty="0"/>
          </a:p>
          <a:p>
            <a:r>
              <a:rPr lang="en-US" sz="1800" dirty="0" smtClean="0"/>
              <a:t>DE refers case to NC to enforce DE order.</a:t>
            </a:r>
          </a:p>
          <a:p>
            <a:r>
              <a:rPr lang="en-US" sz="1800" dirty="0" smtClean="0"/>
              <a:t>NC issues IWO and is sending payments to DE.</a:t>
            </a:r>
          </a:p>
          <a:p>
            <a:r>
              <a:rPr lang="en-US" sz="1800" dirty="0" smtClean="0"/>
              <a:t>Noncustodial </a:t>
            </a:r>
            <a:r>
              <a:rPr lang="en-US" sz="1800" dirty="0"/>
              <a:t>parent moves </a:t>
            </a:r>
            <a:r>
              <a:rPr lang="en-US" sz="1800" dirty="0" smtClean="0"/>
              <a:t>to SC and still works for same employer. </a:t>
            </a:r>
          </a:p>
          <a:p>
            <a:r>
              <a:rPr lang="en-US" sz="1800" dirty="0" smtClean="0"/>
              <a:t>DE sends request to NC to stop its IWO and close its case.</a:t>
            </a:r>
          </a:p>
          <a:p>
            <a:r>
              <a:rPr lang="en-US" sz="1800" dirty="0" smtClean="0"/>
              <a:t>NC doesn’t want to close its case, as payments are being received.</a:t>
            </a:r>
          </a:p>
          <a:p>
            <a:pPr marL="0" indent="0">
              <a:buNone/>
            </a:pPr>
            <a:r>
              <a:rPr lang="en-US" sz="1800" b="1" dirty="0" smtClean="0"/>
              <a:t>Can NC refuse to close its case?</a:t>
            </a:r>
          </a:p>
          <a:p>
            <a:pPr marL="457200" indent="-457200">
              <a:buFont typeface="+mj-lt"/>
              <a:buAutoNum type="alphaLcPeriod"/>
            </a:pPr>
            <a:r>
              <a:rPr lang="en-US" sz="1800" dirty="0" smtClean="0"/>
              <a:t>Yes</a:t>
            </a:r>
          </a:p>
          <a:p>
            <a:pPr marL="457200" indent="-457200">
              <a:buFont typeface="+mj-lt"/>
              <a:buAutoNum type="alphaLcPeriod"/>
            </a:pPr>
            <a:r>
              <a:rPr lang="en-US" sz="1800" b="1" dirty="0" smtClean="0"/>
              <a:t>No</a:t>
            </a:r>
            <a:endParaRPr lang="en-US" sz="1800" b="1"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44</a:t>
            </a:fld>
            <a:endParaRPr lang="en-US" dirty="0"/>
          </a:p>
        </p:txBody>
      </p:sp>
      <p:sp>
        <p:nvSpPr>
          <p:cNvPr id="4" name="Title 3"/>
          <p:cNvSpPr>
            <a:spLocks noGrp="1"/>
          </p:cNvSpPr>
          <p:nvPr>
            <p:ph type="title"/>
          </p:nvPr>
        </p:nvSpPr>
        <p:spPr>
          <a:xfrm>
            <a:off x="685800" y="365157"/>
            <a:ext cx="7543800" cy="523220"/>
          </a:xfrm>
        </p:spPr>
        <p:txBody>
          <a:bodyPr/>
          <a:lstStyle/>
          <a:p>
            <a:r>
              <a:rPr lang="en-US" dirty="0" smtClean="0"/>
              <a:t>Scenario 5 </a:t>
            </a:r>
            <a:r>
              <a:rPr lang="en-US" dirty="0">
                <a:cs typeface="Arial" panose="020B0604020202020204" pitchFamily="34" charset="0"/>
              </a:rPr>
              <a:t>− Response</a:t>
            </a:r>
            <a:endParaRPr lang="en-US" dirty="0"/>
          </a:p>
        </p:txBody>
      </p:sp>
      <p:pic>
        <p:nvPicPr>
          <p:cNvPr id="5" name="Picture 4"/>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4529821" y="3900086"/>
            <a:ext cx="4461779" cy="2566973"/>
          </a:xfrm>
          <a:prstGeom prst="rect">
            <a:avLst/>
          </a:prstGeom>
        </p:spPr>
      </p:pic>
    </p:spTree>
    <p:extLst>
      <p:ext uri="{BB962C8B-B14F-4D97-AF65-F5344CB8AC3E}">
        <p14:creationId xmlns:p14="http://schemas.microsoft.com/office/powerpoint/2010/main" val="129398965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38176" y="1524000"/>
            <a:ext cx="8229600" cy="6048344"/>
          </a:xfrm>
        </p:spPr>
        <p:txBody>
          <a:bodyPr>
            <a:normAutofit/>
          </a:bodyPr>
          <a:lstStyle/>
          <a:p>
            <a:pPr>
              <a:spcBef>
                <a:spcPts val="1200"/>
              </a:spcBef>
            </a:pPr>
            <a:r>
              <a:rPr lang="en-US" sz="2600" dirty="0" smtClean="0">
                <a:solidFill>
                  <a:srgbClr val="002060"/>
                </a:solidFill>
                <a:hlinkClick r:id="rId3"/>
              </a:rPr>
              <a:t>Code of Federal Regulations, Title 45, Part 303.7</a:t>
            </a:r>
            <a:endParaRPr lang="en-US" sz="2600" dirty="0">
              <a:solidFill>
                <a:srgbClr val="002060"/>
              </a:solidFill>
            </a:endParaRPr>
          </a:p>
          <a:p>
            <a:pPr>
              <a:spcBef>
                <a:spcPts val="1200"/>
              </a:spcBef>
            </a:pPr>
            <a:r>
              <a:rPr lang="en-US" sz="2600" u="sng" dirty="0" smtClean="0">
                <a:solidFill>
                  <a:srgbClr val="336A90"/>
                </a:solidFill>
                <a:hlinkClick r:id="rId4"/>
              </a:rPr>
              <a:t>Code of Federal Regulations, Title 45, Part 303.11</a:t>
            </a:r>
            <a:endParaRPr lang="en-US" sz="2600" u="sng" dirty="0" smtClean="0">
              <a:solidFill>
                <a:srgbClr val="336A90"/>
              </a:solidFill>
            </a:endParaRPr>
          </a:p>
          <a:p>
            <a:pPr>
              <a:spcBef>
                <a:spcPts val="1200"/>
              </a:spcBef>
            </a:pPr>
            <a:r>
              <a:rPr lang="en-US" sz="2600" u="sng" dirty="0">
                <a:solidFill>
                  <a:srgbClr val="336A90"/>
                </a:solidFill>
                <a:hlinkClick r:id="rId5"/>
              </a:rPr>
              <a:t>OCSE Website</a:t>
            </a:r>
            <a:endParaRPr lang="en-US" sz="2600" u="sng" dirty="0">
              <a:solidFill>
                <a:srgbClr val="336A90"/>
              </a:solidFill>
            </a:endParaRPr>
          </a:p>
          <a:p>
            <a:pPr>
              <a:spcBef>
                <a:spcPts val="1200"/>
              </a:spcBef>
            </a:pPr>
            <a:r>
              <a:rPr lang="en-US" sz="2800" dirty="0" smtClean="0">
                <a:hlinkClick r:id="rId6"/>
              </a:rPr>
              <a:t>PIQ-04-01 – Processing Cases with Foreign Reciprocating Countries</a:t>
            </a:r>
            <a:endParaRPr lang="en-US" sz="2800" dirty="0" smtClean="0"/>
          </a:p>
          <a:p>
            <a:pPr>
              <a:spcBef>
                <a:spcPts val="1200"/>
              </a:spcBef>
            </a:pPr>
            <a:r>
              <a:rPr lang="en-US" sz="2800" dirty="0" smtClean="0">
                <a:hlinkClick r:id="rId7"/>
              </a:rPr>
              <a:t>Interstate Case Processing Training</a:t>
            </a:r>
            <a:endParaRPr lang="en-US" sz="2600" u="sng" dirty="0" smtClean="0">
              <a:solidFill>
                <a:srgbClr val="336A90"/>
              </a:solidFill>
            </a:endParaRPr>
          </a:p>
          <a:p>
            <a:pPr marL="454025" lvl="1" indent="0">
              <a:spcBef>
                <a:spcPts val="1200"/>
              </a:spcBef>
              <a:buNone/>
            </a:pPr>
            <a:endParaRPr lang="en-US" sz="2600" u="sng" dirty="0" smtClean="0">
              <a:solidFill>
                <a:srgbClr val="336A90"/>
              </a:solidFill>
            </a:endParaRPr>
          </a:p>
        </p:txBody>
      </p:sp>
      <p:sp>
        <p:nvSpPr>
          <p:cNvPr id="3" name="Slide Number Placeholder 2"/>
          <p:cNvSpPr>
            <a:spLocks noGrp="1"/>
          </p:cNvSpPr>
          <p:nvPr>
            <p:ph type="sldNum" sz="quarter" idx="4"/>
          </p:nvPr>
        </p:nvSpPr>
        <p:spPr/>
        <p:txBody>
          <a:bodyPr/>
          <a:lstStyle/>
          <a:p>
            <a:fld id="{42782948-4DBE-204D-AB9E-B65E067054AE}" type="slidenum">
              <a:rPr lang="en-US" smtClean="0"/>
              <a:pPr/>
              <a:t>45</a:t>
            </a:fld>
            <a:endParaRPr lang="en-US" dirty="0"/>
          </a:p>
        </p:txBody>
      </p:sp>
      <p:sp>
        <p:nvSpPr>
          <p:cNvPr id="4" name="Title 3"/>
          <p:cNvSpPr>
            <a:spLocks noGrp="1"/>
          </p:cNvSpPr>
          <p:nvPr>
            <p:ph type="title"/>
          </p:nvPr>
        </p:nvSpPr>
        <p:spPr>
          <a:xfrm>
            <a:off x="653609" y="347204"/>
            <a:ext cx="7543800" cy="584775"/>
          </a:xfrm>
        </p:spPr>
        <p:txBody>
          <a:bodyPr/>
          <a:lstStyle/>
          <a:p>
            <a:r>
              <a:rPr lang="en-US" sz="3200" dirty="0" smtClean="0"/>
              <a:t>Interstate Resources</a:t>
            </a:r>
            <a:endParaRPr lang="en-US" sz="3200" dirty="0"/>
          </a:p>
        </p:txBody>
      </p:sp>
    </p:spTree>
    <p:extLst>
      <p:ext uri="{BB962C8B-B14F-4D97-AF65-F5344CB8AC3E}">
        <p14:creationId xmlns:p14="http://schemas.microsoft.com/office/powerpoint/2010/main" val="187404742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stretch>
            <a:fillRect/>
          </a:stretch>
        </p:blipFill>
        <p:spPr>
          <a:xfrm>
            <a:off x="228600" y="1214240"/>
            <a:ext cx="8610600" cy="4619228"/>
          </a:xfrm>
          <a:prstGeom prst="rect">
            <a:avLst/>
          </a:prstGeom>
        </p:spPr>
      </p:pic>
      <p:sp>
        <p:nvSpPr>
          <p:cNvPr id="3" name="Slide Number Placeholder 2"/>
          <p:cNvSpPr>
            <a:spLocks noGrp="1"/>
          </p:cNvSpPr>
          <p:nvPr>
            <p:ph type="sldNum" sz="quarter" idx="4"/>
          </p:nvPr>
        </p:nvSpPr>
        <p:spPr/>
        <p:txBody>
          <a:bodyPr/>
          <a:lstStyle/>
          <a:p>
            <a:fld id="{42782948-4DBE-204D-AB9E-B65E067054AE}" type="slidenum">
              <a:rPr lang="en-US" smtClean="0"/>
              <a:pPr/>
              <a:t>46</a:t>
            </a:fld>
            <a:endParaRPr lang="en-US" dirty="0"/>
          </a:p>
        </p:txBody>
      </p:sp>
      <p:sp>
        <p:nvSpPr>
          <p:cNvPr id="4" name="Title 3"/>
          <p:cNvSpPr>
            <a:spLocks noGrp="1"/>
          </p:cNvSpPr>
          <p:nvPr>
            <p:ph type="title"/>
          </p:nvPr>
        </p:nvSpPr>
        <p:spPr>
          <a:xfrm>
            <a:off x="708990" y="586770"/>
            <a:ext cx="8130209" cy="523220"/>
          </a:xfrm>
        </p:spPr>
        <p:txBody>
          <a:bodyPr/>
          <a:lstStyle/>
          <a:p>
            <a:r>
              <a:rPr lang="en-US" dirty="0" smtClean="0"/>
              <a:t>How to Find Interstate Case Processing Training</a:t>
            </a:r>
            <a:endParaRPr lang="en-US" dirty="0"/>
          </a:p>
        </p:txBody>
      </p:sp>
      <p:cxnSp>
        <p:nvCxnSpPr>
          <p:cNvPr id="6" name="Straight Arrow Connector 5"/>
          <p:cNvCxnSpPr/>
          <p:nvPr/>
        </p:nvCxnSpPr>
        <p:spPr>
          <a:xfrm flipH="1" flipV="1">
            <a:off x="3848100" y="2961861"/>
            <a:ext cx="1371600" cy="45720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604414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rotWithShape="1">
          <a:blip r:embed="rId3"/>
          <a:srcRect l="17227" t="-347" r="1794" b="31620"/>
          <a:stretch/>
        </p:blipFill>
        <p:spPr>
          <a:xfrm>
            <a:off x="228600" y="1600200"/>
            <a:ext cx="8636000" cy="3931920"/>
          </a:xfrm>
          <a:prstGeom prst="rect">
            <a:avLst/>
          </a:prstGeom>
        </p:spPr>
      </p:pic>
      <p:sp>
        <p:nvSpPr>
          <p:cNvPr id="3" name="Slide Number Placeholder 2"/>
          <p:cNvSpPr>
            <a:spLocks noGrp="1"/>
          </p:cNvSpPr>
          <p:nvPr>
            <p:ph type="sldNum" sz="quarter" idx="4"/>
          </p:nvPr>
        </p:nvSpPr>
        <p:spPr/>
        <p:txBody>
          <a:bodyPr/>
          <a:lstStyle/>
          <a:p>
            <a:fld id="{42782948-4DBE-204D-AB9E-B65E067054AE}" type="slidenum">
              <a:rPr lang="en-US" smtClean="0"/>
              <a:pPr/>
              <a:t>47</a:t>
            </a:fld>
            <a:endParaRPr lang="en-US" dirty="0"/>
          </a:p>
        </p:txBody>
      </p:sp>
      <p:sp>
        <p:nvSpPr>
          <p:cNvPr id="4" name="Title 3"/>
          <p:cNvSpPr>
            <a:spLocks noGrp="1"/>
          </p:cNvSpPr>
          <p:nvPr>
            <p:ph type="title"/>
          </p:nvPr>
        </p:nvSpPr>
        <p:spPr>
          <a:xfrm>
            <a:off x="238539" y="766465"/>
            <a:ext cx="8636000" cy="492443"/>
          </a:xfrm>
        </p:spPr>
        <p:txBody>
          <a:bodyPr/>
          <a:lstStyle/>
          <a:p>
            <a:r>
              <a:rPr lang="en-US" sz="2600" dirty="0"/>
              <a:t>How to Find Interstate Case Processing </a:t>
            </a:r>
            <a:r>
              <a:rPr lang="en-US" sz="2600" dirty="0" smtClean="0"/>
              <a:t>Training (</a:t>
            </a:r>
            <a:r>
              <a:rPr lang="en-US" sz="2600" dirty="0"/>
              <a:t>cont’d</a:t>
            </a:r>
            <a:r>
              <a:rPr lang="en-US" sz="2600" dirty="0" smtClean="0"/>
              <a:t>)</a:t>
            </a:r>
            <a:endParaRPr lang="en-US" sz="2600" dirty="0"/>
          </a:p>
        </p:txBody>
      </p:sp>
      <p:sp>
        <p:nvSpPr>
          <p:cNvPr id="2" name="Oval 1"/>
          <p:cNvSpPr/>
          <p:nvPr/>
        </p:nvSpPr>
        <p:spPr>
          <a:xfrm>
            <a:off x="1371600" y="4648200"/>
            <a:ext cx="2514600" cy="381000"/>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09734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49126" y="1828800"/>
            <a:ext cx="8229600" cy="5514944"/>
          </a:xfrm>
        </p:spPr>
        <p:txBody>
          <a:bodyPr>
            <a:normAutofit/>
          </a:bodyPr>
          <a:lstStyle/>
          <a:p>
            <a:pPr>
              <a:spcBef>
                <a:spcPts val="1200"/>
              </a:spcBef>
            </a:pPr>
            <a:r>
              <a:rPr lang="en-US" sz="2600" u="sng" dirty="0" smtClean="0">
                <a:solidFill>
                  <a:srgbClr val="0000FF"/>
                </a:solidFill>
                <a:hlinkClick r:id="rId3"/>
              </a:rPr>
              <a:t>Federal Intergovernmental Forms</a:t>
            </a:r>
            <a:endParaRPr lang="en-US" sz="2600" u="sng" dirty="0">
              <a:solidFill>
                <a:srgbClr val="0000FF"/>
              </a:solidFill>
            </a:endParaRPr>
          </a:p>
          <a:p>
            <a:pPr>
              <a:spcBef>
                <a:spcPts val="1200"/>
              </a:spcBef>
            </a:pPr>
            <a:r>
              <a:rPr lang="en-US" sz="2600" u="sng" dirty="0" smtClean="0">
                <a:solidFill>
                  <a:srgbClr val="002060"/>
                </a:solidFill>
                <a:hlinkClick r:id="rId4"/>
              </a:rPr>
              <a:t>Federal Intergovernmental Forms Training</a:t>
            </a:r>
            <a:endParaRPr lang="en-US" sz="2600" u="sng" dirty="0" smtClean="0">
              <a:solidFill>
                <a:srgbClr val="002060"/>
              </a:solidFill>
            </a:endParaRPr>
          </a:p>
          <a:p>
            <a:pPr>
              <a:spcBef>
                <a:spcPts val="1200"/>
              </a:spcBef>
            </a:pPr>
            <a:r>
              <a:rPr lang="en-US" sz="2600" dirty="0" smtClean="0">
                <a:hlinkClick r:id="rId5"/>
              </a:rPr>
              <a:t>Intergovernmental Forms Matrix</a:t>
            </a:r>
            <a:endParaRPr lang="en-US" sz="2600" u="sng" dirty="0">
              <a:solidFill>
                <a:srgbClr val="002060"/>
              </a:solidFill>
            </a:endParaRPr>
          </a:p>
        </p:txBody>
      </p:sp>
      <p:sp>
        <p:nvSpPr>
          <p:cNvPr id="3" name="Slide Number Placeholder 2"/>
          <p:cNvSpPr>
            <a:spLocks noGrp="1"/>
          </p:cNvSpPr>
          <p:nvPr>
            <p:ph type="sldNum" sz="quarter" idx="4"/>
          </p:nvPr>
        </p:nvSpPr>
        <p:spPr/>
        <p:txBody>
          <a:bodyPr/>
          <a:lstStyle/>
          <a:p>
            <a:fld id="{42782948-4DBE-204D-AB9E-B65E067054AE}" type="slidenum">
              <a:rPr lang="en-US" smtClean="0"/>
              <a:pPr/>
              <a:t>48</a:t>
            </a:fld>
            <a:endParaRPr lang="en-US" dirty="0"/>
          </a:p>
        </p:txBody>
      </p:sp>
      <p:sp>
        <p:nvSpPr>
          <p:cNvPr id="4" name="Title 3"/>
          <p:cNvSpPr>
            <a:spLocks noGrp="1"/>
          </p:cNvSpPr>
          <p:nvPr>
            <p:ph type="title"/>
          </p:nvPr>
        </p:nvSpPr>
        <p:spPr>
          <a:xfrm>
            <a:off x="658091" y="653039"/>
            <a:ext cx="7543800" cy="584775"/>
          </a:xfrm>
        </p:spPr>
        <p:txBody>
          <a:bodyPr/>
          <a:lstStyle/>
          <a:p>
            <a:r>
              <a:rPr lang="en-US" sz="3200" dirty="0" smtClean="0"/>
              <a:t>Interstate Resources </a:t>
            </a:r>
            <a:r>
              <a:rPr lang="en-US" sz="3200" dirty="0" smtClean="0">
                <a:cs typeface="Arial" panose="020B0604020202020204" pitchFamily="34" charset="0"/>
              </a:rPr>
              <a:t>− Forms</a:t>
            </a:r>
            <a:endParaRPr lang="en-US" sz="3200" dirty="0"/>
          </a:p>
        </p:txBody>
      </p:sp>
    </p:spTree>
    <p:extLst>
      <p:ext uri="{BB962C8B-B14F-4D97-AF65-F5344CB8AC3E}">
        <p14:creationId xmlns:p14="http://schemas.microsoft.com/office/powerpoint/2010/main" val="75926555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77714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ln>
            <a:noFill/>
            <a:prstDash val="dashDot"/>
          </a:ln>
        </p:spPr>
        <p:txBody>
          <a:bodyPr>
            <a:normAutofit fontScale="92500"/>
          </a:bodyPr>
          <a:lstStyle/>
          <a:p>
            <a:pPr>
              <a:spcAft>
                <a:spcPts val="0"/>
              </a:spcAft>
            </a:pPr>
            <a:r>
              <a:rPr lang="en-US" sz="2600" dirty="0" smtClean="0"/>
              <a:t>Case must meet one of federal closure criteria</a:t>
            </a:r>
          </a:p>
          <a:p>
            <a:pPr marL="0" indent="0">
              <a:buNone/>
            </a:pPr>
            <a:r>
              <a:rPr lang="en-US" sz="2600" dirty="0"/>
              <a:t> </a:t>
            </a:r>
            <a:r>
              <a:rPr lang="en-US" sz="2600" dirty="0" smtClean="0"/>
              <a:t> (</a:t>
            </a:r>
            <a:r>
              <a:rPr lang="en-US" sz="2600" dirty="0"/>
              <a:t>45 CFR </a:t>
            </a:r>
            <a:r>
              <a:rPr lang="en-US" sz="2600" dirty="0" smtClean="0"/>
              <a:t>303.11(b))</a:t>
            </a:r>
          </a:p>
          <a:p>
            <a:pPr lvl="1"/>
            <a:r>
              <a:rPr lang="en-US" sz="2600" dirty="0" smtClean="0"/>
              <a:t>Responding cases may only be closed under specific criteria</a:t>
            </a:r>
          </a:p>
          <a:p>
            <a:r>
              <a:rPr lang="en-US" sz="2600" dirty="0" smtClean="0"/>
              <a:t>Most criteria are permissive, not mandatory</a:t>
            </a:r>
          </a:p>
          <a:p>
            <a:r>
              <a:rPr lang="en-US" sz="2600" dirty="0" smtClean="0"/>
              <a:t>60-day notice of intent to close may be necessary</a:t>
            </a:r>
          </a:p>
          <a:p>
            <a:r>
              <a:rPr lang="en-US" sz="2600" dirty="0"/>
              <a:t>Case record must contain supporting documentation </a:t>
            </a:r>
          </a:p>
          <a:p>
            <a:r>
              <a:rPr lang="en-US" sz="2600" dirty="0" smtClean="0"/>
              <a:t>States may establish more stringent closure criteria </a:t>
            </a:r>
          </a:p>
        </p:txBody>
      </p:sp>
      <p:sp>
        <p:nvSpPr>
          <p:cNvPr id="3" name="Slide Number Placeholder 2"/>
          <p:cNvSpPr>
            <a:spLocks noGrp="1"/>
          </p:cNvSpPr>
          <p:nvPr>
            <p:ph type="sldNum" sz="quarter" idx="4"/>
          </p:nvPr>
        </p:nvSpPr>
        <p:spPr/>
        <p:txBody>
          <a:bodyPr/>
          <a:lstStyle/>
          <a:p>
            <a:fld id="{42782948-4DBE-204D-AB9E-B65E067054AE}" type="slidenum">
              <a:rPr lang="en-US" smtClean="0"/>
              <a:pPr/>
              <a:t>5</a:t>
            </a:fld>
            <a:endParaRPr lang="en-US" dirty="0"/>
          </a:p>
        </p:txBody>
      </p:sp>
      <p:sp>
        <p:nvSpPr>
          <p:cNvPr id="4" name="Title 3"/>
          <p:cNvSpPr>
            <a:spLocks noGrp="1"/>
          </p:cNvSpPr>
          <p:nvPr>
            <p:ph type="title"/>
          </p:nvPr>
        </p:nvSpPr>
        <p:spPr>
          <a:xfrm>
            <a:off x="685800" y="786825"/>
            <a:ext cx="7543800" cy="584775"/>
          </a:xfrm>
        </p:spPr>
        <p:txBody>
          <a:bodyPr/>
          <a:lstStyle/>
          <a:p>
            <a:r>
              <a:rPr lang="en-US" sz="3200" dirty="0" smtClean="0"/>
              <a:t>Case Closure Basics</a:t>
            </a:r>
            <a:endParaRPr lang="en-US" sz="3200" dirty="0"/>
          </a:p>
        </p:txBody>
      </p:sp>
    </p:spTree>
    <p:extLst>
      <p:ext uri="{BB962C8B-B14F-4D97-AF65-F5344CB8AC3E}">
        <p14:creationId xmlns:p14="http://schemas.microsoft.com/office/powerpoint/2010/main" val="27812488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47700" y="1652572"/>
            <a:ext cx="7620000" cy="4572000"/>
          </a:xfrm>
        </p:spPr>
        <p:txBody>
          <a:bodyPr>
            <a:normAutofit/>
          </a:bodyPr>
          <a:lstStyle/>
          <a:p>
            <a:r>
              <a:rPr lang="en-US" sz="2600" dirty="0" smtClean="0"/>
              <a:t>Interstate </a:t>
            </a:r>
            <a:r>
              <a:rPr lang="en-US" sz="2600" dirty="0"/>
              <a:t>101</a:t>
            </a:r>
          </a:p>
          <a:p>
            <a:r>
              <a:rPr lang="en-US" sz="2600" dirty="0" smtClean="0"/>
              <a:t>Interstate </a:t>
            </a:r>
            <a:r>
              <a:rPr lang="en-US" sz="2600" dirty="0"/>
              <a:t>201</a:t>
            </a:r>
          </a:p>
          <a:p>
            <a:r>
              <a:rPr lang="en-US" sz="2600" dirty="0" smtClean="0"/>
              <a:t>Interstate </a:t>
            </a:r>
            <a:r>
              <a:rPr lang="en-US" sz="2600" dirty="0"/>
              <a:t>Case Scenarios</a:t>
            </a:r>
          </a:p>
          <a:p>
            <a:r>
              <a:rPr lang="en-US" sz="2600" dirty="0" smtClean="0"/>
              <a:t>Interstate </a:t>
            </a:r>
            <a:r>
              <a:rPr lang="en-US" sz="2600" dirty="0"/>
              <a:t>Payment Processing</a:t>
            </a:r>
          </a:p>
          <a:p>
            <a:r>
              <a:rPr lang="en-US" sz="2600" dirty="0" smtClean="0"/>
              <a:t>Interstate </a:t>
            </a:r>
            <a:r>
              <a:rPr lang="en-US" sz="2600" dirty="0"/>
              <a:t>Case Closure</a:t>
            </a:r>
          </a:p>
          <a:p>
            <a:r>
              <a:rPr lang="en-US" sz="2600" dirty="0" smtClean="0"/>
              <a:t>OCSE’s </a:t>
            </a:r>
            <a:r>
              <a:rPr lang="en-US" sz="2600" dirty="0"/>
              <a:t>Interstate Tools and Resources</a:t>
            </a:r>
          </a:p>
        </p:txBody>
      </p:sp>
      <p:sp>
        <p:nvSpPr>
          <p:cNvPr id="2" name="Slide Number Placeholder 1"/>
          <p:cNvSpPr>
            <a:spLocks noGrp="1"/>
          </p:cNvSpPr>
          <p:nvPr>
            <p:ph type="sldNum" sz="quarter" idx="4"/>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800" b="0" i="0" u="none" strike="noStrike" kern="1200" cap="none" spc="0" normalizeH="0" baseline="0" noProof="0" smtClean="0">
                <a:ln>
                  <a:noFill/>
                </a:ln>
                <a:solidFill>
                  <a:srgbClr val="6C6463"/>
                </a:solidFill>
                <a:effectLst/>
                <a:uLnTx/>
                <a:uFillTx/>
                <a:latin typeface="Arial" panose="020B0604020202020204" pitchFamily="34" charset="0"/>
                <a:ea typeface="+mn-ea"/>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dirty="0">
              <a:ln>
                <a:noFill/>
              </a:ln>
              <a:solidFill>
                <a:srgbClr val="6C6463"/>
              </a:solidFill>
              <a:effectLst/>
              <a:uLnTx/>
              <a:uFillTx/>
              <a:latin typeface="Arial" panose="020B0604020202020204" pitchFamily="34" charset="0"/>
              <a:ea typeface="+mn-ea"/>
              <a:cs typeface="Arial" panose="020B0604020202020204" pitchFamily="34" charset="0"/>
            </a:endParaRPr>
          </a:p>
        </p:txBody>
      </p:sp>
      <p:sp>
        <p:nvSpPr>
          <p:cNvPr id="8" name="Title 7"/>
          <p:cNvSpPr>
            <a:spLocks noGrp="1"/>
          </p:cNvSpPr>
          <p:nvPr>
            <p:ph type="title"/>
          </p:nvPr>
        </p:nvSpPr>
        <p:spPr>
          <a:xfrm>
            <a:off x="685800" y="294382"/>
            <a:ext cx="7543800" cy="1077218"/>
          </a:xfrm>
        </p:spPr>
        <p:txBody>
          <a:bodyPr/>
          <a:lstStyle/>
          <a:p>
            <a:r>
              <a:rPr lang="en-US" sz="3200" dirty="0">
                <a:solidFill>
                  <a:srgbClr val="336A90"/>
                </a:solidFill>
              </a:rPr>
              <a:t>OCSE Interstate Case Processing Training Series</a:t>
            </a:r>
          </a:p>
        </p:txBody>
      </p:sp>
    </p:spTree>
    <p:extLst>
      <p:ext uri="{BB962C8B-B14F-4D97-AF65-F5344CB8AC3E}">
        <p14:creationId xmlns:p14="http://schemas.microsoft.com/office/powerpoint/2010/main" val="303532921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438400" y="4114800"/>
            <a:ext cx="4648200" cy="990600"/>
          </a:xfrm>
        </p:spPr>
        <p:txBody>
          <a:bodyPr/>
          <a:lstStyle/>
          <a:p>
            <a:r>
              <a:rPr lang="en-US" dirty="0" smtClean="0"/>
              <a:t>Thanks for Participating!</a:t>
            </a:r>
            <a:endParaRPr lang="en-US" dirty="0"/>
          </a:p>
        </p:txBody>
      </p:sp>
      <p:sp>
        <p:nvSpPr>
          <p:cNvPr id="3" name="TextBox 2"/>
          <p:cNvSpPr txBox="1"/>
          <p:nvPr/>
        </p:nvSpPr>
        <p:spPr>
          <a:xfrm>
            <a:off x="1981200" y="5715000"/>
            <a:ext cx="5638800" cy="661720"/>
          </a:xfrm>
          <a:prstGeom prst="rect">
            <a:avLst/>
          </a:prstGeom>
          <a:noFill/>
        </p:spPr>
        <p:txBody>
          <a:bodyPr wrap="square" rtlCol="0">
            <a:spAutoFit/>
          </a:bodyPr>
          <a:lstStyle/>
          <a:p>
            <a:pPr>
              <a:spcAft>
                <a:spcPts val="600"/>
              </a:spcAft>
            </a:pPr>
            <a:r>
              <a:rPr lang="en-US" sz="1600" dirty="0">
                <a:solidFill>
                  <a:srgbClr val="FFFFFF"/>
                </a:solidFill>
              </a:rPr>
              <a:t>OCSE Division of Policy and </a:t>
            </a:r>
            <a:r>
              <a:rPr lang="en-US" sz="1600" dirty="0" smtClean="0">
                <a:solidFill>
                  <a:srgbClr val="FFFFFF"/>
                </a:solidFill>
              </a:rPr>
              <a:t>Training</a:t>
            </a:r>
            <a:r>
              <a:rPr lang="en-US" sz="1600" dirty="0">
                <a:solidFill>
                  <a:srgbClr val="FFFFFF"/>
                </a:solidFill>
              </a:rPr>
              <a:t> </a:t>
            </a:r>
            <a:r>
              <a:rPr lang="en-US" sz="1600" dirty="0" smtClean="0">
                <a:solidFill>
                  <a:srgbClr val="FFFFFF"/>
                </a:solidFill>
              </a:rPr>
              <a:t>     ocse.dpt@acf.hhs.gov</a:t>
            </a:r>
            <a:endParaRPr lang="en-US" sz="1600" dirty="0">
              <a:solidFill>
                <a:srgbClr val="FFFFFF"/>
              </a:solidFill>
            </a:endParaRPr>
          </a:p>
          <a:p>
            <a:endParaRPr lang="en-US" sz="1600" dirty="0" smtClean="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37795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ln>
            <a:noFill/>
            <a:prstDash val="dashDot"/>
          </a:ln>
        </p:spPr>
        <p:txBody>
          <a:bodyPr>
            <a:normAutofit lnSpcReduction="10000"/>
          </a:bodyPr>
          <a:lstStyle/>
          <a:p>
            <a:r>
              <a:rPr lang="en-US" sz="2600" dirty="0" smtClean="0"/>
              <a:t>Closing IV-D case does not terminate support order</a:t>
            </a:r>
          </a:p>
          <a:p>
            <a:r>
              <a:rPr lang="en-US" sz="2600" dirty="0" smtClean="0"/>
              <a:t>Cannot close case just because all parties have moved out of state</a:t>
            </a:r>
          </a:p>
          <a:p>
            <a:r>
              <a:rPr lang="en-US" sz="2600" dirty="0" smtClean="0"/>
              <a:t>Interstate limited services action does not need to meet closure criteria</a:t>
            </a:r>
          </a:p>
          <a:p>
            <a:r>
              <a:rPr lang="en-US" sz="2600" dirty="0" smtClean="0"/>
              <a:t>Communication and cooperation are critical</a:t>
            </a:r>
          </a:p>
          <a:p>
            <a:pPr marL="0" indent="0" algn="ctr">
              <a:buNone/>
            </a:pPr>
            <a:endParaRPr lang="en-US" sz="2600" dirty="0" smtClean="0"/>
          </a:p>
          <a:p>
            <a:pPr marL="0" indent="0" algn="ctr">
              <a:spcAft>
                <a:spcPts val="0"/>
              </a:spcAft>
              <a:buNone/>
            </a:pPr>
            <a:r>
              <a:rPr lang="en-US" sz="2600" b="1" dirty="0" smtClean="0"/>
              <a:t>Goal is to provide support to families, </a:t>
            </a:r>
          </a:p>
          <a:p>
            <a:pPr marL="0" indent="0" algn="ctr">
              <a:buNone/>
            </a:pPr>
            <a:r>
              <a:rPr lang="en-US" sz="2600" b="1" dirty="0" smtClean="0"/>
              <a:t>not to close case!</a:t>
            </a:r>
            <a:endParaRPr lang="en-US" sz="2600" b="1"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6</a:t>
            </a:fld>
            <a:endParaRPr lang="en-US" dirty="0"/>
          </a:p>
        </p:txBody>
      </p:sp>
      <p:sp>
        <p:nvSpPr>
          <p:cNvPr id="4" name="Title 3"/>
          <p:cNvSpPr>
            <a:spLocks noGrp="1"/>
          </p:cNvSpPr>
          <p:nvPr>
            <p:ph type="title"/>
          </p:nvPr>
        </p:nvSpPr>
        <p:spPr>
          <a:xfrm>
            <a:off x="685800" y="786825"/>
            <a:ext cx="7543800" cy="584775"/>
          </a:xfrm>
        </p:spPr>
        <p:txBody>
          <a:bodyPr/>
          <a:lstStyle/>
          <a:p>
            <a:r>
              <a:rPr lang="en-US" sz="3200" dirty="0" smtClean="0"/>
              <a:t>Case Closure Tips</a:t>
            </a:r>
            <a:endParaRPr lang="en-US" sz="3200" dirty="0"/>
          </a:p>
        </p:txBody>
      </p:sp>
    </p:spTree>
    <p:extLst>
      <p:ext uri="{BB962C8B-B14F-4D97-AF65-F5344CB8AC3E}">
        <p14:creationId xmlns:p14="http://schemas.microsoft.com/office/powerpoint/2010/main" val="37627778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Title 6"/>
          <p:cNvSpPr>
            <a:spLocks noGrp="1"/>
          </p:cNvSpPr>
          <p:nvPr>
            <p:ph type="ctrTitle"/>
          </p:nvPr>
        </p:nvSpPr>
        <p:spPr>
          <a:xfrm>
            <a:off x="609600" y="4181475"/>
            <a:ext cx="6096000" cy="1600200"/>
          </a:xfrm>
        </p:spPr>
        <p:txBody>
          <a:bodyPr>
            <a:normAutofit/>
          </a:bodyPr>
          <a:lstStyle/>
          <a:p>
            <a:pPr lvl="0"/>
            <a:r>
              <a:rPr lang="en-US" sz="3400" dirty="0"/>
              <a:t>Federal </a:t>
            </a:r>
            <a:r>
              <a:rPr lang="en-US" sz="3400" dirty="0" smtClean="0"/>
              <a:t>Case Closure Criteria</a:t>
            </a:r>
            <a:endParaRPr lang="en-US" sz="3400" dirty="0"/>
          </a:p>
        </p:txBody>
      </p:sp>
      <p:sp>
        <p:nvSpPr>
          <p:cNvPr id="3" name="Slide Number Placeholder 2"/>
          <p:cNvSpPr>
            <a:spLocks noGrp="1"/>
          </p:cNvSpPr>
          <p:nvPr>
            <p:ph type="sldNum" sz="quarter" idx="4294967295"/>
          </p:nvPr>
        </p:nvSpPr>
        <p:spPr>
          <a:xfrm>
            <a:off x="7010400" y="6505575"/>
            <a:ext cx="2133600" cy="215900"/>
          </a:xfrm>
        </p:spPr>
        <p:txBody>
          <a:bodyPr/>
          <a:lstStyle/>
          <a:p>
            <a:fld id="{42782948-4DBE-204D-AB9E-B65E067054AE}" type="slidenum">
              <a:rPr lang="en-US" smtClean="0"/>
              <a:pPr/>
              <a:t>7</a:t>
            </a:fld>
            <a:endParaRPr lang="en-US" dirty="0"/>
          </a:p>
        </p:txBody>
      </p:sp>
    </p:spTree>
    <p:extLst>
      <p:ext uri="{BB962C8B-B14F-4D97-AF65-F5344CB8AC3E}">
        <p14:creationId xmlns:p14="http://schemas.microsoft.com/office/powerpoint/2010/main" val="28960269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371600"/>
            <a:ext cx="7543800" cy="4800600"/>
          </a:xfrm>
        </p:spPr>
        <p:txBody>
          <a:bodyPr>
            <a:normAutofit/>
          </a:bodyPr>
          <a:lstStyle/>
          <a:p>
            <a:pPr marL="0" indent="0">
              <a:buNone/>
            </a:pPr>
            <a:r>
              <a:rPr lang="en-US" sz="2200" dirty="0" smtClean="0"/>
              <a:t>Case closure allowed in these situations:</a:t>
            </a:r>
          </a:p>
          <a:p>
            <a:pPr marL="457200" indent="-457200">
              <a:buFont typeface="+mj-lt"/>
              <a:buAutoNum type="arabicPeriod"/>
            </a:pPr>
            <a:r>
              <a:rPr lang="en-US" sz="2200" dirty="0" smtClean="0"/>
              <a:t>No </a:t>
            </a:r>
            <a:r>
              <a:rPr lang="en-US" sz="2200" dirty="0"/>
              <a:t>longer </a:t>
            </a:r>
            <a:r>
              <a:rPr lang="en-US" sz="2200" dirty="0" smtClean="0"/>
              <a:t>current </a:t>
            </a:r>
            <a:r>
              <a:rPr lang="en-US" sz="2200" dirty="0"/>
              <a:t>support order and arrearages are under $500 or unenforceable under s</a:t>
            </a:r>
            <a:r>
              <a:rPr lang="en-US" sz="2200" dirty="0" smtClean="0"/>
              <a:t>tate law</a:t>
            </a:r>
          </a:p>
          <a:p>
            <a:pPr marL="457200" indent="-457200">
              <a:buFont typeface="+mj-lt"/>
              <a:buAutoNum type="arabicPeriod"/>
            </a:pPr>
            <a:r>
              <a:rPr lang="en-US" sz="2200" dirty="0"/>
              <a:t>N</a:t>
            </a:r>
            <a:r>
              <a:rPr lang="en-US" sz="2200" dirty="0" smtClean="0"/>
              <a:t>o longer </a:t>
            </a:r>
            <a:r>
              <a:rPr lang="en-US" sz="2200" dirty="0"/>
              <a:t>current support order and all arrearages in </a:t>
            </a:r>
            <a:r>
              <a:rPr lang="en-US" sz="2200" dirty="0" smtClean="0"/>
              <a:t>case </a:t>
            </a:r>
            <a:r>
              <a:rPr lang="en-US" sz="2200" dirty="0"/>
              <a:t>are assigned to </a:t>
            </a:r>
            <a:r>
              <a:rPr lang="en-US" sz="2200" dirty="0" smtClean="0"/>
              <a:t>state</a:t>
            </a:r>
          </a:p>
          <a:p>
            <a:pPr marL="457200" indent="-457200">
              <a:buFont typeface="+mj-lt"/>
              <a:buAutoNum type="arabicPeriod"/>
            </a:pPr>
            <a:r>
              <a:rPr lang="en-US" sz="2200" dirty="0" smtClean="0"/>
              <a:t>NCP is in long-term </a:t>
            </a:r>
            <a:r>
              <a:rPr lang="en-US" sz="2200" dirty="0"/>
              <a:t>care </a:t>
            </a:r>
            <a:r>
              <a:rPr lang="en-US" sz="2200" dirty="0" smtClean="0"/>
              <a:t>arrangement</a:t>
            </a:r>
          </a:p>
          <a:p>
            <a:pPr lvl="1"/>
            <a:r>
              <a:rPr lang="en-US" sz="2200" dirty="0" smtClean="0"/>
              <a:t>No longer current support order</a:t>
            </a:r>
          </a:p>
          <a:p>
            <a:pPr lvl="1"/>
            <a:r>
              <a:rPr lang="en-US" sz="2200" dirty="0" smtClean="0"/>
              <a:t>Children have reached age of majority</a:t>
            </a:r>
          </a:p>
          <a:p>
            <a:pPr lvl="1"/>
            <a:r>
              <a:rPr lang="en-US" sz="2200" dirty="0" smtClean="0"/>
              <a:t>NCP has no income or assets that can be attached</a:t>
            </a:r>
          </a:p>
          <a:p>
            <a:pPr marL="457200" indent="-457200">
              <a:buFont typeface="+mj-lt"/>
              <a:buAutoNum type="arabicPeriod"/>
            </a:pPr>
            <a:r>
              <a:rPr lang="en-US" sz="2200" dirty="0" smtClean="0"/>
              <a:t>NCP is deceased and no estate assets to attach</a:t>
            </a:r>
            <a:endParaRPr lang="en-US" sz="2200" dirty="0"/>
          </a:p>
        </p:txBody>
      </p:sp>
      <p:sp>
        <p:nvSpPr>
          <p:cNvPr id="3" name="Slide Number Placeholder 2"/>
          <p:cNvSpPr>
            <a:spLocks noGrp="1"/>
          </p:cNvSpPr>
          <p:nvPr>
            <p:ph type="sldNum" sz="quarter" idx="4"/>
          </p:nvPr>
        </p:nvSpPr>
        <p:spPr/>
        <p:txBody>
          <a:bodyPr/>
          <a:lstStyle/>
          <a:p>
            <a:fld id="{42782948-4DBE-204D-AB9E-B65E067054AE}" type="slidenum">
              <a:rPr lang="en-US" smtClean="0"/>
              <a:pPr/>
              <a:t>8</a:t>
            </a:fld>
            <a:endParaRPr lang="en-US" dirty="0"/>
          </a:p>
        </p:txBody>
      </p:sp>
      <p:sp>
        <p:nvSpPr>
          <p:cNvPr id="4" name="Title 3"/>
          <p:cNvSpPr>
            <a:spLocks noGrp="1"/>
          </p:cNvSpPr>
          <p:nvPr>
            <p:ph type="title"/>
          </p:nvPr>
        </p:nvSpPr>
        <p:spPr>
          <a:xfrm>
            <a:off x="381000" y="695980"/>
            <a:ext cx="8458200" cy="523220"/>
          </a:xfrm>
        </p:spPr>
        <p:txBody>
          <a:bodyPr/>
          <a:lstStyle/>
          <a:p>
            <a:r>
              <a:rPr lang="en-US" dirty="0" smtClean="0"/>
              <a:t>Federal Case Closure Requirements</a:t>
            </a:r>
            <a:endParaRPr lang="en-US" dirty="0"/>
          </a:p>
        </p:txBody>
      </p:sp>
    </p:spTree>
    <p:extLst>
      <p:ext uri="{BB962C8B-B14F-4D97-AF65-F5344CB8AC3E}">
        <p14:creationId xmlns:p14="http://schemas.microsoft.com/office/powerpoint/2010/main" val="19124007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371600"/>
            <a:ext cx="7543800" cy="4572000"/>
          </a:xfrm>
        </p:spPr>
        <p:txBody>
          <a:bodyPr>
            <a:normAutofit/>
          </a:bodyPr>
          <a:lstStyle/>
          <a:p>
            <a:pPr marL="457200" indent="-457200">
              <a:buFont typeface="+mj-lt"/>
              <a:buAutoNum type="arabicPeriod" startAt="5"/>
            </a:pPr>
            <a:r>
              <a:rPr lang="en-US" sz="2400" dirty="0" smtClean="0"/>
              <a:t>NCP living with minor child as caregiver or intact two-parent household</a:t>
            </a:r>
          </a:p>
          <a:p>
            <a:pPr marL="457200" indent="-457200">
              <a:buFont typeface="+mj-lt"/>
              <a:buAutoNum type="arabicPeriod" startAt="5"/>
            </a:pPr>
            <a:r>
              <a:rPr lang="en-US" sz="2400" dirty="0"/>
              <a:t>Paternity cannot be established </a:t>
            </a:r>
            <a:r>
              <a:rPr lang="en-US" sz="2400" dirty="0" smtClean="0"/>
              <a:t>because:</a:t>
            </a:r>
          </a:p>
          <a:p>
            <a:pPr marL="968375" lvl="1" indent="-514350">
              <a:buFont typeface="+mj-lt"/>
              <a:buAutoNum type="romanLcPeriod"/>
            </a:pPr>
            <a:r>
              <a:rPr lang="en-US" sz="2400" dirty="0" smtClean="0"/>
              <a:t>Child is at least 18 and action barred by statute</a:t>
            </a:r>
          </a:p>
          <a:p>
            <a:pPr marL="968375" lvl="1" indent="-514350">
              <a:buFont typeface="+mj-lt"/>
              <a:buAutoNum type="romanLcPeriod"/>
            </a:pPr>
            <a:r>
              <a:rPr lang="en-US" sz="2400" dirty="0" smtClean="0"/>
              <a:t>Alleged father has been excluded by genetic test or court or administrative order and no other alleged father can be identified</a:t>
            </a:r>
          </a:p>
          <a:p>
            <a:pPr marL="968375" lvl="1" indent="-514350">
              <a:buFont typeface="+mj-lt"/>
              <a:buAutoNum type="romanLcPeriod"/>
            </a:pPr>
            <a:r>
              <a:rPr lang="en-US" sz="2400" dirty="0" smtClean="0"/>
              <a:t>Not in best interest of child to establish paternity</a:t>
            </a:r>
          </a:p>
          <a:p>
            <a:pPr marL="968375" lvl="1" indent="-514350">
              <a:buFont typeface="+mj-lt"/>
              <a:buAutoNum type="romanLcPeriod"/>
            </a:pPr>
            <a:r>
              <a:rPr lang="en-US" sz="2400" dirty="0" smtClean="0"/>
              <a:t>Identity of biological father is unknown</a:t>
            </a:r>
          </a:p>
        </p:txBody>
      </p:sp>
      <p:sp>
        <p:nvSpPr>
          <p:cNvPr id="3" name="Slide Number Placeholder 2"/>
          <p:cNvSpPr>
            <a:spLocks noGrp="1"/>
          </p:cNvSpPr>
          <p:nvPr>
            <p:ph type="sldNum" sz="quarter" idx="4"/>
          </p:nvPr>
        </p:nvSpPr>
        <p:spPr/>
        <p:txBody>
          <a:bodyPr/>
          <a:lstStyle/>
          <a:p>
            <a:fld id="{42782948-4DBE-204D-AB9E-B65E067054AE}" type="slidenum">
              <a:rPr lang="en-US" smtClean="0"/>
              <a:pPr/>
              <a:t>9</a:t>
            </a:fld>
            <a:endParaRPr lang="en-US" dirty="0"/>
          </a:p>
        </p:txBody>
      </p:sp>
      <p:sp>
        <p:nvSpPr>
          <p:cNvPr id="4" name="Title 3"/>
          <p:cNvSpPr>
            <a:spLocks noGrp="1"/>
          </p:cNvSpPr>
          <p:nvPr>
            <p:ph type="title"/>
          </p:nvPr>
        </p:nvSpPr>
        <p:spPr>
          <a:xfrm>
            <a:off x="457200" y="548045"/>
            <a:ext cx="8305800" cy="523220"/>
          </a:xfrm>
        </p:spPr>
        <p:txBody>
          <a:bodyPr/>
          <a:lstStyle/>
          <a:p>
            <a:r>
              <a:rPr lang="en-US" dirty="0" smtClean="0"/>
              <a:t>Federal Case Closure Requirements (cont’d)</a:t>
            </a:r>
            <a:endParaRPr lang="en-US" dirty="0"/>
          </a:p>
        </p:txBody>
      </p:sp>
    </p:spTree>
    <p:extLst>
      <p:ext uri="{BB962C8B-B14F-4D97-AF65-F5344CB8AC3E}">
        <p14:creationId xmlns:p14="http://schemas.microsoft.com/office/powerpoint/2010/main" val="732261374"/>
      </p:ext>
    </p:extLst>
  </p:cSld>
  <p:clrMapOvr>
    <a:masterClrMapping/>
  </p:clrMapOvr>
  <p:timing>
    <p:tnLst>
      <p:par>
        <p:cTn id="1" dur="indefinite" restart="never" nodeType="tmRoot"/>
      </p:par>
    </p:tnLst>
  </p:timing>
</p:sld>
</file>

<file path=ppt/theme/theme1.xml><?xml version="1.0" encoding="utf-8"?>
<a:theme xmlns:a="http://schemas.openxmlformats.org/drawingml/2006/main" name="4.3-Template_4.29.2016">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600" dirty="0" smtClean="0">
            <a:solidFill>
              <a:schemeClr val="bg1"/>
            </a:solidFill>
            <a:latin typeface="Arial" panose="020B0604020202020204" pitchFamily="34" charset="0"/>
            <a:cs typeface="Arial" panose="020B0604020202020204" pitchFamily="34" charset="0"/>
          </a:defRPr>
        </a:defPPr>
      </a:lstStyle>
    </a:txDef>
  </a:objectDefaults>
  <a:extraClrSchemeLst/>
</a:theme>
</file>

<file path=ppt/theme/theme2.xml><?xml version="1.0" encoding="utf-8"?>
<a:theme xmlns:a="http://schemas.openxmlformats.org/drawingml/2006/main" name="1_4.3-Template_4.29.2016">
  <a:themeElements>
    <a:clrScheme name="Blue Hyperlinks">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336A90"/>
      </a:hlink>
      <a:folHlink>
        <a:srgbClr val="336A90"/>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600" dirty="0" smtClean="0">
            <a:solidFill>
              <a:schemeClr val="bg1"/>
            </a:solidFill>
            <a:latin typeface="Arial" panose="020B0604020202020204" pitchFamily="34" charset="0"/>
            <a:cs typeface="Arial" panose="020B0604020202020204" pitchFamily="34"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1BD4087B2E67248A091C291FCC43B38" ma:contentTypeVersion="5" ma:contentTypeDescription="Create a new document." ma:contentTypeScope="" ma:versionID="2da2a35fa3551c82f2922c24fc22687d">
  <xsd:schema xmlns:xsd="http://www.w3.org/2001/XMLSchema" xmlns:xs="http://www.w3.org/2001/XMLSchema" xmlns:p="http://schemas.microsoft.com/office/2006/metadata/properties" xmlns:ns2="4e7512b7-f267-4950-a789-16d6ae86b79c" targetNamespace="http://schemas.microsoft.com/office/2006/metadata/properties" ma:root="true" ma:fieldsID="a608768e9feb5c73968644b4dddf91fd" ns2:_="">
    <xsd:import namespace="4e7512b7-f267-4950-a789-16d6ae86b79c"/>
    <xsd:element name="properties">
      <xsd:complexType>
        <xsd:sequence>
          <xsd:element name="documentManagement">
            <xsd:complexType>
              <xsd:all>
                <xsd:element ref="ns2:Template_x0020_Type"/>
                <xsd:element ref="ns2:Relate_x0020_To" minOccurs="0"/>
                <xsd:element ref="ns2:Division"/>
                <xsd:element ref="ns2:Notes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7512b7-f267-4950-a789-16d6ae86b79c" elementFormDefault="qualified">
    <xsd:import namespace="http://schemas.microsoft.com/office/2006/documentManagement/types"/>
    <xsd:import namespace="http://schemas.microsoft.com/office/infopath/2007/PartnerControls"/>
    <xsd:element name="Template_x0020_Type" ma:index="8" ma:displayName="Template Type" ma:default="Benchcard" ma:format="Dropdown" ma:internalName="Template_x0020_Type">
      <xsd:simpleType>
        <xsd:restriction base="dms:Choice">
          <xsd:enumeration value="Benchcard"/>
          <xsd:enumeration value="Brochure"/>
          <xsd:enumeration value="Carousel"/>
          <xsd:enumeration value="CSR"/>
          <xsd:enumeration value="Factsheet"/>
          <xsd:enumeration value="Guide"/>
          <xsd:enumeration value="Handout"/>
          <xsd:enumeration value="Infographic"/>
          <xsd:enumeration value="Postcard"/>
          <xsd:enumeration value="Presentation"/>
          <xsd:enumeration value="Storybook"/>
          <xsd:enumeration value="Other"/>
        </xsd:restriction>
      </xsd:simpleType>
    </xsd:element>
    <xsd:element name="Relate_x0020_To" ma:index="9" nillable="true" ma:displayName="Related To" ma:default="ACA" ma:format="Dropdown" ma:internalName="Relate_x0020_To">
      <xsd:simpleType>
        <xsd:restriction base="dms:Choice">
          <xsd:enumeration value="ACA"/>
          <xsd:enumeration value="Bubble Chart"/>
          <xsd:enumeration value="Courts"/>
          <xsd:enumeration value="Employers"/>
          <xsd:enumeration value="International"/>
          <xsd:enumeration value="Medical Support"/>
          <xsd:enumeration value="Military &amp; Veterans"/>
          <xsd:enumeration value="PAID"/>
          <xsd:enumeration value="SBTN"/>
          <xsd:enumeration value="Tribes"/>
          <xsd:enumeration value="Others"/>
        </xsd:restriction>
      </xsd:simpleType>
    </xsd:element>
    <xsd:element name="Division" ma:index="10" ma:displayName="Division" ma:default="Audit" ma:format="Dropdown" ma:internalName="Division">
      <xsd:simpleType>
        <xsd:restriction base="dms:Choice">
          <xsd:enumeration value="Audit"/>
          <xsd:enumeration value="DBRM"/>
          <xsd:enumeration value="DCC"/>
          <xsd:enumeration value="DFS"/>
          <xsd:enumeration value="DPI"/>
          <xsd:enumeration value="DPSA"/>
          <xsd:enumeration value="DPT"/>
          <xsd:enumeration value="DRO"/>
          <xsd:enumeration value="DSTS"/>
          <xsd:enumeration value="OC"/>
        </xsd:restriction>
      </xsd:simpleType>
    </xsd:element>
    <xsd:element name="Notes0" ma:index="11" nillable="true" ma:displayName="Notes" ma:internalName="Notes0">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emplate_x0020_Type xmlns="4e7512b7-f267-4950-a789-16d6ae86b79c">Presentation</Template_x0020_Type>
    <Relate_x0020_To xmlns="4e7512b7-f267-4950-a789-16d6ae86b79c">Others</Relate_x0020_To>
    <Division xmlns="4e7512b7-f267-4950-a789-16d6ae86b79c">DCC</Division>
    <Notes0 xmlns="4e7512b7-f267-4950-a789-16d6ae86b79c">PowerPoint template for use by all (including regions) for presentations given outside OCSE</Notes0>
  </documentManagement>
</p:properties>
</file>

<file path=customXml/itemProps1.xml><?xml version="1.0" encoding="utf-8"?>
<ds:datastoreItem xmlns:ds="http://schemas.openxmlformats.org/officeDocument/2006/customXml" ds:itemID="{54339F21-93E3-4134-9953-BF6C6CA74CC0}">
  <ds:schemaRefs>
    <ds:schemaRef ds:uri="http://schemas.microsoft.com/sharepoint/v3/contenttype/forms"/>
  </ds:schemaRefs>
</ds:datastoreItem>
</file>

<file path=customXml/itemProps2.xml><?xml version="1.0" encoding="utf-8"?>
<ds:datastoreItem xmlns:ds="http://schemas.openxmlformats.org/officeDocument/2006/customXml" ds:itemID="{D0882930-8312-450E-B15C-97781AF538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e7512b7-f267-4950-a789-16d6ae86b79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0CA9566-EE70-42A3-AFE7-D5A0A9887BD6}">
  <ds:schemaRef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4e7512b7-f267-4950-a789-16d6ae86b79c"/>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8023</Words>
  <Application>Microsoft Office PowerPoint</Application>
  <PresentationFormat>On-screen Show (4:3)</PresentationFormat>
  <Paragraphs>786</Paragraphs>
  <Slides>51</Slides>
  <Notes>51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51</vt:i4>
      </vt:variant>
    </vt:vector>
  </HeadingPairs>
  <TitlesOfParts>
    <vt:vector size="57" baseType="lpstr">
      <vt:lpstr>Arial</vt:lpstr>
      <vt:lpstr>Calibri</vt:lpstr>
      <vt:lpstr>Gill Sans MT</vt:lpstr>
      <vt:lpstr>Times New Roman</vt:lpstr>
      <vt:lpstr>4.3-Template_4.29.2016</vt:lpstr>
      <vt:lpstr>1_4.3-Template_4.29.2016</vt:lpstr>
      <vt:lpstr>INTERSTATE CASE CLOSURE</vt:lpstr>
      <vt:lpstr>OCSE Interstate Case Processing Training Series</vt:lpstr>
      <vt:lpstr>Agenda</vt:lpstr>
      <vt:lpstr>Case Closure Basics</vt:lpstr>
      <vt:lpstr>Case Closure Basics</vt:lpstr>
      <vt:lpstr>Case Closure Tips</vt:lpstr>
      <vt:lpstr>Federal Case Closure Criteria</vt:lpstr>
      <vt:lpstr>Federal Case Closure Requirements</vt:lpstr>
      <vt:lpstr>Federal Case Closure Requirements (cont’d)</vt:lpstr>
      <vt:lpstr>Federal Case Closure Requirements (cont’d)</vt:lpstr>
      <vt:lpstr>Federal Case Closure Requirements (cont’d)</vt:lpstr>
      <vt:lpstr>Federal Case Closure Requirements (cont’d)</vt:lpstr>
      <vt:lpstr>Federal Case Closure Requirements (cont’d)</vt:lpstr>
      <vt:lpstr>Federal Case Closure Requirements –  Intergovernmental Regulation (45 CFR 303.7(c) and (d))</vt:lpstr>
      <vt:lpstr>60-Day Notice of Intent to Close</vt:lpstr>
      <vt:lpstr>Polling Question 1</vt:lpstr>
      <vt:lpstr>Polling Question 1 – Response </vt:lpstr>
      <vt:lpstr>PowerPoint Presentation</vt:lpstr>
      <vt:lpstr>Interstate Case Closure</vt:lpstr>
      <vt:lpstr>Initiating State Case Closure Summary</vt:lpstr>
      <vt:lpstr>Responding State Case Closure Summary</vt:lpstr>
      <vt:lpstr>Responding State Case Closure Summary (cont’d)</vt:lpstr>
      <vt:lpstr>Responding State Case Closure Summary (cont’d)</vt:lpstr>
      <vt:lpstr>Child Support Enforcement Transmittal #2 ─ Subsequent Actions</vt:lpstr>
      <vt:lpstr>Child Support Enforcement Transmittal #2 ─ Subsequent Actions (cont’d)</vt:lpstr>
      <vt:lpstr>Federal Tools and Resources</vt:lpstr>
      <vt:lpstr>International Case Closure</vt:lpstr>
      <vt:lpstr>Case Closure in International Context </vt:lpstr>
      <vt:lpstr>Polling Question 2</vt:lpstr>
      <vt:lpstr>Polling Question 2 ─ Response</vt:lpstr>
      <vt:lpstr>Polling Question 3</vt:lpstr>
      <vt:lpstr>Polling Question 3 ─ Response</vt:lpstr>
      <vt:lpstr>PowerPoint Presentation</vt:lpstr>
      <vt:lpstr>Scenarios</vt:lpstr>
      <vt:lpstr>Scenario 1</vt:lpstr>
      <vt:lpstr>Scenario 1 − Response</vt:lpstr>
      <vt:lpstr>Scenario 2</vt:lpstr>
      <vt:lpstr>Scenario 2 − Response</vt:lpstr>
      <vt:lpstr>Scenario 3</vt:lpstr>
      <vt:lpstr>Scenario 3 − Response</vt:lpstr>
      <vt:lpstr>Scenario 4</vt:lpstr>
      <vt:lpstr>Scenario 4 − Response</vt:lpstr>
      <vt:lpstr>Scenario 5</vt:lpstr>
      <vt:lpstr>Scenario 5 − Response</vt:lpstr>
      <vt:lpstr>Interstate Resources</vt:lpstr>
      <vt:lpstr>How to Find Interstate Case Processing Training</vt:lpstr>
      <vt:lpstr>How to Find Interstate Case Processing Training (cont’d)</vt:lpstr>
      <vt:lpstr>Interstate Resources − Forms</vt:lpstr>
      <vt:lpstr>PowerPoint Presentation</vt:lpstr>
      <vt:lpstr>OCSE Interstate Case Processing Training Series</vt:lpstr>
      <vt:lpstr>Thanks for Participating!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2017-02-01T13:55:39Z</dcterms:created>
  <dcterms:modified xsi:type="dcterms:W3CDTF">2019-02-01T21:32:20Z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0x01010051BD4087B2E67248A091C291FCC43B38</vt:lpwstr>
  </property>
</Properties>
</file>