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39"/>
  </p:notesMasterIdLst>
  <p:handoutMasterIdLst>
    <p:handoutMasterId r:id="rId40"/>
  </p:handoutMasterIdLst>
  <p:sldIdLst>
    <p:sldId id="291" r:id="rId2"/>
    <p:sldId id="322" r:id="rId3"/>
    <p:sldId id="331" r:id="rId4"/>
    <p:sldId id="333" r:id="rId5"/>
    <p:sldId id="332" r:id="rId6"/>
    <p:sldId id="422" r:id="rId7"/>
    <p:sldId id="335" r:id="rId8"/>
    <p:sldId id="362" r:id="rId9"/>
    <p:sldId id="336" r:id="rId10"/>
    <p:sldId id="363" r:id="rId11"/>
    <p:sldId id="359" r:id="rId12"/>
    <p:sldId id="338" r:id="rId13"/>
    <p:sldId id="339" r:id="rId14"/>
    <p:sldId id="364" r:id="rId15"/>
    <p:sldId id="340" r:id="rId16"/>
    <p:sldId id="360" r:id="rId17"/>
    <p:sldId id="361" r:id="rId18"/>
    <p:sldId id="404" r:id="rId19"/>
    <p:sldId id="405" r:id="rId20"/>
    <p:sldId id="406" r:id="rId21"/>
    <p:sldId id="407" r:id="rId22"/>
    <p:sldId id="408" r:id="rId23"/>
    <p:sldId id="409" r:id="rId24"/>
    <p:sldId id="410" r:id="rId25"/>
    <p:sldId id="411" r:id="rId26"/>
    <p:sldId id="412" r:id="rId27"/>
    <p:sldId id="413" r:id="rId28"/>
    <p:sldId id="414" r:id="rId29"/>
    <p:sldId id="415" r:id="rId30"/>
    <p:sldId id="416" r:id="rId31"/>
    <p:sldId id="417" r:id="rId32"/>
    <p:sldId id="418" r:id="rId33"/>
    <p:sldId id="419" r:id="rId34"/>
    <p:sldId id="420" r:id="rId35"/>
    <p:sldId id="403" r:id="rId36"/>
    <p:sldId id="421" r:id="rId37"/>
    <p:sldId id="402" r:id="rId38"/>
  </p:sldIdLst>
  <p:sldSz cx="9144000" cy="6858000" type="screen4x3"/>
  <p:notesSz cx="7010400" cy="9296400"/>
  <p:custDataLst>
    <p:tags r:id="rId41"/>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064">
          <p15:clr>
            <a:srgbClr val="A4A3A4"/>
          </p15:clr>
        </p15:guide>
        <p15:guide id="2" pos="576">
          <p15:clr>
            <a:srgbClr val="A4A3A4"/>
          </p15:clr>
        </p15:guide>
        <p15:guide id="3" pos="432">
          <p15:clr>
            <a:srgbClr val="A4A3A4"/>
          </p15:clr>
        </p15:guide>
      </p15:sldGuideLst>
    </p:ext>
    <p:ext uri="{2D200454-40CA-4A62-9FC3-DE9A4176ACB9}">
      <p15:notesGuideLst xmlns="" xmlns:p15="http://schemas.microsoft.com/office/powerpoint/2012/main">
        <p15:guide id="1" orient="horz" pos="2880">
          <p15:clr>
            <a:srgbClr val="A4A3A4"/>
          </p15:clr>
        </p15:guide>
        <p15:guide id="2" pos="2160">
          <p15:clr>
            <a:srgbClr val="A4A3A4"/>
          </p15:clr>
        </p15:guide>
        <p15:guide id="3" orient="horz" pos="2949">
          <p15:clr>
            <a:srgbClr val="A4A3A4"/>
          </p15:clr>
        </p15:guide>
        <p15:guide id="4" pos="2229">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jeanettesavoy1" initials="" lastIdx="0"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333FF"/>
    <a:srgbClr val="1CA087"/>
    <a:srgbClr val="2E8540"/>
    <a:srgbClr val="1C60CE"/>
    <a:srgbClr val="112E51"/>
    <a:srgbClr val="6600FF"/>
    <a:srgbClr val="0033CC"/>
    <a:srgbClr val="FF7C80"/>
    <a:srgbClr val="3F6187"/>
    <a:srgbClr val="5B616B"/>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aximized">
    <p:restoredLeft sz="14873" autoAdjust="0"/>
    <p:restoredTop sz="70330" autoAdjust="0"/>
  </p:normalViewPr>
  <p:slideViewPr>
    <p:cSldViewPr snapToObjects="1">
      <p:cViewPr>
        <p:scale>
          <a:sx n="56" d="100"/>
          <a:sy n="56" d="100"/>
        </p:scale>
        <p:origin x="-1200" y="-432"/>
      </p:cViewPr>
      <p:guideLst>
        <p:guide orient="horz" pos="2064"/>
        <p:guide pos="576"/>
        <p:guide pos="432"/>
      </p:guideLst>
    </p:cSldViewPr>
  </p:slideViewPr>
  <p:notesTextViewPr>
    <p:cViewPr>
      <p:scale>
        <a:sx n="125" d="100"/>
        <a:sy n="125" d="100"/>
      </p:scale>
      <p:origin x="0" y="0"/>
    </p:cViewPr>
  </p:notesTextViewPr>
  <p:sorterViewPr>
    <p:cViewPr>
      <p:scale>
        <a:sx n="66" d="100"/>
        <a:sy n="66" d="100"/>
      </p:scale>
      <p:origin x="0" y="0"/>
    </p:cViewPr>
  </p:sorterViewPr>
  <p:notesViewPr>
    <p:cSldViewPr snapToObjects="1">
      <p:cViewPr>
        <p:scale>
          <a:sx n="100" d="100"/>
          <a:sy n="100" d="100"/>
        </p:scale>
        <p:origin x="-1812" y="1068"/>
      </p:cViewPr>
      <p:guideLst>
        <p:guide orient="horz" pos="2859"/>
        <p:guide orient="horz" pos="2928"/>
        <p:guide pos="2140"/>
        <p:guide pos="2208"/>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commentAuthors" Target="commentAuthor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gs" Target="tags/tag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handoutMaster" Target="handoutMasters/handoutMaster1.xml"/><Relationship Id="rId45"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3037840" cy="464820"/>
          </a:xfrm>
          <a:prstGeom prst="rect">
            <a:avLst/>
          </a:prstGeom>
        </p:spPr>
        <p:txBody>
          <a:bodyPr vert="horz" lIns="93166" tIns="46583" rIns="93166" bIns="46583" rtlCol="0"/>
          <a:lstStyle>
            <a:lvl1pPr algn="l">
              <a:defRPr sz="1200"/>
            </a:lvl1pPr>
          </a:lstStyle>
          <a:p>
            <a:endParaRPr lang="en-US"/>
          </a:p>
        </p:txBody>
      </p:sp>
      <p:sp>
        <p:nvSpPr>
          <p:cNvPr id="3" name="Date Placeholder 2"/>
          <p:cNvSpPr>
            <a:spLocks noGrp="1"/>
          </p:cNvSpPr>
          <p:nvPr>
            <p:ph type="dt" sz="quarter" idx="1"/>
          </p:nvPr>
        </p:nvSpPr>
        <p:spPr>
          <a:xfrm>
            <a:off x="3970939" y="0"/>
            <a:ext cx="3037840" cy="464820"/>
          </a:xfrm>
          <a:prstGeom prst="rect">
            <a:avLst/>
          </a:prstGeom>
        </p:spPr>
        <p:txBody>
          <a:bodyPr vert="horz" lIns="93166" tIns="46583" rIns="93166" bIns="46583" rtlCol="0"/>
          <a:lstStyle>
            <a:lvl1pPr algn="r">
              <a:defRPr sz="1200"/>
            </a:lvl1pPr>
          </a:lstStyle>
          <a:p>
            <a:fld id="{C64D9E48-5E7F-D24C-87D5-695B18367D24}" type="datetimeFigureOut">
              <a:rPr lang="en-US" smtClean="0"/>
              <a:t>4/17/2017</a:t>
            </a:fld>
            <a:endParaRPr lang="en-US"/>
          </a:p>
        </p:txBody>
      </p:sp>
      <p:sp>
        <p:nvSpPr>
          <p:cNvPr id="4" name="Footer Placeholder 3"/>
          <p:cNvSpPr>
            <a:spLocks noGrp="1"/>
          </p:cNvSpPr>
          <p:nvPr>
            <p:ph type="ftr" sz="quarter" idx="2"/>
          </p:nvPr>
        </p:nvSpPr>
        <p:spPr>
          <a:xfrm>
            <a:off x="1" y="8829966"/>
            <a:ext cx="3037840" cy="464820"/>
          </a:xfrm>
          <a:prstGeom prst="rect">
            <a:avLst/>
          </a:prstGeom>
        </p:spPr>
        <p:txBody>
          <a:bodyPr vert="horz" lIns="93166" tIns="46583" rIns="93166" bIns="46583" rtlCol="0" anchor="b"/>
          <a:lstStyle>
            <a:lvl1pPr algn="l">
              <a:defRPr sz="1200"/>
            </a:lvl1pPr>
          </a:lstStyle>
          <a:p>
            <a:endParaRPr lang="en-US"/>
          </a:p>
        </p:txBody>
      </p:sp>
      <p:sp>
        <p:nvSpPr>
          <p:cNvPr id="5" name="Slide Number Placeholder 4"/>
          <p:cNvSpPr>
            <a:spLocks noGrp="1"/>
          </p:cNvSpPr>
          <p:nvPr>
            <p:ph type="sldNum" sz="quarter" idx="3"/>
          </p:nvPr>
        </p:nvSpPr>
        <p:spPr>
          <a:xfrm>
            <a:off x="3970939" y="8829966"/>
            <a:ext cx="3037840" cy="464820"/>
          </a:xfrm>
          <a:prstGeom prst="rect">
            <a:avLst/>
          </a:prstGeom>
        </p:spPr>
        <p:txBody>
          <a:bodyPr vert="horz" lIns="93166" tIns="46583" rIns="93166" bIns="46583" rtlCol="0" anchor="b"/>
          <a:lstStyle>
            <a:lvl1pPr algn="r">
              <a:defRPr sz="1200"/>
            </a:lvl1pPr>
          </a:lstStyle>
          <a:p>
            <a:fld id="{B6CB10C2-C6DD-5A4A-BF1B-B012B8BA4284}" type="slidenum">
              <a:rPr lang="en-US" smtClean="0"/>
              <a:t>‹#›</a:t>
            </a:fld>
            <a:endParaRPr lang="en-US"/>
          </a:p>
        </p:txBody>
      </p:sp>
    </p:spTree>
    <p:extLst>
      <p:ext uri="{BB962C8B-B14F-4D97-AF65-F5344CB8AC3E}">
        <p14:creationId xmlns:p14="http://schemas.microsoft.com/office/powerpoint/2010/main" val="309797590"/>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3037840" cy="464820"/>
          </a:xfrm>
          <a:prstGeom prst="rect">
            <a:avLst/>
          </a:prstGeom>
        </p:spPr>
        <p:txBody>
          <a:bodyPr vert="horz" lIns="93166" tIns="46583" rIns="93166" bIns="46583" rtlCol="0"/>
          <a:lstStyle>
            <a:lvl1pPr algn="l">
              <a:defRPr sz="1200"/>
            </a:lvl1pPr>
          </a:lstStyle>
          <a:p>
            <a:endParaRPr lang="en-US"/>
          </a:p>
        </p:txBody>
      </p:sp>
      <p:sp>
        <p:nvSpPr>
          <p:cNvPr id="3" name="Date Placeholder 2"/>
          <p:cNvSpPr>
            <a:spLocks noGrp="1"/>
          </p:cNvSpPr>
          <p:nvPr>
            <p:ph type="dt" idx="1"/>
          </p:nvPr>
        </p:nvSpPr>
        <p:spPr>
          <a:xfrm>
            <a:off x="3970939" y="0"/>
            <a:ext cx="3037840" cy="464820"/>
          </a:xfrm>
          <a:prstGeom prst="rect">
            <a:avLst/>
          </a:prstGeom>
        </p:spPr>
        <p:txBody>
          <a:bodyPr vert="horz" lIns="93166" tIns="46583" rIns="93166" bIns="46583" rtlCol="0"/>
          <a:lstStyle>
            <a:lvl1pPr algn="r">
              <a:defRPr sz="1200"/>
            </a:lvl1pPr>
          </a:lstStyle>
          <a:p>
            <a:fld id="{B86357CE-B3EB-1B4A-84E5-C1E2DF427ABD}" type="datetimeFigureOut">
              <a:rPr lang="en-US" smtClean="0"/>
              <a:t>4/17/2017</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66" tIns="46583" rIns="93166" bIns="46583"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66" tIns="46583" rIns="93166" bIns="46583"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1" y="8829966"/>
            <a:ext cx="3037840" cy="464820"/>
          </a:xfrm>
          <a:prstGeom prst="rect">
            <a:avLst/>
          </a:prstGeom>
        </p:spPr>
        <p:txBody>
          <a:bodyPr vert="horz" lIns="93166" tIns="46583" rIns="93166" bIns="46583" rtlCol="0" anchor="b"/>
          <a:lstStyle>
            <a:lvl1pPr algn="l">
              <a:defRPr sz="1200"/>
            </a:lvl1pPr>
          </a:lstStyle>
          <a:p>
            <a:endParaRPr lang="en-US"/>
          </a:p>
        </p:txBody>
      </p:sp>
      <p:sp>
        <p:nvSpPr>
          <p:cNvPr id="7" name="Slide Number Placeholder 6"/>
          <p:cNvSpPr>
            <a:spLocks noGrp="1"/>
          </p:cNvSpPr>
          <p:nvPr>
            <p:ph type="sldNum" sz="quarter" idx="5"/>
          </p:nvPr>
        </p:nvSpPr>
        <p:spPr>
          <a:xfrm>
            <a:off x="3970939" y="8829966"/>
            <a:ext cx="3037840" cy="464820"/>
          </a:xfrm>
          <a:prstGeom prst="rect">
            <a:avLst/>
          </a:prstGeom>
        </p:spPr>
        <p:txBody>
          <a:bodyPr vert="horz" lIns="93166" tIns="46583" rIns="93166" bIns="46583" rtlCol="0" anchor="b"/>
          <a:lstStyle>
            <a:lvl1pPr algn="r">
              <a:defRPr sz="1200"/>
            </a:lvl1pPr>
          </a:lstStyle>
          <a:p>
            <a:fld id="{824A558B-E4E9-A94A-B9C1-029E46A76ABA}" type="slidenum">
              <a:rPr lang="en-US" smtClean="0"/>
              <a:t>‹#›</a:t>
            </a:fld>
            <a:endParaRPr lang="en-US"/>
          </a:p>
        </p:txBody>
      </p:sp>
    </p:spTree>
    <p:extLst>
      <p:ext uri="{BB962C8B-B14F-4D97-AF65-F5344CB8AC3E}">
        <p14:creationId xmlns:p14="http://schemas.microsoft.com/office/powerpoint/2010/main" val="3068937988"/>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81100" y="334963"/>
            <a:ext cx="4648200" cy="3487737"/>
          </a:xfrm>
        </p:spPr>
      </p:sp>
      <p:sp>
        <p:nvSpPr>
          <p:cNvPr id="3" name="Notes Placeholder 2"/>
          <p:cNvSpPr>
            <a:spLocks noGrp="1"/>
          </p:cNvSpPr>
          <p:nvPr>
            <p:ph type="body" idx="1"/>
          </p:nvPr>
        </p:nvSpPr>
        <p:spPr>
          <a:xfrm>
            <a:off x="259469" y="4042941"/>
            <a:ext cx="6566943" cy="5069044"/>
          </a:xfrm>
        </p:spPr>
        <p:txBody>
          <a:bodyPr/>
          <a:lstStyle/>
          <a:p>
            <a:r>
              <a:rPr lang="en-US" sz="1100" dirty="0" smtClean="0">
                <a:latin typeface="Gill Sans MT" panose="020B0502020104020203" pitchFamily="34" charset="0"/>
              </a:rPr>
              <a:t>Notes:</a:t>
            </a:r>
          </a:p>
          <a:p>
            <a:endParaRPr lang="en-US" sz="1100" dirty="0" smtClean="0">
              <a:latin typeface="Gill Sans MT" panose="020B0502020104020203" pitchFamily="34" charset="0"/>
            </a:endParaRPr>
          </a:p>
          <a:p>
            <a:r>
              <a:rPr lang="en-US" sz="1100" dirty="0" smtClean="0">
                <a:latin typeface="Gill Sans MT" panose="020B0502020104020203" pitchFamily="34" charset="0"/>
              </a:rPr>
              <a:t>Welcome </a:t>
            </a:r>
            <a:r>
              <a:rPr lang="en-US" sz="1100" dirty="0">
                <a:latin typeface="Gill Sans MT" panose="020B0502020104020203" pitchFamily="34" charset="0"/>
              </a:rPr>
              <a:t>to the Intergovernmental Forms Training.</a:t>
            </a:r>
          </a:p>
          <a:p>
            <a:endParaRPr lang="en-US" dirty="0" smtClean="0">
              <a:latin typeface="Gill Sans MT" panose="020B0502020104020203" pitchFamily="34" charset="0"/>
            </a:endParaRPr>
          </a:p>
          <a:p>
            <a:endParaRPr lang="en-US" dirty="0"/>
          </a:p>
        </p:txBody>
      </p:sp>
      <p:sp>
        <p:nvSpPr>
          <p:cNvPr id="4" name="Slide Number Placeholder 3"/>
          <p:cNvSpPr>
            <a:spLocks noGrp="1"/>
          </p:cNvSpPr>
          <p:nvPr>
            <p:ph type="sldNum" sz="quarter" idx="10"/>
          </p:nvPr>
        </p:nvSpPr>
        <p:spPr/>
        <p:txBody>
          <a:bodyPr/>
          <a:lstStyle/>
          <a:p>
            <a:fld id="{824A558B-E4E9-A94A-B9C1-029E46A76ABA}" type="slidenum">
              <a:rPr lang="en-US" smtClean="0"/>
              <a:t>1</a:t>
            </a:fld>
            <a:endParaRPr lang="en-US" dirty="0"/>
          </a:p>
        </p:txBody>
      </p:sp>
    </p:spTree>
    <p:extLst>
      <p:ext uri="{BB962C8B-B14F-4D97-AF65-F5344CB8AC3E}">
        <p14:creationId xmlns:p14="http://schemas.microsoft.com/office/powerpoint/2010/main" val="69398124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81100" y="260350"/>
            <a:ext cx="4648200" cy="3486150"/>
          </a:xfrm>
        </p:spPr>
      </p:sp>
      <p:sp>
        <p:nvSpPr>
          <p:cNvPr id="3" name="Notes Placeholder 2"/>
          <p:cNvSpPr>
            <a:spLocks noGrp="1"/>
          </p:cNvSpPr>
          <p:nvPr>
            <p:ph type="body" idx="1"/>
          </p:nvPr>
        </p:nvSpPr>
        <p:spPr>
          <a:xfrm>
            <a:off x="311573" y="3891626"/>
            <a:ext cx="6387254" cy="4842072"/>
          </a:xfrm>
        </p:spPr>
        <p:txBody>
          <a:bodyPr/>
          <a:lstStyle/>
          <a:p>
            <a:r>
              <a:rPr lang="en-US" sz="1100" dirty="0" smtClean="0">
                <a:latin typeface="Gill Sans MT" panose="020B0502020104020203" pitchFamily="34" charset="0"/>
              </a:rPr>
              <a:t>Notes:</a:t>
            </a:r>
          </a:p>
          <a:p>
            <a:endParaRPr lang="en-US" sz="1100" dirty="0" smtClean="0">
              <a:latin typeface="Gill Sans MT" panose="020B0502020104020203" pitchFamily="34" charset="0"/>
            </a:endParaRPr>
          </a:p>
          <a:p>
            <a:pPr defTabSz="924020">
              <a:defRPr/>
            </a:pPr>
            <a:r>
              <a:rPr lang="en-US" sz="1100" dirty="0" smtClean="0">
                <a:latin typeface="Gill Sans MT" panose="020B0502020104020203" pitchFamily="34" charset="0"/>
              </a:rPr>
              <a:t>Another </a:t>
            </a:r>
            <a:r>
              <a:rPr lang="en-US" sz="1100" dirty="0">
                <a:latin typeface="Gill Sans MT" panose="020B0502020104020203" pitchFamily="34" charset="0"/>
              </a:rPr>
              <a:t>overarching change across all the forms is the inclusion of a “Note” section at the bottom of the header of each form. </a:t>
            </a:r>
          </a:p>
          <a:p>
            <a:pPr defTabSz="924020">
              <a:defRPr/>
            </a:pPr>
            <a:endParaRPr lang="en-US" sz="1100" dirty="0">
              <a:latin typeface="Gill Sans MT" panose="020B0502020104020203" pitchFamily="34" charset="0"/>
            </a:endParaRPr>
          </a:p>
          <a:p>
            <a:pPr defTabSz="924020">
              <a:defRPr/>
            </a:pPr>
            <a:r>
              <a:rPr lang="en-US" sz="1100" dirty="0">
                <a:latin typeface="Gill Sans MT" panose="020B0502020104020203" pitchFamily="34" charset="0"/>
              </a:rPr>
              <a:t>This section may include one or all of the following checkboxes, as applicable: </a:t>
            </a:r>
          </a:p>
          <a:p>
            <a:pPr marL="170044" indent="-170044" defTabSz="924020">
              <a:buFont typeface="Arial" panose="020B0604020202020204" pitchFamily="34" charset="0"/>
              <a:buChar char="•"/>
              <a:defRPr/>
            </a:pPr>
            <a:r>
              <a:rPr lang="en-US" sz="1100" dirty="0">
                <a:latin typeface="Gill Sans MT" panose="020B0502020104020203" pitchFamily="34" charset="0"/>
              </a:rPr>
              <a:t>“Nondisclosure finding/affidavit attached”; </a:t>
            </a:r>
          </a:p>
          <a:p>
            <a:pPr marL="170044" indent="-170044" defTabSz="924020">
              <a:buFont typeface="Arial" panose="020B0604020202020204" pitchFamily="34" charset="0"/>
              <a:buChar char="•"/>
              <a:defRPr/>
            </a:pPr>
            <a:r>
              <a:rPr lang="en-US" sz="1100" dirty="0">
                <a:latin typeface="Gill Sans MT" panose="020B0502020104020203" pitchFamily="34" charset="0"/>
              </a:rPr>
              <a:t>“This form sent through EDE”; and/or </a:t>
            </a:r>
          </a:p>
          <a:p>
            <a:pPr marL="170044" indent="-170044" defTabSz="924020">
              <a:buFont typeface="Arial" panose="020B0604020202020204" pitchFamily="34" charset="0"/>
              <a:buChar char="•"/>
              <a:defRPr/>
            </a:pPr>
            <a:r>
              <a:rPr lang="en-US" sz="1100" dirty="0">
                <a:latin typeface="Gill Sans MT" panose="020B0502020104020203" pitchFamily="34" charset="0"/>
              </a:rPr>
              <a:t>“This request or information sent through CSENet.”  </a:t>
            </a:r>
          </a:p>
          <a:p>
            <a:pPr defTabSz="924020">
              <a:defRPr/>
            </a:pPr>
            <a:endParaRPr lang="en-US" sz="1100" dirty="0">
              <a:latin typeface="Gill Sans MT" panose="020B0502020104020203" pitchFamily="34" charset="0"/>
            </a:endParaRPr>
          </a:p>
          <a:p>
            <a:r>
              <a:rPr lang="en-US" sz="1100" dirty="0">
                <a:latin typeface="Gill Sans MT" panose="020B0502020104020203" pitchFamily="34" charset="0"/>
              </a:rPr>
              <a:t>UIFSA  § 312 allows a party to allege in an affidavit or pleading under oath that the "health, safety, or liberty of a party or child would be jeopardized by disclosure of specific identifying information." In such a case, that information must be sealed and may not be disclosed to the other party or the public unless the tribunal, after a hearing, orders disclosure of information that the tribunal determines to be in the interest of justice.</a:t>
            </a:r>
          </a:p>
          <a:p>
            <a:pPr defTabSz="924020">
              <a:defRPr/>
            </a:pPr>
            <a:endParaRPr lang="en-US" sz="1100" dirty="0">
              <a:latin typeface="Gill Sans MT" panose="020B0502020104020203" pitchFamily="34" charset="0"/>
            </a:endParaRPr>
          </a:p>
          <a:p>
            <a:pPr defTabSz="924020">
              <a:defRPr/>
            </a:pPr>
            <a:r>
              <a:rPr lang="en-US" sz="1100" dirty="0">
                <a:latin typeface="Gill Sans MT" panose="020B0502020104020203" pitchFamily="34" charset="0"/>
              </a:rPr>
              <a:t>EDE and CSENet stand for Electronic Document Exchange and Child Support Enforcement Network, respectively.  Both are federal systems for interstate communication in intergovernmental cases.</a:t>
            </a:r>
          </a:p>
          <a:p>
            <a:pPr defTabSz="924020">
              <a:defRPr/>
            </a:pPr>
            <a:endParaRPr lang="en-US" sz="1100" dirty="0">
              <a:latin typeface="Gill Sans MT" panose="020B0502020104020203" pitchFamily="34" charset="0"/>
            </a:endParaRPr>
          </a:p>
          <a:p>
            <a:pPr defTabSz="924020">
              <a:defRPr/>
            </a:pPr>
            <a:r>
              <a:rPr lang="en-US" sz="1100" dirty="0">
                <a:latin typeface="Gill Sans MT" panose="020B0502020104020203" pitchFamily="34" charset="0"/>
              </a:rPr>
              <a:t>The CSENet and EDE checkboxes in the “Note” section indicate to the receiving agency that the forms have already been sent via a CSENet or EDE transaction.</a:t>
            </a:r>
          </a:p>
          <a:p>
            <a:endParaRPr lang="en-US" sz="1100" dirty="0">
              <a:latin typeface="Gill Sans MT" panose="020B0502020104020203" pitchFamily="34" charset="0"/>
            </a:endParaRPr>
          </a:p>
          <a:p>
            <a:pPr defTabSz="453451">
              <a:defRPr/>
            </a:pPr>
            <a:r>
              <a:rPr lang="en-US" sz="1100" dirty="0">
                <a:latin typeface="Gill Sans MT" panose="020B0502020104020203" pitchFamily="34" charset="0"/>
              </a:rPr>
              <a:t>One change we made in response to comments on the 2015 proposed form set (which included the “Note” section) was to customize the “Note” section of individual forms to include only those checkboxes relevant to the form.  For example, if there is no appropriate </a:t>
            </a:r>
            <a:r>
              <a:rPr lang="en-US" sz="1100" dirty="0" err="1">
                <a:latin typeface="Gill Sans MT" panose="020B0502020104020203" pitchFamily="34" charset="0"/>
              </a:rPr>
              <a:t>CSENet</a:t>
            </a:r>
            <a:r>
              <a:rPr lang="en-US" sz="1100" dirty="0">
                <a:latin typeface="Gill Sans MT" panose="020B0502020104020203" pitchFamily="34" charset="0"/>
              </a:rPr>
              <a:t> transaction for the information required by a form, that checkbox will not be listed on the form. </a:t>
            </a:r>
          </a:p>
          <a:p>
            <a:endParaRPr lang="en-US" sz="1100" dirty="0">
              <a:latin typeface="Gill Sans MT" panose="020B0502020104020203" pitchFamily="34" charset="0"/>
            </a:endParaRPr>
          </a:p>
        </p:txBody>
      </p:sp>
      <p:sp>
        <p:nvSpPr>
          <p:cNvPr id="4" name="Slide Number Placeholder 3"/>
          <p:cNvSpPr>
            <a:spLocks noGrp="1"/>
          </p:cNvSpPr>
          <p:nvPr>
            <p:ph type="sldNum" sz="quarter" idx="10"/>
          </p:nvPr>
        </p:nvSpPr>
        <p:spPr/>
        <p:txBody>
          <a:bodyPr/>
          <a:lstStyle/>
          <a:p>
            <a:fld id="{824A558B-E4E9-A94A-B9C1-029E46A76ABA}" type="slidenum">
              <a:rPr lang="en-US" smtClean="0"/>
              <a:t>10</a:t>
            </a:fld>
            <a:endParaRPr lang="en-US"/>
          </a:p>
        </p:txBody>
      </p:sp>
    </p:spTree>
    <p:extLst>
      <p:ext uri="{BB962C8B-B14F-4D97-AF65-F5344CB8AC3E}">
        <p14:creationId xmlns:p14="http://schemas.microsoft.com/office/powerpoint/2010/main" val="386215560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81100" y="334963"/>
            <a:ext cx="4648200" cy="3487737"/>
          </a:xfrm>
        </p:spPr>
      </p:sp>
      <p:sp>
        <p:nvSpPr>
          <p:cNvPr id="3" name="Notes Placeholder 2"/>
          <p:cNvSpPr>
            <a:spLocks noGrp="1"/>
          </p:cNvSpPr>
          <p:nvPr>
            <p:ph type="body" idx="1"/>
          </p:nvPr>
        </p:nvSpPr>
        <p:spPr>
          <a:xfrm>
            <a:off x="183987" y="3891626"/>
            <a:ext cx="6642425" cy="5296016"/>
          </a:xfrm>
        </p:spPr>
        <p:txBody>
          <a:bodyPr/>
          <a:lstStyle/>
          <a:p>
            <a:r>
              <a:rPr lang="en-US" sz="1100" dirty="0" smtClean="0">
                <a:latin typeface="Gill Sans MT" panose="020B0502020104020203" pitchFamily="34" charset="0"/>
              </a:rPr>
              <a:t>Notes:</a:t>
            </a:r>
          </a:p>
          <a:p>
            <a:endParaRPr lang="en-US" sz="1100" dirty="0" smtClean="0">
              <a:latin typeface="Gill Sans MT" panose="020B0502020104020203" pitchFamily="34" charset="0"/>
            </a:endParaRPr>
          </a:p>
          <a:p>
            <a:pPr defTabSz="924020">
              <a:defRPr/>
            </a:pPr>
            <a:r>
              <a:rPr lang="en-US" sz="1100" dirty="0" smtClean="0">
                <a:latin typeface="Gill Sans MT" panose="020B0502020104020203" pitchFamily="34" charset="0"/>
              </a:rPr>
              <a:t>In </a:t>
            </a:r>
            <a:r>
              <a:rPr lang="en-US" sz="1100" dirty="0">
                <a:latin typeface="Gill Sans MT" panose="020B0502020104020203" pitchFamily="34" charset="0"/>
              </a:rPr>
              <a:t>addition to the new “Note” section, the headers on the revised forms are updated in several ways. </a:t>
            </a:r>
          </a:p>
          <a:p>
            <a:pPr defTabSz="924020">
              <a:defRPr/>
            </a:pPr>
            <a:endParaRPr lang="en-US" sz="1100" dirty="0">
              <a:latin typeface="Gill Sans MT" panose="020B0502020104020203" pitchFamily="34" charset="0"/>
            </a:endParaRPr>
          </a:p>
          <a:p>
            <a:pPr defTabSz="924020">
              <a:defRPr/>
            </a:pPr>
            <a:r>
              <a:rPr lang="en-US" sz="1100" dirty="0">
                <a:latin typeface="Gill Sans MT" panose="020B0502020104020203" pitchFamily="34" charset="0"/>
              </a:rPr>
              <a:t>First the revised forms no longer display PII related to the case, since that information is now available on the two new PII-related forms: Confidential Information form and the Personal Information Form for UIFSA § 311.</a:t>
            </a:r>
          </a:p>
          <a:p>
            <a:pPr defTabSz="924020">
              <a:defRPr/>
            </a:pPr>
            <a:endParaRPr lang="en-US" sz="1100" dirty="0">
              <a:latin typeface="Gill Sans MT" panose="020B0502020104020203" pitchFamily="34" charset="0"/>
            </a:endParaRPr>
          </a:p>
          <a:p>
            <a:pPr defTabSz="924020">
              <a:defRPr/>
            </a:pPr>
            <a:r>
              <a:rPr lang="en-US" sz="1100" dirty="0">
                <a:latin typeface="Gill Sans MT" panose="020B0502020104020203" pitchFamily="34" charset="0"/>
              </a:rPr>
              <a:t>Where appropriate, the headers on the revised forms specify whether one of the two new PII forms </a:t>
            </a:r>
            <a:r>
              <a:rPr lang="en-US" sz="1100" i="1" dirty="0">
                <a:latin typeface="Gill Sans MT" panose="020B0502020104020203" pitchFamily="34" charset="0"/>
              </a:rPr>
              <a:t>could</a:t>
            </a:r>
            <a:r>
              <a:rPr lang="en-US" sz="1100" dirty="0">
                <a:latin typeface="Gill Sans MT" panose="020B0502020104020203" pitchFamily="34" charset="0"/>
              </a:rPr>
              <a:t> be or </a:t>
            </a:r>
            <a:r>
              <a:rPr lang="en-US" sz="1100" i="1" dirty="0">
                <a:latin typeface="Gill Sans MT" panose="020B0502020104020203" pitchFamily="34" charset="0"/>
              </a:rPr>
              <a:t>must</a:t>
            </a:r>
            <a:r>
              <a:rPr lang="en-US" sz="1100" dirty="0">
                <a:latin typeface="Gill Sans MT" panose="020B0502020104020203" pitchFamily="34" charset="0"/>
              </a:rPr>
              <a:t> be included along with the form.  For example, the Transmittal #1 includes an instruction in the heading: “Child Support Agency Confidential Information Form must be attached,” while the Transmittal #3 provides a check box in the heading next to the form title allowing the state the option to provide the form. </a:t>
            </a:r>
          </a:p>
          <a:p>
            <a:pPr defTabSz="924020">
              <a:defRPr/>
            </a:pPr>
            <a:endParaRPr lang="en-US" sz="1100" dirty="0">
              <a:latin typeface="Gill Sans MT" panose="020B0502020104020203" pitchFamily="34" charset="0"/>
            </a:endParaRPr>
          </a:p>
          <a:p>
            <a:pPr defTabSz="924020">
              <a:defRPr/>
            </a:pPr>
            <a:r>
              <a:rPr lang="en-US" sz="1100" dirty="0">
                <a:latin typeface="Gill Sans MT" panose="020B0502020104020203" pitchFamily="34" charset="0"/>
              </a:rPr>
              <a:t>Also, the revised headers across forms provide consistent terminology.  </a:t>
            </a:r>
          </a:p>
          <a:p>
            <a:pPr defTabSz="924020">
              <a:defRPr/>
            </a:pPr>
            <a:endParaRPr lang="en-US" sz="1100" dirty="0">
              <a:latin typeface="Gill Sans MT" panose="020B0502020104020203" pitchFamily="34" charset="0"/>
            </a:endParaRPr>
          </a:p>
          <a:p>
            <a:pPr defTabSz="924020">
              <a:defRPr/>
            </a:pPr>
            <a:r>
              <a:rPr lang="en-US" sz="1100" dirty="0">
                <a:latin typeface="Gill Sans MT" panose="020B0502020104020203" pitchFamily="34" charset="0"/>
              </a:rPr>
              <a:t>For example, the forms retain “initiating” and “responding” agency or tribunal, consistent with UIFSA and federal regulation and policy with two exceptions. </a:t>
            </a:r>
          </a:p>
          <a:p>
            <a:pPr lvl="1" defTabSz="924020">
              <a:defRPr/>
            </a:pPr>
            <a:r>
              <a:rPr lang="en-US" sz="1100" dirty="0">
                <a:latin typeface="Gill Sans MT" panose="020B0502020104020203" pitchFamily="34" charset="0"/>
              </a:rPr>
              <a:t>The exceptions are: </a:t>
            </a:r>
          </a:p>
          <a:p>
            <a:pPr marL="1133627" lvl="2" indent="-226725" defTabSz="924020">
              <a:buFont typeface="+mj-lt"/>
              <a:buAutoNum type="arabicPeriod"/>
              <a:defRPr/>
            </a:pPr>
            <a:r>
              <a:rPr lang="en-US" sz="1100" dirty="0">
                <a:latin typeface="Gill Sans MT" panose="020B0502020104020203" pitchFamily="34" charset="0"/>
              </a:rPr>
              <a:t>The Child Support Enforcement Transmittal #3, which uses “requesting” and “assisting” agency terminology to more accurately describe roles in limited service cases; and </a:t>
            </a:r>
          </a:p>
          <a:p>
            <a:pPr marL="1133627" lvl="2" indent="-226725" defTabSz="924020">
              <a:buFont typeface="+mj-lt"/>
              <a:buAutoNum type="arabicPeriod"/>
              <a:defRPr/>
            </a:pPr>
            <a:r>
              <a:rPr lang="en-US" sz="1100" dirty="0">
                <a:latin typeface="Gill Sans MT" panose="020B0502020104020203" pitchFamily="34" charset="0"/>
              </a:rPr>
              <a:t>The Child Support Agency Request for Change of Payment Location Pursuant to UIFSA § 319(b) Form, which uses “requesting” and “order-issuing” agency and tribunal, as appropriate for that context.</a:t>
            </a:r>
          </a:p>
          <a:p>
            <a:pPr marL="906902" lvl="2" defTabSz="924020">
              <a:defRPr/>
            </a:pPr>
            <a:endParaRPr lang="en-US" sz="1100" dirty="0">
              <a:latin typeface="Gill Sans MT" panose="020B0502020104020203" pitchFamily="34" charset="0"/>
            </a:endParaRPr>
          </a:p>
          <a:p>
            <a:pPr marL="906902" lvl="2" defTabSz="924020">
              <a:defRPr/>
            </a:pPr>
            <a:r>
              <a:rPr lang="en-US" sz="1100" dirty="0">
                <a:latin typeface="Gill Sans MT" panose="020B0502020104020203" pitchFamily="34" charset="0"/>
              </a:rPr>
              <a:t>We will talk more about these two forms in later sessions.  </a:t>
            </a:r>
          </a:p>
          <a:p>
            <a:pPr lvl="2" defTabSz="924020">
              <a:defRPr/>
            </a:pPr>
            <a:endParaRPr lang="en-US" sz="1100" dirty="0">
              <a:latin typeface="Gill Sans MT" panose="020B0502020104020203" pitchFamily="34" charset="0"/>
            </a:endParaRPr>
          </a:p>
          <a:p>
            <a:pPr defTabSz="453451">
              <a:defRPr/>
            </a:pPr>
            <a:r>
              <a:rPr lang="en-US" sz="1100" dirty="0">
                <a:latin typeface="Gill Sans MT" panose="020B0502020104020203" pitchFamily="34" charset="0"/>
              </a:rPr>
              <a:t>Also, the term FIPS Code has been replaced by the term Locator Code.  OCSE made this terminology change several years ago in order to be more inclusive of all child support entities such as tribal or international.  </a:t>
            </a:r>
            <a:endParaRPr lang="en-US" sz="1100" dirty="0"/>
          </a:p>
        </p:txBody>
      </p:sp>
      <p:sp>
        <p:nvSpPr>
          <p:cNvPr id="4" name="Slide Number Placeholder 3"/>
          <p:cNvSpPr>
            <a:spLocks noGrp="1"/>
          </p:cNvSpPr>
          <p:nvPr>
            <p:ph type="sldNum" sz="quarter" idx="10"/>
          </p:nvPr>
        </p:nvSpPr>
        <p:spPr/>
        <p:txBody>
          <a:bodyPr/>
          <a:lstStyle/>
          <a:p>
            <a:fld id="{824A558B-E4E9-A94A-B9C1-029E46A76ABA}" type="slidenum">
              <a:rPr lang="en-US" smtClean="0"/>
              <a:t>11</a:t>
            </a:fld>
            <a:endParaRPr lang="en-US"/>
          </a:p>
        </p:txBody>
      </p:sp>
    </p:spTree>
    <p:extLst>
      <p:ext uri="{BB962C8B-B14F-4D97-AF65-F5344CB8AC3E}">
        <p14:creationId xmlns:p14="http://schemas.microsoft.com/office/powerpoint/2010/main" val="254248381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100" dirty="0" smtClean="0">
                <a:latin typeface="Gill Sans MT" panose="020B0502020104020203" pitchFamily="34" charset="0"/>
              </a:rPr>
              <a:t>Notes:</a:t>
            </a:r>
          </a:p>
          <a:p>
            <a:endParaRPr lang="en-US" sz="1100" dirty="0" smtClean="0">
              <a:latin typeface="Gill Sans MT" panose="020B0502020104020203" pitchFamily="34" charset="0"/>
            </a:endParaRPr>
          </a:p>
          <a:p>
            <a:pPr defTabSz="924020">
              <a:defRPr/>
            </a:pPr>
            <a:r>
              <a:rPr lang="en-US" sz="1100" dirty="0" smtClean="0">
                <a:latin typeface="Gill Sans MT" panose="020B0502020104020203" pitchFamily="34" charset="0"/>
              </a:rPr>
              <a:t>Another </a:t>
            </a:r>
            <a:r>
              <a:rPr lang="en-US" sz="1100" dirty="0">
                <a:latin typeface="Gill Sans MT" panose="020B0502020104020203" pitchFamily="34" charset="0"/>
              </a:rPr>
              <a:t>overarching change to the forms is that “parentage” has replaced “paternity” throughout the forms.  The main reason for this change is to be consistent with UIFSA 2008.  </a:t>
            </a:r>
          </a:p>
          <a:p>
            <a:pPr defTabSz="924020">
              <a:defRPr/>
            </a:pPr>
            <a:endParaRPr lang="en-US" sz="1100" dirty="0">
              <a:latin typeface="Gill Sans MT" panose="020B0502020104020203" pitchFamily="34" charset="0"/>
            </a:endParaRPr>
          </a:p>
          <a:p>
            <a:pPr defTabSz="924020">
              <a:defRPr/>
            </a:pPr>
            <a:r>
              <a:rPr lang="en-US" sz="1100" dirty="0">
                <a:latin typeface="Gill Sans MT" panose="020B0502020104020203" pitchFamily="34" charset="0"/>
              </a:rPr>
              <a:t>The parentage terminology is gender neutral and reflects cases involving same-sex couples or families using assisted reproductive technology.</a:t>
            </a:r>
          </a:p>
          <a:p>
            <a:pPr defTabSz="924020">
              <a:defRPr/>
            </a:pPr>
            <a:endParaRPr lang="en-US" sz="1100" dirty="0">
              <a:latin typeface="Gill Sans MT" panose="020B0502020104020203" pitchFamily="34" charset="0"/>
            </a:endParaRPr>
          </a:p>
          <a:p>
            <a:pPr defTabSz="899465">
              <a:defRPr/>
            </a:pPr>
            <a:r>
              <a:rPr lang="en-US" sz="1100" dirty="0">
                <a:latin typeface="Gill Sans MT" panose="020B0502020104020203" pitchFamily="34" charset="0"/>
              </a:rPr>
              <a:t>The forms now reflect terminology for the person’s role in the case rather than “mother” or “father.”  This allows forms to be used by either party and for cases where there are two mothers or two fathers.</a:t>
            </a:r>
          </a:p>
          <a:p>
            <a:pPr defTabSz="924020">
              <a:defRPr/>
            </a:pPr>
            <a:endParaRPr lang="en-US" sz="1100" dirty="0">
              <a:latin typeface="Gill Sans MT" panose="020B0502020104020203" pitchFamily="34" charset="0"/>
            </a:endParaRPr>
          </a:p>
          <a:p>
            <a:pPr defTabSz="924020">
              <a:defRPr/>
            </a:pPr>
            <a:r>
              <a:rPr lang="en-US" sz="1100" dirty="0">
                <a:latin typeface="Gill Sans MT" panose="020B0502020104020203" pitchFamily="34" charset="0"/>
              </a:rPr>
              <a:t>Where the gender of a parent or party is needed, a form contains a checkbox for “other” for individuals who do not identify as male or female.  The “gender” field for children remains unchanged as </a:t>
            </a:r>
            <a:r>
              <a:rPr lang="en-US" sz="1100" dirty="0" smtClean="0">
                <a:latin typeface="Gill Sans MT" panose="020B0502020104020203" pitchFamily="34" charset="0"/>
              </a:rPr>
              <a:t>“</a:t>
            </a:r>
            <a:r>
              <a:rPr lang="en-US" sz="1100" dirty="0">
                <a:latin typeface="Gill Sans MT" panose="020B0502020104020203" pitchFamily="34" charset="0"/>
              </a:rPr>
              <a:t>male” or “female”.   </a:t>
            </a:r>
          </a:p>
          <a:p>
            <a:pPr defTabSz="924020">
              <a:defRPr/>
            </a:pPr>
            <a:endParaRPr lang="en-US" sz="1100" b="1" dirty="0">
              <a:latin typeface="Gill Sans MT" panose="020B0502020104020203" pitchFamily="34" charset="0"/>
            </a:endParaRPr>
          </a:p>
          <a:p>
            <a:pPr defTabSz="453451">
              <a:defRPr/>
            </a:pPr>
            <a:r>
              <a:rPr lang="en-US" sz="1100" dirty="0" smtClean="0">
                <a:latin typeface="Gill Sans MT" panose="020B0502020104020203" pitchFamily="34" charset="0"/>
              </a:rPr>
              <a:t>We </a:t>
            </a:r>
            <a:r>
              <a:rPr lang="en-US" sz="1100" dirty="0">
                <a:latin typeface="Gill Sans MT" panose="020B0502020104020203" pitchFamily="34" charset="0"/>
              </a:rPr>
              <a:t>will discuss these changes in more detail when we look at the Declaration in Support of Establishing Parentage form and other forms.</a:t>
            </a:r>
          </a:p>
          <a:p>
            <a:endParaRPr lang="en-US" sz="1100" dirty="0">
              <a:latin typeface="Gill Sans MT" panose="020B0502020104020203" pitchFamily="34" charset="0"/>
            </a:endParaRPr>
          </a:p>
        </p:txBody>
      </p:sp>
      <p:sp>
        <p:nvSpPr>
          <p:cNvPr id="4" name="Slide Number Placeholder 3"/>
          <p:cNvSpPr>
            <a:spLocks noGrp="1"/>
          </p:cNvSpPr>
          <p:nvPr>
            <p:ph type="sldNum" sz="quarter" idx="10"/>
          </p:nvPr>
        </p:nvSpPr>
        <p:spPr/>
        <p:txBody>
          <a:bodyPr/>
          <a:lstStyle/>
          <a:p>
            <a:fld id="{824A558B-E4E9-A94A-B9C1-029E46A76ABA}" type="slidenum">
              <a:rPr lang="en-US" smtClean="0"/>
              <a:t>12</a:t>
            </a:fld>
            <a:endParaRPr lang="en-US"/>
          </a:p>
        </p:txBody>
      </p:sp>
    </p:spTree>
    <p:extLst>
      <p:ext uri="{BB962C8B-B14F-4D97-AF65-F5344CB8AC3E}">
        <p14:creationId xmlns:p14="http://schemas.microsoft.com/office/powerpoint/2010/main" val="382924976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311573" y="4260850"/>
            <a:ext cx="6309360" cy="2788920"/>
          </a:xfrm>
        </p:spPr>
        <p:txBody>
          <a:bodyPr/>
          <a:lstStyle/>
          <a:p>
            <a:r>
              <a:rPr lang="en-US" sz="1100" dirty="0" smtClean="0">
                <a:latin typeface="Gill Sans MT" panose="020B0502020104020203" pitchFamily="34" charset="0"/>
              </a:rPr>
              <a:t>Notes:</a:t>
            </a:r>
          </a:p>
          <a:p>
            <a:endParaRPr lang="en-US" sz="1100" dirty="0" smtClean="0">
              <a:latin typeface="Gill Sans MT" panose="020B0502020104020203" pitchFamily="34" charset="0"/>
            </a:endParaRPr>
          </a:p>
          <a:p>
            <a:r>
              <a:rPr lang="en-US" sz="1100" dirty="0" smtClean="0">
                <a:latin typeface="Gill Sans MT" panose="020B0502020104020203" pitchFamily="34" charset="0"/>
              </a:rPr>
              <a:t>Yet </a:t>
            </a:r>
            <a:r>
              <a:rPr lang="en-US" sz="1100" dirty="0">
                <a:latin typeface="Gill Sans MT" panose="020B0502020104020203" pitchFamily="34" charset="0"/>
              </a:rPr>
              <a:t>another overarching change is that the verification section on certain forms is now a declaration section, as UIFSA (2008) no longer requires a verified petition.  Rather, the document is signed under penalty of perjury. </a:t>
            </a:r>
          </a:p>
          <a:p>
            <a:endParaRPr lang="en-US" sz="1100" dirty="0">
              <a:latin typeface="Gill Sans MT" panose="020B0502020104020203" pitchFamily="34" charset="0"/>
            </a:endParaRPr>
          </a:p>
          <a:p>
            <a:r>
              <a:rPr lang="en-US" sz="1100" dirty="0">
                <a:latin typeface="Gill Sans MT" panose="020B0502020104020203" pitchFamily="34" charset="0"/>
              </a:rPr>
              <a:t>Accordingly, the forms no longer require a signature “under oath” before a </a:t>
            </a:r>
            <a:r>
              <a:rPr lang="en-US" sz="1100" dirty="0" smtClean="0">
                <a:latin typeface="Gill Sans MT" panose="020B0502020104020203" pitchFamily="34" charset="0"/>
              </a:rPr>
              <a:t>notary </a:t>
            </a:r>
            <a:r>
              <a:rPr lang="en-US" sz="1100" dirty="0">
                <a:latin typeface="Gill Sans MT" panose="020B0502020104020203" pitchFamily="34" charset="0"/>
              </a:rPr>
              <a:t>public. </a:t>
            </a:r>
            <a:endParaRPr lang="en-US" sz="1100" b="1" dirty="0">
              <a:solidFill>
                <a:srgbClr val="1CA087"/>
              </a:solidFill>
              <a:latin typeface="Gill Sans MT" panose="020B0502020104020203" pitchFamily="34" charset="0"/>
            </a:endParaRPr>
          </a:p>
          <a:p>
            <a:endParaRPr lang="en-US" sz="1100" dirty="0">
              <a:latin typeface="Gill Sans MT" panose="020B0502020104020203" pitchFamily="34" charset="0"/>
            </a:endParaRPr>
          </a:p>
          <a:p>
            <a:r>
              <a:rPr lang="en-US" sz="1100" dirty="0" smtClean="0">
                <a:latin typeface="Gill Sans MT" panose="020B0502020104020203" pitchFamily="34" charset="0"/>
              </a:rPr>
              <a:t>The </a:t>
            </a:r>
            <a:r>
              <a:rPr lang="en-US" sz="1100" dirty="0">
                <a:latin typeface="Gill Sans MT" panose="020B0502020104020203" pitchFamily="34" charset="0"/>
              </a:rPr>
              <a:t>forms with declaration sections include: </a:t>
            </a:r>
            <a:r>
              <a:rPr lang="en-US" sz="1100" dirty="0" smtClean="0">
                <a:latin typeface="Gill Sans MT" panose="020B0502020104020203" pitchFamily="34" charset="0"/>
              </a:rPr>
              <a:t>the Letter </a:t>
            </a:r>
            <a:r>
              <a:rPr lang="en-US" sz="1100" dirty="0">
                <a:latin typeface="Gill Sans MT" panose="020B0502020104020203" pitchFamily="34" charset="0"/>
              </a:rPr>
              <a:t>of Transmittal Requesting Registration, </a:t>
            </a:r>
            <a:r>
              <a:rPr lang="en-US" sz="1100" dirty="0" smtClean="0">
                <a:latin typeface="Gill Sans MT" panose="020B0502020104020203" pitchFamily="34" charset="0"/>
              </a:rPr>
              <a:t>the General </a:t>
            </a:r>
            <a:r>
              <a:rPr lang="en-US" sz="1100" dirty="0">
                <a:latin typeface="Gill Sans MT" panose="020B0502020104020203" pitchFamily="34" charset="0"/>
              </a:rPr>
              <a:t>Testimony, </a:t>
            </a:r>
            <a:r>
              <a:rPr lang="en-US" sz="1100" dirty="0" smtClean="0">
                <a:latin typeface="Gill Sans MT" panose="020B0502020104020203" pitchFamily="34" charset="0"/>
              </a:rPr>
              <a:t>the Uniform </a:t>
            </a:r>
            <a:r>
              <a:rPr lang="en-US" sz="1100" dirty="0">
                <a:latin typeface="Gill Sans MT" panose="020B0502020104020203" pitchFamily="34" charset="0"/>
              </a:rPr>
              <a:t>Support Petition, </a:t>
            </a:r>
            <a:r>
              <a:rPr lang="en-US" sz="1100" dirty="0" smtClean="0">
                <a:latin typeface="Gill Sans MT" panose="020B0502020104020203" pitchFamily="34" charset="0"/>
              </a:rPr>
              <a:t>and the Declaration </a:t>
            </a:r>
            <a:r>
              <a:rPr lang="en-US" sz="1100" dirty="0">
                <a:latin typeface="Gill Sans MT" panose="020B0502020104020203" pitchFamily="34" charset="0"/>
              </a:rPr>
              <a:t>in Support of Establishing Parentage</a:t>
            </a:r>
            <a:r>
              <a:rPr lang="en-US" sz="1100" dirty="0" smtClean="0">
                <a:latin typeface="Gill Sans MT" panose="020B0502020104020203" pitchFamily="34" charset="0"/>
              </a:rPr>
              <a:t>.</a:t>
            </a:r>
            <a:endParaRPr lang="en-US" sz="1100" dirty="0">
              <a:latin typeface="Gill Sans MT" panose="020B0502020104020203" pitchFamily="34" charset="0"/>
            </a:endParaRPr>
          </a:p>
        </p:txBody>
      </p:sp>
      <p:sp>
        <p:nvSpPr>
          <p:cNvPr id="4" name="Slide Number Placeholder 3"/>
          <p:cNvSpPr>
            <a:spLocks noGrp="1"/>
          </p:cNvSpPr>
          <p:nvPr>
            <p:ph type="sldNum" sz="quarter" idx="10"/>
          </p:nvPr>
        </p:nvSpPr>
        <p:spPr/>
        <p:txBody>
          <a:bodyPr/>
          <a:lstStyle/>
          <a:p>
            <a:fld id="{824A558B-E4E9-A94A-B9C1-029E46A76ABA}" type="slidenum">
              <a:rPr lang="en-US" smtClean="0"/>
              <a:t>13</a:t>
            </a:fld>
            <a:endParaRPr lang="en-US"/>
          </a:p>
        </p:txBody>
      </p:sp>
    </p:spTree>
    <p:extLst>
      <p:ext uri="{BB962C8B-B14F-4D97-AF65-F5344CB8AC3E}">
        <p14:creationId xmlns:p14="http://schemas.microsoft.com/office/powerpoint/2010/main" val="142144886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311573" y="4260850"/>
            <a:ext cx="6309360" cy="2788920"/>
          </a:xfrm>
        </p:spPr>
        <p:txBody>
          <a:bodyPr/>
          <a:lstStyle/>
          <a:p>
            <a:r>
              <a:rPr lang="en-US" sz="1100" dirty="0" smtClean="0">
                <a:latin typeface="Gill Sans MT" panose="020B0502020104020203" pitchFamily="34" charset="0"/>
              </a:rPr>
              <a:t>Notes:</a:t>
            </a:r>
          </a:p>
          <a:p>
            <a:endParaRPr lang="en-US" sz="1100" dirty="0" smtClean="0">
              <a:latin typeface="Gill Sans MT" panose="020B0502020104020203" pitchFamily="34" charset="0"/>
            </a:endParaRPr>
          </a:p>
          <a:p>
            <a:r>
              <a:rPr lang="en-US" sz="1100" dirty="0" smtClean="0">
                <a:latin typeface="Gill Sans MT" panose="020B0502020104020203" pitchFamily="34" charset="0"/>
              </a:rPr>
              <a:t>On </a:t>
            </a:r>
            <a:r>
              <a:rPr lang="en-US" sz="1100" dirty="0">
                <a:latin typeface="Gill Sans MT" panose="020B0502020104020203" pitchFamily="34" charset="0"/>
              </a:rPr>
              <a:t>the forms, contact information, such as email addresses and cell phone numbers, reflect current communication methods.  </a:t>
            </a:r>
          </a:p>
          <a:p>
            <a:endParaRPr lang="en-US" sz="1100" dirty="0">
              <a:latin typeface="Gill Sans MT" panose="020B0502020104020203" pitchFamily="34" charset="0"/>
            </a:endParaRPr>
          </a:p>
          <a:p>
            <a:r>
              <a:rPr lang="en-US" sz="1100" dirty="0">
                <a:latin typeface="Gill Sans MT" panose="020B0502020104020203" pitchFamily="34" charset="0"/>
              </a:rPr>
              <a:t>On a related note, there was considerable discussion about requiring the caseworker’s “direct” number and email on the forms, particularly the transmittals.  The workgroup understands that in some states workers do not have, or are precluded from sharing, a direct phone line.  Ultimately, the workgroup opted to reference a “direct telephone number” on the forms, as case processing is improved when caseworkers in both states can be in direct contact to resolve issues.</a:t>
            </a:r>
          </a:p>
          <a:p>
            <a:pPr marL="173254" indent="-173254">
              <a:buFont typeface="Arial" panose="020B0604020202020204" pitchFamily="34" charset="0"/>
              <a:buChar char="•"/>
            </a:pPr>
            <a:endParaRPr lang="en-US" sz="1100" dirty="0">
              <a:latin typeface="Gill Sans MT" panose="020B0502020104020203" pitchFamily="34" charset="0"/>
            </a:endParaRPr>
          </a:p>
          <a:p>
            <a:r>
              <a:rPr lang="en-US" sz="1100" dirty="0">
                <a:latin typeface="Gill Sans MT" panose="020B0502020104020203" pitchFamily="34" charset="0"/>
              </a:rPr>
              <a:t>Two forms have revised titles, which impacts the references to them on other forms.  The Declaration in Support of Establishing Paternity is now the Declaration in Support of Establishing Parentage.  The Registration Statement is now the Letter of Transmittal Requesting Registration.  These revised titles mirror the language in UIFSA.  </a:t>
            </a:r>
          </a:p>
          <a:p>
            <a:pPr marL="173254" indent="-173254">
              <a:buFont typeface="Arial" panose="020B0604020202020204" pitchFamily="34" charset="0"/>
              <a:buChar char="•"/>
            </a:pPr>
            <a:endParaRPr lang="en-US" sz="1100" dirty="0">
              <a:latin typeface="Gill Sans MT" panose="020B0502020104020203" pitchFamily="34" charset="0"/>
            </a:endParaRPr>
          </a:p>
        </p:txBody>
      </p:sp>
      <p:sp>
        <p:nvSpPr>
          <p:cNvPr id="4" name="Slide Number Placeholder 3"/>
          <p:cNvSpPr>
            <a:spLocks noGrp="1"/>
          </p:cNvSpPr>
          <p:nvPr>
            <p:ph type="sldNum" sz="quarter" idx="10"/>
          </p:nvPr>
        </p:nvSpPr>
        <p:spPr/>
        <p:txBody>
          <a:bodyPr/>
          <a:lstStyle/>
          <a:p>
            <a:fld id="{824A558B-E4E9-A94A-B9C1-029E46A76ABA}" type="slidenum">
              <a:rPr lang="en-US" smtClean="0"/>
              <a:t>14</a:t>
            </a:fld>
            <a:endParaRPr lang="en-US"/>
          </a:p>
        </p:txBody>
      </p:sp>
    </p:spTree>
    <p:extLst>
      <p:ext uri="{BB962C8B-B14F-4D97-AF65-F5344CB8AC3E}">
        <p14:creationId xmlns:p14="http://schemas.microsoft.com/office/powerpoint/2010/main" val="142144886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710777" y="4338320"/>
            <a:ext cx="5608320" cy="4338320"/>
          </a:xfrm>
        </p:spPr>
        <p:txBody>
          <a:bodyPr/>
          <a:lstStyle/>
          <a:p>
            <a:r>
              <a:rPr lang="en-US" sz="1100" dirty="0" smtClean="0">
                <a:latin typeface="Gill Sans MT" panose="020B0502020104020203" pitchFamily="34" charset="0"/>
              </a:rPr>
              <a:t>Notes:</a:t>
            </a:r>
          </a:p>
          <a:p>
            <a:endParaRPr lang="en-US" sz="1100" dirty="0" smtClean="0">
              <a:latin typeface="Gill Sans MT" panose="020B0502020104020203" pitchFamily="34" charset="0"/>
            </a:endParaRPr>
          </a:p>
          <a:p>
            <a:r>
              <a:rPr lang="en-US" sz="1100" dirty="0" smtClean="0">
                <a:latin typeface="Gill Sans MT" panose="020B0502020104020203" pitchFamily="34" charset="0"/>
              </a:rPr>
              <a:t>There </a:t>
            </a:r>
            <a:r>
              <a:rPr lang="en-US" sz="1100" dirty="0">
                <a:latin typeface="Gill Sans MT" panose="020B0502020104020203" pitchFamily="34" charset="0"/>
              </a:rPr>
              <a:t>are four new </a:t>
            </a:r>
            <a:r>
              <a:rPr lang="en-US" sz="1100" dirty="0" smtClean="0">
                <a:latin typeface="Gill Sans MT" panose="020B0502020104020203" pitchFamily="34" charset="0"/>
              </a:rPr>
              <a:t>forms.  </a:t>
            </a:r>
            <a:endParaRPr lang="en-US" sz="1100" dirty="0">
              <a:latin typeface="Gill Sans MT" panose="020B0502020104020203" pitchFamily="34" charset="0"/>
            </a:endParaRPr>
          </a:p>
          <a:p>
            <a:endParaRPr lang="en-US" sz="1100" dirty="0">
              <a:latin typeface="Gill Sans MT" panose="020B0502020104020203" pitchFamily="34" charset="0"/>
            </a:endParaRPr>
          </a:p>
          <a:p>
            <a:r>
              <a:rPr lang="en-US" sz="1100" dirty="0">
                <a:latin typeface="Gill Sans MT" panose="020B0502020104020203" pitchFamily="34" charset="0"/>
              </a:rPr>
              <a:t>As discussed earlier, two new forms manage PII: the Child Support Agency Confidential Information Form and the Personal Information Form for UIFSA § 311. </a:t>
            </a:r>
          </a:p>
          <a:p>
            <a:r>
              <a:rPr lang="en-US" sz="1100" dirty="0">
                <a:latin typeface="Gill Sans MT" panose="020B0502020104020203" pitchFamily="34" charset="0"/>
              </a:rPr>
              <a:t> </a:t>
            </a:r>
          </a:p>
          <a:p>
            <a:r>
              <a:rPr lang="en-US" sz="1100" dirty="0">
                <a:latin typeface="Gill Sans MT" panose="020B0502020104020203" pitchFamily="34" charset="0"/>
              </a:rPr>
              <a:t>The other new forms are the Child Support Enforcement Transmittal #1 – Initial Request Acknowledgment (which was formerly part of Transmittal #1 – Initial Request) and the Child Support Agency Request for Change of Support Payment Location Pursuant to UIFSA § 319.</a:t>
            </a:r>
          </a:p>
          <a:p>
            <a:endParaRPr lang="en-US" sz="1100" b="1" dirty="0">
              <a:latin typeface="Gill Sans MT" panose="020B0502020104020203" pitchFamily="34" charset="0"/>
            </a:endParaRPr>
          </a:p>
          <a:p>
            <a:r>
              <a:rPr lang="en-US" sz="1100" dirty="0">
                <a:latin typeface="Gill Sans MT" panose="020B0502020104020203" pitchFamily="34" charset="0"/>
              </a:rPr>
              <a:t>We will talk in detail about all of these forms during these training sessions.</a:t>
            </a:r>
          </a:p>
          <a:p>
            <a:endParaRPr lang="en-US" sz="1100" dirty="0">
              <a:latin typeface="Gill Sans MT" panose="020B0502020104020203" pitchFamily="34" charset="0"/>
            </a:endParaRPr>
          </a:p>
          <a:p>
            <a:endParaRPr lang="en-US" dirty="0"/>
          </a:p>
        </p:txBody>
      </p:sp>
      <p:sp>
        <p:nvSpPr>
          <p:cNvPr id="4" name="Slide Number Placeholder 3"/>
          <p:cNvSpPr>
            <a:spLocks noGrp="1"/>
          </p:cNvSpPr>
          <p:nvPr>
            <p:ph type="sldNum" sz="quarter" idx="10"/>
          </p:nvPr>
        </p:nvSpPr>
        <p:spPr/>
        <p:txBody>
          <a:bodyPr/>
          <a:lstStyle/>
          <a:p>
            <a:fld id="{824A558B-E4E9-A94A-B9C1-029E46A76ABA}" type="slidenum">
              <a:rPr lang="en-US" smtClean="0"/>
              <a:t>15</a:t>
            </a:fld>
            <a:endParaRPr lang="en-US" dirty="0"/>
          </a:p>
        </p:txBody>
      </p:sp>
    </p:spTree>
    <p:extLst>
      <p:ext uri="{BB962C8B-B14F-4D97-AF65-F5344CB8AC3E}">
        <p14:creationId xmlns:p14="http://schemas.microsoft.com/office/powerpoint/2010/main" val="217182220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82688" y="696913"/>
            <a:ext cx="4062412" cy="3048000"/>
          </a:xfrm>
        </p:spPr>
      </p:sp>
      <p:sp>
        <p:nvSpPr>
          <p:cNvPr id="3" name="Notes Placeholder 2"/>
          <p:cNvSpPr>
            <a:spLocks noGrp="1"/>
          </p:cNvSpPr>
          <p:nvPr>
            <p:ph type="body" idx="1"/>
          </p:nvPr>
        </p:nvSpPr>
        <p:spPr>
          <a:xfrm>
            <a:off x="183987" y="3815969"/>
            <a:ext cx="6642425" cy="5013998"/>
          </a:xfrm>
        </p:spPr>
        <p:txBody>
          <a:bodyPr/>
          <a:lstStyle/>
          <a:p>
            <a:r>
              <a:rPr lang="en-US" sz="1100" dirty="0" smtClean="0">
                <a:latin typeface="Gill Sans MT" panose="020B0502020104020203" pitchFamily="34" charset="0"/>
              </a:rPr>
              <a:t>Notes:</a:t>
            </a:r>
          </a:p>
          <a:p>
            <a:endParaRPr lang="en-US" sz="1100" dirty="0" smtClean="0">
              <a:latin typeface="Gill Sans MT" panose="020B0502020104020203" pitchFamily="34" charset="0"/>
            </a:endParaRPr>
          </a:p>
          <a:p>
            <a:r>
              <a:rPr lang="en-US" sz="1100" dirty="0" smtClean="0">
                <a:latin typeface="Gill Sans MT" panose="020B0502020104020203" pitchFamily="34" charset="0"/>
              </a:rPr>
              <a:t>As </a:t>
            </a:r>
            <a:r>
              <a:rPr lang="en-US" sz="1100" dirty="0">
                <a:latin typeface="Gill Sans MT" panose="020B0502020104020203" pitchFamily="34" charset="0"/>
              </a:rPr>
              <a:t>you recall on slide 10 we discussed the various </a:t>
            </a:r>
            <a:r>
              <a:rPr lang="en-US" sz="1100" dirty="0" smtClean="0">
                <a:latin typeface="Gill Sans MT" panose="020B0502020104020203" pitchFamily="34" charset="0"/>
              </a:rPr>
              <a:t>checkboxes </a:t>
            </a:r>
            <a:r>
              <a:rPr lang="en-US" sz="1100" dirty="0">
                <a:latin typeface="Gill Sans MT" panose="020B0502020104020203" pitchFamily="34" charset="0"/>
              </a:rPr>
              <a:t>that may be under the “Note” section in the header, including references to EDE and CSENet.</a:t>
            </a:r>
          </a:p>
          <a:p>
            <a:endParaRPr lang="en-US" sz="1100" dirty="0">
              <a:latin typeface="Gill Sans MT" panose="020B0502020104020203" pitchFamily="34" charset="0"/>
            </a:endParaRPr>
          </a:p>
          <a:p>
            <a:r>
              <a:rPr lang="en-US" sz="1100" dirty="0">
                <a:latin typeface="Gill Sans MT" panose="020B0502020104020203" pitchFamily="34" charset="0"/>
              </a:rPr>
              <a:t>This slide displays common instructions that are on all the forms about intergovernmental communication and transmission methods for making IV-D case requests and sending information in the majority of IV-D cases.  However,  if your state does not have a particular method, then find a method that your state does have.  </a:t>
            </a:r>
            <a:endParaRPr lang="en-US" sz="1100" strike="dblStrike" dirty="0">
              <a:solidFill>
                <a:srgbClr val="FF0000"/>
              </a:solidFill>
              <a:latin typeface="Gill Sans MT" panose="020B0502020104020203" pitchFamily="34" charset="0"/>
            </a:endParaRPr>
          </a:p>
          <a:p>
            <a:pPr lvl="0"/>
            <a:endParaRPr lang="en-US" sz="1100" dirty="0">
              <a:latin typeface="Gill Sans MT" panose="020B0502020104020203" pitchFamily="34" charset="0"/>
            </a:endParaRPr>
          </a:p>
          <a:p>
            <a:pPr lvl="0"/>
            <a:r>
              <a:rPr lang="en-US" sz="1100" dirty="0">
                <a:latin typeface="Gill Sans MT" panose="020B0502020104020203" pitchFamily="34" charset="0"/>
              </a:rPr>
              <a:t>The recommended method for making requests or sending information to another state is a CSENet transaction.  As we discussed earlier, if CSENet is not listed as an option on the form, then it cannot be used to convey any of the requests for information or IV-D requests provided on the form. </a:t>
            </a:r>
          </a:p>
          <a:p>
            <a:pPr lvl="0"/>
            <a:endParaRPr lang="en-US" sz="1100" dirty="0">
              <a:latin typeface="Gill Sans MT" panose="020B0502020104020203" pitchFamily="34" charset="0"/>
            </a:endParaRPr>
          </a:p>
          <a:p>
            <a:r>
              <a:rPr lang="en-US" sz="1100" dirty="0">
                <a:latin typeface="Gill Sans MT" panose="020B0502020104020203" pitchFamily="34" charset="0"/>
              </a:rPr>
              <a:t>After </a:t>
            </a:r>
            <a:r>
              <a:rPr lang="en-US" sz="1100" dirty="0" err="1">
                <a:latin typeface="Gill Sans MT" panose="020B0502020104020203" pitchFamily="34" charset="0"/>
              </a:rPr>
              <a:t>CSENet</a:t>
            </a:r>
            <a:r>
              <a:rPr lang="en-US" sz="1100" dirty="0">
                <a:latin typeface="Gill Sans MT" panose="020B0502020104020203" pitchFamily="34" charset="0"/>
              </a:rPr>
              <a:t>, EDE is the next preferred method for transmitting your request or information.  Both your state and the receiving state must be using the EDE application to use this communication method.  Of course, you cannot send a document via CSENet.  Supporting documentation should be sent through EDE, whenever possible. </a:t>
            </a:r>
            <a:r>
              <a:rPr lang="en-US" sz="1100" dirty="0">
                <a:solidFill>
                  <a:srgbClr val="FF0000"/>
                </a:solidFill>
                <a:latin typeface="Gill Sans MT" panose="020B0502020104020203" pitchFamily="34" charset="0"/>
              </a:rPr>
              <a:t> </a:t>
            </a:r>
          </a:p>
          <a:p>
            <a:endParaRPr lang="en-US" sz="1100" dirty="0">
              <a:latin typeface="Gill Sans MT" panose="020B0502020104020203" pitchFamily="34" charset="0"/>
            </a:endParaRPr>
          </a:p>
          <a:p>
            <a:pPr lvl="0"/>
            <a:r>
              <a:rPr lang="en-US" sz="1100" dirty="0">
                <a:latin typeface="Gill Sans MT" panose="020B0502020104020203" pitchFamily="34" charset="0"/>
              </a:rPr>
              <a:t>If neither </a:t>
            </a:r>
            <a:r>
              <a:rPr lang="en-US" sz="1100" dirty="0" err="1">
                <a:latin typeface="Gill Sans MT" panose="020B0502020104020203" pitchFamily="34" charset="0"/>
              </a:rPr>
              <a:t>CSENet</a:t>
            </a:r>
            <a:r>
              <a:rPr lang="en-US" sz="1100" dirty="0">
                <a:latin typeface="Gill Sans MT" panose="020B0502020104020203" pitchFamily="34" charset="0"/>
              </a:rPr>
              <a:t> nor EDE </a:t>
            </a:r>
            <a:r>
              <a:rPr lang="en-US" sz="1100" dirty="0" smtClean="0">
                <a:latin typeface="Gill Sans MT" panose="020B0502020104020203" pitchFamily="34" charset="0"/>
              </a:rPr>
              <a:t>is available </a:t>
            </a:r>
            <a:r>
              <a:rPr lang="en-US" sz="1100" dirty="0">
                <a:latin typeface="Gill Sans MT" panose="020B0502020104020203" pitchFamily="34" charset="0"/>
              </a:rPr>
              <a:t>in your state or the receiving state, then use mail or fax to communicate your request. </a:t>
            </a:r>
          </a:p>
          <a:p>
            <a:endParaRPr lang="en-US" sz="1100" dirty="0">
              <a:latin typeface="Gill Sans MT" panose="020B0502020104020203" pitchFamily="34" charset="0"/>
            </a:endParaRPr>
          </a:p>
          <a:p>
            <a:r>
              <a:rPr lang="en-US" sz="1100" dirty="0">
                <a:latin typeface="Gill Sans MT" panose="020B0502020104020203" pitchFamily="34" charset="0"/>
              </a:rPr>
              <a:t>If certified copies are needed, send hard copies by mail.  </a:t>
            </a:r>
          </a:p>
          <a:p>
            <a:endParaRPr lang="en-US" sz="1100" dirty="0">
              <a:latin typeface="Gill Sans MT" panose="020B0502020104020203" pitchFamily="34" charset="0"/>
            </a:endParaRPr>
          </a:p>
        </p:txBody>
      </p:sp>
      <p:sp>
        <p:nvSpPr>
          <p:cNvPr id="4" name="Slide Number Placeholder 3"/>
          <p:cNvSpPr>
            <a:spLocks noGrp="1"/>
          </p:cNvSpPr>
          <p:nvPr>
            <p:ph type="sldNum" sz="quarter" idx="10"/>
          </p:nvPr>
        </p:nvSpPr>
        <p:spPr/>
        <p:txBody>
          <a:bodyPr/>
          <a:lstStyle/>
          <a:p>
            <a:fld id="{824A558B-E4E9-A94A-B9C1-029E46A76ABA}" type="slidenum">
              <a:rPr lang="en-US" smtClean="0"/>
              <a:t>16</a:t>
            </a:fld>
            <a:endParaRPr lang="en-US" dirty="0"/>
          </a:p>
        </p:txBody>
      </p:sp>
    </p:spTree>
    <p:extLst>
      <p:ext uri="{BB962C8B-B14F-4D97-AF65-F5344CB8AC3E}">
        <p14:creationId xmlns:p14="http://schemas.microsoft.com/office/powerpoint/2010/main" val="281855320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100" dirty="0" smtClean="0">
                <a:latin typeface="Gill Sans MT" panose="020B0502020104020203" pitchFamily="34" charset="0"/>
              </a:rPr>
              <a:t>Notes:</a:t>
            </a:r>
          </a:p>
          <a:p>
            <a:endParaRPr lang="en-US" sz="1100" dirty="0" smtClean="0">
              <a:latin typeface="Gill Sans MT" panose="020B0502020104020203" pitchFamily="34" charset="0"/>
            </a:endParaRPr>
          </a:p>
          <a:p>
            <a:r>
              <a:rPr lang="en-US" sz="1100" dirty="0" smtClean="0">
                <a:latin typeface="Gill Sans MT" panose="020B0502020104020203" pitchFamily="34" charset="0"/>
              </a:rPr>
              <a:t>The</a:t>
            </a:r>
            <a:r>
              <a:rPr lang="en-US" sz="1100" b="1" dirty="0" smtClean="0">
                <a:latin typeface="Gill Sans MT" panose="020B0502020104020203" pitchFamily="34" charset="0"/>
              </a:rPr>
              <a:t> </a:t>
            </a:r>
            <a:r>
              <a:rPr lang="en-US" sz="1100" dirty="0">
                <a:latin typeface="Gill Sans MT" panose="020B0502020104020203" pitchFamily="34" charset="0"/>
              </a:rPr>
              <a:t>instructions for a form are very important to </a:t>
            </a:r>
            <a:r>
              <a:rPr lang="en-US" sz="1100" dirty="0" smtClean="0">
                <a:latin typeface="Gill Sans MT" panose="020B0502020104020203" pitchFamily="34" charset="0"/>
              </a:rPr>
              <a:t>fill out </a:t>
            </a:r>
            <a:r>
              <a:rPr lang="en-US" sz="1100" dirty="0">
                <a:latin typeface="Gill Sans MT" panose="020B0502020104020203" pitchFamily="34" charset="0"/>
              </a:rPr>
              <a:t>the forms correctly.  Read the instructions carefully, as they are substantially different from the previous forms and provide important guidance.</a:t>
            </a:r>
          </a:p>
          <a:p>
            <a:endParaRPr lang="en-US" sz="1100" dirty="0">
              <a:latin typeface="Gill Sans MT" panose="020B0502020104020203" pitchFamily="34" charset="0"/>
            </a:endParaRPr>
          </a:p>
          <a:p>
            <a:r>
              <a:rPr lang="en-US" sz="1100" dirty="0">
                <a:latin typeface="Gill Sans MT" panose="020B0502020104020203" pitchFamily="34" charset="0"/>
              </a:rPr>
              <a:t>The instructions should be available to the applicant and should be included if you are mailing the forms to one of the parties.</a:t>
            </a:r>
          </a:p>
          <a:p>
            <a:endParaRPr lang="en-US" dirty="0"/>
          </a:p>
        </p:txBody>
      </p:sp>
      <p:sp>
        <p:nvSpPr>
          <p:cNvPr id="4" name="Slide Number Placeholder 3"/>
          <p:cNvSpPr>
            <a:spLocks noGrp="1"/>
          </p:cNvSpPr>
          <p:nvPr>
            <p:ph type="sldNum" sz="quarter" idx="10"/>
          </p:nvPr>
        </p:nvSpPr>
        <p:spPr/>
        <p:txBody>
          <a:bodyPr/>
          <a:lstStyle/>
          <a:p>
            <a:fld id="{824A558B-E4E9-A94A-B9C1-029E46A76ABA}" type="slidenum">
              <a:rPr lang="en-US" smtClean="0"/>
              <a:t>17</a:t>
            </a:fld>
            <a:endParaRPr lang="en-US"/>
          </a:p>
        </p:txBody>
      </p:sp>
    </p:spTree>
    <p:extLst>
      <p:ext uri="{BB962C8B-B14F-4D97-AF65-F5344CB8AC3E}">
        <p14:creationId xmlns:p14="http://schemas.microsoft.com/office/powerpoint/2010/main" val="13658547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100" dirty="0" smtClean="0">
                <a:latin typeface="Gill Sans MT" panose="020B0502020104020203" pitchFamily="34" charset="0"/>
              </a:rPr>
              <a:t>Notes:</a:t>
            </a:r>
          </a:p>
          <a:p>
            <a:endParaRPr lang="en-US" sz="1100" dirty="0" smtClean="0">
              <a:latin typeface="Gill Sans MT" panose="020B0502020104020203" pitchFamily="34" charset="0"/>
            </a:endParaRPr>
          </a:p>
          <a:p>
            <a:r>
              <a:rPr lang="en-US" sz="1100" dirty="0" smtClean="0">
                <a:latin typeface="Gill Sans MT" panose="020B0502020104020203" pitchFamily="34" charset="0"/>
              </a:rPr>
              <a:t>Let’s </a:t>
            </a:r>
            <a:r>
              <a:rPr lang="en-US" sz="1100" dirty="0">
                <a:latin typeface="Gill Sans MT" panose="020B0502020104020203" pitchFamily="34" charset="0"/>
              </a:rPr>
              <a:t>get started looking at the revised forms!</a:t>
            </a:r>
          </a:p>
          <a:p>
            <a:endParaRPr lang="en-US" sz="1100" b="1" dirty="0">
              <a:solidFill>
                <a:srgbClr val="1CA087"/>
              </a:solidFill>
              <a:latin typeface="Gill Sans MT" panose="020B0502020104020203" pitchFamily="34" charset="0"/>
            </a:endParaRPr>
          </a:p>
          <a:p>
            <a:r>
              <a:rPr lang="en-US" sz="1100" dirty="0">
                <a:latin typeface="Gill Sans MT" panose="020B0502020104020203" pitchFamily="34" charset="0"/>
              </a:rPr>
              <a:t>First we will look at the Child Support Agency Confidential Information Form.</a:t>
            </a:r>
          </a:p>
          <a:p>
            <a:endParaRPr lang="en-US" dirty="0"/>
          </a:p>
        </p:txBody>
      </p:sp>
      <p:sp>
        <p:nvSpPr>
          <p:cNvPr id="4" name="Slide Number Placeholder 3"/>
          <p:cNvSpPr>
            <a:spLocks noGrp="1"/>
          </p:cNvSpPr>
          <p:nvPr>
            <p:ph type="sldNum" sz="quarter" idx="10"/>
          </p:nvPr>
        </p:nvSpPr>
        <p:spPr/>
        <p:txBody>
          <a:bodyPr/>
          <a:lstStyle/>
          <a:p>
            <a:fld id="{824A558B-E4E9-A94A-B9C1-029E46A76ABA}" type="slidenum">
              <a:rPr lang="en-US" smtClean="0"/>
              <a:t>18</a:t>
            </a:fld>
            <a:endParaRPr lang="en-US"/>
          </a:p>
        </p:txBody>
      </p:sp>
    </p:spTree>
    <p:extLst>
      <p:ext uri="{BB962C8B-B14F-4D97-AF65-F5344CB8AC3E}">
        <p14:creationId xmlns:p14="http://schemas.microsoft.com/office/powerpoint/2010/main" val="66053604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81100" y="334963"/>
            <a:ext cx="4648200" cy="3487737"/>
          </a:xfrm>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a:xfrm>
                <a:off x="233680" y="3967283"/>
                <a:ext cx="6543040" cy="4993388"/>
              </a:xfrm>
            </p:spPr>
            <p:txBody>
              <a:bodyPr/>
              <a:lstStyle/>
              <a:p>
                <a:r>
                  <a:rPr lang="en-US" sz="1100" dirty="0" smtClean="0">
                    <a:latin typeface="Gill Sans MT" panose="020B0502020104020203" pitchFamily="34" charset="0"/>
                  </a:rPr>
                  <a:t>Notes:</a:t>
                </a:r>
              </a:p>
              <a:p>
                <a:endParaRPr lang="en-US" sz="1100" dirty="0" smtClean="0">
                  <a:latin typeface="Gill Sans MT" panose="020B0502020104020203" pitchFamily="34" charset="0"/>
                </a:endParaRPr>
              </a:p>
              <a:p>
                <a:pPr>
                  <a:defRPr/>
                </a:pPr>
                <a:r>
                  <a:rPr lang="en-US" sz="1100" dirty="0" smtClean="0">
                    <a:latin typeface="Gill Sans MT" panose="020B0502020104020203" pitchFamily="34" charset="0"/>
                  </a:rPr>
                  <a:t>As </a:t>
                </a:r>
                <a:r>
                  <a:rPr lang="en-US" sz="1100" dirty="0">
                    <a:latin typeface="Gill Sans MT" panose="020B0502020104020203" pitchFamily="34" charset="0"/>
                  </a:rPr>
                  <a:t>we mentioned earlier, protection of PII received the most public comments during the 2014 forms renewal process. </a:t>
                </a:r>
                <a:r>
                  <a:rPr lang="en-US" sz="1100" dirty="0" smtClean="0">
                    <a:latin typeface="Gill Sans MT" panose="020B0502020104020203" pitchFamily="34" charset="0"/>
                  </a:rPr>
                  <a:t>  As </a:t>
                </a:r>
                <a:r>
                  <a:rPr lang="en-US" sz="1100" dirty="0">
                    <a:latin typeface="Gill Sans MT" panose="020B0502020104020203" pitchFamily="34" charset="0"/>
                  </a:rPr>
                  <a:t>we look at each of the intergovernmental forms during this training, we will discuss when </a:t>
                </a:r>
                <a:r>
                  <a:rPr lang="en-US" sz="1100" dirty="0" smtClean="0">
                    <a:latin typeface="Gill Sans MT" panose="020B0502020104020203" pitchFamily="34" charset="0"/>
                  </a:rPr>
                  <a:t>to include this form</a:t>
                </a:r>
                <a:r>
                  <a:rPr lang="en-US" sz="1100" baseline="0" dirty="0" smtClean="0">
                    <a:latin typeface="Gill Sans MT" panose="020B0502020104020203" pitchFamily="34" charset="0"/>
                  </a:rPr>
                  <a:t> and the </a:t>
                </a:r>
                <a:r>
                  <a:rPr lang="en-US" sz="1100" dirty="0" smtClean="0">
                    <a:latin typeface="Gill Sans MT" panose="020B0502020104020203" pitchFamily="34" charset="0"/>
                  </a:rPr>
                  <a:t>Personal Information Form for UIFSA § 311,</a:t>
                </a:r>
                <a:r>
                  <a:rPr lang="en-US" sz="1100" baseline="0" dirty="0" smtClean="0">
                    <a:latin typeface="Gill Sans MT" panose="020B0502020104020203" pitchFamily="34" charset="0"/>
                  </a:rPr>
                  <a:t> which we will discuss next.</a:t>
                </a:r>
              </a:p>
              <a:p>
                <a:pPr>
                  <a:defRPr/>
                </a:pPr>
                <a:endParaRPr lang="en-US" sz="1100" baseline="0" dirty="0" smtClean="0">
                  <a:latin typeface="Gill Sans MT" panose="020B0502020104020203" pitchFamily="34" charset="0"/>
                </a:endParaRPr>
              </a:p>
              <a:p>
                <a:pPr marL="0" marR="0" indent="0" algn="l" defTabSz="457200" rtl="0" eaLnBrk="1" fontAlgn="auto" latinLnBrk="0" hangingPunct="1">
                  <a:lnSpc>
                    <a:spcPct val="100000"/>
                  </a:lnSpc>
                  <a:spcBef>
                    <a:spcPts val="0"/>
                  </a:spcBef>
                  <a:spcAft>
                    <a:spcPts val="0"/>
                  </a:spcAft>
                  <a:buClrTx/>
                  <a:buSzTx/>
                  <a:buFontTx/>
                  <a:buNone/>
                  <a:tabLst/>
                  <a:defRPr/>
                </a:pPr>
                <a:r>
                  <a:rPr lang="en-US" sz="1100" dirty="0" smtClean="0">
                    <a:solidFill>
                      <a:schemeClr val="tx1"/>
                    </a:solidFill>
                    <a:latin typeface="Gill Sans MT" panose="020B0502020104020203" pitchFamily="34" charset="0"/>
                  </a:rPr>
                  <a:t>By placing PII on separate forms, the Child Support Agency Confidential Information Form and the Personal Information Form for UIFSA § 311 eliminates the need to repeat personally identifiable information on most intergovernmental forms.  As we look at each of the intergovernmental forms during this training, we will discuss when these forms must be included and when the forms are recommended.</a:t>
                </a:r>
              </a:p>
              <a:p>
                <a:pPr>
                  <a:defRPr/>
                </a:pPr>
                <a:endParaRPr lang="en-US" sz="1100" dirty="0" smtClean="0">
                  <a:latin typeface="Gill Sans MT" panose="020B0502020104020203" pitchFamily="34" charset="0"/>
                </a:endParaRPr>
              </a:p>
              <a:p>
                <a:pPr>
                  <a:defRPr/>
                </a:pPr>
                <a:r>
                  <a:rPr lang="en-US" sz="1100" dirty="0" smtClean="0">
                    <a:latin typeface="Gill Sans MT" panose="020B0502020104020203" pitchFamily="34" charset="0"/>
                  </a:rPr>
                  <a:t>Let’s </a:t>
                </a:r>
                <a:r>
                  <a:rPr lang="en-US" sz="1100" dirty="0">
                    <a:latin typeface="Gill Sans MT" panose="020B0502020104020203" pitchFamily="34" charset="0"/>
                  </a:rPr>
                  <a:t>look at Section I of the Child Support Agency Confidential Information Form.  This section asks for basic case information, identifying the name and case or tribunal numbers of the initiating and responding jurisdictions and tribunals.  Note the use of “jurisdiction” rather than “state.” In general, the forms use the broader term jurisdiction to allow the forms to be used by non-state agencies, such as tribes, foreign countries, and even private attorneys, where appropriate.  </a:t>
                </a:r>
              </a:p>
            </p:txBody>
          </p:sp>
        </mc:Choice>
        <mc:Fallback xmlns="">
          <p:sp>
            <p:nvSpPr>
              <p:cNvPr id="3" name="Notes Placeholder 2"/>
              <p:cNvSpPr>
                <a:spLocks noGrp="1"/>
              </p:cNvSpPr>
              <p:nvPr>
                <p:ph type="body" idx="1"/>
              </p:nvPr>
            </p:nvSpPr>
            <p:spPr>
              <a:xfrm>
                <a:off x="235903" y="3995736"/>
                <a:ext cx="6605270" cy="5029201"/>
              </a:xfrm>
            </p:spPr>
            <p:txBody>
              <a:bodyPr/>
              <a:lstStyle/>
              <a:p>
                <a:pPr>
                  <a:defRPr/>
                </a:pPr>
                <a:r>
                  <a:rPr lang="en-US" sz="1100" dirty="0">
                    <a:latin typeface="Gill Sans MT" panose="020B0502020104020203" pitchFamily="34" charset="0"/>
                  </a:rPr>
                  <a:t>As we mentioned earlier, protection of PII received the most public comments during the 2014 forms renewal process.   Commenters shared that some states redact PII from pleadings and supporting documents to protect the information from public access, and expressed concern that other states do not.  Commenters also noted increased risk of identity theft.  In response to these concerns, OCSE originally proposed a single PII Form in 2015 and requested public comments.  While there was strong support for protecting PII, commenters identified two separate needs for PII:  1) personal information required by the responding IV-D agency to open and provide services in intergovernmental cases, and 2) information required by UIFSA § 311. </a:t>
                </a:r>
              </a:p>
              <a:p>
                <a:pPr defTabSz="939206">
                  <a:defRPr/>
                </a:pPr>
                <a:endParaRPr lang="en-US" sz="1100" dirty="0">
                  <a:latin typeface="Gill Sans MT" panose="020B0502020104020203" pitchFamily="34" charset="0"/>
                </a:endParaRPr>
              </a:p>
              <a:p>
                <a:pPr defTabSz="939206">
                  <a:defRPr/>
                </a:pPr>
                <a:r>
                  <a:rPr lang="en-US" sz="1100" dirty="0">
                    <a:latin typeface="Gill Sans MT" panose="020B0502020104020203" pitchFamily="34" charset="0"/>
                  </a:rPr>
                  <a:t>In response to these comments and after lengthy workgroup discussions, OCSE determined that two forms were needed to address these separate purposes for PII.  The Child Support Agency Confidential Information Form records information that the responding IV-D agency needs to provide services in an intergovernmental case but that may pose significant risk if disclosed inappropriately.   It is used exclusively by IV-D agencies and is intended to safeguard the privacy of individuals.  The Child Support Agency Confidential Information Form is </a:t>
                </a:r>
                <a:r>
                  <a:rPr lang="en-US" sz="1100" b="1" dirty="0">
                    <a:latin typeface="Gill Sans MT" panose="020B0502020104020203" pitchFamily="34" charset="0"/>
                  </a:rPr>
                  <a:t>not</a:t>
                </a:r>
                <a:r>
                  <a:rPr lang="en-US" sz="1100" dirty="0">
                    <a:latin typeface="Gill Sans MT" panose="020B0502020104020203" pitchFamily="34" charset="0"/>
                  </a:rPr>
                  <a:t> to be filed with a tribunal or provided to the opposing party.</a:t>
                </a:r>
              </a:p>
              <a:p>
                <a:pPr defTabSz="939206">
                  <a:defRPr/>
                </a:pPr>
                <a:endParaRPr lang="en-US" sz="1100" dirty="0">
                  <a:latin typeface="Gill Sans MT" panose="020B0502020104020203" pitchFamily="34" charset="0"/>
                </a:endParaRPr>
              </a:p>
              <a:p>
                <a:pPr defTabSz="939206">
                  <a:defRPr/>
                </a:pPr>
                <a:r>
                  <a:rPr lang="en-US" sz="1100" dirty="0">
                    <a:latin typeface="Gill Sans MT" panose="020B0502020104020203" pitchFamily="34" charset="0"/>
                  </a:rPr>
                  <a:t>The second form, Personal Information Form for UIFSA § 311, provides the information required by UIFSA §</a:t>
                </a:r>
                <a:r>
                  <a:rPr lang="en-US" sz="1100" i="0" dirty="0">
                    <a:latin typeface="Cambria Math"/>
                  </a:rPr>
                  <a:t> </a:t>
                </a:r>
                <a:r>
                  <a:rPr lang="en-US" sz="1100" dirty="0">
                    <a:latin typeface="Gill Sans MT" panose="020B0502020104020203" pitchFamily="34" charset="0"/>
                  </a:rPr>
                  <a:t>311 to be filed with the tribunal</a:t>
                </a:r>
                <a:r>
                  <a:rPr lang="en-US" sz="1100" dirty="0">
                    <a:solidFill>
                      <a:srgbClr val="FF0000"/>
                    </a:solidFill>
                    <a:latin typeface="Gill Sans MT" panose="020B0502020104020203" pitchFamily="34" charset="0"/>
                  </a:rPr>
                  <a:t> </a:t>
                </a:r>
                <a:r>
                  <a:rPr lang="en-US" sz="1100" dirty="0">
                    <a:latin typeface="Gill Sans MT" panose="020B0502020104020203" pitchFamily="34" charset="0"/>
                  </a:rPr>
                  <a:t>and provided to the other party.  We’ll talk more about this form in a few minutes.</a:t>
                </a:r>
              </a:p>
              <a:p>
                <a:pPr defTabSz="939206">
                  <a:defRPr/>
                </a:pPr>
                <a:endParaRPr lang="en-US" sz="1100" dirty="0">
                  <a:latin typeface="Gill Sans MT" panose="020B0502020104020203" pitchFamily="34" charset="0"/>
                </a:endParaRPr>
              </a:p>
              <a:p>
                <a:pPr defTabSz="939206">
                  <a:defRPr/>
                </a:pPr>
                <a:r>
                  <a:rPr lang="en-US" sz="1100" dirty="0">
                    <a:latin typeface="Gill Sans MT" panose="020B0502020104020203" pitchFamily="34" charset="0"/>
                  </a:rPr>
                  <a:t>By placing PII on separate forms, the Child Support Agency Confidential Information Form and the Personal Information Form for UIFSA § 311 eliminate the need to repeat </a:t>
                </a:r>
                <a:r>
                  <a:rPr lang="en-US" sz="1100" dirty="0">
                    <a:solidFill>
                      <a:srgbClr val="FF0000"/>
                    </a:solidFill>
                    <a:latin typeface="Gill Sans MT" panose="020B0502020104020203" pitchFamily="34" charset="0"/>
                  </a:rPr>
                  <a:t>personal</a:t>
                </a:r>
                <a:r>
                  <a:rPr lang="en-US" sz="1100" dirty="0">
                    <a:latin typeface="Gill Sans MT" panose="020B0502020104020203" pitchFamily="34" charset="0"/>
                  </a:rPr>
                  <a:t> identifiable information on most intergovernmental forms.  As we look at each of the intergovernmental forms during this training, we will discuss when these forms must be included and when the forms are recommended.</a:t>
                </a:r>
              </a:p>
              <a:p>
                <a:pPr defTabSz="939206">
                  <a:defRPr/>
                </a:pPr>
                <a:endParaRPr lang="en-US" sz="1100" dirty="0">
                  <a:latin typeface="Gill Sans MT" panose="020B0502020104020203" pitchFamily="34" charset="0"/>
                </a:endParaRPr>
              </a:p>
              <a:p>
                <a:pPr defTabSz="939206">
                  <a:defRPr/>
                </a:pPr>
                <a:r>
                  <a:rPr lang="en-US" sz="1100" dirty="0">
                    <a:latin typeface="Gill Sans MT" panose="020B0502020104020203" pitchFamily="34" charset="0"/>
                  </a:rPr>
                  <a:t>Let’s look at Section I of the Child Support Agency Confidential Information Form.  This section asks for basic case information, identifying the name and case or tribunal numbers of the initiating and responding jurisdictions and tribunals.  Note the use of “jurisdiction” rather than “state.” In general, the forms use the broader term jurisdiction to allow the forms to be used by non-state agencies, such as tribes, foreign countries, and even private attorneys, where appropriate.  </a:t>
                </a:r>
              </a:p>
            </p:txBody>
          </p:sp>
        </mc:Fallback>
      </mc:AlternateContent>
      <p:sp>
        <p:nvSpPr>
          <p:cNvPr id="4" name="Slide Number Placeholder 3"/>
          <p:cNvSpPr>
            <a:spLocks noGrp="1"/>
          </p:cNvSpPr>
          <p:nvPr>
            <p:ph type="sldNum" sz="quarter" idx="10"/>
          </p:nvPr>
        </p:nvSpPr>
        <p:spPr/>
        <p:txBody>
          <a:bodyPr/>
          <a:lstStyle/>
          <a:p>
            <a:fld id="{824A558B-E4E9-A94A-B9C1-029E46A76ABA}" type="slidenum">
              <a:rPr lang="en-US" smtClean="0"/>
              <a:t>19</a:t>
            </a:fld>
            <a:endParaRPr lang="en-US"/>
          </a:p>
        </p:txBody>
      </p:sp>
    </p:spTree>
    <p:extLst>
      <p:ext uri="{BB962C8B-B14F-4D97-AF65-F5344CB8AC3E}">
        <p14:creationId xmlns:p14="http://schemas.microsoft.com/office/powerpoint/2010/main" val="259319483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100" dirty="0" smtClean="0">
                <a:latin typeface="Gill Sans MT" panose="020B0502020104020203" pitchFamily="34" charset="0"/>
              </a:rPr>
              <a:t>Notes:</a:t>
            </a:r>
          </a:p>
          <a:p>
            <a:endParaRPr lang="en-US" sz="1100" dirty="0" smtClean="0">
              <a:latin typeface="Gill Sans MT" panose="020B0502020104020203" pitchFamily="34" charset="0"/>
            </a:endParaRPr>
          </a:p>
          <a:p>
            <a:r>
              <a:rPr lang="en-US" sz="1100" dirty="0" smtClean="0">
                <a:latin typeface="Gill Sans MT" panose="020B0502020104020203" pitchFamily="34" charset="0"/>
              </a:rPr>
              <a:t>We </a:t>
            </a:r>
            <a:r>
              <a:rPr lang="en-US" sz="1100" dirty="0">
                <a:latin typeface="Gill Sans MT" panose="020B0502020104020203" pitchFamily="34" charset="0"/>
              </a:rPr>
              <a:t>will provide four, 90 minute training sessions over </a:t>
            </a:r>
            <a:r>
              <a:rPr lang="en-US" sz="1100" dirty="0" smtClean="0">
                <a:latin typeface="Gill Sans MT" panose="020B0502020104020203" pitchFamily="34" charset="0"/>
              </a:rPr>
              <a:t>the next few months.  All sessions</a:t>
            </a:r>
            <a:r>
              <a:rPr lang="en-US" sz="1100" baseline="0" dirty="0" smtClean="0">
                <a:latin typeface="Gill Sans MT" panose="020B0502020104020203" pitchFamily="34" charset="0"/>
              </a:rPr>
              <a:t> will be held from 2:00 – 3:30 ET except for session 3 which is 2:30 – 4:00 ET.</a:t>
            </a:r>
            <a:endParaRPr lang="en-US" sz="1100" dirty="0">
              <a:latin typeface="Gill Sans MT" panose="020B0502020104020203" pitchFamily="34" charset="0"/>
            </a:endParaRPr>
          </a:p>
          <a:p>
            <a:pPr defTabSz="931660">
              <a:defRPr/>
            </a:pPr>
            <a:endParaRPr lang="en-US" sz="1100" dirty="0">
              <a:latin typeface="Gill Sans MT" panose="020B0502020104020203" pitchFamily="34" charset="0"/>
            </a:endParaRPr>
          </a:p>
          <a:p>
            <a:r>
              <a:rPr lang="en-US" sz="1100" dirty="0">
                <a:latin typeface="Gill Sans MT" panose="020B0502020104020203" pitchFamily="34" charset="0"/>
              </a:rPr>
              <a:t>Today for Session 1 we will:</a:t>
            </a:r>
          </a:p>
          <a:p>
            <a:pPr marL="170044" indent="-170044">
              <a:buFont typeface="Arial" panose="020B0604020202020204" pitchFamily="34" charset="0"/>
              <a:buChar char="•"/>
            </a:pPr>
            <a:r>
              <a:rPr lang="en-US" sz="1100" dirty="0">
                <a:latin typeface="Gill Sans MT" panose="020B0502020104020203" pitchFamily="34" charset="0"/>
              </a:rPr>
              <a:t>Review the objective of the training course; </a:t>
            </a:r>
          </a:p>
          <a:p>
            <a:pPr marL="170044" indent="-170044">
              <a:buFont typeface="Arial" panose="020B0604020202020204" pitchFamily="34" charset="0"/>
              <a:buChar char="•"/>
            </a:pPr>
            <a:r>
              <a:rPr lang="en-US" sz="1100" dirty="0">
                <a:latin typeface="Gill Sans MT" panose="020B0502020104020203" pitchFamily="34" charset="0"/>
              </a:rPr>
              <a:t>Give you some background; </a:t>
            </a:r>
          </a:p>
          <a:p>
            <a:pPr marL="170044" indent="-170044">
              <a:buFont typeface="Arial" panose="020B0604020202020204" pitchFamily="34" charset="0"/>
              <a:buChar char="•"/>
            </a:pPr>
            <a:r>
              <a:rPr lang="en-US" sz="1100" dirty="0">
                <a:latin typeface="Gill Sans MT" panose="020B0502020104020203" pitchFamily="34" charset="0"/>
              </a:rPr>
              <a:t>Discuss the general changes that were made across forms; and</a:t>
            </a:r>
          </a:p>
          <a:p>
            <a:pPr marL="170044" indent="-170044">
              <a:buFont typeface="Arial" panose="020B0604020202020204" pitchFamily="34" charset="0"/>
              <a:buChar char="•"/>
            </a:pPr>
            <a:r>
              <a:rPr lang="en-US" sz="1100" dirty="0">
                <a:latin typeface="Gill Sans MT" panose="020B0502020104020203" pitchFamily="34" charset="0"/>
              </a:rPr>
              <a:t>Review the first four individual forms:</a:t>
            </a:r>
          </a:p>
          <a:p>
            <a:pPr marL="680176" lvl="1" indent="-226725">
              <a:buFont typeface="+mj-lt"/>
              <a:buAutoNum type="arabicPeriod"/>
            </a:pPr>
            <a:r>
              <a:rPr lang="en-US" sz="1100" dirty="0">
                <a:latin typeface="Gill Sans MT" panose="020B0502020104020203" pitchFamily="34" charset="0"/>
              </a:rPr>
              <a:t>Child Support Agency Confidential Information Form;</a:t>
            </a:r>
          </a:p>
          <a:p>
            <a:pPr marL="680176" lvl="1" indent="-226725">
              <a:buFont typeface="+mj-lt"/>
              <a:buAutoNum type="arabicPeriod"/>
            </a:pPr>
            <a:r>
              <a:rPr lang="en-US" sz="1100" dirty="0">
                <a:latin typeface="Gill Sans MT" panose="020B0502020104020203" pitchFamily="34" charset="0"/>
              </a:rPr>
              <a:t>Personal Information Form For UIFSA § 311;</a:t>
            </a:r>
          </a:p>
          <a:p>
            <a:pPr marL="680176" lvl="1" indent="-226725">
              <a:buFont typeface="+mj-lt"/>
              <a:buAutoNum type="arabicPeriod"/>
            </a:pPr>
            <a:r>
              <a:rPr lang="en-US" sz="1100" dirty="0">
                <a:latin typeface="Gill Sans MT" panose="020B0502020104020203" pitchFamily="34" charset="0"/>
              </a:rPr>
              <a:t>Transmittal #1 – Initial Request; and</a:t>
            </a:r>
          </a:p>
          <a:p>
            <a:pPr marL="680176" lvl="1" indent="-226725">
              <a:buFont typeface="+mj-lt"/>
              <a:buAutoNum type="arabicPeriod"/>
            </a:pPr>
            <a:r>
              <a:rPr lang="en-US" sz="1100" dirty="0">
                <a:latin typeface="Gill Sans MT" panose="020B0502020104020203" pitchFamily="34" charset="0"/>
              </a:rPr>
              <a:t>Transmittal #1 – Initial Request Acknowledgment</a:t>
            </a:r>
            <a:r>
              <a:rPr lang="en-US" sz="1100" dirty="0" smtClean="0">
                <a:latin typeface="Gill Sans MT" panose="020B0502020104020203" pitchFamily="34" charset="0"/>
              </a:rPr>
              <a:t>.</a:t>
            </a:r>
          </a:p>
          <a:p>
            <a:pPr marL="222976" lvl="0" indent="-226725">
              <a:buFont typeface="Arial" panose="020B0604020202020204" pitchFamily="34" charset="0"/>
              <a:buChar char="•"/>
            </a:pPr>
            <a:r>
              <a:rPr lang="en-US" sz="1100" dirty="0" smtClean="0">
                <a:latin typeface="Gill Sans MT" panose="020B0502020104020203" pitchFamily="34" charset="0"/>
              </a:rPr>
              <a:t>Implementation Timeframes</a:t>
            </a:r>
            <a:endParaRPr lang="en-US" sz="1100" dirty="0">
              <a:latin typeface="Gill Sans MT" panose="020B0502020104020203" pitchFamily="34" charset="0"/>
            </a:endParaRPr>
          </a:p>
          <a:p>
            <a:pPr defTabSz="924020">
              <a:defRPr/>
            </a:pPr>
            <a:endParaRPr lang="en-US" sz="1100" dirty="0">
              <a:latin typeface="Gill Sans MT" panose="020B0502020104020203" pitchFamily="34" charset="0"/>
            </a:endParaRPr>
          </a:p>
          <a:p>
            <a:pPr defTabSz="924020">
              <a:defRPr/>
            </a:pPr>
            <a:r>
              <a:rPr lang="en-US" sz="1100" dirty="0">
                <a:latin typeface="Gill Sans MT" panose="020B0502020104020203" pitchFamily="34" charset="0"/>
              </a:rPr>
              <a:t>In Session 2, </a:t>
            </a:r>
            <a:r>
              <a:rPr lang="en-US" sz="1100" dirty="0" smtClean="0">
                <a:latin typeface="Gill Sans MT" panose="020B0502020104020203" pitchFamily="34" charset="0"/>
              </a:rPr>
              <a:t>on </a:t>
            </a:r>
            <a:r>
              <a:rPr lang="en-US" sz="1100" dirty="0">
                <a:latin typeface="Gill Sans MT" panose="020B0502020104020203" pitchFamily="34" charset="0"/>
              </a:rPr>
              <a:t>April 25, </a:t>
            </a:r>
            <a:r>
              <a:rPr lang="en-US" sz="1100" dirty="0" smtClean="0">
                <a:latin typeface="Gill Sans MT" panose="020B0502020104020203" pitchFamily="34" charset="0"/>
              </a:rPr>
              <a:t>2017 will </a:t>
            </a:r>
            <a:r>
              <a:rPr lang="en-US" sz="1100" dirty="0">
                <a:latin typeface="Gill Sans MT" panose="020B0502020104020203" pitchFamily="34" charset="0"/>
              </a:rPr>
              <a:t>cover four additional forms:</a:t>
            </a:r>
          </a:p>
          <a:p>
            <a:pPr marL="680176" lvl="1" indent="-226725" defTabSz="924020">
              <a:buFont typeface="+mj-lt"/>
              <a:buAutoNum type="arabicPeriod"/>
              <a:defRPr/>
            </a:pPr>
            <a:r>
              <a:rPr lang="en-US" sz="1100" dirty="0">
                <a:latin typeface="Gill Sans MT" panose="020B0502020104020203" pitchFamily="34" charset="0"/>
              </a:rPr>
              <a:t>Transmittal #2 – Subsequent Actions;</a:t>
            </a:r>
          </a:p>
          <a:p>
            <a:pPr marL="680176" lvl="1" indent="-226725" defTabSz="924020">
              <a:buFont typeface="+mj-lt"/>
              <a:buAutoNum type="arabicPeriod"/>
              <a:defRPr/>
            </a:pPr>
            <a:r>
              <a:rPr lang="en-US" sz="1100" dirty="0">
                <a:latin typeface="Gill Sans MT" panose="020B0502020104020203" pitchFamily="34" charset="0"/>
              </a:rPr>
              <a:t>Transmittal #3 – Request for Assistance/Discovery;</a:t>
            </a:r>
          </a:p>
          <a:p>
            <a:pPr marL="680176" lvl="1" indent="-226725" defTabSz="924020">
              <a:buFont typeface="+mj-lt"/>
              <a:buAutoNum type="arabicPeriod"/>
              <a:defRPr/>
            </a:pPr>
            <a:r>
              <a:rPr lang="en-US" sz="1100" dirty="0">
                <a:latin typeface="Gill Sans MT" panose="020B0502020104020203" pitchFamily="34" charset="0"/>
              </a:rPr>
              <a:t>Letter of Transmittal Requesting Registration; and</a:t>
            </a:r>
          </a:p>
          <a:p>
            <a:pPr marL="680176" lvl="1" indent="-226725" defTabSz="924020">
              <a:buFont typeface="+mj-lt"/>
              <a:buAutoNum type="arabicPeriod"/>
              <a:defRPr/>
            </a:pPr>
            <a:r>
              <a:rPr lang="en-US" sz="1100" dirty="0">
                <a:latin typeface="Gill Sans MT" panose="020B0502020104020203" pitchFamily="34" charset="0"/>
              </a:rPr>
              <a:t>Uniform Support Petition.</a:t>
            </a:r>
          </a:p>
          <a:p>
            <a:endParaRPr lang="en-US" sz="1100" dirty="0">
              <a:latin typeface="Gill Sans MT" panose="020B0502020104020203" pitchFamily="34" charset="0"/>
            </a:endParaRPr>
          </a:p>
          <a:p>
            <a:endParaRPr lang="en-US" sz="1100" dirty="0">
              <a:latin typeface="Gill Sans MT" panose="020B0502020104020203" pitchFamily="34" charset="0"/>
            </a:endParaRPr>
          </a:p>
        </p:txBody>
      </p:sp>
      <p:sp>
        <p:nvSpPr>
          <p:cNvPr id="4" name="Slide Number Placeholder 3"/>
          <p:cNvSpPr>
            <a:spLocks noGrp="1"/>
          </p:cNvSpPr>
          <p:nvPr>
            <p:ph type="sldNum" sz="quarter" idx="10"/>
          </p:nvPr>
        </p:nvSpPr>
        <p:spPr/>
        <p:txBody>
          <a:bodyPr/>
          <a:lstStyle/>
          <a:p>
            <a:fld id="{824A558B-E4E9-A94A-B9C1-029E46A76ABA}" type="slidenum">
              <a:rPr lang="en-US" smtClean="0"/>
              <a:t>2</a:t>
            </a:fld>
            <a:endParaRPr lang="en-US"/>
          </a:p>
        </p:txBody>
      </p:sp>
    </p:spTree>
    <p:extLst>
      <p:ext uri="{BB962C8B-B14F-4D97-AF65-F5344CB8AC3E}">
        <p14:creationId xmlns:p14="http://schemas.microsoft.com/office/powerpoint/2010/main" val="81598518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701040" y="4415791"/>
            <a:ext cx="5608320" cy="2577789"/>
          </a:xfrm>
        </p:spPr>
        <p:txBody>
          <a:bodyPr/>
          <a:lstStyle/>
          <a:p>
            <a:r>
              <a:rPr lang="en-US" sz="1100" dirty="0" smtClean="0">
                <a:latin typeface="Gill Sans MT" panose="020B0502020104020203" pitchFamily="34" charset="0"/>
              </a:rPr>
              <a:t>Notes:</a:t>
            </a:r>
          </a:p>
          <a:p>
            <a:endParaRPr lang="en-US" sz="1100" dirty="0" smtClean="0">
              <a:latin typeface="Gill Sans MT" panose="020B0502020104020203" pitchFamily="34" charset="0"/>
            </a:endParaRPr>
          </a:p>
          <a:p>
            <a:pPr defTabSz="931505">
              <a:defRPr/>
            </a:pPr>
            <a:r>
              <a:rPr lang="en-US" sz="1100" dirty="0" smtClean="0">
                <a:latin typeface="Gill Sans MT" panose="020B0502020104020203" pitchFamily="34" charset="0"/>
              </a:rPr>
              <a:t>Section II </a:t>
            </a:r>
            <a:r>
              <a:rPr lang="en-US" sz="1100" dirty="0">
                <a:latin typeface="Gill Sans MT" panose="020B0502020104020203" pitchFamily="34" charset="0"/>
              </a:rPr>
              <a:t>requests the information about the parties the child support agency will need to work the case effectively, such as names, addresses, and Social Security numbers. </a:t>
            </a:r>
          </a:p>
          <a:p>
            <a:pPr defTabSz="931505">
              <a:defRPr/>
            </a:pPr>
            <a:endParaRPr lang="en-US" sz="1100" dirty="0">
              <a:latin typeface="Gill Sans MT" panose="020B0502020104020203" pitchFamily="34" charset="0"/>
            </a:endParaRPr>
          </a:p>
          <a:p>
            <a:pPr defTabSz="931505">
              <a:defRPr/>
            </a:pPr>
            <a:r>
              <a:rPr lang="en-US" sz="1100" dirty="0">
                <a:latin typeface="Gill Sans MT" panose="020B0502020104020203" pitchFamily="34" charset="0"/>
              </a:rPr>
              <a:t>In Section II, the parent information is listed side-by-side.  Note that there is space to include information on the parent’s relationship to the child, </a:t>
            </a:r>
            <a:r>
              <a:rPr lang="en-US" sz="1100" dirty="0" smtClean="0">
                <a:latin typeface="Gill Sans MT" panose="020B0502020104020203" pitchFamily="34" charset="0"/>
              </a:rPr>
              <a:t>for example, Mother </a:t>
            </a:r>
            <a:r>
              <a:rPr lang="en-US" sz="1100" dirty="0">
                <a:latin typeface="Gill Sans MT" panose="020B0502020104020203" pitchFamily="34" charset="0"/>
              </a:rPr>
              <a:t>or Father.  </a:t>
            </a:r>
          </a:p>
          <a:p>
            <a:endParaRPr lang="en-US" sz="1100" dirty="0">
              <a:latin typeface="Gill Sans MT" panose="020B0502020104020203" pitchFamily="34" charset="0"/>
            </a:endParaRPr>
          </a:p>
          <a:p>
            <a:r>
              <a:rPr lang="en-US" sz="1100" dirty="0">
                <a:latin typeface="Gill Sans MT" panose="020B0502020104020203" pitchFamily="34" charset="0"/>
              </a:rPr>
              <a:t>The data on this form was previously on the Transmittal #1.  Please fill the form out as completely as possible to assist the responding jurisdiction.</a:t>
            </a:r>
          </a:p>
          <a:p>
            <a:endParaRPr lang="en-US" dirty="0" smtClean="0">
              <a:latin typeface="Gill Sans MT" panose="020B0502020104020203" pitchFamily="34" charset="0"/>
            </a:endParaRPr>
          </a:p>
          <a:p>
            <a:endParaRPr lang="en-US" dirty="0"/>
          </a:p>
        </p:txBody>
      </p:sp>
      <p:sp>
        <p:nvSpPr>
          <p:cNvPr id="4" name="Slide Number Placeholder 3"/>
          <p:cNvSpPr>
            <a:spLocks noGrp="1"/>
          </p:cNvSpPr>
          <p:nvPr>
            <p:ph type="sldNum" sz="quarter" idx="10"/>
          </p:nvPr>
        </p:nvSpPr>
        <p:spPr/>
        <p:txBody>
          <a:bodyPr/>
          <a:lstStyle/>
          <a:p>
            <a:fld id="{824A558B-E4E9-A94A-B9C1-029E46A76ABA}" type="slidenum">
              <a:rPr lang="en-US" smtClean="0"/>
              <a:t>20</a:t>
            </a:fld>
            <a:endParaRPr lang="en-US"/>
          </a:p>
        </p:txBody>
      </p:sp>
    </p:spTree>
    <p:extLst>
      <p:ext uri="{BB962C8B-B14F-4D97-AF65-F5344CB8AC3E}">
        <p14:creationId xmlns:p14="http://schemas.microsoft.com/office/powerpoint/2010/main" val="18036104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701040" y="4415790"/>
            <a:ext cx="5608320" cy="1442927"/>
          </a:xfrm>
        </p:spPr>
        <p:txBody>
          <a:bodyPr/>
          <a:lstStyle/>
          <a:p>
            <a:r>
              <a:rPr lang="en-US" sz="1100" dirty="0" smtClean="0">
                <a:latin typeface="Gill Sans MT" panose="020B0502020104020203" pitchFamily="34" charset="0"/>
              </a:rPr>
              <a:t>Notes:</a:t>
            </a:r>
          </a:p>
          <a:p>
            <a:endParaRPr lang="en-US" sz="1100" dirty="0" smtClean="0">
              <a:latin typeface="Gill Sans MT" panose="020B0502020104020203" pitchFamily="34" charset="0"/>
            </a:endParaRPr>
          </a:p>
          <a:p>
            <a:pPr defTabSz="923867">
              <a:defRPr/>
            </a:pPr>
            <a:r>
              <a:rPr lang="en-US" sz="1100" dirty="0" smtClean="0">
                <a:latin typeface="Gill Sans MT" panose="020B0502020104020203" pitchFamily="34" charset="0"/>
              </a:rPr>
              <a:t>The </a:t>
            </a:r>
            <a:r>
              <a:rPr lang="en-US" sz="1100" dirty="0">
                <a:latin typeface="Gill Sans MT" panose="020B0502020104020203" pitchFamily="34" charset="0"/>
              </a:rPr>
              <a:t>remaining parent information in Section II is continued on this slide.  New information has been added, such as the employer FEIN and, if applicable, information about incarceration.</a:t>
            </a:r>
          </a:p>
          <a:p>
            <a:pPr defTabSz="923867">
              <a:defRPr/>
            </a:pPr>
            <a:endParaRPr lang="en-US" sz="1100" dirty="0">
              <a:latin typeface="Gill Sans MT" panose="020B0502020104020203" pitchFamily="34" charset="0"/>
            </a:endParaRPr>
          </a:p>
          <a:p>
            <a:pPr defTabSz="923867">
              <a:defRPr/>
            </a:pPr>
            <a:r>
              <a:rPr lang="en-US" sz="1100" dirty="0">
                <a:latin typeface="Gill Sans MT" panose="020B0502020104020203" pitchFamily="34" charset="0"/>
              </a:rPr>
              <a:t>If the obligee is not the child or children’s parent, Section II also provides space for information about the caretaker.   </a:t>
            </a:r>
          </a:p>
          <a:p>
            <a:endParaRPr lang="en-US" dirty="0"/>
          </a:p>
        </p:txBody>
      </p:sp>
      <p:sp>
        <p:nvSpPr>
          <p:cNvPr id="4" name="Slide Number Placeholder 3"/>
          <p:cNvSpPr>
            <a:spLocks noGrp="1"/>
          </p:cNvSpPr>
          <p:nvPr>
            <p:ph type="sldNum" sz="quarter" idx="10"/>
          </p:nvPr>
        </p:nvSpPr>
        <p:spPr/>
        <p:txBody>
          <a:bodyPr/>
          <a:lstStyle/>
          <a:p>
            <a:fld id="{824A558B-E4E9-A94A-B9C1-029E46A76ABA}" type="slidenum">
              <a:rPr lang="en-US" smtClean="0"/>
              <a:t>21</a:t>
            </a:fld>
            <a:endParaRPr lang="en-US"/>
          </a:p>
        </p:txBody>
      </p:sp>
    </p:spTree>
    <p:extLst>
      <p:ext uri="{BB962C8B-B14F-4D97-AF65-F5344CB8AC3E}">
        <p14:creationId xmlns:p14="http://schemas.microsoft.com/office/powerpoint/2010/main" val="218550189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81100" y="260350"/>
            <a:ext cx="4648200" cy="3486150"/>
          </a:xfrm>
        </p:spPr>
      </p:sp>
      <p:sp>
        <p:nvSpPr>
          <p:cNvPr id="3" name="Notes Placeholder 2"/>
          <p:cNvSpPr>
            <a:spLocks noGrp="1"/>
          </p:cNvSpPr>
          <p:nvPr>
            <p:ph type="body" idx="1"/>
          </p:nvPr>
        </p:nvSpPr>
        <p:spPr>
          <a:xfrm>
            <a:off x="233680" y="3891626"/>
            <a:ext cx="6543040" cy="5296016"/>
          </a:xfrm>
        </p:spPr>
        <p:txBody>
          <a:bodyPr/>
          <a:lstStyle/>
          <a:p>
            <a:r>
              <a:rPr lang="en-US" sz="1100" dirty="0" smtClean="0">
                <a:latin typeface="Gill Sans MT" panose="020B0502020104020203" pitchFamily="34" charset="0"/>
              </a:rPr>
              <a:t>Notes:</a:t>
            </a:r>
          </a:p>
          <a:p>
            <a:endParaRPr lang="en-US" sz="1100" dirty="0" smtClean="0">
              <a:latin typeface="Gill Sans MT" panose="020B0502020104020203" pitchFamily="34" charset="0"/>
            </a:endParaRPr>
          </a:p>
          <a:p>
            <a:pPr defTabSz="923867">
              <a:defRPr/>
            </a:pPr>
            <a:r>
              <a:rPr lang="en-US" sz="1100" dirty="0" smtClean="0">
                <a:latin typeface="Gill Sans MT" panose="020B0502020104020203" pitchFamily="34" charset="0"/>
              </a:rPr>
              <a:t>Section </a:t>
            </a:r>
            <a:r>
              <a:rPr lang="en-US" sz="1100" dirty="0">
                <a:latin typeface="Gill Sans MT" panose="020B0502020104020203" pitchFamily="34" charset="0"/>
              </a:rPr>
              <a:t>III is used to provide information about the child or children for whom support is owed or is being sought.  There is room on the form to provide information for three children.  We are only showing the first child on this slide; the same information is required for each child listed.  If there are more than three children involved, check “Additional Children’s Information Attached” and attach the same information for each additional child.</a:t>
            </a:r>
          </a:p>
          <a:p>
            <a:pPr marL="640409" lvl="1" indent="-174658" defTabSz="931505">
              <a:buFont typeface="Arial" panose="020B0604020202020204" pitchFamily="34" charset="0"/>
              <a:buChar char="•"/>
              <a:defRPr/>
            </a:pPr>
            <a:endParaRPr lang="en-US" sz="1100" dirty="0">
              <a:latin typeface="Gill Sans MT" panose="020B0502020104020203" pitchFamily="34" charset="0"/>
            </a:endParaRPr>
          </a:p>
          <a:p>
            <a:pPr defTabSz="931505">
              <a:defRPr/>
            </a:pPr>
            <a:r>
              <a:rPr lang="en-US" sz="1100" dirty="0">
                <a:latin typeface="Gill Sans MT" panose="020B0502020104020203" pitchFamily="34" charset="0"/>
              </a:rPr>
              <a:t>Other questions are included that address parentage establishment:</a:t>
            </a:r>
          </a:p>
          <a:p>
            <a:pPr marL="640409" lvl="1" indent="-174658" defTabSz="931505">
              <a:buFont typeface="Arial" panose="020B0604020202020204" pitchFamily="34" charset="0"/>
              <a:buChar char="•"/>
              <a:defRPr/>
            </a:pPr>
            <a:r>
              <a:rPr lang="en-US" sz="1100" dirty="0">
                <a:latin typeface="Gill Sans MT" panose="020B0502020104020203" pitchFamily="34" charset="0"/>
              </a:rPr>
              <a:t>Was this a </a:t>
            </a:r>
            <a:r>
              <a:rPr lang="en-US" sz="1100" dirty="0" err="1">
                <a:latin typeface="Gill Sans MT" panose="020B0502020104020203" pitchFamily="34" charset="0"/>
              </a:rPr>
              <a:t>nonmarital</a:t>
            </a:r>
            <a:r>
              <a:rPr lang="en-US" sz="1100" dirty="0">
                <a:latin typeface="Gill Sans MT" panose="020B0502020104020203" pitchFamily="34" charset="0"/>
              </a:rPr>
              <a:t> birth?  If “No”, enter the date of marriage.  (The term </a:t>
            </a:r>
            <a:r>
              <a:rPr lang="en-US" sz="1100" dirty="0" err="1">
                <a:latin typeface="Gill Sans MT" panose="020B0502020104020203" pitchFamily="34" charset="0"/>
              </a:rPr>
              <a:t>nonmarital</a:t>
            </a:r>
            <a:r>
              <a:rPr lang="en-US" sz="1100" dirty="0">
                <a:latin typeface="Gill Sans MT" panose="020B0502020104020203" pitchFamily="34" charset="0"/>
              </a:rPr>
              <a:t> birth is now used instead of out-of-wedlock birth.)</a:t>
            </a:r>
          </a:p>
          <a:p>
            <a:pPr marL="640409" lvl="1" indent="-174658" defTabSz="931505">
              <a:buFont typeface="Arial" panose="020B0604020202020204" pitchFamily="34" charset="0"/>
              <a:buChar char="•"/>
              <a:defRPr/>
            </a:pPr>
            <a:r>
              <a:rPr lang="en-US" sz="1100" dirty="0">
                <a:latin typeface="Gill Sans MT" panose="020B0502020104020203" pitchFamily="34" charset="0"/>
              </a:rPr>
              <a:t>If  “Yes” was checked for </a:t>
            </a:r>
            <a:r>
              <a:rPr lang="en-US" sz="1100" dirty="0" err="1">
                <a:latin typeface="Gill Sans MT" panose="020B0502020104020203" pitchFamily="34" charset="0"/>
              </a:rPr>
              <a:t>nonmarital</a:t>
            </a:r>
            <a:r>
              <a:rPr lang="en-US" sz="1100" dirty="0">
                <a:latin typeface="Gill Sans MT" panose="020B0502020104020203" pitchFamily="34" charset="0"/>
              </a:rPr>
              <a:t> birth, continue completing this section of the form for the child.  If parentage has been established, check the next box.  </a:t>
            </a:r>
          </a:p>
          <a:p>
            <a:pPr marL="640409" lvl="1" indent="-174658" defTabSz="931505">
              <a:buFont typeface="Arial" panose="020B0604020202020204" pitchFamily="34" charset="0"/>
              <a:buChar char="•"/>
              <a:defRPr/>
            </a:pPr>
            <a:r>
              <a:rPr lang="en-US" sz="1100" dirty="0">
                <a:latin typeface="Gill Sans MT" panose="020B0502020104020203" pitchFamily="34" charset="0"/>
              </a:rPr>
              <a:t>If parentage has been established, answer the following questions:</a:t>
            </a:r>
          </a:p>
          <a:p>
            <a:pPr marL="1106162" lvl="2" indent="-174658" defTabSz="931505">
              <a:buFont typeface="Arial" panose="020B0604020202020204" pitchFamily="34" charset="0"/>
              <a:buChar char="•"/>
              <a:defRPr/>
            </a:pPr>
            <a:r>
              <a:rPr lang="en-US" sz="1100" dirty="0">
                <a:latin typeface="Gill Sans MT" panose="020B0502020104020203" pitchFamily="34" charset="0"/>
              </a:rPr>
              <a:t>Was this parentage establishment a paternity determination of fatherhood? Answer “Yes” or “No”.  This question is asked for the Paternity Establishment Percentage (PEP) reporting measure and audit purposes. </a:t>
            </a:r>
          </a:p>
          <a:p>
            <a:pPr marL="1106162" marR="0" lvl="2" indent="-174658" algn="l" defTabSz="931505"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100" kern="1200" dirty="0" smtClean="0">
                <a:solidFill>
                  <a:schemeClr val="tx1"/>
                </a:solidFill>
                <a:effectLst/>
                <a:latin typeface="+mn-lt"/>
                <a:ea typeface="+mn-ea"/>
                <a:cs typeface="+mn-cs"/>
              </a:rPr>
              <a:t>This checkbox for paternity determination of fatherhood is important for intergovernmental case processing. A state can share the paternity information on the Child Support Agency Information Form with other states for the purposes of data reporting.  The properly completed form serves as legal documentation for audit purposes. If the information provided is inconsistent or contradictory, if the form is incomplete, or if the form is blank, OCSE auditors will request other types of supporting documentation in order to confirm that the paternity case was properly reported.</a:t>
            </a:r>
          </a:p>
          <a:p>
            <a:pPr marL="1563362" lvl="3" indent="-174658" defTabSz="931505">
              <a:buFont typeface="Arial" panose="020B0604020202020204" pitchFamily="34" charset="0"/>
              <a:buChar char="•"/>
              <a:defRPr/>
            </a:pPr>
            <a:r>
              <a:rPr lang="en-US" sz="1200" kern="1200" dirty="0" smtClean="0">
                <a:solidFill>
                  <a:schemeClr val="tx1"/>
                </a:solidFill>
                <a:effectLst/>
                <a:latin typeface="+mn-lt"/>
                <a:ea typeface="+mn-ea"/>
                <a:cs typeface="+mn-cs"/>
              </a:rPr>
              <a:t>In most cases, if you checked “parentage established,” you would also check “Yes” for “Was this parentage establishment a paternity determination of fatherhood?”  Because there are many different family scenarios, there may be situations where parentage is established without a paternity determination of fatherhood (e.g. a two-women family, in some cases). Please contact OCSE if you have any question about reporting.  </a:t>
            </a:r>
          </a:p>
          <a:p>
            <a:pPr marL="1106162" lvl="2" indent="-174658" defTabSz="931505">
              <a:buFont typeface="Arial" panose="020B0604020202020204" pitchFamily="34" charset="0"/>
              <a:buChar char="•"/>
              <a:defRPr/>
            </a:pPr>
            <a:r>
              <a:rPr lang="en-US" sz="1100" dirty="0" smtClean="0">
                <a:latin typeface="Gill Sans MT" panose="020B0502020104020203" pitchFamily="34" charset="0"/>
              </a:rPr>
              <a:t>Enter the date and the state in which parentage was established and the method used.  For example, by order or an acknowledgment of parentage</a:t>
            </a:r>
            <a:r>
              <a:rPr lang="en-US" sz="1100" b="1" dirty="0" smtClean="0">
                <a:latin typeface="Gill Sans MT" panose="020B0502020104020203" pitchFamily="34" charset="0"/>
              </a:rPr>
              <a:t>.</a:t>
            </a:r>
          </a:p>
          <a:p>
            <a:pPr lvl="3" defTabSz="931505">
              <a:defRPr/>
            </a:pPr>
            <a:r>
              <a:rPr lang="en-US" sz="1100" dirty="0" smtClean="0">
                <a:solidFill>
                  <a:srgbClr val="FF0000"/>
                </a:solidFill>
                <a:latin typeface="Gill Sans MT" panose="020B0502020104020203" pitchFamily="34" charset="0"/>
              </a:rPr>
              <a:t> </a:t>
            </a:r>
            <a:endParaRPr lang="en-US" sz="1100" dirty="0">
              <a:solidFill>
                <a:srgbClr val="FF0000"/>
              </a:solidFill>
              <a:latin typeface="Gill Sans MT" panose="020B0502020104020203" pitchFamily="34" charset="0"/>
            </a:endParaRPr>
          </a:p>
          <a:p>
            <a:pPr marL="640409" lvl="1" indent="-174658" defTabSz="931505">
              <a:buFont typeface="Arial" panose="020B0604020202020204" pitchFamily="34" charset="0"/>
              <a:buChar char="•"/>
              <a:defRPr/>
            </a:pPr>
            <a:r>
              <a:rPr lang="en-US" sz="1100" dirty="0">
                <a:latin typeface="Gill Sans MT" panose="020B0502020104020203" pitchFamily="34" charset="0"/>
              </a:rPr>
              <a:t>If parentage has not been established, check that box.</a:t>
            </a:r>
          </a:p>
        </p:txBody>
      </p:sp>
      <p:sp>
        <p:nvSpPr>
          <p:cNvPr id="4" name="Slide Number Placeholder 3"/>
          <p:cNvSpPr>
            <a:spLocks noGrp="1"/>
          </p:cNvSpPr>
          <p:nvPr>
            <p:ph type="sldNum" sz="quarter" idx="10"/>
          </p:nvPr>
        </p:nvSpPr>
        <p:spPr/>
        <p:txBody>
          <a:bodyPr/>
          <a:lstStyle/>
          <a:p>
            <a:fld id="{824A558B-E4E9-A94A-B9C1-029E46A76ABA}" type="slidenum">
              <a:rPr lang="en-US" smtClean="0"/>
              <a:t>22</a:t>
            </a:fld>
            <a:endParaRPr lang="en-US"/>
          </a:p>
        </p:txBody>
      </p:sp>
    </p:spTree>
    <p:extLst>
      <p:ext uri="{BB962C8B-B14F-4D97-AF65-F5344CB8AC3E}">
        <p14:creationId xmlns:p14="http://schemas.microsoft.com/office/powerpoint/2010/main" val="163065819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100" dirty="0" smtClean="0">
                <a:latin typeface="Gill Sans MT" panose="020B0502020104020203" pitchFamily="34" charset="0"/>
              </a:rPr>
              <a:t>Notes:</a:t>
            </a:r>
          </a:p>
          <a:p>
            <a:endParaRPr lang="en-US" sz="1100" dirty="0" smtClean="0">
              <a:latin typeface="Gill Sans MT" panose="020B0502020104020203" pitchFamily="34" charset="0"/>
            </a:endParaRPr>
          </a:p>
          <a:p>
            <a:r>
              <a:rPr lang="en-US" sz="1100" dirty="0" smtClean="0">
                <a:latin typeface="Gill Sans MT" panose="020B0502020104020203" pitchFamily="34" charset="0"/>
              </a:rPr>
              <a:t>Let’s </a:t>
            </a:r>
            <a:r>
              <a:rPr lang="en-US" sz="1100" dirty="0">
                <a:latin typeface="Gill Sans MT" panose="020B0502020104020203" pitchFamily="34" charset="0"/>
              </a:rPr>
              <a:t>continue with the Personal Information Form for UIFSA § 311.</a:t>
            </a:r>
          </a:p>
          <a:p>
            <a:endParaRPr lang="en-US" dirty="0"/>
          </a:p>
        </p:txBody>
      </p:sp>
      <p:sp>
        <p:nvSpPr>
          <p:cNvPr id="4" name="Slide Number Placeholder 3"/>
          <p:cNvSpPr>
            <a:spLocks noGrp="1"/>
          </p:cNvSpPr>
          <p:nvPr>
            <p:ph type="sldNum" sz="quarter" idx="10"/>
          </p:nvPr>
        </p:nvSpPr>
        <p:spPr/>
        <p:txBody>
          <a:bodyPr/>
          <a:lstStyle/>
          <a:p>
            <a:fld id="{824A558B-E4E9-A94A-B9C1-029E46A76ABA}" type="slidenum">
              <a:rPr lang="en-US" smtClean="0"/>
              <a:t>23</a:t>
            </a:fld>
            <a:endParaRPr lang="en-US"/>
          </a:p>
        </p:txBody>
      </p:sp>
    </p:spTree>
    <p:extLst>
      <p:ext uri="{BB962C8B-B14F-4D97-AF65-F5344CB8AC3E}">
        <p14:creationId xmlns:p14="http://schemas.microsoft.com/office/powerpoint/2010/main" val="66053604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81100" y="184150"/>
            <a:ext cx="4648200" cy="3486150"/>
          </a:xfrm>
        </p:spPr>
      </p:sp>
      <p:sp>
        <p:nvSpPr>
          <p:cNvPr id="3" name="Notes Placeholder 2"/>
          <p:cNvSpPr>
            <a:spLocks noGrp="1"/>
          </p:cNvSpPr>
          <p:nvPr>
            <p:ph type="body" idx="1"/>
          </p:nvPr>
        </p:nvSpPr>
        <p:spPr>
          <a:xfrm>
            <a:off x="155787" y="3740311"/>
            <a:ext cx="6698826" cy="4766415"/>
          </a:xfrm>
        </p:spPr>
        <p:txBody>
          <a:bodyPr/>
          <a:lstStyle/>
          <a:p>
            <a:r>
              <a:rPr lang="en-US" sz="1100" dirty="0" smtClean="0">
                <a:latin typeface="Gill Sans MT" panose="020B0502020104020203" pitchFamily="34" charset="0"/>
              </a:rPr>
              <a:t>Notes:</a:t>
            </a:r>
          </a:p>
          <a:p>
            <a:endParaRPr lang="en-US" sz="1100" dirty="0" smtClean="0">
              <a:latin typeface="Gill Sans MT" panose="020B0502020104020203" pitchFamily="34" charset="0"/>
            </a:endParaRPr>
          </a:p>
          <a:p>
            <a:pPr defTabSz="923867">
              <a:defRPr/>
            </a:pPr>
            <a:r>
              <a:rPr lang="en-US" sz="1100" dirty="0" smtClean="0">
                <a:latin typeface="Gill Sans MT" panose="020B0502020104020203" pitchFamily="34" charset="0"/>
              </a:rPr>
              <a:t>In </a:t>
            </a:r>
            <a:r>
              <a:rPr lang="en-US" sz="1100" dirty="0">
                <a:latin typeface="Gill Sans MT" panose="020B0502020104020203" pitchFamily="34" charset="0"/>
              </a:rPr>
              <a:t>response to comments, OCSE developed a new Personal Information Form for UIFSA § 311.  UIFSA § 311 details the information that must be provided to the tribunal in a child support action.  Section 311 requires that the petition/pleading or accompanying documents include certain identifying information regarding the individual parties and the child(</a:t>
            </a:r>
            <a:r>
              <a:rPr lang="en-US" sz="1100" dirty="0" err="1">
                <a:latin typeface="Gill Sans MT" panose="020B0502020104020203" pitchFamily="34" charset="0"/>
              </a:rPr>
              <a:t>ren</a:t>
            </a:r>
            <a:r>
              <a:rPr lang="en-US" sz="1100" dirty="0">
                <a:latin typeface="Gill Sans MT" panose="020B0502020104020203" pitchFamily="34" charset="0"/>
              </a:rPr>
              <a:t>).  Unless accompanied by a nondisclosure finding/affidavit, the Personal Information Form for UIFSA § 311 is filed with the responding tribunal and is disclosed to the opposing party. </a:t>
            </a:r>
          </a:p>
          <a:p>
            <a:pPr defTabSz="923867">
              <a:defRPr/>
            </a:pPr>
            <a:endParaRPr lang="en-US" sz="1100" dirty="0">
              <a:latin typeface="Gill Sans MT" panose="020B0502020104020203" pitchFamily="34" charset="0"/>
            </a:endParaRPr>
          </a:p>
          <a:p>
            <a:pPr defTabSz="923867">
              <a:defRPr/>
            </a:pPr>
            <a:r>
              <a:rPr lang="en-US" sz="1100" dirty="0">
                <a:latin typeface="Gill Sans MT" panose="020B0502020104020203" pitchFamily="34" charset="0"/>
              </a:rPr>
              <a:t>The Personal Information Form for UIFSA § 311 is a required form if the Uniform Support Petition, Declaration in Support of Parentage, and/or General Testimony are sent to another jurisdiction.  The Personal Information Form for UIFSA § 311 records the PII required by UIFSA § 311, eliminating repetition on the other intergovernmental forms.</a:t>
            </a:r>
          </a:p>
          <a:p>
            <a:pPr defTabSz="923867">
              <a:defRPr/>
            </a:pPr>
            <a:endParaRPr lang="en-US" sz="1100" dirty="0">
              <a:latin typeface="Gill Sans MT" panose="020B0502020104020203" pitchFamily="34" charset="0"/>
            </a:endParaRPr>
          </a:p>
          <a:p>
            <a:pPr defTabSz="923867">
              <a:defRPr/>
            </a:pPr>
            <a:r>
              <a:rPr lang="en-US" sz="1100" dirty="0">
                <a:latin typeface="Gill Sans MT" panose="020B0502020104020203" pitchFamily="34" charset="0"/>
              </a:rPr>
              <a:t>While this form is similarly intended to safeguard the privacy of individuals in an intergovernmental case, its use and handling differ from the Child Support Agency Confidential Information Form.  The Personal Information Form for UIFSA § 311 may be used in IV-D, as well as non-IV-D, intergovernmental child support cases. </a:t>
            </a:r>
          </a:p>
          <a:p>
            <a:pPr defTabSz="923867">
              <a:defRPr/>
            </a:pPr>
            <a:endParaRPr lang="en-US" sz="1100" dirty="0">
              <a:latin typeface="Gill Sans MT" panose="020B0502020104020203" pitchFamily="34" charset="0"/>
            </a:endParaRPr>
          </a:p>
          <a:p>
            <a:pPr defTabSz="923867">
              <a:defRPr/>
            </a:pPr>
            <a:r>
              <a:rPr lang="en-US" sz="1100" dirty="0">
                <a:latin typeface="Gill Sans MT" panose="020B0502020104020203" pitchFamily="34" charset="0"/>
              </a:rPr>
              <a:t>The checkbox to indicate that a nondisclosure finding/affidavit is attached has been moved from the NOTE section to right under the title for emphasis.  A nondisclosure finding/affidavit per UIFSA § 312 is the mechanism used to request that certain information not be disclosed to the other party because the “health, safety or liberty of a party or child would be jeopardized by disclosure of specific identifying information….”  It requires the responding tribunal to seal the information, which also may not be provided to the opposing party unless and until the tribunal holds a hearing and requires disclosure. </a:t>
            </a:r>
          </a:p>
          <a:p>
            <a:pPr defTabSz="923867">
              <a:defRPr/>
            </a:pPr>
            <a:endParaRPr lang="en-US" sz="1100" dirty="0">
              <a:latin typeface="Gill Sans MT" panose="020B0502020104020203" pitchFamily="34" charset="0"/>
            </a:endParaRPr>
          </a:p>
          <a:p>
            <a:pPr defTabSz="923867">
              <a:defRPr/>
            </a:pPr>
            <a:r>
              <a:rPr lang="en-US" sz="1100" dirty="0">
                <a:latin typeface="Gill Sans MT" panose="020B0502020104020203" pitchFamily="34" charset="0"/>
              </a:rPr>
              <a:t>The next line on the form states that “THIS FORM CONTAINS SENSITVE INFORMATION – DO NOT FILE THIS FORM IN A PUBLIC ACCESS FILE.”  As mentioned earlier, commenters noted that there was a risk of identity theft, as some courts are “open” under state law, allowing public access to the hearing and court records.  This form is intended to safeguard the privacy of individuals.  Because the form records information that may pose significant risk of identity theft if disclosed inappropriately, the form highlights that it </a:t>
            </a:r>
            <a:r>
              <a:rPr lang="en-US" sz="1100" b="1" dirty="0">
                <a:latin typeface="Gill Sans MT" panose="020B0502020104020203" pitchFamily="34" charset="0"/>
              </a:rPr>
              <a:t>should not be filed </a:t>
            </a:r>
            <a:r>
              <a:rPr lang="en-US" sz="1100" dirty="0">
                <a:latin typeface="Gill Sans MT" panose="020B0502020104020203" pitchFamily="34" charset="0"/>
              </a:rPr>
              <a:t>in a public access file. </a:t>
            </a:r>
          </a:p>
          <a:p>
            <a:pPr defTabSz="923867">
              <a:lnSpc>
                <a:spcPts val="694"/>
              </a:lnSpc>
              <a:defRPr/>
            </a:pPr>
            <a:endParaRPr lang="en-US" sz="1100" dirty="0">
              <a:latin typeface="Gill Sans MT" panose="020B0502020104020203" pitchFamily="34" charset="0"/>
            </a:endParaRPr>
          </a:p>
          <a:p>
            <a:pPr defTabSz="923867">
              <a:defRPr/>
            </a:pPr>
            <a:r>
              <a:rPr lang="en-US" sz="1100" dirty="0">
                <a:latin typeface="Gill Sans MT" panose="020B0502020104020203" pitchFamily="34" charset="0"/>
              </a:rPr>
              <a:t>OCSE recognizes that states vary in whether court proceedings, as well as the files and records in those proceedings, are open to the general public. </a:t>
            </a:r>
          </a:p>
          <a:p>
            <a:pPr defTabSz="923867">
              <a:lnSpc>
                <a:spcPts val="694"/>
              </a:lnSpc>
              <a:defRPr/>
            </a:pPr>
            <a:endParaRPr lang="en-US" sz="1100" dirty="0">
              <a:latin typeface="Gill Sans MT" panose="020B0502020104020203" pitchFamily="34" charset="0"/>
            </a:endParaRPr>
          </a:p>
          <a:p>
            <a:pPr defTabSz="923867">
              <a:defRPr/>
            </a:pPr>
            <a:r>
              <a:rPr lang="en-US" sz="1100" dirty="0">
                <a:latin typeface="Gill Sans MT" panose="020B0502020104020203" pitchFamily="34" charset="0"/>
              </a:rPr>
              <a:t>OCSE believes that consolidating PII required by UIFSA into a single form will assist state tribunals in safeguarding the privacy of intergovernmental child support parties and their children.</a:t>
            </a:r>
          </a:p>
          <a:p>
            <a:pPr defTabSz="923867">
              <a:defRPr/>
            </a:pPr>
            <a:endParaRPr lang="en-US" sz="1100" dirty="0">
              <a:latin typeface="Gill Sans MT" panose="020B0502020104020203" pitchFamily="34" charset="0"/>
            </a:endParaRPr>
          </a:p>
          <a:p>
            <a:pPr defTabSz="923867">
              <a:defRPr/>
            </a:pPr>
            <a:r>
              <a:rPr lang="en-US" sz="1100" dirty="0">
                <a:latin typeface="Gill Sans MT" panose="020B0502020104020203" pitchFamily="34" charset="0"/>
              </a:rPr>
              <a:t>Let’s look at specific sections of the form now.  Section 1 asks for basic case information identifying the name and case or tribunal numbers of the initiating and responding jurisdictions.</a:t>
            </a:r>
          </a:p>
          <a:p>
            <a:pPr defTabSz="923867">
              <a:lnSpc>
                <a:spcPts val="694"/>
              </a:lnSpc>
              <a:defRPr/>
            </a:pPr>
            <a:endParaRPr lang="en-US" sz="1100" dirty="0">
              <a:latin typeface="Gill Sans MT" panose="020B0502020104020203" pitchFamily="34" charset="0"/>
            </a:endParaRPr>
          </a:p>
          <a:p>
            <a:pPr defTabSz="923867">
              <a:defRPr/>
            </a:pPr>
            <a:r>
              <a:rPr lang="en-US" sz="1100" dirty="0">
                <a:latin typeface="Gill Sans MT" panose="020B0502020104020203" pitchFamily="34" charset="0"/>
              </a:rPr>
              <a:t>Section 2 provides information about the parties that must be provided to the tribunal in a child support action.  The parent information is listed side-by-side, followed by the caretaker information.</a:t>
            </a:r>
          </a:p>
          <a:p>
            <a:pPr defTabSz="923867">
              <a:lnSpc>
                <a:spcPts val="694"/>
              </a:lnSpc>
              <a:defRPr/>
            </a:pPr>
            <a:endParaRPr lang="en-US" sz="1100" dirty="0">
              <a:latin typeface="Gill Sans MT" panose="020B0502020104020203" pitchFamily="34" charset="0"/>
            </a:endParaRPr>
          </a:p>
          <a:p>
            <a:pPr defTabSz="923867">
              <a:lnSpc>
                <a:spcPts val="694"/>
              </a:lnSpc>
              <a:defRPr/>
            </a:pPr>
            <a:endParaRPr lang="en-US" sz="1100" dirty="0">
              <a:latin typeface="Gill Sans MT" panose="020B0502020104020203" pitchFamily="34" charset="0"/>
            </a:endParaRPr>
          </a:p>
        </p:txBody>
      </p:sp>
    </p:spTree>
    <p:extLst>
      <p:ext uri="{BB962C8B-B14F-4D97-AF65-F5344CB8AC3E}">
        <p14:creationId xmlns:p14="http://schemas.microsoft.com/office/powerpoint/2010/main" val="264370983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100" dirty="0" smtClean="0">
                <a:latin typeface="Gill Sans MT" panose="020B0502020104020203" pitchFamily="34" charset="0"/>
              </a:rPr>
              <a:t>Notes:</a:t>
            </a:r>
          </a:p>
          <a:p>
            <a:endParaRPr lang="en-US" sz="1100" dirty="0" smtClean="0">
              <a:latin typeface="Gill Sans MT" panose="020B0502020104020203" pitchFamily="34" charset="0"/>
            </a:endParaRPr>
          </a:p>
          <a:p>
            <a:pPr defTabSz="923867">
              <a:defRPr/>
            </a:pPr>
            <a:r>
              <a:rPr lang="en-US" sz="1100" dirty="0" smtClean="0">
                <a:latin typeface="Gill Sans MT" panose="020B0502020104020203" pitchFamily="34" charset="0"/>
              </a:rPr>
              <a:t>Section </a:t>
            </a:r>
            <a:r>
              <a:rPr lang="en-US" sz="1100" dirty="0">
                <a:latin typeface="Gill Sans MT" panose="020B0502020104020203" pitchFamily="34" charset="0"/>
              </a:rPr>
              <a:t>3 is used to provide information about the child or children for whom child support is owed or being sought.  There is room on the form to provide information for three children.  We are only showing the first child on this slide; the same information is required for each child listed. If there are more than three children involved, check “Additional Children’s Information Attached” and attach the same information for each additional child.</a:t>
            </a:r>
          </a:p>
          <a:p>
            <a:pPr defTabSz="923867">
              <a:defRPr/>
            </a:pPr>
            <a:endParaRPr lang="en-US" sz="1100" dirty="0">
              <a:latin typeface="Gill Sans MT" panose="020B0502020104020203" pitchFamily="34" charset="0"/>
            </a:endParaRPr>
          </a:p>
          <a:p>
            <a:pPr defTabSz="923867">
              <a:defRPr/>
            </a:pPr>
            <a:r>
              <a:rPr lang="en-US" sz="1100" dirty="0">
                <a:latin typeface="Gill Sans MT" panose="020B0502020104020203" pitchFamily="34" charset="0"/>
              </a:rPr>
              <a:t>With one exception, the form asks only for information that UIFSA § 311 requires.  The form also asks for the date the child began residing in his or her current state.  That information is needed to determine the child’s home state, a designation which may be needed by the tribunal in certain UIFSA actions.</a:t>
            </a:r>
          </a:p>
        </p:txBody>
      </p:sp>
      <p:sp>
        <p:nvSpPr>
          <p:cNvPr id="4" name="Slide Number Placeholder 3"/>
          <p:cNvSpPr>
            <a:spLocks noGrp="1"/>
          </p:cNvSpPr>
          <p:nvPr>
            <p:ph type="sldNum" sz="quarter" idx="10"/>
          </p:nvPr>
        </p:nvSpPr>
        <p:spPr/>
        <p:txBody>
          <a:bodyPr/>
          <a:lstStyle/>
          <a:p>
            <a:fld id="{824A558B-E4E9-A94A-B9C1-029E46A76ABA}" type="slidenum">
              <a:rPr lang="en-US" smtClean="0"/>
              <a:t>25</a:t>
            </a:fld>
            <a:endParaRPr lang="en-US"/>
          </a:p>
        </p:txBody>
      </p:sp>
    </p:spTree>
    <p:extLst>
      <p:ext uri="{BB962C8B-B14F-4D97-AF65-F5344CB8AC3E}">
        <p14:creationId xmlns:p14="http://schemas.microsoft.com/office/powerpoint/2010/main" val="253652193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100" dirty="0" smtClean="0">
                <a:latin typeface="Gill Sans MT" panose="020B0502020104020203" pitchFamily="34" charset="0"/>
              </a:rPr>
              <a:t>Notes:</a:t>
            </a:r>
          </a:p>
          <a:p>
            <a:endParaRPr lang="en-US" sz="1100" dirty="0" smtClean="0">
              <a:latin typeface="Gill Sans MT" panose="020B0502020104020203" pitchFamily="34" charset="0"/>
            </a:endParaRPr>
          </a:p>
          <a:p>
            <a:r>
              <a:rPr lang="en-US" sz="1100" dirty="0" smtClean="0">
                <a:latin typeface="Gill Sans MT" panose="020B0502020104020203" pitchFamily="34" charset="0"/>
              </a:rPr>
              <a:t>Let’s </a:t>
            </a:r>
            <a:r>
              <a:rPr lang="en-US" sz="1100" dirty="0">
                <a:latin typeface="Gill Sans MT" panose="020B0502020104020203" pitchFamily="34" charset="0"/>
              </a:rPr>
              <a:t>continue with the Transmittal #1 – Initial Request (referred to as the T1)!</a:t>
            </a:r>
          </a:p>
          <a:p>
            <a:endParaRPr lang="en-US" dirty="0"/>
          </a:p>
        </p:txBody>
      </p:sp>
      <p:sp>
        <p:nvSpPr>
          <p:cNvPr id="4" name="Slide Number Placeholder 3"/>
          <p:cNvSpPr>
            <a:spLocks noGrp="1"/>
          </p:cNvSpPr>
          <p:nvPr>
            <p:ph type="sldNum" sz="quarter" idx="10"/>
          </p:nvPr>
        </p:nvSpPr>
        <p:spPr/>
        <p:txBody>
          <a:bodyPr/>
          <a:lstStyle/>
          <a:p>
            <a:fld id="{824A558B-E4E9-A94A-B9C1-029E46A76ABA}" type="slidenum">
              <a:rPr lang="en-US" smtClean="0"/>
              <a:t>26</a:t>
            </a:fld>
            <a:endParaRPr lang="en-US"/>
          </a:p>
        </p:txBody>
      </p:sp>
    </p:spTree>
    <p:extLst>
      <p:ext uri="{BB962C8B-B14F-4D97-AF65-F5344CB8AC3E}">
        <p14:creationId xmlns:p14="http://schemas.microsoft.com/office/powerpoint/2010/main" val="660536045"/>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701040" y="4415790"/>
            <a:ext cx="5608320" cy="4242250"/>
          </a:xfrm>
        </p:spPr>
        <p:txBody>
          <a:bodyPr/>
          <a:lstStyle/>
          <a:p>
            <a:r>
              <a:rPr lang="en-US" sz="1100" dirty="0" smtClean="0">
                <a:latin typeface="Gill Sans MT" panose="020B0502020104020203" pitchFamily="34" charset="0"/>
              </a:rPr>
              <a:t>Notes:</a:t>
            </a:r>
          </a:p>
          <a:p>
            <a:endParaRPr lang="en-US" sz="1100" dirty="0" smtClean="0">
              <a:latin typeface="Gill Sans MT" panose="020B0502020104020203" pitchFamily="34" charset="0"/>
            </a:endParaRPr>
          </a:p>
          <a:p>
            <a:pPr defTabSz="923867">
              <a:defRPr/>
            </a:pPr>
            <a:r>
              <a:rPr lang="en-US" sz="1100" dirty="0" smtClean="0">
                <a:latin typeface="Gill Sans MT" panose="020B0502020104020203" pitchFamily="34" charset="0"/>
              </a:rPr>
              <a:t>The </a:t>
            </a:r>
            <a:r>
              <a:rPr lang="en-US" sz="1100" dirty="0">
                <a:latin typeface="Gill Sans MT" panose="020B0502020104020203" pitchFamily="34" charset="0"/>
              </a:rPr>
              <a:t>T1 provides a standard format for an initiating IV-D child support agency to request a IV-D agency in a responding jurisdiction to open an intergovernmental case and take certain action.  The form is intended </a:t>
            </a:r>
            <a:r>
              <a:rPr lang="en-US" sz="1100" b="1" dirty="0">
                <a:latin typeface="Gill Sans MT" panose="020B0502020104020203" pitchFamily="34" charset="0"/>
              </a:rPr>
              <a:t>only</a:t>
            </a:r>
            <a:r>
              <a:rPr lang="en-US" sz="1100" dirty="0">
                <a:latin typeface="Gill Sans MT" panose="020B0502020104020203" pitchFamily="34" charset="0"/>
              </a:rPr>
              <a:t> for use among IV-D agencies.  It is </a:t>
            </a:r>
            <a:r>
              <a:rPr lang="en-US" sz="1100" b="1" dirty="0">
                <a:latin typeface="Gill Sans MT" panose="020B0502020104020203" pitchFamily="34" charset="0"/>
              </a:rPr>
              <a:t>not</a:t>
            </a:r>
            <a:r>
              <a:rPr lang="en-US" sz="1100" dirty="0">
                <a:latin typeface="Gill Sans MT" panose="020B0502020104020203" pitchFamily="34" charset="0"/>
              </a:rPr>
              <a:t> designed for private intergovernmental cases.  Generally, the T1 is not a legal document to file with a tribunal, although it may be filed with the tribunal and may be disclosed to the parties in the case in some states, unless accompanied by a nondisclosure finding/affidavit.</a:t>
            </a:r>
          </a:p>
          <a:p>
            <a:endParaRPr lang="en-US" sz="1100" dirty="0">
              <a:latin typeface="Gill Sans MT" panose="020B0502020104020203" pitchFamily="34" charset="0"/>
            </a:endParaRPr>
          </a:p>
          <a:p>
            <a:pPr defTabSz="923867">
              <a:defRPr/>
            </a:pPr>
            <a:r>
              <a:rPr lang="en-US" sz="1100" dirty="0">
                <a:latin typeface="Gill Sans MT" panose="020B0502020104020203" pitchFamily="34" charset="0"/>
              </a:rPr>
              <a:t>The T1 required some changes to reflect that the form is an agency-to-agency form.  We also replaced certain words with current terminology and deleted references to controlling order since cases with valid multiple current support obligations should now be rare.</a:t>
            </a:r>
          </a:p>
          <a:p>
            <a:pPr defTabSz="923867">
              <a:defRPr/>
            </a:pPr>
            <a:endParaRPr lang="en-US" sz="1100" dirty="0">
              <a:latin typeface="Gill Sans MT" panose="020B0502020104020203" pitchFamily="34" charset="0"/>
            </a:endParaRPr>
          </a:p>
          <a:p>
            <a:pPr defTabSz="923867">
              <a:defRPr/>
            </a:pPr>
            <a:r>
              <a:rPr lang="en-US" sz="1100" dirty="0">
                <a:latin typeface="Gill Sans MT" panose="020B0502020104020203" pitchFamily="34" charset="0"/>
              </a:rPr>
              <a:t>Please note that the Child Support Agency Confidential Information Form must be attached when using this form.  The header record was changed to be consistent across all the intergovernmental forms – as we have discussed.</a:t>
            </a:r>
          </a:p>
          <a:p>
            <a:pPr defTabSz="923867">
              <a:defRPr/>
            </a:pPr>
            <a:endParaRPr lang="en-US" sz="1100" dirty="0">
              <a:latin typeface="Gill Sans MT" panose="020B0502020104020203" pitchFamily="34" charset="0"/>
            </a:endParaRPr>
          </a:p>
          <a:p>
            <a:pPr defTabSz="923867">
              <a:defRPr/>
            </a:pPr>
            <a:r>
              <a:rPr lang="en-US" sz="1100" dirty="0">
                <a:latin typeface="Gill Sans MT" panose="020B0502020104020203" pitchFamily="34" charset="0"/>
              </a:rPr>
              <a:t>This is the first form where you see all three NOTE items that we discussed earlier, including checkboxes for</a:t>
            </a:r>
            <a:endParaRPr lang="en-US" sz="1100" dirty="0">
              <a:solidFill>
                <a:srgbClr val="FF0000"/>
              </a:solidFill>
              <a:latin typeface="Gill Sans MT" panose="020B0502020104020203" pitchFamily="34" charset="0"/>
            </a:endParaRPr>
          </a:p>
          <a:p>
            <a:pPr marL="685686" lvl="1" indent="-228562" defTabSz="923867">
              <a:buFont typeface="+mj-lt"/>
              <a:buAutoNum type="arabicPeriod"/>
              <a:defRPr/>
            </a:pPr>
            <a:r>
              <a:rPr lang="en-US" sz="1100" dirty="0">
                <a:latin typeface="Gill Sans MT" panose="020B0502020104020203" pitchFamily="34" charset="0"/>
              </a:rPr>
              <a:t>Nondisclosure </a:t>
            </a:r>
            <a:r>
              <a:rPr lang="en-US" sz="1100" dirty="0" smtClean="0">
                <a:latin typeface="Gill Sans MT" panose="020B0502020104020203" pitchFamily="34" charset="0"/>
              </a:rPr>
              <a:t>Finding/Affidavit attached, </a:t>
            </a:r>
            <a:endParaRPr lang="en-US" sz="1100" dirty="0">
              <a:latin typeface="Gill Sans MT" panose="020B0502020104020203" pitchFamily="34" charset="0"/>
            </a:endParaRPr>
          </a:p>
          <a:p>
            <a:pPr marL="685686" lvl="1" indent="-228562" defTabSz="923867">
              <a:buFont typeface="+mj-lt"/>
              <a:buAutoNum type="arabicPeriod"/>
              <a:defRPr/>
            </a:pPr>
            <a:r>
              <a:rPr lang="en-US" sz="1100" dirty="0">
                <a:latin typeface="Gill Sans MT" panose="020B0502020104020203" pitchFamily="34" charset="0"/>
              </a:rPr>
              <a:t>This form sent through electronic document exchange, and </a:t>
            </a:r>
          </a:p>
          <a:p>
            <a:pPr marL="685686" lvl="1" indent="-228562" defTabSz="923867">
              <a:buFont typeface="+mj-lt"/>
              <a:buAutoNum type="arabicPeriod"/>
              <a:defRPr/>
            </a:pPr>
            <a:r>
              <a:rPr lang="en-US" sz="1100" dirty="0">
                <a:latin typeface="Gill Sans MT" panose="020B0502020104020203" pitchFamily="34" charset="0"/>
              </a:rPr>
              <a:t>This request or information sent through CSENet.</a:t>
            </a:r>
          </a:p>
          <a:p>
            <a:pPr defTabSz="923867">
              <a:defRPr/>
            </a:pPr>
            <a:endParaRPr lang="en-US" sz="1100" dirty="0">
              <a:latin typeface="Gill Sans MT" panose="020B0502020104020203" pitchFamily="34" charset="0"/>
            </a:endParaRPr>
          </a:p>
        </p:txBody>
      </p:sp>
      <p:sp>
        <p:nvSpPr>
          <p:cNvPr id="4" name="Slide Number Placeholder 3"/>
          <p:cNvSpPr>
            <a:spLocks noGrp="1"/>
          </p:cNvSpPr>
          <p:nvPr>
            <p:ph type="sldNum" sz="quarter" idx="10"/>
          </p:nvPr>
        </p:nvSpPr>
        <p:spPr/>
        <p:txBody>
          <a:bodyPr/>
          <a:lstStyle/>
          <a:p>
            <a:fld id="{824A558B-E4E9-A94A-B9C1-029E46A76ABA}" type="slidenum">
              <a:rPr lang="en-US" smtClean="0"/>
              <a:t>27</a:t>
            </a:fld>
            <a:endParaRPr lang="en-US"/>
          </a:p>
        </p:txBody>
      </p:sp>
    </p:spTree>
    <p:extLst>
      <p:ext uri="{BB962C8B-B14F-4D97-AF65-F5344CB8AC3E}">
        <p14:creationId xmlns:p14="http://schemas.microsoft.com/office/powerpoint/2010/main" val="3634145415"/>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81100" y="184150"/>
            <a:ext cx="4648200" cy="3486150"/>
          </a:xfrm>
        </p:spPr>
      </p:sp>
      <p:sp>
        <p:nvSpPr>
          <p:cNvPr id="3" name="Notes Placeholder 2"/>
          <p:cNvSpPr>
            <a:spLocks noGrp="1"/>
          </p:cNvSpPr>
          <p:nvPr>
            <p:ph type="body" idx="1"/>
          </p:nvPr>
        </p:nvSpPr>
        <p:spPr>
          <a:xfrm>
            <a:off x="233680" y="3664654"/>
            <a:ext cx="6543040" cy="4993387"/>
          </a:xfrm>
        </p:spPr>
        <p:txBody>
          <a:bodyPr/>
          <a:lstStyle/>
          <a:p>
            <a:r>
              <a:rPr lang="en-US" sz="1100" dirty="0" smtClean="0">
                <a:latin typeface="Gill Sans MT" panose="020B0502020104020203" pitchFamily="34" charset="0"/>
              </a:rPr>
              <a:t>Notes:</a:t>
            </a:r>
          </a:p>
          <a:p>
            <a:endParaRPr lang="en-US" sz="1100" dirty="0" smtClean="0">
              <a:latin typeface="Gill Sans MT" panose="020B0502020104020203" pitchFamily="34" charset="0"/>
            </a:endParaRPr>
          </a:p>
          <a:p>
            <a:r>
              <a:rPr lang="en-US" sz="1100" dirty="0" smtClean="0">
                <a:latin typeface="Gill Sans MT" panose="020B0502020104020203" pitchFamily="34" charset="0"/>
              </a:rPr>
              <a:t>Section </a:t>
            </a:r>
            <a:r>
              <a:rPr lang="en-US" sz="1100" dirty="0">
                <a:latin typeface="Gill Sans MT" panose="020B0502020104020203" pitchFamily="34" charset="0"/>
              </a:rPr>
              <a:t>I Action:  The introductory language clarifies that the actions relate to a IV-D intergovernmental case, commonly referred to as a traditional two-state case.  The initiating jurisdiction is requesting the responding jurisdiction to provide all appropriate services.  </a:t>
            </a:r>
          </a:p>
          <a:p>
            <a:pPr>
              <a:lnSpc>
                <a:spcPts val="694"/>
              </a:lnSpc>
            </a:pPr>
            <a:endParaRPr lang="en-US" sz="1100" dirty="0">
              <a:latin typeface="Gill Sans MT" panose="020B0502020104020203" pitchFamily="34" charset="0"/>
            </a:endParaRPr>
          </a:p>
          <a:p>
            <a:r>
              <a:rPr lang="en-US" sz="1100" dirty="0">
                <a:latin typeface="Gill Sans MT" panose="020B0502020104020203" pitchFamily="34" charset="0"/>
              </a:rPr>
              <a:t>You may notice that this section differs quite a bit from the old form.  The workgroup wanted to ensure that this important communication among the agencies is clear in terms of what action the initiating jurisdiction is requesting. </a:t>
            </a:r>
            <a:r>
              <a:rPr lang="en-US" sz="1100" kern="1200" dirty="0" smtClean="0">
                <a:solidFill>
                  <a:schemeClr val="tx1"/>
                </a:solidFill>
                <a:effectLst/>
                <a:latin typeface="Gill Sans MT" panose="020B0502020104020203" pitchFamily="34" charset="0"/>
                <a:ea typeface="+mn-ea"/>
                <a:cs typeface="+mn-cs"/>
              </a:rPr>
              <a:t>There are five Actions on the T1, including an option for “other”, if needed</a:t>
            </a:r>
            <a:r>
              <a:rPr lang="en-US" sz="1100" dirty="0" smtClean="0">
                <a:latin typeface="Gill Sans MT" panose="020B0502020104020203" pitchFamily="34" charset="0"/>
              </a:rPr>
              <a:t>.  </a:t>
            </a:r>
            <a:r>
              <a:rPr lang="en-US" sz="1100" dirty="0">
                <a:latin typeface="Gill Sans MT" panose="020B0502020104020203" pitchFamily="34" charset="0"/>
              </a:rPr>
              <a:t>Please complete Section I carefully to ensure success with your case.</a:t>
            </a:r>
          </a:p>
          <a:p>
            <a:pPr>
              <a:lnSpc>
                <a:spcPts val="694"/>
              </a:lnSpc>
            </a:pPr>
            <a:endParaRPr lang="en-US" sz="1100" dirty="0">
              <a:latin typeface="Gill Sans MT" panose="020B0502020104020203" pitchFamily="34" charset="0"/>
            </a:endParaRPr>
          </a:p>
          <a:p>
            <a:r>
              <a:rPr lang="en-US" sz="1100" dirty="0">
                <a:latin typeface="Gill Sans MT" panose="020B0502020104020203" pitchFamily="34" charset="0"/>
              </a:rPr>
              <a:t>The </a:t>
            </a:r>
            <a:r>
              <a:rPr lang="en-US" sz="1100" dirty="0" smtClean="0">
                <a:latin typeface="Gill Sans MT" panose="020B0502020104020203" pitchFamily="34" charset="0"/>
              </a:rPr>
              <a:t>actions </a:t>
            </a:r>
            <a:r>
              <a:rPr lang="en-US" sz="1100" dirty="0">
                <a:latin typeface="Gill Sans MT" panose="020B0502020104020203" pitchFamily="34" charset="0"/>
              </a:rPr>
              <a:t>are:  1) Establish parentage; 2) Establish and enforce an order and forward payment to the initiating </a:t>
            </a:r>
            <a:r>
              <a:rPr lang="en-US" sz="1100" dirty="0" smtClean="0">
                <a:latin typeface="Gill Sans MT" panose="020B0502020104020203" pitchFamily="34" charset="0"/>
              </a:rPr>
              <a:t>jurisdiction’s</a:t>
            </a:r>
            <a:r>
              <a:rPr lang="en-US" sz="1100" baseline="0" dirty="0" smtClean="0">
                <a:latin typeface="Gill Sans MT" panose="020B0502020104020203" pitchFamily="34" charset="0"/>
              </a:rPr>
              <a:t> State Disbursement Unit (</a:t>
            </a:r>
            <a:r>
              <a:rPr lang="en-US" sz="1100" dirty="0" smtClean="0">
                <a:latin typeface="Gill Sans MT" panose="020B0502020104020203" pitchFamily="34" charset="0"/>
              </a:rPr>
              <a:t>SDU); </a:t>
            </a:r>
            <a:r>
              <a:rPr lang="en-US" sz="1100" dirty="0">
                <a:latin typeface="Gill Sans MT" panose="020B0502020104020203" pitchFamily="34" charset="0"/>
              </a:rPr>
              <a:t>3) Take an action on the responding tribunal’s order and forward payment to the initiating jurisdiction’s SDU; and 4) Take an action on a support order of another jurisdiction and forward payment to the initiating jurisdiction’s SDU.  We </a:t>
            </a:r>
            <a:r>
              <a:rPr lang="en-US" sz="1100" dirty="0" smtClean="0">
                <a:latin typeface="Gill Sans MT" panose="020B0502020104020203" pitchFamily="34" charset="0"/>
              </a:rPr>
              <a:t>included </a:t>
            </a:r>
            <a:r>
              <a:rPr lang="en-US" sz="1100" dirty="0">
                <a:latin typeface="Gill Sans MT" panose="020B0502020104020203" pitchFamily="34" charset="0"/>
              </a:rPr>
              <a:t>a 5) Other – with room for an explanation </a:t>
            </a:r>
            <a:r>
              <a:rPr lang="en-US" sz="1100" dirty="0" smtClean="0">
                <a:latin typeface="Gill Sans MT" panose="020B0502020104020203" pitchFamily="34" charset="0"/>
              </a:rPr>
              <a:t>– if </a:t>
            </a:r>
            <a:r>
              <a:rPr lang="en-US" sz="1100" dirty="0">
                <a:latin typeface="Gill Sans MT" panose="020B0502020104020203" pitchFamily="34" charset="0"/>
              </a:rPr>
              <a:t>your state is requesting another type of action for the responding jurisdiction to take when it opens an intergovernmental case.  We are not going to discuss each sub-checkbox, but we will highlight some key points. </a:t>
            </a:r>
          </a:p>
          <a:p>
            <a:endParaRPr lang="en-US" sz="1100" dirty="0">
              <a:latin typeface="Gill Sans MT" panose="020B0502020104020203" pitchFamily="34" charset="0"/>
            </a:endParaRPr>
          </a:p>
          <a:p>
            <a:pPr defTabSz="931505">
              <a:defRPr/>
            </a:pPr>
            <a:r>
              <a:rPr lang="en-US" sz="1100" dirty="0">
                <a:latin typeface="Gill Sans MT" panose="020B0502020104020203" pitchFamily="34" charset="0"/>
              </a:rPr>
              <a:t>If a modification has been requested, be sure that the responding jurisdiction is the jurisdiction with continuing, exclusive jurisdiction (CEJ) to complete the modification.  Also, </a:t>
            </a:r>
            <a:r>
              <a:rPr lang="en-US" sz="1100" dirty="0" smtClean="0">
                <a:latin typeface="Gill Sans MT" panose="020B0502020104020203" pitchFamily="34" charset="0"/>
              </a:rPr>
              <a:t>actions </a:t>
            </a:r>
            <a:r>
              <a:rPr lang="en-US" sz="1100" dirty="0">
                <a:latin typeface="Gill Sans MT" panose="020B0502020104020203" pitchFamily="34" charset="0"/>
              </a:rPr>
              <a:t>3 and 4 have an option to request modification only.  This would typically be used when the obligee is in the responding jurisdiction and that jurisdiction has CEJ to modify, but the initiating jurisdiction does not request additional services. </a:t>
            </a:r>
          </a:p>
          <a:p>
            <a:pPr defTabSz="931505">
              <a:lnSpc>
                <a:spcPts val="694"/>
              </a:lnSpc>
              <a:defRPr/>
            </a:pPr>
            <a:endParaRPr lang="en-US" sz="1100" dirty="0">
              <a:latin typeface="Gill Sans MT" panose="020B0502020104020203" pitchFamily="34" charset="0"/>
            </a:endParaRPr>
          </a:p>
          <a:p>
            <a:pPr defTabSz="931505">
              <a:defRPr/>
            </a:pPr>
            <a:r>
              <a:rPr lang="en-US" sz="1100" dirty="0">
                <a:latin typeface="Gill Sans MT" panose="020B0502020104020203" pitchFamily="34" charset="0"/>
              </a:rPr>
              <a:t>Action 3 E is a request to change the person or entity that will receive the payments.  This is used if there is a new obligee or the child is in foster care placement.</a:t>
            </a:r>
          </a:p>
          <a:p>
            <a:pPr defTabSz="931505">
              <a:lnSpc>
                <a:spcPts val="694"/>
              </a:lnSpc>
              <a:defRPr/>
            </a:pPr>
            <a:endParaRPr lang="en-US" sz="1100" dirty="0">
              <a:latin typeface="Gill Sans MT" panose="020B0502020104020203" pitchFamily="34" charset="0"/>
            </a:endParaRPr>
          </a:p>
          <a:p>
            <a:r>
              <a:rPr lang="en-US" sz="1200" b="0" kern="1200" dirty="0" smtClean="0">
                <a:solidFill>
                  <a:schemeClr val="tx1"/>
                </a:solidFill>
                <a:effectLst/>
                <a:latin typeface="+mn-lt"/>
                <a:ea typeface="+mn-ea"/>
                <a:cs typeface="+mn-cs"/>
              </a:rPr>
              <a:t>Please note that “redirection of payments” has been removed from the T1 to eliminate confusion with requests to change payment location under UIFSA § 319, which are sometimes called “redirection” requests.</a:t>
            </a:r>
            <a:r>
              <a:rPr lang="en-US" sz="1200" b="0" kern="1200" baseline="0" dirty="0" smtClean="0">
                <a:solidFill>
                  <a:schemeClr val="tx1"/>
                </a:solidFill>
                <a:effectLst/>
                <a:latin typeface="+mn-lt"/>
                <a:ea typeface="+mn-ea"/>
                <a:cs typeface="+mn-cs"/>
              </a:rPr>
              <a:t> </a:t>
            </a:r>
            <a:r>
              <a:rPr lang="en-US" sz="1200" b="0" kern="1200" dirty="0" smtClean="0">
                <a:solidFill>
                  <a:schemeClr val="tx1"/>
                </a:solidFill>
                <a:effectLst/>
                <a:latin typeface="+mn-lt"/>
                <a:ea typeface="+mn-ea"/>
                <a:cs typeface="+mn-cs"/>
              </a:rPr>
              <a:t> A request for redirection under UIFSA § 319 is not a request for the responding agency to open a traditional IV-D intergovernmental case, and therefore is not an appropriate request for the T1.  A request for payment forwarding is a payment processing action now on the Transmittal 3.  We will discuss these actions when we discuss the T3 and the Request for Change of Support Payment Location Pursuant to UIFSA § 319 forms.</a:t>
            </a:r>
          </a:p>
          <a:p>
            <a:pPr>
              <a:lnSpc>
                <a:spcPts val="694"/>
              </a:lnSpc>
            </a:pPr>
            <a:endParaRPr lang="en-US" sz="1100" b="1" dirty="0">
              <a:latin typeface="Gill Sans MT" panose="020B0502020104020203" pitchFamily="34" charset="0"/>
            </a:endParaRPr>
          </a:p>
          <a:p>
            <a:pPr defTabSz="931505">
              <a:defRPr/>
            </a:pPr>
            <a:r>
              <a:rPr lang="en-US" sz="1100" dirty="0" smtClean="0">
                <a:latin typeface="Gill Sans MT" panose="020B0502020104020203" pitchFamily="34" charset="0"/>
              </a:rPr>
              <a:t>The </a:t>
            </a:r>
            <a:r>
              <a:rPr lang="en-US" sz="1100" dirty="0">
                <a:latin typeface="Gill Sans MT" panose="020B0502020104020203" pitchFamily="34" charset="0"/>
              </a:rPr>
              <a:t>case should </a:t>
            </a:r>
            <a:r>
              <a:rPr lang="en-US" sz="1100" b="1" dirty="0">
                <a:latin typeface="Gill Sans MT" panose="020B0502020104020203" pitchFamily="34" charset="0"/>
              </a:rPr>
              <a:t>not</a:t>
            </a:r>
            <a:r>
              <a:rPr lang="en-US" sz="1100" dirty="0">
                <a:latin typeface="Gill Sans MT" panose="020B0502020104020203" pitchFamily="34" charset="0"/>
              </a:rPr>
              <a:t> be returned because the initiating jurisdiction does not check a box for an action that the responding jurisdiction determines is appropriate.  Contact the other agency if there is any question about what is being requested.</a:t>
            </a:r>
          </a:p>
          <a:p>
            <a:pPr>
              <a:lnSpc>
                <a:spcPts val="694"/>
              </a:lnSpc>
            </a:pPr>
            <a:endParaRPr lang="en-US" sz="1100" dirty="0">
              <a:latin typeface="Gill Sans MT" panose="020B0502020104020203" pitchFamily="34" charset="0"/>
            </a:endParaRPr>
          </a:p>
          <a:p>
            <a:pPr defTabSz="923867">
              <a:defRPr/>
            </a:pPr>
            <a:r>
              <a:rPr lang="en-US" sz="1100" dirty="0">
                <a:latin typeface="Gill Sans MT" panose="020B0502020104020203" pitchFamily="34" charset="0"/>
              </a:rPr>
              <a:t>Section II, Case Summary, is a summary of the order or orders that exist for the parties.  Refer to the order for additional information.</a:t>
            </a:r>
          </a:p>
          <a:p>
            <a:pPr>
              <a:lnSpc>
                <a:spcPts val="694"/>
              </a:lnSpc>
            </a:pPr>
            <a:endParaRPr lang="en-US" sz="1100" b="1" dirty="0">
              <a:latin typeface="Gill Sans MT" panose="020B0502020104020203" pitchFamily="34" charset="0"/>
            </a:endParaRPr>
          </a:p>
          <a:p>
            <a:pPr lvl="0"/>
            <a:r>
              <a:rPr lang="en-US" sz="1100" dirty="0" smtClean="0">
                <a:latin typeface="Gill Sans MT" panose="020B0502020104020203" pitchFamily="34" charset="0"/>
              </a:rPr>
              <a:t>For </a:t>
            </a:r>
            <a:r>
              <a:rPr lang="en-US" sz="1100" dirty="0">
                <a:latin typeface="Gill Sans MT" panose="020B0502020104020203" pitchFamily="34" charset="0"/>
              </a:rPr>
              <a:t>a breakdown of “Total amount of arrears,” refer to the order and, if applicable, the Letter of Transmittal Requesting Registration and/or the arrears calculation.</a:t>
            </a:r>
          </a:p>
          <a:p>
            <a:pPr lvl="2">
              <a:lnSpc>
                <a:spcPts val="694"/>
              </a:lnSpc>
            </a:pPr>
            <a:endParaRPr lang="en-US" sz="1100" dirty="0">
              <a:latin typeface="Gill Sans MT" panose="020B0502020104020203" pitchFamily="34" charset="0"/>
            </a:endParaRPr>
          </a:p>
          <a:p>
            <a:r>
              <a:rPr lang="en-US" sz="1100" dirty="0">
                <a:latin typeface="Gill Sans MT" panose="020B0502020104020203" pitchFamily="34" charset="0"/>
              </a:rPr>
              <a:t>New checkboxes have been added to clarify whether the order is for current support or arrears only.</a:t>
            </a:r>
          </a:p>
          <a:p>
            <a:pPr lvl="2">
              <a:lnSpc>
                <a:spcPts val="694"/>
              </a:lnSpc>
            </a:pPr>
            <a:endParaRPr lang="en-US" sz="1100" dirty="0">
              <a:latin typeface="Gill Sans MT" panose="020B0502020104020203" pitchFamily="34" charset="0"/>
            </a:endParaRPr>
          </a:p>
          <a:p>
            <a:r>
              <a:rPr lang="en-US" sz="1100" dirty="0">
                <a:latin typeface="Gill Sans MT" panose="020B0502020104020203" pitchFamily="34" charset="0"/>
              </a:rPr>
              <a:t>This section allows a IV-D agency to include information about more than one order for current support.  For example, there may be separate orders for different children involving the same obligor and obligee.  The rarer situation will be multiple current support orders that may have been improperly entered.  The initiating jurisdiction may use this section to provide information about the multiple orders.  It should then check item 5 “Other” under Section I Action and request that the responding jurisdiction determine the validity of the orders.</a:t>
            </a:r>
          </a:p>
          <a:p>
            <a:pPr hangingPunct="0">
              <a:lnSpc>
                <a:spcPts val="694"/>
              </a:lnSpc>
            </a:pPr>
            <a:r>
              <a:rPr lang="en-US" sz="1100" dirty="0">
                <a:latin typeface="Gill Sans MT" panose="020B0502020104020203" pitchFamily="34" charset="0"/>
              </a:rPr>
              <a:t> </a:t>
            </a:r>
          </a:p>
          <a:p>
            <a:pPr hangingPunct="0"/>
            <a:r>
              <a:rPr lang="en-US" sz="1100" dirty="0">
                <a:latin typeface="Gill Sans MT" panose="020B0502020104020203" pitchFamily="34" charset="0"/>
              </a:rPr>
              <a:t>This section also allows a IV-D agency to include information about an arrears only order.  In some states, administrative orders for current child support are later superseded by a judicial order in the same state, such as a divorce decree, that does not recognize, incorporate, or modify the administrative order.  While under state law the judicial order controls current support, arrears accrued under the superseded administrative order and not included in the judicial order remain collectible under the administrative order.  This section allows the IV-D agency to provide information about the enforceable arrears under the administrative order.  It also allows a IV-D agency to provide information about a money judgment for arrears or an order that only addresses support for a prior period.</a:t>
            </a:r>
          </a:p>
          <a:p>
            <a:pPr hangingPunct="0"/>
            <a:endParaRPr lang="en-US" sz="1100" dirty="0">
              <a:latin typeface="Gill Sans MT" panose="020B0502020104020203" pitchFamily="34" charset="0"/>
            </a:endParaRPr>
          </a:p>
        </p:txBody>
      </p:sp>
    </p:spTree>
    <p:extLst>
      <p:ext uri="{BB962C8B-B14F-4D97-AF65-F5344CB8AC3E}">
        <p14:creationId xmlns:p14="http://schemas.microsoft.com/office/powerpoint/2010/main" val="3158875983"/>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701040" y="4415792"/>
            <a:ext cx="5608320" cy="4725670"/>
          </a:xfrm>
        </p:spPr>
        <p:txBody>
          <a:bodyPr/>
          <a:lstStyle/>
          <a:p>
            <a:r>
              <a:rPr lang="en-US" sz="1100" dirty="0" smtClean="0">
                <a:latin typeface="Gill Sans MT" panose="020B0502020104020203" pitchFamily="34" charset="0"/>
              </a:rPr>
              <a:t>Notes:</a:t>
            </a:r>
          </a:p>
          <a:p>
            <a:endParaRPr lang="en-US" sz="1100" dirty="0" smtClean="0">
              <a:latin typeface="Gill Sans MT" panose="020B0502020104020203" pitchFamily="34" charset="0"/>
            </a:endParaRPr>
          </a:p>
          <a:p>
            <a:r>
              <a:rPr lang="en-US" sz="1100" dirty="0" smtClean="0">
                <a:latin typeface="Gill Sans MT" panose="020B0502020104020203" pitchFamily="34" charset="0"/>
              </a:rPr>
              <a:t>You </a:t>
            </a:r>
            <a:r>
              <a:rPr lang="en-US" sz="1100" dirty="0">
                <a:latin typeface="Gill Sans MT" panose="020B0502020104020203" pitchFamily="34" charset="0"/>
              </a:rPr>
              <a:t>will certainly notice a big difference in Section III on this slide.  Only the parties’ names are listed and all other information is on the Child Support Agency Confidential Information Form.  As discussed earlier, these changes were made to protect PII. </a:t>
            </a:r>
          </a:p>
          <a:p>
            <a:endParaRPr lang="en-US" sz="1100" dirty="0">
              <a:latin typeface="Gill Sans MT" panose="020B0502020104020203" pitchFamily="34" charset="0"/>
            </a:endParaRPr>
          </a:p>
          <a:p>
            <a:r>
              <a:rPr lang="en-US" sz="1100" dirty="0">
                <a:latin typeface="Gill Sans MT" panose="020B0502020104020203" pitchFamily="34" charset="0"/>
              </a:rPr>
              <a:t>Sections III and IV have revised titles, referring to </a:t>
            </a:r>
            <a:r>
              <a:rPr lang="en-US" sz="1100" dirty="0" err="1">
                <a:latin typeface="Gill Sans MT" panose="020B0502020104020203" pitchFamily="34" charset="0"/>
              </a:rPr>
              <a:t>Obligee</a:t>
            </a:r>
            <a:r>
              <a:rPr lang="en-US" sz="1100" dirty="0">
                <a:latin typeface="Gill Sans MT" panose="020B0502020104020203" pitchFamily="34" charset="0"/>
              </a:rPr>
              <a:t> and Obligor Information.  </a:t>
            </a:r>
          </a:p>
          <a:p>
            <a:endParaRPr lang="en-US" sz="1100" dirty="0">
              <a:latin typeface="Gill Sans MT" panose="020B0502020104020203" pitchFamily="34" charset="0"/>
            </a:endParaRPr>
          </a:p>
          <a:p>
            <a:r>
              <a:rPr lang="en-US" sz="1100" dirty="0">
                <a:latin typeface="Gill Sans MT" panose="020B0502020104020203" pitchFamily="34" charset="0"/>
              </a:rPr>
              <a:t>New checkboxes ask whether the obligee is a parent or caretaker. </a:t>
            </a:r>
          </a:p>
          <a:p>
            <a:endParaRPr lang="en-US" sz="1100" dirty="0">
              <a:latin typeface="Gill Sans MT" panose="020B0502020104020203" pitchFamily="34" charset="0"/>
            </a:endParaRPr>
          </a:p>
          <a:p>
            <a:r>
              <a:rPr lang="en-US" sz="1100" dirty="0">
                <a:latin typeface="Gill Sans MT" panose="020B0502020104020203" pitchFamily="34" charset="0"/>
              </a:rPr>
              <a:t>If the obligee is a caretaker, there is space to indicate the person’s relationship to the child or children and to check if the caretaker has legal custody or guardianship, which is required by some jurisdictions. </a:t>
            </a:r>
          </a:p>
          <a:p>
            <a:endParaRPr lang="en-US" sz="1100" dirty="0">
              <a:solidFill>
                <a:srgbClr val="FF0000"/>
              </a:solidFill>
              <a:latin typeface="Gill Sans MT" panose="020B0502020104020203" pitchFamily="34" charset="0"/>
            </a:endParaRPr>
          </a:p>
          <a:p>
            <a:r>
              <a:rPr lang="en-US" sz="1100" dirty="0">
                <a:latin typeface="Gill Sans MT" panose="020B0502020104020203" pitchFamily="34" charset="0"/>
              </a:rPr>
              <a:t>Section V Dependent Child or Children Information has space to list the full legal names of the children. </a:t>
            </a:r>
          </a:p>
          <a:p>
            <a:endParaRPr lang="en-US" sz="1100" dirty="0">
              <a:latin typeface="Gill Sans MT" panose="020B0502020104020203" pitchFamily="34" charset="0"/>
            </a:endParaRPr>
          </a:p>
          <a:p>
            <a:pPr defTabSz="931505">
              <a:defRPr/>
            </a:pPr>
            <a:r>
              <a:rPr lang="en-US" sz="1100" dirty="0">
                <a:latin typeface="Gill Sans MT" panose="020B0502020104020203" pitchFamily="34" charset="0"/>
              </a:rPr>
              <a:t>Section VI Other Pertinent </a:t>
            </a:r>
            <a:r>
              <a:rPr lang="en-US" sz="1100" dirty="0" smtClean="0">
                <a:latin typeface="Gill Sans MT" panose="020B0502020104020203" pitchFamily="34" charset="0"/>
              </a:rPr>
              <a:t>Information is </a:t>
            </a:r>
            <a:r>
              <a:rPr lang="en-US" sz="1100" dirty="0">
                <a:latin typeface="Gill Sans MT" panose="020B0502020104020203" pitchFamily="34" charset="0"/>
              </a:rPr>
              <a:t>used to provide additional information that may be useful to the responding jurisdiction.  If the information is related to a previous section, identify the section and item number.  If additional space is needed, check “Continued on attached sheet(s), incorporated by reference.”</a:t>
            </a:r>
          </a:p>
        </p:txBody>
      </p:sp>
      <p:sp>
        <p:nvSpPr>
          <p:cNvPr id="4" name="Slide Number Placeholder 3"/>
          <p:cNvSpPr>
            <a:spLocks noGrp="1"/>
          </p:cNvSpPr>
          <p:nvPr>
            <p:ph type="sldNum" sz="quarter" idx="10"/>
          </p:nvPr>
        </p:nvSpPr>
        <p:spPr/>
        <p:txBody>
          <a:bodyPr/>
          <a:lstStyle/>
          <a:p>
            <a:fld id="{824A558B-E4E9-A94A-B9C1-029E46A76ABA}" type="slidenum">
              <a:rPr lang="en-US" smtClean="0"/>
              <a:t>29</a:t>
            </a:fld>
            <a:endParaRPr lang="en-US"/>
          </a:p>
        </p:txBody>
      </p:sp>
    </p:spTree>
    <p:extLst>
      <p:ext uri="{BB962C8B-B14F-4D97-AF65-F5344CB8AC3E}">
        <p14:creationId xmlns:p14="http://schemas.microsoft.com/office/powerpoint/2010/main" val="404730497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100" dirty="0" smtClean="0">
                <a:latin typeface="Gill Sans MT" panose="020B0502020104020203" pitchFamily="34" charset="0"/>
              </a:rPr>
              <a:t>Notes:</a:t>
            </a:r>
          </a:p>
          <a:p>
            <a:endParaRPr lang="en-US" sz="1100" dirty="0" smtClean="0">
              <a:latin typeface="Gill Sans MT" panose="020B0502020104020203" pitchFamily="34" charset="0"/>
            </a:endParaRPr>
          </a:p>
          <a:p>
            <a:pPr defTabSz="924020">
              <a:defRPr/>
            </a:pPr>
            <a:r>
              <a:rPr lang="en-US" sz="1100" dirty="0" smtClean="0">
                <a:latin typeface="Gill Sans MT" panose="020B0502020104020203" pitchFamily="34" charset="0"/>
              </a:rPr>
              <a:t>In </a:t>
            </a:r>
            <a:r>
              <a:rPr lang="en-US" sz="1100" dirty="0">
                <a:latin typeface="Gill Sans MT" panose="020B0502020104020203" pitchFamily="34" charset="0"/>
              </a:rPr>
              <a:t>Session 3, </a:t>
            </a:r>
            <a:r>
              <a:rPr lang="en-US" sz="1100" dirty="0" smtClean="0">
                <a:latin typeface="Gill Sans MT" panose="020B0502020104020203" pitchFamily="34" charset="0"/>
              </a:rPr>
              <a:t>on </a:t>
            </a:r>
            <a:r>
              <a:rPr lang="en-US" sz="1100" dirty="0">
                <a:latin typeface="Gill Sans MT" panose="020B0502020104020203" pitchFamily="34" charset="0"/>
              </a:rPr>
              <a:t>May 16, </a:t>
            </a:r>
            <a:r>
              <a:rPr lang="en-US" sz="1100" dirty="0" smtClean="0">
                <a:latin typeface="Gill Sans MT" panose="020B0502020104020203" pitchFamily="34" charset="0"/>
              </a:rPr>
              <a:t>2017,</a:t>
            </a:r>
            <a:r>
              <a:rPr lang="en-US" sz="1100" baseline="0" dirty="0" smtClean="0">
                <a:latin typeface="Gill Sans MT" panose="020B0502020104020203" pitchFamily="34" charset="0"/>
              </a:rPr>
              <a:t> </a:t>
            </a:r>
            <a:r>
              <a:rPr lang="en-US" sz="1100" dirty="0" smtClean="0">
                <a:latin typeface="Gill Sans MT" panose="020B0502020104020203" pitchFamily="34" charset="0"/>
              </a:rPr>
              <a:t>will </a:t>
            </a:r>
            <a:r>
              <a:rPr lang="en-US" sz="1100" dirty="0">
                <a:latin typeface="Gill Sans MT" panose="020B0502020104020203" pitchFamily="34" charset="0"/>
              </a:rPr>
              <a:t>cover two additional forms:</a:t>
            </a:r>
          </a:p>
          <a:p>
            <a:pPr marL="680176" lvl="1" indent="-226725" defTabSz="924020">
              <a:buFont typeface="+mj-lt"/>
              <a:buAutoNum type="arabicPeriod"/>
              <a:defRPr/>
            </a:pPr>
            <a:r>
              <a:rPr lang="en-US" sz="1100" dirty="0">
                <a:latin typeface="Gill Sans MT" panose="020B0502020104020203" pitchFamily="34" charset="0"/>
              </a:rPr>
              <a:t>General Testimony; and </a:t>
            </a:r>
          </a:p>
          <a:p>
            <a:pPr marL="680176" lvl="1" indent="-226725" defTabSz="924020">
              <a:buFont typeface="+mj-lt"/>
              <a:buAutoNum type="arabicPeriod"/>
              <a:defRPr/>
            </a:pPr>
            <a:r>
              <a:rPr lang="en-US" sz="1100" dirty="0">
                <a:latin typeface="Gill Sans MT" panose="020B0502020104020203" pitchFamily="34" charset="0"/>
              </a:rPr>
              <a:t>Request for Change of Support Payment Location Pursuant to UIFSA § 319.</a:t>
            </a:r>
          </a:p>
          <a:p>
            <a:pPr defTabSz="924020">
              <a:defRPr/>
            </a:pPr>
            <a:endParaRPr lang="en-US" sz="1100" dirty="0">
              <a:latin typeface="Gill Sans MT" panose="020B0502020104020203" pitchFamily="34" charset="0"/>
            </a:endParaRPr>
          </a:p>
          <a:p>
            <a:pPr defTabSz="924020">
              <a:defRPr/>
            </a:pPr>
            <a:r>
              <a:rPr lang="en-US" sz="1100" dirty="0">
                <a:latin typeface="Gill Sans MT" panose="020B0502020104020203" pitchFamily="34" charset="0"/>
              </a:rPr>
              <a:t>In Session 4, </a:t>
            </a:r>
            <a:r>
              <a:rPr lang="en-US" sz="1100" dirty="0" smtClean="0">
                <a:latin typeface="Gill Sans MT" panose="020B0502020104020203" pitchFamily="34" charset="0"/>
              </a:rPr>
              <a:t>on </a:t>
            </a:r>
            <a:r>
              <a:rPr lang="en-US" sz="1100" dirty="0">
                <a:latin typeface="Gill Sans MT" panose="020B0502020104020203" pitchFamily="34" charset="0"/>
              </a:rPr>
              <a:t>June 27, 2017, </a:t>
            </a:r>
            <a:r>
              <a:rPr lang="en-US" sz="1100" dirty="0" smtClean="0">
                <a:latin typeface="Gill Sans MT" panose="020B0502020104020203" pitchFamily="34" charset="0"/>
              </a:rPr>
              <a:t>will cover</a:t>
            </a:r>
            <a:r>
              <a:rPr lang="en-US" sz="1100" dirty="0">
                <a:latin typeface="Gill Sans MT" panose="020B0502020104020203" pitchFamily="34" charset="0"/>
              </a:rPr>
              <a:t>:</a:t>
            </a:r>
          </a:p>
          <a:p>
            <a:pPr marL="623495" lvl="1" indent="-170044" defTabSz="924020">
              <a:buFont typeface="Arial" panose="020B0604020202020204" pitchFamily="34" charset="0"/>
              <a:buChar char="•"/>
              <a:defRPr/>
            </a:pPr>
            <a:r>
              <a:rPr lang="en-US" sz="1100" dirty="0">
                <a:latin typeface="Gill Sans MT" panose="020B0502020104020203" pitchFamily="34" charset="0"/>
              </a:rPr>
              <a:t>The rest of the individual forms:</a:t>
            </a:r>
          </a:p>
          <a:p>
            <a:pPr marL="1133627" lvl="2" indent="-226725" defTabSz="924020">
              <a:buFont typeface="+mj-lt"/>
              <a:buAutoNum type="arabicPeriod"/>
              <a:defRPr/>
            </a:pPr>
            <a:r>
              <a:rPr lang="en-US" sz="1100" dirty="0">
                <a:latin typeface="Gill Sans MT" panose="020B0502020104020203" pitchFamily="34" charset="0"/>
              </a:rPr>
              <a:t>Declaration in Support of Establishing Parentage; </a:t>
            </a:r>
          </a:p>
          <a:p>
            <a:pPr marL="1133627" lvl="2" indent="-226725" defTabSz="924020">
              <a:buFont typeface="+mj-lt"/>
              <a:buAutoNum type="arabicPeriod"/>
              <a:defRPr/>
            </a:pPr>
            <a:r>
              <a:rPr lang="en-US" sz="1100" dirty="0">
                <a:latin typeface="Gill Sans MT" panose="020B0502020104020203" pitchFamily="34" charset="0"/>
              </a:rPr>
              <a:t>Notice of Determination of Controlling Order; and</a:t>
            </a:r>
          </a:p>
          <a:p>
            <a:pPr marL="1133627" lvl="2" indent="-226725" defTabSz="924020">
              <a:buFont typeface="+mj-lt"/>
              <a:buAutoNum type="arabicPeriod"/>
              <a:defRPr/>
            </a:pPr>
            <a:r>
              <a:rPr lang="en-US" sz="1100" dirty="0">
                <a:latin typeface="Gill Sans MT" panose="020B0502020104020203" pitchFamily="34" charset="0"/>
              </a:rPr>
              <a:t>Child Support Locate Request</a:t>
            </a:r>
          </a:p>
          <a:p>
            <a:pPr marL="623495" lvl="1" indent="-170044" defTabSz="924020">
              <a:buFont typeface="Arial" panose="020B0604020202020204" pitchFamily="34" charset="0"/>
              <a:buChar char="•"/>
              <a:defRPr/>
            </a:pPr>
            <a:r>
              <a:rPr lang="en-US" sz="1100" dirty="0">
                <a:latin typeface="Gill Sans MT" panose="020B0502020104020203" pitchFamily="34" charset="0"/>
              </a:rPr>
              <a:t>Implementation Timeframes; and</a:t>
            </a:r>
          </a:p>
          <a:p>
            <a:pPr marL="623495" lvl="1" indent="-170044" defTabSz="924020">
              <a:buFont typeface="Arial" panose="020B0604020202020204" pitchFamily="34" charset="0"/>
              <a:buChar char="•"/>
              <a:defRPr/>
            </a:pPr>
            <a:r>
              <a:rPr lang="en-US" sz="1100" dirty="0">
                <a:latin typeface="Gill Sans MT" panose="020B0502020104020203" pitchFamily="34" charset="0"/>
              </a:rPr>
              <a:t>Wrap-up.</a:t>
            </a:r>
          </a:p>
          <a:p>
            <a:pPr lvl="1" defTabSz="924020">
              <a:defRPr/>
            </a:pPr>
            <a:endParaRPr lang="en-US" sz="1100" dirty="0">
              <a:latin typeface="Gill Sans MT" panose="020B0502020104020203" pitchFamily="34" charset="0"/>
            </a:endParaRPr>
          </a:p>
          <a:p>
            <a:pPr defTabSz="924020">
              <a:defRPr/>
            </a:pPr>
            <a:r>
              <a:rPr lang="en-US" sz="1100">
                <a:latin typeface="Gill Sans MT" panose="020B0502020104020203" pitchFamily="34" charset="0"/>
              </a:rPr>
              <a:t>The </a:t>
            </a:r>
            <a:r>
              <a:rPr lang="en-US" sz="1100" smtClean="0">
                <a:latin typeface="Gill Sans MT" panose="020B0502020104020203" pitchFamily="34" charset="0"/>
              </a:rPr>
              <a:t>slides </a:t>
            </a:r>
            <a:r>
              <a:rPr lang="en-US" sz="1100" dirty="0">
                <a:latin typeface="Gill Sans MT" panose="020B0502020104020203" pitchFamily="34" charset="0"/>
              </a:rPr>
              <a:t>and notes will be posted on the OCSE website for your use after the trainings.</a:t>
            </a:r>
          </a:p>
          <a:p>
            <a:endParaRPr lang="en-US" sz="1100" dirty="0"/>
          </a:p>
        </p:txBody>
      </p:sp>
      <p:sp>
        <p:nvSpPr>
          <p:cNvPr id="4" name="Slide Number Placeholder 3"/>
          <p:cNvSpPr>
            <a:spLocks noGrp="1"/>
          </p:cNvSpPr>
          <p:nvPr>
            <p:ph type="sldNum" sz="quarter" idx="10"/>
          </p:nvPr>
        </p:nvSpPr>
        <p:spPr/>
        <p:txBody>
          <a:bodyPr/>
          <a:lstStyle/>
          <a:p>
            <a:fld id="{824A558B-E4E9-A94A-B9C1-029E46A76ABA}" type="slidenum">
              <a:rPr lang="en-US" smtClean="0"/>
              <a:t>3</a:t>
            </a:fld>
            <a:endParaRPr lang="en-US"/>
          </a:p>
        </p:txBody>
      </p:sp>
    </p:spTree>
    <p:extLst>
      <p:ext uri="{BB962C8B-B14F-4D97-AF65-F5344CB8AC3E}">
        <p14:creationId xmlns:p14="http://schemas.microsoft.com/office/powerpoint/2010/main" val="111098568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701040" y="4415790"/>
            <a:ext cx="5608320" cy="3636991"/>
          </a:xfrm>
        </p:spPr>
        <p:txBody>
          <a:bodyPr/>
          <a:lstStyle/>
          <a:p>
            <a:r>
              <a:rPr lang="en-US" sz="1100" dirty="0" smtClean="0">
                <a:latin typeface="Gill Sans MT" panose="020B0502020104020203" pitchFamily="34" charset="0"/>
              </a:rPr>
              <a:t>Notes:</a:t>
            </a:r>
          </a:p>
          <a:p>
            <a:endParaRPr lang="en-US" sz="1100" dirty="0" smtClean="0">
              <a:latin typeface="Gill Sans MT" panose="020B0502020104020203" pitchFamily="34" charset="0"/>
            </a:endParaRPr>
          </a:p>
          <a:p>
            <a:pPr defTabSz="923867">
              <a:defRPr/>
            </a:pPr>
            <a:r>
              <a:rPr lang="en-US" sz="1100" dirty="0" smtClean="0">
                <a:latin typeface="Gill Sans MT" panose="020B0502020104020203" pitchFamily="34" charset="0"/>
              </a:rPr>
              <a:t>Section </a:t>
            </a:r>
            <a:r>
              <a:rPr lang="en-US" sz="1100" dirty="0">
                <a:latin typeface="Gill Sans MT" panose="020B0502020104020203" pitchFamily="34" charset="0"/>
              </a:rPr>
              <a:t>VII Attachments:  Check the appropriate boxes to indicate all documents attached.  For attachments other than those listed, check “Other attachments” and attach the documents.  </a:t>
            </a:r>
          </a:p>
          <a:p>
            <a:pPr defTabSz="923867">
              <a:defRPr/>
            </a:pPr>
            <a:endParaRPr lang="en-US" sz="1100" dirty="0">
              <a:latin typeface="Gill Sans MT" panose="020B0502020104020203" pitchFamily="34" charset="0"/>
            </a:endParaRPr>
          </a:p>
          <a:p>
            <a:pPr defTabSz="923867">
              <a:defRPr/>
            </a:pPr>
            <a:r>
              <a:rPr lang="en-US" sz="1100" dirty="0">
                <a:latin typeface="Gill Sans MT" panose="020B0502020104020203" pitchFamily="34" charset="0"/>
              </a:rPr>
              <a:t>Note that the new Personal Information Form for UIFSA § 311 and Child Support Agency Confidential Information Form </a:t>
            </a:r>
            <a:r>
              <a:rPr lang="en-US" sz="1100" dirty="0" smtClean="0">
                <a:latin typeface="Gill Sans MT" panose="020B0502020104020203" pitchFamily="34" charset="0"/>
              </a:rPr>
              <a:t>are listed and </a:t>
            </a:r>
            <a:r>
              <a:rPr lang="en-US" sz="1100" dirty="0">
                <a:latin typeface="Gill Sans MT" panose="020B0502020104020203" pitchFamily="34" charset="0"/>
              </a:rPr>
              <a:t>terminology has been updated.  Depending on the action you are requesting, you may need to include the Personal Information Form for UIFSA § 311, if documents will need to be filed with a tribunal.</a:t>
            </a:r>
            <a:endParaRPr lang="en-US" sz="1100" strike="sngStrike" dirty="0">
              <a:latin typeface="Gill Sans MT" panose="020B0502020104020203" pitchFamily="34" charset="0"/>
            </a:endParaRPr>
          </a:p>
          <a:p>
            <a:pPr defTabSz="923867">
              <a:defRPr/>
            </a:pPr>
            <a:endParaRPr lang="en-US" sz="1100" dirty="0">
              <a:latin typeface="Gill Sans MT" panose="020B0502020104020203" pitchFamily="34" charset="0"/>
            </a:endParaRPr>
          </a:p>
          <a:p>
            <a:pPr defTabSz="923867">
              <a:defRPr/>
            </a:pPr>
            <a:r>
              <a:rPr lang="en-US" sz="1100" dirty="0">
                <a:latin typeface="Gill Sans MT" panose="020B0502020104020203" pitchFamily="34" charset="0"/>
              </a:rPr>
              <a:t>Section VIII Contact Information:  At the bottom of the form, provide the date the form is completed, a contact person’s name, a direct telephone number (including extension if necessary), a fax number, and an email address to expedite communication between jurisdictions.  As mentioned earlier, we highly recommend providing a direct number and email address to ensure success.</a:t>
            </a:r>
          </a:p>
          <a:p>
            <a:endParaRPr lang="en-US" sz="1100" dirty="0">
              <a:latin typeface="Gill Sans MT" panose="020B0502020104020203" pitchFamily="34" charset="0"/>
            </a:endParaRPr>
          </a:p>
          <a:p>
            <a:pPr lvl="0"/>
            <a:r>
              <a:rPr lang="en-US" sz="1100" dirty="0">
                <a:latin typeface="Gill Sans MT" panose="020B0502020104020203" pitchFamily="34" charset="0"/>
              </a:rPr>
              <a:t>If a direct phone number is not available then provide the best number.</a:t>
            </a:r>
          </a:p>
        </p:txBody>
      </p:sp>
      <p:sp>
        <p:nvSpPr>
          <p:cNvPr id="4" name="Slide Number Placeholder 3"/>
          <p:cNvSpPr>
            <a:spLocks noGrp="1"/>
          </p:cNvSpPr>
          <p:nvPr>
            <p:ph type="sldNum" sz="quarter" idx="10"/>
          </p:nvPr>
        </p:nvSpPr>
        <p:spPr/>
        <p:txBody>
          <a:bodyPr/>
          <a:lstStyle/>
          <a:p>
            <a:fld id="{824A558B-E4E9-A94A-B9C1-029E46A76ABA}" type="slidenum">
              <a:rPr lang="en-US" smtClean="0"/>
              <a:t>30</a:t>
            </a:fld>
            <a:endParaRPr lang="en-US"/>
          </a:p>
        </p:txBody>
      </p:sp>
    </p:spTree>
    <p:extLst>
      <p:ext uri="{BB962C8B-B14F-4D97-AF65-F5344CB8AC3E}">
        <p14:creationId xmlns:p14="http://schemas.microsoft.com/office/powerpoint/2010/main" val="153206110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100" dirty="0" smtClean="0">
                <a:latin typeface="Gill Sans MT" panose="020B0502020104020203" pitchFamily="34" charset="0"/>
              </a:rPr>
              <a:t>Notes:</a:t>
            </a:r>
          </a:p>
          <a:p>
            <a:endParaRPr lang="en-US" sz="1100" dirty="0" smtClean="0">
              <a:latin typeface="Gill Sans MT" panose="020B0502020104020203" pitchFamily="34" charset="0"/>
            </a:endParaRPr>
          </a:p>
          <a:p>
            <a:r>
              <a:rPr lang="en-US" sz="1100" dirty="0" smtClean="0">
                <a:latin typeface="Gill Sans MT" panose="020B0502020104020203" pitchFamily="34" charset="0"/>
              </a:rPr>
              <a:t>One </a:t>
            </a:r>
            <a:r>
              <a:rPr lang="en-US" sz="1100" dirty="0">
                <a:latin typeface="Gill Sans MT" panose="020B0502020104020203" pitchFamily="34" charset="0"/>
              </a:rPr>
              <a:t>last form today:  The Child Support Enforcement Transmittal #1 - Acknowledgement!</a:t>
            </a:r>
          </a:p>
          <a:p>
            <a:endParaRPr lang="en-US" dirty="0"/>
          </a:p>
        </p:txBody>
      </p:sp>
      <p:sp>
        <p:nvSpPr>
          <p:cNvPr id="4" name="Slide Number Placeholder 3"/>
          <p:cNvSpPr>
            <a:spLocks noGrp="1"/>
          </p:cNvSpPr>
          <p:nvPr>
            <p:ph type="sldNum" sz="quarter" idx="10"/>
          </p:nvPr>
        </p:nvSpPr>
        <p:spPr/>
        <p:txBody>
          <a:bodyPr/>
          <a:lstStyle/>
          <a:p>
            <a:fld id="{824A558B-E4E9-A94A-B9C1-029E46A76ABA}" type="slidenum">
              <a:rPr lang="en-US" smtClean="0"/>
              <a:t>31</a:t>
            </a:fld>
            <a:endParaRPr lang="en-US"/>
          </a:p>
        </p:txBody>
      </p:sp>
    </p:spTree>
    <p:extLst>
      <p:ext uri="{BB962C8B-B14F-4D97-AF65-F5344CB8AC3E}">
        <p14:creationId xmlns:p14="http://schemas.microsoft.com/office/powerpoint/2010/main" val="660536045"/>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100" dirty="0" smtClean="0">
                <a:latin typeface="Gill Sans MT" panose="020B0502020104020203" pitchFamily="34" charset="0"/>
              </a:rPr>
              <a:t>Notes:</a:t>
            </a:r>
          </a:p>
          <a:p>
            <a:endParaRPr lang="en-US" sz="1100" dirty="0" smtClean="0">
              <a:latin typeface="Gill Sans MT" panose="020B0502020104020203" pitchFamily="34" charset="0"/>
            </a:endParaRPr>
          </a:p>
          <a:p>
            <a:pPr defTabSz="931505">
              <a:defRPr/>
            </a:pPr>
            <a:r>
              <a:rPr lang="en-US" sz="1100" dirty="0" smtClean="0">
                <a:latin typeface="Gill Sans MT" panose="020B0502020104020203" pitchFamily="34" charset="0"/>
              </a:rPr>
              <a:t>The </a:t>
            </a:r>
            <a:r>
              <a:rPr lang="en-US" sz="1100" dirty="0">
                <a:latin typeface="Gill Sans MT" panose="020B0502020104020203" pitchFamily="34" charset="0"/>
              </a:rPr>
              <a:t>purpose of the </a:t>
            </a:r>
            <a:r>
              <a:rPr lang="en-US" sz="1100" dirty="0" smtClean="0">
                <a:latin typeface="Gill Sans MT" panose="020B0502020104020203" pitchFamily="34" charset="0"/>
              </a:rPr>
              <a:t>acknowledgment form </a:t>
            </a:r>
            <a:r>
              <a:rPr lang="en-US" sz="1100" dirty="0">
                <a:latin typeface="Gill Sans MT" panose="020B0502020104020203" pitchFamily="34" charset="0"/>
              </a:rPr>
              <a:t>is to provide a standard format for informing the initiating jurisdiction of the responding jurisdiction’s receipt of the Transmittal </a:t>
            </a:r>
            <a:r>
              <a:rPr lang="en-US" sz="1100" dirty="0" smtClean="0">
                <a:latin typeface="Gill Sans MT" panose="020B0502020104020203" pitchFamily="34" charset="0"/>
              </a:rPr>
              <a:t>1 </a:t>
            </a:r>
            <a:r>
              <a:rPr lang="en-US" sz="1100" dirty="0">
                <a:latin typeface="Gill Sans MT" panose="020B0502020104020203" pitchFamily="34" charset="0"/>
              </a:rPr>
              <a:t>and to request any additional information or forms that are needed to take further action on the case.</a:t>
            </a:r>
          </a:p>
          <a:p>
            <a:pPr defTabSz="931505">
              <a:defRPr/>
            </a:pPr>
            <a:endParaRPr lang="en-US" sz="1100" dirty="0">
              <a:latin typeface="Gill Sans MT" panose="020B0502020104020203" pitchFamily="34" charset="0"/>
            </a:endParaRPr>
          </a:p>
          <a:p>
            <a:r>
              <a:rPr lang="en-US" sz="1100" dirty="0">
                <a:latin typeface="Gill Sans MT" panose="020B0502020104020203" pitchFamily="34" charset="0"/>
              </a:rPr>
              <a:t>The form is intended only for use among IV-D agencies.</a:t>
            </a:r>
          </a:p>
          <a:p>
            <a:endParaRPr lang="en-US" sz="1100" dirty="0">
              <a:latin typeface="Gill Sans MT" panose="020B0502020104020203" pitchFamily="34" charset="0"/>
            </a:endParaRPr>
          </a:p>
          <a:p>
            <a:pPr hangingPunct="0"/>
            <a:r>
              <a:rPr lang="en-US" sz="1100" dirty="0">
                <a:latin typeface="Gill Sans MT" panose="020B0502020104020203" pitchFamily="34" charset="0"/>
              </a:rPr>
              <a:t>This acknowledgment was previously included as part of the </a:t>
            </a:r>
            <a:r>
              <a:rPr lang="en-US" sz="1100" dirty="0" smtClean="0">
                <a:latin typeface="Gill Sans MT" panose="020B0502020104020203" pitchFamily="34" charset="0"/>
              </a:rPr>
              <a:t>Transmittal</a:t>
            </a:r>
            <a:r>
              <a:rPr lang="en-US" sz="1100" baseline="0" dirty="0" smtClean="0">
                <a:latin typeface="Gill Sans MT" panose="020B0502020104020203" pitchFamily="34" charset="0"/>
              </a:rPr>
              <a:t> </a:t>
            </a:r>
            <a:r>
              <a:rPr lang="en-US" sz="1100" dirty="0" smtClean="0">
                <a:latin typeface="Gill Sans MT" panose="020B0502020104020203" pitchFamily="34" charset="0"/>
              </a:rPr>
              <a:t>1.  </a:t>
            </a:r>
            <a:r>
              <a:rPr lang="en-US" sz="1100" dirty="0">
                <a:latin typeface="Gill Sans MT" panose="020B0502020104020203" pitchFamily="34" charset="0"/>
              </a:rPr>
              <a:t>The intergovernmental forms workgroup informed OCSE that most states separated the </a:t>
            </a:r>
            <a:r>
              <a:rPr lang="en-US" sz="1100" dirty="0" smtClean="0">
                <a:latin typeface="Gill Sans MT" panose="020B0502020104020203" pitchFamily="34" charset="0"/>
              </a:rPr>
              <a:t>Transmittal 1 </a:t>
            </a:r>
            <a:r>
              <a:rPr lang="en-US" sz="1100" dirty="0">
                <a:latin typeface="Gill Sans MT" panose="020B0502020104020203" pitchFamily="34" charset="0"/>
              </a:rPr>
              <a:t>from the acknowledgment.  For this reason, OCSE developed a new stand-alone </a:t>
            </a:r>
            <a:r>
              <a:rPr lang="en-US" sz="1100" dirty="0" smtClean="0">
                <a:latin typeface="Gill Sans MT" panose="020B0502020104020203" pitchFamily="34" charset="0"/>
              </a:rPr>
              <a:t>acknowledgment </a:t>
            </a:r>
            <a:r>
              <a:rPr lang="en-US" sz="1100" dirty="0">
                <a:latin typeface="Gill Sans MT" panose="020B0502020104020203" pitchFamily="34" charset="0"/>
              </a:rPr>
              <a:t>form.</a:t>
            </a:r>
          </a:p>
          <a:p>
            <a:endParaRPr lang="en-US" dirty="0"/>
          </a:p>
        </p:txBody>
      </p:sp>
      <p:sp>
        <p:nvSpPr>
          <p:cNvPr id="4" name="Slide Number Placeholder 3"/>
          <p:cNvSpPr>
            <a:spLocks noGrp="1"/>
          </p:cNvSpPr>
          <p:nvPr>
            <p:ph type="sldNum" sz="quarter" idx="10"/>
          </p:nvPr>
        </p:nvSpPr>
        <p:spPr/>
        <p:txBody>
          <a:bodyPr/>
          <a:lstStyle/>
          <a:p>
            <a:fld id="{824A558B-E4E9-A94A-B9C1-029E46A76ABA}" type="slidenum">
              <a:rPr lang="en-US" smtClean="0"/>
              <a:t>32</a:t>
            </a:fld>
            <a:endParaRPr lang="en-US"/>
          </a:p>
        </p:txBody>
      </p:sp>
    </p:spTree>
    <p:extLst>
      <p:ext uri="{BB962C8B-B14F-4D97-AF65-F5344CB8AC3E}">
        <p14:creationId xmlns:p14="http://schemas.microsoft.com/office/powerpoint/2010/main" val="1613410582"/>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81100" y="109538"/>
            <a:ext cx="4648200" cy="3486150"/>
          </a:xfrm>
        </p:spPr>
      </p:sp>
      <p:sp>
        <p:nvSpPr>
          <p:cNvPr id="3" name="Notes Placeholder 2"/>
          <p:cNvSpPr>
            <a:spLocks noGrp="1"/>
          </p:cNvSpPr>
          <p:nvPr>
            <p:ph type="body" idx="1"/>
          </p:nvPr>
        </p:nvSpPr>
        <p:spPr>
          <a:xfrm>
            <a:off x="155786" y="3731249"/>
            <a:ext cx="6620933" cy="5456393"/>
          </a:xfrm>
        </p:spPr>
        <p:txBody>
          <a:bodyPr/>
          <a:lstStyle/>
          <a:p>
            <a:r>
              <a:rPr lang="en-US" sz="1100" dirty="0" smtClean="0">
                <a:latin typeface="Gill Sans MT" panose="020B0502020104020203" pitchFamily="34" charset="0"/>
              </a:rPr>
              <a:t>Notes:</a:t>
            </a:r>
          </a:p>
          <a:p>
            <a:endParaRPr lang="en-US" sz="1100" dirty="0" smtClean="0">
              <a:latin typeface="Gill Sans MT" panose="020B0502020104020203" pitchFamily="34" charset="0"/>
            </a:endParaRPr>
          </a:p>
          <a:p>
            <a:r>
              <a:rPr lang="en-US" sz="1100" dirty="0" smtClean="0">
                <a:latin typeface="Gill Sans MT" panose="020B0502020104020203" pitchFamily="34" charset="0"/>
              </a:rPr>
              <a:t>The </a:t>
            </a:r>
            <a:r>
              <a:rPr lang="en-US" sz="1100" dirty="0">
                <a:latin typeface="Gill Sans MT" panose="020B0502020104020203" pitchFamily="34" charset="0"/>
              </a:rPr>
              <a:t>directions require the responding IV-D agency to return the form to the initiating jurisdiction.  As noted earlier, use of “jurisdiction” rather than “state” reflects the terminology now used on Transmittal #1 and other forms. </a:t>
            </a:r>
          </a:p>
          <a:p>
            <a:endParaRPr lang="en-US" sz="1100" dirty="0">
              <a:latin typeface="Gill Sans MT" panose="020B0502020104020203" pitchFamily="34" charset="0"/>
            </a:endParaRPr>
          </a:p>
          <a:p>
            <a:r>
              <a:rPr lang="en-US" sz="1100" dirty="0">
                <a:latin typeface="Gill Sans MT" panose="020B0502020104020203" pitchFamily="34" charset="0"/>
              </a:rPr>
              <a:t>The responding jurisdiction completes the Acknowledgment and returns it to the initiating jurisdiction.  Select the appropriate response(s):</a:t>
            </a:r>
          </a:p>
          <a:p>
            <a:endParaRPr lang="en-US" sz="1100" dirty="0">
              <a:latin typeface="Gill Sans MT" panose="020B0502020104020203" pitchFamily="34" charset="0"/>
            </a:endParaRPr>
          </a:p>
          <a:p>
            <a:pPr lvl="1"/>
            <a:r>
              <a:rPr lang="en-US" sz="1100" dirty="0">
                <a:latin typeface="Gill Sans MT" panose="020B0502020104020203" pitchFamily="34" charset="0"/>
              </a:rPr>
              <a:t>Check </a:t>
            </a:r>
            <a:r>
              <a:rPr lang="en-US" sz="1100" b="1" dirty="0" smtClean="0">
                <a:latin typeface="Gill Sans MT" panose="020B0502020104020203" pitchFamily="34" charset="0"/>
              </a:rPr>
              <a:t>Request </a:t>
            </a:r>
            <a:r>
              <a:rPr lang="en-US" sz="1100" b="1" dirty="0">
                <a:latin typeface="Gill Sans MT" panose="020B0502020104020203" pitchFamily="34" charset="0"/>
              </a:rPr>
              <a:t>received and no additional information is necessary</a:t>
            </a:r>
            <a:r>
              <a:rPr lang="en-US" sz="1100" b="1" dirty="0">
                <a:solidFill>
                  <a:srgbClr val="FF0000"/>
                </a:solidFill>
                <a:latin typeface="Gill Sans MT" panose="020B0502020104020203" pitchFamily="34" charset="0"/>
              </a:rPr>
              <a:t> </a:t>
            </a:r>
            <a:r>
              <a:rPr lang="en-US" sz="1100" dirty="0">
                <a:latin typeface="Gill Sans MT" panose="020B0502020104020203" pitchFamily="34" charset="0"/>
              </a:rPr>
              <a:t>if you have everything you need to process the case.</a:t>
            </a:r>
          </a:p>
          <a:p>
            <a:pPr lvl="1"/>
            <a:endParaRPr lang="en-US" sz="1100" dirty="0">
              <a:latin typeface="Gill Sans MT" panose="020B0502020104020203" pitchFamily="34" charset="0"/>
            </a:endParaRPr>
          </a:p>
          <a:p>
            <a:pPr lvl="1"/>
            <a:r>
              <a:rPr lang="en-US" sz="1100" dirty="0">
                <a:latin typeface="Gill Sans MT" panose="020B0502020104020203" pitchFamily="34" charset="0"/>
              </a:rPr>
              <a:t>Check </a:t>
            </a:r>
            <a:r>
              <a:rPr lang="en-US" sz="1100" b="1" dirty="0" smtClean="0">
                <a:latin typeface="Gill Sans MT" panose="020B0502020104020203" pitchFamily="34" charset="0"/>
              </a:rPr>
              <a:t>Additional </a:t>
            </a:r>
            <a:r>
              <a:rPr lang="en-US" sz="1100" b="1" dirty="0">
                <a:latin typeface="Gill Sans MT" panose="020B0502020104020203" pitchFamily="34" charset="0"/>
              </a:rPr>
              <a:t>information needed</a:t>
            </a:r>
            <a:r>
              <a:rPr lang="en-US" sz="1100" dirty="0">
                <a:latin typeface="Gill Sans MT" panose="020B0502020104020203" pitchFamily="34" charset="0"/>
              </a:rPr>
              <a:t> if </a:t>
            </a:r>
            <a:r>
              <a:rPr lang="en-US" sz="1100" dirty="0" smtClean="0">
                <a:latin typeface="Gill Sans MT" panose="020B0502020104020203" pitchFamily="34" charset="0"/>
              </a:rPr>
              <a:t>you need additional </a:t>
            </a:r>
            <a:r>
              <a:rPr lang="en-US" sz="1100" dirty="0">
                <a:latin typeface="Gill Sans MT" panose="020B0502020104020203" pitchFamily="34" charset="0"/>
              </a:rPr>
              <a:t>information or forms </a:t>
            </a:r>
            <a:r>
              <a:rPr lang="en-US" sz="1100" dirty="0" smtClean="0">
                <a:latin typeface="Gill Sans MT" panose="020B0502020104020203" pitchFamily="34" charset="0"/>
              </a:rPr>
              <a:t>to </a:t>
            </a:r>
            <a:r>
              <a:rPr lang="en-US" sz="1100" dirty="0">
                <a:latin typeface="Gill Sans MT" panose="020B0502020104020203" pitchFamily="34" charset="0"/>
              </a:rPr>
              <a:t>process the case.  Check the forms that are needed. </a:t>
            </a:r>
          </a:p>
          <a:p>
            <a:pPr lvl="1"/>
            <a:endParaRPr lang="en-US" sz="1100" dirty="0">
              <a:latin typeface="Gill Sans MT" panose="020B0502020104020203" pitchFamily="34" charset="0"/>
            </a:endParaRPr>
          </a:p>
          <a:p>
            <a:pPr lvl="1"/>
            <a:r>
              <a:rPr lang="en-US" sz="1100" dirty="0">
                <a:latin typeface="Gill Sans MT" panose="020B0502020104020203" pitchFamily="34" charset="0"/>
              </a:rPr>
              <a:t>Check </a:t>
            </a:r>
            <a:r>
              <a:rPr lang="en-US" sz="1100" b="1" dirty="0" smtClean="0">
                <a:latin typeface="Gill Sans MT" panose="020B0502020104020203" pitchFamily="34" charset="0"/>
              </a:rPr>
              <a:t>Responding </a:t>
            </a:r>
            <a:r>
              <a:rPr lang="en-US" sz="1100" b="1" dirty="0">
                <a:latin typeface="Gill Sans MT" panose="020B0502020104020203" pitchFamily="34" charset="0"/>
              </a:rPr>
              <a:t>jurisdiction will proceed with administrative enforcement of the order without registration</a:t>
            </a:r>
            <a:r>
              <a:rPr lang="en-US" sz="1100" dirty="0">
                <a:latin typeface="Gill Sans MT" panose="020B0502020104020203" pitchFamily="34" charset="0"/>
              </a:rPr>
              <a:t> to inform the initiating jurisdiction that the responding agency is pursuing administrative enforcement of the order absent registration.  Section 507(b) of UIFSA states that the responding state agency shall consider and, if appropriate, use any administrative enforcement procedures authorized under its law to enforce an order.  Be aware, </a:t>
            </a:r>
            <a:r>
              <a:rPr lang="en-US" sz="1100" dirty="0" smtClean="0">
                <a:latin typeface="Gill Sans MT" panose="020B0502020104020203" pitchFamily="34" charset="0"/>
              </a:rPr>
              <a:t>however, </a:t>
            </a:r>
            <a:r>
              <a:rPr lang="en-US" sz="1100" dirty="0">
                <a:latin typeface="Gill Sans MT" panose="020B0502020104020203" pitchFamily="34" charset="0"/>
              </a:rPr>
              <a:t>that the Acknowledgement is usually completed by the Central Registry and this decision may not be made until the case is being worked by the local office.</a:t>
            </a:r>
          </a:p>
          <a:p>
            <a:pPr lvl="1"/>
            <a:endParaRPr lang="en-US" sz="1100" dirty="0">
              <a:latin typeface="Gill Sans MT" panose="020B0502020104020203" pitchFamily="34" charset="0"/>
            </a:endParaRPr>
          </a:p>
          <a:p>
            <a:pPr lvl="1"/>
            <a:r>
              <a:rPr lang="en-US" sz="1100" dirty="0">
                <a:latin typeface="Gill Sans MT" panose="020B0502020104020203" pitchFamily="34" charset="0"/>
              </a:rPr>
              <a:t>Check </a:t>
            </a:r>
            <a:r>
              <a:rPr lang="en-US" sz="1100" b="1" dirty="0" smtClean="0">
                <a:latin typeface="Gill Sans MT" panose="020B0502020104020203" pitchFamily="34" charset="0"/>
              </a:rPr>
              <a:t>Remarks/response</a:t>
            </a:r>
            <a:r>
              <a:rPr lang="en-US" sz="1100" dirty="0" smtClean="0">
                <a:latin typeface="Gill Sans MT" panose="020B0502020104020203" pitchFamily="34" charset="0"/>
              </a:rPr>
              <a:t> </a:t>
            </a:r>
            <a:r>
              <a:rPr lang="en-US" sz="1100" dirty="0">
                <a:latin typeface="Gill Sans MT" panose="020B0502020104020203" pitchFamily="34" charset="0"/>
              </a:rPr>
              <a:t>if additional information is being provided to the initiating agency.</a:t>
            </a:r>
          </a:p>
          <a:p>
            <a:endParaRPr lang="en-US" sz="1100" dirty="0">
              <a:latin typeface="Gill Sans MT" panose="020B0502020104020203" pitchFamily="34" charset="0"/>
            </a:endParaRPr>
          </a:p>
          <a:p>
            <a:r>
              <a:rPr lang="en-US" sz="1100" dirty="0" smtClean="0">
                <a:latin typeface="Gill Sans MT" panose="020B0502020104020203" pitchFamily="34" charset="0"/>
              </a:rPr>
              <a:t>The checkboxes </a:t>
            </a:r>
            <a:r>
              <a:rPr lang="en-US" sz="1100" dirty="0">
                <a:latin typeface="Gill Sans MT" panose="020B0502020104020203" pitchFamily="34" charset="0"/>
              </a:rPr>
              <a:t>for other documents related to paternity, divorce decree, assignment of rights, description of real/personal property, and photograph of respondent were removed from the revised form.  The forms workgroup indicated that such information is not needed in most cases and therefore is more appropriate to include within the “Other” category.  </a:t>
            </a:r>
          </a:p>
          <a:p>
            <a:endParaRPr lang="en-US" sz="1100" dirty="0">
              <a:latin typeface="Gill Sans MT" panose="020B0502020104020203" pitchFamily="34" charset="0"/>
            </a:endParaRPr>
          </a:p>
          <a:p>
            <a:r>
              <a:rPr lang="en-US" sz="1100" dirty="0">
                <a:latin typeface="Gill Sans MT" panose="020B0502020104020203" pitchFamily="34" charset="0"/>
              </a:rPr>
              <a:t>New checkboxes were added for the Personal Information Form for UIFSA § 311, the Child Support Agency Confidential Information Form, birth certificate/birth record, and non-disclosure finding/affidavit. </a:t>
            </a:r>
          </a:p>
        </p:txBody>
      </p:sp>
      <p:sp>
        <p:nvSpPr>
          <p:cNvPr id="4" name="Slide Number Placeholder 3"/>
          <p:cNvSpPr>
            <a:spLocks noGrp="1"/>
          </p:cNvSpPr>
          <p:nvPr>
            <p:ph type="sldNum" sz="quarter" idx="10"/>
          </p:nvPr>
        </p:nvSpPr>
        <p:spPr/>
        <p:txBody>
          <a:bodyPr/>
          <a:lstStyle/>
          <a:p>
            <a:fld id="{824A558B-E4E9-A94A-B9C1-029E46A76ABA}" type="slidenum">
              <a:rPr lang="en-US" smtClean="0"/>
              <a:t>33</a:t>
            </a:fld>
            <a:endParaRPr lang="en-US" dirty="0"/>
          </a:p>
        </p:txBody>
      </p:sp>
    </p:spTree>
    <p:extLst>
      <p:ext uri="{BB962C8B-B14F-4D97-AF65-F5344CB8AC3E}">
        <p14:creationId xmlns:p14="http://schemas.microsoft.com/office/powerpoint/2010/main" val="673384179"/>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100" dirty="0" smtClean="0">
                <a:latin typeface="Gill Sans MT" panose="020B0502020104020203" pitchFamily="34" charset="0"/>
              </a:rPr>
              <a:t>Notes:</a:t>
            </a:r>
          </a:p>
          <a:p>
            <a:endParaRPr lang="en-US" sz="1100" dirty="0" smtClean="0">
              <a:latin typeface="Gill Sans MT" panose="020B0502020104020203" pitchFamily="34" charset="0"/>
            </a:endParaRPr>
          </a:p>
          <a:p>
            <a:pPr lvl="0"/>
            <a:r>
              <a:rPr lang="en-US" sz="1100" dirty="0" smtClean="0">
                <a:latin typeface="Gill Sans MT" panose="020B0502020104020203" pitchFamily="34" charset="0"/>
              </a:rPr>
              <a:t>To </a:t>
            </a:r>
            <a:r>
              <a:rPr lang="en-US" sz="1100" dirty="0">
                <a:latin typeface="Gill Sans MT" panose="020B0502020104020203" pitchFamily="34" charset="0"/>
              </a:rPr>
              <a:t>continue on this slide:</a:t>
            </a:r>
          </a:p>
          <a:p>
            <a:pPr lvl="0"/>
            <a:r>
              <a:rPr lang="en-US" sz="1100" dirty="0">
                <a:latin typeface="Gill Sans MT" panose="020B0502020104020203" pitchFamily="34" charset="0"/>
              </a:rPr>
              <a:t>Check </a:t>
            </a:r>
            <a:r>
              <a:rPr lang="en-US" sz="1100" b="1" dirty="0">
                <a:latin typeface="Gill Sans MT" panose="020B0502020104020203" pitchFamily="34" charset="0"/>
              </a:rPr>
              <a:t> Your case has been forwarded for action to </a:t>
            </a:r>
            <a:r>
              <a:rPr lang="en-US" sz="1100" dirty="0">
                <a:latin typeface="Gill Sans MT" panose="020B0502020104020203" pitchFamily="34" charset="0"/>
              </a:rPr>
              <a:t>to identify </a:t>
            </a:r>
            <a:r>
              <a:rPr lang="en-US" sz="1100" dirty="0" smtClean="0">
                <a:latin typeface="Gill Sans MT" panose="020B0502020104020203" pitchFamily="34" charset="0"/>
              </a:rPr>
              <a:t>and enter the </a:t>
            </a:r>
            <a:r>
              <a:rPr lang="en-US" sz="1100" dirty="0">
                <a:latin typeface="Gill Sans MT" panose="020B0502020104020203" pitchFamily="34" charset="0"/>
              </a:rPr>
              <a:t>local office and caseworker </a:t>
            </a:r>
            <a:r>
              <a:rPr lang="en-US" sz="1100" dirty="0" smtClean="0">
                <a:latin typeface="Gill Sans MT" panose="020B0502020104020203" pitchFamily="34" charset="0"/>
              </a:rPr>
              <a:t>where the </a:t>
            </a:r>
            <a:r>
              <a:rPr lang="en-US" sz="1100" dirty="0">
                <a:latin typeface="Gill Sans MT" panose="020B0502020104020203" pitchFamily="34" charset="0"/>
              </a:rPr>
              <a:t>case has been </a:t>
            </a:r>
            <a:r>
              <a:rPr lang="en-US" sz="1100" dirty="0" smtClean="0">
                <a:latin typeface="Gill Sans MT" panose="020B0502020104020203" pitchFamily="34" charset="0"/>
              </a:rPr>
              <a:t>forwarded, </a:t>
            </a:r>
            <a:r>
              <a:rPr lang="en-US" sz="1100" dirty="0">
                <a:latin typeface="Gill Sans MT" panose="020B0502020104020203" pitchFamily="34" charset="0"/>
              </a:rPr>
              <a:t>if known at the time.  Specific caseworker information may not be available until the local office receives the case.  You may also be filling out the Acknowledgment before the case is transferred to a local office if additional information is needed.</a:t>
            </a:r>
          </a:p>
          <a:p>
            <a:pPr lvl="0"/>
            <a:endParaRPr lang="en-US" sz="1100" dirty="0">
              <a:latin typeface="Gill Sans MT" panose="020B0502020104020203" pitchFamily="34" charset="0"/>
            </a:endParaRPr>
          </a:p>
          <a:p>
            <a:pPr lvl="0"/>
            <a:r>
              <a:rPr lang="en-US" sz="1100" dirty="0">
                <a:latin typeface="Gill Sans MT" panose="020B0502020104020203" pitchFamily="34" charset="0"/>
              </a:rPr>
              <a:t>At the bottom of the page, provide the date the form is completed, the name of the person completing the form, a direct telephone number (including extension if necessary), a fax number, and an email address to expedite communication between jurisdictions.</a:t>
            </a:r>
          </a:p>
          <a:p>
            <a:pPr lvl="0"/>
            <a:endParaRPr lang="en-US" sz="1100" dirty="0">
              <a:latin typeface="Gill Sans MT" panose="020B0502020104020203" pitchFamily="34" charset="0"/>
            </a:endParaRPr>
          </a:p>
          <a:p>
            <a:pPr lvl="0"/>
            <a:r>
              <a:rPr lang="en-US" sz="1100" dirty="0">
                <a:latin typeface="Gill Sans MT" panose="020B0502020104020203" pitchFamily="34" charset="0"/>
              </a:rPr>
              <a:t>If a direct phone number is not available, then provide the best number.</a:t>
            </a:r>
          </a:p>
          <a:p>
            <a:pPr lvl="0"/>
            <a:endParaRPr lang="en-US" sz="1100" dirty="0">
              <a:latin typeface="Gill Sans MT" panose="020B0502020104020203" pitchFamily="34" charset="0"/>
            </a:endParaRPr>
          </a:p>
          <a:p>
            <a:pPr lvl="0"/>
            <a:r>
              <a:rPr lang="en-US" sz="1100" dirty="0">
                <a:latin typeface="Gill Sans MT" panose="020B0502020104020203" pitchFamily="34" charset="0"/>
              </a:rPr>
              <a:t>We also realize, of course, that these Acknowledgments may be sent via </a:t>
            </a:r>
            <a:r>
              <a:rPr lang="en-US" sz="1100" dirty="0" err="1">
                <a:latin typeface="Gill Sans MT" panose="020B0502020104020203" pitchFamily="34" charset="0"/>
              </a:rPr>
              <a:t>CSENet</a:t>
            </a:r>
            <a:r>
              <a:rPr lang="en-US" sz="1100" dirty="0">
                <a:latin typeface="Gill Sans MT" panose="020B0502020104020203" pitchFamily="34" charset="0"/>
              </a:rPr>
              <a:t> and this paper form may not be needed on every case.</a:t>
            </a:r>
          </a:p>
        </p:txBody>
      </p:sp>
      <p:sp>
        <p:nvSpPr>
          <p:cNvPr id="4" name="Slide Number Placeholder 3"/>
          <p:cNvSpPr>
            <a:spLocks noGrp="1"/>
          </p:cNvSpPr>
          <p:nvPr>
            <p:ph type="sldNum" sz="quarter" idx="10"/>
          </p:nvPr>
        </p:nvSpPr>
        <p:spPr/>
        <p:txBody>
          <a:bodyPr/>
          <a:lstStyle/>
          <a:p>
            <a:fld id="{824A558B-E4E9-A94A-B9C1-029E46A76ABA}" type="slidenum">
              <a:rPr lang="en-US" smtClean="0"/>
              <a:t>34</a:t>
            </a:fld>
            <a:endParaRPr lang="en-US"/>
          </a:p>
        </p:txBody>
      </p:sp>
    </p:spTree>
    <p:extLst>
      <p:ext uri="{BB962C8B-B14F-4D97-AF65-F5344CB8AC3E}">
        <p14:creationId xmlns:p14="http://schemas.microsoft.com/office/powerpoint/2010/main" val="2333446181"/>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100" dirty="0" smtClean="0">
                <a:latin typeface="Gill Sans MT" panose="020B0502020104020203" pitchFamily="34" charset="0"/>
              </a:rPr>
              <a:t>Notes:</a:t>
            </a:r>
          </a:p>
          <a:p>
            <a:endParaRPr lang="en-US" sz="1100" dirty="0" smtClean="0">
              <a:latin typeface="Gill Sans MT" panose="020B0502020104020203" pitchFamily="34" charset="0"/>
            </a:endParaRPr>
          </a:p>
          <a:p>
            <a:r>
              <a:rPr lang="en-US" sz="1100" kern="1200" dirty="0" smtClean="0">
                <a:solidFill>
                  <a:schemeClr val="tx1"/>
                </a:solidFill>
                <a:effectLst/>
                <a:latin typeface="+mn-lt"/>
                <a:ea typeface="+mn-ea"/>
                <a:cs typeface="+mn-cs"/>
              </a:rPr>
              <a:t>You may be wondering when you will be required to use these revised forms and when you might start receiving them.  We know that some states have begun programming for the revised forms so you might receive revised forms at any point, if you haven’t already.  They are valid now.  The deadline for all states to begin using the revised forms is January 15, 2018.</a:t>
            </a:r>
            <a:r>
              <a:rPr lang="en-US" sz="1100" kern="1200" baseline="0" dirty="0" smtClean="0">
                <a:solidFill>
                  <a:schemeClr val="tx1"/>
                </a:solidFill>
                <a:effectLst/>
                <a:latin typeface="+mn-lt"/>
                <a:ea typeface="+mn-ea"/>
                <a:cs typeface="+mn-cs"/>
              </a:rPr>
              <a:t>  W</a:t>
            </a:r>
            <a:r>
              <a:rPr lang="en-US" sz="1100" kern="1200" dirty="0" smtClean="0">
                <a:solidFill>
                  <a:schemeClr val="tx1"/>
                </a:solidFill>
                <a:effectLst/>
                <a:latin typeface="+mn-lt"/>
                <a:ea typeface="+mn-ea"/>
                <a:cs typeface="+mn-cs"/>
              </a:rPr>
              <a:t>e knew that states would need time to program these changes.  Until then, the old forms are still valid and should be honored.</a:t>
            </a:r>
          </a:p>
        </p:txBody>
      </p:sp>
      <p:sp>
        <p:nvSpPr>
          <p:cNvPr id="4" name="Slide Number Placeholder 3"/>
          <p:cNvSpPr>
            <a:spLocks noGrp="1"/>
          </p:cNvSpPr>
          <p:nvPr>
            <p:ph type="sldNum" sz="quarter" idx="10"/>
          </p:nvPr>
        </p:nvSpPr>
        <p:spPr/>
        <p:txBody>
          <a:bodyPr/>
          <a:lstStyle/>
          <a:p>
            <a:fld id="{824A558B-E4E9-A94A-B9C1-029E46A76ABA}" type="slidenum">
              <a:rPr lang="en-US" smtClean="0"/>
              <a:t>35</a:t>
            </a:fld>
            <a:endParaRPr lang="en-US"/>
          </a:p>
        </p:txBody>
      </p:sp>
    </p:spTree>
    <p:extLst>
      <p:ext uri="{BB962C8B-B14F-4D97-AF65-F5344CB8AC3E}">
        <p14:creationId xmlns:p14="http://schemas.microsoft.com/office/powerpoint/2010/main" val="2657362705"/>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100" dirty="0" smtClean="0">
                <a:latin typeface="Gill Sans MT" panose="020B0502020104020203" pitchFamily="34" charset="0"/>
              </a:rPr>
              <a:t>Notes:</a:t>
            </a:r>
          </a:p>
          <a:p>
            <a:endParaRPr lang="en-US" sz="1100" dirty="0" smtClean="0">
              <a:latin typeface="Gill Sans MT" panose="020B0502020104020203" pitchFamily="34" charset="0"/>
            </a:endParaRPr>
          </a:p>
          <a:p>
            <a:r>
              <a:rPr lang="en-US" sz="1100" dirty="0" smtClean="0">
                <a:latin typeface="Gill Sans MT" panose="020B0502020104020203" pitchFamily="34" charset="0"/>
              </a:rPr>
              <a:t>Any </a:t>
            </a:r>
            <a:r>
              <a:rPr lang="en-US" sz="1100" dirty="0">
                <a:latin typeface="Gill Sans MT" panose="020B0502020104020203" pitchFamily="34" charset="0"/>
              </a:rPr>
              <a:t>final questions?</a:t>
            </a:r>
          </a:p>
          <a:p>
            <a:endParaRPr lang="en-US" dirty="0">
              <a:latin typeface="Gill Sans MT" panose="020B0502020104020203" pitchFamily="34" charset="0"/>
            </a:endParaRPr>
          </a:p>
          <a:p>
            <a:endParaRPr lang="en-US" dirty="0"/>
          </a:p>
        </p:txBody>
      </p:sp>
      <p:sp>
        <p:nvSpPr>
          <p:cNvPr id="4" name="Slide Number Placeholder 3"/>
          <p:cNvSpPr>
            <a:spLocks noGrp="1"/>
          </p:cNvSpPr>
          <p:nvPr>
            <p:ph type="sldNum" sz="quarter" idx="10"/>
          </p:nvPr>
        </p:nvSpPr>
        <p:spPr/>
        <p:txBody>
          <a:bodyPr/>
          <a:lstStyle/>
          <a:p>
            <a:fld id="{824A558B-E4E9-A94A-B9C1-029E46A76ABA}" type="slidenum">
              <a:rPr lang="en-US" smtClean="0"/>
              <a:t>36</a:t>
            </a:fld>
            <a:endParaRPr lang="en-US"/>
          </a:p>
        </p:txBody>
      </p:sp>
    </p:spTree>
    <p:extLst>
      <p:ext uri="{BB962C8B-B14F-4D97-AF65-F5344CB8AC3E}">
        <p14:creationId xmlns:p14="http://schemas.microsoft.com/office/powerpoint/2010/main" val="660536045"/>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100" dirty="0" smtClean="0">
                <a:latin typeface="Gill Sans MT" panose="020B0502020104020203" pitchFamily="34" charset="0"/>
              </a:rPr>
              <a:t>Notes:</a:t>
            </a:r>
          </a:p>
          <a:p>
            <a:endParaRPr lang="en-US" sz="1100" dirty="0" smtClean="0">
              <a:latin typeface="Gill Sans MT" panose="020B0502020104020203" pitchFamily="34" charset="0"/>
            </a:endParaRPr>
          </a:p>
          <a:p>
            <a:r>
              <a:rPr lang="en-US" sz="1100" dirty="0" smtClean="0">
                <a:latin typeface="Gill Sans MT" panose="020B0502020104020203" pitchFamily="34" charset="0"/>
              </a:rPr>
              <a:t>Thanks </a:t>
            </a:r>
            <a:r>
              <a:rPr lang="en-US" sz="1100" dirty="0">
                <a:latin typeface="Gill Sans MT" panose="020B0502020104020203" pitchFamily="34" charset="0"/>
              </a:rPr>
              <a:t>to all of you for attending and for the great work that you do!  </a:t>
            </a:r>
          </a:p>
          <a:p>
            <a:endParaRPr lang="en-US" sz="1100" dirty="0">
              <a:latin typeface="Gill Sans MT" panose="020B0502020104020203" pitchFamily="34" charset="0"/>
            </a:endParaRPr>
          </a:p>
          <a:p>
            <a:endParaRPr lang="en-US" dirty="0"/>
          </a:p>
        </p:txBody>
      </p:sp>
      <p:sp>
        <p:nvSpPr>
          <p:cNvPr id="4" name="Slide Number Placeholder 3"/>
          <p:cNvSpPr>
            <a:spLocks noGrp="1"/>
          </p:cNvSpPr>
          <p:nvPr>
            <p:ph type="sldNum" sz="quarter" idx="10"/>
          </p:nvPr>
        </p:nvSpPr>
        <p:spPr/>
        <p:txBody>
          <a:bodyPr/>
          <a:lstStyle/>
          <a:p>
            <a:fld id="{824A558B-E4E9-A94A-B9C1-029E46A76ABA}" type="slidenum">
              <a:rPr lang="en-US" smtClean="0"/>
              <a:t>37</a:t>
            </a:fld>
            <a:endParaRPr lang="en-US"/>
          </a:p>
        </p:txBody>
      </p:sp>
    </p:spTree>
    <p:extLst>
      <p:ext uri="{BB962C8B-B14F-4D97-AF65-F5344CB8AC3E}">
        <p14:creationId xmlns:p14="http://schemas.microsoft.com/office/powerpoint/2010/main" val="338860858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100" dirty="0" smtClean="0">
                <a:latin typeface="Gill Sans MT" panose="020B0502020104020203" pitchFamily="34" charset="0"/>
              </a:rPr>
              <a:t>Notes:</a:t>
            </a:r>
          </a:p>
          <a:p>
            <a:endParaRPr lang="en-US" sz="1100" dirty="0" smtClean="0">
              <a:latin typeface="Gill Sans MT" panose="020B0502020104020203" pitchFamily="34" charset="0"/>
            </a:endParaRPr>
          </a:p>
          <a:p>
            <a:r>
              <a:rPr lang="en-US" sz="1100" dirty="0" smtClean="0">
                <a:latin typeface="Gill Sans MT" panose="020B0502020104020203" pitchFamily="34" charset="0"/>
              </a:rPr>
              <a:t>Let’s </a:t>
            </a:r>
            <a:r>
              <a:rPr lang="en-US" sz="1100" dirty="0">
                <a:latin typeface="Gill Sans MT" panose="020B0502020104020203" pitchFamily="34" charset="0"/>
              </a:rPr>
              <a:t>get started!</a:t>
            </a:r>
          </a:p>
          <a:p>
            <a:endParaRPr lang="en-US" dirty="0"/>
          </a:p>
        </p:txBody>
      </p:sp>
      <p:sp>
        <p:nvSpPr>
          <p:cNvPr id="4" name="Slide Number Placeholder 3"/>
          <p:cNvSpPr>
            <a:spLocks noGrp="1"/>
          </p:cNvSpPr>
          <p:nvPr>
            <p:ph type="sldNum" sz="quarter" idx="10"/>
          </p:nvPr>
        </p:nvSpPr>
        <p:spPr/>
        <p:txBody>
          <a:bodyPr/>
          <a:lstStyle/>
          <a:p>
            <a:fld id="{824A558B-E4E9-A94A-B9C1-029E46A76ABA}" type="slidenum">
              <a:rPr lang="en-US" smtClean="0"/>
              <a:t>4</a:t>
            </a:fld>
            <a:endParaRPr lang="en-US"/>
          </a:p>
        </p:txBody>
      </p:sp>
    </p:spTree>
    <p:extLst>
      <p:ext uri="{BB962C8B-B14F-4D97-AF65-F5344CB8AC3E}">
        <p14:creationId xmlns:p14="http://schemas.microsoft.com/office/powerpoint/2010/main" val="66053604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100" dirty="0" smtClean="0">
                <a:latin typeface="Gill Sans MT" panose="020B0502020104020203" pitchFamily="34" charset="0"/>
              </a:rPr>
              <a:t>Notes:</a:t>
            </a:r>
          </a:p>
          <a:p>
            <a:endParaRPr lang="en-US" sz="1100" dirty="0" smtClean="0">
              <a:latin typeface="Gill Sans MT" panose="020B0502020104020203" pitchFamily="34" charset="0"/>
            </a:endParaRPr>
          </a:p>
          <a:p>
            <a:r>
              <a:rPr lang="en-US" sz="1100" dirty="0" smtClean="0">
                <a:latin typeface="Gill Sans MT" panose="020B0502020104020203" pitchFamily="34" charset="0"/>
              </a:rPr>
              <a:t>The </a:t>
            </a:r>
            <a:r>
              <a:rPr lang="en-US" sz="1100" dirty="0">
                <a:latin typeface="Gill Sans MT" panose="020B0502020104020203" pitchFamily="34" charset="0"/>
              </a:rPr>
              <a:t>objective is to train you on how to use the revised intergovernmental forms.  </a:t>
            </a:r>
          </a:p>
          <a:p>
            <a:endParaRPr lang="en-US" sz="1100" dirty="0">
              <a:latin typeface="Gill Sans MT" panose="020B0502020104020203" pitchFamily="34" charset="0"/>
            </a:endParaRPr>
          </a:p>
          <a:p>
            <a:r>
              <a:rPr lang="en-US" sz="1100" dirty="0">
                <a:latin typeface="Gill Sans MT" panose="020B0502020104020203" pitchFamily="34" charset="0"/>
              </a:rPr>
              <a:t>This training will allow for:</a:t>
            </a:r>
          </a:p>
          <a:p>
            <a:pPr marL="698745" lvl="1" indent="-232915">
              <a:buFont typeface="Arial" panose="020B0604020202020204" pitchFamily="34" charset="0"/>
              <a:buChar char="•"/>
            </a:pPr>
            <a:r>
              <a:rPr lang="en-US" sz="1100" dirty="0">
                <a:latin typeface="Gill Sans MT" panose="020B0502020104020203" pitchFamily="34" charset="0"/>
              </a:rPr>
              <a:t>More accurate case processing,</a:t>
            </a:r>
          </a:p>
          <a:p>
            <a:pPr marL="698745" lvl="1" indent="-232915">
              <a:buFont typeface="Arial" panose="020B0604020202020204" pitchFamily="34" charset="0"/>
              <a:buChar char="•"/>
            </a:pPr>
            <a:r>
              <a:rPr lang="en-US" sz="1100" dirty="0">
                <a:latin typeface="Gill Sans MT" panose="020B0502020104020203" pitchFamily="34" charset="0"/>
              </a:rPr>
              <a:t>B</a:t>
            </a:r>
            <a:r>
              <a:rPr lang="en-US" sz="1100" dirty="0" smtClean="0">
                <a:latin typeface="Gill Sans MT" panose="020B0502020104020203" pitchFamily="34" charset="0"/>
              </a:rPr>
              <a:t>etter </a:t>
            </a:r>
            <a:r>
              <a:rPr lang="en-US" sz="1100" dirty="0">
                <a:latin typeface="Gill Sans MT" panose="020B0502020104020203" pitchFamily="34" charset="0"/>
              </a:rPr>
              <a:t>communication among states on intergovernmental issues, and </a:t>
            </a:r>
          </a:p>
          <a:p>
            <a:pPr marL="698745" lvl="1" indent="-232915">
              <a:buFont typeface="Arial" panose="020B0604020202020204" pitchFamily="34" charset="0"/>
              <a:buChar char="•"/>
            </a:pPr>
            <a:r>
              <a:rPr lang="en-US" sz="1100" dirty="0">
                <a:latin typeface="Gill Sans MT" panose="020B0502020104020203" pitchFamily="34" charset="0"/>
              </a:rPr>
              <a:t>M</a:t>
            </a:r>
            <a:r>
              <a:rPr lang="en-US" sz="1100" dirty="0" smtClean="0">
                <a:latin typeface="Gill Sans MT" panose="020B0502020104020203" pitchFamily="34" charset="0"/>
              </a:rPr>
              <a:t>ore </a:t>
            </a:r>
            <a:r>
              <a:rPr lang="en-US" sz="1100" dirty="0">
                <a:latin typeface="Gill Sans MT" panose="020B0502020104020203" pitchFamily="34" charset="0"/>
              </a:rPr>
              <a:t>accurate intergovernmental decision making by both caseworkers and tribunals.</a:t>
            </a:r>
          </a:p>
          <a:p>
            <a:pPr marL="465830" lvl="1"/>
            <a:endParaRPr lang="en-US" b="1" dirty="0">
              <a:latin typeface="Gill Sans MT" panose="020B0502020104020203" pitchFamily="34" charset="0"/>
            </a:endParaRPr>
          </a:p>
        </p:txBody>
      </p:sp>
      <p:sp>
        <p:nvSpPr>
          <p:cNvPr id="4" name="Slide Number Placeholder 3"/>
          <p:cNvSpPr>
            <a:spLocks noGrp="1"/>
          </p:cNvSpPr>
          <p:nvPr>
            <p:ph type="sldNum" sz="quarter" idx="10"/>
          </p:nvPr>
        </p:nvSpPr>
        <p:spPr/>
        <p:txBody>
          <a:bodyPr/>
          <a:lstStyle/>
          <a:p>
            <a:fld id="{824A558B-E4E9-A94A-B9C1-029E46A76ABA}" type="slidenum">
              <a:rPr lang="en-US" smtClean="0"/>
              <a:t>5</a:t>
            </a:fld>
            <a:endParaRPr lang="en-US"/>
          </a:p>
        </p:txBody>
      </p:sp>
    </p:spTree>
    <p:extLst>
      <p:ext uri="{BB962C8B-B14F-4D97-AF65-F5344CB8AC3E}">
        <p14:creationId xmlns:p14="http://schemas.microsoft.com/office/powerpoint/2010/main" val="147933945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100" dirty="0" smtClean="0">
                <a:latin typeface="Gill Sans MT" panose="020B0502020104020203" pitchFamily="34" charset="0"/>
              </a:rPr>
              <a:t>Notes:</a:t>
            </a:r>
          </a:p>
          <a:p>
            <a:endParaRPr lang="en-US" sz="1100" dirty="0" smtClean="0">
              <a:latin typeface="Gill Sans MT" panose="020B0502020104020203" pitchFamily="34" charset="0"/>
            </a:endParaRPr>
          </a:p>
          <a:p>
            <a:r>
              <a:rPr lang="en-US" sz="1100" dirty="0" smtClean="0">
                <a:solidFill>
                  <a:schemeClr val="tx1"/>
                </a:solidFill>
                <a:latin typeface="Gill Sans MT" panose="020B0502020104020203" pitchFamily="34" charset="0"/>
              </a:rPr>
              <a:t>So… why did we do all this work to revise the forms?  The main reason is that the forms were outdated.  We had not made major changes to the intergovernmental forms since the 1990s.</a:t>
            </a:r>
          </a:p>
          <a:p>
            <a:endParaRPr lang="en-US" sz="1100" dirty="0" smtClean="0">
              <a:solidFill>
                <a:schemeClr val="tx1"/>
              </a:solidFill>
              <a:latin typeface="Gill Sans MT" panose="020B0502020104020203" pitchFamily="34" charset="0"/>
            </a:endParaRPr>
          </a:p>
          <a:p>
            <a:r>
              <a:rPr lang="en-US" sz="1100" dirty="0" smtClean="0">
                <a:solidFill>
                  <a:schemeClr val="tx1"/>
                </a:solidFill>
                <a:latin typeface="Gill Sans MT" panose="020B0502020104020203" pitchFamily="34" charset="0"/>
              </a:rPr>
              <a:t>Every three years, according to the Paperwork Reduction Act (PRA), all government forms need to be reviewed and reissued with a new renewal date.  There are two steps to this process.  The first step is to submit the forms for a 60-day public comment period.  The submitting organization then considers any comments from the public and may revise the forms based on the comments.  The second step is to submit the forms for renewal to the Office of Management and Budget (OMB); during this step, the public has 30 days to provide comments to OMB.  At the end of this step, OMB approves the forms and provides a new renewal date for the forms.  </a:t>
            </a:r>
          </a:p>
          <a:p>
            <a:endParaRPr lang="en-US" sz="1100" dirty="0" smtClean="0">
              <a:solidFill>
                <a:schemeClr val="tx1"/>
              </a:solidFill>
              <a:latin typeface="Gill Sans MT" panose="020B0502020104020203" pitchFamily="34" charset="0"/>
            </a:endParaRPr>
          </a:p>
          <a:p>
            <a:r>
              <a:rPr lang="en-US" sz="1100" dirty="0" smtClean="0">
                <a:solidFill>
                  <a:schemeClr val="tx1"/>
                </a:solidFill>
                <a:latin typeface="Gill Sans MT" panose="020B0502020104020203" pitchFamily="34" charset="0"/>
              </a:rPr>
              <a:t>In 2013, during the triennial PRA forms renewal process for the intergovernmental forms, OCSE received numerous, substantive comments on the existing forms.  In response, OCSE requested renewal of the intergovernmental forms without change, in order to have time to convene a federal-state workgroup to carefully analyze and address the comments and revise the forms for the next PRA cycle.  OMB approved this renewal in May 2014, with a new renewal</a:t>
            </a:r>
            <a:r>
              <a:rPr lang="en-US" sz="1100" b="1" i="1" dirty="0" smtClean="0">
                <a:solidFill>
                  <a:schemeClr val="tx1"/>
                </a:solidFill>
                <a:latin typeface="Gill Sans MT" panose="020B0502020104020203" pitchFamily="34" charset="0"/>
              </a:rPr>
              <a:t> </a:t>
            </a:r>
            <a:r>
              <a:rPr lang="en-US" sz="1100" dirty="0" smtClean="0">
                <a:solidFill>
                  <a:schemeClr val="tx1"/>
                </a:solidFill>
                <a:latin typeface="Gill Sans MT" panose="020B0502020104020203" pitchFamily="34" charset="0"/>
              </a:rPr>
              <a:t>date of February 28, 2017.  </a:t>
            </a:r>
          </a:p>
          <a:p>
            <a:endParaRPr lang="en-US" sz="1100" dirty="0" smtClean="0">
              <a:solidFill>
                <a:schemeClr val="tx1"/>
              </a:solidFill>
              <a:latin typeface="Gill Sans MT" panose="020B0502020104020203" pitchFamily="34" charset="0"/>
            </a:endParaRPr>
          </a:p>
          <a:p>
            <a:r>
              <a:rPr lang="en-US" sz="1100" dirty="0" smtClean="0">
                <a:solidFill>
                  <a:schemeClr val="tx1"/>
                </a:solidFill>
                <a:latin typeface="Gill Sans MT" panose="020B0502020104020203" pitchFamily="34" charset="0"/>
              </a:rPr>
              <a:t>In 2014, OCSE convened a workgroup of state and federal staff with a mandate to consider both the 2013 comments and changes needed due to the enactment of UIFSA 2008 by all states.  The members of the group represented at least 11 states, states that are both judicial and administrative.  The workgroup met frequently for almost two years. </a:t>
            </a:r>
          </a:p>
          <a:p>
            <a:endParaRPr lang="en-US" sz="1100" dirty="0" smtClean="0">
              <a:solidFill>
                <a:schemeClr val="tx1"/>
              </a:solidFill>
              <a:latin typeface="Gill Sans MT" panose="020B0502020104020203" pitchFamily="34" charset="0"/>
            </a:endParaRPr>
          </a:p>
          <a:p>
            <a:r>
              <a:rPr lang="en-US" sz="1100" dirty="0" smtClean="0">
                <a:solidFill>
                  <a:schemeClr val="tx1"/>
                </a:solidFill>
                <a:latin typeface="Gill Sans MT" panose="020B0502020104020203" pitchFamily="34" charset="0"/>
              </a:rPr>
              <a:t>The first task for the workgroup was to revamp all the forms and instructions.  This led to the creation of some new forms.  Once the initial changes were made, in August 2015, OCSE submitted the proposed forms for the 60-day PRA public comment period.  The workgroup reviewed all comments received and made recommendations to OCSE.  Next, OCSE  submitted the revised intergovernmental forms for the 30-day comment period and OMB approval.  During this period, OCSE made changes to a few forms based on comments.  On December 31, 2016, OMB approved the changes to the intergovernmental forms and issued a new renewal date of December 31, 2019.</a:t>
            </a:r>
          </a:p>
          <a:p>
            <a:endParaRPr lang="en-US" sz="1100" dirty="0" smtClean="0">
              <a:solidFill>
                <a:schemeClr val="tx1"/>
              </a:solidFill>
              <a:latin typeface="Gill Sans MT" panose="020B0502020104020203" pitchFamily="34" charset="0"/>
            </a:endParaRPr>
          </a:p>
          <a:p>
            <a:r>
              <a:rPr lang="en-US" sz="1100" dirty="0" smtClean="0">
                <a:solidFill>
                  <a:schemeClr val="tx1"/>
                </a:solidFill>
                <a:latin typeface="Gill Sans MT" panose="020B0502020104020203" pitchFamily="34" charset="0"/>
              </a:rPr>
              <a:t>During the entire process, OCSE and the workgroup kept in mind several key themes from the initial set of comments.  Those were:</a:t>
            </a:r>
          </a:p>
          <a:p>
            <a:pPr marL="623495" lvl="1" indent="-170044">
              <a:buFont typeface="Arial" panose="020B0604020202020204" pitchFamily="34" charset="0"/>
              <a:buChar char="•"/>
            </a:pPr>
            <a:r>
              <a:rPr lang="en-US" sz="1100" dirty="0" smtClean="0">
                <a:solidFill>
                  <a:schemeClr val="tx1"/>
                </a:solidFill>
                <a:latin typeface="Gill Sans MT" panose="020B0502020104020203" pitchFamily="34" charset="0"/>
              </a:rPr>
              <a:t>Protecting personally identifiable information.  (For the rest of our session, we will refer to this as PII.)  Many comments reflected state practices where court rules in many states required that IV-D agencies and other petitioners redact certain PII, (such as Social Security numbers) before filing the intergovernmental forms with a court or tribunal.  Other comments (and experiences of workgroup members) raised concerns of identity theft, as many courts allow public access to court filings.  </a:t>
            </a:r>
          </a:p>
          <a:p>
            <a:pPr marL="623495" lvl="1" indent="-170044">
              <a:buFont typeface="Arial" panose="020B0604020202020204" pitchFamily="34" charset="0"/>
              <a:buChar char="•"/>
            </a:pPr>
            <a:r>
              <a:rPr lang="en-US" sz="1100" dirty="0" smtClean="0">
                <a:solidFill>
                  <a:schemeClr val="tx1"/>
                </a:solidFill>
                <a:latin typeface="Gill Sans MT" panose="020B0502020104020203" pitchFamily="34" charset="0"/>
              </a:rPr>
              <a:t>Advancements in technology and communication.</a:t>
            </a:r>
          </a:p>
          <a:p>
            <a:pPr marL="623495" lvl="1" indent="-170044">
              <a:buFont typeface="Arial" panose="020B0604020202020204" pitchFamily="34" charset="0"/>
              <a:buChar char="•"/>
            </a:pPr>
            <a:r>
              <a:rPr lang="en-US" sz="1100" dirty="0" smtClean="0">
                <a:solidFill>
                  <a:schemeClr val="tx1"/>
                </a:solidFill>
                <a:latin typeface="Gill Sans MT" panose="020B0502020104020203" pitchFamily="34" charset="0"/>
              </a:rPr>
              <a:t>Family dynamics - for example, the forms did not take into account same-sex parents.</a:t>
            </a:r>
          </a:p>
          <a:p>
            <a:pPr marL="623495" lvl="1" indent="-170044">
              <a:buFont typeface="Arial" panose="020B0604020202020204" pitchFamily="34" charset="0"/>
              <a:buChar char="•"/>
            </a:pPr>
            <a:r>
              <a:rPr lang="en-US" sz="1100" dirty="0" smtClean="0">
                <a:solidFill>
                  <a:schemeClr val="tx1"/>
                </a:solidFill>
                <a:latin typeface="Gill Sans MT" panose="020B0502020104020203" pitchFamily="34" charset="0"/>
              </a:rPr>
              <a:t>Finally, the forms did not include email addresses or cell phone information, which hindered communication.  We added these things to bring the forms up</a:t>
            </a:r>
            <a:r>
              <a:rPr lang="en-US" sz="1100" baseline="0" dirty="0" smtClean="0">
                <a:solidFill>
                  <a:schemeClr val="tx1"/>
                </a:solidFill>
                <a:latin typeface="Gill Sans MT" panose="020B0502020104020203" pitchFamily="34" charset="0"/>
              </a:rPr>
              <a:t> </a:t>
            </a:r>
            <a:r>
              <a:rPr lang="en-US" sz="1100" dirty="0" smtClean="0">
                <a:solidFill>
                  <a:schemeClr val="tx1"/>
                </a:solidFill>
                <a:latin typeface="Gill Sans MT" panose="020B0502020104020203" pitchFamily="34" charset="0"/>
              </a:rPr>
              <a:t>to</a:t>
            </a:r>
            <a:r>
              <a:rPr lang="en-US" sz="1100" baseline="0" dirty="0" smtClean="0">
                <a:solidFill>
                  <a:schemeClr val="tx1"/>
                </a:solidFill>
                <a:latin typeface="Gill Sans MT" panose="020B0502020104020203" pitchFamily="34" charset="0"/>
              </a:rPr>
              <a:t> </a:t>
            </a:r>
            <a:r>
              <a:rPr lang="en-US" sz="1100" dirty="0" smtClean="0">
                <a:solidFill>
                  <a:schemeClr val="tx1"/>
                </a:solidFill>
                <a:latin typeface="Gill Sans MT" panose="020B0502020104020203" pitchFamily="34" charset="0"/>
              </a:rPr>
              <a:t>date.</a:t>
            </a:r>
          </a:p>
          <a:p>
            <a:endParaRPr lang="en-US" sz="1100" dirty="0" smtClean="0">
              <a:solidFill>
                <a:schemeClr val="tx1"/>
              </a:solidFill>
              <a:latin typeface="Gill Sans MT" panose="020B0502020104020203" pitchFamily="34" charset="0"/>
            </a:endParaRPr>
          </a:p>
          <a:p>
            <a:r>
              <a:rPr lang="en-US" sz="1100" dirty="0" smtClean="0">
                <a:solidFill>
                  <a:schemeClr val="tx1"/>
                </a:solidFill>
                <a:latin typeface="Gill Sans MT" panose="020B0502020104020203" pitchFamily="34" charset="0"/>
              </a:rPr>
              <a:t>As you can tell, the forms revision process was well thought out and inclusive.  The workgroup had state participation from all major geographic regions, numerous OCSE divisions, and the HHS Office of General Council.</a:t>
            </a:r>
          </a:p>
          <a:p>
            <a:endParaRPr lang="en-US" dirty="0"/>
          </a:p>
        </p:txBody>
      </p:sp>
      <p:sp>
        <p:nvSpPr>
          <p:cNvPr id="4" name="Slide Number Placeholder 3"/>
          <p:cNvSpPr>
            <a:spLocks noGrp="1"/>
          </p:cNvSpPr>
          <p:nvPr>
            <p:ph type="sldNum" sz="quarter" idx="10"/>
          </p:nvPr>
        </p:nvSpPr>
        <p:spPr/>
        <p:txBody>
          <a:bodyPr/>
          <a:lstStyle/>
          <a:p>
            <a:fld id="{824A558B-E4E9-A94A-B9C1-029E46A76ABA}" type="slidenum">
              <a:rPr lang="en-US" smtClean="0"/>
              <a:t>6</a:t>
            </a:fld>
            <a:endParaRPr lang="en-US"/>
          </a:p>
        </p:txBody>
      </p:sp>
    </p:spTree>
    <p:extLst>
      <p:ext uri="{BB962C8B-B14F-4D97-AF65-F5344CB8AC3E}">
        <p14:creationId xmlns:p14="http://schemas.microsoft.com/office/powerpoint/2010/main" val="113744865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233679" y="4338320"/>
            <a:ext cx="6668214" cy="4773665"/>
          </a:xfrm>
        </p:spPr>
        <p:txBody>
          <a:bodyPr/>
          <a:lstStyle/>
          <a:p>
            <a:r>
              <a:rPr lang="en-US" sz="1100" dirty="0" smtClean="0">
                <a:latin typeface="Gill Sans MT" panose="020B0502020104020203" pitchFamily="34" charset="0"/>
              </a:rPr>
              <a:t>Notes:</a:t>
            </a:r>
          </a:p>
          <a:p>
            <a:endParaRPr lang="en-US" sz="1100" dirty="0" smtClean="0">
              <a:latin typeface="Gill Sans MT" panose="020B0502020104020203" pitchFamily="34" charset="0"/>
            </a:endParaRPr>
          </a:p>
          <a:p>
            <a:r>
              <a:rPr lang="en-US" sz="1100" dirty="0" smtClean="0">
                <a:latin typeface="Gill Sans MT" panose="020B0502020104020203" pitchFamily="34" charset="0"/>
              </a:rPr>
              <a:t>The </a:t>
            </a:r>
            <a:r>
              <a:rPr lang="en-US" sz="1100" dirty="0">
                <a:latin typeface="Gill Sans MT" panose="020B0502020104020203" pitchFamily="34" charset="0"/>
              </a:rPr>
              <a:t>workgroup recommended new or modified language that impacts most forms.  We are going to cover these overarching changes first and then begin reviewing each form separately in this and subsequent </a:t>
            </a:r>
            <a:r>
              <a:rPr lang="en-US" sz="1100" dirty="0" smtClean="0">
                <a:latin typeface="Gill Sans MT" panose="020B0502020104020203" pitchFamily="34" charset="0"/>
              </a:rPr>
              <a:t>training. </a:t>
            </a:r>
            <a:endParaRPr lang="en-US" sz="1100" dirty="0">
              <a:latin typeface="Gill Sans MT" panose="020B0502020104020203" pitchFamily="34" charset="0"/>
            </a:endParaRPr>
          </a:p>
          <a:p>
            <a:pPr marL="173254" indent="-173254">
              <a:buFont typeface="Arial" panose="020B0604020202020204" pitchFamily="34" charset="0"/>
              <a:buChar char="•"/>
            </a:pPr>
            <a:endParaRPr lang="en-US" sz="1100" dirty="0">
              <a:latin typeface="Gill Sans MT" panose="020B0502020104020203" pitchFamily="34" charset="0"/>
            </a:endParaRPr>
          </a:p>
          <a:p>
            <a:r>
              <a:rPr lang="en-US" sz="1100" dirty="0">
                <a:latin typeface="Gill Sans MT" panose="020B0502020104020203" pitchFamily="34" charset="0"/>
              </a:rPr>
              <a:t>The most challenging issue for the workgroup was managing Personally Identifiable Information or PII, specifically the challenge was how to strike a balance between 1) ensuring the forms contained sufficient information for the responding agency and tribunal to work the case and 2) protecting PII. </a:t>
            </a:r>
          </a:p>
          <a:p>
            <a:endParaRPr lang="en-US" sz="1100" dirty="0">
              <a:latin typeface="Gill Sans MT" panose="020B0502020104020203" pitchFamily="34" charset="0"/>
            </a:endParaRPr>
          </a:p>
          <a:p>
            <a:r>
              <a:rPr lang="en-US" sz="1100" dirty="0">
                <a:latin typeface="Gill Sans MT" panose="020B0502020104020203" pitchFamily="34" charset="0"/>
              </a:rPr>
              <a:t>The proposed 2015 intergovernmental forms released for public comment included a single new PII form, designed to manage PII separately rather than displaying PII on all the forms.  However, public </a:t>
            </a:r>
            <a:r>
              <a:rPr lang="en-US" sz="1100" dirty="0" smtClean="0">
                <a:latin typeface="Gill Sans MT" panose="020B0502020104020203" pitchFamily="34" charset="0"/>
              </a:rPr>
              <a:t>comments</a:t>
            </a:r>
            <a:r>
              <a:rPr lang="en-US" sz="1100" baseline="0" dirty="0" smtClean="0">
                <a:latin typeface="Gill Sans MT" panose="020B0502020104020203" pitchFamily="34" charset="0"/>
              </a:rPr>
              <a:t> </a:t>
            </a:r>
            <a:r>
              <a:rPr lang="en-US" sz="1100" dirty="0" smtClean="0">
                <a:latin typeface="Gill Sans MT" panose="020B0502020104020203" pitchFamily="34" charset="0"/>
              </a:rPr>
              <a:t>made </a:t>
            </a:r>
            <a:r>
              <a:rPr lang="en-US" sz="1100" dirty="0">
                <a:latin typeface="Gill Sans MT" panose="020B0502020104020203" pitchFamily="34" charset="0"/>
              </a:rPr>
              <a:t>clear that one form would not resolve all the issues related to PII in intergovernmental cases.  After extensive analysis and discussion, the workgroup recommended creating two new forms to manage PII.</a:t>
            </a:r>
          </a:p>
          <a:p>
            <a:endParaRPr lang="en-US" sz="1100" dirty="0">
              <a:latin typeface="Gill Sans MT" panose="020B0502020104020203" pitchFamily="34" charset="0"/>
            </a:endParaRPr>
          </a:p>
          <a:p>
            <a:pPr marL="401132" lvl="1" indent="-218359">
              <a:buFont typeface="Arial" panose="020B0604020202020204" pitchFamily="34" charset="0"/>
              <a:buChar char="•"/>
            </a:pPr>
            <a:r>
              <a:rPr lang="en-US" sz="1100" i="1" dirty="0">
                <a:latin typeface="Gill Sans MT" panose="020B0502020104020203" pitchFamily="34" charset="0"/>
              </a:rPr>
              <a:t>The Child Support Agency Confidential Information Form </a:t>
            </a:r>
            <a:r>
              <a:rPr lang="en-US" sz="1100" dirty="0">
                <a:latin typeface="Gill Sans MT" panose="020B0502020104020203" pitchFamily="34" charset="0"/>
              </a:rPr>
              <a:t>contains fields for all of the PII elements a responding child support agency may require in order to open and take action on a IV-D intergovernmental case.  This form is used exclusively in IV-D cases and by IV-D agencies and is not filed in a tribunal or shared with the parties in the case. </a:t>
            </a:r>
          </a:p>
          <a:p>
            <a:pPr marL="182773" lvl="1"/>
            <a:endParaRPr lang="en-US" sz="1100" dirty="0">
              <a:latin typeface="Gill Sans MT" panose="020B0502020104020203" pitchFamily="34" charset="0"/>
            </a:endParaRPr>
          </a:p>
          <a:p>
            <a:pPr marL="401132" lvl="1" indent="-218359">
              <a:buFont typeface="Arial" panose="020B0604020202020204" pitchFamily="34" charset="0"/>
              <a:buChar char="•"/>
            </a:pPr>
            <a:r>
              <a:rPr lang="en-US" sz="1100" dirty="0">
                <a:latin typeface="Gill Sans MT" panose="020B0502020104020203" pitchFamily="34" charset="0"/>
              </a:rPr>
              <a:t>In contrast, the </a:t>
            </a:r>
            <a:r>
              <a:rPr lang="en-US" sz="1100" i="1" dirty="0">
                <a:latin typeface="Gill Sans MT" panose="020B0502020104020203" pitchFamily="34" charset="0"/>
              </a:rPr>
              <a:t>Personal Information Form for UIFSA § 311</a:t>
            </a:r>
            <a:r>
              <a:rPr lang="en-US" sz="1100" dirty="0">
                <a:latin typeface="Gill Sans MT" panose="020B0502020104020203" pitchFamily="34" charset="0"/>
              </a:rPr>
              <a:t> contains the specific PII elements that UIFSA Section 311 requires to be filed with the tribunal and provided to the respondent.  The form safeguards this information by providing it on a separate form rather than on all the forms related to the case.  The specific PII data elements on this form include names, residential addresses, and Social Security numbers of both parties and the name, sex, residential address, Social Security number, and date of birth of each child in the case.</a:t>
            </a:r>
          </a:p>
          <a:p>
            <a:pPr marL="401132" lvl="1" indent="-218359">
              <a:buFont typeface="Arial" panose="020B0604020202020204" pitchFamily="34" charset="0"/>
              <a:buChar char="•"/>
            </a:pPr>
            <a:endParaRPr lang="en-US" sz="1100" dirty="0">
              <a:latin typeface="Gill Sans MT" panose="020B0502020104020203" pitchFamily="34" charset="0"/>
            </a:endParaRPr>
          </a:p>
          <a:p>
            <a:pPr marL="182773" lvl="1"/>
            <a:r>
              <a:rPr lang="en-US" sz="1100" dirty="0">
                <a:latin typeface="Gill Sans MT" panose="020B0502020104020203" pitchFamily="34" charset="0"/>
              </a:rPr>
              <a:t>An instruction at the top of the UIFSA § 311 form alerts the tribunal that it contains sensitive information and should not be placed in a file available to the general public. </a:t>
            </a:r>
          </a:p>
        </p:txBody>
      </p:sp>
      <p:sp>
        <p:nvSpPr>
          <p:cNvPr id="4" name="Slide Number Placeholder 3"/>
          <p:cNvSpPr>
            <a:spLocks noGrp="1"/>
          </p:cNvSpPr>
          <p:nvPr>
            <p:ph type="sldNum" sz="quarter" idx="10"/>
          </p:nvPr>
        </p:nvSpPr>
        <p:spPr/>
        <p:txBody>
          <a:bodyPr/>
          <a:lstStyle/>
          <a:p>
            <a:fld id="{824A558B-E4E9-A94A-B9C1-029E46A76ABA}" type="slidenum">
              <a:rPr lang="en-US" smtClean="0"/>
              <a:t>7</a:t>
            </a:fld>
            <a:endParaRPr lang="en-US" dirty="0"/>
          </a:p>
        </p:txBody>
      </p:sp>
    </p:spTree>
    <p:extLst>
      <p:ext uri="{BB962C8B-B14F-4D97-AF65-F5344CB8AC3E}">
        <p14:creationId xmlns:p14="http://schemas.microsoft.com/office/powerpoint/2010/main" val="289214995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233679" y="4338320"/>
            <a:ext cx="6465147" cy="4395377"/>
          </a:xfrm>
        </p:spPr>
        <p:txBody>
          <a:bodyPr/>
          <a:lstStyle/>
          <a:p>
            <a:r>
              <a:rPr lang="en-US" sz="1100" dirty="0" smtClean="0">
                <a:latin typeface="Gill Sans MT" panose="020B0502020104020203" pitchFamily="34" charset="0"/>
              </a:rPr>
              <a:t>Notes:</a:t>
            </a:r>
          </a:p>
          <a:p>
            <a:endParaRPr lang="en-US" sz="1100" dirty="0" smtClean="0">
              <a:latin typeface="Gill Sans MT" panose="020B0502020104020203" pitchFamily="34" charset="0"/>
            </a:endParaRPr>
          </a:p>
          <a:p>
            <a:pPr marL="182773" lvl="1" defTabSz="453451">
              <a:defRPr/>
            </a:pPr>
            <a:r>
              <a:rPr lang="en-US" sz="1100" dirty="0" smtClean="0">
                <a:latin typeface="Gill Sans MT" panose="020B0502020104020203" pitchFamily="34" charset="0"/>
              </a:rPr>
              <a:t>We </a:t>
            </a:r>
            <a:r>
              <a:rPr lang="en-US" sz="1100" dirty="0">
                <a:latin typeface="Gill Sans MT" panose="020B0502020104020203" pitchFamily="34" charset="0"/>
              </a:rPr>
              <a:t>will discuss more about the two forms for managing PII in future training sessions.  </a:t>
            </a:r>
          </a:p>
          <a:p>
            <a:pPr marL="182773" lvl="1" defTabSz="453451">
              <a:defRPr/>
            </a:pPr>
            <a:endParaRPr lang="en-US" sz="1100" dirty="0">
              <a:latin typeface="Gill Sans MT" panose="020B0502020104020203" pitchFamily="34" charset="0"/>
            </a:endParaRPr>
          </a:p>
          <a:p>
            <a:pPr marL="182773" lvl="1" defTabSz="453451">
              <a:defRPr/>
            </a:pPr>
            <a:r>
              <a:rPr lang="en-US" sz="1100" dirty="0">
                <a:latin typeface="Gill Sans MT" panose="020B0502020104020203" pitchFamily="34" charset="0"/>
              </a:rPr>
              <a:t>In addition to these forms, the revised intergovernmental forms have other features to safeguard information.</a:t>
            </a:r>
          </a:p>
          <a:p>
            <a:pPr marL="182773" lvl="1"/>
            <a:endParaRPr lang="en-US" sz="1100" dirty="0">
              <a:latin typeface="Gill Sans MT" panose="020B0502020104020203" pitchFamily="34" charset="0"/>
            </a:endParaRPr>
          </a:p>
          <a:p>
            <a:pPr marL="182773" lvl="1"/>
            <a:r>
              <a:rPr lang="en-US" sz="1100" dirty="0">
                <a:latin typeface="Gill Sans MT" panose="020B0502020104020203" pitchFamily="34" charset="0"/>
              </a:rPr>
              <a:t>For example, to raise awareness about safeguarding PII, where appropriate, the standard notice you see on this slide was added to all forms so that anyone who might receive a form unintentionally would be aware that the information should not be used for any other purpose.</a:t>
            </a:r>
          </a:p>
          <a:p>
            <a:endParaRPr lang="en-US" sz="1100" dirty="0">
              <a:latin typeface="Gill Sans MT" panose="020B0502020104020203" pitchFamily="34" charset="0"/>
            </a:endParaRPr>
          </a:p>
          <a:p>
            <a:endParaRPr lang="en-US" dirty="0"/>
          </a:p>
        </p:txBody>
      </p:sp>
      <p:sp>
        <p:nvSpPr>
          <p:cNvPr id="4" name="Slide Number Placeholder 3"/>
          <p:cNvSpPr>
            <a:spLocks noGrp="1"/>
          </p:cNvSpPr>
          <p:nvPr>
            <p:ph type="sldNum" sz="quarter" idx="10"/>
          </p:nvPr>
        </p:nvSpPr>
        <p:spPr/>
        <p:txBody>
          <a:bodyPr/>
          <a:lstStyle/>
          <a:p>
            <a:fld id="{824A558B-E4E9-A94A-B9C1-029E46A76ABA}" type="slidenum">
              <a:rPr lang="en-US" smtClean="0"/>
              <a:t>8</a:t>
            </a:fld>
            <a:endParaRPr lang="en-US" dirty="0"/>
          </a:p>
        </p:txBody>
      </p:sp>
    </p:spTree>
    <p:extLst>
      <p:ext uri="{BB962C8B-B14F-4D97-AF65-F5344CB8AC3E}">
        <p14:creationId xmlns:p14="http://schemas.microsoft.com/office/powerpoint/2010/main" val="289214995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311573" y="4260850"/>
            <a:ext cx="6309360" cy="4415790"/>
          </a:xfrm>
        </p:spPr>
        <p:txBody>
          <a:bodyPr/>
          <a:lstStyle/>
          <a:p>
            <a:r>
              <a:rPr lang="en-US" sz="1100" dirty="0" smtClean="0">
                <a:latin typeface="Gill Sans MT" panose="020B0502020104020203" pitchFamily="34" charset="0"/>
              </a:rPr>
              <a:t>Notes:</a:t>
            </a:r>
          </a:p>
          <a:p>
            <a:endParaRPr lang="en-US" sz="1100" dirty="0" smtClean="0">
              <a:latin typeface="Gill Sans MT" panose="020B0502020104020203" pitchFamily="34" charset="0"/>
            </a:endParaRPr>
          </a:p>
          <a:p>
            <a:pPr defTabSz="924020">
              <a:defRPr/>
            </a:pPr>
            <a:r>
              <a:rPr lang="en-US" sz="1100" dirty="0" smtClean="0">
                <a:latin typeface="Gill Sans MT" panose="020B0502020104020203" pitchFamily="34" charset="0"/>
              </a:rPr>
              <a:t>Also</a:t>
            </a:r>
            <a:r>
              <a:rPr lang="en-US" sz="1100" dirty="0">
                <a:latin typeface="Gill Sans MT" panose="020B0502020104020203" pitchFamily="34" charset="0"/>
              </a:rPr>
              <a:t>, every form and form instruction includes encryption requirements, as shown on the slide.  This provides notice that anyone who transmits a form electronically must use encryption methods compliant with the Federal Information Processing Standard.</a:t>
            </a:r>
          </a:p>
          <a:p>
            <a:pPr marL="639084" lvl="1" indent="-173254" defTabSz="924020">
              <a:buFont typeface="Arial" panose="020B0604020202020204" pitchFamily="34" charset="0"/>
              <a:buChar char="•"/>
              <a:defRPr/>
            </a:pPr>
            <a:endParaRPr lang="en-US" dirty="0">
              <a:latin typeface="Gill Sans MT" panose="020B0502020104020203" pitchFamily="34" charset="0"/>
            </a:endParaRPr>
          </a:p>
          <a:p>
            <a:pPr defTabSz="924020">
              <a:defRPr/>
            </a:pPr>
            <a:endParaRPr lang="en-US" b="1" dirty="0">
              <a:latin typeface="Gill Sans MT" panose="020B0502020104020203" pitchFamily="34" charset="0"/>
            </a:endParaRPr>
          </a:p>
          <a:p>
            <a:endParaRPr lang="en-US" dirty="0">
              <a:latin typeface="Gill Sans MT" panose="020B0502020104020203" pitchFamily="34" charset="0"/>
            </a:endParaRPr>
          </a:p>
        </p:txBody>
      </p:sp>
      <p:sp>
        <p:nvSpPr>
          <p:cNvPr id="4" name="Slide Number Placeholder 3"/>
          <p:cNvSpPr>
            <a:spLocks noGrp="1"/>
          </p:cNvSpPr>
          <p:nvPr>
            <p:ph type="sldNum" sz="quarter" idx="10"/>
          </p:nvPr>
        </p:nvSpPr>
        <p:spPr/>
        <p:txBody>
          <a:bodyPr/>
          <a:lstStyle/>
          <a:p>
            <a:fld id="{824A558B-E4E9-A94A-B9C1-029E46A76ABA}" type="slidenum">
              <a:rPr lang="en-US" smtClean="0"/>
              <a:t>9</a:t>
            </a:fld>
            <a:endParaRPr lang="en-US"/>
          </a:p>
        </p:txBody>
      </p:sp>
    </p:spTree>
    <p:extLst>
      <p:ext uri="{BB962C8B-B14F-4D97-AF65-F5344CB8AC3E}">
        <p14:creationId xmlns:p14="http://schemas.microsoft.com/office/powerpoint/2010/main" val="93738901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_Cover - Blue">
    <p:bg>
      <p:bgPr>
        <a:solidFill>
          <a:srgbClr val="0071BC"/>
        </a:solidFill>
        <a:effectLst/>
      </p:bgPr>
    </p:bg>
    <p:spTree>
      <p:nvGrpSpPr>
        <p:cNvPr id="1" name=""/>
        <p:cNvGrpSpPr/>
        <p:nvPr/>
      </p:nvGrpSpPr>
      <p:grpSpPr>
        <a:xfrm>
          <a:off x="0" y="0"/>
          <a:ext cx="0" cy="0"/>
          <a:chOff x="0" y="0"/>
          <a:chExt cx="0" cy="0"/>
        </a:xfrm>
      </p:grpSpPr>
      <p:sp>
        <p:nvSpPr>
          <p:cNvPr id="8" name="Date Placeholder 3"/>
          <p:cNvSpPr>
            <a:spLocks noGrp="1"/>
          </p:cNvSpPr>
          <p:nvPr>
            <p:ph type="dt" sz="half" idx="2"/>
          </p:nvPr>
        </p:nvSpPr>
        <p:spPr>
          <a:xfrm>
            <a:off x="152400" y="6520934"/>
            <a:ext cx="2133600" cy="184666"/>
          </a:xfrm>
          <a:prstGeom prst="rect">
            <a:avLst/>
          </a:prstGeom>
        </p:spPr>
        <p:txBody>
          <a:bodyPr vert="horz" lIns="91440" tIns="45720" rIns="91440" bIns="45720" rtlCol="0" anchor="ctr">
            <a:spAutoFit/>
          </a:bodyPr>
          <a:lstStyle>
            <a:lvl1pPr algn="l">
              <a:defRPr sz="600" b="0" i="0">
                <a:solidFill>
                  <a:srgbClr val="FFFFFF"/>
                </a:solidFill>
                <a:latin typeface="Gill Sans MT"/>
                <a:cs typeface="Gill Sans MT"/>
              </a:defRPr>
            </a:lvl1pPr>
          </a:lstStyle>
          <a:p>
            <a:r>
              <a:rPr lang="en-US" smtClean="0"/>
              <a:t>3/28/2017</a:t>
            </a:r>
            <a:endParaRPr lang="en-US"/>
          </a:p>
        </p:txBody>
      </p:sp>
      <p:sp>
        <p:nvSpPr>
          <p:cNvPr id="9" name="Footer Placeholder 4"/>
          <p:cNvSpPr>
            <a:spLocks noGrp="1"/>
          </p:cNvSpPr>
          <p:nvPr>
            <p:ph type="ftr" sz="quarter" idx="3"/>
          </p:nvPr>
        </p:nvSpPr>
        <p:spPr>
          <a:xfrm>
            <a:off x="3124200" y="6520934"/>
            <a:ext cx="2895600" cy="184666"/>
          </a:xfrm>
          <a:prstGeom prst="rect">
            <a:avLst/>
          </a:prstGeom>
        </p:spPr>
        <p:txBody>
          <a:bodyPr vert="horz" lIns="91440" tIns="45720" rIns="91440" bIns="45720" rtlCol="0" anchor="ctr">
            <a:spAutoFit/>
          </a:bodyPr>
          <a:lstStyle>
            <a:lvl1pPr algn="ctr">
              <a:defRPr sz="600" b="0" i="0">
                <a:solidFill>
                  <a:srgbClr val="FFFFFF"/>
                </a:solidFill>
                <a:latin typeface="Gill Sans MT"/>
                <a:cs typeface="Gill Sans MT"/>
              </a:defRPr>
            </a:lvl1pPr>
          </a:lstStyle>
          <a:p>
            <a:r>
              <a:rPr lang="en-US" smtClean="0"/>
              <a:t>FOOTER GOES HERE</a:t>
            </a:r>
            <a:endParaRPr lang="en-US"/>
          </a:p>
        </p:txBody>
      </p:sp>
      <p:sp>
        <p:nvSpPr>
          <p:cNvPr id="10" name="Slide Number Placeholder 5"/>
          <p:cNvSpPr>
            <a:spLocks noGrp="1"/>
          </p:cNvSpPr>
          <p:nvPr>
            <p:ph type="sldNum" sz="quarter" idx="4"/>
          </p:nvPr>
        </p:nvSpPr>
        <p:spPr>
          <a:xfrm>
            <a:off x="6858000" y="6520934"/>
            <a:ext cx="2133600" cy="184666"/>
          </a:xfrm>
          <a:prstGeom prst="rect">
            <a:avLst/>
          </a:prstGeom>
        </p:spPr>
        <p:txBody>
          <a:bodyPr vert="horz" lIns="91440" tIns="45720" rIns="91440" bIns="45720" rtlCol="0" anchor="ctr">
            <a:spAutoFit/>
          </a:bodyPr>
          <a:lstStyle>
            <a:lvl1pPr algn="r">
              <a:defRPr sz="600" b="0" i="0">
                <a:solidFill>
                  <a:srgbClr val="FFFFFF"/>
                </a:solidFill>
                <a:latin typeface="Gill Sans MT"/>
                <a:cs typeface="Gill Sans MT"/>
              </a:defRPr>
            </a:lvl1pPr>
          </a:lstStyle>
          <a:p>
            <a:fld id="{42782948-4DBE-204D-AB9E-B65E067054AE}" type="slidenum">
              <a:rPr lang="en-US" smtClean="0"/>
              <a:pPr/>
              <a:t>‹#›</a:t>
            </a:fld>
            <a:endParaRPr lang="en-US"/>
          </a:p>
        </p:txBody>
      </p:sp>
      <p:sp>
        <p:nvSpPr>
          <p:cNvPr id="14" name="Title 1"/>
          <p:cNvSpPr>
            <a:spLocks noGrp="1"/>
          </p:cNvSpPr>
          <p:nvPr>
            <p:ph type="ctrTitle" hasCustomPrompt="1"/>
          </p:nvPr>
        </p:nvSpPr>
        <p:spPr>
          <a:xfrm>
            <a:off x="914400" y="1676400"/>
            <a:ext cx="5486400" cy="1600200"/>
          </a:xfrm>
        </p:spPr>
        <p:txBody>
          <a:bodyPr anchor="b" anchorCtr="0">
            <a:normAutofit/>
          </a:bodyPr>
          <a:lstStyle>
            <a:lvl1pPr>
              <a:defRPr sz="3200">
                <a:solidFill>
                  <a:srgbClr val="FFFFFF"/>
                </a:solidFill>
              </a:defRPr>
            </a:lvl1pPr>
          </a:lstStyle>
          <a:p>
            <a:r>
              <a:rPr lang="en-US" dirty="0" smtClean="0"/>
              <a:t>CLICK TO EDIT MASTER TITLE STYLE</a:t>
            </a:r>
            <a:endParaRPr lang="en-US" dirty="0"/>
          </a:p>
        </p:txBody>
      </p:sp>
      <p:sp>
        <p:nvSpPr>
          <p:cNvPr id="15" name="Subtitle 2"/>
          <p:cNvSpPr>
            <a:spLocks noGrp="1"/>
          </p:cNvSpPr>
          <p:nvPr>
            <p:ph type="subTitle" idx="1" hasCustomPrompt="1"/>
          </p:nvPr>
        </p:nvSpPr>
        <p:spPr>
          <a:xfrm>
            <a:off x="914400" y="3657600"/>
            <a:ext cx="3429000" cy="1600200"/>
          </a:xfrm>
        </p:spPr>
        <p:txBody>
          <a:bodyPr>
            <a:normAutofit/>
          </a:bodyPr>
          <a:lstStyle>
            <a:lvl1pPr marL="0" indent="0" algn="l">
              <a:buNone/>
              <a:defRPr sz="18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cxnSp>
        <p:nvCxnSpPr>
          <p:cNvPr id="16" name="Straight Connector 15"/>
          <p:cNvCxnSpPr/>
          <p:nvPr userDrawn="1"/>
        </p:nvCxnSpPr>
        <p:spPr>
          <a:xfrm>
            <a:off x="1066800" y="3429000"/>
            <a:ext cx="4191000" cy="0"/>
          </a:xfrm>
          <a:prstGeom prst="line">
            <a:avLst/>
          </a:prstGeom>
          <a:ln w="1905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 name="TextBox 2"/>
          <p:cNvSpPr txBox="1"/>
          <p:nvPr userDrawn="1"/>
        </p:nvSpPr>
        <p:spPr>
          <a:xfrm>
            <a:off x="914400" y="5638800"/>
            <a:ext cx="4572000" cy="584775"/>
          </a:xfrm>
          <a:prstGeom prst="rect">
            <a:avLst/>
          </a:prstGeom>
          <a:noFill/>
        </p:spPr>
        <p:txBody>
          <a:bodyPr wrap="square" rtlCol="0">
            <a:spAutoFit/>
          </a:bodyPr>
          <a:lstStyle/>
          <a:p>
            <a:r>
              <a:rPr lang="en-US" sz="1600" dirty="0" smtClean="0">
                <a:solidFill>
                  <a:schemeClr val="bg1"/>
                </a:solidFill>
                <a:latin typeface="+mn-lt"/>
              </a:rPr>
              <a:t>Federal Office </a:t>
            </a:r>
            <a:r>
              <a:rPr lang="en-US" sz="1600" dirty="0" smtClean="0">
                <a:solidFill>
                  <a:schemeClr val="bg1"/>
                </a:solidFill>
                <a:latin typeface="+mn-lt"/>
              </a:rPr>
              <a:t>of Child Support Enforcement</a:t>
            </a:r>
          </a:p>
          <a:p>
            <a:r>
              <a:rPr lang="en-US" sz="1600" dirty="0" smtClean="0">
                <a:solidFill>
                  <a:schemeClr val="bg1"/>
                </a:solidFill>
                <a:latin typeface="+mn-lt"/>
              </a:rPr>
              <a:t>Division of Policy and Training</a:t>
            </a:r>
            <a:endParaRPr lang="en-US" sz="1600" dirty="0">
              <a:solidFill>
                <a:schemeClr val="bg1"/>
              </a:solidFill>
              <a:latin typeface="+mn-lt"/>
            </a:endParaRPr>
          </a:p>
        </p:txBody>
      </p:sp>
      <p:pic>
        <p:nvPicPr>
          <p:cNvPr id="12" name="Picture 1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553200" y="2210558"/>
            <a:ext cx="1904242" cy="1904242"/>
          </a:xfrm>
          <a:prstGeom prst="rect">
            <a:avLst/>
          </a:prstGeom>
        </p:spPr>
      </p:pic>
    </p:spTree>
    <p:extLst>
      <p:ext uri="{BB962C8B-B14F-4D97-AF65-F5344CB8AC3E}">
        <p14:creationId xmlns:p14="http://schemas.microsoft.com/office/powerpoint/2010/main" val="214766259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Only" preserve="1">
  <p:cSld name="Divider - Blue">
    <p:bg>
      <p:bgPr>
        <a:solidFill>
          <a:srgbClr val="0071BC"/>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914400" y="1589782"/>
            <a:ext cx="5486400" cy="1077218"/>
          </a:xfrm>
        </p:spPr>
        <p:txBody>
          <a:bodyPr wrap="square" anchor="t" anchorCtr="0">
            <a:spAutoFit/>
          </a:bodyPr>
          <a:lstStyle>
            <a:lvl1pPr>
              <a:defRPr sz="3200">
                <a:solidFill>
                  <a:srgbClr val="FFFFFF"/>
                </a:solidFill>
              </a:defRPr>
            </a:lvl1pPr>
          </a:lstStyle>
          <a:p>
            <a:r>
              <a:rPr lang="en-US" dirty="0" smtClean="0"/>
              <a:t>CLICK TO EDIT MASTER TITLE STYLE</a:t>
            </a:r>
            <a:endParaRPr lang="en-US" dirty="0"/>
          </a:p>
        </p:txBody>
      </p:sp>
      <p:sp>
        <p:nvSpPr>
          <p:cNvPr id="3" name="Date Placeholder 2"/>
          <p:cNvSpPr>
            <a:spLocks noGrp="1"/>
          </p:cNvSpPr>
          <p:nvPr>
            <p:ph type="dt" sz="half" idx="10"/>
          </p:nvPr>
        </p:nvSpPr>
        <p:spPr/>
        <p:txBody>
          <a:bodyPr/>
          <a:lstStyle>
            <a:lvl1pPr>
              <a:defRPr>
                <a:solidFill>
                  <a:srgbClr val="FFFFFF"/>
                </a:solidFill>
              </a:defRPr>
            </a:lvl1pPr>
          </a:lstStyle>
          <a:p>
            <a:r>
              <a:rPr lang="en-US" smtClean="0"/>
              <a:t>3/28/2017</a:t>
            </a:r>
            <a:endParaRPr lang="en-US"/>
          </a:p>
        </p:txBody>
      </p:sp>
      <p:sp>
        <p:nvSpPr>
          <p:cNvPr id="4" name="Footer Placeholder 3"/>
          <p:cNvSpPr>
            <a:spLocks noGrp="1"/>
          </p:cNvSpPr>
          <p:nvPr>
            <p:ph type="ftr" sz="quarter" idx="11"/>
          </p:nvPr>
        </p:nvSpPr>
        <p:spPr/>
        <p:txBody>
          <a:bodyPr/>
          <a:lstStyle>
            <a:lvl1pPr>
              <a:defRPr>
                <a:solidFill>
                  <a:srgbClr val="FFFFFF"/>
                </a:solidFill>
              </a:defRPr>
            </a:lvl1pPr>
          </a:lstStyle>
          <a:p>
            <a:r>
              <a:rPr lang="en-US" smtClean="0"/>
              <a:t>FOOTER GOES HERE</a:t>
            </a:r>
            <a:endParaRPr lang="en-US"/>
          </a:p>
        </p:txBody>
      </p:sp>
      <p:sp>
        <p:nvSpPr>
          <p:cNvPr id="5" name="Slide Number Placeholder 4"/>
          <p:cNvSpPr>
            <a:spLocks noGrp="1"/>
          </p:cNvSpPr>
          <p:nvPr>
            <p:ph type="sldNum" sz="quarter" idx="12"/>
          </p:nvPr>
        </p:nvSpPr>
        <p:spPr/>
        <p:txBody>
          <a:bodyPr/>
          <a:lstStyle>
            <a:lvl1pPr>
              <a:defRPr>
                <a:solidFill>
                  <a:srgbClr val="FFFFFF"/>
                </a:solidFill>
              </a:defRPr>
            </a:lvl1pPr>
          </a:lstStyle>
          <a:p>
            <a:fld id="{42782948-4DBE-204D-AB9E-B65E067054AE}" type="slidenum">
              <a:rPr lang="en-US" smtClean="0"/>
              <a:pPr/>
              <a:t>‹#›</a:t>
            </a:fld>
            <a:endParaRPr lang="en-US"/>
          </a:p>
        </p:txBody>
      </p:sp>
    </p:spTree>
    <p:extLst>
      <p:ext uri="{BB962C8B-B14F-4D97-AF65-F5344CB8AC3E}">
        <p14:creationId xmlns:p14="http://schemas.microsoft.com/office/powerpoint/2010/main" val="18349637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Blue/Gray 1 Content">
    <p:bg>
      <p:bgPr>
        <a:solidFill>
          <a:srgbClr val="E7E7E5"/>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685800" y="1600200"/>
            <a:ext cx="7543800" cy="4572000"/>
          </a:xfrm>
        </p:spPr>
        <p:txBody>
          <a:bodyPr/>
          <a:lstStyle/>
          <a:p>
            <a:pPr lvl="0"/>
            <a:r>
              <a:rPr lang="en-US" dirty="0" smtClean="0"/>
              <a:t>Click to edit Master text styles</a:t>
            </a:r>
          </a:p>
          <a:p>
            <a:pPr lvl="1"/>
            <a:r>
              <a:rPr lang="en-US" dirty="0" smtClean="0"/>
              <a:t>Second level</a:t>
            </a:r>
          </a:p>
        </p:txBody>
      </p:sp>
      <p:sp>
        <p:nvSpPr>
          <p:cNvPr id="8" name="Date Placeholder 3"/>
          <p:cNvSpPr>
            <a:spLocks noGrp="1"/>
          </p:cNvSpPr>
          <p:nvPr>
            <p:ph type="dt" sz="half" idx="2"/>
          </p:nvPr>
        </p:nvSpPr>
        <p:spPr>
          <a:xfrm>
            <a:off x="152400" y="6520934"/>
            <a:ext cx="2133600" cy="184666"/>
          </a:xfrm>
          <a:prstGeom prst="rect">
            <a:avLst/>
          </a:prstGeom>
        </p:spPr>
        <p:txBody>
          <a:bodyPr vert="horz" lIns="91440" tIns="45720" rIns="91440" bIns="45720" rtlCol="0" anchor="ctr">
            <a:spAutoFit/>
          </a:bodyPr>
          <a:lstStyle>
            <a:lvl1pPr algn="l">
              <a:defRPr sz="600" b="0" i="0">
                <a:solidFill>
                  <a:srgbClr val="6C6463"/>
                </a:solidFill>
                <a:latin typeface="Gill Sans MT"/>
                <a:cs typeface="Gill Sans MT"/>
              </a:defRPr>
            </a:lvl1pPr>
          </a:lstStyle>
          <a:p>
            <a:r>
              <a:rPr lang="en-US" smtClean="0"/>
              <a:t>3/28/2017</a:t>
            </a:r>
            <a:endParaRPr lang="en-US"/>
          </a:p>
        </p:txBody>
      </p:sp>
      <p:sp>
        <p:nvSpPr>
          <p:cNvPr id="9" name="Footer Placeholder 4"/>
          <p:cNvSpPr>
            <a:spLocks noGrp="1"/>
          </p:cNvSpPr>
          <p:nvPr>
            <p:ph type="ftr" sz="quarter" idx="3"/>
          </p:nvPr>
        </p:nvSpPr>
        <p:spPr>
          <a:xfrm>
            <a:off x="3124200" y="6520934"/>
            <a:ext cx="2895600" cy="184666"/>
          </a:xfrm>
          <a:prstGeom prst="rect">
            <a:avLst/>
          </a:prstGeom>
        </p:spPr>
        <p:txBody>
          <a:bodyPr vert="horz" lIns="91440" tIns="45720" rIns="91440" bIns="45720" rtlCol="0" anchor="ctr">
            <a:spAutoFit/>
          </a:bodyPr>
          <a:lstStyle>
            <a:lvl1pPr algn="ctr">
              <a:defRPr sz="600" b="0" i="0">
                <a:solidFill>
                  <a:srgbClr val="6C6463"/>
                </a:solidFill>
                <a:latin typeface="Gill Sans MT"/>
                <a:cs typeface="Gill Sans MT"/>
              </a:defRPr>
            </a:lvl1pPr>
          </a:lstStyle>
          <a:p>
            <a:r>
              <a:rPr lang="en-US" smtClean="0"/>
              <a:t>FOOTER GOES HERE</a:t>
            </a:r>
            <a:endParaRPr lang="en-US"/>
          </a:p>
        </p:txBody>
      </p:sp>
      <p:sp>
        <p:nvSpPr>
          <p:cNvPr id="10" name="Slide Number Placeholder 5"/>
          <p:cNvSpPr>
            <a:spLocks noGrp="1"/>
          </p:cNvSpPr>
          <p:nvPr>
            <p:ph type="sldNum" sz="quarter" idx="4"/>
          </p:nvPr>
        </p:nvSpPr>
        <p:spPr>
          <a:xfrm>
            <a:off x="6858000" y="6520934"/>
            <a:ext cx="2133600" cy="184666"/>
          </a:xfrm>
          <a:prstGeom prst="rect">
            <a:avLst/>
          </a:prstGeom>
        </p:spPr>
        <p:txBody>
          <a:bodyPr vert="horz" lIns="91440" tIns="45720" rIns="91440" bIns="45720" rtlCol="0" anchor="ctr">
            <a:spAutoFit/>
          </a:bodyPr>
          <a:lstStyle>
            <a:lvl1pPr algn="r">
              <a:defRPr sz="600" b="0" i="0">
                <a:solidFill>
                  <a:srgbClr val="6C6463"/>
                </a:solidFill>
                <a:latin typeface="Gill Sans MT"/>
                <a:cs typeface="Gill Sans MT"/>
              </a:defRPr>
            </a:lvl1pPr>
          </a:lstStyle>
          <a:p>
            <a:fld id="{42782948-4DBE-204D-AB9E-B65E067054AE}" type="slidenum">
              <a:rPr lang="en-US" smtClean="0"/>
              <a:pPr/>
              <a:t>‹#›</a:t>
            </a:fld>
            <a:endParaRPr lang="en-US"/>
          </a:p>
        </p:txBody>
      </p:sp>
      <p:sp>
        <p:nvSpPr>
          <p:cNvPr id="11" name="Title 1"/>
          <p:cNvSpPr>
            <a:spLocks noGrp="1"/>
          </p:cNvSpPr>
          <p:nvPr>
            <p:ph type="title" hasCustomPrompt="1"/>
          </p:nvPr>
        </p:nvSpPr>
        <p:spPr>
          <a:xfrm>
            <a:off x="685800" y="848380"/>
            <a:ext cx="7543800" cy="523220"/>
          </a:xfrm>
        </p:spPr>
        <p:txBody>
          <a:bodyPr wrap="square" anchor="b" anchorCtr="0">
            <a:spAutoFit/>
          </a:bodyPr>
          <a:lstStyle>
            <a:lvl1pPr>
              <a:defRPr baseline="0">
                <a:solidFill>
                  <a:srgbClr val="0071BC"/>
                </a:solidFill>
              </a:defRPr>
            </a:lvl1pPr>
          </a:lstStyle>
          <a:p>
            <a:r>
              <a:rPr lang="en-US" dirty="0" smtClean="0"/>
              <a:t>CLICK TO EDIT MASTER TITLE STYLE</a:t>
            </a:r>
            <a:endParaRPr lang="en-US" dirty="0"/>
          </a:p>
        </p:txBody>
      </p:sp>
    </p:spTree>
    <p:extLst>
      <p:ext uri="{BB962C8B-B14F-4D97-AF65-F5344CB8AC3E}">
        <p14:creationId xmlns:p14="http://schemas.microsoft.com/office/powerpoint/2010/main" val="111609726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Blue/Gray 2 Content">
    <p:bg>
      <p:bgPr>
        <a:solidFill>
          <a:srgbClr val="E7E7E5"/>
        </a:solidFill>
        <a:effectLst/>
      </p:bgPr>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685800" y="1600200"/>
            <a:ext cx="3809696" cy="4572000"/>
          </a:xfrm>
        </p:spPr>
        <p:txBody>
          <a:bodyPr>
            <a:normAutofit/>
          </a:bodyPr>
          <a:lstStyle>
            <a:lvl1pPr>
              <a:defRPr sz="2000">
                <a:solidFill>
                  <a:srgbClr val="6C6463"/>
                </a:solidFill>
              </a:defRPr>
            </a:lvl1pPr>
            <a:lvl2pPr>
              <a:defRPr sz="1800">
                <a:solidFill>
                  <a:srgbClr val="6C6463"/>
                </a:solidFill>
              </a:defRPr>
            </a:lvl2pPr>
            <a:lvl3pPr>
              <a:defRPr sz="1600">
                <a:solidFill>
                  <a:srgbClr val="6C6463"/>
                </a:solidFill>
              </a:defRPr>
            </a:lvl3pPr>
            <a:lvl4pPr>
              <a:defRPr sz="1400">
                <a:solidFill>
                  <a:srgbClr val="6C6463"/>
                </a:solidFill>
              </a:defRPr>
            </a:lvl4pPr>
            <a:lvl5pPr>
              <a:defRPr sz="1600">
                <a:solidFill>
                  <a:srgbClr val="6C6463"/>
                </a:solidFill>
              </a:defRPr>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p:txBody>
      </p:sp>
      <p:sp>
        <p:nvSpPr>
          <p:cNvPr id="4" name="Content Placeholder 3"/>
          <p:cNvSpPr>
            <a:spLocks noGrp="1"/>
          </p:cNvSpPr>
          <p:nvPr>
            <p:ph sz="half" idx="2"/>
          </p:nvPr>
        </p:nvSpPr>
        <p:spPr>
          <a:xfrm>
            <a:off x="4647896" y="1600200"/>
            <a:ext cx="3810304" cy="4572000"/>
          </a:xfrm>
        </p:spPr>
        <p:txBody>
          <a:bodyPr>
            <a:normAutofit/>
          </a:bodyPr>
          <a:lstStyle>
            <a:lvl1pPr>
              <a:defRPr sz="2000">
                <a:solidFill>
                  <a:srgbClr val="6C6463"/>
                </a:solidFill>
              </a:defRPr>
            </a:lvl1pPr>
            <a:lvl2pPr>
              <a:defRPr sz="1800">
                <a:solidFill>
                  <a:srgbClr val="6C6463"/>
                </a:solidFill>
              </a:defRPr>
            </a:lvl2pPr>
            <a:lvl3pPr>
              <a:defRPr sz="1600">
                <a:solidFill>
                  <a:srgbClr val="6C6463"/>
                </a:solidFill>
              </a:defRPr>
            </a:lvl3pPr>
            <a:lvl4pPr>
              <a:defRPr sz="1400">
                <a:solidFill>
                  <a:srgbClr val="6C6463"/>
                </a:solidFill>
              </a:defRPr>
            </a:lvl4pPr>
            <a:lvl5pPr>
              <a:defRPr sz="1600">
                <a:solidFill>
                  <a:srgbClr val="6C6463"/>
                </a:solidFill>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p:txBody>
      </p:sp>
      <p:sp>
        <p:nvSpPr>
          <p:cNvPr id="5" name="Date Placeholder 4"/>
          <p:cNvSpPr>
            <a:spLocks noGrp="1"/>
          </p:cNvSpPr>
          <p:nvPr>
            <p:ph type="dt" sz="half" idx="10"/>
          </p:nvPr>
        </p:nvSpPr>
        <p:spPr/>
        <p:txBody>
          <a:bodyPr/>
          <a:lstStyle>
            <a:lvl1pPr>
              <a:defRPr>
                <a:solidFill>
                  <a:srgbClr val="6C6463"/>
                </a:solidFill>
              </a:defRPr>
            </a:lvl1pPr>
          </a:lstStyle>
          <a:p>
            <a:r>
              <a:rPr lang="en-US" smtClean="0"/>
              <a:t>3/28/2017</a:t>
            </a:r>
            <a:endParaRPr lang="en-US"/>
          </a:p>
        </p:txBody>
      </p:sp>
      <p:sp>
        <p:nvSpPr>
          <p:cNvPr id="6" name="Footer Placeholder 5"/>
          <p:cNvSpPr>
            <a:spLocks noGrp="1"/>
          </p:cNvSpPr>
          <p:nvPr>
            <p:ph type="ftr" sz="quarter" idx="11"/>
          </p:nvPr>
        </p:nvSpPr>
        <p:spPr/>
        <p:txBody>
          <a:bodyPr/>
          <a:lstStyle>
            <a:lvl1pPr>
              <a:defRPr>
                <a:solidFill>
                  <a:srgbClr val="6C6463"/>
                </a:solidFill>
              </a:defRPr>
            </a:lvl1pPr>
          </a:lstStyle>
          <a:p>
            <a:r>
              <a:rPr lang="en-US" smtClean="0"/>
              <a:t>FOOTER GOES HERE</a:t>
            </a:r>
            <a:endParaRPr lang="en-US"/>
          </a:p>
        </p:txBody>
      </p:sp>
      <p:sp>
        <p:nvSpPr>
          <p:cNvPr id="7" name="Slide Number Placeholder 6"/>
          <p:cNvSpPr>
            <a:spLocks noGrp="1"/>
          </p:cNvSpPr>
          <p:nvPr>
            <p:ph type="sldNum" sz="quarter" idx="12"/>
          </p:nvPr>
        </p:nvSpPr>
        <p:spPr/>
        <p:txBody>
          <a:bodyPr/>
          <a:lstStyle>
            <a:lvl1pPr>
              <a:defRPr>
                <a:solidFill>
                  <a:srgbClr val="6C6463"/>
                </a:solidFill>
              </a:defRPr>
            </a:lvl1pPr>
          </a:lstStyle>
          <a:p>
            <a:fld id="{42782948-4DBE-204D-AB9E-B65E067054AE}" type="slidenum">
              <a:rPr lang="en-US" smtClean="0"/>
              <a:pPr/>
              <a:t>‹#›</a:t>
            </a:fld>
            <a:endParaRPr lang="en-US"/>
          </a:p>
        </p:txBody>
      </p:sp>
      <p:sp>
        <p:nvSpPr>
          <p:cNvPr id="10" name="Title 1"/>
          <p:cNvSpPr>
            <a:spLocks noGrp="1"/>
          </p:cNvSpPr>
          <p:nvPr>
            <p:ph type="title" hasCustomPrompt="1"/>
          </p:nvPr>
        </p:nvSpPr>
        <p:spPr>
          <a:xfrm>
            <a:off x="685800" y="848380"/>
            <a:ext cx="7772704" cy="523220"/>
          </a:xfrm>
        </p:spPr>
        <p:txBody>
          <a:bodyPr wrap="square" anchor="b" anchorCtr="0">
            <a:spAutoFit/>
          </a:bodyPr>
          <a:lstStyle>
            <a:lvl1pPr>
              <a:defRPr baseline="0">
                <a:solidFill>
                  <a:srgbClr val="0071BC"/>
                </a:solidFill>
              </a:defRPr>
            </a:lvl1pPr>
          </a:lstStyle>
          <a:p>
            <a:r>
              <a:rPr lang="en-US" dirty="0" smtClean="0"/>
              <a:t>CLICK TO EDIT MASTER TITLE STYLE</a:t>
            </a:r>
            <a:endParaRPr lang="en-US" dirty="0"/>
          </a:p>
        </p:txBody>
      </p:sp>
    </p:spTree>
    <p:extLst>
      <p:ext uri="{BB962C8B-B14F-4D97-AF65-F5344CB8AC3E}">
        <p14:creationId xmlns:p14="http://schemas.microsoft.com/office/powerpoint/2010/main" val="98604256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Blue/Gray 3 Content">
    <p:bg>
      <p:bgPr>
        <a:solidFill>
          <a:srgbClr val="E7E7E5"/>
        </a:solidFill>
        <a:effectLst/>
      </p:bgPr>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686104" y="1600200"/>
            <a:ext cx="2514296" cy="4572000"/>
          </a:xfrm>
        </p:spPr>
        <p:txBody>
          <a:bodyPr>
            <a:normAutofit/>
          </a:bodyPr>
          <a:lstStyle>
            <a:lvl1pPr>
              <a:defRPr sz="2000">
                <a:solidFill>
                  <a:srgbClr val="6C6463"/>
                </a:solidFill>
              </a:defRPr>
            </a:lvl1pPr>
            <a:lvl2pPr>
              <a:defRPr sz="1800">
                <a:solidFill>
                  <a:srgbClr val="6C6463"/>
                </a:solidFill>
              </a:defRPr>
            </a:lvl2pPr>
            <a:lvl3pPr>
              <a:defRPr sz="1600">
                <a:solidFill>
                  <a:srgbClr val="6C6463"/>
                </a:solidFill>
              </a:defRPr>
            </a:lvl3pPr>
            <a:lvl4pPr>
              <a:defRPr sz="1400">
                <a:solidFill>
                  <a:srgbClr val="6C6463"/>
                </a:solidFill>
              </a:defRPr>
            </a:lvl4pPr>
            <a:lvl5pPr>
              <a:defRPr sz="1600">
                <a:solidFill>
                  <a:srgbClr val="FFFFFF"/>
                </a:solidFill>
              </a:defRPr>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p:txBody>
      </p:sp>
      <p:sp>
        <p:nvSpPr>
          <p:cNvPr id="4" name="Content Placeholder 3"/>
          <p:cNvSpPr>
            <a:spLocks noGrp="1"/>
          </p:cNvSpPr>
          <p:nvPr>
            <p:ph sz="half" idx="2"/>
          </p:nvPr>
        </p:nvSpPr>
        <p:spPr>
          <a:xfrm>
            <a:off x="5943600" y="1600200"/>
            <a:ext cx="2514904" cy="4572000"/>
          </a:xfrm>
        </p:spPr>
        <p:txBody>
          <a:bodyPr>
            <a:normAutofit/>
          </a:bodyPr>
          <a:lstStyle>
            <a:lvl1pPr>
              <a:defRPr sz="2000">
                <a:solidFill>
                  <a:srgbClr val="6C6463"/>
                </a:solidFill>
              </a:defRPr>
            </a:lvl1pPr>
            <a:lvl2pPr>
              <a:defRPr sz="1800">
                <a:solidFill>
                  <a:srgbClr val="6C6463"/>
                </a:solidFill>
              </a:defRPr>
            </a:lvl2pPr>
            <a:lvl3pPr>
              <a:defRPr sz="1600">
                <a:solidFill>
                  <a:srgbClr val="6C6463"/>
                </a:solidFill>
              </a:defRPr>
            </a:lvl3pPr>
            <a:lvl4pPr>
              <a:defRPr sz="1400">
                <a:solidFill>
                  <a:srgbClr val="6C6463"/>
                </a:solidFill>
              </a:defRPr>
            </a:lvl4pPr>
            <a:lvl5pPr>
              <a:defRPr sz="1600">
                <a:solidFill>
                  <a:srgbClr val="FFFFFF"/>
                </a:solidFill>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p:txBody>
      </p:sp>
      <p:sp>
        <p:nvSpPr>
          <p:cNvPr id="5" name="Date Placeholder 4"/>
          <p:cNvSpPr>
            <a:spLocks noGrp="1"/>
          </p:cNvSpPr>
          <p:nvPr>
            <p:ph type="dt" sz="half" idx="10"/>
          </p:nvPr>
        </p:nvSpPr>
        <p:spPr/>
        <p:txBody>
          <a:bodyPr/>
          <a:lstStyle>
            <a:lvl1pPr>
              <a:defRPr>
                <a:solidFill>
                  <a:srgbClr val="6C6463"/>
                </a:solidFill>
              </a:defRPr>
            </a:lvl1pPr>
          </a:lstStyle>
          <a:p>
            <a:r>
              <a:rPr lang="en-US" smtClean="0"/>
              <a:t>3/28/2017</a:t>
            </a:r>
            <a:endParaRPr lang="en-US"/>
          </a:p>
        </p:txBody>
      </p:sp>
      <p:sp>
        <p:nvSpPr>
          <p:cNvPr id="6" name="Footer Placeholder 5"/>
          <p:cNvSpPr>
            <a:spLocks noGrp="1"/>
          </p:cNvSpPr>
          <p:nvPr>
            <p:ph type="ftr" sz="quarter" idx="11"/>
          </p:nvPr>
        </p:nvSpPr>
        <p:spPr/>
        <p:txBody>
          <a:bodyPr/>
          <a:lstStyle>
            <a:lvl1pPr>
              <a:defRPr>
                <a:solidFill>
                  <a:srgbClr val="6C6463"/>
                </a:solidFill>
              </a:defRPr>
            </a:lvl1pPr>
          </a:lstStyle>
          <a:p>
            <a:r>
              <a:rPr lang="en-US" smtClean="0"/>
              <a:t>FOOTER GOES HERE</a:t>
            </a:r>
            <a:endParaRPr lang="en-US"/>
          </a:p>
        </p:txBody>
      </p:sp>
      <p:sp>
        <p:nvSpPr>
          <p:cNvPr id="7" name="Slide Number Placeholder 6"/>
          <p:cNvSpPr>
            <a:spLocks noGrp="1"/>
          </p:cNvSpPr>
          <p:nvPr>
            <p:ph type="sldNum" sz="quarter" idx="12"/>
          </p:nvPr>
        </p:nvSpPr>
        <p:spPr/>
        <p:txBody>
          <a:bodyPr/>
          <a:lstStyle>
            <a:lvl1pPr>
              <a:defRPr>
                <a:solidFill>
                  <a:srgbClr val="6C6463"/>
                </a:solidFill>
              </a:defRPr>
            </a:lvl1pPr>
          </a:lstStyle>
          <a:p>
            <a:fld id="{42782948-4DBE-204D-AB9E-B65E067054AE}" type="slidenum">
              <a:rPr lang="en-US" smtClean="0"/>
              <a:pPr/>
              <a:t>‹#›</a:t>
            </a:fld>
            <a:endParaRPr lang="en-US"/>
          </a:p>
        </p:txBody>
      </p:sp>
      <p:sp>
        <p:nvSpPr>
          <p:cNvPr id="9" name="Title 1"/>
          <p:cNvSpPr>
            <a:spLocks noGrp="1"/>
          </p:cNvSpPr>
          <p:nvPr>
            <p:ph type="title" hasCustomPrompt="1"/>
          </p:nvPr>
        </p:nvSpPr>
        <p:spPr>
          <a:xfrm>
            <a:off x="686104" y="848380"/>
            <a:ext cx="7772400" cy="523220"/>
          </a:xfrm>
        </p:spPr>
        <p:txBody>
          <a:bodyPr anchor="b" anchorCtr="0">
            <a:spAutoFit/>
          </a:bodyPr>
          <a:lstStyle>
            <a:lvl1pPr>
              <a:defRPr baseline="0">
                <a:solidFill>
                  <a:srgbClr val="0071BC"/>
                </a:solidFill>
              </a:defRPr>
            </a:lvl1pPr>
          </a:lstStyle>
          <a:p>
            <a:r>
              <a:rPr lang="en-US" dirty="0" smtClean="0"/>
              <a:t>CLICK TO EDIT MASTER TITLE STYLE</a:t>
            </a:r>
            <a:endParaRPr lang="en-US" dirty="0"/>
          </a:p>
        </p:txBody>
      </p:sp>
      <p:sp>
        <p:nvSpPr>
          <p:cNvPr id="10" name="Content Placeholder 3"/>
          <p:cNvSpPr>
            <a:spLocks noGrp="1"/>
          </p:cNvSpPr>
          <p:nvPr>
            <p:ph sz="half" idx="13"/>
          </p:nvPr>
        </p:nvSpPr>
        <p:spPr>
          <a:xfrm>
            <a:off x="3314548" y="1600200"/>
            <a:ext cx="2514904" cy="4572000"/>
          </a:xfrm>
        </p:spPr>
        <p:txBody>
          <a:bodyPr>
            <a:normAutofit/>
          </a:bodyPr>
          <a:lstStyle>
            <a:lvl1pPr>
              <a:defRPr sz="2000">
                <a:solidFill>
                  <a:srgbClr val="6C6463"/>
                </a:solidFill>
              </a:defRPr>
            </a:lvl1pPr>
            <a:lvl2pPr>
              <a:defRPr sz="1800">
                <a:solidFill>
                  <a:srgbClr val="6C6463"/>
                </a:solidFill>
              </a:defRPr>
            </a:lvl2pPr>
            <a:lvl3pPr>
              <a:defRPr sz="1600">
                <a:solidFill>
                  <a:srgbClr val="6C6463"/>
                </a:solidFill>
              </a:defRPr>
            </a:lvl3pPr>
            <a:lvl4pPr>
              <a:defRPr sz="1400">
                <a:solidFill>
                  <a:srgbClr val="6C6463"/>
                </a:solidFill>
              </a:defRPr>
            </a:lvl4pPr>
            <a:lvl5pPr>
              <a:defRPr sz="1600">
                <a:solidFill>
                  <a:srgbClr val="FFFFFF"/>
                </a:solidFill>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p:txBody>
      </p:sp>
    </p:spTree>
    <p:extLst>
      <p:ext uri="{BB962C8B-B14F-4D97-AF65-F5344CB8AC3E}">
        <p14:creationId xmlns:p14="http://schemas.microsoft.com/office/powerpoint/2010/main" val="19096675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Blue/White 1 Content">
    <p:bg>
      <p:bgPr>
        <a:solidFill>
          <a:schemeClr val="bg1"/>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685800" y="1600200"/>
            <a:ext cx="7772400" cy="4572000"/>
          </a:xfrm>
        </p:spPr>
        <p:txBody>
          <a:bodyPr/>
          <a:lstStyle/>
          <a:p>
            <a:pPr lvl="0"/>
            <a:r>
              <a:rPr lang="en-US" dirty="0" smtClean="0"/>
              <a:t>Click to edit Master text styles</a:t>
            </a:r>
          </a:p>
          <a:p>
            <a:pPr lvl="1"/>
            <a:r>
              <a:rPr lang="en-US" dirty="0" smtClean="0"/>
              <a:t>Second level</a:t>
            </a:r>
          </a:p>
        </p:txBody>
      </p:sp>
      <p:sp>
        <p:nvSpPr>
          <p:cNvPr id="8" name="Date Placeholder 3"/>
          <p:cNvSpPr>
            <a:spLocks noGrp="1"/>
          </p:cNvSpPr>
          <p:nvPr>
            <p:ph type="dt" sz="half" idx="2"/>
          </p:nvPr>
        </p:nvSpPr>
        <p:spPr>
          <a:xfrm>
            <a:off x="152400" y="6520934"/>
            <a:ext cx="2133600" cy="184666"/>
          </a:xfrm>
          <a:prstGeom prst="rect">
            <a:avLst/>
          </a:prstGeom>
        </p:spPr>
        <p:txBody>
          <a:bodyPr vert="horz" lIns="91440" tIns="45720" rIns="91440" bIns="45720" rtlCol="0" anchor="ctr">
            <a:spAutoFit/>
          </a:bodyPr>
          <a:lstStyle>
            <a:lvl1pPr algn="l">
              <a:defRPr sz="600" b="0" i="0">
                <a:solidFill>
                  <a:srgbClr val="6C6463"/>
                </a:solidFill>
                <a:latin typeface="Gill Sans MT"/>
                <a:cs typeface="Gill Sans MT"/>
              </a:defRPr>
            </a:lvl1pPr>
          </a:lstStyle>
          <a:p>
            <a:r>
              <a:rPr lang="en-US" smtClean="0"/>
              <a:t>3/28/2017</a:t>
            </a:r>
            <a:endParaRPr lang="en-US"/>
          </a:p>
        </p:txBody>
      </p:sp>
      <p:sp>
        <p:nvSpPr>
          <p:cNvPr id="9" name="Footer Placeholder 4"/>
          <p:cNvSpPr>
            <a:spLocks noGrp="1"/>
          </p:cNvSpPr>
          <p:nvPr>
            <p:ph type="ftr" sz="quarter" idx="3"/>
          </p:nvPr>
        </p:nvSpPr>
        <p:spPr>
          <a:xfrm>
            <a:off x="3124200" y="6520934"/>
            <a:ext cx="2895600" cy="184666"/>
          </a:xfrm>
          <a:prstGeom prst="rect">
            <a:avLst/>
          </a:prstGeom>
        </p:spPr>
        <p:txBody>
          <a:bodyPr vert="horz" lIns="91440" tIns="45720" rIns="91440" bIns="45720" rtlCol="0" anchor="ctr">
            <a:spAutoFit/>
          </a:bodyPr>
          <a:lstStyle>
            <a:lvl1pPr algn="ctr">
              <a:defRPr sz="600" b="0" i="0">
                <a:solidFill>
                  <a:srgbClr val="6C6463"/>
                </a:solidFill>
                <a:latin typeface="Gill Sans MT"/>
                <a:cs typeface="Gill Sans MT"/>
              </a:defRPr>
            </a:lvl1pPr>
          </a:lstStyle>
          <a:p>
            <a:r>
              <a:rPr lang="en-US" smtClean="0"/>
              <a:t>FOOTER GOES HERE</a:t>
            </a:r>
            <a:endParaRPr lang="en-US"/>
          </a:p>
        </p:txBody>
      </p:sp>
      <p:sp>
        <p:nvSpPr>
          <p:cNvPr id="10" name="Slide Number Placeholder 5"/>
          <p:cNvSpPr>
            <a:spLocks noGrp="1"/>
          </p:cNvSpPr>
          <p:nvPr>
            <p:ph type="sldNum" sz="quarter" idx="4"/>
          </p:nvPr>
        </p:nvSpPr>
        <p:spPr>
          <a:xfrm>
            <a:off x="6858000" y="6520934"/>
            <a:ext cx="2133600" cy="184666"/>
          </a:xfrm>
          <a:prstGeom prst="rect">
            <a:avLst/>
          </a:prstGeom>
        </p:spPr>
        <p:txBody>
          <a:bodyPr vert="horz" lIns="91440" tIns="45720" rIns="91440" bIns="45720" rtlCol="0" anchor="ctr">
            <a:spAutoFit/>
          </a:bodyPr>
          <a:lstStyle>
            <a:lvl1pPr algn="r">
              <a:defRPr sz="600" b="0" i="0">
                <a:solidFill>
                  <a:srgbClr val="6C6463"/>
                </a:solidFill>
                <a:latin typeface="Gill Sans MT"/>
                <a:cs typeface="Gill Sans MT"/>
              </a:defRPr>
            </a:lvl1pPr>
          </a:lstStyle>
          <a:p>
            <a:fld id="{42782948-4DBE-204D-AB9E-B65E067054AE}" type="slidenum">
              <a:rPr lang="en-US" smtClean="0"/>
              <a:pPr/>
              <a:t>‹#›</a:t>
            </a:fld>
            <a:endParaRPr lang="en-US"/>
          </a:p>
        </p:txBody>
      </p:sp>
      <p:sp>
        <p:nvSpPr>
          <p:cNvPr id="11" name="Title 1"/>
          <p:cNvSpPr>
            <a:spLocks noGrp="1"/>
          </p:cNvSpPr>
          <p:nvPr>
            <p:ph type="title" hasCustomPrompt="1"/>
          </p:nvPr>
        </p:nvSpPr>
        <p:spPr>
          <a:xfrm>
            <a:off x="686104" y="848380"/>
            <a:ext cx="7772400" cy="523220"/>
          </a:xfrm>
        </p:spPr>
        <p:txBody>
          <a:bodyPr anchor="b" anchorCtr="0">
            <a:spAutoFit/>
          </a:bodyPr>
          <a:lstStyle>
            <a:lvl1pPr>
              <a:defRPr baseline="0">
                <a:solidFill>
                  <a:srgbClr val="0071BC"/>
                </a:solidFill>
              </a:defRPr>
            </a:lvl1pPr>
          </a:lstStyle>
          <a:p>
            <a:r>
              <a:rPr lang="en-US" dirty="0" smtClean="0"/>
              <a:t>CLICK TO EDIT MASTER TITLE STYLE</a:t>
            </a:r>
            <a:endParaRPr lang="en-US" dirty="0"/>
          </a:p>
        </p:txBody>
      </p:sp>
    </p:spTree>
    <p:extLst>
      <p:ext uri="{BB962C8B-B14F-4D97-AF65-F5344CB8AC3E}">
        <p14:creationId xmlns:p14="http://schemas.microsoft.com/office/powerpoint/2010/main" val="269214248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Blue Contact Info">
    <p:bg>
      <p:bgPr>
        <a:solidFill>
          <a:srgbClr val="0071BC"/>
        </a:solidFill>
        <a:effectLst/>
      </p:bgPr>
    </p:bg>
    <p:spTree>
      <p:nvGrpSpPr>
        <p:cNvPr id="1" name=""/>
        <p:cNvGrpSpPr/>
        <p:nvPr/>
      </p:nvGrpSpPr>
      <p:grpSpPr>
        <a:xfrm>
          <a:off x="0" y="0"/>
          <a:ext cx="0" cy="0"/>
          <a:chOff x="0" y="0"/>
          <a:chExt cx="0" cy="0"/>
        </a:xfrm>
      </p:grpSpPr>
      <p:sp>
        <p:nvSpPr>
          <p:cNvPr id="6" name="Date Placeholder 3"/>
          <p:cNvSpPr>
            <a:spLocks noGrp="1"/>
          </p:cNvSpPr>
          <p:nvPr>
            <p:ph type="dt" sz="half" idx="2"/>
          </p:nvPr>
        </p:nvSpPr>
        <p:spPr>
          <a:xfrm>
            <a:off x="152400" y="6520934"/>
            <a:ext cx="2133600" cy="184666"/>
          </a:xfrm>
          <a:prstGeom prst="rect">
            <a:avLst/>
          </a:prstGeom>
        </p:spPr>
        <p:txBody>
          <a:bodyPr vert="horz" lIns="91440" tIns="45720" rIns="91440" bIns="45720" rtlCol="0" anchor="ctr">
            <a:spAutoFit/>
          </a:bodyPr>
          <a:lstStyle>
            <a:lvl1pPr algn="l">
              <a:defRPr sz="600" b="0" i="0">
                <a:solidFill>
                  <a:srgbClr val="FFFFFF"/>
                </a:solidFill>
                <a:latin typeface="Gill Sans MT"/>
                <a:cs typeface="Gill Sans MT"/>
              </a:defRPr>
            </a:lvl1pPr>
          </a:lstStyle>
          <a:p>
            <a:r>
              <a:rPr lang="en-US" smtClean="0"/>
              <a:t>3/28/2017</a:t>
            </a:r>
            <a:endParaRPr lang="en-US"/>
          </a:p>
        </p:txBody>
      </p:sp>
      <p:sp>
        <p:nvSpPr>
          <p:cNvPr id="8" name="Slide Number Placeholder 5"/>
          <p:cNvSpPr>
            <a:spLocks noGrp="1"/>
          </p:cNvSpPr>
          <p:nvPr>
            <p:ph type="sldNum" sz="quarter" idx="4"/>
          </p:nvPr>
        </p:nvSpPr>
        <p:spPr>
          <a:xfrm>
            <a:off x="6858000" y="6520934"/>
            <a:ext cx="2133600" cy="184666"/>
          </a:xfrm>
          <a:prstGeom prst="rect">
            <a:avLst/>
          </a:prstGeom>
        </p:spPr>
        <p:txBody>
          <a:bodyPr vert="horz" lIns="91440" tIns="45720" rIns="91440" bIns="45720" rtlCol="0" anchor="ctr">
            <a:spAutoFit/>
          </a:bodyPr>
          <a:lstStyle>
            <a:lvl1pPr algn="r">
              <a:defRPr sz="600" b="0" i="0">
                <a:solidFill>
                  <a:srgbClr val="FFFFFF"/>
                </a:solidFill>
                <a:latin typeface="Gill Sans MT"/>
                <a:cs typeface="Gill Sans MT"/>
              </a:defRPr>
            </a:lvl1pPr>
          </a:lstStyle>
          <a:p>
            <a:fld id="{42782948-4DBE-204D-AB9E-B65E067054AE}" type="slidenum">
              <a:rPr lang="en-US" smtClean="0"/>
              <a:pPr/>
              <a:t>‹#›</a:t>
            </a:fld>
            <a:endParaRPr lang="en-US"/>
          </a:p>
        </p:txBody>
      </p:sp>
      <p:sp>
        <p:nvSpPr>
          <p:cNvPr id="16" name="Subtitle 2"/>
          <p:cNvSpPr>
            <a:spLocks noGrp="1"/>
          </p:cNvSpPr>
          <p:nvPr>
            <p:ph type="subTitle" idx="1" hasCustomPrompt="1"/>
          </p:nvPr>
        </p:nvSpPr>
        <p:spPr>
          <a:xfrm>
            <a:off x="685800" y="4114800"/>
            <a:ext cx="3429000" cy="1600200"/>
          </a:xfrm>
          <a:effectLst>
            <a:outerShdw blurRad="254000" dir="5400000" algn="tl" rotWithShape="0">
              <a:srgbClr val="000000">
                <a:alpha val="40000"/>
              </a:srgbClr>
            </a:outerShdw>
          </a:effectLst>
        </p:spPr>
        <p:txBody>
          <a:bodyPr>
            <a:normAutofit/>
          </a:bodyPr>
          <a:lstStyle>
            <a:lvl1pPr marL="0" indent="0" algn="l">
              <a:buNone/>
              <a:defRPr sz="1800">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cxnSp>
        <p:nvCxnSpPr>
          <p:cNvPr id="17" name="Straight Connector 16"/>
          <p:cNvCxnSpPr/>
          <p:nvPr userDrawn="1"/>
        </p:nvCxnSpPr>
        <p:spPr>
          <a:xfrm>
            <a:off x="762000" y="3886200"/>
            <a:ext cx="3810000" cy="0"/>
          </a:xfrm>
          <a:prstGeom prst="line">
            <a:avLst/>
          </a:prstGeom>
          <a:ln w="19050">
            <a:solidFill>
              <a:srgbClr val="FFFFFF"/>
            </a:solidFill>
          </a:ln>
          <a:effectLst>
            <a:outerShdw blurRad="254000" dir="2700000" algn="tl" rotWithShape="0">
              <a:srgbClr val="000000">
                <a:alpha val="40000"/>
              </a:srgbClr>
            </a:outerShdw>
          </a:effectLst>
        </p:spPr>
        <p:style>
          <a:lnRef idx="2">
            <a:schemeClr val="accent1"/>
          </a:lnRef>
          <a:fillRef idx="0">
            <a:schemeClr val="accent1"/>
          </a:fillRef>
          <a:effectRef idx="1">
            <a:schemeClr val="accent1"/>
          </a:effectRef>
          <a:fontRef idx="minor">
            <a:schemeClr val="tx1"/>
          </a:fontRef>
        </p:style>
      </p:cxnSp>
      <p:sp>
        <p:nvSpPr>
          <p:cNvPr id="11" name="Title 1"/>
          <p:cNvSpPr>
            <a:spLocks noGrp="1"/>
          </p:cNvSpPr>
          <p:nvPr>
            <p:ph type="ctrTitle" hasCustomPrompt="1"/>
          </p:nvPr>
        </p:nvSpPr>
        <p:spPr>
          <a:xfrm>
            <a:off x="685800" y="2133600"/>
            <a:ext cx="5486400" cy="1600200"/>
          </a:xfrm>
          <a:effectLst>
            <a:outerShdw blurRad="254000" dir="2700000" algn="tl" rotWithShape="0">
              <a:srgbClr val="000000">
                <a:alpha val="20000"/>
              </a:srgbClr>
            </a:outerShdw>
          </a:effectLst>
        </p:spPr>
        <p:txBody>
          <a:bodyPr anchor="b" anchorCtr="0">
            <a:normAutofit/>
          </a:bodyPr>
          <a:lstStyle>
            <a:lvl1pPr>
              <a:defRPr sz="3200">
                <a:solidFill>
                  <a:schemeClr val="bg1"/>
                </a:solidFill>
              </a:defRPr>
            </a:lvl1pPr>
          </a:lstStyle>
          <a:p>
            <a:r>
              <a:rPr lang="en-US" dirty="0" smtClean="0"/>
              <a:t>CLICK TO EDIT MASTER TITLE STYLE</a:t>
            </a:r>
            <a:endParaRPr lang="en-US" dirty="0"/>
          </a:p>
        </p:txBody>
      </p:sp>
    </p:spTree>
    <p:extLst>
      <p:ext uri="{BB962C8B-B14F-4D97-AF65-F5344CB8AC3E}">
        <p14:creationId xmlns:p14="http://schemas.microsoft.com/office/powerpoint/2010/main" val="182185255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Light Color Cover">
    <p:bg>
      <p:bgPr>
        <a:solidFill>
          <a:schemeClr val="tx2">
            <a:lumMod val="20000"/>
            <a:lumOff val="80000"/>
          </a:schemeClr>
        </a:solidFill>
        <a:effectLst/>
      </p:bgPr>
    </p:bg>
    <p:spTree>
      <p:nvGrpSpPr>
        <p:cNvPr id="1" name=""/>
        <p:cNvGrpSpPr/>
        <p:nvPr/>
      </p:nvGrpSpPr>
      <p:grpSpPr>
        <a:xfrm>
          <a:off x="0" y="0"/>
          <a:ext cx="0" cy="0"/>
          <a:chOff x="0" y="0"/>
          <a:chExt cx="0" cy="0"/>
        </a:xfrm>
      </p:grpSpPr>
      <p:sp>
        <p:nvSpPr>
          <p:cNvPr id="8" name="Date Placeholder 3"/>
          <p:cNvSpPr>
            <a:spLocks noGrp="1"/>
          </p:cNvSpPr>
          <p:nvPr>
            <p:ph type="dt" sz="half" idx="2"/>
          </p:nvPr>
        </p:nvSpPr>
        <p:spPr>
          <a:xfrm>
            <a:off x="152400" y="6520934"/>
            <a:ext cx="2133600" cy="184666"/>
          </a:xfrm>
          <a:prstGeom prst="rect">
            <a:avLst/>
          </a:prstGeom>
        </p:spPr>
        <p:txBody>
          <a:bodyPr vert="horz" lIns="91440" tIns="45720" rIns="91440" bIns="45720" rtlCol="0" anchor="ctr">
            <a:spAutoFit/>
          </a:bodyPr>
          <a:lstStyle>
            <a:lvl1pPr algn="l">
              <a:defRPr sz="600" b="0" i="0">
                <a:solidFill>
                  <a:srgbClr val="112E51"/>
                </a:solidFill>
                <a:latin typeface="Gill Sans MT"/>
                <a:cs typeface="Gill Sans MT"/>
              </a:defRPr>
            </a:lvl1pPr>
          </a:lstStyle>
          <a:p>
            <a:r>
              <a:rPr lang="en-US" smtClean="0"/>
              <a:t>3/28/2017</a:t>
            </a:r>
            <a:endParaRPr lang="en-US" dirty="0"/>
          </a:p>
        </p:txBody>
      </p:sp>
      <p:sp>
        <p:nvSpPr>
          <p:cNvPr id="9" name="Footer Placeholder 4"/>
          <p:cNvSpPr>
            <a:spLocks noGrp="1"/>
          </p:cNvSpPr>
          <p:nvPr>
            <p:ph type="ftr" sz="quarter" idx="3"/>
          </p:nvPr>
        </p:nvSpPr>
        <p:spPr>
          <a:xfrm>
            <a:off x="3124200" y="6520934"/>
            <a:ext cx="2895600" cy="184666"/>
          </a:xfrm>
          <a:prstGeom prst="rect">
            <a:avLst/>
          </a:prstGeom>
        </p:spPr>
        <p:txBody>
          <a:bodyPr vert="horz" lIns="91440" tIns="45720" rIns="91440" bIns="45720" rtlCol="0" anchor="ctr">
            <a:spAutoFit/>
          </a:bodyPr>
          <a:lstStyle>
            <a:lvl1pPr algn="ctr">
              <a:defRPr sz="600" b="0" i="0">
                <a:solidFill>
                  <a:srgbClr val="112E51"/>
                </a:solidFill>
                <a:latin typeface="Gill Sans MT"/>
                <a:cs typeface="Gill Sans MT"/>
              </a:defRPr>
            </a:lvl1pPr>
          </a:lstStyle>
          <a:p>
            <a:r>
              <a:rPr lang="en-US" dirty="0" smtClean="0"/>
              <a:t>FOOTER GOES HERE</a:t>
            </a:r>
            <a:endParaRPr lang="en-US" dirty="0"/>
          </a:p>
        </p:txBody>
      </p:sp>
      <p:sp>
        <p:nvSpPr>
          <p:cNvPr id="10" name="Slide Number Placeholder 5"/>
          <p:cNvSpPr>
            <a:spLocks noGrp="1"/>
          </p:cNvSpPr>
          <p:nvPr>
            <p:ph type="sldNum" sz="quarter" idx="4"/>
          </p:nvPr>
        </p:nvSpPr>
        <p:spPr>
          <a:xfrm>
            <a:off x="6858000" y="6520934"/>
            <a:ext cx="2133600" cy="184666"/>
          </a:xfrm>
          <a:prstGeom prst="rect">
            <a:avLst/>
          </a:prstGeom>
        </p:spPr>
        <p:txBody>
          <a:bodyPr vert="horz" lIns="91440" tIns="45720" rIns="91440" bIns="45720" rtlCol="0" anchor="ctr">
            <a:spAutoFit/>
          </a:bodyPr>
          <a:lstStyle>
            <a:lvl1pPr algn="r">
              <a:defRPr sz="600" b="0" i="0">
                <a:solidFill>
                  <a:srgbClr val="112E51"/>
                </a:solidFill>
                <a:latin typeface="Gill Sans MT"/>
                <a:cs typeface="Gill Sans MT"/>
              </a:defRPr>
            </a:lvl1pPr>
          </a:lstStyle>
          <a:p>
            <a:fld id="{42782948-4DBE-204D-AB9E-B65E067054AE}" type="slidenum">
              <a:rPr lang="en-US" smtClean="0"/>
              <a:pPr/>
              <a:t>‹#›</a:t>
            </a:fld>
            <a:endParaRPr lang="en-US" dirty="0"/>
          </a:p>
        </p:txBody>
      </p:sp>
      <p:sp>
        <p:nvSpPr>
          <p:cNvPr id="14" name="Title 1"/>
          <p:cNvSpPr>
            <a:spLocks noGrp="1"/>
          </p:cNvSpPr>
          <p:nvPr>
            <p:ph type="ctrTitle" hasCustomPrompt="1"/>
          </p:nvPr>
        </p:nvSpPr>
        <p:spPr>
          <a:xfrm>
            <a:off x="685800" y="1676400"/>
            <a:ext cx="5486400" cy="1600200"/>
          </a:xfrm>
        </p:spPr>
        <p:txBody>
          <a:bodyPr anchor="b" anchorCtr="0">
            <a:normAutofit/>
          </a:bodyPr>
          <a:lstStyle>
            <a:lvl1pPr>
              <a:defRPr sz="3200" baseline="0">
                <a:solidFill>
                  <a:srgbClr val="112E51"/>
                </a:solidFill>
              </a:defRPr>
            </a:lvl1pPr>
          </a:lstStyle>
          <a:p>
            <a:r>
              <a:rPr lang="en-US" dirty="0" smtClean="0"/>
              <a:t>CLICK TO EDIT MASTER TITLE STYLE</a:t>
            </a:r>
            <a:endParaRPr lang="en-US" dirty="0"/>
          </a:p>
        </p:txBody>
      </p:sp>
      <p:sp>
        <p:nvSpPr>
          <p:cNvPr id="15" name="Subtitle 2"/>
          <p:cNvSpPr>
            <a:spLocks noGrp="1"/>
          </p:cNvSpPr>
          <p:nvPr>
            <p:ph type="subTitle" idx="1" hasCustomPrompt="1"/>
          </p:nvPr>
        </p:nvSpPr>
        <p:spPr>
          <a:xfrm>
            <a:off x="685800" y="3657600"/>
            <a:ext cx="3429000" cy="1600200"/>
          </a:xfrm>
        </p:spPr>
        <p:txBody>
          <a:bodyPr>
            <a:normAutofit/>
          </a:bodyPr>
          <a:lstStyle>
            <a:lvl1pPr marL="0" indent="0" algn="l">
              <a:buNone/>
              <a:defRPr sz="1800">
                <a:solidFill>
                  <a:srgbClr val="112E5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cxnSp>
        <p:nvCxnSpPr>
          <p:cNvPr id="16" name="Straight Connector 15"/>
          <p:cNvCxnSpPr/>
          <p:nvPr userDrawn="1"/>
        </p:nvCxnSpPr>
        <p:spPr>
          <a:xfrm>
            <a:off x="762000" y="3429000"/>
            <a:ext cx="4343400" cy="0"/>
          </a:xfrm>
          <a:prstGeom prst="line">
            <a:avLst/>
          </a:prstGeom>
          <a:ln w="19050">
            <a:solidFill>
              <a:srgbClr val="112E51"/>
            </a:solidFill>
          </a:ln>
          <a:effectLst/>
        </p:spPr>
        <p:style>
          <a:lnRef idx="2">
            <a:schemeClr val="accent1"/>
          </a:lnRef>
          <a:fillRef idx="0">
            <a:schemeClr val="accent1"/>
          </a:fillRef>
          <a:effectRef idx="1">
            <a:schemeClr val="accent1"/>
          </a:effectRef>
          <a:fontRef idx="minor">
            <a:schemeClr val="tx1"/>
          </a:fontRef>
        </p:style>
      </p:cxnSp>
      <p:sp>
        <p:nvSpPr>
          <p:cNvPr id="11" name="TextBox 10"/>
          <p:cNvSpPr txBox="1"/>
          <p:nvPr userDrawn="1"/>
        </p:nvSpPr>
        <p:spPr>
          <a:xfrm>
            <a:off x="685800" y="5638800"/>
            <a:ext cx="4572000" cy="584775"/>
          </a:xfrm>
          <a:prstGeom prst="rect">
            <a:avLst/>
          </a:prstGeom>
          <a:noFill/>
        </p:spPr>
        <p:txBody>
          <a:bodyPr wrap="square" rtlCol="0">
            <a:spAutoFit/>
          </a:bodyPr>
          <a:lstStyle/>
          <a:p>
            <a:r>
              <a:rPr lang="en-US" sz="1600" dirty="0" smtClean="0">
                <a:solidFill>
                  <a:srgbClr val="112E51"/>
                </a:solidFill>
                <a:latin typeface="+mn-lt"/>
              </a:rPr>
              <a:t>Office of Child Support Enforcement</a:t>
            </a:r>
          </a:p>
          <a:p>
            <a:r>
              <a:rPr lang="en-US" sz="1600" dirty="0" smtClean="0">
                <a:solidFill>
                  <a:srgbClr val="112E51"/>
                </a:solidFill>
                <a:latin typeface="+mn-lt"/>
              </a:rPr>
              <a:t>Division of Policy and Training</a:t>
            </a:r>
            <a:endParaRPr lang="en-US" sz="1600" dirty="0">
              <a:solidFill>
                <a:srgbClr val="112E51"/>
              </a:solidFill>
              <a:latin typeface="+mn-lt"/>
            </a:endParaRPr>
          </a:p>
        </p:txBody>
      </p:sp>
    </p:spTree>
    <p:extLst>
      <p:ext uri="{BB962C8B-B14F-4D97-AF65-F5344CB8AC3E}">
        <p14:creationId xmlns:p14="http://schemas.microsoft.com/office/powerpoint/2010/main" val="193833896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E4E2E0"/>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86104" y="457200"/>
            <a:ext cx="7772400" cy="914400"/>
          </a:xfrm>
          <a:prstGeom prst="rect">
            <a:avLst/>
          </a:prstGeom>
        </p:spPr>
        <p:txBody>
          <a:bodyPr vert="horz" lIns="91440" tIns="45720" rIns="91440" bIns="45720" rtlCol="0" anchor="b" anchorCtr="0">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685800" y="1600200"/>
            <a:ext cx="7772400" cy="4114800"/>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p:txBody>
      </p:sp>
      <p:sp>
        <p:nvSpPr>
          <p:cNvPr id="4" name="Date Placeholder 3"/>
          <p:cNvSpPr>
            <a:spLocks noGrp="1"/>
          </p:cNvSpPr>
          <p:nvPr>
            <p:ph type="dt" sz="half" idx="2"/>
          </p:nvPr>
        </p:nvSpPr>
        <p:spPr>
          <a:xfrm>
            <a:off x="152400" y="6530079"/>
            <a:ext cx="2133600" cy="184666"/>
          </a:xfrm>
          <a:prstGeom prst="rect">
            <a:avLst/>
          </a:prstGeom>
        </p:spPr>
        <p:txBody>
          <a:bodyPr vert="horz" lIns="91440" tIns="45720" rIns="91440" bIns="45720" rtlCol="0" anchor="ctr">
            <a:spAutoFit/>
          </a:bodyPr>
          <a:lstStyle>
            <a:lvl1pPr algn="l">
              <a:defRPr sz="600" b="0" i="0">
                <a:solidFill>
                  <a:srgbClr val="635C5B"/>
                </a:solidFill>
                <a:latin typeface="Gill Sans MT"/>
                <a:cs typeface="Gill Sans MT"/>
              </a:defRPr>
            </a:lvl1pPr>
          </a:lstStyle>
          <a:p>
            <a:r>
              <a:rPr lang="en-US" smtClean="0"/>
              <a:t>3/28/2017</a:t>
            </a:r>
            <a:endParaRPr lang="en-US"/>
          </a:p>
        </p:txBody>
      </p:sp>
      <p:sp>
        <p:nvSpPr>
          <p:cNvPr id="5" name="Footer Placeholder 4"/>
          <p:cNvSpPr>
            <a:spLocks noGrp="1"/>
          </p:cNvSpPr>
          <p:nvPr>
            <p:ph type="ftr" sz="quarter" idx="3"/>
          </p:nvPr>
        </p:nvSpPr>
        <p:spPr>
          <a:xfrm>
            <a:off x="3124200" y="6530079"/>
            <a:ext cx="2895600" cy="184666"/>
          </a:xfrm>
          <a:prstGeom prst="rect">
            <a:avLst/>
          </a:prstGeom>
        </p:spPr>
        <p:txBody>
          <a:bodyPr vert="horz" lIns="91440" tIns="45720" rIns="91440" bIns="45720" rtlCol="0" anchor="ctr">
            <a:spAutoFit/>
          </a:bodyPr>
          <a:lstStyle>
            <a:lvl1pPr algn="ctr">
              <a:defRPr sz="600" b="0" i="0">
                <a:solidFill>
                  <a:srgbClr val="635C5B"/>
                </a:solidFill>
                <a:latin typeface="Gill Sans MT"/>
                <a:cs typeface="Gill Sans MT"/>
              </a:defRPr>
            </a:lvl1pPr>
          </a:lstStyle>
          <a:p>
            <a:r>
              <a:rPr lang="en-US" smtClean="0"/>
              <a:t>FOOTER GOES HERE</a:t>
            </a:r>
            <a:endParaRPr lang="en-US"/>
          </a:p>
        </p:txBody>
      </p:sp>
      <p:sp>
        <p:nvSpPr>
          <p:cNvPr id="6" name="Slide Number Placeholder 5"/>
          <p:cNvSpPr>
            <a:spLocks noGrp="1"/>
          </p:cNvSpPr>
          <p:nvPr>
            <p:ph type="sldNum" sz="quarter" idx="4"/>
          </p:nvPr>
        </p:nvSpPr>
        <p:spPr>
          <a:xfrm>
            <a:off x="6858000" y="6530079"/>
            <a:ext cx="2133600" cy="184666"/>
          </a:xfrm>
          <a:prstGeom prst="rect">
            <a:avLst/>
          </a:prstGeom>
        </p:spPr>
        <p:txBody>
          <a:bodyPr vert="horz" lIns="91440" tIns="45720" rIns="91440" bIns="45720" rtlCol="0" anchor="ctr">
            <a:spAutoFit/>
          </a:bodyPr>
          <a:lstStyle>
            <a:lvl1pPr algn="r">
              <a:defRPr sz="600" b="0" i="0">
                <a:solidFill>
                  <a:srgbClr val="635C5B"/>
                </a:solidFill>
                <a:latin typeface="Gill Sans MT"/>
                <a:cs typeface="Gill Sans MT"/>
              </a:defRPr>
            </a:lvl1pPr>
          </a:lstStyle>
          <a:p>
            <a:fld id="{42782948-4DBE-204D-AB9E-B65E067054AE}" type="slidenum">
              <a:rPr lang="en-US" smtClean="0"/>
              <a:pPr/>
              <a:t>‹#›</a:t>
            </a:fld>
            <a:endParaRPr lang="en-US"/>
          </a:p>
        </p:txBody>
      </p:sp>
      <p:sp>
        <p:nvSpPr>
          <p:cNvPr id="7" name="Frame 6"/>
          <p:cNvSpPr/>
          <p:nvPr/>
        </p:nvSpPr>
        <p:spPr>
          <a:xfrm>
            <a:off x="0" y="0"/>
            <a:ext cx="9144000" cy="6858000"/>
          </a:xfrm>
          <a:prstGeom prst="frame">
            <a:avLst>
              <a:gd name="adj1" fmla="val 2222"/>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b="0" i="0" dirty="0">
              <a:solidFill>
                <a:srgbClr val="FFFFFF"/>
              </a:solidFill>
              <a:latin typeface="Gill Sans MT"/>
              <a:cs typeface="Gill Sans MT"/>
            </a:endParaRPr>
          </a:p>
        </p:txBody>
      </p:sp>
    </p:spTree>
    <p:extLst>
      <p:ext uri="{BB962C8B-B14F-4D97-AF65-F5344CB8AC3E}">
        <p14:creationId xmlns:p14="http://schemas.microsoft.com/office/powerpoint/2010/main" val="881333492"/>
      </p:ext>
    </p:extLst>
  </p:cSld>
  <p:clrMap bg1="lt1" tx1="dk1" bg2="lt2" tx2="dk2" accent1="accent1" accent2="accent2" accent3="accent3" accent4="accent4" accent5="accent5" accent6="accent6" hlink="hlink" folHlink="folHlink"/>
  <p:sldLayoutIdLst>
    <p:sldLayoutId id="2147483738" r:id="rId1"/>
    <p:sldLayoutId id="2147483654" r:id="rId2"/>
    <p:sldLayoutId id="2147483708" r:id="rId3"/>
    <p:sldLayoutId id="2147483709" r:id="rId4"/>
    <p:sldLayoutId id="2147483710" r:id="rId5"/>
    <p:sldLayoutId id="2147483722" r:id="rId6"/>
    <p:sldLayoutId id="2147483696" r:id="rId7"/>
    <p:sldLayoutId id="2147483741" r:id="rId8"/>
  </p:sldLayoutIdLst>
  <p:hf hdr="0" ftr="0"/>
  <p:txStyles>
    <p:titleStyle>
      <a:lvl1pPr algn="l" defTabSz="457200" rtl="0" eaLnBrk="1" latinLnBrk="0" hangingPunct="1">
        <a:spcBef>
          <a:spcPct val="0"/>
        </a:spcBef>
        <a:buNone/>
        <a:defRPr sz="2800" b="0" i="0" u="none" kern="1200" baseline="0">
          <a:solidFill>
            <a:srgbClr val="0071BC"/>
          </a:solidFill>
          <a:latin typeface="Gill Sans MT"/>
          <a:ea typeface="+mj-ea"/>
          <a:cs typeface="Gill Sans MT"/>
        </a:defRPr>
      </a:lvl1pPr>
    </p:titleStyle>
    <p:bodyStyle>
      <a:lvl1pPr marL="230188" indent="-230188" algn="l" defTabSz="457200" rtl="0" eaLnBrk="1" latinLnBrk="0" hangingPunct="1">
        <a:spcBef>
          <a:spcPts val="0"/>
        </a:spcBef>
        <a:spcAft>
          <a:spcPts val="1200"/>
        </a:spcAft>
        <a:buFont typeface="Arial"/>
        <a:buChar char="•"/>
        <a:defRPr sz="2000" b="0" i="0" kern="1200">
          <a:solidFill>
            <a:srgbClr val="5B616B"/>
          </a:solidFill>
          <a:latin typeface="Gill Sans MT"/>
          <a:ea typeface="+mn-ea"/>
          <a:cs typeface="Gill Sans MT"/>
        </a:defRPr>
      </a:lvl1pPr>
      <a:lvl2pPr marL="684213" indent="-230188" algn="l" defTabSz="457200" rtl="0" eaLnBrk="1" latinLnBrk="0" hangingPunct="1">
        <a:spcBef>
          <a:spcPts val="0"/>
        </a:spcBef>
        <a:spcAft>
          <a:spcPts val="1200"/>
        </a:spcAft>
        <a:buFont typeface="Arial"/>
        <a:buChar char="–"/>
        <a:defRPr sz="2000" b="0" i="0" u="none" kern="1200">
          <a:solidFill>
            <a:srgbClr val="5B616B"/>
          </a:solidFill>
          <a:latin typeface="Gill Sans MT"/>
          <a:ea typeface="+mn-ea"/>
          <a:cs typeface="Gill Sans MT"/>
        </a:defRPr>
      </a:lvl2pPr>
      <a:lvl3pPr marL="914400" indent="-230188" algn="l" defTabSz="457200" rtl="0" eaLnBrk="1" latinLnBrk="0" hangingPunct="1">
        <a:spcBef>
          <a:spcPct val="20000"/>
        </a:spcBef>
        <a:buFont typeface="Arial"/>
        <a:buChar char="•"/>
        <a:defRPr sz="1800" b="0" i="0" kern="1200">
          <a:solidFill>
            <a:srgbClr val="6C6463"/>
          </a:solidFill>
          <a:latin typeface="Gill Sans MT"/>
          <a:ea typeface="+mn-ea"/>
          <a:cs typeface="Gill Sans MT"/>
        </a:defRPr>
      </a:lvl3pPr>
      <a:lvl4pPr marL="1146175" indent="-231775" algn="l" defTabSz="457200" rtl="0" eaLnBrk="1" latinLnBrk="0" hangingPunct="1">
        <a:spcBef>
          <a:spcPct val="20000"/>
        </a:spcBef>
        <a:buFont typeface="Arial"/>
        <a:buChar char="–"/>
        <a:defRPr sz="1600" b="0" i="0" kern="1200">
          <a:solidFill>
            <a:srgbClr val="6C6463"/>
          </a:solidFill>
          <a:latin typeface="Gill Sans MT"/>
          <a:ea typeface="+mn-ea"/>
          <a:cs typeface="Gill Sans MT"/>
        </a:defRPr>
      </a:lvl4pPr>
      <a:lvl5pPr marL="1255713" indent="-230188" algn="l" defTabSz="457200" rtl="0" eaLnBrk="1" latinLnBrk="0" hangingPunct="1">
        <a:spcBef>
          <a:spcPct val="20000"/>
        </a:spcBef>
        <a:buFont typeface="Arial"/>
        <a:buChar char="»"/>
        <a:defRPr sz="1400" b="0" i="0" kern="1200">
          <a:solidFill>
            <a:srgbClr val="6C6463"/>
          </a:solidFill>
          <a:latin typeface="Gill Sans MT"/>
          <a:ea typeface="+mn-ea"/>
          <a:cs typeface="Gill Sans MT"/>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0.xml"/><Relationship Id="rId1" Type="http://schemas.openxmlformats.org/officeDocument/2006/relationships/slideLayout" Target="../slideLayouts/slideLayout3.xml"/><Relationship Id="rId4" Type="http://schemas.microsoft.com/office/2007/relationships/hdphoto" Target="../media/hdphoto5.wdp"/></Relationships>
</file>

<file path=ppt/slides/_rels/slide1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2.xml"/><Relationship Id="rId1" Type="http://schemas.openxmlformats.org/officeDocument/2006/relationships/slideLayout" Target="../slideLayouts/slideLayout3.xml"/><Relationship Id="rId4" Type="http://schemas.microsoft.com/office/2007/relationships/hdphoto" Target="../media/hdphoto6.wdp"/></Relationships>
</file>

<file path=ppt/slides/_rels/slide13.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3.xml"/><Relationship Id="rId1" Type="http://schemas.openxmlformats.org/officeDocument/2006/relationships/slideLayout" Target="../slideLayouts/slideLayout3.xml"/><Relationship Id="rId4" Type="http://schemas.microsoft.com/office/2007/relationships/hdphoto" Target="../media/hdphoto7.wdp"/></Relationships>
</file>

<file path=ppt/slides/_rels/slide14.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4.xml"/><Relationship Id="rId1" Type="http://schemas.openxmlformats.org/officeDocument/2006/relationships/slideLayout" Target="../slideLayouts/slideLayout3.xml"/><Relationship Id="rId4" Type="http://schemas.microsoft.com/office/2007/relationships/hdphoto" Target="../media/hdphoto8.wdp"/></Relationships>
</file>

<file path=ppt/slides/_rels/slide1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17.xml"/><Relationship Id="rId1" Type="http://schemas.openxmlformats.org/officeDocument/2006/relationships/slideLayout" Target="../slideLayouts/slideLayout3.xml"/><Relationship Id="rId4" Type="http://schemas.microsoft.com/office/2007/relationships/hdphoto" Target="../media/hdphoto4.wdp"/></Relationships>
</file>

<file path=ppt/slides/_rels/slide18.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21.xml"/><Relationship Id="rId1" Type="http://schemas.openxmlformats.org/officeDocument/2006/relationships/slideLayout" Target="../slideLayouts/slideLayout3.xml"/><Relationship Id="rId4" Type="http://schemas.openxmlformats.org/officeDocument/2006/relationships/image" Target="../media/image19.emf"/></Relationships>
</file>

<file path=ppt/slides/_rels/slide22.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22.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3" Type="http://schemas.openxmlformats.org/officeDocument/2006/relationships/image" Target="../media/image21.jp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24.xml"/><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25.xml"/><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3" Type="http://schemas.openxmlformats.org/officeDocument/2006/relationships/image" Target="../media/image24.jpg"/><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27.xml"/><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28.xml"/><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29.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30.xml"/><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3" Type="http://schemas.openxmlformats.org/officeDocument/2006/relationships/image" Target="../media/image29.jpg"/><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32.xml"/><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33.xml"/><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34.xml"/><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3" Type="http://schemas.openxmlformats.org/officeDocument/2006/relationships/hyperlink" Target="https://www.acf.hhs.gov/css/resource/uifsa-intergovernmental-child-support-enforcement-forms" TargetMode="External"/><Relationship Id="rId2" Type="http://schemas.openxmlformats.org/officeDocument/2006/relationships/notesSlide" Target="../notesSlides/notesSlide35.xml"/><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3" Type="http://schemas.openxmlformats.org/officeDocument/2006/relationships/image" Target="../media/image33.jpg"/><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34.jpg"/><Relationship Id="rId2" Type="http://schemas.openxmlformats.org/officeDocument/2006/relationships/notesSlide" Target="../notesSlides/notesSlide37.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5.xml"/><Relationship Id="rId1" Type="http://schemas.openxmlformats.org/officeDocument/2006/relationships/slideLayout" Target="../slideLayouts/slideLayout3.xml"/><Relationship Id="rId4" Type="http://schemas.microsoft.com/office/2007/relationships/hdphoto" Target="../media/hdphoto1.wdp"/></Relationships>
</file>

<file path=ppt/slides/_rels/slide6.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6.xml"/><Relationship Id="rId1" Type="http://schemas.openxmlformats.org/officeDocument/2006/relationships/slideLayout" Target="../slideLayouts/slideLayout3.xml"/><Relationship Id="rId4" Type="http://schemas.microsoft.com/office/2007/relationships/hdphoto" Target="../media/hdphoto2.wdp"/></Relationships>
</file>

<file path=ppt/slides/_rels/slide7.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8.xml"/><Relationship Id="rId1" Type="http://schemas.openxmlformats.org/officeDocument/2006/relationships/slideLayout" Target="../slideLayouts/slideLayout3.xml"/><Relationship Id="rId4" Type="http://schemas.microsoft.com/office/2007/relationships/hdphoto" Target="../media/hdphoto3.wdp"/></Relationships>
</file>

<file path=ppt/slides/_rels/slide9.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9.xml"/><Relationship Id="rId1" Type="http://schemas.openxmlformats.org/officeDocument/2006/relationships/slideLayout" Target="../slideLayouts/slideLayout3.xml"/><Relationship Id="rId4" Type="http://schemas.microsoft.com/office/2007/relationships/hdphoto" Target="../media/hdphoto4.wdp"/></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2"/>
          </p:nvPr>
        </p:nvSpPr>
        <p:spPr/>
        <p:txBody>
          <a:bodyPr/>
          <a:lstStyle/>
          <a:p>
            <a:r>
              <a:rPr lang="en-US" dirty="0" smtClean="0"/>
              <a:t>3/28/2017</a:t>
            </a:r>
            <a:endParaRPr lang="en-US" dirty="0"/>
          </a:p>
        </p:txBody>
      </p:sp>
      <p:sp>
        <p:nvSpPr>
          <p:cNvPr id="4" name="Slide Number Placeholder 3"/>
          <p:cNvSpPr>
            <a:spLocks noGrp="1"/>
          </p:cNvSpPr>
          <p:nvPr>
            <p:ph type="sldNum" sz="quarter" idx="4"/>
          </p:nvPr>
        </p:nvSpPr>
        <p:spPr/>
        <p:txBody>
          <a:bodyPr/>
          <a:lstStyle/>
          <a:p>
            <a:fld id="{42782948-4DBE-204D-AB9E-B65E067054AE}" type="slidenum">
              <a:rPr lang="en-US" smtClean="0"/>
              <a:pPr/>
              <a:t>1</a:t>
            </a:fld>
            <a:endParaRPr lang="en-US"/>
          </a:p>
        </p:txBody>
      </p:sp>
      <p:sp>
        <p:nvSpPr>
          <p:cNvPr id="12" name="Title 11"/>
          <p:cNvSpPr>
            <a:spLocks noGrp="1"/>
          </p:cNvSpPr>
          <p:nvPr>
            <p:ph type="ctrTitle"/>
          </p:nvPr>
        </p:nvSpPr>
        <p:spPr/>
        <p:txBody>
          <a:bodyPr/>
          <a:lstStyle/>
          <a:p>
            <a:r>
              <a:rPr lang="en-US" cap="all" dirty="0">
                <a:solidFill>
                  <a:schemeClr val="bg1"/>
                </a:solidFill>
              </a:rPr>
              <a:t>Intergovernmental Forms </a:t>
            </a:r>
            <a:r>
              <a:rPr lang="en-US" cap="all" dirty="0" smtClean="0">
                <a:solidFill>
                  <a:schemeClr val="bg1"/>
                </a:solidFill>
              </a:rPr>
              <a:t> Training</a:t>
            </a:r>
            <a:endParaRPr lang="en-US" cap="all" dirty="0">
              <a:solidFill>
                <a:schemeClr val="bg1"/>
              </a:solidFill>
            </a:endParaRPr>
          </a:p>
        </p:txBody>
      </p:sp>
      <p:sp>
        <p:nvSpPr>
          <p:cNvPr id="13" name="Subtitle 12"/>
          <p:cNvSpPr>
            <a:spLocks noGrp="1"/>
          </p:cNvSpPr>
          <p:nvPr>
            <p:ph type="subTitle" idx="1"/>
          </p:nvPr>
        </p:nvSpPr>
        <p:spPr/>
        <p:txBody>
          <a:bodyPr/>
          <a:lstStyle/>
          <a:p>
            <a:r>
              <a:rPr lang="en-US" cap="all" dirty="0" smtClean="0"/>
              <a:t>Session one</a:t>
            </a:r>
          </a:p>
        </p:txBody>
      </p:sp>
    </p:spTree>
    <p:extLst>
      <p:ext uri="{BB962C8B-B14F-4D97-AF65-F5344CB8AC3E}">
        <p14:creationId xmlns:p14="http://schemas.microsoft.com/office/powerpoint/2010/main" val="95524467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en-US" sz="2400" dirty="0" smtClean="0">
                <a:solidFill>
                  <a:schemeClr val="tx1"/>
                </a:solidFill>
              </a:rPr>
              <a:t>Notes section may include checkboxes for one or all</a:t>
            </a:r>
          </a:p>
          <a:p>
            <a:pPr lvl="1"/>
            <a:r>
              <a:rPr lang="en-US" sz="2400" dirty="0" smtClean="0">
                <a:solidFill>
                  <a:schemeClr val="tx1"/>
                </a:solidFill>
              </a:rPr>
              <a:t>“Nondisclosure </a:t>
            </a:r>
            <a:r>
              <a:rPr lang="en-US" sz="2400" dirty="0">
                <a:solidFill>
                  <a:schemeClr val="tx1"/>
                </a:solidFill>
              </a:rPr>
              <a:t>finding/affidavit </a:t>
            </a:r>
            <a:r>
              <a:rPr lang="en-US" sz="2400" dirty="0" smtClean="0">
                <a:solidFill>
                  <a:schemeClr val="tx1"/>
                </a:solidFill>
              </a:rPr>
              <a:t>attached”</a:t>
            </a:r>
          </a:p>
          <a:p>
            <a:pPr lvl="1"/>
            <a:r>
              <a:rPr lang="en-US" sz="2400" dirty="0" smtClean="0">
                <a:solidFill>
                  <a:schemeClr val="tx1"/>
                </a:solidFill>
              </a:rPr>
              <a:t>“This </a:t>
            </a:r>
            <a:r>
              <a:rPr lang="en-US" sz="2400" dirty="0">
                <a:solidFill>
                  <a:schemeClr val="tx1"/>
                </a:solidFill>
              </a:rPr>
              <a:t>form sent through </a:t>
            </a:r>
            <a:r>
              <a:rPr lang="en-US" sz="2400" dirty="0" smtClean="0">
                <a:solidFill>
                  <a:schemeClr val="tx1"/>
                </a:solidFill>
              </a:rPr>
              <a:t>EDE”</a:t>
            </a:r>
          </a:p>
          <a:p>
            <a:pPr lvl="1"/>
            <a:r>
              <a:rPr lang="en-US" sz="2400" dirty="0" smtClean="0">
                <a:solidFill>
                  <a:schemeClr val="tx1"/>
                </a:solidFill>
              </a:rPr>
              <a:t>“This </a:t>
            </a:r>
            <a:r>
              <a:rPr lang="en-US" sz="2400" dirty="0">
                <a:solidFill>
                  <a:schemeClr val="tx1"/>
                </a:solidFill>
              </a:rPr>
              <a:t>request or information sent through </a:t>
            </a:r>
            <a:r>
              <a:rPr lang="en-US" sz="2400" dirty="0" err="1" smtClean="0">
                <a:solidFill>
                  <a:schemeClr val="tx1"/>
                </a:solidFill>
              </a:rPr>
              <a:t>CSENet</a:t>
            </a:r>
            <a:r>
              <a:rPr lang="en-US" sz="2400" dirty="0" smtClean="0">
                <a:solidFill>
                  <a:schemeClr val="tx1"/>
                </a:solidFill>
              </a:rPr>
              <a:t>”</a:t>
            </a:r>
            <a:endParaRPr lang="en-US" sz="2400" dirty="0">
              <a:solidFill>
                <a:schemeClr val="tx1"/>
              </a:solidFill>
            </a:endParaRPr>
          </a:p>
        </p:txBody>
      </p:sp>
      <p:sp>
        <p:nvSpPr>
          <p:cNvPr id="3" name="Date Placeholder 2"/>
          <p:cNvSpPr>
            <a:spLocks noGrp="1"/>
          </p:cNvSpPr>
          <p:nvPr>
            <p:ph type="dt" sz="half" idx="2"/>
          </p:nvPr>
        </p:nvSpPr>
        <p:spPr/>
        <p:txBody>
          <a:bodyPr/>
          <a:lstStyle/>
          <a:p>
            <a:r>
              <a:rPr lang="en-US" smtClean="0"/>
              <a:t>3/28/2017</a:t>
            </a:r>
            <a:endParaRPr lang="en-US"/>
          </a:p>
        </p:txBody>
      </p:sp>
      <p:sp>
        <p:nvSpPr>
          <p:cNvPr id="5" name="Slide Number Placeholder 4"/>
          <p:cNvSpPr>
            <a:spLocks noGrp="1"/>
          </p:cNvSpPr>
          <p:nvPr>
            <p:ph type="sldNum" sz="quarter" idx="4"/>
          </p:nvPr>
        </p:nvSpPr>
        <p:spPr/>
        <p:txBody>
          <a:bodyPr/>
          <a:lstStyle/>
          <a:p>
            <a:fld id="{42782948-4DBE-204D-AB9E-B65E067054AE}" type="slidenum">
              <a:rPr lang="en-US" smtClean="0"/>
              <a:pPr/>
              <a:t>10</a:t>
            </a:fld>
            <a:endParaRPr lang="en-US"/>
          </a:p>
        </p:txBody>
      </p:sp>
      <p:sp>
        <p:nvSpPr>
          <p:cNvPr id="6" name="Title 5"/>
          <p:cNvSpPr>
            <a:spLocks noGrp="1"/>
          </p:cNvSpPr>
          <p:nvPr>
            <p:ph type="title"/>
          </p:nvPr>
        </p:nvSpPr>
        <p:spPr>
          <a:xfrm>
            <a:off x="685800" y="848380"/>
            <a:ext cx="7543800" cy="523220"/>
          </a:xfrm>
        </p:spPr>
        <p:txBody>
          <a:bodyPr/>
          <a:lstStyle/>
          <a:p>
            <a:r>
              <a:rPr lang="en-US" cap="all" dirty="0" smtClean="0"/>
              <a:t>notes section in header:</a:t>
            </a:r>
            <a:endParaRPr lang="en-US" dirty="0"/>
          </a:p>
        </p:txBody>
      </p:sp>
      <p:pic>
        <p:nvPicPr>
          <p:cNvPr id="7" name="Picture 6"/>
          <p:cNvPicPr>
            <a:picLocks noChangeAspect="1"/>
          </p:cNvPicPr>
          <p:nvPr/>
        </p:nvPicPr>
        <p:blipFill>
          <a:blip r:embed="rId3">
            <a:extLst>
              <a:ext uri="{BEBA8EAE-BF5A-486C-A8C5-ECC9F3942E4B}">
                <a14:imgProps xmlns:a14="http://schemas.microsoft.com/office/drawing/2010/main">
                  <a14:imgLayer r:embed="rId4">
                    <a14:imgEffect>
                      <a14:brightnessContrast bright="-17000" contrast="31000"/>
                    </a14:imgEffect>
                  </a14:imgLayer>
                </a14:imgProps>
              </a:ext>
              <a:ext uri="{28A0092B-C50C-407E-A947-70E740481C1C}">
                <a14:useLocalDpi xmlns:a14="http://schemas.microsoft.com/office/drawing/2010/main" val="0"/>
              </a:ext>
            </a:extLst>
          </a:blip>
          <a:stretch>
            <a:fillRect/>
          </a:stretch>
        </p:blipFill>
        <p:spPr>
          <a:xfrm>
            <a:off x="6819900" y="4495262"/>
            <a:ext cx="1781175" cy="1695988"/>
          </a:xfrm>
          <a:prstGeom prst="rect">
            <a:avLst/>
          </a:prstGeom>
        </p:spPr>
      </p:pic>
    </p:spTree>
    <p:extLst>
      <p:ext uri="{BB962C8B-B14F-4D97-AF65-F5344CB8AC3E}">
        <p14:creationId xmlns:p14="http://schemas.microsoft.com/office/powerpoint/2010/main" val="348687819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lnSpcReduction="20000"/>
          </a:bodyPr>
          <a:lstStyle/>
          <a:p>
            <a:pPr lvl="0"/>
            <a:r>
              <a:rPr lang="en-US" dirty="0" smtClean="0">
                <a:solidFill>
                  <a:schemeClr val="tx1"/>
                </a:solidFill>
              </a:rPr>
              <a:t>Protection of PII</a:t>
            </a:r>
          </a:p>
          <a:p>
            <a:pPr lvl="1"/>
            <a:r>
              <a:rPr lang="en-US" dirty="0" smtClean="0">
                <a:solidFill>
                  <a:schemeClr val="tx1"/>
                </a:solidFill>
              </a:rPr>
              <a:t>General removal of PII from headers</a:t>
            </a:r>
          </a:p>
          <a:p>
            <a:pPr lvl="1"/>
            <a:r>
              <a:rPr lang="en-US" dirty="0">
                <a:solidFill>
                  <a:schemeClr val="tx1"/>
                </a:solidFill>
              </a:rPr>
              <a:t>I</a:t>
            </a:r>
            <a:r>
              <a:rPr lang="en-US" dirty="0" smtClean="0">
                <a:solidFill>
                  <a:schemeClr val="tx1"/>
                </a:solidFill>
              </a:rPr>
              <a:t>nstructions for including new Confidential Information form or Personal Information Form for UIIFSA </a:t>
            </a:r>
            <a:r>
              <a:rPr lang="en-US" dirty="0">
                <a:solidFill>
                  <a:schemeClr val="tx1"/>
                </a:solidFill>
              </a:rPr>
              <a:t>§ </a:t>
            </a:r>
            <a:r>
              <a:rPr lang="en-US" dirty="0" smtClean="0">
                <a:solidFill>
                  <a:schemeClr val="tx1"/>
                </a:solidFill>
              </a:rPr>
              <a:t>311</a:t>
            </a:r>
          </a:p>
          <a:p>
            <a:pPr lvl="0"/>
            <a:r>
              <a:rPr lang="en-US" dirty="0" smtClean="0">
                <a:solidFill>
                  <a:schemeClr val="tx1"/>
                </a:solidFill>
              </a:rPr>
              <a:t>Consistent and updated terminology</a:t>
            </a:r>
          </a:p>
          <a:p>
            <a:pPr lvl="1"/>
            <a:r>
              <a:rPr lang="en-US" dirty="0" smtClean="0">
                <a:solidFill>
                  <a:schemeClr val="tx1"/>
                </a:solidFill>
              </a:rPr>
              <a:t>The terms </a:t>
            </a:r>
            <a:r>
              <a:rPr lang="en-US" dirty="0">
                <a:solidFill>
                  <a:schemeClr val="tx1"/>
                </a:solidFill>
              </a:rPr>
              <a:t>“initiating” and “responding” agency or tribunal </a:t>
            </a:r>
            <a:r>
              <a:rPr lang="en-US" dirty="0" smtClean="0">
                <a:solidFill>
                  <a:schemeClr val="tx1"/>
                </a:solidFill>
              </a:rPr>
              <a:t>retained </a:t>
            </a:r>
            <a:r>
              <a:rPr lang="en-US" dirty="0">
                <a:solidFill>
                  <a:schemeClr val="tx1"/>
                </a:solidFill>
              </a:rPr>
              <a:t>for most forms. </a:t>
            </a:r>
            <a:r>
              <a:rPr lang="en-US" dirty="0" smtClean="0">
                <a:solidFill>
                  <a:schemeClr val="tx1"/>
                </a:solidFill>
              </a:rPr>
              <a:t> Exceptions</a:t>
            </a:r>
            <a:r>
              <a:rPr lang="en-US" dirty="0">
                <a:solidFill>
                  <a:schemeClr val="tx1"/>
                </a:solidFill>
              </a:rPr>
              <a:t>:</a:t>
            </a:r>
          </a:p>
          <a:p>
            <a:pPr marL="1141412" lvl="2" indent="-457200">
              <a:buFont typeface="+mj-lt"/>
              <a:buAutoNum type="arabicPeriod"/>
            </a:pPr>
            <a:r>
              <a:rPr lang="en-US" sz="2000" dirty="0">
                <a:solidFill>
                  <a:schemeClr val="tx1"/>
                </a:solidFill>
              </a:rPr>
              <a:t>Transmittal #3 uses “requesting” and “assisting”</a:t>
            </a:r>
          </a:p>
          <a:p>
            <a:pPr marL="1141412" lvl="2" indent="-457200">
              <a:buFont typeface="+mj-lt"/>
              <a:buAutoNum type="arabicPeriod"/>
            </a:pPr>
            <a:r>
              <a:rPr lang="en-US" sz="2000" dirty="0">
                <a:solidFill>
                  <a:schemeClr val="tx1"/>
                </a:solidFill>
              </a:rPr>
              <a:t>Request for Change of Payment Location </a:t>
            </a:r>
            <a:endParaRPr lang="en-US" sz="2000" dirty="0" smtClean="0">
              <a:solidFill>
                <a:schemeClr val="tx1"/>
              </a:solidFill>
            </a:endParaRPr>
          </a:p>
          <a:p>
            <a:pPr marL="684212" lvl="2" indent="0">
              <a:buNone/>
            </a:pPr>
            <a:r>
              <a:rPr lang="en-US" sz="2000" dirty="0">
                <a:solidFill>
                  <a:schemeClr val="tx1"/>
                </a:solidFill>
              </a:rPr>
              <a:t>		</a:t>
            </a:r>
            <a:r>
              <a:rPr lang="en-US" sz="2000" dirty="0" smtClean="0">
                <a:solidFill>
                  <a:schemeClr val="tx1"/>
                </a:solidFill>
              </a:rPr>
              <a:t>Pursuant to § </a:t>
            </a:r>
            <a:r>
              <a:rPr lang="en-US" sz="2000" dirty="0">
                <a:solidFill>
                  <a:schemeClr val="tx1"/>
                </a:solidFill>
              </a:rPr>
              <a:t>319 </a:t>
            </a:r>
            <a:r>
              <a:rPr lang="en-US" sz="2000" dirty="0" smtClean="0">
                <a:solidFill>
                  <a:schemeClr val="tx1"/>
                </a:solidFill>
              </a:rPr>
              <a:t>form uses </a:t>
            </a:r>
            <a:r>
              <a:rPr lang="en-US" sz="2000" dirty="0">
                <a:solidFill>
                  <a:schemeClr val="tx1"/>
                </a:solidFill>
              </a:rPr>
              <a:t>“requesting” </a:t>
            </a:r>
            <a:endParaRPr lang="en-US" sz="2000" dirty="0" smtClean="0">
              <a:solidFill>
                <a:schemeClr val="tx1"/>
              </a:solidFill>
            </a:endParaRPr>
          </a:p>
          <a:p>
            <a:pPr marL="684212" lvl="2" indent="0">
              <a:buNone/>
            </a:pPr>
            <a:r>
              <a:rPr lang="en-US" sz="2000" dirty="0">
                <a:solidFill>
                  <a:schemeClr val="tx1"/>
                </a:solidFill>
              </a:rPr>
              <a:t>	</a:t>
            </a:r>
            <a:r>
              <a:rPr lang="en-US" sz="2000" dirty="0" smtClean="0">
                <a:solidFill>
                  <a:schemeClr val="tx1"/>
                </a:solidFill>
              </a:rPr>
              <a:t>	and </a:t>
            </a:r>
            <a:r>
              <a:rPr lang="en-US" sz="2000" dirty="0">
                <a:solidFill>
                  <a:schemeClr val="tx1"/>
                </a:solidFill>
              </a:rPr>
              <a:t>“order-issuing</a:t>
            </a:r>
            <a:r>
              <a:rPr lang="en-US" sz="2000" dirty="0" smtClean="0">
                <a:solidFill>
                  <a:schemeClr val="tx1"/>
                </a:solidFill>
              </a:rPr>
              <a:t>”</a:t>
            </a:r>
          </a:p>
          <a:p>
            <a:pPr marL="454025" lvl="1" indent="0">
              <a:buNone/>
            </a:pPr>
            <a:endParaRPr lang="en-US" dirty="0">
              <a:solidFill>
                <a:schemeClr val="tx1"/>
              </a:solidFill>
            </a:endParaRPr>
          </a:p>
          <a:p>
            <a:pPr lvl="1"/>
            <a:r>
              <a:rPr lang="en-US" dirty="0" smtClean="0">
                <a:solidFill>
                  <a:schemeClr val="tx1"/>
                </a:solidFill>
              </a:rPr>
              <a:t>Replacement of “FIPS </a:t>
            </a:r>
            <a:r>
              <a:rPr lang="en-US" dirty="0">
                <a:solidFill>
                  <a:schemeClr val="tx1"/>
                </a:solidFill>
              </a:rPr>
              <a:t>Codes” </a:t>
            </a:r>
            <a:r>
              <a:rPr lang="en-US" dirty="0" smtClean="0">
                <a:solidFill>
                  <a:schemeClr val="tx1"/>
                </a:solidFill>
              </a:rPr>
              <a:t>with </a:t>
            </a:r>
            <a:r>
              <a:rPr lang="en-US" dirty="0">
                <a:solidFill>
                  <a:schemeClr val="tx1"/>
                </a:solidFill>
              </a:rPr>
              <a:t>“Locator  </a:t>
            </a:r>
            <a:r>
              <a:rPr lang="en-US" dirty="0" smtClean="0">
                <a:solidFill>
                  <a:schemeClr val="tx1"/>
                </a:solidFill>
              </a:rPr>
              <a:t>Codes”</a:t>
            </a:r>
            <a:endParaRPr lang="en-US" dirty="0">
              <a:solidFill>
                <a:schemeClr val="tx1"/>
              </a:solidFill>
            </a:endParaRPr>
          </a:p>
          <a:p>
            <a:endParaRPr lang="en-US" dirty="0">
              <a:solidFill>
                <a:schemeClr val="tx1"/>
              </a:solidFill>
            </a:endParaRPr>
          </a:p>
        </p:txBody>
      </p:sp>
      <p:sp>
        <p:nvSpPr>
          <p:cNvPr id="3" name="Date Placeholder 2"/>
          <p:cNvSpPr>
            <a:spLocks noGrp="1"/>
          </p:cNvSpPr>
          <p:nvPr>
            <p:ph type="dt" sz="half" idx="2"/>
          </p:nvPr>
        </p:nvSpPr>
        <p:spPr/>
        <p:txBody>
          <a:bodyPr/>
          <a:lstStyle/>
          <a:p>
            <a:r>
              <a:rPr lang="en-US" smtClean="0"/>
              <a:t>3/28/2017</a:t>
            </a:r>
            <a:endParaRPr lang="en-US"/>
          </a:p>
        </p:txBody>
      </p:sp>
      <p:sp>
        <p:nvSpPr>
          <p:cNvPr id="5" name="Slide Number Placeholder 4"/>
          <p:cNvSpPr>
            <a:spLocks noGrp="1"/>
          </p:cNvSpPr>
          <p:nvPr>
            <p:ph type="sldNum" sz="quarter" idx="4"/>
          </p:nvPr>
        </p:nvSpPr>
        <p:spPr/>
        <p:txBody>
          <a:bodyPr/>
          <a:lstStyle/>
          <a:p>
            <a:fld id="{42782948-4DBE-204D-AB9E-B65E067054AE}" type="slidenum">
              <a:rPr lang="en-US" smtClean="0"/>
              <a:pPr/>
              <a:t>11</a:t>
            </a:fld>
            <a:endParaRPr lang="en-US"/>
          </a:p>
        </p:txBody>
      </p:sp>
      <p:sp>
        <p:nvSpPr>
          <p:cNvPr id="6" name="Title 5"/>
          <p:cNvSpPr>
            <a:spLocks noGrp="1"/>
          </p:cNvSpPr>
          <p:nvPr>
            <p:ph type="title"/>
          </p:nvPr>
        </p:nvSpPr>
        <p:spPr/>
        <p:txBody>
          <a:bodyPr/>
          <a:lstStyle/>
          <a:p>
            <a:r>
              <a:rPr lang="en-US" cap="all" dirty="0" smtClean="0"/>
              <a:t>Form headers:</a:t>
            </a:r>
            <a:endParaRPr lang="en-US" dirty="0"/>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629400" y="4105275"/>
            <a:ext cx="2062602" cy="2057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78120561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lnSpcReduction="10000"/>
          </a:bodyPr>
          <a:lstStyle/>
          <a:p>
            <a:r>
              <a:rPr lang="en-US" sz="3000" dirty="0" smtClean="0">
                <a:solidFill>
                  <a:schemeClr val="tx1"/>
                </a:solidFill>
              </a:rPr>
              <a:t>“Parentage” </a:t>
            </a:r>
            <a:r>
              <a:rPr lang="en-US" sz="3000" dirty="0">
                <a:solidFill>
                  <a:schemeClr val="tx1"/>
                </a:solidFill>
              </a:rPr>
              <a:t>replaces “paternity” </a:t>
            </a:r>
            <a:endParaRPr lang="en-US" sz="3000" dirty="0" smtClean="0">
              <a:solidFill>
                <a:schemeClr val="tx1"/>
              </a:solidFill>
            </a:endParaRPr>
          </a:p>
          <a:p>
            <a:pPr lvl="1"/>
            <a:r>
              <a:rPr lang="en-US" sz="3000" dirty="0" smtClean="0">
                <a:solidFill>
                  <a:schemeClr val="tx1"/>
                </a:solidFill>
              </a:rPr>
              <a:t>Consistent with UIFSA 2008</a:t>
            </a:r>
          </a:p>
          <a:p>
            <a:pPr lvl="1"/>
            <a:r>
              <a:rPr lang="en-US" sz="3000" dirty="0" smtClean="0">
                <a:solidFill>
                  <a:schemeClr val="tx1"/>
                </a:solidFill>
              </a:rPr>
              <a:t>Gender </a:t>
            </a:r>
            <a:r>
              <a:rPr lang="en-US" sz="3000" dirty="0">
                <a:solidFill>
                  <a:schemeClr val="tx1"/>
                </a:solidFill>
              </a:rPr>
              <a:t>neutral </a:t>
            </a:r>
            <a:endParaRPr lang="en-US" sz="3000" dirty="0" smtClean="0">
              <a:solidFill>
                <a:schemeClr val="tx1"/>
              </a:solidFill>
            </a:endParaRPr>
          </a:p>
          <a:p>
            <a:pPr lvl="1"/>
            <a:r>
              <a:rPr lang="en-US" sz="3000" dirty="0" smtClean="0">
                <a:solidFill>
                  <a:schemeClr val="tx1"/>
                </a:solidFill>
              </a:rPr>
              <a:t>Inclusive of cases </a:t>
            </a:r>
            <a:r>
              <a:rPr lang="en-US" sz="3000" dirty="0">
                <a:solidFill>
                  <a:schemeClr val="tx1"/>
                </a:solidFill>
              </a:rPr>
              <a:t>involving same-sex couples or assisted reproductive </a:t>
            </a:r>
            <a:r>
              <a:rPr lang="en-US" sz="3000" dirty="0" smtClean="0">
                <a:solidFill>
                  <a:schemeClr val="tx1"/>
                </a:solidFill>
              </a:rPr>
              <a:t>technology</a:t>
            </a:r>
            <a:endParaRPr lang="en-US" sz="3000" dirty="0">
              <a:solidFill>
                <a:schemeClr val="tx1"/>
              </a:solidFill>
            </a:endParaRPr>
          </a:p>
          <a:p>
            <a:r>
              <a:rPr lang="en-US" sz="3000" dirty="0" smtClean="0">
                <a:solidFill>
                  <a:schemeClr val="tx1"/>
                </a:solidFill>
              </a:rPr>
              <a:t>Forms may be </a:t>
            </a:r>
            <a:r>
              <a:rPr lang="en-US" sz="3000" dirty="0">
                <a:solidFill>
                  <a:schemeClr val="tx1"/>
                </a:solidFill>
              </a:rPr>
              <a:t>used by either </a:t>
            </a:r>
            <a:r>
              <a:rPr lang="en-US" sz="3000" dirty="0" smtClean="0">
                <a:solidFill>
                  <a:schemeClr val="tx1"/>
                </a:solidFill>
              </a:rPr>
              <a:t>party, regardless of gender</a:t>
            </a:r>
            <a:endParaRPr lang="en-US" sz="3000" dirty="0">
              <a:solidFill>
                <a:schemeClr val="tx1"/>
              </a:solidFill>
            </a:endParaRPr>
          </a:p>
          <a:p>
            <a:r>
              <a:rPr lang="en-US" sz="3000" dirty="0">
                <a:solidFill>
                  <a:schemeClr val="tx1"/>
                </a:solidFill>
              </a:rPr>
              <a:t>Where </a:t>
            </a:r>
            <a:r>
              <a:rPr lang="en-US" sz="3000" dirty="0" smtClean="0">
                <a:solidFill>
                  <a:schemeClr val="tx1"/>
                </a:solidFill>
              </a:rPr>
              <a:t>gender is </a:t>
            </a:r>
            <a:r>
              <a:rPr lang="en-US" sz="3000" dirty="0">
                <a:solidFill>
                  <a:schemeClr val="tx1"/>
                </a:solidFill>
              </a:rPr>
              <a:t>requested, </a:t>
            </a:r>
            <a:r>
              <a:rPr lang="en-US" sz="3000" dirty="0" smtClean="0">
                <a:solidFill>
                  <a:schemeClr val="tx1"/>
                </a:solidFill>
              </a:rPr>
              <a:t>contains </a:t>
            </a:r>
            <a:r>
              <a:rPr lang="en-US" sz="3000" dirty="0">
                <a:solidFill>
                  <a:schemeClr val="tx1"/>
                </a:solidFill>
              </a:rPr>
              <a:t>a </a:t>
            </a:r>
            <a:r>
              <a:rPr lang="en-US" sz="3000" dirty="0" smtClean="0">
                <a:solidFill>
                  <a:schemeClr val="tx1"/>
                </a:solidFill>
              </a:rPr>
              <a:t>   checkbox </a:t>
            </a:r>
            <a:r>
              <a:rPr lang="en-US" sz="3000" dirty="0">
                <a:solidFill>
                  <a:schemeClr val="tx1"/>
                </a:solidFill>
              </a:rPr>
              <a:t>for “other</a:t>
            </a:r>
            <a:r>
              <a:rPr lang="en-US" sz="3000" dirty="0" smtClean="0">
                <a:solidFill>
                  <a:schemeClr val="tx1"/>
                </a:solidFill>
              </a:rPr>
              <a:t>”</a:t>
            </a:r>
            <a:endParaRPr lang="en-US" sz="3000" dirty="0">
              <a:solidFill>
                <a:schemeClr val="tx1"/>
              </a:solidFill>
            </a:endParaRPr>
          </a:p>
          <a:p>
            <a:endParaRPr lang="en-US" dirty="0">
              <a:solidFill>
                <a:schemeClr val="tx1"/>
              </a:solidFill>
            </a:endParaRPr>
          </a:p>
        </p:txBody>
      </p:sp>
      <p:sp>
        <p:nvSpPr>
          <p:cNvPr id="3" name="Date Placeholder 2"/>
          <p:cNvSpPr>
            <a:spLocks noGrp="1"/>
          </p:cNvSpPr>
          <p:nvPr>
            <p:ph type="dt" sz="half" idx="2"/>
          </p:nvPr>
        </p:nvSpPr>
        <p:spPr/>
        <p:txBody>
          <a:bodyPr/>
          <a:lstStyle/>
          <a:p>
            <a:r>
              <a:rPr lang="en-US" smtClean="0"/>
              <a:t>3/28/2017</a:t>
            </a:r>
            <a:endParaRPr lang="en-US"/>
          </a:p>
        </p:txBody>
      </p:sp>
      <p:sp>
        <p:nvSpPr>
          <p:cNvPr id="5" name="Slide Number Placeholder 4"/>
          <p:cNvSpPr>
            <a:spLocks noGrp="1"/>
          </p:cNvSpPr>
          <p:nvPr>
            <p:ph type="sldNum" sz="quarter" idx="4"/>
          </p:nvPr>
        </p:nvSpPr>
        <p:spPr/>
        <p:txBody>
          <a:bodyPr/>
          <a:lstStyle/>
          <a:p>
            <a:fld id="{42782948-4DBE-204D-AB9E-B65E067054AE}" type="slidenum">
              <a:rPr lang="en-US" smtClean="0"/>
              <a:pPr/>
              <a:t>12</a:t>
            </a:fld>
            <a:endParaRPr lang="en-US"/>
          </a:p>
        </p:txBody>
      </p:sp>
      <p:sp>
        <p:nvSpPr>
          <p:cNvPr id="6" name="Title 5"/>
          <p:cNvSpPr>
            <a:spLocks noGrp="1"/>
          </p:cNvSpPr>
          <p:nvPr>
            <p:ph type="title"/>
          </p:nvPr>
        </p:nvSpPr>
        <p:spPr/>
        <p:txBody>
          <a:bodyPr/>
          <a:lstStyle/>
          <a:p>
            <a:r>
              <a:rPr lang="en-US" cap="all" dirty="0" smtClean="0"/>
              <a:t>Parentage and gender:</a:t>
            </a:r>
            <a:endParaRPr lang="en-US" dirty="0"/>
          </a:p>
        </p:txBody>
      </p:sp>
      <p:pic>
        <p:nvPicPr>
          <p:cNvPr id="10" name="Picture 9"/>
          <p:cNvPicPr>
            <a:picLocks noChangeAspect="1"/>
          </p:cNvPicPr>
          <p:nvPr/>
        </p:nvPicPr>
        <p:blipFill>
          <a:blip r:embed="rId3">
            <a:extLst>
              <a:ext uri="{BEBA8EAE-BF5A-486C-A8C5-ECC9F3942E4B}">
                <a14:imgProps xmlns:a14="http://schemas.microsoft.com/office/drawing/2010/main">
                  <a14:imgLayer r:embed="rId4">
                    <a14:imgEffect>
                      <a14:brightnessContrast contrast="29000"/>
                    </a14:imgEffect>
                  </a14:imgLayer>
                </a14:imgProps>
              </a:ext>
              <a:ext uri="{28A0092B-C50C-407E-A947-70E740481C1C}">
                <a14:useLocalDpi xmlns:a14="http://schemas.microsoft.com/office/drawing/2010/main" val="0"/>
              </a:ext>
            </a:extLst>
          </a:blip>
          <a:stretch>
            <a:fillRect/>
          </a:stretch>
        </p:blipFill>
        <p:spPr>
          <a:xfrm>
            <a:off x="7162800" y="4953000"/>
            <a:ext cx="1333500" cy="1712148"/>
          </a:xfrm>
          <a:prstGeom prst="rect">
            <a:avLst/>
          </a:prstGeom>
        </p:spPr>
      </p:pic>
    </p:spTree>
    <p:extLst>
      <p:ext uri="{BB962C8B-B14F-4D97-AF65-F5344CB8AC3E}">
        <p14:creationId xmlns:p14="http://schemas.microsoft.com/office/powerpoint/2010/main" val="8917053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en-US" sz="3000" dirty="0" smtClean="0">
                <a:solidFill>
                  <a:schemeClr val="tx1"/>
                </a:solidFill>
              </a:rPr>
              <a:t>Declaration sections reflect UIFSA </a:t>
            </a:r>
            <a:r>
              <a:rPr lang="en-US" sz="3000" dirty="0">
                <a:solidFill>
                  <a:schemeClr val="tx1"/>
                </a:solidFill>
              </a:rPr>
              <a:t>(2008</a:t>
            </a:r>
            <a:r>
              <a:rPr lang="en-US" sz="3000" dirty="0" smtClean="0">
                <a:solidFill>
                  <a:schemeClr val="tx1"/>
                </a:solidFill>
              </a:rPr>
              <a:t>)</a:t>
            </a:r>
          </a:p>
          <a:p>
            <a:pPr lvl="1"/>
            <a:r>
              <a:rPr lang="en-US" sz="3000" dirty="0" smtClean="0">
                <a:solidFill>
                  <a:schemeClr val="tx1"/>
                </a:solidFill>
              </a:rPr>
              <a:t> </a:t>
            </a:r>
            <a:r>
              <a:rPr lang="en-US" sz="3000" dirty="0">
                <a:solidFill>
                  <a:schemeClr val="tx1"/>
                </a:solidFill>
              </a:rPr>
              <a:t>N</a:t>
            </a:r>
            <a:r>
              <a:rPr lang="en-US" sz="3000" dirty="0" smtClean="0">
                <a:solidFill>
                  <a:schemeClr val="tx1"/>
                </a:solidFill>
              </a:rPr>
              <a:t>o </a:t>
            </a:r>
            <a:r>
              <a:rPr lang="en-US" sz="3000" dirty="0">
                <a:solidFill>
                  <a:schemeClr val="tx1"/>
                </a:solidFill>
              </a:rPr>
              <a:t>longer </a:t>
            </a:r>
            <a:r>
              <a:rPr lang="en-US" sz="3000" dirty="0" smtClean="0">
                <a:solidFill>
                  <a:schemeClr val="tx1"/>
                </a:solidFill>
              </a:rPr>
              <a:t>require </a:t>
            </a:r>
            <a:r>
              <a:rPr lang="en-US" sz="3000" dirty="0">
                <a:solidFill>
                  <a:schemeClr val="tx1"/>
                </a:solidFill>
              </a:rPr>
              <a:t>a verified petition </a:t>
            </a:r>
            <a:r>
              <a:rPr lang="en-US" sz="3000" dirty="0" smtClean="0">
                <a:solidFill>
                  <a:schemeClr val="tx1"/>
                </a:solidFill>
              </a:rPr>
              <a:t>and</a:t>
            </a:r>
          </a:p>
          <a:p>
            <a:pPr lvl="1"/>
            <a:r>
              <a:rPr lang="en-US" sz="3000" dirty="0" smtClean="0">
                <a:solidFill>
                  <a:schemeClr val="tx1"/>
                </a:solidFill>
              </a:rPr>
              <a:t> </a:t>
            </a:r>
            <a:r>
              <a:rPr lang="en-US" sz="3000" dirty="0">
                <a:solidFill>
                  <a:schemeClr val="tx1"/>
                </a:solidFill>
              </a:rPr>
              <a:t>O</a:t>
            </a:r>
            <a:r>
              <a:rPr lang="en-US" sz="3000" dirty="0" smtClean="0">
                <a:solidFill>
                  <a:schemeClr val="tx1"/>
                </a:solidFill>
              </a:rPr>
              <a:t>nly require the </a:t>
            </a:r>
            <a:r>
              <a:rPr lang="en-US" sz="3000" dirty="0">
                <a:solidFill>
                  <a:schemeClr val="tx1"/>
                </a:solidFill>
              </a:rPr>
              <a:t>document be signed under penalty of </a:t>
            </a:r>
            <a:r>
              <a:rPr lang="en-US" sz="3000" dirty="0" smtClean="0">
                <a:solidFill>
                  <a:schemeClr val="tx1"/>
                </a:solidFill>
              </a:rPr>
              <a:t>perjury</a:t>
            </a:r>
            <a:endParaRPr lang="en-US" sz="3000" dirty="0">
              <a:solidFill>
                <a:schemeClr val="tx1"/>
              </a:solidFill>
            </a:endParaRPr>
          </a:p>
          <a:p>
            <a:r>
              <a:rPr lang="en-US" sz="3000" dirty="0">
                <a:solidFill>
                  <a:schemeClr val="tx1"/>
                </a:solidFill>
              </a:rPr>
              <a:t>Forms no longer require a signature </a:t>
            </a:r>
            <a:r>
              <a:rPr lang="en-US" sz="3000" dirty="0" smtClean="0">
                <a:solidFill>
                  <a:schemeClr val="tx1"/>
                </a:solidFill>
              </a:rPr>
              <a:t>“under </a:t>
            </a:r>
            <a:r>
              <a:rPr lang="en-US" sz="3000" dirty="0">
                <a:solidFill>
                  <a:schemeClr val="tx1"/>
                </a:solidFill>
              </a:rPr>
              <a:t>oath” before a </a:t>
            </a:r>
            <a:r>
              <a:rPr lang="en-US" sz="3000" dirty="0" smtClean="0">
                <a:solidFill>
                  <a:schemeClr val="tx1"/>
                </a:solidFill>
              </a:rPr>
              <a:t>notary public</a:t>
            </a:r>
            <a:endParaRPr lang="en-US" sz="3000" dirty="0">
              <a:solidFill>
                <a:schemeClr val="tx1"/>
              </a:solidFill>
            </a:endParaRPr>
          </a:p>
          <a:p>
            <a:endParaRPr lang="en-US" dirty="0">
              <a:solidFill>
                <a:schemeClr val="tx1"/>
              </a:solidFill>
            </a:endParaRPr>
          </a:p>
        </p:txBody>
      </p:sp>
      <p:sp>
        <p:nvSpPr>
          <p:cNvPr id="3" name="Date Placeholder 2"/>
          <p:cNvSpPr>
            <a:spLocks noGrp="1"/>
          </p:cNvSpPr>
          <p:nvPr>
            <p:ph type="dt" sz="half" idx="2"/>
          </p:nvPr>
        </p:nvSpPr>
        <p:spPr/>
        <p:txBody>
          <a:bodyPr/>
          <a:lstStyle/>
          <a:p>
            <a:r>
              <a:rPr lang="en-US" smtClean="0"/>
              <a:t>3/28/2017</a:t>
            </a:r>
            <a:endParaRPr lang="en-US"/>
          </a:p>
        </p:txBody>
      </p:sp>
      <p:sp>
        <p:nvSpPr>
          <p:cNvPr id="5" name="Slide Number Placeholder 4"/>
          <p:cNvSpPr>
            <a:spLocks noGrp="1"/>
          </p:cNvSpPr>
          <p:nvPr>
            <p:ph type="sldNum" sz="quarter" idx="4"/>
          </p:nvPr>
        </p:nvSpPr>
        <p:spPr/>
        <p:txBody>
          <a:bodyPr/>
          <a:lstStyle/>
          <a:p>
            <a:fld id="{42782948-4DBE-204D-AB9E-B65E067054AE}" type="slidenum">
              <a:rPr lang="en-US" smtClean="0"/>
              <a:pPr/>
              <a:t>13</a:t>
            </a:fld>
            <a:endParaRPr lang="en-US"/>
          </a:p>
        </p:txBody>
      </p:sp>
      <p:sp>
        <p:nvSpPr>
          <p:cNvPr id="6" name="Title 5"/>
          <p:cNvSpPr>
            <a:spLocks noGrp="1"/>
          </p:cNvSpPr>
          <p:nvPr>
            <p:ph type="title"/>
          </p:nvPr>
        </p:nvSpPr>
        <p:spPr>
          <a:xfrm>
            <a:off x="685800" y="848380"/>
            <a:ext cx="7543800" cy="523220"/>
          </a:xfrm>
        </p:spPr>
        <p:txBody>
          <a:bodyPr/>
          <a:lstStyle/>
          <a:p>
            <a:r>
              <a:rPr lang="en-US" cap="all" dirty="0" smtClean="0"/>
              <a:t>Declaration:</a:t>
            </a:r>
            <a:endParaRPr lang="en-US" dirty="0"/>
          </a:p>
        </p:txBody>
      </p:sp>
      <p:pic>
        <p:nvPicPr>
          <p:cNvPr id="7" name="Picture 6"/>
          <p:cNvPicPr>
            <a:picLocks noChangeAspect="1"/>
          </p:cNvPicPr>
          <p:nvPr/>
        </p:nvPicPr>
        <p:blipFill>
          <a:blip r:embed="rId3">
            <a:extLst>
              <a:ext uri="{BEBA8EAE-BF5A-486C-A8C5-ECC9F3942E4B}">
                <a14:imgProps xmlns:a14="http://schemas.microsoft.com/office/drawing/2010/main">
                  <a14:imgLayer r:embed="rId4">
                    <a14:imgEffect>
                      <a14:brightnessContrast bright="-7000" contrast="14000"/>
                    </a14:imgEffect>
                  </a14:imgLayer>
                </a14:imgProps>
              </a:ext>
              <a:ext uri="{28A0092B-C50C-407E-A947-70E740481C1C}">
                <a14:useLocalDpi xmlns:a14="http://schemas.microsoft.com/office/drawing/2010/main" val="0"/>
              </a:ext>
            </a:extLst>
          </a:blip>
          <a:stretch>
            <a:fillRect/>
          </a:stretch>
        </p:blipFill>
        <p:spPr>
          <a:xfrm>
            <a:off x="6862530" y="5367337"/>
            <a:ext cx="1519470" cy="1033463"/>
          </a:xfrm>
          <a:prstGeom prst="rect">
            <a:avLst/>
          </a:prstGeom>
        </p:spPr>
      </p:pic>
    </p:spTree>
    <p:extLst>
      <p:ext uri="{BB962C8B-B14F-4D97-AF65-F5344CB8AC3E}">
        <p14:creationId xmlns:p14="http://schemas.microsoft.com/office/powerpoint/2010/main" val="199290574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pPr lvl="0"/>
            <a:r>
              <a:rPr lang="en-US" sz="3000" dirty="0" smtClean="0">
                <a:solidFill>
                  <a:schemeClr val="tx1"/>
                </a:solidFill>
              </a:rPr>
              <a:t>Updates to reflect current communication methods, </a:t>
            </a:r>
            <a:r>
              <a:rPr lang="en-US" sz="3000" dirty="0">
                <a:solidFill>
                  <a:schemeClr val="tx1"/>
                </a:solidFill>
              </a:rPr>
              <a:t>such as </a:t>
            </a:r>
            <a:r>
              <a:rPr lang="en-US" sz="3000" dirty="0" smtClean="0">
                <a:solidFill>
                  <a:schemeClr val="tx1"/>
                </a:solidFill>
              </a:rPr>
              <a:t>email and </a:t>
            </a:r>
            <a:r>
              <a:rPr lang="en-US" sz="3000" dirty="0">
                <a:solidFill>
                  <a:schemeClr val="tx1"/>
                </a:solidFill>
              </a:rPr>
              <a:t>cell </a:t>
            </a:r>
            <a:r>
              <a:rPr lang="en-US" sz="3000" dirty="0" smtClean="0">
                <a:solidFill>
                  <a:schemeClr val="tx1"/>
                </a:solidFill>
              </a:rPr>
              <a:t>phones </a:t>
            </a:r>
          </a:p>
          <a:p>
            <a:pPr lvl="0"/>
            <a:r>
              <a:rPr lang="en-US" sz="3000" dirty="0" smtClean="0">
                <a:solidFill>
                  <a:schemeClr val="tx1"/>
                </a:solidFill>
              </a:rPr>
              <a:t>Revised titles </a:t>
            </a:r>
            <a:r>
              <a:rPr lang="en-US" sz="3000" dirty="0">
                <a:solidFill>
                  <a:schemeClr val="tx1"/>
                </a:solidFill>
              </a:rPr>
              <a:t>of two </a:t>
            </a:r>
            <a:r>
              <a:rPr lang="en-US" sz="3000" dirty="0" smtClean="0">
                <a:solidFill>
                  <a:schemeClr val="tx1"/>
                </a:solidFill>
              </a:rPr>
              <a:t>forms, </a:t>
            </a:r>
            <a:r>
              <a:rPr lang="en-US" sz="3000" dirty="0">
                <a:solidFill>
                  <a:schemeClr val="tx1"/>
                </a:solidFill>
              </a:rPr>
              <a:t>impacting the reference to them on other </a:t>
            </a:r>
            <a:r>
              <a:rPr lang="en-US" sz="3000" dirty="0" smtClean="0">
                <a:solidFill>
                  <a:schemeClr val="tx1"/>
                </a:solidFill>
              </a:rPr>
              <a:t>forms</a:t>
            </a:r>
          </a:p>
          <a:p>
            <a:pPr lvl="1"/>
            <a:r>
              <a:rPr lang="en-US" sz="2800" dirty="0">
                <a:solidFill>
                  <a:schemeClr val="tx1"/>
                </a:solidFill>
                <a:latin typeface="Gill Sans MT" panose="020B0502020104020203" pitchFamily="34" charset="0"/>
              </a:rPr>
              <a:t>Declaration in Support of Establishing Parentage</a:t>
            </a:r>
            <a:r>
              <a:rPr lang="en-US" sz="2800" dirty="0" smtClean="0">
                <a:solidFill>
                  <a:schemeClr val="tx1"/>
                </a:solidFill>
              </a:rPr>
              <a:t> </a:t>
            </a:r>
          </a:p>
          <a:p>
            <a:pPr lvl="1"/>
            <a:r>
              <a:rPr lang="en-US" sz="2800" dirty="0">
                <a:solidFill>
                  <a:schemeClr val="tx1"/>
                </a:solidFill>
                <a:latin typeface="Gill Sans MT" panose="020B0502020104020203" pitchFamily="34" charset="0"/>
              </a:rPr>
              <a:t>Letter of Transmittal Requesting Registration</a:t>
            </a:r>
            <a:endParaRPr lang="en-US" sz="2800" dirty="0">
              <a:solidFill>
                <a:schemeClr val="tx1"/>
              </a:solidFill>
            </a:endParaRPr>
          </a:p>
          <a:p>
            <a:endParaRPr lang="en-US" dirty="0"/>
          </a:p>
        </p:txBody>
      </p:sp>
      <p:sp>
        <p:nvSpPr>
          <p:cNvPr id="3" name="Date Placeholder 2"/>
          <p:cNvSpPr>
            <a:spLocks noGrp="1"/>
          </p:cNvSpPr>
          <p:nvPr>
            <p:ph type="dt" sz="half" idx="2"/>
          </p:nvPr>
        </p:nvSpPr>
        <p:spPr/>
        <p:txBody>
          <a:bodyPr/>
          <a:lstStyle/>
          <a:p>
            <a:r>
              <a:rPr lang="en-US" smtClean="0"/>
              <a:t>3/28/2017</a:t>
            </a:r>
            <a:endParaRPr lang="en-US"/>
          </a:p>
        </p:txBody>
      </p:sp>
      <p:sp>
        <p:nvSpPr>
          <p:cNvPr id="5" name="Slide Number Placeholder 4"/>
          <p:cNvSpPr>
            <a:spLocks noGrp="1"/>
          </p:cNvSpPr>
          <p:nvPr>
            <p:ph type="sldNum" sz="quarter" idx="4"/>
          </p:nvPr>
        </p:nvSpPr>
        <p:spPr/>
        <p:txBody>
          <a:bodyPr/>
          <a:lstStyle/>
          <a:p>
            <a:fld id="{42782948-4DBE-204D-AB9E-B65E067054AE}" type="slidenum">
              <a:rPr lang="en-US" smtClean="0"/>
              <a:pPr/>
              <a:t>14</a:t>
            </a:fld>
            <a:endParaRPr lang="en-US"/>
          </a:p>
        </p:txBody>
      </p:sp>
      <p:sp>
        <p:nvSpPr>
          <p:cNvPr id="6" name="Title 5"/>
          <p:cNvSpPr>
            <a:spLocks noGrp="1"/>
          </p:cNvSpPr>
          <p:nvPr>
            <p:ph type="title"/>
          </p:nvPr>
        </p:nvSpPr>
        <p:spPr>
          <a:xfrm>
            <a:off x="685800" y="848380"/>
            <a:ext cx="7543800" cy="523220"/>
          </a:xfrm>
        </p:spPr>
        <p:txBody>
          <a:bodyPr/>
          <a:lstStyle/>
          <a:p>
            <a:r>
              <a:rPr lang="en-US" cap="all" dirty="0" smtClean="0"/>
              <a:t>Other general changes:</a:t>
            </a:r>
            <a:endParaRPr lang="en-US" dirty="0"/>
          </a:p>
        </p:txBody>
      </p:sp>
      <p:pic>
        <p:nvPicPr>
          <p:cNvPr id="7" name="Picture 6"/>
          <p:cNvPicPr>
            <a:picLocks noChangeAspect="1"/>
          </p:cNvPicPr>
          <p:nvPr/>
        </p:nvPicPr>
        <p:blipFill>
          <a:blip r:embed="rId3">
            <a:extLst>
              <a:ext uri="{BEBA8EAE-BF5A-486C-A8C5-ECC9F3942E4B}">
                <a14:imgProps xmlns:a14="http://schemas.microsoft.com/office/drawing/2010/main">
                  <a14:imgLayer r:embed="rId4">
                    <a14:imgEffect>
                      <a14:brightnessContrast bright="-11000" contrast="18000"/>
                    </a14:imgEffect>
                  </a14:imgLayer>
                </a14:imgProps>
              </a:ext>
              <a:ext uri="{28A0092B-C50C-407E-A947-70E740481C1C}">
                <a14:useLocalDpi xmlns:a14="http://schemas.microsoft.com/office/drawing/2010/main" val="0"/>
              </a:ext>
            </a:extLst>
          </a:blip>
          <a:stretch>
            <a:fillRect/>
          </a:stretch>
        </p:blipFill>
        <p:spPr>
          <a:xfrm>
            <a:off x="6634162" y="5378397"/>
            <a:ext cx="1366838" cy="1174803"/>
          </a:xfrm>
          <a:prstGeom prst="rect">
            <a:avLst/>
          </a:prstGeom>
        </p:spPr>
      </p:pic>
    </p:spTree>
    <p:extLst>
      <p:ext uri="{BB962C8B-B14F-4D97-AF65-F5344CB8AC3E}">
        <p14:creationId xmlns:p14="http://schemas.microsoft.com/office/powerpoint/2010/main" val="152942532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pPr marL="457200" indent="-457200">
              <a:spcAft>
                <a:spcPts val="600"/>
              </a:spcAft>
              <a:buFont typeface="+mj-lt"/>
              <a:buAutoNum type="arabicPeriod"/>
            </a:pPr>
            <a:r>
              <a:rPr lang="en-US" sz="2600" dirty="0" smtClean="0">
                <a:solidFill>
                  <a:schemeClr val="tx1"/>
                </a:solidFill>
              </a:rPr>
              <a:t>Child </a:t>
            </a:r>
            <a:r>
              <a:rPr lang="en-US" sz="2600" dirty="0">
                <a:solidFill>
                  <a:schemeClr val="tx1"/>
                </a:solidFill>
              </a:rPr>
              <a:t>Support Agency Confidential Information </a:t>
            </a:r>
            <a:r>
              <a:rPr lang="en-US" sz="2600" dirty="0" smtClean="0">
                <a:solidFill>
                  <a:schemeClr val="tx1"/>
                </a:solidFill>
              </a:rPr>
              <a:t>Form</a:t>
            </a:r>
            <a:endParaRPr lang="en-US" sz="2600" dirty="0">
              <a:solidFill>
                <a:schemeClr val="tx1"/>
              </a:solidFill>
            </a:endParaRPr>
          </a:p>
          <a:p>
            <a:pPr marL="457200" indent="-457200">
              <a:spcAft>
                <a:spcPts val="600"/>
              </a:spcAft>
              <a:buFont typeface="+mj-lt"/>
              <a:buAutoNum type="arabicPeriod"/>
            </a:pPr>
            <a:r>
              <a:rPr lang="en-US" sz="2600" dirty="0">
                <a:solidFill>
                  <a:schemeClr val="tx1"/>
                </a:solidFill>
              </a:rPr>
              <a:t>Personal Information Form for UIFSA § </a:t>
            </a:r>
            <a:r>
              <a:rPr lang="en-US" sz="2600" dirty="0" smtClean="0">
                <a:solidFill>
                  <a:schemeClr val="tx1"/>
                </a:solidFill>
              </a:rPr>
              <a:t>311</a:t>
            </a:r>
            <a:endParaRPr lang="en-US" sz="2600" dirty="0">
              <a:solidFill>
                <a:schemeClr val="tx1"/>
              </a:solidFill>
            </a:endParaRPr>
          </a:p>
          <a:p>
            <a:pPr marL="457200" indent="-457200">
              <a:spcAft>
                <a:spcPts val="600"/>
              </a:spcAft>
              <a:buFont typeface="+mj-lt"/>
              <a:buAutoNum type="arabicPeriod"/>
            </a:pPr>
            <a:r>
              <a:rPr lang="en-US" sz="2600" dirty="0">
                <a:solidFill>
                  <a:schemeClr val="tx1"/>
                </a:solidFill>
              </a:rPr>
              <a:t>Child Support Enforcement Transmittal #1 – Initial Request Acknowledgment </a:t>
            </a:r>
            <a:endParaRPr lang="en-US" sz="2600" dirty="0" smtClean="0">
              <a:solidFill>
                <a:schemeClr val="tx1"/>
              </a:solidFill>
            </a:endParaRPr>
          </a:p>
          <a:p>
            <a:pPr lvl="1">
              <a:spcAft>
                <a:spcPts val="600"/>
              </a:spcAft>
            </a:pPr>
            <a:r>
              <a:rPr lang="en-US" sz="2600" dirty="0" smtClean="0">
                <a:solidFill>
                  <a:schemeClr val="tx1"/>
                </a:solidFill>
              </a:rPr>
              <a:t>formerly </a:t>
            </a:r>
            <a:r>
              <a:rPr lang="en-US" sz="2600" dirty="0">
                <a:solidFill>
                  <a:schemeClr val="tx1"/>
                </a:solidFill>
              </a:rPr>
              <a:t>part of Transmittal #1 – Initial </a:t>
            </a:r>
            <a:r>
              <a:rPr lang="en-US" sz="2600" dirty="0" smtClean="0">
                <a:solidFill>
                  <a:schemeClr val="tx1"/>
                </a:solidFill>
              </a:rPr>
              <a:t>Request</a:t>
            </a:r>
            <a:endParaRPr lang="en-US" sz="2600" dirty="0">
              <a:solidFill>
                <a:schemeClr val="tx1"/>
              </a:solidFill>
            </a:endParaRPr>
          </a:p>
          <a:p>
            <a:pPr marL="457200" indent="-457200">
              <a:spcAft>
                <a:spcPts val="600"/>
              </a:spcAft>
              <a:buFont typeface="+mj-lt"/>
              <a:buAutoNum type="arabicPeriod"/>
            </a:pPr>
            <a:r>
              <a:rPr lang="en-US" sz="2600" dirty="0" smtClean="0">
                <a:solidFill>
                  <a:schemeClr val="tx1"/>
                </a:solidFill>
              </a:rPr>
              <a:t>Child </a:t>
            </a:r>
            <a:r>
              <a:rPr lang="en-US" sz="2600" dirty="0">
                <a:solidFill>
                  <a:schemeClr val="tx1"/>
                </a:solidFill>
              </a:rPr>
              <a:t>Support Agency Request for Change of Support Payment Location Pursuant to  </a:t>
            </a:r>
            <a:r>
              <a:rPr lang="en-US" sz="2600" dirty="0" smtClean="0">
                <a:solidFill>
                  <a:schemeClr val="tx1"/>
                </a:solidFill>
              </a:rPr>
              <a:t>         UIFSA </a:t>
            </a:r>
            <a:r>
              <a:rPr lang="en-US" sz="2600" dirty="0">
                <a:solidFill>
                  <a:schemeClr val="tx1"/>
                </a:solidFill>
              </a:rPr>
              <a:t>§ 319</a:t>
            </a:r>
          </a:p>
          <a:p>
            <a:pPr marL="457200" lvl="0" indent="-457200">
              <a:buFont typeface="+mj-lt"/>
              <a:buAutoNum type="arabicPeriod"/>
            </a:pPr>
            <a:endParaRPr lang="en-US" i="1" dirty="0"/>
          </a:p>
          <a:p>
            <a:endParaRPr lang="en-US" dirty="0"/>
          </a:p>
        </p:txBody>
      </p:sp>
      <p:sp>
        <p:nvSpPr>
          <p:cNvPr id="3" name="Date Placeholder 2"/>
          <p:cNvSpPr>
            <a:spLocks noGrp="1"/>
          </p:cNvSpPr>
          <p:nvPr>
            <p:ph type="dt" sz="half" idx="2"/>
          </p:nvPr>
        </p:nvSpPr>
        <p:spPr/>
        <p:txBody>
          <a:bodyPr/>
          <a:lstStyle/>
          <a:p>
            <a:r>
              <a:rPr lang="en-US" smtClean="0"/>
              <a:t>3/28/2017</a:t>
            </a:r>
            <a:endParaRPr lang="en-US"/>
          </a:p>
        </p:txBody>
      </p:sp>
      <p:sp>
        <p:nvSpPr>
          <p:cNvPr id="5" name="Slide Number Placeholder 4"/>
          <p:cNvSpPr>
            <a:spLocks noGrp="1"/>
          </p:cNvSpPr>
          <p:nvPr>
            <p:ph type="sldNum" sz="quarter" idx="4"/>
          </p:nvPr>
        </p:nvSpPr>
        <p:spPr/>
        <p:txBody>
          <a:bodyPr/>
          <a:lstStyle/>
          <a:p>
            <a:fld id="{42782948-4DBE-204D-AB9E-B65E067054AE}" type="slidenum">
              <a:rPr lang="en-US" smtClean="0"/>
              <a:pPr/>
              <a:t>15</a:t>
            </a:fld>
            <a:endParaRPr lang="en-US"/>
          </a:p>
        </p:txBody>
      </p:sp>
      <p:sp>
        <p:nvSpPr>
          <p:cNvPr id="6" name="Title 5"/>
          <p:cNvSpPr>
            <a:spLocks noGrp="1"/>
          </p:cNvSpPr>
          <p:nvPr>
            <p:ph type="title"/>
          </p:nvPr>
        </p:nvSpPr>
        <p:spPr/>
        <p:txBody>
          <a:bodyPr/>
          <a:lstStyle/>
          <a:p>
            <a:r>
              <a:rPr lang="en-US" cap="all" dirty="0" smtClean="0"/>
              <a:t>Four New forms:</a:t>
            </a:r>
            <a:endParaRPr lang="en-US" dirty="0"/>
          </a:p>
        </p:txBody>
      </p:sp>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676690" y="5034003"/>
            <a:ext cx="857710" cy="12905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479971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85800" y="1600200"/>
            <a:ext cx="7543800" cy="4920734"/>
          </a:xfrm>
        </p:spPr>
        <p:txBody>
          <a:bodyPr>
            <a:normAutofit lnSpcReduction="10000"/>
          </a:bodyPr>
          <a:lstStyle/>
          <a:p>
            <a:pPr marL="0" indent="0">
              <a:buNone/>
            </a:pPr>
            <a:r>
              <a:rPr lang="en-US" dirty="0" smtClean="0">
                <a:solidFill>
                  <a:schemeClr val="tx1"/>
                </a:solidFill>
              </a:rPr>
              <a:t>Common instructions on all forms:</a:t>
            </a:r>
          </a:p>
          <a:p>
            <a:pPr marL="0" indent="0">
              <a:buNone/>
            </a:pPr>
            <a:r>
              <a:rPr lang="en-US" sz="1700" dirty="0" smtClean="0">
                <a:solidFill>
                  <a:schemeClr val="tx1"/>
                </a:solidFill>
              </a:rPr>
              <a:t>“The </a:t>
            </a:r>
            <a:r>
              <a:rPr lang="en-US" sz="1700" dirty="0">
                <a:solidFill>
                  <a:schemeClr val="tx1"/>
                </a:solidFill>
              </a:rPr>
              <a:t>following options are available for making IV-D requests and sending information on IV-D cases:</a:t>
            </a:r>
          </a:p>
          <a:p>
            <a:pPr marL="457200" lvl="0" indent="-457200">
              <a:buFont typeface="+mj-lt"/>
              <a:buAutoNum type="arabicPeriod"/>
            </a:pPr>
            <a:r>
              <a:rPr lang="en-US" sz="1700" dirty="0">
                <a:solidFill>
                  <a:schemeClr val="tx1"/>
                </a:solidFill>
              </a:rPr>
              <a:t>CSENet transactions are the recommended method for making requests or sending information to another state.  If CSENet is not listed as an option on the form, then it cannot be used to convey any of the requests for information or IV-D requests provided on the form.  Supporting documentation should be sent through EDE, whenever possible.  If certified copies are needed, hard copies should also be sent by mail.  Mail or fax may also be used for all documents when EDE is not available.</a:t>
            </a:r>
          </a:p>
          <a:p>
            <a:pPr marL="457200" lvl="0" indent="-457200">
              <a:buFont typeface="+mj-lt"/>
              <a:buAutoNum type="arabicPeriod"/>
            </a:pPr>
            <a:r>
              <a:rPr lang="en-US" sz="1700" dirty="0">
                <a:solidFill>
                  <a:schemeClr val="tx1"/>
                </a:solidFill>
              </a:rPr>
              <a:t>If CSENet transactions are not available in your state, EDE is the next preferred method for transmitting your request or information.  Both your state and the receiving state must be using the EDE application to use this communication method.</a:t>
            </a:r>
          </a:p>
          <a:p>
            <a:pPr marL="457200" lvl="0" indent="-457200">
              <a:buFont typeface="+mj-lt"/>
              <a:buAutoNum type="arabicPeriod"/>
            </a:pPr>
            <a:r>
              <a:rPr lang="en-US" sz="1700" dirty="0">
                <a:solidFill>
                  <a:schemeClr val="tx1"/>
                </a:solidFill>
              </a:rPr>
              <a:t>If the EDE application is not available in your state or the receiving state, then mail or fax must be used to communicate your </a:t>
            </a:r>
            <a:r>
              <a:rPr lang="en-US" sz="1700" dirty="0" smtClean="0">
                <a:solidFill>
                  <a:schemeClr val="tx1"/>
                </a:solidFill>
              </a:rPr>
              <a:t>request.”</a:t>
            </a:r>
            <a:endParaRPr lang="en-US" sz="1700" dirty="0">
              <a:solidFill>
                <a:schemeClr val="tx1"/>
              </a:solidFill>
            </a:endParaRPr>
          </a:p>
          <a:p>
            <a:endParaRPr lang="en-US" dirty="0">
              <a:solidFill>
                <a:schemeClr val="tx1"/>
              </a:solidFill>
            </a:endParaRPr>
          </a:p>
        </p:txBody>
      </p:sp>
      <p:sp>
        <p:nvSpPr>
          <p:cNvPr id="3" name="Date Placeholder 2"/>
          <p:cNvSpPr>
            <a:spLocks noGrp="1"/>
          </p:cNvSpPr>
          <p:nvPr>
            <p:ph type="dt" sz="half" idx="2"/>
          </p:nvPr>
        </p:nvSpPr>
        <p:spPr/>
        <p:txBody>
          <a:bodyPr/>
          <a:lstStyle/>
          <a:p>
            <a:r>
              <a:rPr lang="en-US" smtClean="0"/>
              <a:t>3/28/2017</a:t>
            </a:r>
            <a:endParaRPr lang="en-US"/>
          </a:p>
        </p:txBody>
      </p:sp>
      <p:sp>
        <p:nvSpPr>
          <p:cNvPr id="5" name="Slide Number Placeholder 4"/>
          <p:cNvSpPr>
            <a:spLocks noGrp="1"/>
          </p:cNvSpPr>
          <p:nvPr>
            <p:ph type="sldNum" sz="quarter" idx="4"/>
          </p:nvPr>
        </p:nvSpPr>
        <p:spPr/>
        <p:txBody>
          <a:bodyPr/>
          <a:lstStyle/>
          <a:p>
            <a:fld id="{42782948-4DBE-204D-AB9E-B65E067054AE}" type="slidenum">
              <a:rPr lang="en-US" smtClean="0"/>
              <a:pPr/>
              <a:t>16</a:t>
            </a:fld>
            <a:endParaRPr lang="en-US"/>
          </a:p>
        </p:txBody>
      </p:sp>
      <p:sp>
        <p:nvSpPr>
          <p:cNvPr id="6" name="Title 5"/>
          <p:cNvSpPr>
            <a:spLocks noGrp="1"/>
          </p:cNvSpPr>
          <p:nvPr>
            <p:ph type="title"/>
          </p:nvPr>
        </p:nvSpPr>
        <p:spPr/>
        <p:txBody>
          <a:bodyPr/>
          <a:lstStyle/>
          <a:p>
            <a:r>
              <a:rPr lang="en-US" cap="all" dirty="0" smtClean="0"/>
              <a:t>Intergovernmental communication:</a:t>
            </a:r>
            <a:endParaRPr lang="en-US" dirty="0"/>
          </a:p>
        </p:txBody>
      </p:sp>
    </p:spTree>
    <p:extLst>
      <p:ext uri="{BB962C8B-B14F-4D97-AF65-F5344CB8AC3E}">
        <p14:creationId xmlns:p14="http://schemas.microsoft.com/office/powerpoint/2010/main" val="247647616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0" indent="0" algn="ctr">
              <a:buNone/>
            </a:pPr>
            <a:endParaRPr lang="en-US" b="1" dirty="0" smtClean="0"/>
          </a:p>
          <a:p>
            <a:pPr marL="0" indent="0" algn="ctr">
              <a:buNone/>
            </a:pPr>
            <a:r>
              <a:rPr lang="en-US" sz="3600" b="1" dirty="0" smtClean="0">
                <a:solidFill>
                  <a:schemeClr val="tx1"/>
                </a:solidFill>
              </a:rPr>
              <a:t>Instructions are very important!</a:t>
            </a:r>
          </a:p>
          <a:p>
            <a:pPr marL="0" indent="0">
              <a:buNone/>
            </a:pPr>
            <a:endParaRPr lang="en-US" sz="3600" b="1" dirty="0"/>
          </a:p>
          <a:p>
            <a:pPr marL="0" indent="0">
              <a:buNone/>
            </a:pPr>
            <a:endParaRPr lang="en-US" dirty="0"/>
          </a:p>
        </p:txBody>
      </p:sp>
      <p:sp>
        <p:nvSpPr>
          <p:cNvPr id="3" name="Date Placeholder 2"/>
          <p:cNvSpPr>
            <a:spLocks noGrp="1"/>
          </p:cNvSpPr>
          <p:nvPr>
            <p:ph type="dt" sz="half" idx="2"/>
          </p:nvPr>
        </p:nvSpPr>
        <p:spPr/>
        <p:txBody>
          <a:bodyPr/>
          <a:lstStyle/>
          <a:p>
            <a:r>
              <a:rPr lang="en-US" smtClean="0"/>
              <a:t>3/28/2017</a:t>
            </a:r>
            <a:endParaRPr lang="en-US"/>
          </a:p>
        </p:txBody>
      </p:sp>
      <p:sp>
        <p:nvSpPr>
          <p:cNvPr id="5" name="Slide Number Placeholder 4"/>
          <p:cNvSpPr>
            <a:spLocks noGrp="1"/>
          </p:cNvSpPr>
          <p:nvPr>
            <p:ph type="sldNum" sz="quarter" idx="4"/>
          </p:nvPr>
        </p:nvSpPr>
        <p:spPr/>
        <p:txBody>
          <a:bodyPr/>
          <a:lstStyle/>
          <a:p>
            <a:fld id="{42782948-4DBE-204D-AB9E-B65E067054AE}" type="slidenum">
              <a:rPr lang="en-US" smtClean="0"/>
              <a:pPr/>
              <a:t>17</a:t>
            </a:fld>
            <a:endParaRPr lang="en-US"/>
          </a:p>
        </p:txBody>
      </p:sp>
      <p:sp>
        <p:nvSpPr>
          <p:cNvPr id="6" name="Title 5"/>
          <p:cNvSpPr>
            <a:spLocks noGrp="1"/>
          </p:cNvSpPr>
          <p:nvPr>
            <p:ph type="title"/>
          </p:nvPr>
        </p:nvSpPr>
        <p:spPr/>
        <p:txBody>
          <a:bodyPr/>
          <a:lstStyle/>
          <a:p>
            <a:r>
              <a:rPr lang="en-US" cap="all" dirty="0" smtClean="0"/>
              <a:t>instructions:</a:t>
            </a:r>
            <a:endParaRPr lang="en-US" dirty="0"/>
          </a:p>
        </p:txBody>
      </p:sp>
      <p:pic>
        <p:nvPicPr>
          <p:cNvPr id="7" name="Picture 6"/>
          <p:cNvPicPr>
            <a:picLocks noChangeAspect="1"/>
          </p:cNvPicPr>
          <p:nvPr/>
        </p:nvPicPr>
        <p:blipFill>
          <a:blip r:embed="rId3">
            <a:extLst>
              <a:ext uri="{BEBA8EAE-BF5A-486C-A8C5-ECC9F3942E4B}">
                <a14:imgProps xmlns:a14="http://schemas.microsoft.com/office/drawing/2010/main">
                  <a14:imgLayer r:embed="rId4">
                    <a14:imgEffect>
                      <a14:brightnessContrast bright="-20000" contrast="40000"/>
                    </a14:imgEffect>
                  </a14:imgLayer>
                </a14:imgProps>
              </a:ext>
              <a:ext uri="{28A0092B-C50C-407E-A947-70E740481C1C}">
                <a14:useLocalDpi xmlns:a14="http://schemas.microsoft.com/office/drawing/2010/main" val="0"/>
              </a:ext>
            </a:extLst>
          </a:blip>
          <a:stretch>
            <a:fillRect/>
          </a:stretch>
        </p:blipFill>
        <p:spPr>
          <a:xfrm>
            <a:off x="1295401" y="3657600"/>
            <a:ext cx="1361362" cy="1524000"/>
          </a:xfrm>
          <a:prstGeom prst="rect">
            <a:avLst/>
          </a:prstGeom>
        </p:spPr>
      </p:pic>
    </p:spTree>
    <p:extLst>
      <p:ext uri="{BB962C8B-B14F-4D97-AF65-F5344CB8AC3E}">
        <p14:creationId xmlns:p14="http://schemas.microsoft.com/office/powerpoint/2010/main" val="242174848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914400" y="1589782"/>
            <a:ext cx="5486400" cy="584775"/>
          </a:xfrm>
        </p:spPr>
        <p:txBody>
          <a:bodyPr/>
          <a:lstStyle/>
          <a:p>
            <a:r>
              <a:rPr lang="en-US" b="1" cap="all" dirty="0" smtClean="0">
                <a:solidFill>
                  <a:schemeClr val="bg1"/>
                </a:solidFill>
              </a:rPr>
              <a:t>Questions</a:t>
            </a:r>
            <a:endParaRPr lang="en-US" cap="all" dirty="0">
              <a:solidFill>
                <a:schemeClr val="bg1"/>
              </a:solidFill>
            </a:endParaRPr>
          </a:p>
        </p:txBody>
      </p:sp>
      <p:sp>
        <p:nvSpPr>
          <p:cNvPr id="2" name="Date Placeholder 1"/>
          <p:cNvSpPr>
            <a:spLocks noGrp="1"/>
          </p:cNvSpPr>
          <p:nvPr>
            <p:ph type="dt" sz="half" idx="10"/>
          </p:nvPr>
        </p:nvSpPr>
        <p:spPr/>
        <p:txBody>
          <a:bodyPr/>
          <a:lstStyle/>
          <a:p>
            <a:r>
              <a:rPr lang="en-US" smtClean="0"/>
              <a:t>3/28/2017</a:t>
            </a:r>
            <a:endParaRPr lang="en-US"/>
          </a:p>
        </p:txBody>
      </p:sp>
      <p:sp>
        <p:nvSpPr>
          <p:cNvPr id="5" name="Slide Number Placeholder 4"/>
          <p:cNvSpPr>
            <a:spLocks noGrp="1"/>
          </p:cNvSpPr>
          <p:nvPr>
            <p:ph type="sldNum" sz="quarter" idx="12"/>
          </p:nvPr>
        </p:nvSpPr>
        <p:spPr/>
        <p:txBody>
          <a:bodyPr/>
          <a:lstStyle/>
          <a:p>
            <a:fld id="{42782948-4DBE-204D-AB9E-B65E067054AE}" type="slidenum">
              <a:rPr lang="en-US" smtClean="0"/>
              <a:pPr/>
              <a:t>18</a:t>
            </a:fld>
            <a:endParaRPr lang="en-US"/>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876800" y="2971800"/>
            <a:ext cx="2857500" cy="2857500"/>
          </a:xfrm>
          <a:prstGeom prst="rect">
            <a:avLst/>
          </a:prstGeom>
          <a:solidFill>
            <a:srgbClr val="1C60CE"/>
          </a:solidFill>
        </p:spPr>
      </p:pic>
    </p:spTree>
    <p:extLst>
      <p:ext uri="{BB962C8B-B14F-4D97-AF65-F5344CB8AC3E}">
        <p14:creationId xmlns:p14="http://schemas.microsoft.com/office/powerpoint/2010/main" val="419653531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p:cNvSpPr>
            <a:spLocks noGrp="1"/>
          </p:cNvSpPr>
          <p:nvPr>
            <p:ph type="dt" sz="half" idx="2"/>
          </p:nvPr>
        </p:nvSpPr>
        <p:spPr/>
        <p:txBody>
          <a:bodyPr/>
          <a:lstStyle/>
          <a:p>
            <a:r>
              <a:rPr lang="en-US" smtClean="0"/>
              <a:t>3/28/2017</a:t>
            </a:r>
            <a:endParaRPr lang="en-US"/>
          </a:p>
        </p:txBody>
      </p:sp>
      <p:sp>
        <p:nvSpPr>
          <p:cNvPr id="5" name="Slide Number Placeholder 4"/>
          <p:cNvSpPr>
            <a:spLocks noGrp="1"/>
          </p:cNvSpPr>
          <p:nvPr>
            <p:ph type="sldNum" sz="quarter" idx="4"/>
          </p:nvPr>
        </p:nvSpPr>
        <p:spPr/>
        <p:txBody>
          <a:bodyPr/>
          <a:lstStyle/>
          <a:p>
            <a:fld id="{42782948-4DBE-204D-AB9E-B65E067054AE}" type="slidenum">
              <a:rPr lang="en-US" smtClean="0"/>
              <a:pPr/>
              <a:t>19</a:t>
            </a:fld>
            <a:endParaRPr lang="en-US"/>
          </a:p>
        </p:txBody>
      </p:sp>
      <p:sp>
        <p:nvSpPr>
          <p:cNvPr id="6" name="Title 5"/>
          <p:cNvSpPr>
            <a:spLocks noGrp="1"/>
          </p:cNvSpPr>
          <p:nvPr>
            <p:ph type="title"/>
          </p:nvPr>
        </p:nvSpPr>
        <p:spPr>
          <a:xfrm>
            <a:off x="685800" y="417493"/>
            <a:ext cx="7543800" cy="954107"/>
          </a:xfrm>
        </p:spPr>
        <p:txBody>
          <a:bodyPr/>
          <a:lstStyle/>
          <a:p>
            <a:r>
              <a:rPr lang="en-US" cap="all" dirty="0"/>
              <a:t>Child Support Agency Confidential Information Form – Slide 1</a:t>
            </a:r>
          </a:p>
        </p:txBody>
      </p:sp>
      <p:pic>
        <p:nvPicPr>
          <p:cNvPr id="1026" name="Picture 2"/>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1066800" y="2209800"/>
            <a:ext cx="5773412" cy="2414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74615220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E7E7E5"/>
        </a:solidFill>
        <a:effectLst/>
      </p:bgPr>
    </p:bg>
    <p:spTree>
      <p:nvGrpSpPr>
        <p:cNvPr id="1" name=""/>
        <p:cNvGrpSpPr/>
        <p:nvPr/>
      </p:nvGrpSpPr>
      <p:grpSpPr>
        <a:xfrm>
          <a:off x="0" y="0"/>
          <a:ext cx="0" cy="0"/>
          <a:chOff x="0" y="0"/>
          <a:chExt cx="0" cy="0"/>
        </a:xfrm>
      </p:grpSpPr>
      <p:sp>
        <p:nvSpPr>
          <p:cNvPr id="9" name="Content Placeholder 8"/>
          <p:cNvSpPr>
            <a:spLocks noGrp="1"/>
          </p:cNvSpPr>
          <p:nvPr>
            <p:ph idx="1"/>
          </p:nvPr>
        </p:nvSpPr>
        <p:spPr/>
        <p:txBody>
          <a:bodyPr>
            <a:normAutofit fontScale="92500" lnSpcReduction="20000"/>
          </a:bodyPr>
          <a:lstStyle/>
          <a:p>
            <a:pPr>
              <a:spcAft>
                <a:spcPts val="600"/>
              </a:spcAft>
            </a:pPr>
            <a:r>
              <a:rPr lang="en-US" b="1" dirty="0" smtClean="0">
                <a:solidFill>
                  <a:schemeClr val="tx1"/>
                </a:solidFill>
              </a:rPr>
              <a:t>Session 1 (March 28, 2017 from 2:00 – 3:30 PM ET): </a:t>
            </a:r>
            <a:endParaRPr lang="en-US" b="1" dirty="0">
              <a:solidFill>
                <a:schemeClr val="tx1"/>
              </a:solidFill>
            </a:endParaRPr>
          </a:p>
          <a:p>
            <a:pPr lvl="1">
              <a:spcAft>
                <a:spcPts val="0"/>
              </a:spcAft>
            </a:pPr>
            <a:r>
              <a:rPr lang="en-US" b="1" dirty="0">
                <a:solidFill>
                  <a:schemeClr val="tx1"/>
                </a:solidFill>
              </a:rPr>
              <a:t>Objective</a:t>
            </a:r>
          </a:p>
          <a:p>
            <a:pPr lvl="1">
              <a:spcAft>
                <a:spcPts val="0"/>
              </a:spcAft>
            </a:pPr>
            <a:r>
              <a:rPr lang="en-US" b="1" dirty="0">
                <a:solidFill>
                  <a:schemeClr val="tx1"/>
                </a:solidFill>
              </a:rPr>
              <a:t>Background</a:t>
            </a:r>
          </a:p>
          <a:p>
            <a:pPr lvl="1">
              <a:spcAft>
                <a:spcPts val="0"/>
              </a:spcAft>
            </a:pPr>
            <a:r>
              <a:rPr lang="en-US" b="1" dirty="0">
                <a:solidFill>
                  <a:schemeClr val="tx1"/>
                </a:solidFill>
              </a:rPr>
              <a:t>General Changes</a:t>
            </a:r>
          </a:p>
          <a:p>
            <a:pPr lvl="1">
              <a:spcAft>
                <a:spcPts val="0"/>
              </a:spcAft>
            </a:pPr>
            <a:r>
              <a:rPr lang="en-US" b="1" dirty="0">
                <a:solidFill>
                  <a:schemeClr val="tx1"/>
                </a:solidFill>
              </a:rPr>
              <a:t>Child Support Agency Confidential Information Form</a:t>
            </a:r>
          </a:p>
          <a:p>
            <a:pPr lvl="1">
              <a:spcAft>
                <a:spcPts val="0"/>
              </a:spcAft>
            </a:pPr>
            <a:r>
              <a:rPr lang="en-US" b="1" dirty="0">
                <a:solidFill>
                  <a:schemeClr val="tx1"/>
                </a:solidFill>
              </a:rPr>
              <a:t>Personal Information Form </a:t>
            </a:r>
            <a:r>
              <a:rPr lang="en-US" b="1" dirty="0" smtClean="0">
                <a:solidFill>
                  <a:schemeClr val="tx1"/>
                </a:solidFill>
              </a:rPr>
              <a:t>for </a:t>
            </a:r>
            <a:r>
              <a:rPr lang="en-US" b="1" dirty="0">
                <a:solidFill>
                  <a:schemeClr val="tx1"/>
                </a:solidFill>
              </a:rPr>
              <a:t>UIFSA § 311</a:t>
            </a:r>
          </a:p>
          <a:p>
            <a:pPr lvl="1">
              <a:spcAft>
                <a:spcPts val="0"/>
              </a:spcAft>
            </a:pPr>
            <a:r>
              <a:rPr lang="en-US" b="1" dirty="0" smtClean="0">
                <a:solidFill>
                  <a:schemeClr val="tx1"/>
                </a:solidFill>
              </a:rPr>
              <a:t>Child Support Enforcement Transmittal </a:t>
            </a:r>
            <a:r>
              <a:rPr lang="en-US" b="1" dirty="0">
                <a:solidFill>
                  <a:schemeClr val="tx1"/>
                </a:solidFill>
              </a:rPr>
              <a:t>#</a:t>
            </a:r>
            <a:r>
              <a:rPr lang="en-US" b="1" dirty="0" smtClean="0">
                <a:solidFill>
                  <a:schemeClr val="tx1"/>
                </a:solidFill>
              </a:rPr>
              <a:t>1– Initial Request</a:t>
            </a:r>
            <a:endParaRPr lang="en-US" b="1" dirty="0">
              <a:solidFill>
                <a:schemeClr val="tx1"/>
              </a:solidFill>
            </a:endParaRPr>
          </a:p>
          <a:p>
            <a:pPr lvl="1">
              <a:spcAft>
                <a:spcPts val="0"/>
              </a:spcAft>
            </a:pPr>
            <a:r>
              <a:rPr lang="en-US" b="1" dirty="0" smtClean="0">
                <a:solidFill>
                  <a:schemeClr val="tx1"/>
                </a:solidFill>
              </a:rPr>
              <a:t>Child Support Enforcement Transmittal </a:t>
            </a:r>
            <a:r>
              <a:rPr lang="en-US" b="1" dirty="0">
                <a:solidFill>
                  <a:schemeClr val="tx1"/>
                </a:solidFill>
              </a:rPr>
              <a:t>#</a:t>
            </a:r>
            <a:r>
              <a:rPr lang="en-US" b="1" dirty="0" smtClean="0">
                <a:solidFill>
                  <a:schemeClr val="tx1"/>
                </a:solidFill>
              </a:rPr>
              <a:t>1– </a:t>
            </a:r>
            <a:r>
              <a:rPr lang="en-US" b="1" dirty="0">
                <a:solidFill>
                  <a:schemeClr val="tx1"/>
                </a:solidFill>
              </a:rPr>
              <a:t>Initial </a:t>
            </a:r>
            <a:r>
              <a:rPr lang="en-US" b="1" dirty="0" smtClean="0">
                <a:solidFill>
                  <a:schemeClr val="tx1"/>
                </a:solidFill>
              </a:rPr>
              <a:t>Request Acknowledgment</a:t>
            </a:r>
          </a:p>
          <a:p>
            <a:pPr lvl="1"/>
            <a:r>
              <a:rPr lang="en-US" b="1" dirty="0">
                <a:solidFill>
                  <a:schemeClr val="tx1"/>
                </a:solidFill>
              </a:rPr>
              <a:t>Implementation </a:t>
            </a:r>
            <a:r>
              <a:rPr lang="en-US" b="1" dirty="0" smtClean="0">
                <a:solidFill>
                  <a:schemeClr val="tx1"/>
                </a:solidFill>
              </a:rPr>
              <a:t>Timeframes</a:t>
            </a:r>
          </a:p>
          <a:p>
            <a:pPr>
              <a:spcAft>
                <a:spcPts val="600"/>
              </a:spcAft>
            </a:pPr>
            <a:r>
              <a:rPr lang="en-US" dirty="0" smtClean="0">
                <a:solidFill>
                  <a:schemeClr val="tx1"/>
                </a:solidFill>
              </a:rPr>
              <a:t>Session 2</a:t>
            </a:r>
            <a:r>
              <a:rPr lang="en-US" dirty="0">
                <a:solidFill>
                  <a:schemeClr val="tx1"/>
                </a:solidFill>
              </a:rPr>
              <a:t> </a:t>
            </a:r>
            <a:r>
              <a:rPr lang="en-US" dirty="0" smtClean="0">
                <a:solidFill>
                  <a:schemeClr val="tx1"/>
                </a:solidFill>
              </a:rPr>
              <a:t>(April 25, 2017 from 2:00 – 3:30 PM ET):</a:t>
            </a:r>
            <a:endParaRPr lang="en-US" dirty="0">
              <a:solidFill>
                <a:schemeClr val="tx1"/>
              </a:solidFill>
            </a:endParaRPr>
          </a:p>
          <a:p>
            <a:pPr lvl="1">
              <a:lnSpc>
                <a:spcPct val="110000"/>
              </a:lnSpc>
              <a:spcAft>
                <a:spcPts val="0"/>
              </a:spcAft>
            </a:pPr>
            <a:r>
              <a:rPr lang="en-US" dirty="0" smtClean="0">
                <a:solidFill>
                  <a:schemeClr val="tx1"/>
                </a:solidFill>
              </a:rPr>
              <a:t>Child Support Enforcement Transmittal </a:t>
            </a:r>
            <a:r>
              <a:rPr lang="en-US" dirty="0">
                <a:solidFill>
                  <a:schemeClr val="tx1"/>
                </a:solidFill>
              </a:rPr>
              <a:t>#</a:t>
            </a:r>
            <a:r>
              <a:rPr lang="en-US" dirty="0" smtClean="0">
                <a:solidFill>
                  <a:schemeClr val="tx1"/>
                </a:solidFill>
              </a:rPr>
              <a:t>2 – Subsequent Actions</a:t>
            </a:r>
            <a:endParaRPr lang="en-US" dirty="0">
              <a:solidFill>
                <a:schemeClr val="tx1"/>
              </a:solidFill>
            </a:endParaRPr>
          </a:p>
          <a:p>
            <a:pPr lvl="1">
              <a:lnSpc>
                <a:spcPct val="110000"/>
              </a:lnSpc>
              <a:spcAft>
                <a:spcPts val="0"/>
              </a:spcAft>
            </a:pPr>
            <a:r>
              <a:rPr lang="en-US" dirty="0" smtClean="0">
                <a:solidFill>
                  <a:schemeClr val="tx1"/>
                </a:solidFill>
              </a:rPr>
              <a:t>Child Support Enforcement Transmittal </a:t>
            </a:r>
            <a:r>
              <a:rPr lang="en-US" dirty="0">
                <a:solidFill>
                  <a:schemeClr val="tx1"/>
                </a:solidFill>
              </a:rPr>
              <a:t>#</a:t>
            </a:r>
            <a:r>
              <a:rPr lang="en-US" dirty="0" smtClean="0">
                <a:solidFill>
                  <a:schemeClr val="tx1"/>
                </a:solidFill>
              </a:rPr>
              <a:t>3 – Request for Assistance/Discovery</a:t>
            </a:r>
            <a:endParaRPr lang="en-US" dirty="0">
              <a:solidFill>
                <a:schemeClr val="tx1"/>
              </a:solidFill>
            </a:endParaRPr>
          </a:p>
          <a:p>
            <a:pPr lvl="1">
              <a:lnSpc>
                <a:spcPct val="110000"/>
              </a:lnSpc>
              <a:spcAft>
                <a:spcPts val="0"/>
              </a:spcAft>
            </a:pPr>
            <a:r>
              <a:rPr lang="en-US" dirty="0">
                <a:solidFill>
                  <a:schemeClr val="tx1"/>
                </a:solidFill>
              </a:rPr>
              <a:t>Letter of Transmittal Requesting Registration</a:t>
            </a:r>
          </a:p>
          <a:p>
            <a:pPr lvl="1">
              <a:lnSpc>
                <a:spcPct val="110000"/>
              </a:lnSpc>
              <a:spcAft>
                <a:spcPts val="0"/>
              </a:spcAft>
            </a:pPr>
            <a:r>
              <a:rPr lang="en-US" dirty="0">
                <a:solidFill>
                  <a:schemeClr val="tx1"/>
                </a:solidFill>
              </a:rPr>
              <a:t>Uniform Support Petition</a:t>
            </a:r>
          </a:p>
          <a:p>
            <a:pPr>
              <a:spcAft>
                <a:spcPts val="0"/>
              </a:spcAft>
            </a:pPr>
            <a:endParaRPr lang="en-US" dirty="0"/>
          </a:p>
        </p:txBody>
      </p:sp>
      <p:sp>
        <p:nvSpPr>
          <p:cNvPr id="4" name="Date Placeholder 3"/>
          <p:cNvSpPr>
            <a:spLocks noGrp="1"/>
          </p:cNvSpPr>
          <p:nvPr>
            <p:ph type="dt" sz="half" idx="2"/>
          </p:nvPr>
        </p:nvSpPr>
        <p:spPr/>
        <p:txBody>
          <a:bodyPr/>
          <a:lstStyle/>
          <a:p>
            <a:r>
              <a:rPr lang="en-US" smtClean="0"/>
              <a:t>3/28/2017</a:t>
            </a:r>
            <a:endParaRPr lang="en-US" dirty="0"/>
          </a:p>
        </p:txBody>
      </p:sp>
      <p:sp>
        <p:nvSpPr>
          <p:cNvPr id="6" name="Slide Number Placeholder 5"/>
          <p:cNvSpPr>
            <a:spLocks noGrp="1"/>
          </p:cNvSpPr>
          <p:nvPr>
            <p:ph type="sldNum" sz="quarter" idx="4"/>
          </p:nvPr>
        </p:nvSpPr>
        <p:spPr/>
        <p:txBody>
          <a:bodyPr/>
          <a:lstStyle/>
          <a:p>
            <a:fld id="{42782948-4DBE-204D-AB9E-B65E067054AE}" type="slidenum">
              <a:rPr lang="en-US" smtClean="0"/>
              <a:pPr/>
              <a:t>2</a:t>
            </a:fld>
            <a:endParaRPr lang="en-US"/>
          </a:p>
        </p:txBody>
      </p:sp>
      <p:sp>
        <p:nvSpPr>
          <p:cNvPr id="8" name="Title 7"/>
          <p:cNvSpPr>
            <a:spLocks noGrp="1"/>
          </p:cNvSpPr>
          <p:nvPr>
            <p:ph type="title"/>
          </p:nvPr>
        </p:nvSpPr>
        <p:spPr>
          <a:xfrm>
            <a:off x="685800" y="417493"/>
            <a:ext cx="7543800" cy="954107"/>
          </a:xfrm>
        </p:spPr>
        <p:txBody>
          <a:bodyPr/>
          <a:lstStyle/>
          <a:p>
            <a:r>
              <a:rPr lang="en-US" cap="all" dirty="0">
                <a:solidFill>
                  <a:srgbClr val="0070C0"/>
                </a:solidFill>
              </a:rPr>
              <a:t>Agenda for the Four-Part Intergovernmental </a:t>
            </a:r>
            <a:r>
              <a:rPr lang="en-US" cap="all" dirty="0" smtClean="0">
                <a:solidFill>
                  <a:srgbClr val="0070C0"/>
                </a:solidFill>
              </a:rPr>
              <a:t>forms Training:</a:t>
            </a:r>
            <a:endParaRPr lang="en-US" dirty="0"/>
          </a:p>
        </p:txBody>
      </p:sp>
    </p:spTree>
    <p:extLst>
      <p:ext uri="{BB962C8B-B14F-4D97-AF65-F5344CB8AC3E}">
        <p14:creationId xmlns:p14="http://schemas.microsoft.com/office/powerpoint/2010/main" val="335047804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p:cNvSpPr>
            <a:spLocks noGrp="1"/>
          </p:cNvSpPr>
          <p:nvPr>
            <p:ph type="dt" sz="half" idx="2"/>
          </p:nvPr>
        </p:nvSpPr>
        <p:spPr/>
        <p:txBody>
          <a:bodyPr/>
          <a:lstStyle/>
          <a:p>
            <a:r>
              <a:rPr lang="en-US" smtClean="0"/>
              <a:t>3/28/2017</a:t>
            </a:r>
            <a:endParaRPr lang="en-US"/>
          </a:p>
        </p:txBody>
      </p:sp>
      <p:sp>
        <p:nvSpPr>
          <p:cNvPr id="5" name="Slide Number Placeholder 4"/>
          <p:cNvSpPr>
            <a:spLocks noGrp="1"/>
          </p:cNvSpPr>
          <p:nvPr>
            <p:ph type="sldNum" sz="quarter" idx="4"/>
          </p:nvPr>
        </p:nvSpPr>
        <p:spPr/>
        <p:txBody>
          <a:bodyPr/>
          <a:lstStyle/>
          <a:p>
            <a:fld id="{42782948-4DBE-204D-AB9E-B65E067054AE}" type="slidenum">
              <a:rPr lang="en-US" smtClean="0"/>
              <a:pPr/>
              <a:t>20</a:t>
            </a:fld>
            <a:endParaRPr lang="en-US"/>
          </a:p>
        </p:txBody>
      </p:sp>
      <p:sp>
        <p:nvSpPr>
          <p:cNvPr id="6" name="Title 5"/>
          <p:cNvSpPr>
            <a:spLocks noGrp="1"/>
          </p:cNvSpPr>
          <p:nvPr>
            <p:ph type="title"/>
          </p:nvPr>
        </p:nvSpPr>
        <p:spPr>
          <a:xfrm>
            <a:off x="685800" y="417493"/>
            <a:ext cx="7543800" cy="954107"/>
          </a:xfrm>
        </p:spPr>
        <p:txBody>
          <a:bodyPr/>
          <a:lstStyle/>
          <a:p>
            <a:r>
              <a:rPr lang="en-US" cap="all" dirty="0"/>
              <a:t>Child Support Agency Confidential Information Form – Slide 2</a:t>
            </a:r>
          </a:p>
        </p:txBody>
      </p:sp>
      <p:pic>
        <p:nvPicPr>
          <p:cNvPr id="2050" name="Picture 2"/>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1066800" y="1764608"/>
            <a:ext cx="6352583" cy="42431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69004881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p:cNvSpPr>
            <a:spLocks noGrp="1"/>
          </p:cNvSpPr>
          <p:nvPr>
            <p:ph type="dt" sz="half" idx="2"/>
          </p:nvPr>
        </p:nvSpPr>
        <p:spPr/>
        <p:txBody>
          <a:bodyPr/>
          <a:lstStyle/>
          <a:p>
            <a:r>
              <a:rPr lang="en-US" smtClean="0"/>
              <a:t>3/28/2017</a:t>
            </a:r>
            <a:endParaRPr lang="en-US"/>
          </a:p>
        </p:txBody>
      </p:sp>
      <p:sp>
        <p:nvSpPr>
          <p:cNvPr id="5" name="Slide Number Placeholder 4"/>
          <p:cNvSpPr>
            <a:spLocks noGrp="1"/>
          </p:cNvSpPr>
          <p:nvPr>
            <p:ph type="sldNum" sz="quarter" idx="4"/>
          </p:nvPr>
        </p:nvSpPr>
        <p:spPr/>
        <p:txBody>
          <a:bodyPr/>
          <a:lstStyle/>
          <a:p>
            <a:fld id="{42782948-4DBE-204D-AB9E-B65E067054AE}" type="slidenum">
              <a:rPr lang="en-US" smtClean="0"/>
              <a:pPr/>
              <a:t>21</a:t>
            </a:fld>
            <a:endParaRPr lang="en-US"/>
          </a:p>
        </p:txBody>
      </p:sp>
      <p:sp>
        <p:nvSpPr>
          <p:cNvPr id="6" name="Title 5"/>
          <p:cNvSpPr>
            <a:spLocks noGrp="1"/>
          </p:cNvSpPr>
          <p:nvPr>
            <p:ph type="title"/>
          </p:nvPr>
        </p:nvSpPr>
        <p:spPr>
          <a:xfrm>
            <a:off x="685800" y="417493"/>
            <a:ext cx="7543800" cy="954107"/>
          </a:xfrm>
        </p:spPr>
        <p:txBody>
          <a:bodyPr/>
          <a:lstStyle/>
          <a:p>
            <a:r>
              <a:rPr lang="en-US" cap="all" dirty="0"/>
              <a:t>Child Support Agency Confidential Information Form – Slide 3</a:t>
            </a:r>
          </a:p>
        </p:txBody>
      </p:sp>
      <p:pic>
        <p:nvPicPr>
          <p:cNvPr id="3074" name="Picture 2"/>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1038817" y="1676400"/>
            <a:ext cx="6352583" cy="42797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6"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66800" y="1533525"/>
            <a:ext cx="5951537" cy="295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43732987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p:cNvSpPr>
            <a:spLocks noGrp="1"/>
          </p:cNvSpPr>
          <p:nvPr>
            <p:ph type="dt" sz="half" idx="2"/>
          </p:nvPr>
        </p:nvSpPr>
        <p:spPr/>
        <p:txBody>
          <a:bodyPr/>
          <a:lstStyle/>
          <a:p>
            <a:r>
              <a:rPr lang="en-US" smtClean="0"/>
              <a:t>3/28/2017</a:t>
            </a:r>
            <a:endParaRPr lang="en-US"/>
          </a:p>
        </p:txBody>
      </p:sp>
      <p:sp>
        <p:nvSpPr>
          <p:cNvPr id="5" name="Slide Number Placeholder 4"/>
          <p:cNvSpPr>
            <a:spLocks noGrp="1"/>
          </p:cNvSpPr>
          <p:nvPr>
            <p:ph type="sldNum" sz="quarter" idx="4"/>
          </p:nvPr>
        </p:nvSpPr>
        <p:spPr/>
        <p:txBody>
          <a:bodyPr/>
          <a:lstStyle/>
          <a:p>
            <a:fld id="{42782948-4DBE-204D-AB9E-B65E067054AE}" type="slidenum">
              <a:rPr lang="en-US" smtClean="0"/>
              <a:pPr/>
              <a:t>22</a:t>
            </a:fld>
            <a:endParaRPr lang="en-US"/>
          </a:p>
        </p:txBody>
      </p:sp>
      <p:sp>
        <p:nvSpPr>
          <p:cNvPr id="6" name="Title 5"/>
          <p:cNvSpPr>
            <a:spLocks noGrp="1"/>
          </p:cNvSpPr>
          <p:nvPr>
            <p:ph type="title"/>
          </p:nvPr>
        </p:nvSpPr>
        <p:spPr>
          <a:xfrm>
            <a:off x="685800" y="417493"/>
            <a:ext cx="7543800" cy="954107"/>
          </a:xfrm>
        </p:spPr>
        <p:txBody>
          <a:bodyPr/>
          <a:lstStyle/>
          <a:p>
            <a:r>
              <a:rPr lang="en-US" cap="all" dirty="0"/>
              <a:t>Child Support Agency Confidential Information Form – Slide 4</a:t>
            </a:r>
          </a:p>
        </p:txBody>
      </p:sp>
      <p:pic>
        <p:nvPicPr>
          <p:cNvPr id="4098" name="Picture 2"/>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1066800" y="1676400"/>
            <a:ext cx="6401355" cy="36823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11958271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914400" y="1589782"/>
            <a:ext cx="5486400" cy="584775"/>
          </a:xfrm>
        </p:spPr>
        <p:txBody>
          <a:bodyPr/>
          <a:lstStyle/>
          <a:p>
            <a:r>
              <a:rPr lang="en-US" b="1" cap="all" dirty="0" smtClean="0">
                <a:solidFill>
                  <a:schemeClr val="bg1"/>
                </a:solidFill>
              </a:rPr>
              <a:t>Questions</a:t>
            </a:r>
            <a:endParaRPr lang="en-US" cap="all" dirty="0">
              <a:solidFill>
                <a:schemeClr val="bg1"/>
              </a:solidFill>
            </a:endParaRPr>
          </a:p>
        </p:txBody>
      </p:sp>
      <p:sp>
        <p:nvSpPr>
          <p:cNvPr id="2" name="Date Placeholder 1"/>
          <p:cNvSpPr>
            <a:spLocks noGrp="1"/>
          </p:cNvSpPr>
          <p:nvPr>
            <p:ph type="dt" sz="half" idx="10"/>
          </p:nvPr>
        </p:nvSpPr>
        <p:spPr/>
        <p:txBody>
          <a:bodyPr/>
          <a:lstStyle/>
          <a:p>
            <a:r>
              <a:rPr lang="en-US" smtClean="0"/>
              <a:t>3/28/2017</a:t>
            </a:r>
            <a:endParaRPr lang="en-US"/>
          </a:p>
        </p:txBody>
      </p:sp>
      <p:sp>
        <p:nvSpPr>
          <p:cNvPr id="5" name="Slide Number Placeholder 4"/>
          <p:cNvSpPr>
            <a:spLocks noGrp="1"/>
          </p:cNvSpPr>
          <p:nvPr>
            <p:ph type="sldNum" sz="quarter" idx="12"/>
          </p:nvPr>
        </p:nvSpPr>
        <p:spPr/>
        <p:txBody>
          <a:bodyPr/>
          <a:lstStyle/>
          <a:p>
            <a:fld id="{42782948-4DBE-204D-AB9E-B65E067054AE}" type="slidenum">
              <a:rPr lang="en-US" smtClean="0"/>
              <a:pPr/>
              <a:t>23</a:t>
            </a:fld>
            <a:endParaRPr lang="en-US"/>
          </a:p>
        </p:txBody>
      </p:sp>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715000" y="2819400"/>
            <a:ext cx="1876425" cy="2838450"/>
          </a:xfrm>
          <a:prstGeom prst="rect">
            <a:avLst/>
          </a:prstGeom>
        </p:spPr>
      </p:pic>
    </p:spTree>
    <p:extLst>
      <p:ext uri="{BB962C8B-B14F-4D97-AF65-F5344CB8AC3E}">
        <p14:creationId xmlns:p14="http://schemas.microsoft.com/office/powerpoint/2010/main" val="61728378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p:cNvSpPr>
            <a:spLocks noGrp="1"/>
          </p:cNvSpPr>
          <p:nvPr>
            <p:ph type="dt" sz="half" idx="2"/>
          </p:nvPr>
        </p:nvSpPr>
        <p:spPr/>
        <p:txBody>
          <a:bodyPr/>
          <a:lstStyle/>
          <a:p>
            <a:r>
              <a:rPr lang="en-US" smtClean="0"/>
              <a:t>3/28/2017</a:t>
            </a:r>
            <a:endParaRPr lang="en-US"/>
          </a:p>
        </p:txBody>
      </p:sp>
      <p:sp>
        <p:nvSpPr>
          <p:cNvPr id="5" name="Slide Number Placeholder 4"/>
          <p:cNvSpPr>
            <a:spLocks noGrp="1"/>
          </p:cNvSpPr>
          <p:nvPr>
            <p:ph type="sldNum" sz="quarter" idx="4"/>
          </p:nvPr>
        </p:nvSpPr>
        <p:spPr/>
        <p:txBody>
          <a:bodyPr/>
          <a:lstStyle/>
          <a:p>
            <a:fld id="{42782948-4DBE-204D-AB9E-B65E067054AE}" type="slidenum">
              <a:rPr lang="en-US" smtClean="0"/>
              <a:pPr/>
              <a:t>24</a:t>
            </a:fld>
            <a:endParaRPr lang="en-US"/>
          </a:p>
        </p:txBody>
      </p:sp>
      <p:sp>
        <p:nvSpPr>
          <p:cNvPr id="6" name="Title 5"/>
          <p:cNvSpPr>
            <a:spLocks noGrp="1"/>
          </p:cNvSpPr>
          <p:nvPr>
            <p:ph type="title"/>
          </p:nvPr>
        </p:nvSpPr>
        <p:spPr>
          <a:xfrm>
            <a:off x="685800" y="417493"/>
            <a:ext cx="7543800" cy="954107"/>
          </a:xfrm>
        </p:spPr>
        <p:txBody>
          <a:bodyPr/>
          <a:lstStyle/>
          <a:p>
            <a:r>
              <a:rPr lang="en-US" cap="all" dirty="0"/>
              <a:t>Personal Information Form For UIFSA </a:t>
            </a:r>
            <a:r>
              <a:rPr lang="en-US" cap="all" dirty="0" smtClean="0"/>
              <a:t/>
            </a:r>
            <a:br>
              <a:rPr lang="en-US" cap="all" dirty="0" smtClean="0"/>
            </a:br>
            <a:r>
              <a:rPr lang="en-US" cap="all" dirty="0" smtClean="0"/>
              <a:t>§ </a:t>
            </a:r>
            <a:r>
              <a:rPr lang="en-US" cap="all" dirty="0"/>
              <a:t>311 – Slide 1</a:t>
            </a:r>
          </a:p>
        </p:txBody>
      </p:sp>
      <p:pic>
        <p:nvPicPr>
          <p:cNvPr id="5122" name="Picture 2"/>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1143000" y="1524000"/>
            <a:ext cx="5652044" cy="457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11443255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p:cNvSpPr>
            <a:spLocks noGrp="1"/>
          </p:cNvSpPr>
          <p:nvPr>
            <p:ph type="dt" sz="half" idx="2"/>
          </p:nvPr>
        </p:nvSpPr>
        <p:spPr/>
        <p:txBody>
          <a:bodyPr/>
          <a:lstStyle/>
          <a:p>
            <a:r>
              <a:rPr lang="en-US" smtClean="0"/>
              <a:t>3/28/2017</a:t>
            </a:r>
            <a:endParaRPr lang="en-US"/>
          </a:p>
        </p:txBody>
      </p:sp>
      <p:sp>
        <p:nvSpPr>
          <p:cNvPr id="5" name="Slide Number Placeholder 4"/>
          <p:cNvSpPr>
            <a:spLocks noGrp="1"/>
          </p:cNvSpPr>
          <p:nvPr>
            <p:ph type="sldNum" sz="quarter" idx="4"/>
          </p:nvPr>
        </p:nvSpPr>
        <p:spPr/>
        <p:txBody>
          <a:bodyPr/>
          <a:lstStyle/>
          <a:p>
            <a:fld id="{42782948-4DBE-204D-AB9E-B65E067054AE}" type="slidenum">
              <a:rPr lang="en-US" smtClean="0"/>
              <a:pPr/>
              <a:t>25</a:t>
            </a:fld>
            <a:endParaRPr lang="en-US"/>
          </a:p>
        </p:txBody>
      </p:sp>
      <p:sp>
        <p:nvSpPr>
          <p:cNvPr id="6" name="Title 5"/>
          <p:cNvSpPr>
            <a:spLocks noGrp="1"/>
          </p:cNvSpPr>
          <p:nvPr>
            <p:ph type="title"/>
          </p:nvPr>
        </p:nvSpPr>
        <p:spPr>
          <a:xfrm>
            <a:off x="685800" y="417493"/>
            <a:ext cx="7543800" cy="954107"/>
          </a:xfrm>
        </p:spPr>
        <p:txBody>
          <a:bodyPr/>
          <a:lstStyle/>
          <a:p>
            <a:r>
              <a:rPr lang="en-US" cap="all" dirty="0"/>
              <a:t>Personal Information Form For UIFSA </a:t>
            </a:r>
            <a:r>
              <a:rPr lang="en-US" cap="all" dirty="0" smtClean="0"/>
              <a:t/>
            </a:r>
            <a:br>
              <a:rPr lang="en-US" cap="all" dirty="0" smtClean="0"/>
            </a:br>
            <a:r>
              <a:rPr lang="en-US" cap="all" dirty="0" smtClean="0"/>
              <a:t>§ </a:t>
            </a:r>
            <a:r>
              <a:rPr lang="en-US" cap="all" dirty="0"/>
              <a:t>311 – Slide 2</a:t>
            </a:r>
          </a:p>
        </p:txBody>
      </p:sp>
      <p:pic>
        <p:nvPicPr>
          <p:cNvPr id="6146" name="Picture 2"/>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1252183" y="1676400"/>
            <a:ext cx="6291617" cy="20484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15945318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914400" y="1589782"/>
            <a:ext cx="5486400" cy="584775"/>
          </a:xfrm>
        </p:spPr>
        <p:txBody>
          <a:bodyPr/>
          <a:lstStyle/>
          <a:p>
            <a:r>
              <a:rPr lang="en-US" b="1" cap="all" dirty="0" smtClean="0">
                <a:solidFill>
                  <a:schemeClr val="bg1"/>
                </a:solidFill>
              </a:rPr>
              <a:t>Questions</a:t>
            </a:r>
            <a:endParaRPr lang="en-US" cap="all" dirty="0">
              <a:solidFill>
                <a:schemeClr val="bg1"/>
              </a:solidFill>
            </a:endParaRPr>
          </a:p>
        </p:txBody>
      </p:sp>
      <p:sp>
        <p:nvSpPr>
          <p:cNvPr id="2" name="Date Placeholder 1"/>
          <p:cNvSpPr>
            <a:spLocks noGrp="1"/>
          </p:cNvSpPr>
          <p:nvPr>
            <p:ph type="dt" sz="half" idx="10"/>
          </p:nvPr>
        </p:nvSpPr>
        <p:spPr/>
        <p:txBody>
          <a:bodyPr/>
          <a:lstStyle/>
          <a:p>
            <a:r>
              <a:rPr lang="en-US" smtClean="0"/>
              <a:t>3/28/2017</a:t>
            </a:r>
            <a:endParaRPr lang="en-US"/>
          </a:p>
        </p:txBody>
      </p:sp>
      <p:sp>
        <p:nvSpPr>
          <p:cNvPr id="5" name="Slide Number Placeholder 4"/>
          <p:cNvSpPr>
            <a:spLocks noGrp="1"/>
          </p:cNvSpPr>
          <p:nvPr>
            <p:ph type="sldNum" sz="quarter" idx="12"/>
          </p:nvPr>
        </p:nvSpPr>
        <p:spPr/>
        <p:txBody>
          <a:bodyPr/>
          <a:lstStyle/>
          <a:p>
            <a:fld id="{42782948-4DBE-204D-AB9E-B65E067054AE}" type="slidenum">
              <a:rPr lang="en-US" smtClean="0"/>
              <a:pPr/>
              <a:t>26</a:t>
            </a:fld>
            <a:endParaRPr lang="en-US"/>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257800" y="3429000"/>
            <a:ext cx="2857500" cy="2152650"/>
          </a:xfrm>
          <a:prstGeom prst="rect">
            <a:avLst/>
          </a:prstGeom>
        </p:spPr>
      </p:pic>
    </p:spTree>
    <p:extLst>
      <p:ext uri="{BB962C8B-B14F-4D97-AF65-F5344CB8AC3E}">
        <p14:creationId xmlns:p14="http://schemas.microsoft.com/office/powerpoint/2010/main" val="239851234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p:cNvSpPr>
            <a:spLocks noGrp="1"/>
          </p:cNvSpPr>
          <p:nvPr>
            <p:ph type="dt" sz="half" idx="2"/>
          </p:nvPr>
        </p:nvSpPr>
        <p:spPr/>
        <p:txBody>
          <a:bodyPr/>
          <a:lstStyle/>
          <a:p>
            <a:r>
              <a:rPr lang="en-US" smtClean="0"/>
              <a:t>3/28/2017</a:t>
            </a:r>
            <a:endParaRPr lang="en-US"/>
          </a:p>
        </p:txBody>
      </p:sp>
      <p:sp>
        <p:nvSpPr>
          <p:cNvPr id="5" name="Slide Number Placeholder 4"/>
          <p:cNvSpPr>
            <a:spLocks noGrp="1"/>
          </p:cNvSpPr>
          <p:nvPr>
            <p:ph type="sldNum" sz="quarter" idx="4"/>
          </p:nvPr>
        </p:nvSpPr>
        <p:spPr/>
        <p:txBody>
          <a:bodyPr/>
          <a:lstStyle/>
          <a:p>
            <a:fld id="{42782948-4DBE-204D-AB9E-B65E067054AE}" type="slidenum">
              <a:rPr lang="en-US" smtClean="0"/>
              <a:pPr/>
              <a:t>27</a:t>
            </a:fld>
            <a:endParaRPr lang="en-US"/>
          </a:p>
        </p:txBody>
      </p:sp>
      <p:sp>
        <p:nvSpPr>
          <p:cNvPr id="6" name="Title 5"/>
          <p:cNvSpPr>
            <a:spLocks noGrp="1"/>
          </p:cNvSpPr>
          <p:nvPr>
            <p:ph type="title"/>
          </p:nvPr>
        </p:nvSpPr>
        <p:spPr>
          <a:xfrm>
            <a:off x="685800" y="417493"/>
            <a:ext cx="7772400" cy="954107"/>
          </a:xfrm>
        </p:spPr>
        <p:txBody>
          <a:bodyPr/>
          <a:lstStyle/>
          <a:p>
            <a:r>
              <a:rPr lang="en-US" cap="all" dirty="0" smtClean="0"/>
              <a:t>Transmittal </a:t>
            </a:r>
            <a:r>
              <a:rPr lang="en-US" cap="all" dirty="0"/>
              <a:t>#</a:t>
            </a:r>
            <a:r>
              <a:rPr lang="en-US" cap="all" dirty="0" smtClean="0"/>
              <a:t>1</a:t>
            </a:r>
            <a:br>
              <a:rPr lang="en-US" cap="all" dirty="0" smtClean="0"/>
            </a:br>
            <a:r>
              <a:rPr lang="en-US" cap="all" dirty="0" smtClean="0"/>
              <a:t>Initial Request </a:t>
            </a:r>
            <a:r>
              <a:rPr lang="en-US" cap="all" dirty="0"/>
              <a:t>– Slide 1</a:t>
            </a:r>
          </a:p>
        </p:txBody>
      </p:sp>
      <p:pic>
        <p:nvPicPr>
          <p:cNvPr id="7170" name="Picture 2"/>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711383" y="1676400"/>
            <a:ext cx="7492633" cy="4060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00424374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p:cNvSpPr>
            <a:spLocks noGrp="1"/>
          </p:cNvSpPr>
          <p:nvPr>
            <p:ph type="dt" sz="half" idx="2"/>
          </p:nvPr>
        </p:nvSpPr>
        <p:spPr/>
        <p:txBody>
          <a:bodyPr/>
          <a:lstStyle/>
          <a:p>
            <a:r>
              <a:rPr lang="en-US" smtClean="0"/>
              <a:t>3/28/2017</a:t>
            </a:r>
            <a:endParaRPr lang="en-US"/>
          </a:p>
        </p:txBody>
      </p:sp>
      <p:sp>
        <p:nvSpPr>
          <p:cNvPr id="5" name="Slide Number Placeholder 4"/>
          <p:cNvSpPr>
            <a:spLocks noGrp="1"/>
          </p:cNvSpPr>
          <p:nvPr>
            <p:ph type="sldNum" sz="quarter" idx="4"/>
          </p:nvPr>
        </p:nvSpPr>
        <p:spPr/>
        <p:txBody>
          <a:bodyPr/>
          <a:lstStyle/>
          <a:p>
            <a:fld id="{42782948-4DBE-204D-AB9E-B65E067054AE}" type="slidenum">
              <a:rPr lang="en-US" smtClean="0"/>
              <a:pPr/>
              <a:t>28</a:t>
            </a:fld>
            <a:endParaRPr lang="en-US"/>
          </a:p>
        </p:txBody>
      </p:sp>
      <p:sp>
        <p:nvSpPr>
          <p:cNvPr id="6" name="Title 5"/>
          <p:cNvSpPr>
            <a:spLocks noGrp="1"/>
          </p:cNvSpPr>
          <p:nvPr>
            <p:ph type="title"/>
          </p:nvPr>
        </p:nvSpPr>
        <p:spPr>
          <a:xfrm>
            <a:off x="685800" y="417493"/>
            <a:ext cx="7772400" cy="954107"/>
          </a:xfrm>
        </p:spPr>
        <p:txBody>
          <a:bodyPr/>
          <a:lstStyle/>
          <a:p>
            <a:r>
              <a:rPr lang="en-US" cap="all" dirty="0" smtClean="0"/>
              <a:t>Transmittal </a:t>
            </a:r>
            <a:r>
              <a:rPr lang="en-US" cap="all" dirty="0"/>
              <a:t>#</a:t>
            </a:r>
            <a:r>
              <a:rPr lang="en-US" cap="all" dirty="0" smtClean="0"/>
              <a:t>1</a:t>
            </a:r>
            <a:br>
              <a:rPr lang="en-US" cap="all" dirty="0" smtClean="0"/>
            </a:br>
            <a:r>
              <a:rPr lang="en-US" cap="all" dirty="0" smtClean="0"/>
              <a:t>Initial Request – </a:t>
            </a:r>
            <a:r>
              <a:rPr lang="en-US" cap="all" dirty="0"/>
              <a:t>Slide </a:t>
            </a:r>
            <a:r>
              <a:rPr lang="en-US" cap="all" dirty="0" smtClean="0"/>
              <a:t>2</a:t>
            </a:r>
            <a:endParaRPr lang="en-US" dirty="0"/>
          </a:p>
        </p:txBody>
      </p:sp>
      <p:pic>
        <p:nvPicPr>
          <p:cNvPr id="8194" name="Picture 2"/>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533400" y="1495981"/>
            <a:ext cx="7361905" cy="44476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80099034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p:cNvSpPr>
            <a:spLocks noGrp="1"/>
          </p:cNvSpPr>
          <p:nvPr>
            <p:ph type="dt" sz="half" idx="2"/>
          </p:nvPr>
        </p:nvSpPr>
        <p:spPr/>
        <p:txBody>
          <a:bodyPr/>
          <a:lstStyle/>
          <a:p>
            <a:r>
              <a:rPr lang="en-US" smtClean="0"/>
              <a:t>3/28/2017</a:t>
            </a:r>
            <a:endParaRPr lang="en-US"/>
          </a:p>
        </p:txBody>
      </p:sp>
      <p:sp>
        <p:nvSpPr>
          <p:cNvPr id="5" name="Slide Number Placeholder 4"/>
          <p:cNvSpPr>
            <a:spLocks noGrp="1"/>
          </p:cNvSpPr>
          <p:nvPr>
            <p:ph type="sldNum" sz="quarter" idx="4"/>
          </p:nvPr>
        </p:nvSpPr>
        <p:spPr/>
        <p:txBody>
          <a:bodyPr/>
          <a:lstStyle/>
          <a:p>
            <a:fld id="{42782948-4DBE-204D-AB9E-B65E067054AE}" type="slidenum">
              <a:rPr lang="en-US" smtClean="0"/>
              <a:pPr/>
              <a:t>29</a:t>
            </a:fld>
            <a:endParaRPr lang="en-US"/>
          </a:p>
        </p:txBody>
      </p:sp>
      <p:sp>
        <p:nvSpPr>
          <p:cNvPr id="6" name="Title 5"/>
          <p:cNvSpPr>
            <a:spLocks noGrp="1"/>
          </p:cNvSpPr>
          <p:nvPr>
            <p:ph type="title"/>
          </p:nvPr>
        </p:nvSpPr>
        <p:spPr>
          <a:xfrm>
            <a:off x="685800" y="417493"/>
            <a:ext cx="7696200" cy="954107"/>
          </a:xfrm>
        </p:spPr>
        <p:txBody>
          <a:bodyPr/>
          <a:lstStyle/>
          <a:p>
            <a:r>
              <a:rPr lang="en-US" cap="all" dirty="0" smtClean="0"/>
              <a:t>Transmittal </a:t>
            </a:r>
            <a:r>
              <a:rPr lang="en-US" cap="all" dirty="0"/>
              <a:t>#</a:t>
            </a:r>
            <a:r>
              <a:rPr lang="en-US" cap="all" dirty="0" smtClean="0"/>
              <a:t>1</a:t>
            </a:r>
            <a:br>
              <a:rPr lang="en-US" cap="all" dirty="0" smtClean="0"/>
            </a:br>
            <a:r>
              <a:rPr lang="en-US" cap="all" dirty="0" smtClean="0"/>
              <a:t>Initial Request – </a:t>
            </a:r>
            <a:r>
              <a:rPr lang="en-US" cap="all" dirty="0"/>
              <a:t>Slide 3</a:t>
            </a:r>
          </a:p>
        </p:txBody>
      </p:sp>
      <p:pic>
        <p:nvPicPr>
          <p:cNvPr id="9218" name="Picture 2"/>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533400" y="1619695"/>
            <a:ext cx="7361905" cy="35619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12086974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pPr>
              <a:spcAft>
                <a:spcPts val="600"/>
              </a:spcAft>
            </a:pPr>
            <a:r>
              <a:rPr lang="en-US" dirty="0" smtClean="0">
                <a:solidFill>
                  <a:schemeClr val="tx1"/>
                </a:solidFill>
              </a:rPr>
              <a:t>Session </a:t>
            </a:r>
            <a:r>
              <a:rPr lang="en-US" dirty="0">
                <a:solidFill>
                  <a:schemeClr val="tx1"/>
                </a:solidFill>
              </a:rPr>
              <a:t>3 </a:t>
            </a:r>
            <a:r>
              <a:rPr lang="en-US" dirty="0" smtClean="0">
                <a:solidFill>
                  <a:schemeClr val="tx1"/>
                </a:solidFill>
              </a:rPr>
              <a:t>(May 16, </a:t>
            </a:r>
            <a:r>
              <a:rPr lang="en-US" dirty="0">
                <a:solidFill>
                  <a:schemeClr val="tx1"/>
                </a:solidFill>
              </a:rPr>
              <a:t>2017 from </a:t>
            </a:r>
            <a:r>
              <a:rPr lang="en-US" dirty="0" smtClean="0">
                <a:solidFill>
                  <a:schemeClr val="tx1"/>
                </a:solidFill>
              </a:rPr>
              <a:t>2:30 </a:t>
            </a:r>
            <a:r>
              <a:rPr lang="en-US" dirty="0">
                <a:solidFill>
                  <a:schemeClr val="tx1"/>
                </a:solidFill>
              </a:rPr>
              <a:t>– </a:t>
            </a:r>
            <a:r>
              <a:rPr lang="en-US" dirty="0" smtClean="0">
                <a:solidFill>
                  <a:schemeClr val="tx1"/>
                </a:solidFill>
              </a:rPr>
              <a:t>4:00 </a:t>
            </a:r>
            <a:r>
              <a:rPr lang="en-US" dirty="0">
                <a:solidFill>
                  <a:schemeClr val="tx1"/>
                </a:solidFill>
              </a:rPr>
              <a:t>PM </a:t>
            </a:r>
            <a:r>
              <a:rPr lang="en-US" dirty="0" smtClean="0">
                <a:solidFill>
                  <a:schemeClr val="tx1"/>
                </a:solidFill>
              </a:rPr>
              <a:t>ET</a:t>
            </a:r>
            <a:r>
              <a:rPr lang="en-US" dirty="0">
                <a:solidFill>
                  <a:schemeClr val="tx1"/>
                </a:solidFill>
              </a:rPr>
              <a:t>):</a:t>
            </a:r>
          </a:p>
          <a:p>
            <a:pPr lvl="1">
              <a:spcAft>
                <a:spcPts val="0"/>
              </a:spcAft>
            </a:pPr>
            <a:r>
              <a:rPr lang="en-US" dirty="0">
                <a:solidFill>
                  <a:schemeClr val="tx1"/>
                </a:solidFill>
              </a:rPr>
              <a:t>General Testimony</a:t>
            </a:r>
          </a:p>
          <a:p>
            <a:pPr lvl="1">
              <a:spcAft>
                <a:spcPts val="600"/>
              </a:spcAft>
            </a:pPr>
            <a:r>
              <a:rPr lang="en-US" dirty="0" smtClean="0">
                <a:solidFill>
                  <a:schemeClr val="tx1"/>
                </a:solidFill>
              </a:rPr>
              <a:t>Child Support Agency Request </a:t>
            </a:r>
            <a:r>
              <a:rPr lang="en-US" dirty="0">
                <a:solidFill>
                  <a:schemeClr val="tx1"/>
                </a:solidFill>
              </a:rPr>
              <a:t>for Change of Support Payment Location Pursuant to UIFSA § 319</a:t>
            </a:r>
          </a:p>
          <a:p>
            <a:pPr>
              <a:spcAft>
                <a:spcPts val="600"/>
              </a:spcAft>
            </a:pPr>
            <a:r>
              <a:rPr lang="en-US" dirty="0" smtClean="0">
                <a:solidFill>
                  <a:schemeClr val="tx1"/>
                </a:solidFill>
              </a:rPr>
              <a:t>Session </a:t>
            </a:r>
            <a:r>
              <a:rPr lang="en-US" dirty="0">
                <a:solidFill>
                  <a:schemeClr val="tx1"/>
                </a:solidFill>
              </a:rPr>
              <a:t>4 </a:t>
            </a:r>
            <a:r>
              <a:rPr lang="en-US" dirty="0" smtClean="0">
                <a:solidFill>
                  <a:schemeClr val="tx1"/>
                </a:solidFill>
              </a:rPr>
              <a:t>(June 27, </a:t>
            </a:r>
            <a:r>
              <a:rPr lang="en-US" dirty="0">
                <a:solidFill>
                  <a:schemeClr val="tx1"/>
                </a:solidFill>
              </a:rPr>
              <a:t>2017 from 2:00 – 3:30 PM </a:t>
            </a:r>
            <a:r>
              <a:rPr lang="en-US" dirty="0" smtClean="0">
                <a:solidFill>
                  <a:schemeClr val="tx1"/>
                </a:solidFill>
              </a:rPr>
              <a:t>ET</a:t>
            </a:r>
            <a:r>
              <a:rPr lang="en-US" dirty="0">
                <a:solidFill>
                  <a:schemeClr val="tx1"/>
                </a:solidFill>
              </a:rPr>
              <a:t>):</a:t>
            </a:r>
          </a:p>
          <a:p>
            <a:pPr lvl="1">
              <a:spcAft>
                <a:spcPts val="0"/>
              </a:spcAft>
            </a:pPr>
            <a:r>
              <a:rPr lang="en-US" dirty="0">
                <a:solidFill>
                  <a:schemeClr val="tx1"/>
                </a:solidFill>
              </a:rPr>
              <a:t>Declaration in Support of Establishing Parentage</a:t>
            </a:r>
          </a:p>
          <a:p>
            <a:pPr lvl="1">
              <a:spcAft>
                <a:spcPts val="0"/>
              </a:spcAft>
            </a:pPr>
            <a:r>
              <a:rPr lang="en-US" dirty="0">
                <a:solidFill>
                  <a:schemeClr val="tx1"/>
                </a:solidFill>
              </a:rPr>
              <a:t>Notice of Determination of Controlling </a:t>
            </a:r>
            <a:r>
              <a:rPr lang="en-US" dirty="0" smtClean="0">
                <a:solidFill>
                  <a:schemeClr val="tx1"/>
                </a:solidFill>
              </a:rPr>
              <a:t>Order</a:t>
            </a:r>
          </a:p>
          <a:p>
            <a:pPr lvl="1">
              <a:spcAft>
                <a:spcPts val="0"/>
              </a:spcAft>
            </a:pPr>
            <a:r>
              <a:rPr lang="en-US" dirty="0" smtClean="0">
                <a:solidFill>
                  <a:schemeClr val="tx1"/>
                </a:solidFill>
              </a:rPr>
              <a:t>Child Support Locate Request</a:t>
            </a:r>
          </a:p>
          <a:p>
            <a:pPr lvl="1">
              <a:spcAft>
                <a:spcPts val="0"/>
              </a:spcAft>
            </a:pPr>
            <a:r>
              <a:rPr lang="en-US" dirty="0" smtClean="0">
                <a:solidFill>
                  <a:schemeClr val="tx1"/>
                </a:solidFill>
              </a:rPr>
              <a:t>Implementation Timeframes</a:t>
            </a:r>
          </a:p>
          <a:p>
            <a:pPr lvl="1">
              <a:spcAft>
                <a:spcPts val="0"/>
              </a:spcAft>
            </a:pPr>
            <a:r>
              <a:rPr lang="en-US" dirty="0" smtClean="0">
                <a:solidFill>
                  <a:schemeClr val="tx1"/>
                </a:solidFill>
              </a:rPr>
              <a:t>Wrap-up</a:t>
            </a:r>
            <a:endParaRPr lang="en-US" dirty="0">
              <a:solidFill>
                <a:schemeClr val="tx1"/>
              </a:solidFill>
            </a:endParaRPr>
          </a:p>
          <a:p>
            <a:endParaRPr lang="en-US" dirty="0"/>
          </a:p>
        </p:txBody>
      </p:sp>
      <p:sp>
        <p:nvSpPr>
          <p:cNvPr id="3" name="Date Placeholder 2"/>
          <p:cNvSpPr>
            <a:spLocks noGrp="1"/>
          </p:cNvSpPr>
          <p:nvPr>
            <p:ph type="dt" sz="half" idx="2"/>
          </p:nvPr>
        </p:nvSpPr>
        <p:spPr/>
        <p:txBody>
          <a:bodyPr/>
          <a:lstStyle/>
          <a:p>
            <a:r>
              <a:rPr lang="en-US" smtClean="0"/>
              <a:t>3/28/2017</a:t>
            </a:r>
            <a:endParaRPr lang="en-US"/>
          </a:p>
        </p:txBody>
      </p:sp>
      <p:sp>
        <p:nvSpPr>
          <p:cNvPr id="5" name="Slide Number Placeholder 4"/>
          <p:cNvSpPr>
            <a:spLocks noGrp="1"/>
          </p:cNvSpPr>
          <p:nvPr>
            <p:ph type="sldNum" sz="quarter" idx="4"/>
          </p:nvPr>
        </p:nvSpPr>
        <p:spPr/>
        <p:txBody>
          <a:bodyPr/>
          <a:lstStyle/>
          <a:p>
            <a:fld id="{42782948-4DBE-204D-AB9E-B65E067054AE}" type="slidenum">
              <a:rPr lang="en-US" smtClean="0"/>
              <a:pPr/>
              <a:t>3</a:t>
            </a:fld>
            <a:endParaRPr lang="en-US"/>
          </a:p>
        </p:txBody>
      </p:sp>
      <p:sp>
        <p:nvSpPr>
          <p:cNvPr id="6" name="Title 5"/>
          <p:cNvSpPr>
            <a:spLocks noGrp="1"/>
          </p:cNvSpPr>
          <p:nvPr>
            <p:ph type="title"/>
          </p:nvPr>
        </p:nvSpPr>
        <p:spPr/>
        <p:txBody>
          <a:bodyPr/>
          <a:lstStyle/>
          <a:p>
            <a:r>
              <a:rPr lang="en-US" cap="all" dirty="0" smtClean="0"/>
              <a:t>Agenda Continued:</a:t>
            </a:r>
            <a:endParaRPr lang="en-US" cap="all" dirty="0"/>
          </a:p>
        </p:txBody>
      </p:sp>
    </p:spTree>
    <p:extLst>
      <p:ext uri="{BB962C8B-B14F-4D97-AF65-F5344CB8AC3E}">
        <p14:creationId xmlns:p14="http://schemas.microsoft.com/office/powerpoint/2010/main" val="125990557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p:cNvSpPr>
            <a:spLocks noGrp="1"/>
          </p:cNvSpPr>
          <p:nvPr>
            <p:ph type="dt" sz="half" idx="2"/>
          </p:nvPr>
        </p:nvSpPr>
        <p:spPr/>
        <p:txBody>
          <a:bodyPr/>
          <a:lstStyle/>
          <a:p>
            <a:r>
              <a:rPr lang="en-US" smtClean="0"/>
              <a:t>3/28/2017</a:t>
            </a:r>
            <a:endParaRPr lang="en-US"/>
          </a:p>
        </p:txBody>
      </p:sp>
      <p:sp>
        <p:nvSpPr>
          <p:cNvPr id="5" name="Slide Number Placeholder 4"/>
          <p:cNvSpPr>
            <a:spLocks noGrp="1"/>
          </p:cNvSpPr>
          <p:nvPr>
            <p:ph type="sldNum" sz="quarter" idx="4"/>
          </p:nvPr>
        </p:nvSpPr>
        <p:spPr/>
        <p:txBody>
          <a:bodyPr/>
          <a:lstStyle/>
          <a:p>
            <a:fld id="{42782948-4DBE-204D-AB9E-B65E067054AE}" type="slidenum">
              <a:rPr lang="en-US" smtClean="0"/>
              <a:pPr/>
              <a:t>30</a:t>
            </a:fld>
            <a:endParaRPr lang="en-US"/>
          </a:p>
        </p:txBody>
      </p:sp>
      <p:sp>
        <p:nvSpPr>
          <p:cNvPr id="6" name="Title 5"/>
          <p:cNvSpPr>
            <a:spLocks noGrp="1"/>
          </p:cNvSpPr>
          <p:nvPr>
            <p:ph type="title"/>
          </p:nvPr>
        </p:nvSpPr>
        <p:spPr>
          <a:xfrm>
            <a:off x="685800" y="417493"/>
            <a:ext cx="7772400" cy="954107"/>
          </a:xfrm>
        </p:spPr>
        <p:txBody>
          <a:bodyPr/>
          <a:lstStyle/>
          <a:p>
            <a:r>
              <a:rPr lang="en-US" cap="all" dirty="0" smtClean="0"/>
              <a:t>Transmittal </a:t>
            </a:r>
            <a:r>
              <a:rPr lang="en-US" cap="all" dirty="0"/>
              <a:t>#</a:t>
            </a:r>
            <a:r>
              <a:rPr lang="en-US" cap="all" dirty="0" smtClean="0"/>
              <a:t>1</a:t>
            </a:r>
            <a:br>
              <a:rPr lang="en-US" cap="all" dirty="0" smtClean="0"/>
            </a:br>
            <a:r>
              <a:rPr lang="en-US" cap="all" dirty="0" smtClean="0"/>
              <a:t>Initial Request – </a:t>
            </a:r>
            <a:r>
              <a:rPr lang="en-US" cap="all" dirty="0"/>
              <a:t>Slide 4</a:t>
            </a:r>
          </a:p>
        </p:txBody>
      </p:sp>
      <p:pic>
        <p:nvPicPr>
          <p:cNvPr id="10242" name="Picture 2"/>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483994" y="1600200"/>
            <a:ext cx="7364606" cy="282269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27629620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914400" y="1589782"/>
            <a:ext cx="5486400" cy="584775"/>
          </a:xfrm>
        </p:spPr>
        <p:txBody>
          <a:bodyPr/>
          <a:lstStyle/>
          <a:p>
            <a:r>
              <a:rPr lang="en-US" b="1" cap="all" dirty="0" smtClean="0">
                <a:solidFill>
                  <a:schemeClr val="bg1"/>
                </a:solidFill>
              </a:rPr>
              <a:t>Questions</a:t>
            </a:r>
            <a:endParaRPr lang="en-US" cap="all" dirty="0">
              <a:solidFill>
                <a:schemeClr val="bg1"/>
              </a:solidFill>
            </a:endParaRPr>
          </a:p>
        </p:txBody>
      </p:sp>
      <p:sp>
        <p:nvSpPr>
          <p:cNvPr id="2" name="Date Placeholder 1"/>
          <p:cNvSpPr>
            <a:spLocks noGrp="1"/>
          </p:cNvSpPr>
          <p:nvPr>
            <p:ph type="dt" sz="half" idx="10"/>
          </p:nvPr>
        </p:nvSpPr>
        <p:spPr/>
        <p:txBody>
          <a:bodyPr/>
          <a:lstStyle/>
          <a:p>
            <a:r>
              <a:rPr lang="en-US" smtClean="0"/>
              <a:t>3/28/2017</a:t>
            </a:r>
            <a:endParaRPr lang="en-US"/>
          </a:p>
        </p:txBody>
      </p:sp>
      <p:sp>
        <p:nvSpPr>
          <p:cNvPr id="5" name="Slide Number Placeholder 4"/>
          <p:cNvSpPr>
            <a:spLocks noGrp="1"/>
          </p:cNvSpPr>
          <p:nvPr>
            <p:ph type="sldNum" sz="quarter" idx="12"/>
          </p:nvPr>
        </p:nvSpPr>
        <p:spPr/>
        <p:txBody>
          <a:bodyPr/>
          <a:lstStyle/>
          <a:p>
            <a:fld id="{42782948-4DBE-204D-AB9E-B65E067054AE}" type="slidenum">
              <a:rPr lang="en-US" smtClean="0"/>
              <a:pPr/>
              <a:t>31</a:t>
            </a:fld>
            <a:endParaRPr lang="en-US"/>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172200" y="2971800"/>
            <a:ext cx="1895475" cy="2857500"/>
          </a:xfrm>
          <a:prstGeom prst="rect">
            <a:avLst/>
          </a:prstGeom>
        </p:spPr>
      </p:pic>
    </p:spTree>
    <p:extLst>
      <p:ext uri="{BB962C8B-B14F-4D97-AF65-F5344CB8AC3E}">
        <p14:creationId xmlns:p14="http://schemas.microsoft.com/office/powerpoint/2010/main" val="397051104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p:cNvSpPr>
            <a:spLocks noGrp="1"/>
          </p:cNvSpPr>
          <p:nvPr>
            <p:ph type="dt" sz="half" idx="2"/>
          </p:nvPr>
        </p:nvSpPr>
        <p:spPr/>
        <p:txBody>
          <a:bodyPr/>
          <a:lstStyle/>
          <a:p>
            <a:r>
              <a:rPr lang="en-US" smtClean="0"/>
              <a:t>3/28/2017</a:t>
            </a:r>
            <a:endParaRPr lang="en-US"/>
          </a:p>
        </p:txBody>
      </p:sp>
      <p:sp>
        <p:nvSpPr>
          <p:cNvPr id="5" name="Slide Number Placeholder 4"/>
          <p:cNvSpPr>
            <a:spLocks noGrp="1"/>
          </p:cNvSpPr>
          <p:nvPr>
            <p:ph type="sldNum" sz="quarter" idx="4"/>
          </p:nvPr>
        </p:nvSpPr>
        <p:spPr/>
        <p:txBody>
          <a:bodyPr/>
          <a:lstStyle/>
          <a:p>
            <a:fld id="{42782948-4DBE-204D-AB9E-B65E067054AE}" type="slidenum">
              <a:rPr lang="en-US" smtClean="0"/>
              <a:pPr/>
              <a:t>32</a:t>
            </a:fld>
            <a:endParaRPr lang="en-US"/>
          </a:p>
        </p:txBody>
      </p:sp>
      <p:sp>
        <p:nvSpPr>
          <p:cNvPr id="6" name="Title 5"/>
          <p:cNvSpPr>
            <a:spLocks noGrp="1"/>
          </p:cNvSpPr>
          <p:nvPr>
            <p:ph type="title"/>
          </p:nvPr>
        </p:nvSpPr>
        <p:spPr>
          <a:xfrm>
            <a:off x="685800" y="417493"/>
            <a:ext cx="7848600" cy="954107"/>
          </a:xfrm>
        </p:spPr>
        <p:txBody>
          <a:bodyPr/>
          <a:lstStyle/>
          <a:p>
            <a:r>
              <a:rPr lang="en-US" cap="all" dirty="0" smtClean="0"/>
              <a:t>Transmittal </a:t>
            </a:r>
            <a:r>
              <a:rPr lang="en-US" cap="all" dirty="0"/>
              <a:t>#</a:t>
            </a:r>
            <a:r>
              <a:rPr lang="en-US" cap="all" dirty="0" smtClean="0"/>
              <a:t>1 </a:t>
            </a:r>
            <a:r>
              <a:rPr lang="en-US" cap="all" dirty="0"/>
              <a:t>Acknowledgment – </a:t>
            </a:r>
            <a:r>
              <a:rPr lang="en-US" cap="all" dirty="0" smtClean="0"/>
              <a:t/>
            </a:r>
            <a:br>
              <a:rPr lang="en-US" cap="all" dirty="0" smtClean="0"/>
            </a:br>
            <a:r>
              <a:rPr lang="en-US" cap="all" dirty="0" smtClean="0"/>
              <a:t>Slide </a:t>
            </a:r>
            <a:r>
              <a:rPr lang="en-US" cap="all" dirty="0"/>
              <a:t>1</a:t>
            </a:r>
          </a:p>
        </p:txBody>
      </p:sp>
      <p:pic>
        <p:nvPicPr>
          <p:cNvPr id="11266" name="Picture 2"/>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457200" y="1456555"/>
            <a:ext cx="7315834" cy="448704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98393542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p:cNvSpPr>
            <a:spLocks noGrp="1"/>
          </p:cNvSpPr>
          <p:nvPr>
            <p:ph type="dt" sz="half" idx="2"/>
          </p:nvPr>
        </p:nvSpPr>
        <p:spPr/>
        <p:txBody>
          <a:bodyPr/>
          <a:lstStyle/>
          <a:p>
            <a:r>
              <a:rPr lang="en-US" smtClean="0"/>
              <a:t>3/28/2017</a:t>
            </a:r>
            <a:endParaRPr lang="en-US"/>
          </a:p>
        </p:txBody>
      </p:sp>
      <p:sp>
        <p:nvSpPr>
          <p:cNvPr id="5" name="Slide Number Placeholder 4"/>
          <p:cNvSpPr>
            <a:spLocks noGrp="1"/>
          </p:cNvSpPr>
          <p:nvPr>
            <p:ph type="sldNum" sz="quarter" idx="4"/>
          </p:nvPr>
        </p:nvSpPr>
        <p:spPr/>
        <p:txBody>
          <a:bodyPr/>
          <a:lstStyle/>
          <a:p>
            <a:fld id="{42782948-4DBE-204D-AB9E-B65E067054AE}" type="slidenum">
              <a:rPr lang="en-US" smtClean="0"/>
              <a:pPr/>
              <a:t>33</a:t>
            </a:fld>
            <a:endParaRPr lang="en-US"/>
          </a:p>
        </p:txBody>
      </p:sp>
      <p:sp>
        <p:nvSpPr>
          <p:cNvPr id="6" name="Title 5"/>
          <p:cNvSpPr>
            <a:spLocks noGrp="1"/>
          </p:cNvSpPr>
          <p:nvPr>
            <p:ph type="title"/>
          </p:nvPr>
        </p:nvSpPr>
        <p:spPr>
          <a:xfrm>
            <a:off x="685800" y="381000"/>
            <a:ext cx="7848600" cy="990600"/>
          </a:xfrm>
        </p:spPr>
        <p:txBody>
          <a:bodyPr/>
          <a:lstStyle/>
          <a:p>
            <a:r>
              <a:rPr lang="en-US" cap="all" dirty="0" smtClean="0"/>
              <a:t>Transmittal </a:t>
            </a:r>
            <a:r>
              <a:rPr lang="en-US" cap="all" dirty="0"/>
              <a:t>#1 Acknowledgment – </a:t>
            </a:r>
            <a:r>
              <a:rPr lang="en-US" cap="all" dirty="0" smtClean="0"/>
              <a:t/>
            </a:r>
            <a:br>
              <a:rPr lang="en-US" cap="all" dirty="0" smtClean="0"/>
            </a:br>
            <a:r>
              <a:rPr lang="en-US" cap="all" dirty="0" smtClean="0"/>
              <a:t>Slide </a:t>
            </a:r>
            <a:r>
              <a:rPr lang="en-US" cap="all" dirty="0"/>
              <a:t>2</a:t>
            </a:r>
          </a:p>
        </p:txBody>
      </p:sp>
      <p:pic>
        <p:nvPicPr>
          <p:cNvPr id="12290" name="Picture 2"/>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305733" y="1524000"/>
            <a:ext cx="7466667" cy="26095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951134113"/>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p:cNvSpPr>
            <a:spLocks noGrp="1"/>
          </p:cNvSpPr>
          <p:nvPr>
            <p:ph type="dt" sz="half" idx="2"/>
          </p:nvPr>
        </p:nvSpPr>
        <p:spPr/>
        <p:txBody>
          <a:bodyPr/>
          <a:lstStyle/>
          <a:p>
            <a:r>
              <a:rPr lang="en-US" smtClean="0"/>
              <a:t>3/28/2017</a:t>
            </a:r>
            <a:endParaRPr lang="en-US"/>
          </a:p>
        </p:txBody>
      </p:sp>
      <p:sp>
        <p:nvSpPr>
          <p:cNvPr id="5" name="Slide Number Placeholder 4"/>
          <p:cNvSpPr>
            <a:spLocks noGrp="1"/>
          </p:cNvSpPr>
          <p:nvPr>
            <p:ph type="sldNum" sz="quarter" idx="4"/>
          </p:nvPr>
        </p:nvSpPr>
        <p:spPr/>
        <p:txBody>
          <a:bodyPr/>
          <a:lstStyle/>
          <a:p>
            <a:fld id="{42782948-4DBE-204D-AB9E-B65E067054AE}" type="slidenum">
              <a:rPr lang="en-US" smtClean="0"/>
              <a:pPr/>
              <a:t>34</a:t>
            </a:fld>
            <a:endParaRPr lang="en-US"/>
          </a:p>
        </p:txBody>
      </p:sp>
      <p:sp>
        <p:nvSpPr>
          <p:cNvPr id="6" name="Title 5"/>
          <p:cNvSpPr>
            <a:spLocks noGrp="1"/>
          </p:cNvSpPr>
          <p:nvPr>
            <p:ph type="title"/>
          </p:nvPr>
        </p:nvSpPr>
        <p:spPr>
          <a:xfrm>
            <a:off x="685800" y="417493"/>
            <a:ext cx="7772400" cy="954107"/>
          </a:xfrm>
        </p:spPr>
        <p:txBody>
          <a:bodyPr/>
          <a:lstStyle/>
          <a:p>
            <a:r>
              <a:rPr lang="en-US" cap="all" dirty="0" smtClean="0"/>
              <a:t>Transmittal </a:t>
            </a:r>
            <a:r>
              <a:rPr lang="en-US" cap="all" dirty="0"/>
              <a:t>#1 Acknowledgment – </a:t>
            </a:r>
            <a:r>
              <a:rPr lang="en-US" cap="all" dirty="0" smtClean="0"/>
              <a:t/>
            </a:r>
            <a:br>
              <a:rPr lang="en-US" cap="all" dirty="0" smtClean="0"/>
            </a:br>
            <a:r>
              <a:rPr lang="en-US" cap="all" dirty="0" smtClean="0"/>
              <a:t>Slide </a:t>
            </a:r>
            <a:r>
              <a:rPr lang="en-US" cap="all" dirty="0"/>
              <a:t>3</a:t>
            </a:r>
          </a:p>
        </p:txBody>
      </p:sp>
      <p:pic>
        <p:nvPicPr>
          <p:cNvPr id="13315" name="Picture 3"/>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304800" y="1524000"/>
            <a:ext cx="7466667" cy="22857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976504388"/>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a:solidFill>
                  <a:schemeClr val="tx1"/>
                </a:solidFill>
                <a:latin typeface="Gill Sans MT" panose="020B0502020104020203" pitchFamily="34" charset="0"/>
              </a:rPr>
              <a:t>Revised forms </a:t>
            </a:r>
            <a:r>
              <a:rPr lang="en-US" dirty="0" smtClean="0">
                <a:solidFill>
                  <a:schemeClr val="tx1"/>
                </a:solidFill>
                <a:latin typeface="Gill Sans MT" panose="020B0502020104020203" pitchFamily="34" charset="0"/>
              </a:rPr>
              <a:t>are valid </a:t>
            </a:r>
            <a:r>
              <a:rPr lang="en-US" dirty="0" smtClean="0">
                <a:solidFill>
                  <a:schemeClr val="tx1"/>
                </a:solidFill>
                <a:latin typeface="Gill Sans MT" panose="020B0502020104020203" pitchFamily="34" charset="0"/>
              </a:rPr>
              <a:t>and available now</a:t>
            </a:r>
            <a:endParaRPr lang="en-US" dirty="0">
              <a:solidFill>
                <a:schemeClr val="tx1"/>
              </a:solidFill>
              <a:latin typeface="Gill Sans MT" panose="020B0502020104020203" pitchFamily="34" charset="0"/>
            </a:endParaRPr>
          </a:p>
          <a:p>
            <a:r>
              <a:rPr lang="en-US" dirty="0">
                <a:solidFill>
                  <a:schemeClr val="tx1"/>
                </a:solidFill>
                <a:latin typeface="Gill Sans MT" panose="020B0502020104020203" pitchFamily="34" charset="0"/>
              </a:rPr>
              <a:t>Link to forms</a:t>
            </a:r>
            <a:r>
              <a:rPr lang="en-US" dirty="0">
                <a:solidFill>
                  <a:schemeClr val="tx1"/>
                </a:solidFill>
              </a:rPr>
              <a:t>:  </a:t>
            </a:r>
            <a:r>
              <a:rPr lang="en-US" dirty="0">
                <a:solidFill>
                  <a:schemeClr val="tx1"/>
                </a:solidFill>
                <a:hlinkClick r:id="rId3"/>
              </a:rPr>
              <a:t>https://www.acf.hhs.gov/css/resource/uifsa-intergovernmental-child-support-enforcement-forms</a:t>
            </a:r>
            <a:endParaRPr lang="en-US" dirty="0">
              <a:solidFill>
                <a:schemeClr val="tx1"/>
              </a:solidFill>
            </a:endParaRPr>
          </a:p>
          <a:p>
            <a:r>
              <a:rPr lang="en-US" dirty="0">
                <a:solidFill>
                  <a:schemeClr val="tx1"/>
                </a:solidFill>
                <a:latin typeface="Gill Sans MT" panose="020B0502020104020203" pitchFamily="34" charset="0"/>
              </a:rPr>
              <a:t>Deadline for all states to begin using the revised forms is January 15, 2018</a:t>
            </a:r>
          </a:p>
          <a:p>
            <a:r>
              <a:rPr lang="en-US" dirty="0">
                <a:solidFill>
                  <a:schemeClr val="tx1"/>
                </a:solidFill>
                <a:latin typeface="Gill Sans MT" panose="020B0502020104020203" pitchFamily="34" charset="0"/>
              </a:rPr>
              <a:t>States should continue to honor old </a:t>
            </a:r>
            <a:r>
              <a:rPr lang="en-US" dirty="0" smtClean="0">
                <a:solidFill>
                  <a:schemeClr val="tx1"/>
                </a:solidFill>
                <a:latin typeface="Gill Sans MT" panose="020B0502020104020203" pitchFamily="34" charset="0"/>
              </a:rPr>
              <a:t>forms</a:t>
            </a:r>
            <a:endParaRPr lang="en-US" dirty="0">
              <a:solidFill>
                <a:schemeClr val="tx1"/>
              </a:solidFill>
            </a:endParaRPr>
          </a:p>
        </p:txBody>
      </p:sp>
      <p:sp>
        <p:nvSpPr>
          <p:cNvPr id="3" name="Date Placeholder 2"/>
          <p:cNvSpPr>
            <a:spLocks noGrp="1"/>
          </p:cNvSpPr>
          <p:nvPr>
            <p:ph type="dt" sz="half" idx="2"/>
          </p:nvPr>
        </p:nvSpPr>
        <p:spPr/>
        <p:txBody>
          <a:bodyPr/>
          <a:lstStyle/>
          <a:p>
            <a:r>
              <a:rPr lang="en-US" smtClean="0"/>
              <a:t>3/28/2017</a:t>
            </a:r>
            <a:endParaRPr lang="en-US"/>
          </a:p>
        </p:txBody>
      </p:sp>
      <p:sp>
        <p:nvSpPr>
          <p:cNvPr id="5" name="Slide Number Placeholder 4"/>
          <p:cNvSpPr>
            <a:spLocks noGrp="1"/>
          </p:cNvSpPr>
          <p:nvPr>
            <p:ph type="sldNum" sz="quarter" idx="4"/>
          </p:nvPr>
        </p:nvSpPr>
        <p:spPr/>
        <p:txBody>
          <a:bodyPr/>
          <a:lstStyle/>
          <a:p>
            <a:fld id="{42782948-4DBE-204D-AB9E-B65E067054AE}" type="slidenum">
              <a:rPr lang="en-US" smtClean="0"/>
              <a:pPr/>
              <a:t>35</a:t>
            </a:fld>
            <a:endParaRPr lang="en-US"/>
          </a:p>
        </p:txBody>
      </p:sp>
      <p:sp>
        <p:nvSpPr>
          <p:cNvPr id="6" name="Title 5"/>
          <p:cNvSpPr>
            <a:spLocks noGrp="1"/>
          </p:cNvSpPr>
          <p:nvPr>
            <p:ph type="title"/>
          </p:nvPr>
        </p:nvSpPr>
        <p:spPr/>
        <p:txBody>
          <a:bodyPr/>
          <a:lstStyle/>
          <a:p>
            <a:r>
              <a:rPr lang="en-US" dirty="0" smtClean="0"/>
              <a:t>Effective Date of Revised Forms</a:t>
            </a:r>
            <a:endParaRPr lang="en-US" dirty="0"/>
          </a:p>
        </p:txBody>
      </p:sp>
    </p:spTree>
    <p:extLst>
      <p:ext uri="{BB962C8B-B14F-4D97-AF65-F5344CB8AC3E}">
        <p14:creationId xmlns:p14="http://schemas.microsoft.com/office/powerpoint/2010/main" val="3896398931"/>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914400" y="1589782"/>
            <a:ext cx="5486400" cy="584775"/>
          </a:xfrm>
        </p:spPr>
        <p:txBody>
          <a:bodyPr/>
          <a:lstStyle/>
          <a:p>
            <a:r>
              <a:rPr lang="en-US" b="1" cap="all" dirty="0" smtClean="0">
                <a:solidFill>
                  <a:schemeClr val="bg1"/>
                </a:solidFill>
              </a:rPr>
              <a:t>Questions</a:t>
            </a:r>
            <a:endParaRPr lang="en-US" cap="all" dirty="0">
              <a:solidFill>
                <a:schemeClr val="bg1"/>
              </a:solidFill>
            </a:endParaRPr>
          </a:p>
        </p:txBody>
      </p:sp>
      <p:sp>
        <p:nvSpPr>
          <p:cNvPr id="2" name="Date Placeholder 1"/>
          <p:cNvSpPr>
            <a:spLocks noGrp="1"/>
          </p:cNvSpPr>
          <p:nvPr>
            <p:ph type="dt" sz="half" idx="10"/>
          </p:nvPr>
        </p:nvSpPr>
        <p:spPr/>
        <p:txBody>
          <a:bodyPr/>
          <a:lstStyle/>
          <a:p>
            <a:r>
              <a:rPr lang="en-US" smtClean="0"/>
              <a:t>3/28/2017</a:t>
            </a:r>
            <a:endParaRPr lang="en-US"/>
          </a:p>
        </p:txBody>
      </p:sp>
      <p:sp>
        <p:nvSpPr>
          <p:cNvPr id="5" name="Slide Number Placeholder 4"/>
          <p:cNvSpPr>
            <a:spLocks noGrp="1"/>
          </p:cNvSpPr>
          <p:nvPr>
            <p:ph type="sldNum" sz="quarter" idx="12"/>
          </p:nvPr>
        </p:nvSpPr>
        <p:spPr/>
        <p:txBody>
          <a:bodyPr/>
          <a:lstStyle/>
          <a:p>
            <a:fld id="{42782948-4DBE-204D-AB9E-B65E067054AE}" type="slidenum">
              <a:rPr lang="en-US" smtClean="0"/>
              <a:pPr/>
              <a:t>36</a:t>
            </a:fld>
            <a:endParaRPr lang="en-US"/>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72050" y="3048000"/>
            <a:ext cx="2857500" cy="2857500"/>
          </a:xfrm>
          <a:prstGeom prst="rect">
            <a:avLst/>
          </a:prstGeom>
        </p:spPr>
      </p:pic>
    </p:spTree>
    <p:extLst>
      <p:ext uri="{BB962C8B-B14F-4D97-AF65-F5344CB8AC3E}">
        <p14:creationId xmlns:p14="http://schemas.microsoft.com/office/powerpoint/2010/main" val="4081740215"/>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2"/>
          </p:nvPr>
        </p:nvSpPr>
        <p:spPr/>
        <p:txBody>
          <a:bodyPr/>
          <a:lstStyle/>
          <a:p>
            <a:r>
              <a:rPr lang="en-US" smtClean="0"/>
              <a:t>3/28/2017</a:t>
            </a:r>
            <a:endParaRPr lang="en-US"/>
          </a:p>
        </p:txBody>
      </p:sp>
      <p:sp>
        <p:nvSpPr>
          <p:cNvPr id="6" name="Slide Number Placeholder 5"/>
          <p:cNvSpPr>
            <a:spLocks noGrp="1"/>
          </p:cNvSpPr>
          <p:nvPr>
            <p:ph type="sldNum" sz="quarter" idx="4"/>
          </p:nvPr>
        </p:nvSpPr>
        <p:spPr/>
        <p:txBody>
          <a:bodyPr/>
          <a:lstStyle/>
          <a:p>
            <a:fld id="{42782948-4DBE-204D-AB9E-B65E067054AE}" type="slidenum">
              <a:rPr lang="en-US" smtClean="0"/>
              <a:pPr/>
              <a:t>37</a:t>
            </a:fld>
            <a:endParaRPr lang="en-US"/>
          </a:p>
        </p:txBody>
      </p:sp>
      <p:sp>
        <p:nvSpPr>
          <p:cNvPr id="9" name="Subtitle 8"/>
          <p:cNvSpPr>
            <a:spLocks noGrp="1"/>
          </p:cNvSpPr>
          <p:nvPr>
            <p:ph type="subTitle" idx="1"/>
          </p:nvPr>
        </p:nvSpPr>
        <p:spPr>
          <a:xfrm>
            <a:off x="685800" y="4114800"/>
            <a:ext cx="3810000" cy="1600200"/>
          </a:xfrm>
        </p:spPr>
        <p:txBody>
          <a:bodyPr/>
          <a:lstStyle/>
          <a:p>
            <a:pPr>
              <a:spcAft>
                <a:spcPts val="600"/>
              </a:spcAft>
            </a:pPr>
            <a:r>
              <a:rPr lang="en-US" dirty="0" smtClean="0"/>
              <a:t>OCSE Division of Policy and Training</a:t>
            </a:r>
          </a:p>
          <a:p>
            <a:pPr>
              <a:spcAft>
                <a:spcPts val="600"/>
              </a:spcAft>
            </a:pPr>
            <a:r>
              <a:rPr lang="en-US" dirty="0"/>
              <a:t>o</a:t>
            </a:r>
            <a:r>
              <a:rPr lang="en-US" dirty="0" smtClean="0"/>
              <a:t>cse.dpt@acf.hhs.gov</a:t>
            </a:r>
            <a:endParaRPr lang="en-US" dirty="0"/>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600700" y="907576"/>
            <a:ext cx="2514600" cy="2514600"/>
          </a:xfrm>
          <a:prstGeom prst="rect">
            <a:avLst/>
          </a:prstGeom>
        </p:spPr>
      </p:pic>
    </p:spTree>
    <p:extLst>
      <p:ext uri="{BB962C8B-B14F-4D97-AF65-F5344CB8AC3E}">
        <p14:creationId xmlns:p14="http://schemas.microsoft.com/office/powerpoint/2010/main" val="362812473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914400" y="1589782"/>
            <a:ext cx="3810000" cy="2862322"/>
          </a:xfrm>
        </p:spPr>
        <p:txBody>
          <a:bodyPr/>
          <a:lstStyle/>
          <a:p>
            <a:r>
              <a:rPr lang="en-US" sz="6000" b="1" cap="all" dirty="0" smtClean="0">
                <a:solidFill>
                  <a:schemeClr val="bg1"/>
                </a:solidFill>
              </a:rPr>
              <a:t>Session</a:t>
            </a:r>
            <a:endParaRPr lang="en-US" sz="6000" cap="all" dirty="0">
              <a:solidFill>
                <a:schemeClr val="bg1"/>
              </a:solidFill>
            </a:endParaRPr>
          </a:p>
        </p:txBody>
      </p:sp>
      <p:sp>
        <p:nvSpPr>
          <p:cNvPr id="2" name="Date Placeholder 1"/>
          <p:cNvSpPr>
            <a:spLocks noGrp="1"/>
          </p:cNvSpPr>
          <p:nvPr>
            <p:ph type="dt" sz="half" idx="10"/>
          </p:nvPr>
        </p:nvSpPr>
        <p:spPr/>
        <p:txBody>
          <a:bodyPr/>
          <a:lstStyle/>
          <a:p>
            <a:r>
              <a:rPr lang="en-US" smtClean="0"/>
              <a:t>3/28/2017</a:t>
            </a:r>
            <a:endParaRPr lang="en-US"/>
          </a:p>
        </p:txBody>
      </p:sp>
      <p:sp>
        <p:nvSpPr>
          <p:cNvPr id="5" name="Slide Number Placeholder 4"/>
          <p:cNvSpPr>
            <a:spLocks noGrp="1"/>
          </p:cNvSpPr>
          <p:nvPr>
            <p:ph type="sldNum" sz="quarter" idx="12"/>
          </p:nvPr>
        </p:nvSpPr>
        <p:spPr/>
        <p:txBody>
          <a:bodyPr/>
          <a:lstStyle/>
          <a:p>
            <a:fld id="{42782948-4DBE-204D-AB9E-B65E067054AE}" type="slidenum">
              <a:rPr lang="en-US" smtClean="0"/>
              <a:pPr/>
              <a:t>4</a:t>
            </a:fld>
            <a:endParaRPr lang="en-US"/>
          </a:p>
        </p:txBody>
      </p:sp>
      <p:sp>
        <p:nvSpPr>
          <p:cNvPr id="6" name="TextBox 5"/>
          <p:cNvSpPr txBox="1"/>
          <p:nvPr/>
        </p:nvSpPr>
        <p:spPr>
          <a:xfrm>
            <a:off x="3050875" y="3682425"/>
            <a:ext cx="3807125" cy="584775"/>
          </a:xfrm>
          <a:prstGeom prst="rect">
            <a:avLst/>
          </a:prstGeom>
          <a:noFill/>
        </p:spPr>
        <p:txBody>
          <a:bodyPr wrap="square" rtlCol="0">
            <a:spAutoFit/>
          </a:bodyPr>
          <a:lstStyle/>
          <a:p>
            <a:r>
              <a:rPr lang="en-US" sz="3200" b="1" dirty="0" smtClean="0">
                <a:solidFill>
                  <a:schemeClr val="bg1"/>
                </a:solidFill>
                <a:latin typeface="Gill Sans MT"/>
                <a:ea typeface="+mj-ea"/>
                <a:cs typeface="Gill Sans MT"/>
              </a:rPr>
              <a:t>Let’s Get Started!</a:t>
            </a:r>
            <a:endParaRPr lang="en-US" sz="3200" b="1" dirty="0">
              <a:solidFill>
                <a:schemeClr val="bg1"/>
              </a:solidFill>
              <a:latin typeface="Gill Sans MT"/>
              <a:ea typeface="+mj-ea"/>
              <a:cs typeface="Gill Sans MT"/>
            </a:endParaRPr>
          </a:p>
        </p:txBody>
      </p:sp>
      <p:pic>
        <p:nvPicPr>
          <p:cNvPr id="1026" name="Picture 2" descr="C:\Users\debbie.ward\AppData\Local\Microsoft\Windows\Temporary Internet Files\Content.IE5\AASVBB7G\number-1[1].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181600" y="1143000"/>
            <a:ext cx="1714500" cy="17145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6472689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sz="2200" dirty="0">
                <a:solidFill>
                  <a:schemeClr val="tx1"/>
                </a:solidFill>
              </a:rPr>
              <a:t>To </a:t>
            </a:r>
            <a:r>
              <a:rPr lang="en-US" sz="2200" dirty="0" smtClean="0">
                <a:solidFill>
                  <a:schemeClr val="tx1"/>
                </a:solidFill>
              </a:rPr>
              <a:t>learn how </a:t>
            </a:r>
            <a:r>
              <a:rPr lang="en-US" sz="2200" dirty="0">
                <a:solidFill>
                  <a:schemeClr val="tx1"/>
                </a:solidFill>
              </a:rPr>
              <a:t>to use the i</a:t>
            </a:r>
            <a:r>
              <a:rPr lang="en-US" sz="2200" dirty="0" smtClean="0">
                <a:solidFill>
                  <a:schemeClr val="tx1"/>
                </a:solidFill>
              </a:rPr>
              <a:t>ntergovernmental </a:t>
            </a:r>
            <a:r>
              <a:rPr lang="en-US" sz="2200" dirty="0">
                <a:solidFill>
                  <a:schemeClr val="tx1"/>
                </a:solidFill>
              </a:rPr>
              <a:t>f</a:t>
            </a:r>
            <a:r>
              <a:rPr lang="en-US" sz="2200" dirty="0" smtClean="0">
                <a:solidFill>
                  <a:schemeClr val="tx1"/>
                </a:solidFill>
              </a:rPr>
              <a:t>orms, which will result in:</a:t>
            </a:r>
            <a:endParaRPr lang="en-US" sz="2200" dirty="0">
              <a:solidFill>
                <a:schemeClr val="tx1"/>
              </a:solidFill>
            </a:endParaRPr>
          </a:p>
          <a:p>
            <a:pPr lvl="1"/>
            <a:r>
              <a:rPr lang="en-US" sz="2200" dirty="0">
                <a:solidFill>
                  <a:schemeClr val="tx1"/>
                </a:solidFill>
              </a:rPr>
              <a:t>More accurate case processing in intergovernmental cases</a:t>
            </a:r>
          </a:p>
          <a:p>
            <a:pPr lvl="1"/>
            <a:r>
              <a:rPr lang="en-US" sz="2200" dirty="0">
                <a:solidFill>
                  <a:schemeClr val="tx1"/>
                </a:solidFill>
              </a:rPr>
              <a:t>Better communication </a:t>
            </a:r>
            <a:r>
              <a:rPr lang="en-US" sz="2200" dirty="0" smtClean="0">
                <a:solidFill>
                  <a:schemeClr val="tx1"/>
                </a:solidFill>
              </a:rPr>
              <a:t>among </a:t>
            </a:r>
            <a:r>
              <a:rPr lang="en-US" sz="2200" dirty="0">
                <a:solidFill>
                  <a:schemeClr val="tx1"/>
                </a:solidFill>
              </a:rPr>
              <a:t>states on intergovernmental </a:t>
            </a:r>
            <a:r>
              <a:rPr lang="en-US" sz="2200" dirty="0" smtClean="0">
                <a:solidFill>
                  <a:schemeClr val="tx1"/>
                </a:solidFill>
              </a:rPr>
              <a:t>issues</a:t>
            </a:r>
          </a:p>
          <a:p>
            <a:pPr lvl="1"/>
            <a:r>
              <a:rPr lang="en-US" sz="2200" dirty="0">
                <a:solidFill>
                  <a:schemeClr val="tx1"/>
                </a:solidFill>
              </a:rPr>
              <a:t>Expeditious and accurate decision-making by caseworkers and tribunals in intergovernmental cases</a:t>
            </a:r>
          </a:p>
          <a:p>
            <a:pPr lvl="1"/>
            <a:endParaRPr lang="en-US" dirty="0">
              <a:solidFill>
                <a:schemeClr val="tx1"/>
              </a:solidFill>
            </a:endParaRPr>
          </a:p>
        </p:txBody>
      </p:sp>
      <p:sp>
        <p:nvSpPr>
          <p:cNvPr id="3" name="Date Placeholder 2"/>
          <p:cNvSpPr>
            <a:spLocks noGrp="1"/>
          </p:cNvSpPr>
          <p:nvPr>
            <p:ph type="dt" sz="half" idx="2"/>
          </p:nvPr>
        </p:nvSpPr>
        <p:spPr/>
        <p:txBody>
          <a:bodyPr/>
          <a:lstStyle/>
          <a:p>
            <a:r>
              <a:rPr lang="en-US" smtClean="0"/>
              <a:t>3/28/2017</a:t>
            </a:r>
            <a:endParaRPr lang="en-US"/>
          </a:p>
        </p:txBody>
      </p:sp>
      <p:sp>
        <p:nvSpPr>
          <p:cNvPr id="5" name="Slide Number Placeholder 4"/>
          <p:cNvSpPr>
            <a:spLocks noGrp="1"/>
          </p:cNvSpPr>
          <p:nvPr>
            <p:ph type="sldNum" sz="quarter" idx="4"/>
          </p:nvPr>
        </p:nvSpPr>
        <p:spPr/>
        <p:txBody>
          <a:bodyPr/>
          <a:lstStyle/>
          <a:p>
            <a:fld id="{42782948-4DBE-204D-AB9E-B65E067054AE}" type="slidenum">
              <a:rPr lang="en-US" smtClean="0"/>
              <a:pPr/>
              <a:t>5</a:t>
            </a:fld>
            <a:endParaRPr lang="en-US"/>
          </a:p>
        </p:txBody>
      </p:sp>
      <p:sp>
        <p:nvSpPr>
          <p:cNvPr id="6" name="Title 5"/>
          <p:cNvSpPr>
            <a:spLocks noGrp="1"/>
          </p:cNvSpPr>
          <p:nvPr>
            <p:ph type="title"/>
          </p:nvPr>
        </p:nvSpPr>
        <p:spPr/>
        <p:txBody>
          <a:bodyPr/>
          <a:lstStyle/>
          <a:p>
            <a:r>
              <a:rPr lang="en-US" cap="all" dirty="0" smtClean="0"/>
              <a:t>Objective:</a:t>
            </a:r>
            <a:endParaRPr lang="en-US" cap="all" dirty="0"/>
          </a:p>
        </p:txBody>
      </p:sp>
      <p:pic>
        <p:nvPicPr>
          <p:cNvPr id="7" name="Picture 6"/>
          <p:cNvPicPr>
            <a:picLocks noChangeAspect="1"/>
          </p:cNvPicPr>
          <p:nvPr/>
        </p:nvPicPr>
        <p:blipFill>
          <a:blip r:embed="rId3">
            <a:extLst>
              <a:ext uri="{BEBA8EAE-BF5A-486C-A8C5-ECC9F3942E4B}">
                <a14:imgProps xmlns:a14="http://schemas.microsoft.com/office/drawing/2010/main">
                  <a14:imgLayer r:embed="rId4">
                    <a14:imgEffect>
                      <a14:brightnessContrast bright="-20000" contrast="40000"/>
                    </a14:imgEffect>
                  </a14:imgLayer>
                </a14:imgProps>
              </a:ext>
              <a:ext uri="{28A0092B-C50C-407E-A947-70E740481C1C}">
                <a14:useLocalDpi xmlns:a14="http://schemas.microsoft.com/office/drawing/2010/main" val="0"/>
              </a:ext>
            </a:extLst>
          </a:blip>
          <a:stretch>
            <a:fillRect/>
          </a:stretch>
        </p:blipFill>
        <p:spPr>
          <a:xfrm>
            <a:off x="3107140" y="4886325"/>
            <a:ext cx="2857500" cy="1362075"/>
          </a:xfrm>
          <a:prstGeom prst="rect">
            <a:avLst/>
          </a:prstGeom>
        </p:spPr>
      </p:pic>
    </p:spTree>
    <p:extLst>
      <p:ext uri="{BB962C8B-B14F-4D97-AF65-F5344CB8AC3E}">
        <p14:creationId xmlns:p14="http://schemas.microsoft.com/office/powerpoint/2010/main" val="155653039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sz="2400" dirty="0">
                <a:solidFill>
                  <a:schemeClr val="tx1"/>
                </a:solidFill>
              </a:rPr>
              <a:t>In 2014, during Paperwork Reduction Act forms renewal process, OCSE received numerous,  substantive comments on the forms</a:t>
            </a:r>
          </a:p>
          <a:p>
            <a:r>
              <a:rPr lang="en-US" sz="2400" dirty="0">
                <a:solidFill>
                  <a:schemeClr val="tx1"/>
                </a:solidFill>
              </a:rPr>
              <a:t>OCSE convened a workgroup made up of state and federal staff </a:t>
            </a:r>
          </a:p>
          <a:p>
            <a:r>
              <a:rPr lang="en-US" sz="2400" dirty="0">
                <a:solidFill>
                  <a:schemeClr val="tx1"/>
                </a:solidFill>
              </a:rPr>
              <a:t>Common themes in the comments: </a:t>
            </a:r>
          </a:p>
          <a:p>
            <a:pPr lvl="1"/>
            <a:r>
              <a:rPr lang="en-US" sz="2400" dirty="0">
                <a:solidFill>
                  <a:schemeClr val="tx1"/>
                </a:solidFill>
              </a:rPr>
              <a:t>Protect personal information</a:t>
            </a:r>
          </a:p>
          <a:p>
            <a:pPr lvl="1"/>
            <a:r>
              <a:rPr lang="en-US" sz="2400" dirty="0">
                <a:solidFill>
                  <a:schemeClr val="tx1"/>
                </a:solidFill>
              </a:rPr>
              <a:t>Acknowledge expanding definition of family</a:t>
            </a:r>
          </a:p>
          <a:p>
            <a:pPr lvl="1"/>
            <a:r>
              <a:rPr lang="en-US" sz="2400" dirty="0">
                <a:solidFill>
                  <a:schemeClr val="tx1"/>
                </a:solidFill>
              </a:rPr>
              <a:t>Recognize current technology</a:t>
            </a:r>
          </a:p>
          <a:p>
            <a:pPr marL="0" indent="0">
              <a:buNone/>
            </a:pPr>
            <a:endParaRPr lang="en-US" dirty="0"/>
          </a:p>
        </p:txBody>
      </p:sp>
      <p:sp>
        <p:nvSpPr>
          <p:cNvPr id="3" name="Date Placeholder 2"/>
          <p:cNvSpPr>
            <a:spLocks noGrp="1"/>
          </p:cNvSpPr>
          <p:nvPr>
            <p:ph type="dt" sz="half" idx="2"/>
          </p:nvPr>
        </p:nvSpPr>
        <p:spPr/>
        <p:txBody>
          <a:bodyPr/>
          <a:lstStyle/>
          <a:p>
            <a:r>
              <a:rPr lang="en-US" smtClean="0"/>
              <a:t>3/28/2017</a:t>
            </a:r>
            <a:endParaRPr lang="en-US"/>
          </a:p>
        </p:txBody>
      </p:sp>
      <p:sp>
        <p:nvSpPr>
          <p:cNvPr id="4" name="Slide Number Placeholder 3"/>
          <p:cNvSpPr>
            <a:spLocks noGrp="1"/>
          </p:cNvSpPr>
          <p:nvPr>
            <p:ph type="sldNum" sz="quarter" idx="4"/>
          </p:nvPr>
        </p:nvSpPr>
        <p:spPr/>
        <p:txBody>
          <a:bodyPr/>
          <a:lstStyle/>
          <a:p>
            <a:fld id="{42782948-4DBE-204D-AB9E-B65E067054AE}" type="slidenum">
              <a:rPr lang="en-US" smtClean="0"/>
              <a:pPr/>
              <a:t>6</a:t>
            </a:fld>
            <a:endParaRPr lang="en-US"/>
          </a:p>
        </p:txBody>
      </p:sp>
      <p:sp>
        <p:nvSpPr>
          <p:cNvPr id="5" name="Title 4"/>
          <p:cNvSpPr>
            <a:spLocks noGrp="1"/>
          </p:cNvSpPr>
          <p:nvPr>
            <p:ph type="title"/>
          </p:nvPr>
        </p:nvSpPr>
        <p:spPr/>
        <p:txBody>
          <a:bodyPr/>
          <a:lstStyle/>
          <a:p>
            <a:r>
              <a:rPr lang="en-US" cap="all" dirty="0"/>
              <a:t>Background:</a:t>
            </a:r>
            <a:endParaRPr lang="en-US" dirty="0"/>
          </a:p>
        </p:txBody>
      </p:sp>
      <p:pic>
        <p:nvPicPr>
          <p:cNvPr id="6" name="Picture 5"/>
          <p:cNvPicPr>
            <a:picLocks noChangeAspect="1"/>
          </p:cNvPicPr>
          <p:nvPr/>
        </p:nvPicPr>
        <p:blipFill>
          <a:blip r:embed="rId3">
            <a:extLst>
              <a:ext uri="{BEBA8EAE-BF5A-486C-A8C5-ECC9F3942E4B}">
                <a14:imgProps xmlns:a14="http://schemas.microsoft.com/office/drawing/2010/main">
                  <a14:imgLayer r:embed="rId4">
                    <a14:imgEffect>
                      <a14:saturation sat="110000"/>
                    </a14:imgEffect>
                    <a14:imgEffect>
                      <a14:brightnessContrast bright="1000" contrast="34000"/>
                    </a14:imgEffect>
                  </a14:imgLayer>
                </a14:imgProps>
              </a:ext>
              <a:ext uri="{28A0092B-C50C-407E-A947-70E740481C1C}">
                <a14:useLocalDpi xmlns:a14="http://schemas.microsoft.com/office/drawing/2010/main" val="0"/>
              </a:ext>
            </a:extLst>
          </a:blip>
          <a:stretch>
            <a:fillRect/>
          </a:stretch>
        </p:blipFill>
        <p:spPr>
          <a:xfrm>
            <a:off x="6934200" y="4876800"/>
            <a:ext cx="1828800" cy="1535906"/>
          </a:xfrm>
          <a:prstGeom prst="rect">
            <a:avLst/>
          </a:prstGeom>
          <a:solidFill>
            <a:schemeClr val="bg1">
              <a:lumMod val="95000"/>
            </a:schemeClr>
          </a:solidFill>
        </p:spPr>
      </p:pic>
    </p:spTree>
    <p:extLst>
      <p:ext uri="{BB962C8B-B14F-4D97-AF65-F5344CB8AC3E}">
        <p14:creationId xmlns:p14="http://schemas.microsoft.com/office/powerpoint/2010/main" val="104771113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sz="2400" dirty="0" smtClean="0">
                <a:solidFill>
                  <a:schemeClr val="tx1"/>
                </a:solidFill>
              </a:rPr>
              <a:t>Child </a:t>
            </a:r>
            <a:r>
              <a:rPr lang="en-US" sz="2400" dirty="0">
                <a:solidFill>
                  <a:schemeClr val="tx1"/>
                </a:solidFill>
              </a:rPr>
              <a:t>Support Agency Confidential Information </a:t>
            </a:r>
            <a:r>
              <a:rPr lang="en-US" sz="2400" dirty="0" smtClean="0">
                <a:solidFill>
                  <a:schemeClr val="tx1"/>
                </a:solidFill>
              </a:rPr>
              <a:t>Form is exclusively </a:t>
            </a:r>
            <a:r>
              <a:rPr lang="en-US" sz="2400" dirty="0">
                <a:solidFill>
                  <a:schemeClr val="tx1"/>
                </a:solidFill>
              </a:rPr>
              <a:t>used </a:t>
            </a:r>
            <a:r>
              <a:rPr lang="en-US" sz="2400" dirty="0" smtClean="0">
                <a:solidFill>
                  <a:schemeClr val="tx1"/>
                </a:solidFill>
              </a:rPr>
              <a:t>among </a:t>
            </a:r>
            <a:r>
              <a:rPr lang="en-US" sz="2400" dirty="0">
                <a:solidFill>
                  <a:schemeClr val="tx1"/>
                </a:solidFill>
              </a:rPr>
              <a:t>IV-D </a:t>
            </a:r>
            <a:r>
              <a:rPr lang="en-US" sz="2400" dirty="0" smtClean="0">
                <a:solidFill>
                  <a:schemeClr val="tx1"/>
                </a:solidFill>
              </a:rPr>
              <a:t>agencies and includes </a:t>
            </a:r>
            <a:r>
              <a:rPr lang="en-US" sz="2400" dirty="0">
                <a:solidFill>
                  <a:schemeClr val="tx1"/>
                </a:solidFill>
              </a:rPr>
              <a:t>most of the old PII </a:t>
            </a:r>
            <a:r>
              <a:rPr lang="en-US" sz="2400" dirty="0" smtClean="0">
                <a:solidFill>
                  <a:schemeClr val="tx1"/>
                </a:solidFill>
              </a:rPr>
              <a:t>Form information</a:t>
            </a:r>
            <a:endParaRPr lang="en-US" sz="2400" dirty="0">
              <a:solidFill>
                <a:schemeClr val="tx1"/>
              </a:solidFill>
            </a:endParaRPr>
          </a:p>
          <a:p>
            <a:r>
              <a:rPr lang="en-US" sz="2400" dirty="0">
                <a:solidFill>
                  <a:schemeClr val="tx1"/>
                </a:solidFill>
              </a:rPr>
              <a:t>Personal Information Form for UIFSA § 311 contains the PII information UIFSA </a:t>
            </a:r>
            <a:r>
              <a:rPr lang="en-US" sz="2400" dirty="0" smtClean="0">
                <a:solidFill>
                  <a:schemeClr val="tx1"/>
                </a:solidFill>
              </a:rPr>
              <a:t>requires</a:t>
            </a:r>
          </a:p>
          <a:p>
            <a:endParaRPr lang="en-US" dirty="0">
              <a:solidFill>
                <a:schemeClr val="tx1"/>
              </a:solidFill>
            </a:endParaRPr>
          </a:p>
          <a:p>
            <a:pPr marL="0" indent="0">
              <a:buNone/>
            </a:pPr>
            <a:endParaRPr lang="en-US" dirty="0">
              <a:solidFill>
                <a:schemeClr val="tx1"/>
              </a:solidFill>
            </a:endParaRPr>
          </a:p>
          <a:p>
            <a:endParaRPr lang="en-US" dirty="0">
              <a:solidFill>
                <a:schemeClr val="tx1"/>
              </a:solidFill>
            </a:endParaRPr>
          </a:p>
        </p:txBody>
      </p:sp>
      <p:sp>
        <p:nvSpPr>
          <p:cNvPr id="3" name="Date Placeholder 2"/>
          <p:cNvSpPr>
            <a:spLocks noGrp="1"/>
          </p:cNvSpPr>
          <p:nvPr>
            <p:ph type="dt" sz="half" idx="2"/>
          </p:nvPr>
        </p:nvSpPr>
        <p:spPr/>
        <p:txBody>
          <a:bodyPr/>
          <a:lstStyle/>
          <a:p>
            <a:r>
              <a:rPr lang="en-US" smtClean="0"/>
              <a:t>3/28/2017</a:t>
            </a:r>
            <a:endParaRPr lang="en-US"/>
          </a:p>
        </p:txBody>
      </p:sp>
      <p:sp>
        <p:nvSpPr>
          <p:cNvPr id="5" name="Slide Number Placeholder 4"/>
          <p:cNvSpPr>
            <a:spLocks noGrp="1"/>
          </p:cNvSpPr>
          <p:nvPr>
            <p:ph type="sldNum" sz="quarter" idx="4"/>
          </p:nvPr>
        </p:nvSpPr>
        <p:spPr/>
        <p:txBody>
          <a:bodyPr/>
          <a:lstStyle/>
          <a:p>
            <a:fld id="{42782948-4DBE-204D-AB9E-B65E067054AE}" type="slidenum">
              <a:rPr lang="en-US" smtClean="0"/>
              <a:pPr/>
              <a:t>7</a:t>
            </a:fld>
            <a:endParaRPr lang="en-US"/>
          </a:p>
        </p:txBody>
      </p:sp>
      <p:sp>
        <p:nvSpPr>
          <p:cNvPr id="6" name="Title 5"/>
          <p:cNvSpPr>
            <a:spLocks noGrp="1"/>
          </p:cNvSpPr>
          <p:nvPr>
            <p:ph type="title"/>
          </p:nvPr>
        </p:nvSpPr>
        <p:spPr/>
        <p:txBody>
          <a:bodyPr/>
          <a:lstStyle/>
          <a:p>
            <a:r>
              <a:rPr lang="en-US" cap="all" dirty="0" smtClean="0"/>
              <a:t>Two PII Forms:</a:t>
            </a:r>
            <a:endParaRPr lang="en-US" cap="all" dirty="0"/>
          </a:p>
        </p:txBody>
      </p:sp>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734175" y="4800600"/>
            <a:ext cx="2028825" cy="1476375"/>
          </a:xfrm>
          <a:prstGeom prst="rect">
            <a:avLst/>
          </a:prstGeom>
        </p:spPr>
      </p:pic>
    </p:spTree>
    <p:extLst>
      <p:ext uri="{BB962C8B-B14F-4D97-AF65-F5344CB8AC3E}">
        <p14:creationId xmlns:p14="http://schemas.microsoft.com/office/powerpoint/2010/main" val="402399706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sz="2400" dirty="0" smtClean="0">
                <a:solidFill>
                  <a:schemeClr val="tx1"/>
                </a:solidFill>
              </a:rPr>
              <a:t>Notice </a:t>
            </a:r>
            <a:r>
              <a:rPr lang="en-US" sz="2400" dirty="0">
                <a:solidFill>
                  <a:schemeClr val="tx1"/>
                </a:solidFill>
              </a:rPr>
              <a:t>added to all forms: </a:t>
            </a:r>
          </a:p>
          <a:p>
            <a:pPr marL="454025" lvl="1" indent="0">
              <a:buNone/>
            </a:pPr>
            <a:r>
              <a:rPr lang="en-US" sz="2400" dirty="0" smtClean="0">
                <a:solidFill>
                  <a:schemeClr val="tx1"/>
                </a:solidFill>
              </a:rPr>
              <a:t>“</a:t>
            </a:r>
            <a:r>
              <a:rPr lang="en-US" sz="2400" dirty="0">
                <a:solidFill>
                  <a:schemeClr val="tx1"/>
                </a:solidFill>
              </a:rPr>
              <a:t>If you are not the intended recipient, you are hereby notified that any use, disclosure, distribution, or copying of this form or its contents is strictly prohibited.” </a:t>
            </a:r>
          </a:p>
          <a:p>
            <a:endParaRPr lang="en-US" dirty="0">
              <a:solidFill>
                <a:schemeClr val="tx1"/>
              </a:solidFill>
            </a:endParaRPr>
          </a:p>
        </p:txBody>
      </p:sp>
      <p:sp>
        <p:nvSpPr>
          <p:cNvPr id="3" name="Date Placeholder 2"/>
          <p:cNvSpPr>
            <a:spLocks noGrp="1"/>
          </p:cNvSpPr>
          <p:nvPr>
            <p:ph type="dt" sz="half" idx="2"/>
          </p:nvPr>
        </p:nvSpPr>
        <p:spPr/>
        <p:txBody>
          <a:bodyPr/>
          <a:lstStyle/>
          <a:p>
            <a:r>
              <a:rPr lang="en-US" smtClean="0"/>
              <a:t>3/28/2017</a:t>
            </a:r>
            <a:endParaRPr lang="en-US"/>
          </a:p>
        </p:txBody>
      </p:sp>
      <p:sp>
        <p:nvSpPr>
          <p:cNvPr id="5" name="Slide Number Placeholder 4"/>
          <p:cNvSpPr>
            <a:spLocks noGrp="1"/>
          </p:cNvSpPr>
          <p:nvPr>
            <p:ph type="sldNum" sz="quarter" idx="4"/>
          </p:nvPr>
        </p:nvSpPr>
        <p:spPr/>
        <p:txBody>
          <a:bodyPr/>
          <a:lstStyle/>
          <a:p>
            <a:fld id="{42782948-4DBE-204D-AB9E-B65E067054AE}" type="slidenum">
              <a:rPr lang="en-US" smtClean="0"/>
              <a:pPr/>
              <a:t>8</a:t>
            </a:fld>
            <a:endParaRPr lang="en-US"/>
          </a:p>
        </p:txBody>
      </p:sp>
      <p:sp>
        <p:nvSpPr>
          <p:cNvPr id="6" name="Title 5"/>
          <p:cNvSpPr>
            <a:spLocks noGrp="1"/>
          </p:cNvSpPr>
          <p:nvPr>
            <p:ph type="title"/>
          </p:nvPr>
        </p:nvSpPr>
        <p:spPr/>
        <p:txBody>
          <a:bodyPr/>
          <a:lstStyle/>
          <a:p>
            <a:r>
              <a:rPr lang="en-US" cap="all" dirty="0" smtClean="0"/>
              <a:t>Intended recipient:</a:t>
            </a:r>
            <a:endParaRPr lang="en-US" cap="all" dirty="0"/>
          </a:p>
        </p:txBody>
      </p:sp>
      <p:pic>
        <p:nvPicPr>
          <p:cNvPr id="4" name="Picture 3"/>
          <p:cNvPicPr>
            <a:picLocks noChangeAspect="1"/>
          </p:cNvPicPr>
          <p:nvPr/>
        </p:nvPicPr>
        <p:blipFill>
          <a:blip r:embed="rId3">
            <a:extLst>
              <a:ext uri="{BEBA8EAE-BF5A-486C-A8C5-ECC9F3942E4B}">
                <a14:imgProps xmlns:a14="http://schemas.microsoft.com/office/drawing/2010/main">
                  <a14:imgLayer r:embed="rId4">
                    <a14:imgEffect>
                      <a14:brightnessContrast bright="-10000"/>
                    </a14:imgEffect>
                  </a14:imgLayer>
                </a14:imgProps>
              </a:ext>
              <a:ext uri="{28A0092B-C50C-407E-A947-70E740481C1C}">
                <a14:useLocalDpi xmlns:a14="http://schemas.microsoft.com/office/drawing/2010/main" val="0"/>
              </a:ext>
            </a:extLst>
          </a:blip>
          <a:stretch>
            <a:fillRect/>
          </a:stretch>
        </p:blipFill>
        <p:spPr>
          <a:xfrm>
            <a:off x="7086600" y="5242280"/>
            <a:ext cx="1562100" cy="1278654"/>
          </a:xfrm>
          <a:prstGeom prst="rect">
            <a:avLst/>
          </a:prstGeom>
        </p:spPr>
      </p:pic>
    </p:spTree>
    <p:extLst>
      <p:ext uri="{BB962C8B-B14F-4D97-AF65-F5344CB8AC3E}">
        <p14:creationId xmlns:p14="http://schemas.microsoft.com/office/powerpoint/2010/main" val="31193606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pPr lvl="0"/>
            <a:r>
              <a:rPr lang="en-US" dirty="0">
                <a:solidFill>
                  <a:schemeClr val="tx1"/>
                </a:solidFill>
              </a:rPr>
              <a:t>Encryption requirements </a:t>
            </a:r>
            <a:r>
              <a:rPr lang="en-US" dirty="0" smtClean="0">
                <a:solidFill>
                  <a:schemeClr val="tx1"/>
                </a:solidFill>
              </a:rPr>
              <a:t>on every form and set of instructions:</a:t>
            </a:r>
            <a:endParaRPr lang="en-US" dirty="0">
              <a:solidFill>
                <a:schemeClr val="tx1"/>
              </a:solidFill>
            </a:endParaRPr>
          </a:p>
          <a:p>
            <a:pPr marL="454025" lvl="1" indent="0">
              <a:buNone/>
            </a:pPr>
            <a:r>
              <a:rPr lang="en-US" dirty="0" smtClean="0">
                <a:solidFill>
                  <a:schemeClr val="tx1"/>
                </a:solidFill>
              </a:rPr>
              <a:t>“When </a:t>
            </a:r>
            <a:r>
              <a:rPr lang="en-US" dirty="0">
                <a:solidFill>
                  <a:schemeClr val="tx1"/>
                </a:solidFill>
              </a:rPr>
              <a:t>communicating this form through electronic transmission, precautions must be taken to ensure the security of the data.  Child support agencies are encouraged to use the electronic applications provided by the federal Office of Child Support Enforcement.  Other electronic means, such as encrypted attachments to </a:t>
            </a:r>
            <a:r>
              <a:rPr lang="en-US" dirty="0" smtClean="0">
                <a:solidFill>
                  <a:schemeClr val="tx1"/>
                </a:solidFill>
              </a:rPr>
              <a:t>emails</a:t>
            </a:r>
            <a:r>
              <a:rPr lang="en-US" dirty="0">
                <a:solidFill>
                  <a:schemeClr val="tx1"/>
                </a:solidFill>
              </a:rPr>
              <a:t>, may be used if the encryption method is compliant with Federal Information Processing Standard (FIPS) Publication 140-2 (FIPS PUB 140-2</a:t>
            </a:r>
            <a:r>
              <a:rPr lang="en-US" dirty="0" smtClean="0">
                <a:solidFill>
                  <a:schemeClr val="tx1"/>
                </a:solidFill>
              </a:rPr>
              <a:t>).”</a:t>
            </a:r>
            <a:endParaRPr lang="en-US" dirty="0">
              <a:solidFill>
                <a:schemeClr val="tx1"/>
              </a:solidFill>
            </a:endParaRPr>
          </a:p>
          <a:p>
            <a:endParaRPr lang="en-US" dirty="0">
              <a:solidFill>
                <a:schemeClr val="tx1"/>
              </a:solidFill>
            </a:endParaRPr>
          </a:p>
        </p:txBody>
      </p:sp>
      <p:sp>
        <p:nvSpPr>
          <p:cNvPr id="3" name="Date Placeholder 2"/>
          <p:cNvSpPr>
            <a:spLocks noGrp="1"/>
          </p:cNvSpPr>
          <p:nvPr>
            <p:ph type="dt" sz="half" idx="2"/>
          </p:nvPr>
        </p:nvSpPr>
        <p:spPr/>
        <p:txBody>
          <a:bodyPr/>
          <a:lstStyle/>
          <a:p>
            <a:r>
              <a:rPr lang="en-US" smtClean="0"/>
              <a:t>3/28/2017</a:t>
            </a:r>
            <a:endParaRPr lang="en-US"/>
          </a:p>
        </p:txBody>
      </p:sp>
      <p:sp>
        <p:nvSpPr>
          <p:cNvPr id="5" name="Slide Number Placeholder 4"/>
          <p:cNvSpPr>
            <a:spLocks noGrp="1"/>
          </p:cNvSpPr>
          <p:nvPr>
            <p:ph type="sldNum" sz="quarter" idx="4"/>
          </p:nvPr>
        </p:nvSpPr>
        <p:spPr/>
        <p:txBody>
          <a:bodyPr/>
          <a:lstStyle/>
          <a:p>
            <a:fld id="{42782948-4DBE-204D-AB9E-B65E067054AE}" type="slidenum">
              <a:rPr lang="en-US" smtClean="0"/>
              <a:pPr/>
              <a:t>9</a:t>
            </a:fld>
            <a:endParaRPr lang="en-US"/>
          </a:p>
        </p:txBody>
      </p:sp>
      <p:sp>
        <p:nvSpPr>
          <p:cNvPr id="6" name="Title 5"/>
          <p:cNvSpPr>
            <a:spLocks noGrp="1"/>
          </p:cNvSpPr>
          <p:nvPr>
            <p:ph type="title"/>
          </p:nvPr>
        </p:nvSpPr>
        <p:spPr/>
        <p:txBody>
          <a:bodyPr/>
          <a:lstStyle/>
          <a:p>
            <a:r>
              <a:rPr lang="en-US" cap="all" dirty="0" smtClean="0"/>
              <a:t>Encryption:</a:t>
            </a:r>
            <a:endParaRPr lang="en-US" dirty="0"/>
          </a:p>
        </p:txBody>
      </p:sp>
      <p:pic>
        <p:nvPicPr>
          <p:cNvPr id="4" name="Picture 3"/>
          <p:cNvPicPr>
            <a:picLocks noChangeAspect="1"/>
          </p:cNvPicPr>
          <p:nvPr/>
        </p:nvPicPr>
        <p:blipFill>
          <a:blip r:embed="rId3">
            <a:extLst>
              <a:ext uri="{BEBA8EAE-BF5A-486C-A8C5-ECC9F3942E4B}">
                <a14:imgProps xmlns:a14="http://schemas.microsoft.com/office/drawing/2010/main">
                  <a14:imgLayer r:embed="rId4">
                    <a14:imgEffect>
                      <a14:brightnessContrast bright="-17000" contrast="39000"/>
                    </a14:imgEffect>
                  </a14:imgLayer>
                </a14:imgProps>
              </a:ext>
              <a:ext uri="{28A0092B-C50C-407E-A947-70E740481C1C}">
                <a14:useLocalDpi xmlns:a14="http://schemas.microsoft.com/office/drawing/2010/main" val="0"/>
              </a:ext>
            </a:extLst>
          </a:blip>
          <a:stretch>
            <a:fillRect/>
          </a:stretch>
        </p:blipFill>
        <p:spPr>
          <a:xfrm>
            <a:off x="6664163" y="4492109"/>
            <a:ext cx="1565437" cy="2009775"/>
          </a:xfrm>
          <a:prstGeom prst="rect">
            <a:avLst/>
          </a:prstGeom>
        </p:spPr>
      </p:pic>
    </p:spTree>
    <p:extLst>
      <p:ext uri="{BB962C8B-B14F-4D97-AF65-F5344CB8AC3E}">
        <p14:creationId xmlns:p14="http://schemas.microsoft.com/office/powerpoint/2010/main" val="401941286"/>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MMPROD_UIDATA" val="&lt;database version=&quot;10.0&quot;&gt;&lt;object type=&quot;1&quot; unique_id=&quot;10001&quot;&gt;&lt;object type=&quot;2&quot; unique_id=&quot;10002&quot;&gt;&lt;object type=&quot;3&quot; unique_id=&quot;10003&quot;&gt;&lt;property id=&quot;20148&quot; value=&quot;5&quot;/&gt;&lt;property id=&quot;20300&quot; value=&quot;Slide 1 - &amp;quot;Intergovernmental Forms  Training&amp;quot;&quot;/&gt;&lt;property id=&quot;20307&quot; value=&quot;291&quot;/&gt;&lt;/object&gt;&lt;object type=&quot;3&quot; unique_id=&quot;10004&quot;&gt;&lt;property id=&quot;20148&quot; value=&quot;5&quot;/&gt;&lt;property id=&quot;20300&quot; value=&quot;Slide 2 - &amp;quot;Agenda for the Four-Part Intergovernmental forms Training:&amp;quot;&quot;/&gt;&lt;property id=&quot;20307&quot; value=&quot;322&quot;/&gt;&lt;/object&gt;&lt;object type=&quot;3&quot; unique_id=&quot;10005&quot;&gt;&lt;property id=&quot;20148&quot; value=&quot;5&quot;/&gt;&lt;property id=&quot;20300&quot; value=&quot;Slide 3 - &amp;quot;Agenda Continued:&amp;quot;&quot;/&gt;&lt;property id=&quot;20307&quot; value=&quot;331&quot;/&gt;&lt;/object&gt;&lt;object type=&quot;3&quot; unique_id=&quot;10006&quot;&gt;&lt;property id=&quot;20148&quot; value=&quot;5&quot;/&gt;&lt;property id=&quot;20300&quot; value=&quot;Slide 4 - &amp;quot;Session&amp;quot;&quot;/&gt;&lt;property id=&quot;20307&quot; value=&quot;333&quot;/&gt;&lt;/object&gt;&lt;object type=&quot;3&quot; unique_id=&quot;10007&quot;&gt;&lt;property id=&quot;20148&quot; value=&quot;5&quot;/&gt;&lt;property id=&quot;20300&quot; value=&quot;Slide 5 - &amp;quot;Objective:&amp;quot;&quot;/&gt;&lt;property id=&quot;20307&quot; value=&quot;332&quot;/&gt;&lt;/object&gt;&lt;object type=&quot;3&quot; unique_id=&quot;10008&quot;&gt;&lt;property id=&quot;20148&quot; value=&quot;5&quot;/&gt;&lt;property id=&quot;20300&quot; value=&quot;Slide 6 - &amp;quot;Background:&amp;quot;&quot;/&gt;&lt;property id=&quot;20307&quot; value=&quot;422&quot;/&gt;&lt;/object&gt;&lt;object type=&quot;3&quot; unique_id=&quot;10009&quot;&gt;&lt;property id=&quot;20148&quot; value=&quot;5&quot;/&gt;&lt;property id=&quot;20300&quot; value=&quot;Slide 7 - &amp;quot;Two PII Forms:&amp;quot;&quot;/&gt;&lt;property id=&quot;20307&quot; value=&quot;335&quot;/&gt;&lt;/object&gt;&lt;object type=&quot;3&quot; unique_id=&quot;10010&quot;&gt;&lt;property id=&quot;20148&quot; value=&quot;5&quot;/&gt;&lt;property id=&quot;20300&quot; value=&quot;Slide 8 - &amp;quot;Intended recipient:&amp;quot;&quot;/&gt;&lt;property id=&quot;20307&quot; value=&quot;362&quot;/&gt;&lt;/object&gt;&lt;object type=&quot;3&quot; unique_id=&quot;10011&quot;&gt;&lt;property id=&quot;20148&quot; value=&quot;5&quot;/&gt;&lt;property id=&quot;20300&quot; value=&quot;Slide 9 - &amp;quot;Encryption:&amp;quot;&quot;/&gt;&lt;property id=&quot;20307&quot; value=&quot;336&quot;/&gt;&lt;/object&gt;&lt;object type=&quot;3&quot; unique_id=&quot;10012&quot;&gt;&lt;property id=&quot;20148&quot; value=&quot;5&quot;/&gt;&lt;property id=&quot;20300&quot; value=&quot;Slide 10 - &amp;quot;notes section in header:&amp;quot;&quot;/&gt;&lt;property id=&quot;20307&quot; value=&quot;363&quot;/&gt;&lt;/object&gt;&lt;object type=&quot;3&quot; unique_id=&quot;10013&quot;&gt;&lt;property id=&quot;20148&quot; value=&quot;5&quot;/&gt;&lt;property id=&quot;20300&quot; value=&quot;Slide 11 - &amp;quot;Form headers:&amp;quot;&quot;/&gt;&lt;property id=&quot;20307&quot; value=&quot;359&quot;/&gt;&lt;/object&gt;&lt;object type=&quot;3&quot; unique_id=&quot;10014&quot;&gt;&lt;property id=&quot;20148&quot; value=&quot;5&quot;/&gt;&lt;property id=&quot;20300&quot; value=&quot;Slide 12 - &amp;quot;Parentage and gender:&amp;quot;&quot;/&gt;&lt;property id=&quot;20307&quot; value=&quot;338&quot;/&gt;&lt;/object&gt;&lt;object type=&quot;3&quot; unique_id=&quot;10015&quot;&gt;&lt;property id=&quot;20148&quot; value=&quot;5&quot;/&gt;&lt;property id=&quot;20300&quot; value=&quot;Slide 13 - &amp;quot;Declaration:&amp;quot;&quot;/&gt;&lt;property id=&quot;20307&quot; value=&quot;339&quot;/&gt;&lt;/object&gt;&lt;object type=&quot;3&quot; unique_id=&quot;10016&quot;&gt;&lt;property id=&quot;20148&quot; value=&quot;5&quot;/&gt;&lt;property id=&quot;20300&quot; value=&quot;Slide 14 - &amp;quot;Other general changes:&amp;quot;&quot;/&gt;&lt;property id=&quot;20307&quot; value=&quot;364&quot;/&gt;&lt;/object&gt;&lt;object type=&quot;3&quot; unique_id=&quot;10017&quot;&gt;&lt;property id=&quot;20148&quot; value=&quot;5&quot;/&gt;&lt;property id=&quot;20300&quot; value=&quot;Slide 15 - &amp;quot;Four New forms:&amp;quot;&quot;/&gt;&lt;property id=&quot;20307&quot; value=&quot;340&quot;/&gt;&lt;/object&gt;&lt;object type=&quot;3&quot; unique_id=&quot;10018&quot;&gt;&lt;property id=&quot;20148&quot; value=&quot;5&quot;/&gt;&lt;property id=&quot;20300&quot; value=&quot;Slide 16 - &amp;quot;Intergovernmental communication:&amp;quot;&quot;/&gt;&lt;property id=&quot;20307&quot; value=&quot;360&quot;/&gt;&lt;/object&gt;&lt;object type=&quot;3&quot; unique_id=&quot;10019&quot;&gt;&lt;property id=&quot;20148&quot; value=&quot;5&quot;/&gt;&lt;property id=&quot;20300&quot; value=&quot;Slide 17 - &amp;quot;instructions:&amp;quot;&quot;/&gt;&lt;property id=&quot;20307&quot; value=&quot;361&quot;/&gt;&lt;/object&gt;&lt;object type=&quot;3&quot; unique_id=&quot;10020&quot;&gt;&lt;property id=&quot;20148&quot; value=&quot;5&quot;/&gt;&lt;property id=&quot;20300&quot; value=&quot;Slide 18 - &amp;quot;Questions&amp;quot;&quot;/&gt;&lt;property id=&quot;20307&quot; value=&quot;404&quot;/&gt;&lt;/object&gt;&lt;object type=&quot;3&quot; unique_id=&quot;10021&quot;&gt;&lt;property id=&quot;20148&quot; value=&quot;5&quot;/&gt;&lt;property id=&quot;20300&quot; value=&quot;Slide 19 - &amp;quot;Child Support Agency Confidential Information Form – Slide 1&amp;quot;&quot;/&gt;&lt;property id=&quot;20307&quot; value=&quot;405&quot;/&gt;&lt;/object&gt;&lt;object type=&quot;3&quot; unique_id=&quot;10022&quot;&gt;&lt;property id=&quot;20148&quot; value=&quot;5&quot;/&gt;&lt;property id=&quot;20300&quot; value=&quot;Slide 20 - &amp;quot;Child Support Agency Confidential Information Form – Slide 2&amp;quot;&quot;/&gt;&lt;property id=&quot;20307&quot; value=&quot;406&quot;/&gt;&lt;/object&gt;&lt;object type=&quot;3&quot; unique_id=&quot;10023&quot;&gt;&lt;property id=&quot;20148&quot; value=&quot;5&quot;/&gt;&lt;property id=&quot;20300&quot; value=&quot;Slide 21 - &amp;quot;Child Support Agency Confidential Information Form – Slide 3&amp;quot;&quot;/&gt;&lt;property id=&quot;20307&quot; value=&quot;407&quot;/&gt;&lt;/object&gt;&lt;object type=&quot;3&quot; unique_id=&quot;10024&quot;&gt;&lt;property id=&quot;20148&quot; value=&quot;5&quot;/&gt;&lt;property id=&quot;20300&quot; value=&quot;Slide 22 - &amp;quot;Child Support Agency Confidential Information Form – Slide 4&amp;quot;&quot;/&gt;&lt;property id=&quot;20307&quot; value=&quot;408&quot;/&gt;&lt;/object&gt;&lt;object type=&quot;3&quot; unique_id=&quot;10025&quot;&gt;&lt;property id=&quot;20148&quot; value=&quot;5&quot;/&gt;&lt;property id=&quot;20300&quot; value=&quot;Slide 23 - &amp;quot;Questions&amp;quot;&quot;/&gt;&lt;property id=&quot;20307&quot; value=&quot;409&quot;/&gt;&lt;/object&gt;&lt;object type=&quot;3&quot; unique_id=&quot;10026&quot;&gt;&lt;property id=&quot;20148&quot; value=&quot;5&quot;/&gt;&lt;property id=&quot;20300&quot; value=&quot;Slide 24 - &amp;quot;Personal Information Form For UIFSA  § 311 – Slide 1&amp;quot;&quot;/&gt;&lt;property id=&quot;20307&quot; value=&quot;410&quot;/&gt;&lt;/object&gt;&lt;object type=&quot;3&quot; unique_id=&quot;10027&quot;&gt;&lt;property id=&quot;20148&quot; value=&quot;5&quot;/&gt;&lt;property id=&quot;20300&quot; value=&quot;Slide 25 - &amp;quot;Personal Information Form For UIFSA  § 311 – Slide 2&amp;quot;&quot;/&gt;&lt;property id=&quot;20307&quot; value=&quot;411&quot;/&gt;&lt;/object&gt;&lt;object type=&quot;3&quot; unique_id=&quot;10028&quot;&gt;&lt;property id=&quot;20148&quot; value=&quot;5&quot;/&gt;&lt;property id=&quot;20300&quot; value=&quot;Slide 26 - &amp;quot;Questions&amp;quot;&quot;/&gt;&lt;property id=&quot;20307&quot; value=&quot;412&quot;/&gt;&lt;/object&gt;&lt;object type=&quot;3&quot; unique_id=&quot;10029&quot;&gt;&lt;property id=&quot;20148&quot; value=&quot;5&quot;/&gt;&lt;property id=&quot;20300&quot; value=&quot;Slide 27 - &amp;quot;Transmittal #1 Initial Request – Slide 1&amp;quot;&quot;/&gt;&lt;property id=&quot;20307&quot; value=&quot;413&quot;/&gt;&lt;/object&gt;&lt;object type=&quot;3&quot; unique_id=&quot;10030&quot;&gt;&lt;property id=&quot;20148&quot; value=&quot;5&quot;/&gt;&lt;property id=&quot;20300&quot; value=&quot;Slide 28 - &amp;quot;Transmittal #1 Initial Request – Slide 2&amp;quot;&quot;/&gt;&lt;property id=&quot;20307&quot; value=&quot;414&quot;/&gt;&lt;/object&gt;&lt;object type=&quot;3&quot; unique_id=&quot;10031&quot;&gt;&lt;property id=&quot;20148&quot; value=&quot;5&quot;/&gt;&lt;property id=&quot;20300&quot; value=&quot;Slide 29 - &amp;quot;Transmittal #1 Initial Request – Slide 3&amp;quot;&quot;/&gt;&lt;property id=&quot;20307&quot; value=&quot;415&quot;/&gt;&lt;/object&gt;&lt;object type=&quot;3&quot; unique_id=&quot;10032&quot;&gt;&lt;property id=&quot;20148&quot; value=&quot;5&quot;/&gt;&lt;property id=&quot;20300&quot; value=&quot;Slide 30 - &amp;quot;Transmittal #1 Initial Request – Slide 4&amp;quot;&quot;/&gt;&lt;property id=&quot;20307&quot; value=&quot;416&quot;/&gt;&lt;/object&gt;&lt;object type=&quot;3&quot; unique_id=&quot;10033&quot;&gt;&lt;property id=&quot;20148&quot; value=&quot;5&quot;/&gt;&lt;property id=&quot;20300&quot; value=&quot;Slide 31 - &amp;quot;Questions&amp;quot;&quot;/&gt;&lt;property id=&quot;20307&quot; value=&quot;417&quot;/&gt;&lt;/object&gt;&lt;object type=&quot;3&quot; unique_id=&quot;10034&quot;&gt;&lt;property id=&quot;20148&quot; value=&quot;5&quot;/&gt;&lt;property id=&quot;20300&quot; value=&quot;Slide 32 - &amp;quot;Transmittal #1 Acknowledgment –  Slide 1&amp;quot;&quot;/&gt;&lt;property id=&quot;20307&quot; value=&quot;418&quot;/&gt;&lt;/object&gt;&lt;object type=&quot;3&quot; unique_id=&quot;10035&quot;&gt;&lt;property id=&quot;20148&quot; value=&quot;5&quot;/&gt;&lt;property id=&quot;20300&quot; value=&quot;Slide 33 - &amp;quot;Transmittal #1 Acknowledgment –  Slide 2&amp;quot;&quot;/&gt;&lt;property id=&quot;20307&quot; value=&quot;419&quot;/&gt;&lt;/object&gt;&lt;object type=&quot;3&quot; unique_id=&quot;10036&quot;&gt;&lt;property id=&quot;20148&quot; value=&quot;5&quot;/&gt;&lt;property id=&quot;20300&quot; value=&quot;Slide 34 - &amp;quot;Transmittal #1 Acknowledgment –  Slide 3&amp;quot;&quot;/&gt;&lt;property id=&quot;20307&quot; value=&quot;420&quot;/&gt;&lt;/object&gt;&lt;object type=&quot;3&quot; unique_id=&quot;10037&quot;&gt;&lt;property id=&quot;20148&quot; value=&quot;5&quot;/&gt;&lt;property id=&quot;20300&quot; value=&quot;Slide 35 - &amp;quot;Effective Date of Revised Forms&amp;quot;&quot;/&gt;&lt;property id=&quot;20307&quot; value=&quot;403&quot;/&gt;&lt;/object&gt;&lt;object type=&quot;3&quot; unique_id=&quot;10038&quot;&gt;&lt;property id=&quot;20148&quot; value=&quot;5&quot;/&gt;&lt;property id=&quot;20300&quot; value=&quot;Slide 36 - &amp;quot;Questions&amp;quot;&quot;/&gt;&lt;property id=&quot;20307&quot; value=&quot;421&quot;/&gt;&lt;/object&gt;&lt;object type=&quot;3&quot; unique_id=&quot;10039&quot;&gt;&lt;property id=&quot;20148&quot; value=&quot;5&quot;/&gt;&lt;property id=&quot;20300&quot; value=&quot;Slide 37&quot;/&gt;&lt;property id=&quot;20307&quot; value=&quot;402&quot;/&gt;&lt;/object&gt;&lt;/object&gt;&lt;object type=&quot;8&quot; unique_id=&quot;10078&quot;&gt;&lt;/object&gt;&lt;/object&gt;&lt;/database&gt;"/>
  <p:tag name="MMPROD_NEXTUNIQUEID" val="10009"/>
  <p:tag name="SECTOMILLISECCONVERTED" val="1"/>
</p:tagLst>
</file>

<file path=ppt/theme/theme1.xml><?xml version="1.0" encoding="utf-8"?>
<a:theme xmlns:a="http://schemas.openxmlformats.org/drawingml/2006/main" name="4.3-Template_4.29.2016">
  <a:themeElements>
    <a:clrScheme name="Adjacency">
      <a:dk1>
        <a:srgbClr val="2F2B20"/>
      </a:dk1>
      <a:lt1>
        <a:srgbClr val="FFFFFF"/>
      </a:lt1>
      <a:dk2>
        <a:srgbClr val="675E47"/>
      </a:dk2>
      <a:lt2>
        <a:srgbClr val="DFDCB7"/>
      </a:lt2>
      <a:accent1>
        <a:srgbClr val="A9A57C"/>
      </a:accent1>
      <a:accent2>
        <a:srgbClr val="9CBEBD"/>
      </a:accent2>
      <a:accent3>
        <a:srgbClr val="D2CB6C"/>
      </a:accent3>
      <a:accent4>
        <a:srgbClr val="95A39D"/>
      </a:accent4>
      <a:accent5>
        <a:srgbClr val="C89F5D"/>
      </a:accent5>
      <a:accent6>
        <a:srgbClr val="B1A089"/>
      </a:accent6>
      <a:hlink>
        <a:srgbClr val="D25814"/>
      </a:hlink>
      <a:folHlink>
        <a:srgbClr val="849A0A"/>
      </a:folHlink>
    </a:clrScheme>
    <a:fontScheme name="Solstice">
      <a:majorFont>
        <a:latin typeface="Gill Sans MT"/>
        <a:ea typeface=""/>
        <a:cs typeface=""/>
        <a:font script="Grek" typeface="Corbel"/>
        <a:font script="Cyrl" typeface="Corbel"/>
        <a:font script="Jpan" typeface="ＭＳ ゴシック"/>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ＭＳ ゴシック"/>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9237</TotalTime>
  <Words>5922</Words>
  <Application>Microsoft Office PowerPoint</Application>
  <PresentationFormat>On-screen Show (4:3)</PresentationFormat>
  <Paragraphs>585</Paragraphs>
  <Slides>37</Slides>
  <Notes>37</Notes>
  <HiddenSlides>0</HiddenSlides>
  <MMClips>0</MMClips>
  <ScaleCrop>false</ScaleCrop>
  <HeadingPairs>
    <vt:vector size="4" baseType="variant">
      <vt:variant>
        <vt:lpstr>Theme</vt:lpstr>
      </vt:variant>
      <vt:variant>
        <vt:i4>1</vt:i4>
      </vt:variant>
      <vt:variant>
        <vt:lpstr>Slide Titles</vt:lpstr>
      </vt:variant>
      <vt:variant>
        <vt:i4>37</vt:i4>
      </vt:variant>
    </vt:vector>
  </HeadingPairs>
  <TitlesOfParts>
    <vt:vector size="38" baseType="lpstr">
      <vt:lpstr>4.3-Template_4.29.2016</vt:lpstr>
      <vt:lpstr>Intergovernmental Forms  Training</vt:lpstr>
      <vt:lpstr>Agenda for the Four-Part Intergovernmental forms Training:</vt:lpstr>
      <vt:lpstr>Agenda Continued:</vt:lpstr>
      <vt:lpstr>Session</vt:lpstr>
      <vt:lpstr>Objective:</vt:lpstr>
      <vt:lpstr>Background:</vt:lpstr>
      <vt:lpstr>Two PII Forms:</vt:lpstr>
      <vt:lpstr>Intended recipient:</vt:lpstr>
      <vt:lpstr>Encryption:</vt:lpstr>
      <vt:lpstr>notes section in header:</vt:lpstr>
      <vt:lpstr>Form headers:</vt:lpstr>
      <vt:lpstr>Parentage and gender:</vt:lpstr>
      <vt:lpstr>Declaration:</vt:lpstr>
      <vt:lpstr>Other general changes:</vt:lpstr>
      <vt:lpstr>Four New forms:</vt:lpstr>
      <vt:lpstr>Intergovernmental communication:</vt:lpstr>
      <vt:lpstr>instructions:</vt:lpstr>
      <vt:lpstr>Questions</vt:lpstr>
      <vt:lpstr>Child Support Agency Confidential Information Form – Slide 1</vt:lpstr>
      <vt:lpstr>Child Support Agency Confidential Information Form – Slide 2</vt:lpstr>
      <vt:lpstr>Child Support Agency Confidential Information Form – Slide 3</vt:lpstr>
      <vt:lpstr>Child Support Agency Confidential Information Form – Slide 4</vt:lpstr>
      <vt:lpstr>Questions</vt:lpstr>
      <vt:lpstr>Personal Information Form For UIFSA  § 311 – Slide 1</vt:lpstr>
      <vt:lpstr>Personal Information Form For UIFSA  § 311 – Slide 2</vt:lpstr>
      <vt:lpstr>Questions</vt:lpstr>
      <vt:lpstr>Transmittal #1 Initial Request – Slide 1</vt:lpstr>
      <vt:lpstr>Transmittal #1 Initial Request – Slide 2</vt:lpstr>
      <vt:lpstr>Transmittal #1 Initial Request – Slide 3</vt:lpstr>
      <vt:lpstr>Transmittal #1 Initial Request – Slide 4</vt:lpstr>
      <vt:lpstr>Questions</vt:lpstr>
      <vt:lpstr>Transmittal #1 Acknowledgment –  Slide 1</vt:lpstr>
      <vt:lpstr>Transmittal #1 Acknowledgment –  Slide 2</vt:lpstr>
      <vt:lpstr>Transmittal #1 Acknowledgment –  Slide 3</vt:lpstr>
      <vt:lpstr>Effective Date of Revised Forms</vt:lpstr>
      <vt:lpstr>Questions</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PHOTO COVER OPTION TITLE GOES HERE CAN  RUN THREE LINES</dc:title>
  <dc:creator>Riddick, Yvette (ACF)</dc:creator>
  <cp:lastModifiedBy>Windows User</cp:lastModifiedBy>
  <cp:revision>309</cp:revision>
  <cp:lastPrinted>2017-03-16T19:30:09Z</cp:lastPrinted>
  <dcterms:created xsi:type="dcterms:W3CDTF">2016-05-03T20:02:08Z</dcterms:created>
  <dcterms:modified xsi:type="dcterms:W3CDTF">2017-04-17T16:00:29Z</dcterms:modified>
</cp:coreProperties>
</file>