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1"/>
  </p:notesMasterIdLst>
  <p:handoutMasterIdLst>
    <p:handoutMasterId r:id="rId32"/>
  </p:handoutMasterIdLst>
  <p:sldIdLst>
    <p:sldId id="291" r:id="rId2"/>
    <p:sldId id="322" r:id="rId3"/>
    <p:sldId id="331" r:id="rId4"/>
    <p:sldId id="333" r:id="rId5"/>
    <p:sldId id="341" r:id="rId6"/>
    <p:sldId id="342" r:id="rId7"/>
    <p:sldId id="362" r:id="rId8"/>
    <p:sldId id="343" r:id="rId9"/>
    <p:sldId id="344" r:id="rId10"/>
    <p:sldId id="355" r:id="rId11"/>
    <p:sldId id="345" r:id="rId12"/>
    <p:sldId id="346" r:id="rId13"/>
    <p:sldId id="359" r:id="rId14"/>
    <p:sldId id="360" r:id="rId15"/>
    <p:sldId id="356" r:id="rId16"/>
    <p:sldId id="347" r:id="rId17"/>
    <p:sldId id="348" r:id="rId18"/>
    <p:sldId id="349" r:id="rId19"/>
    <p:sldId id="350" r:id="rId20"/>
    <p:sldId id="357" r:id="rId21"/>
    <p:sldId id="351" r:id="rId22"/>
    <p:sldId id="352" r:id="rId23"/>
    <p:sldId id="353" r:id="rId24"/>
    <p:sldId id="361" r:id="rId25"/>
    <p:sldId id="365" r:id="rId26"/>
    <p:sldId id="358" r:id="rId27"/>
    <p:sldId id="366" r:id="rId28"/>
    <p:sldId id="367" r:id="rId29"/>
    <p:sldId id="330" r:id="rId30"/>
  </p:sldIdLst>
  <p:sldSz cx="9144000" cy="6858000" type="screen4x3"/>
  <p:notesSz cx="7010400" cy="9296400"/>
  <p:custDataLst>
    <p:tags r:id="rId3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064">
          <p15:clr>
            <a:srgbClr val="A4A3A4"/>
          </p15:clr>
        </p15:guide>
        <p15:guide id="2" pos="576">
          <p15:clr>
            <a:srgbClr val="A4A3A4"/>
          </p15:clr>
        </p15:guide>
        <p15:guide id="3" pos="432">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A087"/>
    <a:srgbClr val="1C60CE"/>
    <a:srgbClr val="2E8540"/>
    <a:srgbClr val="000000"/>
    <a:srgbClr val="3333FF"/>
    <a:srgbClr val="3F6187"/>
    <a:srgbClr val="5B616B"/>
    <a:srgbClr val="112E51"/>
    <a:srgbClr val="6600FF"/>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27" autoAdjust="0"/>
    <p:restoredTop sz="78755" autoAdjust="0"/>
  </p:normalViewPr>
  <p:slideViewPr>
    <p:cSldViewPr snapToObjects="1">
      <p:cViewPr>
        <p:scale>
          <a:sx n="80" d="100"/>
          <a:sy n="80" d="100"/>
        </p:scale>
        <p:origin x="-852" y="-114"/>
      </p:cViewPr>
      <p:guideLst>
        <p:guide orient="horz" pos="2064"/>
        <p:guide pos="576"/>
        <p:guide pos="432"/>
      </p:guideLst>
    </p:cSldViewPr>
  </p:slideViewPr>
  <p:notesTextViewPr>
    <p:cViewPr>
      <p:scale>
        <a:sx n="100" d="100"/>
        <a:sy n="100" d="100"/>
      </p:scale>
      <p:origin x="0" y="0"/>
    </p:cViewPr>
  </p:notesTextViewPr>
  <p:sorterViewPr>
    <p:cViewPr>
      <p:scale>
        <a:sx n="66" d="100"/>
        <a:sy n="66" d="100"/>
      </p:scale>
      <p:origin x="0" y="0"/>
    </p:cViewPr>
  </p:sorterViewPr>
  <p:notesViewPr>
    <p:cSldViewPr snapToObjects="1">
      <p:cViewPr>
        <p:scale>
          <a:sx n="150" d="100"/>
          <a:sy n="150" d="100"/>
        </p:scale>
        <p:origin x="-2316" y="2934"/>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C64D9E48-5E7F-D24C-87D5-695B18367D24}" type="datetimeFigureOut">
              <a:rPr lang="en-US" smtClean="0"/>
              <a:t>5/18/2017</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B6CB10C2-C6DD-5A4A-BF1B-B012B8BA4284}" type="slidenum">
              <a:rPr lang="en-US" smtClean="0"/>
              <a:t>‹#›</a:t>
            </a:fld>
            <a:endParaRPr lang="en-US"/>
          </a:p>
        </p:txBody>
      </p:sp>
    </p:spTree>
    <p:extLst>
      <p:ext uri="{BB962C8B-B14F-4D97-AF65-F5344CB8AC3E}">
        <p14:creationId xmlns:p14="http://schemas.microsoft.com/office/powerpoint/2010/main" val="30979759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B86357CE-B3EB-1B4A-84E5-C1E2DF427ABD}" type="datetimeFigureOut">
              <a:rPr lang="en-US" smtClean="0"/>
              <a:t>5/18/2017</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824A558B-E4E9-A94A-B9C1-029E46A76ABA}" type="slidenum">
              <a:rPr lang="en-US" smtClean="0"/>
              <a:t>‹#›</a:t>
            </a:fld>
            <a:endParaRPr lang="en-US"/>
          </a:p>
        </p:txBody>
      </p:sp>
    </p:spTree>
    <p:extLst>
      <p:ext uri="{BB962C8B-B14F-4D97-AF65-F5344CB8AC3E}">
        <p14:creationId xmlns:p14="http://schemas.microsoft.com/office/powerpoint/2010/main" val="306893798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s://www.acf.hhs.gov/sites/default/files/programs/css/csenet_state_contact_information.pdf"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0" y="4415789"/>
            <a:ext cx="5608320" cy="4414177"/>
          </a:xfrm>
        </p:spPr>
        <p:txBody>
          <a:bodyPr/>
          <a:lstStyle/>
          <a:p>
            <a:r>
              <a:rPr lang="en-US" sz="1100" dirty="0">
                <a:latin typeface="Gill Sans MT" panose="020B0502020104020203" pitchFamily="34" charset="0"/>
              </a:rPr>
              <a:t>Notes:</a:t>
            </a:r>
          </a:p>
          <a:p>
            <a:endParaRPr lang="en-US" sz="1100" dirty="0">
              <a:latin typeface="Gill Sans MT" panose="020B0502020104020203" pitchFamily="34" charset="0"/>
            </a:endParaRPr>
          </a:p>
          <a:p>
            <a:r>
              <a:rPr lang="en-US" sz="1100" dirty="0">
                <a:latin typeface="Gill Sans MT" panose="020B0502020104020203" pitchFamily="34" charset="0"/>
              </a:rPr>
              <a:t>Welcome to the Intergovernmental Forms Training.</a:t>
            </a:r>
          </a:p>
        </p:txBody>
      </p:sp>
    </p:spTree>
    <p:extLst>
      <p:ext uri="{BB962C8B-B14F-4D97-AF65-F5344CB8AC3E}">
        <p14:creationId xmlns:p14="http://schemas.microsoft.com/office/powerpoint/2010/main" val="6939812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latin typeface="Gill Sans MT" panose="020B0502020104020203" pitchFamily="34" charset="0"/>
              </a:rPr>
              <a:t>Notes:</a:t>
            </a:r>
          </a:p>
          <a:p>
            <a:endParaRPr lang="en-US" sz="1100" dirty="0">
              <a:latin typeface="Gill Sans MT" panose="020B0502020104020203" pitchFamily="34" charset="0"/>
            </a:endParaRPr>
          </a:p>
          <a:p>
            <a:r>
              <a:rPr lang="en-US" sz="1100" dirty="0">
                <a:latin typeface="Gill Sans MT" panose="020B0502020104020203" pitchFamily="34" charset="0"/>
              </a:rPr>
              <a:t>Let’s move on to </a:t>
            </a:r>
            <a:r>
              <a:rPr lang="en-US" sz="1100" dirty="0" smtClean="0">
                <a:latin typeface="Gill Sans MT" panose="020B0502020104020203" pitchFamily="34" charset="0"/>
              </a:rPr>
              <a:t>Transmittal </a:t>
            </a:r>
            <a:r>
              <a:rPr lang="en-US" sz="1100" dirty="0">
                <a:latin typeface="Gill Sans MT" panose="020B0502020104020203" pitchFamily="34" charset="0"/>
              </a:rPr>
              <a:t>#3! </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10</a:t>
            </a:fld>
            <a:endParaRPr lang="en-US"/>
          </a:p>
        </p:txBody>
      </p:sp>
    </p:spTree>
    <p:extLst>
      <p:ext uri="{BB962C8B-B14F-4D97-AF65-F5344CB8AC3E}">
        <p14:creationId xmlns:p14="http://schemas.microsoft.com/office/powerpoint/2010/main" val="6605360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155787" y="4260850"/>
            <a:ext cx="6698827" cy="3511550"/>
          </a:xfrm>
        </p:spPr>
        <p:txBody>
          <a:bodyPr/>
          <a:lstStyle/>
          <a:p>
            <a:r>
              <a:rPr lang="en-US" sz="1100" dirty="0">
                <a:latin typeface="Gill Sans MT" panose="020B0502020104020203" pitchFamily="34" charset="0"/>
              </a:rPr>
              <a:t>Notes:</a:t>
            </a:r>
          </a:p>
          <a:p>
            <a:endParaRPr lang="en-US" sz="1100" dirty="0">
              <a:latin typeface="Gill Sans MT" panose="020B0502020104020203" pitchFamily="34" charset="0"/>
            </a:endParaRPr>
          </a:p>
          <a:p>
            <a:r>
              <a:rPr lang="en-US" sz="1100" b="0" dirty="0">
                <a:latin typeface="Gill Sans MT" panose="020B0502020104020203" pitchFamily="34" charset="0"/>
              </a:rPr>
              <a:t>This form provides a standard format for a IV-D child support agency to request another jurisdiction to provide limited assistance.  The form is intended for use when a jurisdiction is working its case locally (e.g., by long-arm jurisdiction) and does not want the other jurisdiction to open a IV-D case.  Sections 316 and 318 of UIFSA contain specific provisions that allow a tribunal to receive evidence from another state and to obtain discovery through a tribunal of another state. </a:t>
            </a:r>
          </a:p>
          <a:p>
            <a:endParaRPr lang="en-US" sz="1100" b="0" dirty="0">
              <a:latin typeface="Gill Sans MT" panose="020B0502020104020203" pitchFamily="34" charset="0"/>
            </a:endParaRPr>
          </a:p>
          <a:p>
            <a:r>
              <a:rPr lang="en-US" sz="1100" b="0" dirty="0">
                <a:latin typeface="Gill Sans MT" panose="020B0502020104020203" pitchFamily="34" charset="0"/>
              </a:rPr>
              <a:t>The changes </a:t>
            </a:r>
            <a:r>
              <a:rPr lang="en-US" sz="1100" b="0" dirty="0" smtClean="0">
                <a:latin typeface="Gill Sans MT" panose="020B0502020104020203" pitchFamily="34" charset="0"/>
              </a:rPr>
              <a:t>to the </a:t>
            </a:r>
            <a:r>
              <a:rPr lang="en-US" sz="1100" b="0" dirty="0">
                <a:latin typeface="Gill Sans MT" panose="020B0502020104020203" pitchFamily="34" charset="0"/>
              </a:rPr>
              <a:t>Transmittal #3 </a:t>
            </a:r>
            <a:r>
              <a:rPr lang="en-US" sz="1100" b="0" dirty="0" smtClean="0">
                <a:latin typeface="Gill Sans MT" panose="020B0502020104020203" pitchFamily="34" charset="0"/>
              </a:rPr>
              <a:t>more </a:t>
            </a:r>
            <a:r>
              <a:rPr lang="en-US" sz="1100" b="0" dirty="0">
                <a:latin typeface="Gill Sans MT" panose="020B0502020104020203" pitchFamily="34" charset="0"/>
              </a:rPr>
              <a:t>clearly reflect that the form is designed for limited services when there is no request for the assisting jurisdiction to open an </a:t>
            </a:r>
            <a:r>
              <a:rPr lang="en-US" sz="1100" b="0" dirty="0" smtClean="0">
                <a:latin typeface="Gill Sans MT" panose="020B0502020104020203" pitchFamily="34" charset="0"/>
              </a:rPr>
              <a:t>intergovernmental </a:t>
            </a:r>
            <a:r>
              <a:rPr lang="en-US" sz="1100" b="0" dirty="0">
                <a:latin typeface="Gill Sans MT" panose="020B0502020104020203" pitchFamily="34" charset="0"/>
              </a:rPr>
              <a:t>IV-D case.  Federal regulations under </a:t>
            </a:r>
            <a:r>
              <a:rPr lang="en-US" sz="1100" b="0" dirty="0" smtClean="0">
                <a:latin typeface="Gill Sans MT" panose="020B0502020104020203" pitchFamily="34" charset="0"/>
              </a:rPr>
              <a:t>45 CFR 303.7(a</a:t>
            </a:r>
            <a:r>
              <a:rPr lang="en-US" sz="1100" b="0" dirty="0">
                <a:latin typeface="Gill Sans MT" panose="020B0502020104020203" pitchFamily="34" charset="0"/>
              </a:rPr>
              <a:t>)(8) require all IV-D agencies to cooperate with the listed requests for limited services from another state agency.  Requests for other limited services may be honored at state option.</a:t>
            </a:r>
          </a:p>
          <a:p>
            <a:endParaRPr lang="en-US" sz="1100" b="0" dirty="0">
              <a:latin typeface="Gill Sans MT" panose="020B0502020104020203" pitchFamily="34" charset="0"/>
            </a:endParaRPr>
          </a:p>
          <a:p>
            <a:pPr defTabSz="924133">
              <a:defRPr/>
            </a:pPr>
            <a:r>
              <a:rPr lang="en-US" sz="1100" b="0" dirty="0">
                <a:latin typeface="Gill Sans MT" panose="020B0502020104020203" pitchFamily="34" charset="0"/>
              </a:rPr>
              <a:t>The header record was changed to be consistent across all the intergovernmental </a:t>
            </a:r>
            <a:r>
              <a:rPr lang="en-US" sz="1100" b="0" dirty="0" smtClean="0">
                <a:latin typeface="Gill Sans MT" panose="020B0502020104020203" pitchFamily="34" charset="0"/>
              </a:rPr>
              <a:t>forms, </a:t>
            </a:r>
            <a:r>
              <a:rPr lang="en-US" sz="1100" b="0" dirty="0">
                <a:latin typeface="Gill Sans MT" panose="020B0502020104020203" pitchFamily="34" charset="0"/>
              </a:rPr>
              <a:t>as we have discussed.  Again, the form has only the parties’ names.  You may need to include the Child Support Confidential Information Form </a:t>
            </a:r>
            <a:r>
              <a:rPr lang="en-US" sz="1100" b="0" dirty="0" smtClean="0">
                <a:latin typeface="Gill Sans MT" panose="020B0502020104020203" pitchFamily="34" charset="0"/>
              </a:rPr>
              <a:t>for </a:t>
            </a:r>
            <a:r>
              <a:rPr lang="en-US" sz="1100" b="0" dirty="0">
                <a:latin typeface="Gill Sans MT" panose="020B0502020104020203" pitchFamily="34" charset="0"/>
              </a:rPr>
              <a:t>the assisting agency to identify the parties correctly.</a:t>
            </a:r>
          </a:p>
          <a:p>
            <a:endParaRPr lang="en-US" sz="1100" b="0" dirty="0">
              <a:latin typeface="Gill Sans MT" panose="020B0502020104020203" pitchFamily="34" charset="0"/>
            </a:endParaRPr>
          </a:p>
          <a:p>
            <a:r>
              <a:rPr lang="en-US" sz="1100" b="0" dirty="0" smtClean="0">
                <a:latin typeface="Gill Sans MT" panose="020B0502020104020203" pitchFamily="34" charset="0"/>
              </a:rPr>
              <a:t>Note</a:t>
            </a:r>
            <a:r>
              <a:rPr lang="en-US" sz="1100" b="0" baseline="0" dirty="0" smtClean="0">
                <a:latin typeface="Gill Sans MT" panose="020B0502020104020203" pitchFamily="34" charset="0"/>
              </a:rPr>
              <a:t> that t</a:t>
            </a:r>
            <a:r>
              <a:rPr lang="en-US" sz="1100" b="0" dirty="0" smtClean="0">
                <a:latin typeface="Gill Sans MT" panose="020B0502020104020203" pitchFamily="34" charset="0"/>
              </a:rPr>
              <a:t>he </a:t>
            </a:r>
            <a:r>
              <a:rPr lang="en-US" sz="1100" b="0" dirty="0">
                <a:latin typeface="Gill Sans MT" panose="020B0502020104020203" pitchFamily="34" charset="0"/>
              </a:rPr>
              <a:t>revised form uses “requesting agency” and “assisting agency,” rather than “initiating agency” and “responding agency,” to </a:t>
            </a:r>
            <a:r>
              <a:rPr lang="en-US" sz="1100" b="0" dirty="0" smtClean="0">
                <a:latin typeface="Gill Sans MT" panose="020B0502020104020203" pitchFamily="34" charset="0"/>
              </a:rPr>
              <a:t>highlight that </a:t>
            </a:r>
            <a:r>
              <a:rPr lang="en-US" sz="1100" b="0" dirty="0">
                <a:latin typeface="Gill Sans MT" panose="020B0502020104020203" pitchFamily="34" charset="0"/>
              </a:rPr>
              <a:t>this form is requesting limited assistance, and not services in </a:t>
            </a:r>
            <a:r>
              <a:rPr lang="en-US" sz="1100" b="0" dirty="0" smtClean="0">
                <a:latin typeface="Gill Sans MT" panose="020B0502020104020203" pitchFamily="34" charset="0"/>
              </a:rPr>
              <a:t>an intergovernmental case, sometimes referred</a:t>
            </a:r>
            <a:r>
              <a:rPr lang="en-US" sz="1100" b="0" baseline="0" dirty="0" smtClean="0">
                <a:latin typeface="Gill Sans MT" panose="020B0502020104020203" pitchFamily="34" charset="0"/>
              </a:rPr>
              <a:t> to as a</a:t>
            </a:r>
            <a:r>
              <a:rPr lang="en-US" sz="1100" b="0" dirty="0" smtClean="0">
                <a:latin typeface="Gill Sans MT" panose="020B0502020104020203" pitchFamily="34" charset="0"/>
              </a:rPr>
              <a:t> two-state </a:t>
            </a:r>
            <a:r>
              <a:rPr lang="en-US" sz="1100" b="0" dirty="0">
                <a:latin typeface="Gill Sans MT" panose="020B0502020104020203" pitchFamily="34" charset="0"/>
              </a:rPr>
              <a:t>case. </a:t>
            </a:r>
          </a:p>
        </p:txBody>
      </p:sp>
      <p:sp>
        <p:nvSpPr>
          <p:cNvPr id="4" name="Slide Number Placeholder 3"/>
          <p:cNvSpPr>
            <a:spLocks noGrp="1"/>
          </p:cNvSpPr>
          <p:nvPr>
            <p:ph type="sldNum" sz="quarter" idx="10"/>
          </p:nvPr>
        </p:nvSpPr>
        <p:spPr/>
        <p:txBody>
          <a:bodyPr/>
          <a:lstStyle/>
          <a:p>
            <a:fld id="{824A558B-E4E9-A94A-B9C1-029E46A76ABA}" type="slidenum">
              <a:rPr lang="en-US" smtClean="0"/>
              <a:t>11</a:t>
            </a:fld>
            <a:endParaRPr lang="en-US"/>
          </a:p>
        </p:txBody>
      </p:sp>
    </p:spTree>
    <p:extLst>
      <p:ext uri="{BB962C8B-B14F-4D97-AF65-F5344CB8AC3E}">
        <p14:creationId xmlns:p14="http://schemas.microsoft.com/office/powerpoint/2010/main" val="26437098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0" y="4415790"/>
            <a:ext cx="5608320" cy="3661410"/>
          </a:xfrm>
        </p:spPr>
        <p:txBody>
          <a:bodyPr/>
          <a:lstStyle/>
          <a:p>
            <a:r>
              <a:rPr lang="en-US" sz="1100" b="0" dirty="0">
                <a:latin typeface="Gill Sans MT" panose="020B0502020104020203" pitchFamily="34" charset="0"/>
              </a:rPr>
              <a:t>Notes:</a:t>
            </a:r>
          </a:p>
          <a:p>
            <a:endParaRPr lang="en-US" sz="1100" b="0" dirty="0">
              <a:latin typeface="Gill Sans MT" panose="020B0502020104020203" pitchFamily="34" charset="0"/>
            </a:endParaRPr>
          </a:p>
          <a:p>
            <a:r>
              <a:rPr lang="en-US" sz="1100" b="0" dirty="0">
                <a:latin typeface="Gill Sans MT" panose="020B0502020104020203" pitchFamily="34" charset="0"/>
              </a:rPr>
              <a:t>The first area on this slide provides the names of the child(</a:t>
            </a:r>
            <a:r>
              <a:rPr lang="en-US" sz="1100" b="0" dirty="0" err="1">
                <a:latin typeface="Gill Sans MT" panose="020B0502020104020203" pitchFamily="34" charset="0"/>
              </a:rPr>
              <a:t>ren</a:t>
            </a:r>
            <a:r>
              <a:rPr lang="en-US" sz="1100" b="0" dirty="0">
                <a:latin typeface="Gill Sans MT" panose="020B0502020104020203" pitchFamily="34" charset="0"/>
              </a:rPr>
              <a:t>) for whom support is owed or being sought.</a:t>
            </a:r>
          </a:p>
          <a:p>
            <a:endParaRPr lang="en-US" sz="1100" b="0" dirty="0">
              <a:latin typeface="Gill Sans MT" panose="020B0502020104020203" pitchFamily="34" charset="0"/>
            </a:endParaRPr>
          </a:p>
          <a:p>
            <a:r>
              <a:rPr lang="en-US" sz="1100" b="0" dirty="0">
                <a:latin typeface="Gill Sans MT" panose="020B0502020104020203" pitchFamily="34" charset="0"/>
              </a:rPr>
              <a:t>Section I Action is separated into three categories.  The first section covers the limited services the assisting jurisdiction is required to provide upon request.  The second section is used to request two optional limited services, which the assisting jurisdiction </a:t>
            </a:r>
            <a:r>
              <a:rPr lang="en-US" sz="1100" b="0" dirty="0" smtClean="0">
                <a:latin typeface="Gill Sans MT" panose="020B0502020104020203" pitchFamily="34" charset="0"/>
              </a:rPr>
              <a:t>may provide, </a:t>
            </a:r>
            <a:r>
              <a:rPr lang="en-US" sz="1100" b="0" dirty="0">
                <a:latin typeface="Gill Sans MT" panose="020B0502020104020203" pitchFamily="34" charset="0"/>
              </a:rPr>
              <a:t>but is not required </a:t>
            </a:r>
            <a:r>
              <a:rPr lang="en-US" sz="1100" b="0" dirty="0" smtClean="0">
                <a:latin typeface="Gill Sans MT" panose="020B0502020104020203" pitchFamily="34" charset="0"/>
              </a:rPr>
              <a:t>to. </a:t>
            </a:r>
            <a:r>
              <a:rPr lang="en-US" sz="1100" b="0" dirty="0">
                <a:latin typeface="Gill Sans MT" panose="020B0502020104020203" pitchFamily="34" charset="0"/>
              </a:rPr>
              <a:t>The last section is for the requesting agency to request payment forwarding to its </a:t>
            </a:r>
            <a:r>
              <a:rPr lang="en-US" sz="1100" b="0" dirty="0" smtClean="0">
                <a:latin typeface="Gill Sans MT" panose="020B0502020104020203" pitchFamily="34" charset="0"/>
              </a:rPr>
              <a:t>state’s </a:t>
            </a:r>
            <a:r>
              <a:rPr lang="en-US" sz="1100" b="0" dirty="0">
                <a:latin typeface="Gill Sans MT" panose="020B0502020104020203" pitchFamily="34" charset="0"/>
              </a:rPr>
              <a:t>SDU.</a:t>
            </a:r>
          </a:p>
          <a:p>
            <a:endParaRPr lang="en-US" sz="1100" b="0" dirty="0">
              <a:latin typeface="Gill Sans MT" panose="020B0502020104020203" pitchFamily="34" charset="0"/>
            </a:endParaRPr>
          </a:p>
          <a:p>
            <a:r>
              <a:rPr lang="en-US" sz="1100" b="0" dirty="0" smtClean="0">
                <a:latin typeface="Gill Sans MT" panose="020B0502020104020203" pitchFamily="34" charset="0"/>
              </a:rPr>
              <a:t>Let’s </a:t>
            </a:r>
            <a:r>
              <a:rPr lang="en-US" sz="1100" b="0" dirty="0">
                <a:latin typeface="Gill Sans MT" panose="020B0502020104020203" pitchFamily="34" charset="0"/>
              </a:rPr>
              <a:t>take a look at specific service requests, beginning with the mandatory limited services.  </a:t>
            </a:r>
          </a:p>
          <a:p>
            <a:endParaRPr lang="en-US" sz="1100" b="0" dirty="0">
              <a:latin typeface="Gill Sans MT" panose="020B0502020104020203" pitchFamily="34" charset="0"/>
            </a:endParaRPr>
          </a:p>
          <a:p>
            <a:r>
              <a:rPr lang="en-US" sz="1100" b="0" dirty="0">
                <a:latin typeface="Gill Sans MT" panose="020B0502020104020203" pitchFamily="34" charset="0"/>
              </a:rPr>
              <a:t>Items 1 through 4 are self-explanatory and familiar.  </a:t>
            </a:r>
          </a:p>
          <a:p>
            <a:endParaRPr lang="en-US" sz="1100" b="0" dirty="0">
              <a:latin typeface="Gill Sans MT" panose="020B0502020104020203" pitchFamily="34" charset="0"/>
            </a:endParaRPr>
          </a:p>
          <a:p>
            <a:r>
              <a:rPr lang="en-US" sz="1100" b="0" dirty="0">
                <a:latin typeface="Gill Sans MT" panose="020B0502020104020203" pitchFamily="34" charset="0"/>
              </a:rPr>
              <a:t>Item 5 </a:t>
            </a:r>
            <a:r>
              <a:rPr lang="en-US" sz="1100" b="0" dirty="0" smtClean="0">
                <a:latin typeface="Gill Sans MT" panose="020B0502020104020203" pitchFamily="34" charset="0"/>
              </a:rPr>
              <a:t>“Assistance </a:t>
            </a:r>
            <a:r>
              <a:rPr lang="en-US" sz="1100" b="0" dirty="0">
                <a:latin typeface="Gill Sans MT" panose="020B0502020104020203" pitchFamily="34" charset="0"/>
              </a:rPr>
              <a:t>with administrative </a:t>
            </a:r>
            <a:r>
              <a:rPr lang="en-US" sz="1100" b="0" dirty="0" smtClean="0">
                <a:latin typeface="Gill Sans MT" panose="020B0502020104020203" pitchFamily="34" charset="0"/>
              </a:rPr>
              <a:t>review” </a:t>
            </a:r>
            <a:r>
              <a:rPr lang="en-US" sz="1100" b="0" dirty="0">
                <a:latin typeface="Gill Sans MT" panose="020B0502020104020203" pitchFamily="34" charset="0"/>
              </a:rPr>
              <a:t>is new. Use this checkbox </a:t>
            </a:r>
            <a:r>
              <a:rPr lang="en-US" sz="1100" b="0" dirty="0" smtClean="0">
                <a:latin typeface="Gill Sans MT" panose="020B0502020104020203" pitchFamily="34" charset="0"/>
              </a:rPr>
              <a:t>when </a:t>
            </a:r>
            <a:r>
              <a:rPr lang="en-US" sz="1100" b="0" dirty="0">
                <a:latin typeface="Gill Sans MT" panose="020B0502020104020203" pitchFamily="34" charset="0"/>
              </a:rPr>
              <a:t>a state needs assistance from the order-issuing state with an administrative review, but there is no intergovernmental case with the order-issuing state.</a:t>
            </a:r>
          </a:p>
          <a:p>
            <a:endParaRPr lang="en-US" sz="1100" b="0" dirty="0">
              <a:latin typeface="Gill Sans MT" panose="020B0502020104020203" pitchFamily="34" charset="0"/>
            </a:endParaRPr>
          </a:p>
          <a:p>
            <a:r>
              <a:rPr lang="en-US" sz="1100" b="0" dirty="0">
                <a:latin typeface="Gill Sans MT" panose="020B0502020104020203" pitchFamily="34" charset="0"/>
              </a:rPr>
              <a:t>Item 6  </a:t>
            </a:r>
            <a:r>
              <a:rPr lang="en-US" sz="1100" b="0" dirty="0" smtClean="0">
                <a:latin typeface="Gill Sans MT" panose="020B0502020104020203" pitchFamily="34" charset="0"/>
              </a:rPr>
              <a:t>“Assistance </a:t>
            </a:r>
            <a:r>
              <a:rPr lang="en-US" sz="1100" b="0" dirty="0">
                <a:latin typeface="Gill Sans MT" panose="020B0502020104020203" pitchFamily="34" charset="0"/>
              </a:rPr>
              <a:t>with </a:t>
            </a:r>
            <a:r>
              <a:rPr lang="en-US" sz="1100" b="0" dirty="0" smtClean="0">
                <a:latin typeface="Gill Sans MT" panose="020B0502020104020203" pitchFamily="34" charset="0"/>
              </a:rPr>
              <a:t>discovery” </a:t>
            </a:r>
            <a:r>
              <a:rPr lang="en-US" sz="1100" b="0" dirty="0">
                <a:latin typeface="Gill Sans MT" panose="020B0502020104020203" pitchFamily="34" charset="0"/>
              </a:rPr>
              <a:t>is new language to more expansively address discovery.  On the old forms, this was “obtain answers to interrogatories</a:t>
            </a:r>
            <a:r>
              <a:rPr lang="en-US" sz="1100" b="0" dirty="0" smtClean="0">
                <a:latin typeface="Gill Sans MT" panose="020B0502020104020203" pitchFamily="34" charset="0"/>
              </a:rPr>
              <a:t>.”</a:t>
            </a:r>
          </a:p>
          <a:p>
            <a:endParaRPr lang="en-US" sz="1100" b="0" dirty="0">
              <a:latin typeface="Gill Sans MT" panose="020B0502020104020203" pitchFamily="34" charset="0"/>
            </a:endParaRPr>
          </a:p>
          <a:p>
            <a:r>
              <a:rPr lang="en-US" sz="1100" b="0" dirty="0">
                <a:latin typeface="Gill Sans MT" panose="020B0502020104020203" pitchFamily="34" charset="0"/>
              </a:rPr>
              <a:t>Item 7 </a:t>
            </a:r>
            <a:r>
              <a:rPr lang="en-US" sz="1100" b="0" dirty="0" smtClean="0">
                <a:latin typeface="Gill Sans MT" panose="020B0502020104020203" pitchFamily="34" charset="0"/>
              </a:rPr>
              <a:t>“Assistance </a:t>
            </a:r>
            <a:r>
              <a:rPr lang="en-US" sz="1100" b="0" dirty="0">
                <a:latin typeface="Gill Sans MT" panose="020B0502020104020203" pitchFamily="34" charset="0"/>
              </a:rPr>
              <a:t>with </a:t>
            </a:r>
            <a:r>
              <a:rPr lang="en-US" sz="1100" b="0" dirty="0" smtClean="0">
                <a:latin typeface="Gill Sans MT" panose="020B0502020104020203" pitchFamily="34" charset="0"/>
              </a:rPr>
              <a:t>AEI” </a:t>
            </a:r>
            <a:r>
              <a:rPr lang="en-US" sz="1100" b="0" dirty="0">
                <a:latin typeface="Gill Sans MT" panose="020B0502020104020203" pitchFamily="34" charset="0"/>
              </a:rPr>
              <a:t>is a new checkbox.  This was added because federal law and regulations require states to assist one another with high-volume automated administrative enforcement in interstate cases (AEI).  </a:t>
            </a:r>
            <a:r>
              <a:rPr lang="en-US" sz="1100" b="0" dirty="0" smtClean="0">
                <a:latin typeface="Gill Sans MT" panose="020B0502020104020203" pitchFamily="34" charset="0"/>
              </a:rPr>
              <a:t>OCSE Action Transmittal (AT)-08-06 </a:t>
            </a:r>
            <a:r>
              <a:rPr lang="en-US" sz="1100" b="0" dirty="0">
                <a:latin typeface="Gill Sans MT" panose="020B0502020104020203" pitchFamily="34" charset="0"/>
              </a:rPr>
              <a:t>defines AEI as “Upon request of another State to find and seize assets owned by delinquent obligors, the use of automated data processing to match with financial institution databases and other entities where assets may be found, as used in intrastate cases, and the seizure of such assets by the State, through levy or other appropriate processes.”  </a:t>
            </a:r>
            <a:endParaRPr lang="en-US" sz="1100" b="0" dirty="0" smtClean="0">
              <a:latin typeface="Gill Sans MT" panose="020B0502020104020203" pitchFamily="34" charset="0"/>
            </a:endParaRPr>
          </a:p>
          <a:p>
            <a:endParaRPr lang="en-US" sz="1100" b="0" dirty="0">
              <a:latin typeface="Gill Sans MT" panose="020B0502020104020203" pitchFamily="34" charset="0"/>
            </a:endParaRPr>
          </a:p>
          <a:p>
            <a:r>
              <a:rPr lang="en-US" sz="1100" b="0" dirty="0">
                <a:latin typeface="Gill Sans MT" panose="020B0502020104020203" pitchFamily="34" charset="0"/>
              </a:rPr>
              <a:t>Items 8 through 10 are for </a:t>
            </a:r>
            <a:r>
              <a:rPr lang="en-US" sz="1100" b="0" dirty="0" smtClean="0">
                <a:latin typeface="Gill Sans MT" panose="020B0502020104020203" pitchFamily="34" charset="0"/>
              </a:rPr>
              <a:t>optional limited services: </a:t>
            </a:r>
            <a:r>
              <a:rPr lang="en-US" sz="1100" b="0" dirty="0">
                <a:latin typeface="Gill Sans MT" panose="020B0502020104020203" pitchFamily="34" charset="0"/>
              </a:rPr>
              <a:t>assisting with a lien, requesting financial data or proof of the respondent’s income, or other requests. </a:t>
            </a:r>
            <a:endParaRPr lang="en-US" sz="1100" b="0" dirty="0" smtClean="0">
              <a:latin typeface="Gill Sans MT" panose="020B0502020104020203" pitchFamily="34" charset="0"/>
            </a:endParaRPr>
          </a:p>
          <a:p>
            <a:endParaRPr lang="en-US" sz="1100" b="0" dirty="0">
              <a:latin typeface="Gill Sans MT" panose="020B0502020104020203" pitchFamily="34" charset="0"/>
            </a:endParaRPr>
          </a:p>
          <a:p>
            <a:r>
              <a:rPr lang="en-US" sz="1100" b="0" dirty="0">
                <a:latin typeface="Gill Sans MT" panose="020B0502020104020203" pitchFamily="34" charset="0"/>
              </a:rPr>
              <a:t>Item 11 is used to request payment forwarding from the assisting agency’s </a:t>
            </a:r>
            <a:r>
              <a:rPr lang="en-US" sz="1100" b="0" dirty="0" smtClean="0">
                <a:latin typeface="Gill Sans MT" panose="020B0502020104020203" pitchFamily="34" charset="0"/>
              </a:rPr>
              <a:t>SDU</a:t>
            </a:r>
            <a:r>
              <a:rPr lang="en-US" sz="1100" b="0" baseline="0" dirty="0" smtClean="0">
                <a:latin typeface="Gill Sans MT" panose="020B0502020104020203" pitchFamily="34" charset="0"/>
              </a:rPr>
              <a:t> </a:t>
            </a:r>
            <a:r>
              <a:rPr lang="en-US" sz="1100" b="0" dirty="0" smtClean="0">
                <a:latin typeface="Gill Sans MT" panose="020B0502020104020203" pitchFamily="34" charset="0"/>
              </a:rPr>
              <a:t>to </a:t>
            </a:r>
            <a:r>
              <a:rPr lang="en-US" sz="1100" b="0" dirty="0">
                <a:latin typeface="Gill Sans MT" panose="020B0502020104020203" pitchFamily="34" charset="0"/>
              </a:rPr>
              <a:t>the requesting agency’s SDU for disbursement.  </a:t>
            </a:r>
            <a:r>
              <a:rPr lang="en-US" sz="1100" b="0" dirty="0" smtClean="0">
                <a:latin typeface="Gill Sans MT" panose="020B0502020104020203" pitchFamily="34" charset="0"/>
              </a:rPr>
              <a:t>Such </a:t>
            </a:r>
            <a:r>
              <a:rPr lang="en-US" sz="1100" b="0" dirty="0">
                <a:latin typeface="Gill Sans MT" panose="020B0502020104020203" pitchFamily="34" charset="0"/>
              </a:rPr>
              <a:t>a request may be appropriate </a:t>
            </a:r>
            <a:r>
              <a:rPr lang="en-US" sz="1100" b="0" dirty="0" smtClean="0">
                <a:latin typeface="Gill Sans MT" panose="020B0502020104020203" pitchFamily="34" charset="0"/>
              </a:rPr>
              <a:t>when </a:t>
            </a:r>
            <a:r>
              <a:rPr lang="en-US" sz="1100" b="0" dirty="0">
                <a:latin typeface="Gill Sans MT" panose="020B0502020104020203" pitchFamily="34" charset="0"/>
              </a:rPr>
              <a:t>the payments are going to the assisting agency’s SDU and the custodial parent applies for services with the requesting agency.  In the space marked “Send payments to:” list the name and address (street, PO Box, city, state, and zip code) of the requesting agency’s SDU.  In the appropriate spaces, enter the locator code and state where payments should be sent.  </a:t>
            </a:r>
            <a:endParaRPr lang="en-US" sz="1100" b="0" dirty="0" smtClean="0">
              <a:latin typeface="Gill Sans MT" panose="020B0502020104020203" pitchFamily="34" charset="0"/>
            </a:endParaRPr>
          </a:p>
          <a:p>
            <a:endParaRPr lang="en-US" sz="1100" b="0" dirty="0" smtClean="0">
              <a:latin typeface="Gill Sans MT" panose="020B0502020104020203"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100" kern="1200" dirty="0" smtClean="0">
                <a:solidFill>
                  <a:schemeClr val="tx1"/>
                </a:solidFill>
                <a:effectLst/>
                <a:latin typeface="Gill Sans MT" panose="020B0502020104020203" pitchFamily="34" charset="0"/>
                <a:ea typeface="+mn-ea"/>
                <a:cs typeface="+mn-cs"/>
              </a:rPr>
              <a:t>A payment forwarding request on </a:t>
            </a:r>
            <a:r>
              <a:rPr lang="en-US" sz="1100" b="0" kern="1200" dirty="0" smtClean="0">
                <a:solidFill>
                  <a:schemeClr val="tx1"/>
                </a:solidFill>
                <a:effectLst/>
                <a:latin typeface="Gill Sans MT" panose="020B0502020104020203" pitchFamily="34" charset="0"/>
                <a:ea typeface="+mn-ea"/>
                <a:cs typeface="+mn-cs"/>
              </a:rPr>
              <a:t>a</a:t>
            </a:r>
            <a:r>
              <a:rPr lang="en-US" sz="1100" kern="1200" dirty="0" smtClean="0">
                <a:solidFill>
                  <a:schemeClr val="tx1"/>
                </a:solidFill>
                <a:effectLst/>
                <a:latin typeface="Gill Sans MT" panose="020B0502020104020203" pitchFamily="34" charset="0"/>
                <a:ea typeface="+mn-ea"/>
                <a:cs typeface="+mn-cs"/>
              </a:rPr>
              <a:t> Transmittal #3 is not a request for the assisting agency to open an intergovernmental case.  It is simply a request for the assisting agency to forward payments to the requesting agency’s SDU.  This option was added when the forms were under review at OMB as several comments were received requesting a payment forwarding action.</a:t>
            </a:r>
          </a:p>
          <a:p>
            <a:endParaRPr lang="en-US" sz="1100" b="0" dirty="0">
              <a:latin typeface="Gill Sans MT" panose="020B0502020104020203" pitchFamily="34" charset="0"/>
            </a:endParaRPr>
          </a:p>
          <a:p>
            <a:r>
              <a:rPr lang="en-US" sz="1100" b="0" dirty="0">
                <a:latin typeface="Gill Sans MT" panose="020B0502020104020203" pitchFamily="34" charset="0"/>
              </a:rPr>
              <a:t>The date when the requested information is needed has been moved from the form’s header to the end of Section I and titled “Response needed by.”  This will be particularly important if information is needed for something time sensitive, such as a tribunal hearing.</a:t>
            </a:r>
          </a:p>
          <a:p>
            <a:endParaRPr lang="en-US" sz="1100" b="0" dirty="0">
              <a:latin typeface="Gill Sans MT" panose="020B0502020104020203" pitchFamily="34" charset="0"/>
            </a:endParaRPr>
          </a:p>
          <a:p>
            <a:r>
              <a:rPr lang="en-US" sz="1100" b="0" dirty="0">
                <a:latin typeface="Gill Sans MT" panose="020B0502020104020203" pitchFamily="34" charset="0"/>
              </a:rPr>
              <a:t>Two checkboxes </a:t>
            </a:r>
            <a:r>
              <a:rPr lang="en-US" sz="1100" b="0" dirty="0" smtClean="0">
                <a:latin typeface="Gill Sans MT" panose="020B0502020104020203" pitchFamily="34" charset="0"/>
              </a:rPr>
              <a:t>were </a:t>
            </a:r>
            <a:r>
              <a:rPr lang="en-US" sz="1100" b="0" dirty="0">
                <a:latin typeface="Gill Sans MT" panose="020B0502020104020203" pitchFamily="34" charset="0"/>
              </a:rPr>
              <a:t>removed from </a:t>
            </a:r>
            <a:r>
              <a:rPr lang="en-US" sz="1100" b="0" dirty="0" smtClean="0">
                <a:latin typeface="Gill Sans MT" panose="020B0502020104020203" pitchFamily="34" charset="0"/>
              </a:rPr>
              <a:t>the old version of the </a:t>
            </a:r>
            <a:r>
              <a:rPr lang="en-US" sz="1100" b="0" dirty="0">
                <a:latin typeface="Gill Sans MT" panose="020B0502020104020203" pitchFamily="34" charset="0"/>
              </a:rPr>
              <a:t>form.  The first was “Obtain party signature on attached </a:t>
            </a:r>
            <a:r>
              <a:rPr lang="en-US" sz="1100" b="0" dirty="0" smtClean="0">
                <a:latin typeface="Gill Sans MT" panose="020B0502020104020203" pitchFamily="34" charset="0"/>
              </a:rPr>
              <a:t>form.”  We </a:t>
            </a:r>
            <a:r>
              <a:rPr lang="en-US" sz="1100" b="0" dirty="0">
                <a:latin typeface="Gill Sans MT" panose="020B0502020104020203" pitchFamily="34" charset="0"/>
              </a:rPr>
              <a:t>heard from states that this was rarely needed and could be included under “Other.”  The second was “File a Notice of Determination of Controlling Order with an order-issuing </a:t>
            </a:r>
            <a:r>
              <a:rPr lang="en-US" sz="1100" b="0" dirty="0" smtClean="0">
                <a:latin typeface="Gill Sans MT" panose="020B0502020104020203" pitchFamily="34" charset="0"/>
              </a:rPr>
              <a:t>tribunal,” </a:t>
            </a:r>
            <a:r>
              <a:rPr lang="en-US" sz="1100" b="0" dirty="0">
                <a:latin typeface="Gill Sans MT" panose="020B0502020104020203" pitchFamily="34" charset="0"/>
              </a:rPr>
              <a:t>which is now included in the revised Notice of Determination of Controlling Order form.  A </a:t>
            </a:r>
            <a:r>
              <a:rPr lang="en-US" sz="1100" b="0" dirty="0" smtClean="0">
                <a:latin typeface="Gill Sans MT" panose="020B0502020104020203" pitchFamily="34" charset="0"/>
              </a:rPr>
              <a:t>determination </a:t>
            </a:r>
            <a:r>
              <a:rPr lang="en-US" sz="1100" b="0" dirty="0">
                <a:latin typeface="Gill Sans MT" panose="020B0502020104020203" pitchFamily="34" charset="0"/>
              </a:rPr>
              <a:t>of a controlling order is rarely necessary because it only occurs </a:t>
            </a:r>
            <a:r>
              <a:rPr lang="en-US" sz="1100" b="0" dirty="0" smtClean="0">
                <a:latin typeface="Gill Sans MT" panose="020B0502020104020203" pitchFamily="34" charset="0"/>
              </a:rPr>
              <a:t>if </a:t>
            </a:r>
            <a:r>
              <a:rPr lang="en-US" sz="1100" b="0" dirty="0">
                <a:latin typeface="Gill Sans MT" panose="020B0502020104020203" pitchFamily="34" charset="0"/>
              </a:rPr>
              <a:t>there are still </a:t>
            </a:r>
            <a:r>
              <a:rPr lang="en-US" sz="1100" b="0" dirty="0" smtClean="0">
                <a:latin typeface="Gill Sans MT" panose="020B0502020104020203" pitchFamily="34" charset="0"/>
              </a:rPr>
              <a:t>two orders </a:t>
            </a:r>
            <a:r>
              <a:rPr lang="en-US" sz="1100" b="0" dirty="0">
                <a:latin typeface="Gill Sans MT" panose="020B0502020104020203" pitchFamily="34" charset="0"/>
              </a:rPr>
              <a:t>with current support </a:t>
            </a:r>
            <a:r>
              <a:rPr lang="en-US" sz="1100" b="0" dirty="0" smtClean="0">
                <a:latin typeface="Gill Sans MT" panose="020B0502020104020203" pitchFamily="34" charset="0"/>
              </a:rPr>
              <a:t>due.</a:t>
            </a:r>
            <a:endParaRPr lang="en-US" sz="1100" b="0" dirty="0">
              <a:latin typeface="Gill Sans MT" panose="020B0502020104020203" pitchFamily="34" charset="0"/>
            </a:endParaRPr>
          </a:p>
        </p:txBody>
      </p:sp>
    </p:spTree>
    <p:extLst>
      <p:ext uri="{BB962C8B-B14F-4D97-AF65-F5344CB8AC3E}">
        <p14:creationId xmlns:p14="http://schemas.microsoft.com/office/powerpoint/2010/main" val="25365219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b="0" dirty="0">
                <a:latin typeface="Gill Sans MT" panose="020B0502020104020203" pitchFamily="34" charset="0"/>
              </a:rPr>
              <a:t>Notes:</a:t>
            </a:r>
          </a:p>
          <a:p>
            <a:endParaRPr lang="en-US" sz="1100" b="0" dirty="0">
              <a:latin typeface="Gill Sans MT" panose="020B0502020104020203" pitchFamily="34" charset="0"/>
            </a:endParaRPr>
          </a:p>
          <a:p>
            <a:r>
              <a:rPr lang="en-US" sz="1100" b="0" dirty="0" smtClean="0">
                <a:latin typeface="Gill Sans MT" panose="020B0502020104020203" pitchFamily="34" charset="0"/>
              </a:rPr>
              <a:t>Sections </a:t>
            </a:r>
            <a:r>
              <a:rPr lang="en-US" sz="1100" b="0" dirty="0">
                <a:latin typeface="Gill Sans MT" panose="020B0502020104020203" pitchFamily="34" charset="0"/>
              </a:rPr>
              <a:t>II and III did not change much.</a:t>
            </a:r>
          </a:p>
          <a:p>
            <a:endParaRPr lang="en-US" sz="1100" b="0" dirty="0">
              <a:latin typeface="Gill Sans MT" panose="020B0502020104020203" pitchFamily="34" charset="0"/>
            </a:endParaRPr>
          </a:p>
          <a:p>
            <a:r>
              <a:rPr lang="en-US" sz="1100" b="0" dirty="0">
                <a:latin typeface="Gill Sans MT" panose="020B0502020104020203" pitchFamily="34" charset="0"/>
              </a:rPr>
              <a:t>In Section II, the title was changed from “Additional Information” to “Other Pertinent Information.”  The checkbox “Verified Address of Employer” was removed.  The checkbox for “Nondisclosure Finding Attached” was moved to the form heading and renamed “Nondisclosure Finding/Affidavit attached.”</a:t>
            </a:r>
          </a:p>
          <a:p>
            <a:endParaRPr lang="en-US" sz="1100" b="0" dirty="0">
              <a:latin typeface="Gill Sans MT" panose="020B0502020104020203" pitchFamily="34" charset="0"/>
            </a:endParaRPr>
          </a:p>
          <a:p>
            <a:r>
              <a:rPr lang="en-US" sz="1100" b="0" dirty="0">
                <a:latin typeface="Gill Sans MT" panose="020B0502020104020203" pitchFamily="34" charset="0"/>
              </a:rPr>
              <a:t>In Section III, the signature changed from “Initiating Contact Person (first, middle, last)” to “Requesting contact person (first, middle, last, suffix)” for clarity.   Again, </a:t>
            </a:r>
            <a:r>
              <a:rPr lang="en-US" sz="1100" b="0" dirty="0" smtClean="0">
                <a:latin typeface="Gill Sans MT" panose="020B0502020104020203" pitchFamily="34" charset="0"/>
              </a:rPr>
              <a:t>a </a:t>
            </a:r>
            <a:r>
              <a:rPr lang="en-US" sz="1100" b="0" dirty="0">
                <a:latin typeface="Gill Sans MT" panose="020B0502020104020203" pitchFamily="34" charset="0"/>
              </a:rPr>
              <a:t>“direct” telephone number (including extension if necessary) </a:t>
            </a:r>
            <a:r>
              <a:rPr lang="en-US" sz="1100" b="0" dirty="0" smtClean="0">
                <a:latin typeface="Gill Sans MT" panose="020B0502020104020203" pitchFamily="34" charset="0"/>
              </a:rPr>
              <a:t>will </a:t>
            </a:r>
            <a:r>
              <a:rPr lang="en-US" sz="1100" b="0" dirty="0">
                <a:latin typeface="Gill Sans MT" panose="020B0502020104020203" pitchFamily="34" charset="0"/>
              </a:rPr>
              <a:t>expedite communication between jurisdictions. </a:t>
            </a:r>
            <a:r>
              <a:rPr lang="en-US" sz="1100" b="0" dirty="0" smtClean="0">
                <a:latin typeface="Gill Sans MT" panose="020B0502020104020203" pitchFamily="34" charset="0"/>
              </a:rPr>
              <a:t> </a:t>
            </a:r>
            <a:r>
              <a:rPr lang="en-US" sz="1100" kern="1200" dirty="0" smtClean="0">
                <a:solidFill>
                  <a:schemeClr val="tx1"/>
                </a:solidFill>
                <a:effectLst/>
                <a:latin typeface="Gill Sans MT" panose="020B0502020104020203" pitchFamily="34" charset="0"/>
                <a:ea typeface="+mn-ea"/>
                <a:cs typeface="+mn-cs"/>
              </a:rPr>
              <a:t>If a direct phone number is not available, then provide the best number.</a:t>
            </a:r>
          </a:p>
          <a:p>
            <a:endParaRPr lang="en-US" sz="1100" dirty="0">
              <a:latin typeface="Gill Sans MT" panose="020B0502020104020203" pitchFamily="34" charset="0"/>
            </a:endParaRP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13</a:t>
            </a:fld>
            <a:endParaRPr lang="en-US"/>
          </a:p>
        </p:txBody>
      </p:sp>
    </p:spTree>
    <p:extLst>
      <p:ext uri="{BB962C8B-B14F-4D97-AF65-F5344CB8AC3E}">
        <p14:creationId xmlns:p14="http://schemas.microsoft.com/office/powerpoint/2010/main" val="13234084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b="0" dirty="0">
                <a:latin typeface="Gill Sans MT" panose="020B0502020104020203" pitchFamily="34" charset="0"/>
              </a:rPr>
              <a:t>Notes:</a:t>
            </a:r>
          </a:p>
          <a:p>
            <a:endParaRPr lang="en-US" sz="1100" b="0" dirty="0">
              <a:latin typeface="Gill Sans MT" panose="020B0502020104020203" pitchFamily="34" charset="0"/>
            </a:endParaRPr>
          </a:p>
          <a:p>
            <a:r>
              <a:rPr lang="en-US" sz="1100" b="0" dirty="0">
                <a:latin typeface="Gill Sans MT" panose="020B0502020104020203" pitchFamily="34" charset="0"/>
              </a:rPr>
              <a:t>On the Transmittal #3 Acknowledgment there are no substantive changes.  </a:t>
            </a:r>
          </a:p>
          <a:p>
            <a:endParaRPr lang="en-US" sz="1100" b="0" dirty="0">
              <a:latin typeface="Gill Sans MT" panose="020B0502020104020203" pitchFamily="34" charset="0"/>
            </a:endParaRPr>
          </a:p>
        </p:txBody>
      </p:sp>
      <p:sp>
        <p:nvSpPr>
          <p:cNvPr id="4" name="Slide Number Placeholder 3"/>
          <p:cNvSpPr>
            <a:spLocks noGrp="1"/>
          </p:cNvSpPr>
          <p:nvPr>
            <p:ph type="sldNum" sz="quarter" idx="10"/>
          </p:nvPr>
        </p:nvSpPr>
        <p:spPr/>
        <p:txBody>
          <a:bodyPr/>
          <a:lstStyle/>
          <a:p>
            <a:fld id="{824A558B-E4E9-A94A-B9C1-029E46A76ABA}" type="slidenum">
              <a:rPr lang="en-US" smtClean="0"/>
              <a:t>14</a:t>
            </a:fld>
            <a:endParaRPr lang="en-US"/>
          </a:p>
        </p:txBody>
      </p:sp>
    </p:spTree>
    <p:extLst>
      <p:ext uri="{BB962C8B-B14F-4D97-AF65-F5344CB8AC3E}">
        <p14:creationId xmlns:p14="http://schemas.microsoft.com/office/powerpoint/2010/main" val="28207877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latin typeface="Gill Sans MT" panose="020B0502020104020203" pitchFamily="34" charset="0"/>
              </a:rPr>
              <a:t>Notes:</a:t>
            </a:r>
          </a:p>
          <a:p>
            <a:endParaRPr lang="en-US" sz="1100" dirty="0">
              <a:latin typeface="Gill Sans MT" panose="020B0502020104020203" pitchFamily="34" charset="0"/>
            </a:endParaRPr>
          </a:p>
          <a:p>
            <a:r>
              <a:rPr lang="en-US" sz="1100" dirty="0">
                <a:latin typeface="Gill Sans MT" panose="020B0502020104020203" pitchFamily="34" charset="0"/>
              </a:rPr>
              <a:t>Let’s continue with the Letter of Transmittal Requesting Registration.</a:t>
            </a:r>
          </a:p>
        </p:txBody>
      </p:sp>
      <p:sp>
        <p:nvSpPr>
          <p:cNvPr id="4" name="Slide Number Placeholder 3"/>
          <p:cNvSpPr>
            <a:spLocks noGrp="1"/>
          </p:cNvSpPr>
          <p:nvPr>
            <p:ph type="sldNum" sz="quarter" idx="10"/>
          </p:nvPr>
        </p:nvSpPr>
        <p:spPr/>
        <p:txBody>
          <a:bodyPr/>
          <a:lstStyle/>
          <a:p>
            <a:fld id="{824A558B-E4E9-A94A-B9C1-029E46A76ABA}" type="slidenum">
              <a:rPr lang="en-US" smtClean="0"/>
              <a:t>15</a:t>
            </a:fld>
            <a:endParaRPr lang="en-US"/>
          </a:p>
        </p:txBody>
      </p:sp>
    </p:spTree>
    <p:extLst>
      <p:ext uri="{BB962C8B-B14F-4D97-AF65-F5344CB8AC3E}">
        <p14:creationId xmlns:p14="http://schemas.microsoft.com/office/powerpoint/2010/main" val="6605360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0" y="4415790"/>
            <a:ext cx="5608320" cy="4347210"/>
          </a:xfrm>
        </p:spPr>
        <p:txBody>
          <a:bodyPr/>
          <a:lstStyle/>
          <a:p>
            <a:r>
              <a:rPr lang="en-US" sz="1100" dirty="0">
                <a:latin typeface="Gill Sans MT" panose="020B0502020104020203" pitchFamily="34" charset="0"/>
              </a:rPr>
              <a:t>Notes:</a:t>
            </a:r>
          </a:p>
          <a:p>
            <a:endParaRPr lang="en-US" sz="1100" b="0" dirty="0">
              <a:latin typeface="Gill Sans MT" panose="020B0502020104020203" pitchFamily="34" charset="0"/>
            </a:endParaRPr>
          </a:p>
          <a:p>
            <a:r>
              <a:rPr lang="en-US" sz="1100" b="0" dirty="0">
                <a:latin typeface="Gill Sans MT" panose="020B0502020104020203" pitchFamily="34" charset="0"/>
              </a:rPr>
              <a:t>The Letter of Transmittal Requesting Registration </a:t>
            </a:r>
            <a:r>
              <a:rPr lang="en-US" sz="1100" b="0" dirty="0" smtClean="0">
                <a:latin typeface="Gill Sans MT" panose="020B0502020104020203" pitchFamily="34" charset="0"/>
              </a:rPr>
              <a:t>is </a:t>
            </a:r>
            <a:r>
              <a:rPr lang="en-US" sz="1100" b="0" dirty="0">
                <a:latin typeface="Gill Sans MT" panose="020B0502020104020203" pitchFamily="34" charset="0"/>
              </a:rPr>
              <a:t>a required document used by an initiating jurisdiction to request that a responding jurisdiction register an existing order issued by a tribunal in another state for enforcement and/or modification in the responding jurisdiction.  This form is used in IV-D, as well as non-IV-D, </a:t>
            </a:r>
            <a:r>
              <a:rPr lang="en-US" sz="1100" b="0" dirty="0" smtClean="0">
                <a:latin typeface="Gill Sans MT" panose="020B0502020104020203" pitchFamily="34" charset="0"/>
              </a:rPr>
              <a:t>child </a:t>
            </a:r>
            <a:r>
              <a:rPr lang="en-US" sz="1100" b="0" dirty="0">
                <a:latin typeface="Gill Sans MT" panose="020B0502020104020203" pitchFamily="34" charset="0"/>
              </a:rPr>
              <a:t>support cases.  </a:t>
            </a:r>
            <a:endParaRPr lang="en-US" sz="1100" b="0" dirty="0" smtClean="0">
              <a:latin typeface="Gill Sans MT" panose="020B0502020104020203" pitchFamily="34" charset="0"/>
            </a:endParaRPr>
          </a:p>
          <a:p>
            <a:r>
              <a:rPr lang="en-US" sz="1100" b="0" dirty="0">
                <a:latin typeface="Gill Sans MT" panose="020B0502020104020203" pitchFamily="34" charset="0"/>
              </a:rPr>
              <a:t> </a:t>
            </a:r>
          </a:p>
          <a:p>
            <a:r>
              <a:rPr lang="en-US" sz="1100" b="0" dirty="0">
                <a:latin typeface="Gill Sans MT" panose="020B0502020104020203" pitchFamily="34" charset="0"/>
              </a:rPr>
              <a:t>The Letter of Transmittal Requesting Registration replaces the </a:t>
            </a:r>
            <a:r>
              <a:rPr lang="en-US" sz="1100" b="0" dirty="0" smtClean="0">
                <a:latin typeface="Gill Sans MT" panose="020B0502020104020203" pitchFamily="34" charset="0"/>
              </a:rPr>
              <a:t>old Registration </a:t>
            </a:r>
            <a:r>
              <a:rPr lang="en-US" sz="1100" b="0" dirty="0">
                <a:latin typeface="Gill Sans MT" panose="020B0502020104020203" pitchFamily="34" charset="0"/>
              </a:rPr>
              <a:t>Statement</a:t>
            </a:r>
            <a:r>
              <a:rPr lang="en-US" sz="1100" b="0" dirty="0" smtClean="0">
                <a:latin typeface="Gill Sans MT" panose="020B0502020104020203" pitchFamily="34" charset="0"/>
              </a:rPr>
              <a:t>. UIFSA </a:t>
            </a:r>
            <a:r>
              <a:rPr lang="en-US" sz="1100" b="0" dirty="0">
                <a:latin typeface="Gill Sans MT" panose="020B0502020104020203" pitchFamily="34" charset="0"/>
              </a:rPr>
              <a:t>§ 602(a)(1) requires a letter of transmittal when requesting registration and enforcement of an order issued in another state.  UIFSA § 609 requires the same procedure when registering an order issued by another state for modification.  The Letter of Transmittal Requesting Registration fulfills this requirement and provides the essential elements of the out-of-state order the petitioner seeks to register.  The title was changed to clarify this and to match UIFSA.</a:t>
            </a:r>
          </a:p>
          <a:p>
            <a:r>
              <a:rPr lang="en-US" sz="1100" b="0" dirty="0">
                <a:latin typeface="Gill Sans MT" panose="020B0502020104020203" pitchFamily="34" charset="0"/>
              </a:rPr>
              <a:t> </a:t>
            </a:r>
          </a:p>
          <a:p>
            <a:r>
              <a:rPr lang="en-US" sz="1100" b="0" dirty="0">
                <a:latin typeface="Gill Sans MT" panose="020B0502020104020203" pitchFamily="34" charset="0"/>
              </a:rPr>
              <a:t>The Action portion of the header adds a new checkbox to register the order to enforce arrears only, with sub-checkboxes to indicate whether the arrears are assigned </a:t>
            </a:r>
            <a:r>
              <a:rPr lang="en-US" sz="1100" b="0" dirty="0" smtClean="0">
                <a:latin typeface="Gill Sans MT" panose="020B0502020104020203" pitchFamily="34" charset="0"/>
              </a:rPr>
              <a:t>or non-assigned or both.  </a:t>
            </a:r>
            <a:r>
              <a:rPr lang="en-US" sz="1100" b="0" dirty="0">
                <a:latin typeface="Gill Sans MT" panose="020B0502020104020203" pitchFamily="34" charset="0"/>
              </a:rPr>
              <a:t>It </a:t>
            </a:r>
            <a:r>
              <a:rPr lang="en-US" sz="1100" b="0" dirty="0" smtClean="0">
                <a:latin typeface="Gill Sans MT" panose="020B0502020104020203" pitchFamily="34" charset="0"/>
              </a:rPr>
              <a:t>also adds </a:t>
            </a:r>
            <a:r>
              <a:rPr lang="en-US" sz="1100" b="0" dirty="0">
                <a:latin typeface="Gill Sans MT" panose="020B0502020104020203" pitchFamily="34" charset="0"/>
              </a:rPr>
              <a:t>a new checkbox to register the order for both modification and enforcement.</a:t>
            </a:r>
          </a:p>
          <a:p>
            <a:endParaRPr lang="en-US" sz="1100" b="0" dirty="0">
              <a:latin typeface="Gill Sans MT" panose="020B0502020104020203" pitchFamily="34" charset="0"/>
            </a:endParaRPr>
          </a:p>
          <a:p>
            <a:r>
              <a:rPr lang="en-US" sz="1100" b="0" dirty="0">
                <a:latin typeface="Gill Sans MT" panose="020B0502020104020203" pitchFamily="34" charset="0"/>
              </a:rPr>
              <a:t>As a best practice, a state should not ask for modification only if the obligor is in the state that is going to modify the order. </a:t>
            </a:r>
          </a:p>
          <a:p>
            <a:endParaRPr lang="en-US" sz="1100" b="0" dirty="0">
              <a:latin typeface="Gill Sans MT" panose="020B0502020104020203" pitchFamily="34" charset="0"/>
            </a:endParaRPr>
          </a:p>
          <a:p>
            <a:pPr defTabSz="924133">
              <a:defRPr/>
            </a:pPr>
            <a:r>
              <a:rPr lang="en-US" sz="1100" b="0" dirty="0">
                <a:latin typeface="Gill Sans MT" panose="020B0502020104020203" pitchFamily="34" charset="0"/>
              </a:rPr>
              <a:t>The rest of the header record was changed to be consistent across all the intergovernmental </a:t>
            </a:r>
            <a:r>
              <a:rPr lang="en-US" sz="1100" b="0" dirty="0" smtClean="0">
                <a:latin typeface="Gill Sans MT" panose="020B0502020104020203" pitchFamily="34" charset="0"/>
              </a:rPr>
              <a:t>forms, </a:t>
            </a:r>
            <a:r>
              <a:rPr lang="en-US" sz="1100" b="0" dirty="0">
                <a:latin typeface="Gill Sans MT" panose="020B0502020104020203" pitchFamily="34" charset="0"/>
              </a:rPr>
              <a:t>as we have discussed</a:t>
            </a:r>
            <a:r>
              <a:rPr lang="en-US" sz="1100" b="0" dirty="0" smtClean="0">
                <a:latin typeface="Gill Sans MT" panose="020B0502020104020203" pitchFamily="34" charset="0"/>
              </a:rPr>
              <a:t>.</a:t>
            </a:r>
          </a:p>
          <a:p>
            <a:pPr defTabSz="924133">
              <a:defRPr/>
            </a:pPr>
            <a:endParaRPr lang="en-US" sz="1100" b="0" dirty="0">
              <a:latin typeface="Gill Sans MT" panose="020B0502020104020203" pitchFamily="34" charset="0"/>
            </a:endParaRPr>
          </a:p>
          <a:p>
            <a:pPr defTabSz="924133">
              <a:defRPr/>
            </a:pPr>
            <a:r>
              <a:rPr lang="en-US" sz="1100" b="0" dirty="0">
                <a:latin typeface="Gill Sans MT" panose="020B0502020104020203" pitchFamily="34" charset="0"/>
              </a:rPr>
              <a:t>This is the only form that still contains Personally Identifiable Information (or </a:t>
            </a:r>
            <a:r>
              <a:rPr lang="en-US" sz="1100" b="0" dirty="0" smtClean="0">
                <a:latin typeface="Gill Sans MT" panose="020B0502020104020203" pitchFamily="34" charset="0"/>
              </a:rPr>
              <a:t>PII).  OCSE</a:t>
            </a:r>
            <a:r>
              <a:rPr lang="en-US" sz="1100" b="0" baseline="0" dirty="0" smtClean="0">
                <a:latin typeface="Gill Sans MT" panose="020B0502020104020203" pitchFamily="34" charset="0"/>
              </a:rPr>
              <a:t> </a:t>
            </a:r>
            <a:r>
              <a:rPr lang="en-US" sz="1100" b="0" dirty="0" smtClean="0">
                <a:latin typeface="Gill Sans MT" panose="020B0502020104020203" pitchFamily="34" charset="0"/>
              </a:rPr>
              <a:t>retained </a:t>
            </a:r>
            <a:r>
              <a:rPr lang="en-US" sz="1100" b="0" dirty="0">
                <a:latin typeface="Gill Sans MT" panose="020B0502020104020203" pitchFamily="34" charset="0"/>
              </a:rPr>
              <a:t>the PII information </a:t>
            </a:r>
            <a:r>
              <a:rPr lang="en-US" sz="1100" b="0" dirty="0" smtClean="0">
                <a:latin typeface="Gill Sans MT" panose="020B0502020104020203" pitchFamily="34" charset="0"/>
              </a:rPr>
              <a:t>so </a:t>
            </a:r>
            <a:r>
              <a:rPr lang="en-US" sz="1100" b="0" dirty="0">
                <a:latin typeface="Gill Sans MT" panose="020B0502020104020203" pitchFamily="34" charset="0"/>
              </a:rPr>
              <a:t>that it can </a:t>
            </a:r>
            <a:r>
              <a:rPr lang="en-US" sz="1100" b="0" dirty="0" smtClean="0">
                <a:latin typeface="Gill Sans MT" panose="020B0502020104020203" pitchFamily="34" charset="0"/>
              </a:rPr>
              <a:t>be </a:t>
            </a:r>
            <a:r>
              <a:rPr lang="en-US" sz="1100" b="0" dirty="0">
                <a:latin typeface="Gill Sans MT" panose="020B0502020104020203" pitchFamily="34" charset="0"/>
              </a:rPr>
              <a:t>a </a:t>
            </a:r>
            <a:r>
              <a:rPr lang="en-US" sz="1100" b="0" dirty="0" smtClean="0">
                <a:latin typeface="Gill Sans MT" panose="020B0502020104020203" pitchFamily="34" charset="0"/>
              </a:rPr>
              <a:t>standalone </a:t>
            </a:r>
            <a:r>
              <a:rPr lang="en-US" sz="1100" b="0" dirty="0">
                <a:latin typeface="Gill Sans MT" panose="020B0502020104020203" pitchFamily="34" charset="0"/>
              </a:rPr>
              <a:t>form, meeting </a:t>
            </a:r>
            <a:r>
              <a:rPr lang="en-US" sz="1100" b="0" dirty="0" smtClean="0">
                <a:latin typeface="Gill Sans MT" panose="020B0502020104020203" pitchFamily="34" charset="0"/>
              </a:rPr>
              <a:t>the </a:t>
            </a:r>
            <a:r>
              <a:rPr lang="en-US" sz="1100" b="0" dirty="0">
                <a:latin typeface="Gill Sans MT" panose="020B0502020104020203" pitchFamily="34" charset="0"/>
              </a:rPr>
              <a:t>specific requirements of UIFSA § 602, which details the procedure for registration.  However, the form does </a:t>
            </a:r>
            <a:r>
              <a:rPr lang="en-US" sz="1100" b="0" dirty="0" smtClean="0">
                <a:latin typeface="Gill Sans MT" panose="020B0502020104020203" pitchFamily="34" charset="0"/>
              </a:rPr>
              <a:t>ask the </a:t>
            </a:r>
            <a:r>
              <a:rPr lang="en-US" sz="1100" b="0" dirty="0">
                <a:latin typeface="Gill Sans MT" panose="020B0502020104020203" pitchFamily="34" charset="0"/>
              </a:rPr>
              <a:t>tribunal not to file the form in a public access file.  </a:t>
            </a:r>
          </a:p>
        </p:txBody>
      </p:sp>
      <p:sp>
        <p:nvSpPr>
          <p:cNvPr id="4" name="Slide Number Placeholder 3"/>
          <p:cNvSpPr>
            <a:spLocks noGrp="1"/>
          </p:cNvSpPr>
          <p:nvPr>
            <p:ph type="sldNum" sz="quarter" idx="10"/>
          </p:nvPr>
        </p:nvSpPr>
        <p:spPr/>
        <p:txBody>
          <a:bodyPr/>
          <a:lstStyle/>
          <a:p>
            <a:fld id="{824A558B-E4E9-A94A-B9C1-029E46A76ABA}" type="slidenum">
              <a:rPr lang="en-US" smtClean="0"/>
              <a:t>16</a:t>
            </a:fld>
            <a:endParaRPr lang="en-US" dirty="0"/>
          </a:p>
        </p:txBody>
      </p:sp>
    </p:spTree>
    <p:extLst>
      <p:ext uri="{BB962C8B-B14F-4D97-AF65-F5344CB8AC3E}">
        <p14:creationId xmlns:p14="http://schemas.microsoft.com/office/powerpoint/2010/main" val="36341454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33680" y="4260850"/>
            <a:ext cx="6543040" cy="4803140"/>
          </a:xfrm>
        </p:spPr>
        <p:txBody>
          <a:bodyPr/>
          <a:lstStyle/>
          <a:p>
            <a:r>
              <a:rPr lang="en-US" sz="1100" dirty="0">
                <a:latin typeface="Gill Sans MT" panose="020B0502020104020203" pitchFamily="34" charset="0"/>
              </a:rPr>
              <a:t>Notes:</a:t>
            </a:r>
          </a:p>
          <a:p>
            <a:endParaRPr lang="en-US" sz="1100" b="0" dirty="0">
              <a:latin typeface="Gill Sans MT" panose="020B0502020104020203" pitchFamily="34" charset="0"/>
            </a:endParaRPr>
          </a:p>
          <a:p>
            <a:r>
              <a:rPr lang="en-US" sz="1100" b="0" dirty="0">
                <a:latin typeface="Gill Sans MT" panose="020B0502020104020203" pitchFamily="34" charset="0"/>
              </a:rPr>
              <a:t>The Case Summary section provides information about the support order that is being transmitted for registration. </a:t>
            </a:r>
            <a:r>
              <a:rPr lang="en-US" sz="1100" b="0" dirty="0" smtClean="0">
                <a:latin typeface="Gill Sans MT" panose="020B0502020104020203" pitchFamily="34" charset="0"/>
              </a:rPr>
              <a:t>The </a:t>
            </a:r>
            <a:r>
              <a:rPr lang="en-US" sz="1100" b="0" dirty="0">
                <a:latin typeface="Gill Sans MT" panose="020B0502020104020203" pitchFamily="34" charset="0"/>
              </a:rPr>
              <a:t>information includes:</a:t>
            </a:r>
          </a:p>
          <a:p>
            <a:pPr marL="635341" lvl="1" indent="-173275">
              <a:buFont typeface="Arial" panose="020B0604020202020204" pitchFamily="34" charset="0"/>
              <a:buChar char="•"/>
            </a:pPr>
            <a:r>
              <a:rPr lang="en-US" sz="1100" b="0" dirty="0">
                <a:latin typeface="Gill Sans MT" panose="020B0502020104020203" pitchFamily="34" charset="0"/>
              </a:rPr>
              <a:t>t</a:t>
            </a:r>
            <a:r>
              <a:rPr lang="en-US" sz="1100" b="0" dirty="0" smtClean="0">
                <a:latin typeface="Gill Sans MT" panose="020B0502020104020203" pitchFamily="34" charset="0"/>
              </a:rPr>
              <a:t>he </a:t>
            </a:r>
            <a:r>
              <a:rPr lang="en-US" sz="1100" b="0" dirty="0">
                <a:latin typeface="Gill Sans MT" panose="020B0502020104020203" pitchFamily="34" charset="0"/>
              </a:rPr>
              <a:t>date of the support </a:t>
            </a:r>
            <a:r>
              <a:rPr lang="en-US" sz="1100" b="0" dirty="0" smtClean="0">
                <a:latin typeface="Gill Sans MT" panose="020B0502020104020203" pitchFamily="34" charset="0"/>
              </a:rPr>
              <a:t>order;</a:t>
            </a:r>
            <a:endParaRPr lang="en-US" sz="1100" b="0" dirty="0">
              <a:latin typeface="Gill Sans MT" panose="020B0502020104020203" pitchFamily="34" charset="0"/>
            </a:endParaRPr>
          </a:p>
          <a:p>
            <a:pPr marL="635341" lvl="1" indent="-173275">
              <a:buFont typeface="Arial" panose="020B0604020202020204" pitchFamily="34" charset="0"/>
              <a:buChar char="•"/>
            </a:pPr>
            <a:r>
              <a:rPr lang="en-US" sz="1100" b="0" dirty="0">
                <a:latin typeface="Gill Sans MT" panose="020B0502020104020203" pitchFamily="34" charset="0"/>
              </a:rPr>
              <a:t>t</a:t>
            </a:r>
            <a:r>
              <a:rPr lang="en-US" sz="1100" b="0" dirty="0" smtClean="0">
                <a:latin typeface="Gill Sans MT" panose="020B0502020104020203" pitchFamily="34" charset="0"/>
              </a:rPr>
              <a:t>he </a:t>
            </a:r>
            <a:r>
              <a:rPr lang="en-US" sz="1100" b="0" dirty="0">
                <a:latin typeface="Gill Sans MT" panose="020B0502020104020203" pitchFamily="34" charset="0"/>
              </a:rPr>
              <a:t>state and county or tribe issuing the </a:t>
            </a:r>
            <a:r>
              <a:rPr lang="en-US" sz="1100" b="0" dirty="0" smtClean="0">
                <a:latin typeface="Gill Sans MT" panose="020B0502020104020203" pitchFamily="34" charset="0"/>
              </a:rPr>
              <a:t>order; </a:t>
            </a:r>
            <a:r>
              <a:rPr lang="en-US" sz="1100" b="0" dirty="0">
                <a:latin typeface="Gill Sans MT" panose="020B0502020104020203" pitchFamily="34" charset="0"/>
              </a:rPr>
              <a:t>and</a:t>
            </a:r>
          </a:p>
          <a:p>
            <a:pPr marL="635341" lvl="1" indent="-173275">
              <a:buFont typeface="Arial" panose="020B0604020202020204" pitchFamily="34" charset="0"/>
              <a:buChar char="•"/>
            </a:pPr>
            <a:r>
              <a:rPr lang="en-US" sz="1100" b="0" dirty="0">
                <a:latin typeface="Gill Sans MT" panose="020B0502020104020203" pitchFamily="34" charset="0"/>
              </a:rPr>
              <a:t>t</a:t>
            </a:r>
            <a:r>
              <a:rPr lang="en-US" sz="1100" b="0" dirty="0" smtClean="0">
                <a:latin typeface="Gill Sans MT" panose="020B0502020104020203" pitchFamily="34" charset="0"/>
              </a:rPr>
              <a:t>he </a:t>
            </a:r>
            <a:r>
              <a:rPr lang="en-US" sz="1100" b="0" dirty="0">
                <a:latin typeface="Gill Sans MT" panose="020B0502020104020203" pitchFamily="34" charset="0"/>
              </a:rPr>
              <a:t>tribunal </a:t>
            </a:r>
            <a:r>
              <a:rPr lang="en-US" sz="1100" b="0" dirty="0" smtClean="0">
                <a:latin typeface="Gill Sans MT" panose="020B0502020104020203" pitchFamily="34" charset="0"/>
              </a:rPr>
              <a:t>number.</a:t>
            </a:r>
            <a:endParaRPr lang="en-US" sz="1100" b="0" dirty="0">
              <a:latin typeface="Gill Sans MT" panose="020B0502020104020203" pitchFamily="34" charset="0"/>
            </a:endParaRPr>
          </a:p>
          <a:p>
            <a:pPr marL="462067" lvl="1"/>
            <a:endParaRPr lang="en-US" sz="1100" b="0" dirty="0">
              <a:latin typeface="Gill Sans MT" panose="020B0502020104020203" pitchFamily="34" charset="0"/>
            </a:endParaRPr>
          </a:p>
          <a:p>
            <a:pPr marL="4867" lvl="0"/>
            <a:r>
              <a:rPr lang="en-US" sz="1100" b="0" dirty="0" smtClean="0">
                <a:latin typeface="Gill Sans MT" panose="020B0502020104020203" pitchFamily="34" charset="0"/>
              </a:rPr>
              <a:t>Under “Tribunal number,” you may enter the docket number, cause number, or any other appropriate reference number that the tribunal has assigned to the </a:t>
            </a:r>
            <a:r>
              <a:rPr lang="en-US" sz="1100" b="0" strike="noStrike" dirty="0" smtClean="0">
                <a:latin typeface="Gill Sans MT" panose="020B0502020104020203" pitchFamily="34" charset="0"/>
              </a:rPr>
              <a:t>case.</a:t>
            </a:r>
            <a:r>
              <a:rPr lang="en-US" sz="1100" b="0" strike="sngStrike" dirty="0" smtClean="0">
                <a:latin typeface="Gill Sans MT" panose="020B0502020104020203" pitchFamily="34" charset="0"/>
              </a:rPr>
              <a:t> </a:t>
            </a:r>
          </a:p>
          <a:p>
            <a:pPr marL="4867" lvl="0"/>
            <a:endParaRPr lang="en-US" sz="1100" b="0" dirty="0">
              <a:latin typeface="Gill Sans MT" panose="020B0502020104020203" pitchFamily="34" charset="0"/>
            </a:endParaRPr>
          </a:p>
          <a:p>
            <a:r>
              <a:rPr lang="en-US" sz="1100" b="0" dirty="0">
                <a:latin typeface="Gill Sans MT" panose="020B0502020104020203" pitchFamily="34" charset="0"/>
              </a:rPr>
              <a:t>There are new fields to identify the </a:t>
            </a:r>
            <a:r>
              <a:rPr lang="en-US" sz="1100" b="0" dirty="0" smtClean="0">
                <a:latin typeface="Gill Sans MT" panose="020B0502020104020203" pitchFamily="34" charset="0"/>
              </a:rPr>
              <a:t>types </a:t>
            </a:r>
            <a:r>
              <a:rPr lang="en-US" sz="1100" b="0" dirty="0">
                <a:latin typeface="Gill Sans MT" panose="020B0502020104020203" pitchFamily="34" charset="0"/>
              </a:rPr>
              <a:t>of current obligation </a:t>
            </a:r>
            <a:r>
              <a:rPr lang="en-US" sz="1100" b="0" dirty="0" smtClean="0">
                <a:latin typeface="Gill Sans MT" panose="020B0502020104020203" pitchFamily="34" charset="0"/>
              </a:rPr>
              <a:t>and arrears </a:t>
            </a:r>
            <a:r>
              <a:rPr lang="en-US" sz="1100" b="0" dirty="0">
                <a:latin typeface="Gill Sans MT" panose="020B0502020104020203" pitchFamily="34" charset="0"/>
              </a:rPr>
              <a:t>broken down into child support, medical support, and spousal support.  Enter the dollar amount and frequency of all current obligations and all types of </a:t>
            </a:r>
            <a:r>
              <a:rPr lang="en-US" sz="1100" b="0" dirty="0" smtClean="0">
                <a:latin typeface="Gill Sans MT" panose="020B0502020104020203" pitchFamily="34" charset="0"/>
              </a:rPr>
              <a:t>arrears, </a:t>
            </a:r>
            <a:r>
              <a:rPr lang="en-US" sz="1100" b="0" dirty="0">
                <a:latin typeface="Gill Sans MT" panose="020B0502020104020203" pitchFamily="34" charset="0"/>
              </a:rPr>
              <a:t>as appropriate.  Notice that the form also includes a field for total interest. </a:t>
            </a:r>
            <a:endParaRPr lang="en-US" sz="1100" b="0" strike="sngStrike" dirty="0">
              <a:latin typeface="Gill Sans MT" panose="020B0502020104020203" pitchFamily="34" charset="0"/>
            </a:endParaRPr>
          </a:p>
          <a:p>
            <a:r>
              <a:rPr lang="en-US" sz="1100" b="0" dirty="0" smtClean="0">
                <a:latin typeface="Gill Sans MT" panose="020B0502020104020203" pitchFamily="34" charset="0"/>
              </a:rPr>
              <a:t>  </a:t>
            </a:r>
            <a:endParaRPr lang="en-US" sz="1100" b="0" dirty="0">
              <a:latin typeface="Gill Sans MT" panose="020B0502020104020203" pitchFamily="34" charset="0"/>
            </a:endParaRPr>
          </a:p>
          <a:p>
            <a:r>
              <a:rPr lang="en-US" sz="1100" b="0" dirty="0">
                <a:latin typeface="Gill Sans MT" panose="020B0502020104020203" pitchFamily="34" charset="0"/>
              </a:rPr>
              <a:t>Use the </a:t>
            </a:r>
            <a:r>
              <a:rPr lang="en-US" sz="1100" b="0" dirty="0" smtClean="0">
                <a:latin typeface="Gill Sans MT" panose="020B0502020104020203" pitchFamily="34" charset="0"/>
              </a:rPr>
              <a:t>“</a:t>
            </a:r>
            <a:r>
              <a:rPr lang="en-US" sz="1100" b="0" dirty="0">
                <a:latin typeface="Gill Sans MT" panose="020B0502020104020203" pitchFamily="34" charset="0"/>
              </a:rPr>
              <a:t>Other” spaces to identify </a:t>
            </a:r>
            <a:r>
              <a:rPr lang="en-US" sz="1100" b="0" dirty="0" smtClean="0">
                <a:latin typeface="Gill Sans MT" panose="020B0502020104020203" pitchFamily="34" charset="0"/>
              </a:rPr>
              <a:t>any </a:t>
            </a:r>
            <a:r>
              <a:rPr lang="en-US" sz="1100" b="0" dirty="0">
                <a:latin typeface="Gill Sans MT" panose="020B0502020104020203" pitchFamily="34" charset="0"/>
              </a:rPr>
              <a:t>additional types of support or arrears that </a:t>
            </a:r>
            <a:r>
              <a:rPr lang="en-US" sz="1100" b="0" dirty="0" smtClean="0">
                <a:latin typeface="Gill Sans MT" panose="020B0502020104020203" pitchFamily="34" charset="0"/>
              </a:rPr>
              <a:t>are </a:t>
            </a:r>
            <a:r>
              <a:rPr lang="en-US" sz="1100" b="0" dirty="0">
                <a:latin typeface="Gill Sans MT" panose="020B0502020104020203" pitchFamily="34" charset="0"/>
              </a:rPr>
              <a:t>not listed.  For example, under current obligations, </a:t>
            </a:r>
            <a:r>
              <a:rPr lang="en-US" sz="1100" b="0" dirty="0" smtClean="0">
                <a:latin typeface="Gill Sans MT" panose="020B0502020104020203" pitchFamily="34" charset="0"/>
              </a:rPr>
              <a:t>“Other” may include separate obligations, such as child care costs. </a:t>
            </a:r>
          </a:p>
          <a:p>
            <a:r>
              <a:rPr lang="en-US" sz="1100" b="0" dirty="0">
                <a:latin typeface="Gill Sans MT" panose="020B0502020104020203" pitchFamily="34" charset="0"/>
              </a:rPr>
              <a:t> </a:t>
            </a:r>
          </a:p>
          <a:p>
            <a:r>
              <a:rPr lang="en-US" sz="1100" b="0" dirty="0">
                <a:latin typeface="Gill Sans MT" panose="020B0502020104020203" pitchFamily="34" charset="0"/>
              </a:rPr>
              <a:t>At the bottom of this section there is space for the total amount of arrears and the period of </a:t>
            </a:r>
            <a:r>
              <a:rPr lang="en-US" sz="1100" b="0" dirty="0" smtClean="0">
                <a:latin typeface="Gill Sans MT" panose="020B0502020104020203" pitchFamily="34" charset="0"/>
              </a:rPr>
              <a:t>computation.  If </a:t>
            </a:r>
            <a:r>
              <a:rPr lang="en-US" sz="1100" b="0" dirty="0">
                <a:latin typeface="Gill Sans MT" panose="020B0502020104020203" pitchFamily="34" charset="0"/>
              </a:rPr>
              <a:t>enforcement of assigned arrears only is being requested, that amount is identified in the </a:t>
            </a:r>
            <a:r>
              <a:rPr lang="en-US" sz="1100" b="0" dirty="0" smtClean="0">
                <a:latin typeface="Gill Sans MT" panose="020B0502020104020203" pitchFamily="34" charset="0"/>
              </a:rPr>
              <a:t>“Assigned </a:t>
            </a:r>
            <a:r>
              <a:rPr lang="en-US" sz="1100" b="0" dirty="0">
                <a:latin typeface="Gill Sans MT" panose="020B0502020104020203" pitchFamily="34" charset="0"/>
              </a:rPr>
              <a:t>Arrears </a:t>
            </a:r>
            <a:r>
              <a:rPr lang="en-US" sz="1100" b="0" dirty="0" smtClean="0">
                <a:latin typeface="Gill Sans MT" panose="020B0502020104020203" pitchFamily="34" charset="0"/>
              </a:rPr>
              <a:t>Only” </a:t>
            </a:r>
            <a:r>
              <a:rPr lang="en-US" sz="1100" b="0" dirty="0">
                <a:latin typeface="Gill Sans MT" panose="020B0502020104020203" pitchFamily="34" charset="0"/>
              </a:rPr>
              <a:t>field.  You will need to attach documentation of the TANF time periods.  Arrears are distributed based on whether they are due to the family or a state.</a:t>
            </a:r>
          </a:p>
          <a:p>
            <a:endParaRPr lang="en-US" sz="1100" dirty="0">
              <a:latin typeface="Gill Sans MT" panose="020B0502020104020203" pitchFamily="34" charset="0"/>
            </a:endParaRPr>
          </a:p>
          <a:p>
            <a:r>
              <a:rPr lang="en-US" sz="1100" dirty="0">
                <a:latin typeface="Gill Sans MT" panose="020B0502020104020203" pitchFamily="34" charset="0"/>
              </a:rPr>
              <a:t> </a:t>
            </a:r>
          </a:p>
          <a:p>
            <a:endParaRPr lang="en-US" sz="1100" dirty="0">
              <a:latin typeface="Gill Sans MT" panose="020B0502020104020203" pitchFamily="34" charset="0"/>
            </a:endParaRPr>
          </a:p>
        </p:txBody>
      </p:sp>
    </p:spTree>
    <p:extLst>
      <p:ext uri="{BB962C8B-B14F-4D97-AF65-F5344CB8AC3E}">
        <p14:creationId xmlns:p14="http://schemas.microsoft.com/office/powerpoint/2010/main" val="31588759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4133">
              <a:defRPr/>
            </a:pPr>
            <a:r>
              <a:rPr lang="en-US" sz="1100" dirty="0">
                <a:latin typeface="Gill Sans MT" panose="020B0502020104020203" pitchFamily="34" charset="0"/>
              </a:rPr>
              <a:t>Notes:</a:t>
            </a:r>
          </a:p>
          <a:p>
            <a:pPr defTabSz="924133">
              <a:defRPr/>
            </a:pPr>
            <a:endParaRPr lang="en-US" sz="1100" dirty="0">
              <a:latin typeface="Gill Sans MT" panose="020B0502020104020203" pitchFamily="34" charset="0"/>
            </a:endParaRPr>
          </a:p>
          <a:p>
            <a:r>
              <a:rPr lang="en-US" sz="1100" b="0" dirty="0">
                <a:latin typeface="Gill Sans MT" panose="020B0502020104020203" pitchFamily="34" charset="0"/>
              </a:rPr>
              <a:t>Sections II and III have new titles, referring to Obligee and Obligor Information, instead of Mother and Father, to make the form gender neutral. </a:t>
            </a:r>
          </a:p>
          <a:p>
            <a:r>
              <a:rPr lang="en-US" sz="1100" b="0" dirty="0">
                <a:latin typeface="Gill Sans MT" panose="020B0502020104020203" pitchFamily="34" charset="0"/>
              </a:rPr>
              <a:t> </a:t>
            </a:r>
          </a:p>
          <a:p>
            <a:r>
              <a:rPr lang="en-US" sz="1100" b="0" dirty="0">
                <a:latin typeface="Gill Sans MT" panose="020B0502020104020203" pitchFamily="34" charset="0"/>
              </a:rPr>
              <a:t>In Section II, there are new checkboxes to indicate whether the obligee is a parent or caretaker.  If the obligee is a caretaker, there is space to indicate the person’s relationship to the child(</a:t>
            </a:r>
            <a:r>
              <a:rPr lang="en-US" sz="1100" b="0" dirty="0" err="1">
                <a:latin typeface="Gill Sans MT" panose="020B0502020104020203" pitchFamily="34" charset="0"/>
              </a:rPr>
              <a:t>ren</a:t>
            </a:r>
            <a:r>
              <a:rPr lang="en-US" sz="1100" b="0" dirty="0">
                <a:latin typeface="Gill Sans MT" panose="020B0502020104020203" pitchFamily="34" charset="0"/>
              </a:rPr>
              <a:t>) and whether </a:t>
            </a:r>
            <a:r>
              <a:rPr lang="en-US" sz="1100" b="0" dirty="0" smtClean="0">
                <a:latin typeface="Gill Sans MT" panose="020B0502020104020203" pitchFamily="34" charset="0"/>
              </a:rPr>
              <a:t>the </a:t>
            </a:r>
            <a:r>
              <a:rPr lang="en-US" sz="1100" b="0" dirty="0">
                <a:latin typeface="Gill Sans MT" panose="020B0502020104020203" pitchFamily="34" charset="0"/>
              </a:rPr>
              <a:t>caretaker has legal custody or guardianship of the child(</a:t>
            </a:r>
            <a:r>
              <a:rPr lang="en-US" sz="1100" b="0" dirty="0" err="1">
                <a:latin typeface="Gill Sans MT" panose="020B0502020104020203" pitchFamily="34" charset="0"/>
              </a:rPr>
              <a:t>ren</a:t>
            </a:r>
            <a:r>
              <a:rPr lang="en-US" sz="1100" b="0" dirty="0">
                <a:latin typeface="Gill Sans MT" panose="020B0502020104020203" pitchFamily="34" charset="0"/>
              </a:rPr>
              <a:t>).  </a:t>
            </a:r>
          </a:p>
          <a:p>
            <a:endParaRPr lang="en-US" sz="1100" b="0" dirty="0">
              <a:latin typeface="Gill Sans MT" panose="020B0502020104020203" pitchFamily="34" charset="0"/>
            </a:endParaRPr>
          </a:p>
          <a:p>
            <a:r>
              <a:rPr lang="en-US" sz="1100" b="0" dirty="0">
                <a:latin typeface="Gill Sans MT" panose="020B0502020104020203" pitchFamily="34" charset="0"/>
              </a:rPr>
              <a:t>Similar to the old forms, Section IV, Other Pertinent Information, includes space to indicate whether </a:t>
            </a:r>
            <a:r>
              <a:rPr lang="en-US" sz="1100" b="0" dirty="0" smtClean="0">
                <a:latin typeface="Gill Sans MT" panose="020B0502020104020203" pitchFamily="34" charset="0"/>
              </a:rPr>
              <a:t>the </a:t>
            </a:r>
            <a:r>
              <a:rPr lang="en-US" sz="1100" b="0" dirty="0">
                <a:latin typeface="Gill Sans MT" panose="020B0502020104020203" pitchFamily="34" charset="0"/>
              </a:rPr>
              <a:t>order has been registered in any other state.  As required by UIFSA, </a:t>
            </a:r>
            <a:r>
              <a:rPr lang="en-US" sz="1100" b="0" dirty="0" smtClean="0">
                <a:latin typeface="Gill Sans MT" panose="020B0502020104020203" pitchFamily="34" charset="0"/>
              </a:rPr>
              <a:t>attach </a:t>
            </a:r>
            <a:r>
              <a:rPr lang="en-US" sz="1100" b="0" dirty="0">
                <a:latin typeface="Gill Sans MT" panose="020B0502020104020203" pitchFamily="34" charset="0"/>
              </a:rPr>
              <a:t>a description and location of any property not subject to execution.  There is a new item to identify any source of income of the obligor in addition to employment.  This and the </a:t>
            </a:r>
            <a:r>
              <a:rPr lang="en-US" sz="1100" b="0" dirty="0" smtClean="0">
                <a:latin typeface="Gill Sans MT" panose="020B0502020104020203" pitchFamily="34" charset="0"/>
              </a:rPr>
              <a:t>“Other</a:t>
            </a:r>
            <a:r>
              <a:rPr lang="en-US" sz="1100" b="0" dirty="0">
                <a:latin typeface="Gill Sans MT" panose="020B0502020104020203" pitchFamily="34" charset="0"/>
              </a:rPr>
              <a:t>” </a:t>
            </a:r>
            <a:r>
              <a:rPr lang="en-US" sz="1100" b="0" dirty="0" smtClean="0">
                <a:latin typeface="Gill Sans MT" panose="020B0502020104020203" pitchFamily="34" charset="0"/>
              </a:rPr>
              <a:t>field </a:t>
            </a:r>
            <a:r>
              <a:rPr lang="en-US" sz="1100" b="0" dirty="0">
                <a:latin typeface="Gill Sans MT" panose="020B0502020104020203" pitchFamily="34" charset="0"/>
              </a:rPr>
              <a:t>allow the initiating agency to add other information that may assist the responding jurisdiction in its effort to register or enforce the order. </a:t>
            </a:r>
          </a:p>
          <a:p>
            <a:endParaRPr lang="en-US" sz="1100" b="0" dirty="0">
              <a:latin typeface="Gill Sans MT" panose="020B0502020104020203" pitchFamily="34" charset="0"/>
            </a:endParaRPr>
          </a:p>
          <a:p>
            <a:r>
              <a:rPr lang="en-US" sz="1100" b="0" dirty="0">
                <a:latin typeface="Gill Sans MT" panose="020B0502020104020203" pitchFamily="34" charset="0"/>
              </a:rPr>
              <a:t>The Nondisclosure checkbox was moved to the form’s header section to be consistent with other forms. </a:t>
            </a:r>
          </a:p>
        </p:txBody>
      </p:sp>
      <p:sp>
        <p:nvSpPr>
          <p:cNvPr id="4" name="Slide Number Placeholder 3"/>
          <p:cNvSpPr>
            <a:spLocks noGrp="1"/>
          </p:cNvSpPr>
          <p:nvPr>
            <p:ph type="sldNum" sz="quarter" idx="10"/>
          </p:nvPr>
        </p:nvSpPr>
        <p:spPr/>
        <p:txBody>
          <a:bodyPr/>
          <a:lstStyle/>
          <a:p>
            <a:fld id="{824A558B-E4E9-A94A-B9C1-029E46A76ABA}" type="slidenum">
              <a:rPr lang="en-US" smtClean="0"/>
              <a:t>18</a:t>
            </a:fld>
            <a:endParaRPr lang="en-US"/>
          </a:p>
        </p:txBody>
      </p:sp>
    </p:spTree>
    <p:extLst>
      <p:ext uri="{BB962C8B-B14F-4D97-AF65-F5344CB8AC3E}">
        <p14:creationId xmlns:p14="http://schemas.microsoft.com/office/powerpoint/2010/main" val="40473049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latin typeface="Gill Sans MT" panose="020B0502020104020203" pitchFamily="34" charset="0"/>
              </a:rPr>
              <a:t>Notes:</a:t>
            </a:r>
          </a:p>
          <a:p>
            <a:endParaRPr lang="en-US" sz="1100" dirty="0">
              <a:latin typeface="Gill Sans MT" panose="020B0502020104020203" pitchFamily="34" charset="0"/>
            </a:endParaRPr>
          </a:p>
          <a:p>
            <a:r>
              <a:rPr lang="en-US" sz="1100" dirty="0">
                <a:latin typeface="Gill Sans MT" panose="020B0502020104020203" pitchFamily="34" charset="0"/>
              </a:rPr>
              <a:t>Section </a:t>
            </a:r>
            <a:r>
              <a:rPr lang="en-US" sz="1100" dirty="0" smtClean="0">
                <a:latin typeface="Gill Sans MT" panose="020B0502020104020203" pitchFamily="34" charset="0"/>
              </a:rPr>
              <a:t>V Attachments </a:t>
            </a:r>
            <a:r>
              <a:rPr lang="en-US" sz="1100" dirty="0">
                <a:latin typeface="Gill Sans MT" panose="020B0502020104020203" pitchFamily="34" charset="0"/>
              </a:rPr>
              <a:t>is new and identifies the </a:t>
            </a:r>
            <a:r>
              <a:rPr lang="en-US" sz="1100" dirty="0" smtClean="0">
                <a:latin typeface="Gill Sans MT" panose="020B0502020104020203" pitchFamily="34" charset="0"/>
              </a:rPr>
              <a:t>types </a:t>
            </a:r>
            <a:r>
              <a:rPr lang="en-US" sz="1100" dirty="0">
                <a:latin typeface="Gill Sans MT" panose="020B0502020104020203" pitchFamily="34" charset="0"/>
              </a:rPr>
              <a:t>of attachments necessary to successfully register the support order. </a:t>
            </a:r>
            <a:endParaRPr lang="en-US" sz="1100" dirty="0" smtClean="0">
              <a:latin typeface="Gill Sans MT" panose="020B0502020104020203" pitchFamily="34" charset="0"/>
            </a:endParaRPr>
          </a:p>
          <a:p>
            <a:endParaRPr lang="en-US" sz="1100" dirty="0">
              <a:latin typeface="Gill Sans MT" panose="020B0502020104020203"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100" dirty="0">
                <a:latin typeface="Gill Sans MT" panose="020B0502020104020203" pitchFamily="34" charset="0"/>
              </a:rPr>
              <a:t>Section </a:t>
            </a:r>
            <a:r>
              <a:rPr lang="en-US" sz="1100" dirty="0" smtClean="0">
                <a:latin typeface="Gill Sans MT" panose="020B0502020104020203" pitchFamily="34" charset="0"/>
              </a:rPr>
              <a:t>VI </a:t>
            </a:r>
            <a:r>
              <a:rPr lang="en-US" sz="1100" dirty="0">
                <a:latin typeface="Gill Sans MT" panose="020B0502020104020203" pitchFamily="34" charset="0"/>
              </a:rPr>
              <a:t>Declaration has a new title, which reflects the fact that UIFSA 2008 no longer requires a verified petition or a notarized signature.  UIFSA 2008 requires only that the petition be signed under penalty of </a:t>
            </a:r>
            <a:r>
              <a:rPr lang="en-US" sz="1100" dirty="0" smtClean="0">
                <a:latin typeface="Gill Sans MT" panose="020B0502020104020203" pitchFamily="34" charset="0"/>
              </a:rPr>
              <a:t>perjury.</a:t>
            </a:r>
            <a:r>
              <a:rPr lang="en-US" sz="1100" baseline="0" dirty="0" smtClean="0">
                <a:latin typeface="Gill Sans MT" panose="020B0502020104020203" pitchFamily="34" charset="0"/>
              </a:rPr>
              <a:t> </a:t>
            </a:r>
            <a:endParaRPr lang="en-US" sz="1100" dirty="0">
              <a:latin typeface="Gill Sans MT" panose="020B0502020104020203" pitchFamily="34" charset="0"/>
            </a:endParaRPr>
          </a:p>
          <a:p>
            <a:endParaRPr lang="en-US" sz="1100" dirty="0">
              <a:latin typeface="Gill Sans MT" panose="020B0502020104020203" pitchFamily="34" charset="0"/>
            </a:endParaRPr>
          </a:p>
          <a:p>
            <a:r>
              <a:rPr lang="en-US" sz="1100" dirty="0">
                <a:latin typeface="Gill Sans MT" panose="020B0502020104020203" pitchFamily="34" charset="0"/>
              </a:rPr>
              <a:t>If the person requesting registration is represented by a private attorney, there is a line </a:t>
            </a:r>
            <a:r>
              <a:rPr lang="en-US" sz="1100" dirty="0" smtClean="0">
                <a:latin typeface="Gill Sans MT" panose="020B0502020104020203" pitchFamily="34" charset="0"/>
              </a:rPr>
              <a:t>for </a:t>
            </a:r>
            <a:r>
              <a:rPr lang="en-US" sz="1100" dirty="0">
                <a:latin typeface="Gill Sans MT" panose="020B0502020104020203" pitchFamily="34" charset="0"/>
              </a:rPr>
              <a:t>the attorney’s bar number and </a:t>
            </a:r>
            <a:r>
              <a:rPr lang="en-US" sz="1100" dirty="0" smtClean="0">
                <a:latin typeface="Gill Sans MT" panose="020B0502020104020203" pitchFamily="34" charset="0"/>
              </a:rPr>
              <a:t>signature</a:t>
            </a:r>
            <a:r>
              <a:rPr lang="en-US" sz="1100" dirty="0">
                <a:latin typeface="Gill Sans MT" panose="020B0502020104020203" pitchFamily="34" charset="0"/>
              </a:rPr>
              <a:t>. </a:t>
            </a:r>
          </a:p>
        </p:txBody>
      </p:sp>
      <p:sp>
        <p:nvSpPr>
          <p:cNvPr id="4" name="Slide Number Placeholder 3"/>
          <p:cNvSpPr>
            <a:spLocks noGrp="1"/>
          </p:cNvSpPr>
          <p:nvPr>
            <p:ph type="sldNum" sz="quarter" idx="10"/>
          </p:nvPr>
        </p:nvSpPr>
        <p:spPr/>
        <p:txBody>
          <a:bodyPr/>
          <a:lstStyle/>
          <a:p>
            <a:fld id="{824A558B-E4E9-A94A-B9C1-029E46A76ABA}" type="slidenum">
              <a:rPr lang="en-US" smtClean="0"/>
              <a:t>19</a:t>
            </a:fld>
            <a:endParaRPr lang="en-US"/>
          </a:p>
        </p:txBody>
      </p:sp>
    </p:spTree>
    <p:extLst>
      <p:ext uri="{BB962C8B-B14F-4D97-AF65-F5344CB8AC3E}">
        <p14:creationId xmlns:p14="http://schemas.microsoft.com/office/powerpoint/2010/main" val="15320611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latin typeface="Gill Sans MT" panose="020B0502020104020203" pitchFamily="34" charset="0"/>
              </a:rPr>
              <a:t>Notes:</a:t>
            </a:r>
          </a:p>
          <a:p>
            <a:endParaRPr lang="en-US" sz="1100" dirty="0">
              <a:latin typeface="Gill Sans MT" panose="020B0502020104020203" pitchFamily="34" charset="0"/>
            </a:endParaRPr>
          </a:p>
          <a:p>
            <a:r>
              <a:rPr lang="en-US" sz="1100" dirty="0" smtClean="0">
                <a:solidFill>
                  <a:schemeClr val="tx1"/>
                </a:solidFill>
                <a:latin typeface="Gill Sans MT" panose="020B0502020104020203" pitchFamily="34" charset="0"/>
              </a:rPr>
              <a:t>The Intergovernmental forms training consists of four</a:t>
            </a:r>
            <a:r>
              <a:rPr lang="en-US" sz="1100" dirty="0">
                <a:solidFill>
                  <a:schemeClr val="tx1"/>
                </a:solidFill>
                <a:latin typeface="Gill Sans MT" panose="020B0502020104020203" pitchFamily="34" charset="0"/>
              </a:rPr>
              <a:t>, 90 minute training </a:t>
            </a:r>
            <a:r>
              <a:rPr lang="en-US" sz="1100" dirty="0" smtClean="0">
                <a:solidFill>
                  <a:schemeClr val="tx1"/>
                </a:solidFill>
                <a:latin typeface="Gill Sans MT" panose="020B0502020104020203" pitchFamily="34" charset="0"/>
              </a:rPr>
              <a:t>sessions.  </a:t>
            </a:r>
          </a:p>
          <a:p>
            <a:endParaRPr lang="en-US" sz="1100" dirty="0">
              <a:latin typeface="Gill Sans MT" panose="020B0502020104020203" pitchFamily="34" charset="0"/>
            </a:endParaRPr>
          </a:p>
          <a:p>
            <a:r>
              <a:rPr lang="en-US" sz="1100" dirty="0" smtClean="0">
                <a:latin typeface="Gill Sans MT" panose="020B0502020104020203" pitchFamily="34" charset="0"/>
              </a:rPr>
              <a:t>Session 1 covers:</a:t>
            </a:r>
            <a:endParaRPr lang="en-US" sz="1100" dirty="0">
              <a:latin typeface="Gill Sans MT" panose="020B0502020104020203" pitchFamily="34" charset="0"/>
            </a:endParaRPr>
          </a:p>
          <a:p>
            <a:pPr marL="173275" indent="-173275">
              <a:buFont typeface="Arial" panose="020B0604020202020204" pitchFamily="34" charset="0"/>
              <a:buChar char="•"/>
            </a:pPr>
            <a:r>
              <a:rPr lang="en-US" sz="1100" dirty="0">
                <a:latin typeface="Gill Sans MT" panose="020B0502020104020203" pitchFamily="34" charset="0"/>
              </a:rPr>
              <a:t>The objective of </a:t>
            </a:r>
            <a:r>
              <a:rPr lang="en-US" sz="1100" b="0" u="none" dirty="0">
                <a:latin typeface="Gill Sans MT" panose="020B0502020104020203" pitchFamily="34" charset="0"/>
              </a:rPr>
              <a:t>the training course; </a:t>
            </a:r>
          </a:p>
          <a:p>
            <a:pPr marL="173275" indent="-173275">
              <a:buFont typeface="Arial" panose="020B0604020202020204" pitchFamily="34" charset="0"/>
              <a:buChar char="•"/>
            </a:pPr>
            <a:r>
              <a:rPr lang="en-US" sz="1100" b="0" dirty="0" smtClean="0">
                <a:latin typeface="Gill Sans MT" panose="020B0502020104020203" pitchFamily="34" charset="0"/>
              </a:rPr>
              <a:t>Background</a:t>
            </a:r>
            <a:r>
              <a:rPr lang="en-US" sz="1100" b="0" u="none" dirty="0" smtClean="0">
                <a:latin typeface="Gill Sans MT" panose="020B0502020104020203" pitchFamily="34" charset="0"/>
              </a:rPr>
              <a:t>; </a:t>
            </a:r>
            <a:endParaRPr lang="en-US" sz="1100" b="1" i="1" u="none" dirty="0" smtClean="0">
              <a:latin typeface="Gill Sans MT" panose="020B0502020104020203" pitchFamily="34" charset="0"/>
            </a:endParaRPr>
          </a:p>
          <a:p>
            <a:pPr marL="173275" indent="-173275">
              <a:buFont typeface="Arial" panose="020B0604020202020204" pitchFamily="34" charset="0"/>
              <a:buChar char="•"/>
            </a:pPr>
            <a:r>
              <a:rPr lang="en-US" sz="1100" b="0" u="none" dirty="0" smtClean="0">
                <a:latin typeface="Gill Sans MT" panose="020B0502020104020203" pitchFamily="34" charset="0"/>
              </a:rPr>
              <a:t>The general changes that were made across forms; and</a:t>
            </a:r>
          </a:p>
          <a:p>
            <a:pPr marL="173275" indent="-173275">
              <a:buFont typeface="Arial" panose="020B0604020202020204" pitchFamily="34" charset="0"/>
              <a:buChar char="•"/>
            </a:pPr>
            <a:r>
              <a:rPr lang="en-US" sz="1100" b="0" u="none" dirty="0" smtClean="0">
                <a:latin typeface="Gill Sans MT" panose="020B0502020104020203" pitchFamily="34" charset="0"/>
              </a:rPr>
              <a:t>The </a:t>
            </a:r>
            <a:r>
              <a:rPr lang="en-US" sz="1100" b="0" u="none" dirty="0">
                <a:latin typeface="Gill Sans MT" panose="020B0502020104020203" pitchFamily="34" charset="0"/>
              </a:rPr>
              <a:t>first four individual forms:</a:t>
            </a:r>
          </a:p>
          <a:p>
            <a:pPr marL="693099" lvl="1" indent="-231033">
              <a:buFont typeface="+mj-lt"/>
              <a:buAutoNum type="arabicPeriod"/>
            </a:pPr>
            <a:r>
              <a:rPr lang="en-US" sz="1100" b="0" u="none" dirty="0">
                <a:latin typeface="Gill Sans MT" panose="020B0502020104020203" pitchFamily="34" charset="0"/>
              </a:rPr>
              <a:t>Child Support Agency Confidential Information </a:t>
            </a:r>
            <a:r>
              <a:rPr lang="en-US" sz="1100" b="0" u="none" dirty="0" smtClean="0">
                <a:latin typeface="Gill Sans MT" panose="020B0502020104020203" pitchFamily="34" charset="0"/>
              </a:rPr>
              <a:t>Form,</a:t>
            </a:r>
            <a:endParaRPr lang="en-US" sz="1100" b="0" u="none" dirty="0">
              <a:latin typeface="Gill Sans MT" panose="020B0502020104020203" pitchFamily="34" charset="0"/>
            </a:endParaRPr>
          </a:p>
          <a:p>
            <a:pPr marL="693099" lvl="1" indent="-231033">
              <a:buFont typeface="+mj-lt"/>
              <a:buAutoNum type="arabicPeriod"/>
            </a:pPr>
            <a:r>
              <a:rPr lang="en-US" sz="1100" b="0" u="none" dirty="0">
                <a:latin typeface="Gill Sans MT" panose="020B0502020104020203" pitchFamily="34" charset="0"/>
              </a:rPr>
              <a:t>Personal Information Form for UIFSA </a:t>
            </a:r>
            <a:r>
              <a:rPr lang="en-US" sz="1100" dirty="0">
                <a:latin typeface="Gill Sans MT" panose="020B0502020104020203" pitchFamily="34" charset="0"/>
              </a:rPr>
              <a:t>§ </a:t>
            </a:r>
            <a:r>
              <a:rPr lang="en-US" sz="1100" dirty="0" smtClean="0">
                <a:latin typeface="Gill Sans MT" panose="020B0502020104020203" pitchFamily="34" charset="0"/>
              </a:rPr>
              <a:t>311, </a:t>
            </a:r>
            <a:endParaRPr lang="en-US" sz="1100" dirty="0">
              <a:latin typeface="Gill Sans MT" panose="020B0502020104020203" pitchFamily="34" charset="0"/>
            </a:endParaRPr>
          </a:p>
          <a:p>
            <a:pPr marL="693099" lvl="1" indent="-231033">
              <a:buFont typeface="+mj-lt"/>
              <a:buAutoNum type="arabicPeriod"/>
            </a:pPr>
            <a:r>
              <a:rPr lang="en-US" sz="1100" dirty="0">
                <a:latin typeface="Gill Sans MT" panose="020B0502020104020203" pitchFamily="34" charset="0"/>
              </a:rPr>
              <a:t>Transmittal #1 – Initial </a:t>
            </a:r>
            <a:r>
              <a:rPr lang="en-US" sz="1100" dirty="0" smtClean="0">
                <a:latin typeface="Gill Sans MT" panose="020B0502020104020203" pitchFamily="34" charset="0"/>
              </a:rPr>
              <a:t>Request, </a:t>
            </a:r>
            <a:r>
              <a:rPr lang="en-US" sz="1100" dirty="0">
                <a:latin typeface="Gill Sans MT" panose="020B0502020104020203" pitchFamily="34" charset="0"/>
              </a:rPr>
              <a:t>and</a:t>
            </a:r>
          </a:p>
          <a:p>
            <a:pPr marL="693099" lvl="1" indent="-231033">
              <a:buFont typeface="+mj-lt"/>
              <a:buAutoNum type="arabicPeriod"/>
            </a:pPr>
            <a:r>
              <a:rPr lang="en-US" sz="1100" dirty="0">
                <a:latin typeface="Gill Sans MT" panose="020B0502020104020203" pitchFamily="34" charset="0"/>
              </a:rPr>
              <a:t>Transmittal #1 – Initial Request </a:t>
            </a:r>
            <a:r>
              <a:rPr lang="en-US" sz="1100" dirty="0" smtClean="0">
                <a:latin typeface="Gill Sans MT" panose="020B0502020104020203" pitchFamily="34" charset="0"/>
              </a:rPr>
              <a:t>Acknowledgment; and</a:t>
            </a:r>
            <a:endParaRPr lang="en-US" sz="1100" b="1" dirty="0" smtClean="0">
              <a:latin typeface="Gill Sans MT" panose="020B0502020104020203" pitchFamily="34" charset="0"/>
            </a:endParaRPr>
          </a:p>
          <a:p>
            <a:pPr marL="227213" indent="-231033">
              <a:buFont typeface="Arial" panose="020B0604020202020204" pitchFamily="34" charset="0"/>
              <a:buChar char="•"/>
            </a:pPr>
            <a:r>
              <a:rPr lang="en-US" sz="1100" dirty="0" smtClean="0">
                <a:latin typeface="Gill Sans MT" panose="020B0502020104020203" pitchFamily="34" charset="0"/>
              </a:rPr>
              <a:t>Implementation Timeframes.</a:t>
            </a:r>
          </a:p>
          <a:p>
            <a:pPr defTabSz="941576">
              <a:defRPr/>
            </a:pPr>
            <a:endParaRPr lang="en-US" sz="1100" dirty="0" smtClean="0">
              <a:latin typeface="Gill Sans MT" panose="020B0502020104020203" pitchFamily="34" charset="0"/>
            </a:endParaRPr>
          </a:p>
          <a:p>
            <a:pPr marL="0" marR="0" indent="0" algn="l" defTabSz="941576" rtl="0" eaLnBrk="1" fontAlgn="auto" latinLnBrk="0" hangingPunct="1">
              <a:lnSpc>
                <a:spcPct val="100000"/>
              </a:lnSpc>
              <a:spcBef>
                <a:spcPts val="0"/>
              </a:spcBef>
              <a:spcAft>
                <a:spcPts val="0"/>
              </a:spcAft>
              <a:buClrTx/>
              <a:buSzTx/>
              <a:buFontTx/>
              <a:buNone/>
              <a:tabLst/>
              <a:defRPr/>
            </a:pPr>
            <a:r>
              <a:rPr lang="en-US" sz="1100" dirty="0" smtClean="0">
                <a:latin typeface="Gill Sans MT" panose="020B0502020104020203" pitchFamily="34" charset="0"/>
              </a:rPr>
              <a:t>UIFSA</a:t>
            </a:r>
            <a:r>
              <a:rPr lang="en-US" sz="1100" baseline="0" dirty="0" smtClean="0">
                <a:latin typeface="Gill Sans MT" panose="020B0502020104020203" pitchFamily="34" charset="0"/>
              </a:rPr>
              <a:t> stands for the Uniform Interstate Family Support Act.</a:t>
            </a:r>
            <a:endParaRPr lang="en-US" sz="1100" dirty="0" smtClean="0">
              <a:latin typeface="Gill Sans MT" panose="020B0502020104020203" pitchFamily="34" charset="0"/>
            </a:endParaRPr>
          </a:p>
          <a:p>
            <a:pPr defTabSz="941576">
              <a:defRPr/>
            </a:pPr>
            <a:endParaRPr lang="en-US" sz="1100" dirty="0">
              <a:latin typeface="Gill Sans MT" panose="020B0502020104020203" pitchFamily="34" charset="0"/>
            </a:endParaRPr>
          </a:p>
          <a:p>
            <a:pPr defTabSz="941576">
              <a:defRPr/>
            </a:pPr>
            <a:r>
              <a:rPr lang="en-US" sz="1100" dirty="0" smtClean="0">
                <a:latin typeface="Gill Sans MT" panose="020B0502020104020203" pitchFamily="34" charset="0"/>
              </a:rPr>
              <a:t>Session </a:t>
            </a:r>
            <a:r>
              <a:rPr lang="en-US" sz="1100" dirty="0">
                <a:latin typeface="Gill Sans MT" panose="020B0502020104020203" pitchFamily="34" charset="0"/>
              </a:rPr>
              <a:t>2 </a:t>
            </a:r>
            <a:r>
              <a:rPr lang="en-US" sz="1100" dirty="0" smtClean="0">
                <a:latin typeface="Gill Sans MT" panose="020B0502020104020203" pitchFamily="34" charset="0"/>
              </a:rPr>
              <a:t>covers</a:t>
            </a:r>
            <a:r>
              <a:rPr lang="en-US" sz="1100" baseline="0" dirty="0" smtClean="0">
                <a:latin typeface="Gill Sans MT" panose="020B0502020104020203" pitchFamily="34" charset="0"/>
              </a:rPr>
              <a:t> </a:t>
            </a:r>
            <a:r>
              <a:rPr lang="en-US" sz="1100" dirty="0" smtClean="0">
                <a:latin typeface="Gill Sans MT" panose="020B0502020104020203" pitchFamily="34" charset="0"/>
              </a:rPr>
              <a:t>the </a:t>
            </a:r>
            <a:r>
              <a:rPr lang="en-US" sz="1100" dirty="0">
                <a:latin typeface="Gill Sans MT" panose="020B0502020104020203" pitchFamily="34" charset="0"/>
              </a:rPr>
              <a:t>following forms:</a:t>
            </a:r>
          </a:p>
          <a:p>
            <a:pPr marL="693099" lvl="1" indent="-231033" defTabSz="941576">
              <a:buFont typeface="+mj-lt"/>
              <a:buAutoNum type="arabicPeriod"/>
              <a:defRPr/>
            </a:pPr>
            <a:r>
              <a:rPr lang="en-US" sz="1100" dirty="0">
                <a:latin typeface="Gill Sans MT" panose="020B0502020104020203" pitchFamily="34" charset="0"/>
              </a:rPr>
              <a:t>Transmittal #2 – Subsequent Actions;</a:t>
            </a:r>
          </a:p>
          <a:p>
            <a:pPr marL="693099" lvl="1" indent="-231033" defTabSz="941576">
              <a:buFont typeface="+mj-lt"/>
              <a:buAutoNum type="arabicPeriod"/>
              <a:defRPr/>
            </a:pPr>
            <a:r>
              <a:rPr lang="en-US" sz="1100" dirty="0">
                <a:latin typeface="Gill Sans MT" panose="020B0502020104020203" pitchFamily="34" charset="0"/>
              </a:rPr>
              <a:t>Transmittal #3 – Request for Assistance/Discovery;</a:t>
            </a:r>
          </a:p>
          <a:p>
            <a:pPr marL="693099" lvl="1" indent="-231033" defTabSz="941576">
              <a:buFont typeface="+mj-lt"/>
              <a:buAutoNum type="arabicPeriod"/>
              <a:defRPr/>
            </a:pPr>
            <a:r>
              <a:rPr lang="en-US" sz="1100" dirty="0">
                <a:latin typeface="Gill Sans MT" panose="020B0502020104020203" pitchFamily="34" charset="0"/>
              </a:rPr>
              <a:t>Letter of Transmittal Requesting Registration; and</a:t>
            </a:r>
          </a:p>
          <a:p>
            <a:pPr marL="693099" lvl="1" indent="-231033" defTabSz="941576">
              <a:buFont typeface="+mj-lt"/>
              <a:buAutoNum type="arabicPeriod"/>
              <a:defRPr/>
            </a:pPr>
            <a:r>
              <a:rPr lang="en-US" sz="1100" dirty="0">
                <a:latin typeface="Gill Sans MT" panose="020B0502020104020203" pitchFamily="34" charset="0"/>
              </a:rPr>
              <a:t>Uniform Support Petition.</a:t>
            </a:r>
          </a:p>
          <a:p>
            <a:endParaRPr lang="en-US" sz="1100" dirty="0" smtClean="0">
              <a:latin typeface="Gill Sans MT" panose="020B0502020104020203" pitchFamily="34" charset="0"/>
            </a:endParaRPr>
          </a:p>
          <a:p>
            <a:endParaRPr lang="en-US" sz="1100" dirty="0">
              <a:latin typeface="Gill Sans MT" panose="020B0502020104020203" pitchFamily="34" charset="0"/>
            </a:endParaRPr>
          </a:p>
        </p:txBody>
      </p:sp>
      <p:sp>
        <p:nvSpPr>
          <p:cNvPr id="4" name="Slide Number Placeholder 3"/>
          <p:cNvSpPr>
            <a:spLocks noGrp="1"/>
          </p:cNvSpPr>
          <p:nvPr>
            <p:ph type="sldNum" sz="quarter" idx="10"/>
          </p:nvPr>
        </p:nvSpPr>
        <p:spPr/>
        <p:txBody>
          <a:bodyPr/>
          <a:lstStyle/>
          <a:p>
            <a:fld id="{824A558B-E4E9-A94A-B9C1-029E46A76ABA}" type="slidenum">
              <a:rPr lang="en-US" smtClean="0"/>
              <a:t>2</a:t>
            </a:fld>
            <a:endParaRPr lang="en-US"/>
          </a:p>
        </p:txBody>
      </p:sp>
    </p:spTree>
    <p:extLst>
      <p:ext uri="{BB962C8B-B14F-4D97-AF65-F5344CB8AC3E}">
        <p14:creationId xmlns:p14="http://schemas.microsoft.com/office/powerpoint/2010/main" val="8159851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latin typeface="Gill Sans MT" panose="020B0502020104020203" pitchFamily="34" charset="0"/>
              </a:rPr>
              <a:t>Notes:</a:t>
            </a:r>
          </a:p>
          <a:p>
            <a:endParaRPr lang="en-US" sz="1100" dirty="0">
              <a:latin typeface="Gill Sans MT" panose="020B0502020104020203" pitchFamily="34" charset="0"/>
            </a:endParaRPr>
          </a:p>
          <a:p>
            <a:r>
              <a:rPr lang="en-US" sz="1100" dirty="0">
                <a:latin typeface="Gill Sans MT" panose="020B0502020104020203" pitchFamily="34" charset="0"/>
              </a:rPr>
              <a:t>One last form today:  the Uniform Support Petition!</a:t>
            </a:r>
          </a:p>
          <a:p>
            <a:endParaRPr lang="en-US" sz="1100" dirty="0">
              <a:latin typeface="Gill Sans MT" panose="020B0502020104020203" pitchFamily="34" charset="0"/>
            </a:endParaRPr>
          </a:p>
        </p:txBody>
      </p:sp>
      <p:sp>
        <p:nvSpPr>
          <p:cNvPr id="4" name="Slide Number Placeholder 3"/>
          <p:cNvSpPr>
            <a:spLocks noGrp="1"/>
          </p:cNvSpPr>
          <p:nvPr>
            <p:ph type="sldNum" sz="quarter" idx="10"/>
          </p:nvPr>
        </p:nvSpPr>
        <p:spPr/>
        <p:txBody>
          <a:bodyPr/>
          <a:lstStyle/>
          <a:p>
            <a:fld id="{824A558B-E4E9-A94A-B9C1-029E46A76ABA}" type="slidenum">
              <a:rPr lang="en-US" smtClean="0"/>
              <a:t>20</a:t>
            </a:fld>
            <a:endParaRPr lang="en-US"/>
          </a:p>
        </p:txBody>
      </p:sp>
    </p:spTree>
    <p:extLst>
      <p:ext uri="{BB962C8B-B14F-4D97-AF65-F5344CB8AC3E}">
        <p14:creationId xmlns:p14="http://schemas.microsoft.com/office/powerpoint/2010/main" val="6605360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0" y="4415790"/>
            <a:ext cx="5608320" cy="3509010"/>
          </a:xfrm>
        </p:spPr>
        <p:txBody>
          <a:bodyPr/>
          <a:lstStyle/>
          <a:p>
            <a:pPr hangingPunct="0"/>
            <a:r>
              <a:rPr lang="en-US" sz="1100" b="0" dirty="0">
                <a:latin typeface="Gill Sans MT" panose="020B0502020104020203" pitchFamily="34" charset="0"/>
              </a:rPr>
              <a:t>Notes:</a:t>
            </a:r>
          </a:p>
          <a:p>
            <a:pPr hangingPunct="0"/>
            <a:endParaRPr lang="en-US" sz="1100" b="0" dirty="0">
              <a:latin typeface="Gill Sans MT" panose="020B0502020104020203" pitchFamily="34" charset="0"/>
            </a:endParaRPr>
          </a:p>
          <a:p>
            <a:pPr hangingPunct="0"/>
            <a:r>
              <a:rPr lang="en-US" sz="1100" b="0" dirty="0">
                <a:latin typeface="Gill Sans MT" panose="020B0502020104020203" pitchFamily="34" charset="0"/>
              </a:rPr>
              <a:t>The Uniform Support Petition is a legal pleading needed to initiate an action in the responding tribunal.  The Personal Information Form for UIFSA § </a:t>
            </a:r>
            <a:r>
              <a:rPr lang="en-US" sz="1100" b="0" dirty="0" smtClean="0">
                <a:latin typeface="Gill Sans MT" panose="020B0502020104020203" pitchFamily="34" charset="0"/>
              </a:rPr>
              <a:t>311 </a:t>
            </a:r>
            <a:r>
              <a:rPr lang="en-US" sz="1100" b="0" dirty="0">
                <a:latin typeface="Gill Sans MT" panose="020B0502020104020203" pitchFamily="34" charset="0"/>
              </a:rPr>
              <a:t>must be attached, since this form will be filed with a tribunal.  </a:t>
            </a:r>
          </a:p>
          <a:p>
            <a:pPr hangingPunct="0"/>
            <a:endParaRPr lang="en-US" sz="1100" b="0" dirty="0">
              <a:latin typeface="Gill Sans MT" panose="020B0502020104020203" pitchFamily="34" charset="0"/>
            </a:endParaRPr>
          </a:p>
          <a:p>
            <a:pPr hangingPunct="0"/>
            <a:r>
              <a:rPr lang="en-US" sz="1100" b="0" dirty="0">
                <a:latin typeface="Gill Sans MT" panose="020B0502020104020203" pitchFamily="34" charset="0"/>
              </a:rPr>
              <a:t>The purposes of the form are to</a:t>
            </a:r>
            <a:r>
              <a:rPr lang="en-US" sz="1100" b="0" dirty="0" smtClean="0">
                <a:latin typeface="Gill Sans MT" panose="020B0502020104020203" pitchFamily="34" charset="0"/>
              </a:rPr>
              <a:t>:</a:t>
            </a:r>
          </a:p>
          <a:p>
            <a:pPr marL="688233" lvl="1" indent="-231033" hangingPunct="0">
              <a:buFont typeface="Arial" panose="020B0604020202020204" pitchFamily="34" charset="0"/>
              <a:buChar char="•"/>
            </a:pPr>
            <a:r>
              <a:rPr lang="en-US" sz="1100" b="0" dirty="0" smtClean="0">
                <a:latin typeface="Gill Sans MT" panose="020B0502020104020203" pitchFamily="34" charset="0"/>
              </a:rPr>
              <a:t>assert that the tribunal has jurisdiction;</a:t>
            </a:r>
          </a:p>
          <a:p>
            <a:pPr marL="688233" lvl="1" indent="-231033" hangingPunct="0">
              <a:buFont typeface="Arial" panose="020B0604020202020204" pitchFamily="34" charset="0"/>
              <a:buChar char="•"/>
            </a:pPr>
            <a:r>
              <a:rPr lang="en-US" sz="1100" b="0" dirty="0" smtClean="0">
                <a:latin typeface="Gill Sans MT" panose="020B0502020104020203" pitchFamily="34" charset="0"/>
              </a:rPr>
              <a:t>show </a:t>
            </a:r>
            <a:r>
              <a:rPr lang="en-US" sz="1100" b="0" dirty="0">
                <a:latin typeface="Gill Sans MT" panose="020B0502020104020203" pitchFamily="34" charset="0"/>
              </a:rPr>
              <a:t>enough facts to notify the respondent of the claim being </a:t>
            </a:r>
            <a:r>
              <a:rPr lang="en-US" sz="1100" b="0" dirty="0" smtClean="0">
                <a:latin typeface="Gill Sans MT" panose="020B0502020104020203" pitchFamily="34" charset="0"/>
              </a:rPr>
              <a:t>made; </a:t>
            </a:r>
            <a:r>
              <a:rPr lang="en-US" sz="1100" b="0" dirty="0">
                <a:latin typeface="Gill Sans MT" panose="020B0502020104020203" pitchFamily="34" charset="0"/>
              </a:rPr>
              <a:t>and</a:t>
            </a:r>
          </a:p>
          <a:p>
            <a:pPr marL="688233" lvl="1" indent="-231033" hangingPunct="0">
              <a:buFont typeface="Arial" panose="020B0604020202020204" pitchFamily="34" charset="0"/>
              <a:buChar char="•"/>
            </a:pPr>
            <a:r>
              <a:rPr lang="en-US" sz="1100" b="0" dirty="0" smtClean="0">
                <a:latin typeface="Gill Sans MT" panose="020B0502020104020203" pitchFamily="34" charset="0"/>
              </a:rPr>
              <a:t>provide </a:t>
            </a:r>
            <a:r>
              <a:rPr lang="en-US" sz="1100" b="0" dirty="0">
                <a:latin typeface="Gill Sans MT" panose="020B0502020104020203" pitchFamily="34" charset="0"/>
              </a:rPr>
              <a:t>the petitioner with a means to request specific action or </a:t>
            </a:r>
            <a:r>
              <a:rPr lang="en-US" sz="1100" b="0" dirty="0" smtClean="0">
                <a:latin typeface="Gill Sans MT" panose="020B0502020104020203" pitchFamily="34" charset="0"/>
              </a:rPr>
              <a:t>relief.</a:t>
            </a:r>
            <a:endParaRPr lang="en-US" sz="1100" b="0" dirty="0">
              <a:latin typeface="Gill Sans MT" panose="020B0502020104020203" pitchFamily="34" charset="0"/>
            </a:endParaRPr>
          </a:p>
          <a:p>
            <a:pPr hangingPunct="0"/>
            <a:endParaRPr lang="en-US" sz="1100" b="0" dirty="0">
              <a:latin typeface="Gill Sans MT" panose="020B0502020104020203" pitchFamily="34" charset="0"/>
            </a:endParaRPr>
          </a:p>
          <a:p>
            <a:r>
              <a:rPr lang="en-US" sz="1100" b="0" dirty="0">
                <a:latin typeface="Gill Sans MT" panose="020B0502020104020203" pitchFamily="34" charset="0"/>
              </a:rPr>
              <a:t>Under UIFSA § 301, a petitioner or support enforcement agency may initiate a UIFSA action by filing a petition.  </a:t>
            </a:r>
          </a:p>
          <a:p>
            <a:endParaRPr lang="en-US" sz="1100" b="0" dirty="0">
              <a:latin typeface="Gill Sans MT" panose="020B0502020104020203" pitchFamily="34" charset="0"/>
            </a:endParaRPr>
          </a:p>
          <a:p>
            <a:r>
              <a:rPr lang="en-US" sz="1100" b="0" dirty="0">
                <a:latin typeface="Gill Sans MT" panose="020B0502020104020203" pitchFamily="34" charset="0"/>
              </a:rPr>
              <a:t>UIFSA § 311(b) requires that the petition specify the relief sought and “conform substantially with the requirements imposed by the forms mandated by federal law for use in cases filed by a support enforcement agency.” </a:t>
            </a:r>
          </a:p>
          <a:p>
            <a:endParaRPr lang="en-US" sz="1100" b="0" dirty="0">
              <a:latin typeface="Gill Sans MT" panose="020B0502020104020203" pitchFamily="34" charset="0"/>
            </a:endParaRPr>
          </a:p>
          <a:p>
            <a:r>
              <a:rPr lang="en-US" sz="1100" b="0" dirty="0">
                <a:latin typeface="Gill Sans MT" panose="020B0502020104020203" pitchFamily="34" charset="0"/>
              </a:rPr>
              <a:t>Though the Uniform Support Petition remains a necessary form required to file a legal action in an intergovernmental case, the substance of the form is largely unchanged from the old form. </a:t>
            </a:r>
          </a:p>
          <a:p>
            <a:endParaRPr lang="en-US" sz="1100" b="0" dirty="0">
              <a:latin typeface="Gill Sans MT" panose="020B0502020104020203" pitchFamily="34" charset="0"/>
            </a:endParaRPr>
          </a:p>
          <a:p>
            <a:r>
              <a:rPr lang="en-US" sz="1100" b="0" dirty="0" smtClean="0">
                <a:latin typeface="Gill Sans MT" panose="020B0502020104020203" pitchFamily="34" charset="0"/>
              </a:rPr>
              <a:t>The </a:t>
            </a:r>
            <a:r>
              <a:rPr lang="en-US" sz="1100" b="0" dirty="0">
                <a:latin typeface="Gill Sans MT" panose="020B0502020104020203" pitchFamily="34" charset="0"/>
              </a:rPr>
              <a:t>petitioner is the person bringing the current action and the respondent is the other party.  However, we recognize that the designation of petitioner or respondent is a state system or state pleading issue. </a:t>
            </a:r>
            <a:r>
              <a:rPr lang="en-US" sz="1100" b="0" dirty="0" smtClean="0">
                <a:latin typeface="Gill Sans MT" panose="020B0502020104020203" pitchFamily="34" charset="0"/>
              </a:rPr>
              <a:t> OCSE added </a:t>
            </a:r>
            <a:r>
              <a:rPr lang="en-US" sz="1100" b="0" dirty="0">
                <a:latin typeface="Gill Sans MT" panose="020B0502020104020203" pitchFamily="34" charset="0"/>
              </a:rPr>
              <a:t>checkboxes to the header to identify the petitioner and respondent as the obligee (person to whom support is </a:t>
            </a:r>
            <a:r>
              <a:rPr lang="en-US" sz="1100" b="0" dirty="0" smtClean="0">
                <a:latin typeface="Gill Sans MT" panose="020B0502020104020203" pitchFamily="34" charset="0"/>
              </a:rPr>
              <a:t>owed) </a:t>
            </a:r>
            <a:r>
              <a:rPr lang="en-US" sz="1100" b="0" dirty="0">
                <a:latin typeface="Gill Sans MT" panose="020B0502020104020203" pitchFamily="34" charset="0"/>
              </a:rPr>
              <a:t>or the obligor (person who owes, or is alleged to owe, support).  Such clarification is needed because </a:t>
            </a:r>
            <a:r>
              <a:rPr lang="en-US" sz="1100" b="0" dirty="0" smtClean="0">
                <a:latin typeface="Gill Sans MT" panose="020B0502020104020203" pitchFamily="34" charset="0"/>
              </a:rPr>
              <a:t>either </a:t>
            </a:r>
            <a:r>
              <a:rPr lang="en-US" sz="1100" b="0" dirty="0">
                <a:latin typeface="Gill Sans MT" panose="020B0502020104020203" pitchFamily="34" charset="0"/>
              </a:rPr>
              <a:t>may initiate a UIFSA </a:t>
            </a:r>
            <a:r>
              <a:rPr lang="en-US" sz="1100" b="0" dirty="0" smtClean="0">
                <a:latin typeface="Gill Sans MT" panose="020B0502020104020203" pitchFamily="34" charset="0"/>
              </a:rPr>
              <a:t>petition. </a:t>
            </a:r>
            <a:endParaRPr lang="en-US" sz="1100" b="0" dirty="0">
              <a:latin typeface="Gill Sans MT" panose="020B0502020104020203" pitchFamily="34" charset="0"/>
            </a:endParaRPr>
          </a:p>
          <a:p>
            <a:r>
              <a:rPr lang="en-US" sz="1100" b="0" dirty="0">
                <a:latin typeface="Gill Sans MT" panose="020B0502020104020203" pitchFamily="34" charset="0"/>
              </a:rPr>
              <a:t> </a:t>
            </a:r>
          </a:p>
          <a:p>
            <a:pPr defTabSz="924133">
              <a:defRPr/>
            </a:pPr>
            <a:r>
              <a:rPr lang="en-US" sz="1100" b="0" dirty="0">
                <a:latin typeface="Gill Sans MT" panose="020B0502020104020203" pitchFamily="34" charset="0"/>
              </a:rPr>
              <a:t>The rest of the header </a:t>
            </a:r>
            <a:r>
              <a:rPr lang="en-US" sz="1100" b="0" dirty="0" smtClean="0">
                <a:latin typeface="Gill Sans MT" panose="020B0502020104020203" pitchFamily="34" charset="0"/>
              </a:rPr>
              <a:t>was </a:t>
            </a:r>
            <a:r>
              <a:rPr lang="en-US" sz="1100" b="0" dirty="0">
                <a:latin typeface="Gill Sans MT" panose="020B0502020104020203" pitchFamily="34" charset="0"/>
              </a:rPr>
              <a:t>changed to be consistent across all the intergovernmental forms, as we have discussed</a:t>
            </a:r>
            <a:r>
              <a:rPr lang="en-US" sz="1100" b="0" dirty="0" smtClean="0">
                <a:latin typeface="Gill Sans MT" panose="020B0502020104020203" pitchFamily="34" charset="0"/>
              </a:rPr>
              <a:t>. </a:t>
            </a:r>
          </a:p>
          <a:p>
            <a:pPr defTabSz="924133">
              <a:defRPr/>
            </a:pPr>
            <a:endParaRPr lang="en-US" sz="1100" b="0" dirty="0">
              <a:latin typeface="Gill Sans MT" panose="020B0502020104020203" pitchFamily="34" charset="0"/>
            </a:endParaRPr>
          </a:p>
          <a:p>
            <a:pPr defTabSz="924133">
              <a:defRPr/>
            </a:pPr>
            <a:r>
              <a:rPr lang="en-US" sz="1100" b="0" dirty="0">
                <a:latin typeface="Gill Sans MT" panose="020B0502020104020203" pitchFamily="34" charset="0"/>
              </a:rPr>
              <a:t>Please note that the list of children involved in the petition now comes before Section I. </a:t>
            </a:r>
            <a:r>
              <a:rPr lang="en-US" sz="1100" b="0" dirty="0" smtClean="0">
                <a:latin typeface="Gill Sans MT" panose="020B0502020104020203" pitchFamily="34" charset="0"/>
              </a:rPr>
              <a:t>Additional </a:t>
            </a:r>
            <a:r>
              <a:rPr lang="en-US" sz="1100" b="0" dirty="0">
                <a:latin typeface="Gill Sans MT" panose="020B0502020104020203" pitchFamily="34" charset="0"/>
              </a:rPr>
              <a:t>identifying information is provided in the Personal Information Form for UIFSA § </a:t>
            </a:r>
            <a:r>
              <a:rPr lang="en-US" sz="1100" b="0" dirty="0" smtClean="0">
                <a:latin typeface="Gill Sans MT" panose="020B0502020104020203" pitchFamily="34" charset="0"/>
              </a:rPr>
              <a:t>311.</a:t>
            </a:r>
            <a:endParaRPr lang="en-US" sz="1100" dirty="0">
              <a:latin typeface="Gill Sans MT" panose="020B0502020104020203" pitchFamily="34" charset="0"/>
            </a:endParaRPr>
          </a:p>
        </p:txBody>
      </p:sp>
      <p:sp>
        <p:nvSpPr>
          <p:cNvPr id="4" name="Slide Number Placeholder 3"/>
          <p:cNvSpPr>
            <a:spLocks noGrp="1"/>
          </p:cNvSpPr>
          <p:nvPr>
            <p:ph type="sldNum" sz="quarter" idx="10"/>
          </p:nvPr>
        </p:nvSpPr>
        <p:spPr/>
        <p:txBody>
          <a:bodyPr/>
          <a:lstStyle/>
          <a:p>
            <a:fld id="{824A558B-E4E9-A94A-B9C1-029E46A76ABA}" type="slidenum">
              <a:rPr lang="en-US" smtClean="0"/>
              <a:t>21</a:t>
            </a:fld>
            <a:endParaRPr lang="en-US" dirty="0"/>
          </a:p>
        </p:txBody>
      </p:sp>
    </p:spTree>
    <p:extLst>
      <p:ext uri="{BB962C8B-B14F-4D97-AF65-F5344CB8AC3E}">
        <p14:creationId xmlns:p14="http://schemas.microsoft.com/office/powerpoint/2010/main" val="16134105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155787" y="4260850"/>
            <a:ext cx="6620933" cy="4569117"/>
          </a:xfrm>
        </p:spPr>
        <p:txBody>
          <a:bodyPr/>
          <a:lstStyle/>
          <a:p>
            <a:r>
              <a:rPr lang="en-US" sz="1100" b="0" dirty="0">
                <a:latin typeface="Gill Sans MT" panose="020B0502020104020203" pitchFamily="34" charset="0"/>
              </a:rPr>
              <a:t>Notes:</a:t>
            </a:r>
          </a:p>
          <a:p>
            <a:endParaRPr lang="en-US" sz="1100" b="0" dirty="0">
              <a:latin typeface="Gill Sans MT" panose="020B0502020104020203" pitchFamily="34" charset="0"/>
            </a:endParaRPr>
          </a:p>
          <a:p>
            <a:r>
              <a:rPr lang="en-US" sz="1100" b="0" dirty="0">
                <a:latin typeface="Gill Sans MT" panose="020B0502020104020203" pitchFamily="34" charset="0"/>
              </a:rPr>
              <a:t>Section </a:t>
            </a:r>
            <a:r>
              <a:rPr lang="en-US" sz="1100" b="0" dirty="0" smtClean="0">
                <a:latin typeface="Gill Sans MT" panose="020B0502020104020203" pitchFamily="34" charset="0"/>
              </a:rPr>
              <a:t>I </a:t>
            </a:r>
            <a:r>
              <a:rPr lang="en-US" sz="1100" b="0" dirty="0">
                <a:latin typeface="Gill Sans MT" panose="020B0502020104020203" pitchFamily="34" charset="0"/>
              </a:rPr>
              <a:t>Action lists the action</a:t>
            </a:r>
            <a:r>
              <a:rPr lang="en-US" sz="1100" b="0" strike="sngStrike" dirty="0">
                <a:latin typeface="Gill Sans MT" panose="020B0502020104020203" pitchFamily="34" charset="0"/>
              </a:rPr>
              <a:t>s</a:t>
            </a:r>
            <a:r>
              <a:rPr lang="en-US" sz="1100" b="0" dirty="0">
                <a:latin typeface="Gill Sans MT" panose="020B0502020104020203" pitchFamily="34" charset="0"/>
              </a:rPr>
              <a:t> that the petitioner </a:t>
            </a:r>
            <a:r>
              <a:rPr lang="en-US" sz="1100" b="0" strike="noStrike" baseline="0" dirty="0" smtClean="0">
                <a:latin typeface="Gill Sans MT" panose="020B0502020104020203" pitchFamily="34" charset="0"/>
              </a:rPr>
              <a:t>might request.</a:t>
            </a:r>
            <a:r>
              <a:rPr lang="en-US" sz="1100" b="0" dirty="0" smtClean="0">
                <a:latin typeface="Gill Sans MT" panose="020B0502020104020203" pitchFamily="34" charset="0"/>
              </a:rPr>
              <a:t>  </a:t>
            </a:r>
            <a:r>
              <a:rPr lang="en-US" sz="1100" b="0" dirty="0">
                <a:latin typeface="Gill Sans MT" panose="020B0502020104020203" pitchFamily="34" charset="0"/>
              </a:rPr>
              <a:t>Check as many as appropriate. </a:t>
            </a:r>
            <a:r>
              <a:rPr lang="en-US" sz="1100" b="0" dirty="0" smtClean="0">
                <a:latin typeface="Gill Sans MT" panose="020B0502020104020203" pitchFamily="34" charset="0"/>
              </a:rPr>
              <a:t>Checkboxes include</a:t>
            </a:r>
            <a:r>
              <a:rPr lang="en-US" sz="1100" b="0" dirty="0">
                <a:latin typeface="Gill Sans MT" panose="020B0502020104020203" pitchFamily="34" charset="0"/>
              </a:rPr>
              <a:t>:</a:t>
            </a:r>
          </a:p>
          <a:p>
            <a:pPr marL="635341" lvl="1" indent="-173275">
              <a:buFont typeface="Arial" panose="020B0604020202020204" pitchFamily="34" charset="0"/>
              <a:buChar char="•"/>
            </a:pPr>
            <a:r>
              <a:rPr lang="en-US" sz="1100" b="0" dirty="0" smtClean="0">
                <a:latin typeface="Gill Sans MT" panose="020B0502020104020203" pitchFamily="34" charset="0"/>
              </a:rPr>
              <a:t>Establishment </a:t>
            </a:r>
            <a:r>
              <a:rPr lang="en-US" sz="1100" b="0" dirty="0">
                <a:latin typeface="Gill Sans MT" panose="020B0502020104020203" pitchFamily="34" charset="0"/>
              </a:rPr>
              <a:t>of </a:t>
            </a:r>
            <a:r>
              <a:rPr lang="en-US" sz="1100" b="0" dirty="0" smtClean="0">
                <a:latin typeface="Gill Sans MT" panose="020B0502020104020203" pitchFamily="34" charset="0"/>
              </a:rPr>
              <a:t>parentage – </a:t>
            </a:r>
            <a:r>
              <a:rPr lang="en-US" sz="1100" b="0" dirty="0">
                <a:latin typeface="Gill Sans MT" panose="020B0502020104020203" pitchFamily="34" charset="0"/>
              </a:rPr>
              <a:t>We revised the terminology to use “parentage,” which recognizes all families, rather than “</a:t>
            </a:r>
            <a:r>
              <a:rPr lang="en-US" sz="1100" b="0" dirty="0" smtClean="0">
                <a:latin typeface="Gill Sans MT" panose="020B0502020104020203" pitchFamily="34" charset="0"/>
              </a:rPr>
              <a:t>paternity;”</a:t>
            </a:r>
            <a:endParaRPr lang="en-US" sz="1100" b="0" dirty="0">
              <a:latin typeface="Gill Sans MT" panose="020B0502020104020203" pitchFamily="34" charset="0"/>
            </a:endParaRPr>
          </a:p>
          <a:p>
            <a:pPr marL="635341" lvl="1" indent="-173275">
              <a:buFont typeface="Arial" panose="020B0604020202020204" pitchFamily="34" charset="0"/>
              <a:buChar char="•"/>
            </a:pPr>
            <a:r>
              <a:rPr lang="en-US" sz="1100" b="0" dirty="0" smtClean="0">
                <a:latin typeface="Gill Sans MT" panose="020B0502020104020203" pitchFamily="34" charset="0"/>
              </a:rPr>
              <a:t>Establishment </a:t>
            </a:r>
            <a:r>
              <a:rPr lang="en-US" sz="1100" b="0" dirty="0">
                <a:latin typeface="Gill Sans MT" panose="020B0502020104020203" pitchFamily="34" charset="0"/>
              </a:rPr>
              <a:t>of an </a:t>
            </a:r>
            <a:r>
              <a:rPr lang="en-US" sz="1100" b="0" dirty="0" smtClean="0">
                <a:latin typeface="Gill Sans MT" panose="020B0502020104020203" pitchFamily="34" charset="0"/>
              </a:rPr>
              <a:t>order – The </a:t>
            </a:r>
            <a:r>
              <a:rPr lang="en-US" sz="1100" b="0" dirty="0">
                <a:latin typeface="Gill Sans MT" panose="020B0502020104020203" pitchFamily="34" charset="0"/>
              </a:rPr>
              <a:t>form clarifies that establishment of an order for spousal support is not a IV-D </a:t>
            </a:r>
            <a:r>
              <a:rPr lang="en-US" sz="1100" b="0" dirty="0" smtClean="0">
                <a:latin typeface="Gill Sans MT" panose="020B0502020104020203" pitchFamily="34" charset="0"/>
              </a:rPr>
              <a:t>function;</a:t>
            </a:r>
            <a:endParaRPr lang="en-US" sz="1100" b="0" dirty="0">
              <a:latin typeface="Gill Sans MT" panose="020B0502020104020203" pitchFamily="34" charset="0"/>
            </a:endParaRPr>
          </a:p>
          <a:p>
            <a:pPr marL="635341" lvl="1" indent="-173275" defTabSz="924133">
              <a:buFont typeface="Arial" panose="020B0604020202020204" pitchFamily="34" charset="0"/>
              <a:buChar char="•"/>
              <a:defRPr/>
            </a:pPr>
            <a:r>
              <a:rPr lang="en-US" sz="1100" b="0" dirty="0" smtClean="0">
                <a:latin typeface="Gill Sans MT" panose="020B0502020104020203" pitchFamily="34" charset="0"/>
              </a:rPr>
              <a:t>Modification </a:t>
            </a:r>
            <a:r>
              <a:rPr lang="en-US" sz="1100" b="0" dirty="0">
                <a:latin typeface="Gill Sans MT" panose="020B0502020104020203" pitchFamily="34" charset="0"/>
              </a:rPr>
              <a:t>of a support </a:t>
            </a:r>
            <a:r>
              <a:rPr lang="en-US" sz="1100" b="0" dirty="0" smtClean="0">
                <a:latin typeface="Gill Sans MT" panose="020B0502020104020203" pitchFamily="34" charset="0"/>
              </a:rPr>
              <a:t>order; and</a:t>
            </a:r>
            <a:endParaRPr lang="en-US" sz="1100" b="0" dirty="0">
              <a:latin typeface="Gill Sans MT" panose="020B0502020104020203" pitchFamily="34" charset="0"/>
            </a:endParaRPr>
          </a:p>
          <a:p>
            <a:pPr marL="635341" lvl="1" indent="-173275" defTabSz="924133">
              <a:buFont typeface="Arial" panose="020B0604020202020204" pitchFamily="34" charset="0"/>
              <a:buChar char="•"/>
              <a:defRPr/>
            </a:pPr>
            <a:r>
              <a:rPr lang="en-US" sz="1100" b="0" dirty="0" smtClean="0">
                <a:latin typeface="Gill Sans MT" panose="020B0502020104020203" pitchFamily="34" charset="0"/>
              </a:rPr>
              <a:t>Other remedy sought.</a:t>
            </a:r>
          </a:p>
          <a:p>
            <a:pPr marL="462066" lvl="1" indent="0" defTabSz="924133">
              <a:buFont typeface="Arial" panose="020B0604020202020204" pitchFamily="34" charset="0"/>
              <a:buNone/>
              <a:defRPr/>
            </a:pPr>
            <a:endParaRPr lang="en-US" sz="1100" b="0" dirty="0">
              <a:latin typeface="Gill Sans MT" panose="020B0502020104020203" pitchFamily="34" charset="0"/>
            </a:endParaRPr>
          </a:p>
          <a:p>
            <a:pPr marL="4867" lvl="0" defTabSz="924133">
              <a:defRPr/>
            </a:pPr>
            <a:r>
              <a:rPr lang="en-US" sz="1100" b="0" dirty="0">
                <a:latin typeface="Gill Sans MT" panose="020B0502020104020203" pitchFamily="34" charset="0"/>
              </a:rPr>
              <a:t>“Determination of Controlling Order and Arrears Reconciliation” was removed because cases with multiple </a:t>
            </a:r>
            <a:r>
              <a:rPr lang="en-US" sz="1100" b="0" dirty="0" smtClean="0">
                <a:latin typeface="Gill Sans MT" panose="020B0502020104020203" pitchFamily="34" charset="0"/>
              </a:rPr>
              <a:t>current support </a:t>
            </a:r>
            <a:r>
              <a:rPr lang="en-US" sz="1100" b="0" dirty="0">
                <a:latin typeface="Gill Sans MT" panose="020B0502020104020203" pitchFamily="34" charset="0"/>
              </a:rPr>
              <a:t>orders are extremely rare.  However, the </a:t>
            </a:r>
            <a:r>
              <a:rPr lang="en-US" sz="1100" b="0" dirty="0" smtClean="0">
                <a:latin typeface="Gill Sans MT" panose="020B0502020104020203" pitchFamily="34" charset="0"/>
              </a:rPr>
              <a:t>Petition </a:t>
            </a:r>
            <a:r>
              <a:rPr lang="en-US" sz="1100" b="0" dirty="0">
                <a:latin typeface="Gill Sans MT" panose="020B0502020104020203" pitchFamily="34" charset="0"/>
              </a:rPr>
              <a:t>might include a request to determine the validity of an order under the </a:t>
            </a:r>
            <a:r>
              <a:rPr lang="en-US" sz="1100" b="0" dirty="0" smtClean="0">
                <a:latin typeface="Gill Sans MT" panose="020B0502020104020203" pitchFamily="34" charset="0"/>
              </a:rPr>
              <a:t>“Other </a:t>
            </a:r>
            <a:r>
              <a:rPr lang="en-US" sz="1100" b="0" dirty="0">
                <a:latin typeface="Gill Sans MT" panose="020B0502020104020203" pitchFamily="34" charset="0"/>
              </a:rPr>
              <a:t>r</a:t>
            </a:r>
            <a:r>
              <a:rPr lang="en-US" sz="1100" b="0" dirty="0" smtClean="0">
                <a:latin typeface="Gill Sans MT" panose="020B0502020104020203" pitchFamily="34" charset="0"/>
              </a:rPr>
              <a:t>emedy sought” item. </a:t>
            </a:r>
          </a:p>
          <a:p>
            <a:pPr marL="4867" lvl="0" defTabSz="924133">
              <a:defRPr/>
            </a:pPr>
            <a:endParaRPr lang="en-US" sz="1100" b="0" dirty="0">
              <a:latin typeface="Gill Sans MT" panose="020B0502020104020203" pitchFamily="34" charset="0"/>
            </a:endParaRPr>
          </a:p>
          <a:p>
            <a:r>
              <a:rPr lang="en-US" sz="1100" b="0" dirty="0">
                <a:latin typeface="Gill Sans MT" panose="020B0502020104020203" pitchFamily="34" charset="0"/>
              </a:rPr>
              <a:t>Section </a:t>
            </a:r>
            <a:r>
              <a:rPr lang="en-US" sz="1100" b="0" dirty="0" smtClean="0">
                <a:latin typeface="Gill Sans MT" panose="020B0502020104020203" pitchFamily="34" charset="0"/>
              </a:rPr>
              <a:t>II </a:t>
            </a:r>
            <a:r>
              <a:rPr lang="en-US" sz="1100" b="0" dirty="0">
                <a:latin typeface="Gill Sans MT" panose="020B0502020104020203" pitchFamily="34" charset="0"/>
              </a:rPr>
              <a:t>Grounds Supporting the Remedy Sought in Section I is used to support the requested action. This section includes </a:t>
            </a:r>
            <a:r>
              <a:rPr lang="en-US" sz="1100" b="0" dirty="0" smtClean="0">
                <a:latin typeface="Gill Sans MT" panose="020B0502020104020203" pitchFamily="34" charset="0"/>
              </a:rPr>
              <a:t>some changes.  </a:t>
            </a:r>
          </a:p>
          <a:p>
            <a:endParaRPr lang="en-US" sz="1100" b="0" dirty="0">
              <a:latin typeface="Gill Sans MT" panose="020B0502020104020203" pitchFamily="34" charset="0"/>
            </a:endParaRPr>
          </a:p>
          <a:p>
            <a:pPr marL="4866" lvl="0" indent="0">
              <a:buFont typeface="Arial" panose="020B0604020202020204" pitchFamily="34" charset="0"/>
              <a:buNone/>
            </a:pPr>
            <a:r>
              <a:rPr lang="en-US" sz="1100" b="0" dirty="0">
                <a:latin typeface="Gill Sans MT" panose="020B0502020104020203" pitchFamily="34" charset="0"/>
              </a:rPr>
              <a:t>To support a request for establishment of parentage, there is a new checkbox indicating that parentage for the named child(</a:t>
            </a:r>
            <a:r>
              <a:rPr lang="en-US" sz="1100" b="0" dirty="0" err="1">
                <a:latin typeface="Gill Sans MT" panose="020B0502020104020203" pitchFamily="34" charset="0"/>
              </a:rPr>
              <a:t>ren</a:t>
            </a:r>
            <a:r>
              <a:rPr lang="en-US" sz="1100" b="0" dirty="0">
                <a:latin typeface="Gill Sans MT" panose="020B0502020104020203" pitchFamily="34" charset="0"/>
              </a:rPr>
              <a:t>) has not been established.  As always, a “Declaration in Support of Establishing Parentage” must be attached for each child. </a:t>
            </a:r>
            <a:endParaRPr lang="en-US" sz="1100" b="0" dirty="0" smtClean="0">
              <a:latin typeface="Gill Sans MT" panose="020B0502020104020203" pitchFamily="34" charset="0"/>
            </a:endParaRPr>
          </a:p>
          <a:p>
            <a:pPr marL="4866" lvl="0" indent="0">
              <a:buFont typeface="Arial" panose="020B0604020202020204" pitchFamily="34" charset="0"/>
              <a:buNone/>
            </a:pPr>
            <a:endParaRPr lang="en-US" sz="1100" b="0" dirty="0">
              <a:latin typeface="Gill Sans MT" panose="020B0502020104020203" pitchFamily="34" charset="0"/>
            </a:endParaRPr>
          </a:p>
          <a:p>
            <a:pPr marL="4866" lvl="0" indent="0" defTabSz="924133">
              <a:buFont typeface="Arial" panose="020B0604020202020204" pitchFamily="34" charset="0"/>
              <a:buNone/>
              <a:defRPr/>
            </a:pPr>
            <a:r>
              <a:rPr lang="en-US" sz="1100" b="0" dirty="0">
                <a:latin typeface="Gill Sans MT" panose="020B0502020104020203" pitchFamily="34" charset="0"/>
              </a:rPr>
              <a:t>Recognizing that the petitioner may be the obligee or obligor, this section has been revised to state that the “parents” owe a duty of support. If retroactive support is sought, check the appropriate box to indicate who has not </a:t>
            </a:r>
            <a:r>
              <a:rPr lang="en-US" sz="1100" b="0" dirty="0" smtClean="0">
                <a:latin typeface="Gill Sans MT" panose="020B0502020104020203" pitchFamily="34" charset="0"/>
              </a:rPr>
              <a:t>supported </a:t>
            </a:r>
            <a:r>
              <a:rPr lang="en-US" sz="1100" b="0" dirty="0">
                <a:latin typeface="Gill Sans MT" panose="020B0502020104020203" pitchFamily="34" charset="0"/>
              </a:rPr>
              <a:t>the named child(</a:t>
            </a:r>
            <a:r>
              <a:rPr lang="en-US" sz="1100" b="0" dirty="0" err="1">
                <a:latin typeface="Gill Sans MT" panose="020B0502020104020203" pitchFamily="34" charset="0"/>
              </a:rPr>
              <a:t>ren</a:t>
            </a:r>
            <a:r>
              <a:rPr lang="en-US" sz="1100" b="0" dirty="0">
                <a:latin typeface="Gill Sans MT" panose="020B0502020104020203" pitchFamily="34" charset="0"/>
              </a:rPr>
              <a:t>) and when such support ceased</a:t>
            </a:r>
            <a:r>
              <a:rPr lang="en-US" sz="1100" b="0" dirty="0" smtClean="0">
                <a:latin typeface="Gill Sans MT" panose="020B0502020104020203" pitchFamily="34" charset="0"/>
              </a:rPr>
              <a:t>. </a:t>
            </a:r>
          </a:p>
          <a:p>
            <a:pPr marL="4866" lvl="0" indent="0" defTabSz="924133">
              <a:buFont typeface="Arial" panose="020B0604020202020204" pitchFamily="34" charset="0"/>
              <a:buNone/>
              <a:defRPr/>
            </a:pPr>
            <a:endParaRPr lang="en-US" sz="1100" b="0" dirty="0" smtClean="0">
              <a:latin typeface="Gill Sans MT" panose="020B0502020104020203" pitchFamily="34" charset="0"/>
            </a:endParaRPr>
          </a:p>
          <a:p>
            <a:pPr marL="4866" lvl="0" indent="0" defTabSz="924133">
              <a:buFont typeface="Arial" panose="020B0604020202020204" pitchFamily="34" charset="0"/>
              <a:buNone/>
              <a:defRPr/>
            </a:pPr>
            <a:r>
              <a:rPr lang="en-US" sz="1100" b="0" dirty="0" smtClean="0">
                <a:latin typeface="Gill Sans MT" panose="020B0502020104020203" pitchFamily="34" charset="0"/>
              </a:rPr>
              <a:t>There is a new checkbox that reflects the three-year federal timeframe requirement for review and adjustment.  If the last review or modification was completed at least three years prior to the current request, no other grounds for a request for modification are required. </a:t>
            </a:r>
          </a:p>
          <a:p>
            <a:pPr marL="4866" lvl="0" indent="0" defTabSz="924133">
              <a:buFont typeface="Arial" panose="020B0604020202020204" pitchFamily="34" charset="0"/>
              <a:buNone/>
              <a:defRPr/>
            </a:pPr>
            <a:endParaRPr lang="en-US" sz="1100" b="0" dirty="0" smtClean="0">
              <a:latin typeface="Gill Sans MT" panose="020B0502020104020203" pitchFamily="34" charset="0"/>
            </a:endParaRPr>
          </a:p>
          <a:p>
            <a:pPr marL="4866" lvl="0" indent="0">
              <a:buFont typeface="Arial" panose="020B0604020202020204" pitchFamily="34" charset="0"/>
              <a:buNone/>
            </a:pPr>
            <a:r>
              <a:rPr lang="en-US" sz="1100" b="0" dirty="0" smtClean="0">
                <a:latin typeface="Gill Sans MT" panose="020B0502020104020203" pitchFamily="34" charset="0"/>
              </a:rPr>
              <a:t>Of </a:t>
            </a:r>
            <a:r>
              <a:rPr lang="en-US" sz="1100" b="0" dirty="0">
                <a:latin typeface="Gill Sans MT" panose="020B0502020104020203" pitchFamily="34" charset="0"/>
              </a:rPr>
              <a:t>course, another basis for a request to modify is </a:t>
            </a:r>
            <a:r>
              <a:rPr lang="en-US" sz="1100" b="0" dirty="0" smtClean="0">
                <a:latin typeface="Gill Sans MT" panose="020B0502020104020203" pitchFamily="34" charset="0"/>
              </a:rPr>
              <a:t>a </a:t>
            </a:r>
            <a:r>
              <a:rPr lang="en-US" sz="1100" b="0" dirty="0">
                <a:latin typeface="Gill Sans MT" panose="020B0502020104020203" pitchFamily="34" charset="0"/>
              </a:rPr>
              <a:t>change in circumstances since the order was entered or last reviewed for modification.  Explain the change in the space provided. </a:t>
            </a:r>
            <a:endParaRPr lang="en-US" sz="1100" b="0" dirty="0" smtClean="0">
              <a:latin typeface="Gill Sans MT" panose="020B0502020104020203" pitchFamily="34" charset="0"/>
            </a:endParaRPr>
          </a:p>
          <a:p>
            <a:pPr marL="4866" lvl="0" indent="0">
              <a:buFont typeface="Arial" panose="020B0604020202020204" pitchFamily="34" charset="0"/>
              <a:buNone/>
            </a:pPr>
            <a:endParaRPr lang="en-US" sz="1100" b="0" dirty="0" smtClean="0">
              <a:latin typeface="Gill Sans MT" panose="020B0502020104020203" pitchFamily="34" charset="0"/>
            </a:endParaRPr>
          </a:p>
          <a:p>
            <a:pPr marL="4866" lvl="0" indent="0">
              <a:buFont typeface="Arial" panose="020B0604020202020204" pitchFamily="34" charset="0"/>
              <a:buNone/>
            </a:pPr>
            <a:r>
              <a:rPr lang="en-US" sz="1100" b="0" dirty="0" smtClean="0">
                <a:latin typeface="Gill Sans MT" panose="020B0502020104020203" pitchFamily="34" charset="0"/>
              </a:rPr>
              <a:t>There </a:t>
            </a:r>
            <a:r>
              <a:rPr lang="en-US" sz="1100" b="0" dirty="0">
                <a:latin typeface="Gill Sans MT" panose="020B0502020104020203" pitchFamily="34" charset="0"/>
              </a:rPr>
              <a:t>is also a new checkbox when the basis for the remedy sought is not listed on the form.  Under “Additional grounds” </a:t>
            </a:r>
            <a:r>
              <a:rPr lang="en-US" sz="1100" b="0" dirty="0" smtClean="0">
                <a:latin typeface="Gill Sans MT" panose="020B0502020104020203" pitchFamily="34" charset="0"/>
              </a:rPr>
              <a:t>the </a:t>
            </a:r>
            <a:r>
              <a:rPr lang="en-US" sz="1100" b="0" dirty="0">
                <a:latin typeface="Gill Sans MT" panose="020B0502020104020203" pitchFamily="34" charset="0"/>
              </a:rPr>
              <a:t>petitioner may add additional </a:t>
            </a:r>
            <a:r>
              <a:rPr lang="en-US" sz="1100" b="0" dirty="0" smtClean="0">
                <a:latin typeface="Gill Sans MT" panose="020B0502020104020203" pitchFamily="34" charset="0"/>
              </a:rPr>
              <a:t>information.</a:t>
            </a:r>
            <a:r>
              <a:rPr lang="en-US" sz="1100" b="0" dirty="0">
                <a:latin typeface="Gill Sans MT" panose="020B0502020104020203" pitchFamily="34" charset="0"/>
              </a:rPr>
              <a:t> </a:t>
            </a:r>
          </a:p>
          <a:p>
            <a:pPr marL="462067" lvl="1" defTabSz="924133">
              <a:defRPr/>
            </a:pPr>
            <a:endParaRPr lang="en-US" sz="1100" dirty="0">
              <a:latin typeface="Gill Sans MT" panose="020B0502020104020203" pitchFamily="34" charset="0"/>
            </a:endParaRPr>
          </a:p>
        </p:txBody>
      </p:sp>
      <p:sp>
        <p:nvSpPr>
          <p:cNvPr id="4" name="Slide Number Placeholder 3"/>
          <p:cNvSpPr>
            <a:spLocks noGrp="1"/>
          </p:cNvSpPr>
          <p:nvPr>
            <p:ph type="sldNum" sz="quarter" idx="10"/>
          </p:nvPr>
        </p:nvSpPr>
        <p:spPr/>
        <p:txBody>
          <a:bodyPr/>
          <a:lstStyle/>
          <a:p>
            <a:fld id="{824A558B-E4E9-A94A-B9C1-029E46A76ABA}" type="slidenum">
              <a:rPr lang="en-US" smtClean="0"/>
              <a:t>22</a:t>
            </a:fld>
            <a:endParaRPr lang="en-US"/>
          </a:p>
        </p:txBody>
      </p:sp>
    </p:spTree>
    <p:extLst>
      <p:ext uri="{BB962C8B-B14F-4D97-AF65-F5344CB8AC3E}">
        <p14:creationId xmlns:p14="http://schemas.microsoft.com/office/powerpoint/2010/main" val="67338417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0" y="4415790"/>
            <a:ext cx="5608320" cy="3873500"/>
          </a:xfrm>
        </p:spPr>
        <p:txBody>
          <a:bodyPr/>
          <a:lstStyle/>
          <a:p>
            <a:r>
              <a:rPr lang="en-US" sz="1100" dirty="0">
                <a:latin typeface="Gill Sans MT" panose="020B0502020104020203" pitchFamily="34" charset="0"/>
              </a:rPr>
              <a:t>Notes:</a:t>
            </a:r>
          </a:p>
          <a:p>
            <a:endParaRPr lang="en-US" sz="1100" b="0" dirty="0">
              <a:latin typeface="Gill Sans MT" panose="020B0502020104020203" pitchFamily="34" charset="0"/>
            </a:endParaRPr>
          </a:p>
          <a:p>
            <a:r>
              <a:rPr lang="en-US" sz="1100" b="0" dirty="0">
                <a:latin typeface="Gill Sans MT" panose="020B0502020104020203" pitchFamily="34" charset="0"/>
              </a:rPr>
              <a:t>Section </a:t>
            </a:r>
            <a:r>
              <a:rPr lang="en-US" sz="1100" b="0" dirty="0" smtClean="0">
                <a:latin typeface="Gill Sans MT" panose="020B0502020104020203" pitchFamily="34" charset="0"/>
              </a:rPr>
              <a:t>III </a:t>
            </a:r>
            <a:r>
              <a:rPr lang="en-US" sz="1100" b="0" dirty="0">
                <a:latin typeface="Gill Sans MT" panose="020B0502020104020203" pitchFamily="34" charset="0"/>
              </a:rPr>
              <a:t>the Servicemembers Civil Relief Act (SCRA) is a new section and provides the information that 50 U.S.C. § 3931 requires a petitioner to file with the tribunal before the tribunal can enter a default judgment for the petitioner. </a:t>
            </a:r>
          </a:p>
          <a:p>
            <a:endParaRPr lang="en-US" sz="1100" b="0" dirty="0">
              <a:latin typeface="Gill Sans MT" panose="020B0502020104020203" pitchFamily="34" charset="0"/>
            </a:endParaRPr>
          </a:p>
          <a:p>
            <a:r>
              <a:rPr lang="en-US" sz="1100" b="0" dirty="0">
                <a:latin typeface="Gill Sans MT" panose="020B0502020104020203" pitchFamily="34" charset="0"/>
              </a:rPr>
              <a:t>The petitioner should indicate whether the </a:t>
            </a:r>
            <a:r>
              <a:rPr lang="en-US" sz="1100" b="0" dirty="0" smtClean="0">
                <a:latin typeface="Gill Sans MT" panose="020B0502020104020203" pitchFamily="34" charset="0"/>
              </a:rPr>
              <a:t>respondent is in </a:t>
            </a:r>
            <a:r>
              <a:rPr lang="en-US" sz="1100" b="0" dirty="0">
                <a:latin typeface="Gill Sans MT" panose="020B0502020104020203" pitchFamily="34" charset="0"/>
              </a:rPr>
              <a:t>military service.  If the petitioner is unable to make that determination, check the last box.  Also use this section </a:t>
            </a:r>
            <a:r>
              <a:rPr lang="en-US" sz="1100" b="0" dirty="0" smtClean="0">
                <a:latin typeface="Gill Sans MT" panose="020B0502020104020203" pitchFamily="34" charset="0"/>
              </a:rPr>
              <a:t>to </a:t>
            </a:r>
            <a:r>
              <a:rPr lang="en-US" sz="1100" b="0" dirty="0">
                <a:latin typeface="Gill Sans MT" panose="020B0502020104020203" pitchFamily="34" charset="0"/>
              </a:rPr>
              <a:t>detail facts supporting the statement regarding military service. </a:t>
            </a:r>
            <a:r>
              <a:rPr lang="en-US" sz="1100" b="0" dirty="0" smtClean="0">
                <a:latin typeface="Gill Sans MT" panose="020B0502020104020203" pitchFamily="34" charset="0"/>
              </a:rPr>
              <a:t> Be </a:t>
            </a:r>
            <a:r>
              <a:rPr lang="en-US" sz="1100" b="0" dirty="0">
                <a:latin typeface="Gill Sans MT" panose="020B0502020104020203" pitchFamily="34" charset="0"/>
              </a:rPr>
              <a:t>specific when listing the facts.  Instructions to the form explain what is meant by “military service.”</a:t>
            </a:r>
          </a:p>
          <a:p>
            <a:pPr defTabSz="924133"/>
            <a:endParaRPr lang="en-US" sz="1100" b="0" dirty="0">
              <a:latin typeface="Gill Sans MT" panose="020B0502020104020203" pitchFamily="34" charset="0"/>
            </a:endParaRPr>
          </a:p>
          <a:p>
            <a:r>
              <a:rPr lang="en-US" sz="1100" b="0" dirty="0">
                <a:latin typeface="Gill Sans MT" panose="020B0502020104020203" pitchFamily="34" charset="0"/>
              </a:rPr>
              <a:t>If the </a:t>
            </a:r>
            <a:r>
              <a:rPr lang="en-US" sz="1100" b="0" dirty="0" err="1">
                <a:latin typeface="Gill Sans MT" panose="020B0502020104020203" pitchFamily="34" charset="0"/>
              </a:rPr>
              <a:t>Servicemembers</a:t>
            </a:r>
            <a:r>
              <a:rPr lang="en-US" sz="1100" b="0" dirty="0">
                <a:latin typeface="Gill Sans MT" panose="020B0502020104020203" pitchFamily="34" charset="0"/>
              </a:rPr>
              <a:t> Civil Relief Act website was used to determine the respondent’s military status, </a:t>
            </a:r>
            <a:r>
              <a:rPr lang="en-US" sz="1100" b="0" dirty="0" smtClean="0">
                <a:latin typeface="Gill Sans MT" panose="020B0502020104020203" pitchFamily="34" charset="0"/>
              </a:rPr>
              <a:t>attach a </a:t>
            </a:r>
            <a:r>
              <a:rPr lang="en-US" sz="1100" b="0" dirty="0">
                <a:latin typeface="Gill Sans MT" panose="020B0502020104020203" pitchFamily="34" charset="0"/>
              </a:rPr>
              <a:t>copy of the </a:t>
            </a:r>
            <a:r>
              <a:rPr lang="en-US" sz="1100" b="0" dirty="0" smtClean="0">
                <a:latin typeface="Gill Sans MT" panose="020B0502020104020203" pitchFamily="34" charset="0"/>
              </a:rPr>
              <a:t>results. </a:t>
            </a:r>
          </a:p>
          <a:p>
            <a:endParaRPr lang="en-US" sz="1100" b="0" dirty="0">
              <a:latin typeface="Gill Sans MT" panose="020B0502020104020203" pitchFamily="34" charset="0"/>
            </a:endParaRPr>
          </a:p>
          <a:p>
            <a:r>
              <a:rPr lang="en-US" sz="1100" b="0" dirty="0">
                <a:latin typeface="Gill Sans MT" panose="020B0502020104020203" pitchFamily="34" charset="0"/>
              </a:rPr>
              <a:t>Section </a:t>
            </a:r>
            <a:r>
              <a:rPr lang="en-US" sz="1100" b="0" dirty="0" smtClean="0">
                <a:latin typeface="Gill Sans MT" panose="020B0502020104020203" pitchFamily="34" charset="0"/>
              </a:rPr>
              <a:t>IV </a:t>
            </a:r>
            <a:r>
              <a:rPr lang="en-US" sz="1100" b="0" dirty="0">
                <a:latin typeface="Gill Sans MT" panose="020B0502020104020203" pitchFamily="34" charset="0"/>
              </a:rPr>
              <a:t>Other Pertinent Information was renamed from “Additional Supporting Information.” Check the appropriate boxes to indicate the documents being sent with the petition.  The attached documents are </a:t>
            </a:r>
            <a:r>
              <a:rPr lang="en-US" sz="1100" b="0" dirty="0" smtClean="0">
                <a:latin typeface="Gill Sans MT" panose="020B0502020104020203" pitchFamily="34" charset="0"/>
              </a:rPr>
              <a:t>incorporated </a:t>
            </a:r>
            <a:r>
              <a:rPr lang="en-US" sz="1100" b="0" dirty="0">
                <a:latin typeface="Gill Sans MT" panose="020B0502020104020203" pitchFamily="34" charset="0"/>
              </a:rPr>
              <a:t>into the Petition.  If you are sending forms or other documents with the petition that are not specifically identified in this section, mark the “Other” box and list the additional forms or documents in the space provided.  </a:t>
            </a:r>
          </a:p>
          <a:p>
            <a:endParaRPr lang="en-US" sz="1100" dirty="0">
              <a:latin typeface="Gill Sans MT" panose="020B0502020104020203" pitchFamily="34" charset="0"/>
            </a:endParaRPr>
          </a:p>
        </p:txBody>
      </p:sp>
      <p:sp>
        <p:nvSpPr>
          <p:cNvPr id="4" name="Slide Number Placeholder 3"/>
          <p:cNvSpPr>
            <a:spLocks noGrp="1"/>
          </p:cNvSpPr>
          <p:nvPr>
            <p:ph type="sldNum" sz="quarter" idx="10"/>
          </p:nvPr>
        </p:nvSpPr>
        <p:spPr/>
        <p:txBody>
          <a:bodyPr/>
          <a:lstStyle/>
          <a:p>
            <a:fld id="{824A558B-E4E9-A94A-B9C1-029E46A76ABA}" type="slidenum">
              <a:rPr lang="en-US" smtClean="0"/>
              <a:t>23</a:t>
            </a:fld>
            <a:endParaRPr lang="en-US"/>
          </a:p>
        </p:txBody>
      </p:sp>
    </p:spTree>
    <p:extLst>
      <p:ext uri="{BB962C8B-B14F-4D97-AF65-F5344CB8AC3E}">
        <p14:creationId xmlns:p14="http://schemas.microsoft.com/office/powerpoint/2010/main" val="23334461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latin typeface="Gill Sans MT" panose="020B0502020104020203" pitchFamily="34" charset="0"/>
              </a:rPr>
              <a:t>Notes</a:t>
            </a:r>
            <a:r>
              <a:rPr lang="en-US" sz="1100" dirty="0" smtClean="0">
                <a:latin typeface="Gill Sans MT" panose="020B0502020104020203" pitchFamily="34" charset="0"/>
              </a:rPr>
              <a:t>:</a:t>
            </a:r>
          </a:p>
          <a:p>
            <a:endParaRPr lang="en-US" sz="1100" b="0" dirty="0" smtClean="0">
              <a:latin typeface="Gill Sans MT" panose="020B0502020104020203" pitchFamily="34" charset="0"/>
            </a:endParaRPr>
          </a:p>
          <a:p>
            <a:r>
              <a:rPr lang="en-US" sz="1100" b="0" dirty="0" smtClean="0">
                <a:latin typeface="Gill Sans MT" panose="020B0502020104020203" pitchFamily="34" charset="0"/>
              </a:rPr>
              <a:t>Section </a:t>
            </a:r>
            <a:r>
              <a:rPr lang="en-US" sz="1100" b="0" dirty="0">
                <a:latin typeface="Gill Sans MT" panose="020B0502020104020203" pitchFamily="34" charset="0"/>
              </a:rPr>
              <a:t>VI Declaration was renamed from “Verification.”  The new title reflects that UIFSA 2008 no longer requires a verified petition. </a:t>
            </a:r>
          </a:p>
          <a:p>
            <a:endParaRPr lang="en-US" sz="1100" b="0" dirty="0">
              <a:latin typeface="Gill Sans MT" panose="020B0502020104020203" pitchFamily="34" charset="0"/>
            </a:endParaRPr>
          </a:p>
          <a:p>
            <a:r>
              <a:rPr lang="en-US" sz="1100" b="0" dirty="0">
                <a:latin typeface="Gill Sans MT" panose="020B0502020104020203" pitchFamily="34" charset="0"/>
              </a:rPr>
              <a:t>UIFSA 2008 requires only that the petition be signed under penalty of perjury, so the form no longer references a Notary Public. </a:t>
            </a:r>
          </a:p>
          <a:p>
            <a:pPr marL="462067" lvl="1"/>
            <a:endParaRPr lang="en-US" sz="1100" b="0" dirty="0">
              <a:latin typeface="Gill Sans MT" panose="020B0502020104020203"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100" b="0" dirty="0">
                <a:latin typeface="Gill Sans MT" panose="020B0502020104020203" pitchFamily="34" charset="0"/>
              </a:rPr>
              <a:t>In a IV-D case, the Uniform Support Petition may </a:t>
            </a:r>
            <a:r>
              <a:rPr lang="en-US" sz="1100" b="0" dirty="0" smtClean="0">
                <a:latin typeface="Gill Sans MT" panose="020B0502020104020203" pitchFamily="34" charset="0"/>
              </a:rPr>
              <a:t>be </a:t>
            </a:r>
            <a:r>
              <a:rPr lang="en-US" sz="1100" b="0" dirty="0">
                <a:latin typeface="Gill Sans MT" panose="020B0502020104020203" pitchFamily="34" charset="0"/>
              </a:rPr>
              <a:t>signed by the person seeking relief or the IV-D </a:t>
            </a:r>
            <a:r>
              <a:rPr lang="en-US" sz="1100" b="0" dirty="0" smtClean="0">
                <a:latin typeface="Gill Sans MT" panose="020B0502020104020203" pitchFamily="34" charset="0"/>
              </a:rPr>
              <a:t>representative. The form provides a checkbox to indicate who signed the form.   </a:t>
            </a:r>
            <a:endParaRPr lang="en-US" sz="1100" b="0" dirty="0">
              <a:latin typeface="Gill Sans MT" panose="020B0502020104020203" pitchFamily="34" charset="0"/>
            </a:endParaRPr>
          </a:p>
          <a:p>
            <a:endParaRPr lang="en-US" sz="1100" b="0" dirty="0">
              <a:latin typeface="Gill Sans MT" panose="020B0502020104020203" pitchFamily="34" charset="0"/>
            </a:endParaRPr>
          </a:p>
          <a:p>
            <a:r>
              <a:rPr lang="en-US" sz="1100" b="0" dirty="0">
                <a:latin typeface="Gill Sans MT" panose="020B0502020104020203" pitchFamily="34" charset="0"/>
              </a:rPr>
              <a:t>There was a suggestion to change the signature field to </a:t>
            </a:r>
            <a:r>
              <a:rPr lang="en-US" sz="1100" b="0" dirty="0" smtClean="0">
                <a:latin typeface="Gill Sans MT" panose="020B0502020104020203" pitchFamily="34" charset="0"/>
              </a:rPr>
              <a:t>“Petitioner/Respondent.”  </a:t>
            </a:r>
            <a:r>
              <a:rPr lang="en-US" sz="1100" b="0" dirty="0">
                <a:latin typeface="Gill Sans MT" panose="020B0502020104020203" pitchFamily="34" charset="0"/>
              </a:rPr>
              <a:t>However, the workgroup decided not to make that change.  The Uniform Support Petition will always be signed by the person seeking, or petitioning for, relief so </a:t>
            </a:r>
            <a:r>
              <a:rPr lang="en-US" sz="1100" b="0" dirty="0" smtClean="0">
                <a:latin typeface="Gill Sans MT" panose="020B0502020104020203" pitchFamily="34" charset="0"/>
              </a:rPr>
              <a:t>reference </a:t>
            </a:r>
            <a:r>
              <a:rPr lang="en-US" sz="1100" b="0" dirty="0">
                <a:latin typeface="Gill Sans MT" panose="020B0502020104020203" pitchFamily="34" charset="0"/>
              </a:rPr>
              <a:t>to petitioner is appropriate. </a:t>
            </a:r>
          </a:p>
          <a:p>
            <a:endParaRPr lang="en-US" sz="1100" b="0" dirty="0">
              <a:latin typeface="Gill Sans MT" panose="020B0502020104020203" pitchFamily="34" charset="0"/>
            </a:endParaRPr>
          </a:p>
          <a:p>
            <a:pPr defTabSz="465887">
              <a:defRPr/>
            </a:pPr>
            <a:r>
              <a:rPr lang="en-US" sz="1100" b="0" dirty="0">
                <a:latin typeface="Gill Sans MT" panose="020B0502020104020203" pitchFamily="34" charset="0"/>
              </a:rPr>
              <a:t>If the petitioner is represented by a private attorney, there is a line </a:t>
            </a:r>
            <a:r>
              <a:rPr lang="en-US" sz="1100" b="0" dirty="0" smtClean="0">
                <a:latin typeface="Gill Sans MT" panose="020B0502020104020203" pitchFamily="34" charset="0"/>
              </a:rPr>
              <a:t>for </a:t>
            </a:r>
            <a:r>
              <a:rPr lang="en-US" sz="1100" b="0" dirty="0">
                <a:latin typeface="Gill Sans MT" panose="020B0502020104020203" pitchFamily="34" charset="0"/>
              </a:rPr>
              <a:t>the attorney’s signature and entry of the attorney’s bar number. </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24</a:t>
            </a:fld>
            <a:endParaRPr lang="en-US"/>
          </a:p>
        </p:txBody>
      </p:sp>
    </p:spTree>
    <p:extLst>
      <p:ext uri="{BB962C8B-B14F-4D97-AF65-F5344CB8AC3E}">
        <p14:creationId xmlns:p14="http://schemas.microsoft.com/office/powerpoint/2010/main" val="23393246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latin typeface="Gill Sans MT" panose="020B0502020104020203" pitchFamily="34" charset="0"/>
              </a:rPr>
              <a:t>Notes:</a:t>
            </a:r>
          </a:p>
          <a:p>
            <a:endParaRPr lang="en-US" sz="1100" b="0" dirty="0">
              <a:latin typeface="Gill Sans MT" panose="020B0502020104020203" pitchFamily="34" charset="0"/>
            </a:endParaRPr>
          </a:p>
          <a:p>
            <a:r>
              <a:rPr lang="en-US" sz="1100" b="0" dirty="0">
                <a:latin typeface="Gill Sans MT" panose="020B0502020104020203" pitchFamily="34" charset="0"/>
              </a:rPr>
              <a:t>You may be wondering when you must </a:t>
            </a:r>
            <a:r>
              <a:rPr lang="en-US" sz="1100" b="0" dirty="0" smtClean="0">
                <a:latin typeface="Gill Sans MT" panose="020B0502020104020203" pitchFamily="34" charset="0"/>
              </a:rPr>
              <a:t>use </a:t>
            </a:r>
            <a:r>
              <a:rPr lang="en-US" sz="1100" b="0" dirty="0">
                <a:latin typeface="Gill Sans MT" panose="020B0502020104020203" pitchFamily="34" charset="0"/>
              </a:rPr>
              <a:t>these revised forms and when you might start receiving them.  We know that some states have begun programming for the revised forms, so you might receive revised forms at any point, if you haven’t already.  They are valid now.  The deadline for all states to begin using the revised forms is January 15, 2018.  The delayed date is to give </a:t>
            </a:r>
            <a:r>
              <a:rPr lang="en-US" sz="1100" b="0" dirty="0" smtClean="0">
                <a:latin typeface="Gill Sans MT" panose="020B0502020104020203" pitchFamily="34" charset="0"/>
              </a:rPr>
              <a:t>states time </a:t>
            </a:r>
            <a:r>
              <a:rPr lang="en-US" sz="1100" b="0" dirty="0">
                <a:latin typeface="Gill Sans MT" panose="020B0502020104020203" pitchFamily="34" charset="0"/>
              </a:rPr>
              <a:t>to program these changes.  Until then, the old forms are still valid and should be honored</a:t>
            </a:r>
            <a:r>
              <a:rPr lang="en-US" sz="1100" b="0" dirty="0" smtClean="0">
                <a:latin typeface="Gill Sans MT" panose="020B0502020104020203" pitchFamily="34" charset="0"/>
              </a:rPr>
              <a:t>.</a:t>
            </a:r>
          </a:p>
          <a:p>
            <a:endParaRPr lang="en-US" sz="1100" b="0" dirty="0" smtClean="0">
              <a:latin typeface="Gill Sans MT" panose="020B0502020104020203" pitchFamily="34" charset="0"/>
            </a:endParaRPr>
          </a:p>
        </p:txBody>
      </p:sp>
      <p:sp>
        <p:nvSpPr>
          <p:cNvPr id="4" name="Slide Number Placeholder 3"/>
          <p:cNvSpPr>
            <a:spLocks noGrp="1"/>
          </p:cNvSpPr>
          <p:nvPr>
            <p:ph type="sldNum" sz="quarter" idx="10"/>
          </p:nvPr>
        </p:nvSpPr>
        <p:spPr/>
        <p:txBody>
          <a:bodyPr/>
          <a:lstStyle/>
          <a:p>
            <a:fld id="{824A558B-E4E9-A94A-B9C1-029E46A76ABA}" type="slidenum">
              <a:rPr lang="en-US" smtClean="0"/>
              <a:t>25</a:t>
            </a:fld>
            <a:endParaRPr lang="en-US"/>
          </a:p>
        </p:txBody>
      </p:sp>
    </p:spTree>
    <p:extLst>
      <p:ext uri="{BB962C8B-B14F-4D97-AF65-F5344CB8AC3E}">
        <p14:creationId xmlns:p14="http://schemas.microsoft.com/office/powerpoint/2010/main" val="265736270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latin typeface="Gill Sans MT" panose="020B0502020104020203" pitchFamily="34" charset="0"/>
              </a:rPr>
              <a:t>Notes:</a:t>
            </a:r>
          </a:p>
          <a:p>
            <a:endParaRPr lang="en-US" sz="1100" dirty="0">
              <a:latin typeface="Gill Sans MT" panose="020B0502020104020203" pitchFamily="34" charset="0"/>
            </a:endParaRPr>
          </a:p>
          <a:p>
            <a:r>
              <a:rPr lang="en-US" sz="1100" dirty="0">
                <a:latin typeface="Gill Sans MT" panose="020B0502020104020203" pitchFamily="34" charset="0"/>
              </a:rPr>
              <a:t>Any final questions?</a:t>
            </a:r>
          </a:p>
        </p:txBody>
      </p:sp>
      <p:sp>
        <p:nvSpPr>
          <p:cNvPr id="4" name="Slide Number Placeholder 3"/>
          <p:cNvSpPr>
            <a:spLocks noGrp="1"/>
          </p:cNvSpPr>
          <p:nvPr>
            <p:ph type="sldNum" sz="quarter" idx="10"/>
          </p:nvPr>
        </p:nvSpPr>
        <p:spPr/>
        <p:txBody>
          <a:bodyPr/>
          <a:lstStyle/>
          <a:p>
            <a:fld id="{824A558B-E4E9-A94A-B9C1-029E46A76ABA}" type="slidenum">
              <a:rPr lang="en-US" smtClean="0"/>
              <a:t>26</a:t>
            </a:fld>
            <a:endParaRPr lang="en-US"/>
          </a:p>
        </p:txBody>
      </p:sp>
    </p:spTree>
    <p:extLst>
      <p:ext uri="{BB962C8B-B14F-4D97-AF65-F5344CB8AC3E}">
        <p14:creationId xmlns:p14="http://schemas.microsoft.com/office/powerpoint/2010/main" val="66053604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0" y="4338320"/>
            <a:ext cx="5608320" cy="4338320"/>
          </a:xfrm>
        </p:spPr>
        <p:txBody>
          <a:bodyPr/>
          <a:lstStyle/>
          <a:p>
            <a:r>
              <a:rPr lang="en-US" sz="1100" b="0" dirty="0">
                <a:latin typeface="Gill Sans MT" panose="020B0502020104020203" pitchFamily="34" charset="0"/>
              </a:rPr>
              <a:t>Notes</a:t>
            </a:r>
            <a:r>
              <a:rPr lang="en-US" sz="1100" b="0" dirty="0" smtClean="0">
                <a:latin typeface="Gill Sans MT" panose="020B0502020104020203" pitchFamily="34" charset="0"/>
              </a:rPr>
              <a:t>:</a:t>
            </a:r>
          </a:p>
          <a:p>
            <a:endParaRPr lang="en-US" sz="1100" b="0" dirty="0">
              <a:solidFill>
                <a:srgbClr val="1CA087"/>
              </a:solidFill>
              <a:latin typeface="Gill Sans MT" panose="020B0502020104020203" pitchFamily="34" charset="0"/>
            </a:endParaRPr>
          </a:p>
          <a:p>
            <a:r>
              <a:rPr lang="en-US" sz="1100" b="1" kern="1200" dirty="0" smtClean="0">
                <a:solidFill>
                  <a:schemeClr val="tx1"/>
                </a:solidFill>
                <a:effectLst/>
                <a:latin typeface="Gill Sans MT" panose="020B0502020104020203" pitchFamily="34" charset="0"/>
                <a:ea typeface="+mn-ea"/>
                <a:cs typeface="+mn-cs"/>
              </a:rPr>
              <a:t>Question</a:t>
            </a:r>
            <a:r>
              <a:rPr lang="en-US" sz="1100" kern="1200" dirty="0" smtClean="0">
                <a:solidFill>
                  <a:schemeClr val="tx1"/>
                </a:solidFill>
                <a:effectLst/>
                <a:latin typeface="Gill Sans MT" panose="020B0502020104020203" pitchFamily="34" charset="0"/>
                <a:ea typeface="+mn-ea"/>
                <a:cs typeface="+mn-cs"/>
              </a:rPr>
              <a:t> </a:t>
            </a:r>
            <a:r>
              <a:rPr lang="en-US" sz="1100" b="1" kern="1200" dirty="0" smtClean="0">
                <a:solidFill>
                  <a:schemeClr val="tx1"/>
                </a:solidFill>
                <a:effectLst/>
                <a:latin typeface="Gill Sans MT" panose="020B0502020104020203" pitchFamily="34" charset="0"/>
                <a:ea typeface="+mn-ea"/>
                <a:cs typeface="+mn-cs"/>
              </a:rPr>
              <a:t>1</a:t>
            </a:r>
            <a:r>
              <a:rPr lang="en-US" sz="1100" kern="1200" dirty="0" smtClean="0">
                <a:solidFill>
                  <a:schemeClr val="tx1"/>
                </a:solidFill>
                <a:effectLst/>
                <a:latin typeface="Gill Sans MT" panose="020B0502020104020203" pitchFamily="34" charset="0"/>
                <a:ea typeface="+mn-ea"/>
                <a:cs typeface="+mn-cs"/>
              </a:rPr>
              <a:t>:  When do you use the Child Support Confidential Information Form and Personal Information Form for UIFSA § 311 forms?</a:t>
            </a:r>
          </a:p>
          <a:p>
            <a:endParaRPr lang="en-US" sz="1100" b="1" kern="1200" dirty="0" smtClean="0">
              <a:solidFill>
                <a:schemeClr val="tx1"/>
              </a:solidFill>
              <a:effectLst/>
              <a:latin typeface="Gill Sans MT" panose="020B0502020104020203" pitchFamily="34" charset="0"/>
              <a:ea typeface="+mn-ea"/>
              <a:cs typeface="+mn-cs"/>
            </a:endParaRPr>
          </a:p>
          <a:p>
            <a:r>
              <a:rPr lang="en-US" sz="1100" b="1" kern="1200" dirty="0" smtClean="0">
                <a:solidFill>
                  <a:schemeClr val="tx1"/>
                </a:solidFill>
                <a:effectLst/>
                <a:latin typeface="Gill Sans MT" panose="020B0502020104020203" pitchFamily="34" charset="0"/>
                <a:ea typeface="+mn-ea"/>
                <a:cs typeface="+mn-cs"/>
              </a:rPr>
              <a:t>Response</a:t>
            </a:r>
            <a:r>
              <a:rPr lang="en-US" sz="1100" kern="1200" dirty="0" smtClean="0">
                <a:solidFill>
                  <a:schemeClr val="tx1"/>
                </a:solidFill>
                <a:effectLst/>
                <a:latin typeface="Gill Sans MT" panose="020B0502020104020203" pitchFamily="34" charset="0"/>
                <a:ea typeface="+mn-ea"/>
                <a:cs typeface="+mn-cs"/>
              </a:rPr>
              <a:t>:  The Child Support Agency Confidential Information Form is required for the Transmittal #1, the Child Support Agency Request for a Change of Support Payment Location Pursuant to UIFSA § 319, and the Letter of Transmittal Requesting Registration (if it is a IV-D case).  The form is optional for the Transmittal #2 and Transmittal #3.</a:t>
            </a:r>
          </a:p>
          <a:p>
            <a:endParaRPr lang="en-US" sz="1100" kern="1200" dirty="0" smtClean="0">
              <a:solidFill>
                <a:schemeClr val="tx1"/>
              </a:solidFill>
              <a:effectLst/>
              <a:latin typeface="Gill Sans MT" panose="020B0502020104020203" pitchFamily="34" charset="0"/>
              <a:ea typeface="+mn-ea"/>
              <a:cs typeface="+mn-cs"/>
            </a:endParaRPr>
          </a:p>
          <a:p>
            <a:r>
              <a:rPr lang="en-US" sz="1100" kern="1200" dirty="0" smtClean="0">
                <a:solidFill>
                  <a:schemeClr val="tx1"/>
                </a:solidFill>
                <a:effectLst/>
                <a:latin typeface="Gill Sans MT" panose="020B0502020104020203" pitchFamily="34" charset="0"/>
                <a:ea typeface="+mn-ea"/>
                <a:cs typeface="+mn-cs"/>
              </a:rPr>
              <a:t>The new Child Support Agency Confidential Information Form is intended to safeguard the privacy of individuals in a child support case by recording their PII on a separate document, therefore, eliminating most PII from other intergovernmental forms.  This form is for Child Support (IV-D) Agency use only and is not to be filed with a tribunal or provided to the other party.  It records information that the responding IV-D agency needs to provide services in an intergovernmental case but that may pose significant risk if disclosed inappropriately.  Federal and state safeguarding and privacy requirements govern use and disclosure of the information.  </a:t>
            </a:r>
          </a:p>
          <a:p>
            <a:endParaRPr lang="en-US" sz="1100" kern="1200" dirty="0" smtClean="0">
              <a:solidFill>
                <a:schemeClr val="tx1"/>
              </a:solidFill>
              <a:effectLst/>
              <a:latin typeface="Gill Sans MT" panose="020B0502020104020203" pitchFamily="34" charset="0"/>
              <a:ea typeface="+mn-ea"/>
              <a:cs typeface="+mn-cs"/>
            </a:endParaRPr>
          </a:p>
          <a:p>
            <a:r>
              <a:rPr lang="en-US" sz="1100" kern="1200" dirty="0" smtClean="0">
                <a:solidFill>
                  <a:schemeClr val="tx1"/>
                </a:solidFill>
                <a:effectLst/>
                <a:latin typeface="Gill Sans MT" panose="020B0502020104020203" pitchFamily="34" charset="0"/>
                <a:ea typeface="+mn-ea"/>
                <a:cs typeface="+mn-cs"/>
              </a:rPr>
              <a:t>In comparison, the new Personal Information Form for UIFSA § 311 is required for the Uniform Support Petition, Declaration in Support of Parentage, and General Testimony and may be used in both IV-D and non-IV-D child support cases.  While some of the data on this form is the same as on the Confidential Information form, it is used for a different purpose.  </a:t>
            </a:r>
          </a:p>
          <a:p>
            <a:endParaRPr lang="en-US" sz="1100" kern="1200" dirty="0" smtClean="0">
              <a:solidFill>
                <a:schemeClr val="tx1"/>
              </a:solidFill>
              <a:effectLst/>
              <a:latin typeface="Gill Sans MT" panose="020B0502020104020203" pitchFamily="34" charset="0"/>
              <a:ea typeface="+mn-ea"/>
              <a:cs typeface="+mn-cs"/>
            </a:endParaRPr>
          </a:p>
          <a:p>
            <a:r>
              <a:rPr lang="en-US" sz="1100" kern="1200" dirty="0" smtClean="0">
                <a:solidFill>
                  <a:schemeClr val="tx1"/>
                </a:solidFill>
                <a:effectLst/>
                <a:latin typeface="Gill Sans MT" panose="020B0502020104020203" pitchFamily="34" charset="0"/>
                <a:ea typeface="+mn-ea"/>
                <a:cs typeface="+mn-cs"/>
              </a:rPr>
              <a:t>The new Personal Information Form for UIFSA § 311 records the PII required by UIFSA § 311 in a separate document, in order to safeguard the privacy of individuals.  UIFSA § 311requires a petitioner in a UIFSA proceeding to establish a support order, determine parentage, or register and modify an order to file a petition or similar pleading.  This pleading must contain certain identifying information.  Consolidating the required PII on one form eliminates repetition of this sensitive information.  This form is filed with the responding tribunal and may be disclosed to the parties unless accompanied by a nondisclosure finding/affidavit.  Because the form contains PII that may pose significant risk if disclosed inappropriately, the form should not be filed in a public access file. </a:t>
            </a:r>
          </a:p>
          <a:p>
            <a:endParaRPr lang="en-US" sz="1100" b="1" kern="1200" dirty="0" smtClean="0">
              <a:solidFill>
                <a:schemeClr val="tx1"/>
              </a:solidFill>
              <a:effectLst/>
              <a:latin typeface="Gill Sans MT" panose="020B0502020104020203" pitchFamily="34" charset="0"/>
              <a:ea typeface="+mn-ea"/>
              <a:cs typeface="+mn-cs"/>
            </a:endParaRPr>
          </a:p>
          <a:p>
            <a:r>
              <a:rPr lang="en-US" sz="1100" b="1" kern="1200" dirty="0" smtClean="0">
                <a:solidFill>
                  <a:schemeClr val="tx1"/>
                </a:solidFill>
                <a:effectLst/>
                <a:latin typeface="Gill Sans MT" panose="020B0502020104020203" pitchFamily="34" charset="0"/>
                <a:ea typeface="+mn-ea"/>
                <a:cs typeface="+mn-cs"/>
              </a:rPr>
              <a:t>Question 2:  </a:t>
            </a:r>
            <a:r>
              <a:rPr lang="en-US" sz="1100" kern="1200" dirty="0" smtClean="0">
                <a:solidFill>
                  <a:schemeClr val="tx1"/>
                </a:solidFill>
                <a:effectLst/>
                <a:latin typeface="Gill Sans MT" panose="020B0502020104020203" pitchFamily="34" charset="0"/>
                <a:ea typeface="+mn-ea"/>
                <a:cs typeface="+mn-cs"/>
              </a:rPr>
              <a:t>How do you know if a state can use EDE?  Will there be a list of states that receive CSENet or EDE? </a:t>
            </a:r>
          </a:p>
          <a:p>
            <a:endParaRPr lang="en-US" sz="1100" b="1" kern="1200" dirty="0" smtClean="0">
              <a:solidFill>
                <a:schemeClr val="tx1"/>
              </a:solidFill>
              <a:effectLst/>
              <a:latin typeface="Gill Sans MT" panose="020B0502020104020203" pitchFamily="34" charset="0"/>
              <a:ea typeface="+mn-ea"/>
              <a:cs typeface="+mn-cs"/>
            </a:endParaRPr>
          </a:p>
          <a:p>
            <a:r>
              <a:rPr lang="en-US" sz="1100" b="1" kern="1200" dirty="0" smtClean="0">
                <a:solidFill>
                  <a:schemeClr val="tx1"/>
                </a:solidFill>
                <a:effectLst/>
                <a:latin typeface="Gill Sans MT" panose="020B0502020104020203" pitchFamily="34" charset="0"/>
                <a:ea typeface="+mn-ea"/>
                <a:cs typeface="+mn-cs"/>
              </a:rPr>
              <a:t>Response:  </a:t>
            </a:r>
            <a:r>
              <a:rPr lang="en-US" sz="1100" kern="1200" dirty="0" smtClean="0">
                <a:solidFill>
                  <a:schemeClr val="tx1"/>
                </a:solidFill>
                <a:effectLst/>
                <a:latin typeface="Gill Sans MT" panose="020B0502020104020203" pitchFamily="34" charset="0"/>
                <a:ea typeface="+mn-ea"/>
                <a:cs typeface="+mn-cs"/>
              </a:rPr>
              <a:t>State-specific CSENet information is available on the OCSE Website; under the Child Support Professionals heading, select Systems.  Then select Federal Systems and Services.  Under Child Support Enforcement Network, select the CSENet State Contacts and Exchange Program Information.  </a:t>
            </a:r>
            <a:r>
              <a:rPr lang="en-US" sz="1100" u="sng" kern="1200" dirty="0" smtClean="0">
                <a:solidFill>
                  <a:schemeClr val="tx1"/>
                </a:solidFill>
                <a:effectLst/>
                <a:latin typeface="Gill Sans MT" panose="020B0502020104020203" pitchFamily="34" charset="0"/>
                <a:ea typeface="+mn-ea"/>
                <a:cs typeface="+mn-cs"/>
                <a:hlinkClick r:id="rId3"/>
              </a:rPr>
              <a:t>https://www.acf.hhs.gov/sites/default/files/programs/css/csenet_state_contact_information.pdf</a:t>
            </a:r>
            <a:r>
              <a:rPr lang="en-US" sz="1100" kern="1200" dirty="0" smtClean="0">
                <a:solidFill>
                  <a:schemeClr val="tx1"/>
                </a:solidFill>
                <a:effectLst/>
                <a:latin typeface="Gill Sans MT" panose="020B0502020104020203" pitchFamily="34" charset="0"/>
                <a:ea typeface="+mn-ea"/>
                <a:cs typeface="+mn-cs"/>
              </a:rPr>
              <a:t> </a:t>
            </a:r>
          </a:p>
          <a:p>
            <a:r>
              <a:rPr lang="en-US" sz="1100" kern="1200" dirty="0" smtClean="0">
                <a:solidFill>
                  <a:schemeClr val="tx1"/>
                </a:solidFill>
                <a:effectLst/>
                <a:latin typeface="Gill Sans MT" panose="020B0502020104020203" pitchFamily="34" charset="0"/>
                <a:ea typeface="+mn-ea"/>
                <a:cs typeface="+mn-cs"/>
              </a:rPr>
              <a:t>Information about state use of EDE is on the OCSE Portal.  There is a map of participating EDE states on the Portal welcome page under the Helpful Information box.  The map also identifies the documents these states will send to other states.  All states have access to the OCSE Portal and the welcome page.</a:t>
            </a:r>
          </a:p>
          <a:p>
            <a:endParaRPr lang="en-US" sz="1100" b="1" kern="1200" dirty="0" smtClean="0">
              <a:solidFill>
                <a:schemeClr val="tx1"/>
              </a:solidFill>
              <a:effectLst/>
              <a:latin typeface="Gill Sans MT" panose="020B0502020104020203" pitchFamily="34" charset="0"/>
              <a:ea typeface="+mn-ea"/>
              <a:cs typeface="+mn-cs"/>
            </a:endParaRPr>
          </a:p>
          <a:p>
            <a:r>
              <a:rPr lang="en-US" sz="1100" b="1" kern="1200" dirty="0" smtClean="0">
                <a:solidFill>
                  <a:schemeClr val="tx1"/>
                </a:solidFill>
                <a:effectLst/>
                <a:latin typeface="Gill Sans MT" panose="020B0502020104020203" pitchFamily="34" charset="0"/>
                <a:ea typeface="+mn-ea"/>
                <a:cs typeface="+mn-cs"/>
              </a:rPr>
              <a:t>Question 3:  </a:t>
            </a:r>
            <a:r>
              <a:rPr lang="en-US" sz="1100" kern="1200" dirty="0" smtClean="0">
                <a:solidFill>
                  <a:schemeClr val="tx1"/>
                </a:solidFill>
                <a:effectLst/>
                <a:latin typeface="Gill Sans MT" panose="020B0502020104020203" pitchFamily="34" charset="0"/>
                <a:ea typeface="+mn-ea"/>
                <a:cs typeface="+mn-cs"/>
              </a:rPr>
              <a:t>On the Child Support Agency Confidential Information Form, what box(s) should be checked when it is unknown how parentage was established?</a:t>
            </a:r>
          </a:p>
          <a:p>
            <a:endParaRPr lang="en-US" sz="1100" b="1" kern="1200" dirty="0" smtClean="0">
              <a:solidFill>
                <a:schemeClr val="tx1"/>
              </a:solidFill>
              <a:effectLst/>
              <a:latin typeface="Gill Sans MT" panose="020B0502020104020203" pitchFamily="34" charset="0"/>
              <a:ea typeface="+mn-ea"/>
              <a:cs typeface="+mn-cs"/>
            </a:endParaRPr>
          </a:p>
          <a:p>
            <a:r>
              <a:rPr lang="en-US" sz="1100" b="1" kern="1200" dirty="0" smtClean="0">
                <a:solidFill>
                  <a:schemeClr val="tx1"/>
                </a:solidFill>
                <a:effectLst/>
                <a:latin typeface="Gill Sans MT" panose="020B0502020104020203" pitchFamily="34" charset="0"/>
                <a:ea typeface="+mn-ea"/>
                <a:cs typeface="+mn-cs"/>
              </a:rPr>
              <a:t>Response:  </a:t>
            </a:r>
            <a:r>
              <a:rPr lang="en-US" sz="1100" kern="1200" dirty="0" smtClean="0">
                <a:solidFill>
                  <a:schemeClr val="tx1"/>
                </a:solidFill>
                <a:effectLst/>
                <a:latin typeface="Gill Sans MT" panose="020B0502020104020203" pitchFamily="34" charset="0"/>
                <a:ea typeface="+mn-ea"/>
                <a:cs typeface="+mn-cs"/>
              </a:rPr>
              <a:t>If the state does not know how parentage was established, check the “Other” box and write “Unknown” as an explanation.</a:t>
            </a:r>
          </a:p>
          <a:p>
            <a:endParaRPr lang="en-US" sz="1100" b="1" kern="1200" dirty="0" smtClean="0">
              <a:solidFill>
                <a:schemeClr val="tx1"/>
              </a:solidFill>
              <a:effectLst/>
              <a:latin typeface="Gill Sans MT" panose="020B0502020104020203" pitchFamily="34" charset="0"/>
              <a:ea typeface="+mn-ea"/>
              <a:cs typeface="+mn-cs"/>
            </a:endParaRPr>
          </a:p>
          <a:p>
            <a:r>
              <a:rPr lang="en-US" sz="1100" b="1" kern="1200" dirty="0" smtClean="0">
                <a:solidFill>
                  <a:schemeClr val="tx1"/>
                </a:solidFill>
                <a:effectLst/>
                <a:latin typeface="Gill Sans MT" panose="020B0502020104020203" pitchFamily="34" charset="0"/>
                <a:ea typeface="+mn-ea"/>
                <a:cs typeface="+mn-cs"/>
              </a:rPr>
              <a:t>Question 4:  </a:t>
            </a:r>
            <a:r>
              <a:rPr lang="en-US" sz="1100" kern="1200" dirty="0" smtClean="0">
                <a:solidFill>
                  <a:schemeClr val="tx1"/>
                </a:solidFill>
                <a:effectLst/>
                <a:latin typeface="Gill Sans MT" panose="020B0502020104020203" pitchFamily="34" charset="0"/>
                <a:ea typeface="+mn-ea"/>
                <a:cs typeface="+mn-cs"/>
              </a:rPr>
              <a:t>It was mentioned that this form can be used to document the determination of paternity/fatherhood.  Does that mean states are no longer required to attach additional documentation (for example, a birth certificate or paternity affidavit)?</a:t>
            </a:r>
          </a:p>
          <a:p>
            <a:endParaRPr lang="en-US" sz="1100" b="1" kern="1200" dirty="0" smtClean="0">
              <a:solidFill>
                <a:schemeClr val="tx1"/>
              </a:solidFill>
              <a:effectLst/>
              <a:latin typeface="Gill Sans MT" panose="020B0502020104020203" pitchFamily="34" charset="0"/>
              <a:ea typeface="+mn-ea"/>
              <a:cs typeface="+mn-cs"/>
            </a:endParaRPr>
          </a:p>
          <a:p>
            <a:r>
              <a:rPr lang="en-US" sz="1100" b="1" kern="1200" dirty="0" smtClean="0">
                <a:solidFill>
                  <a:schemeClr val="tx1"/>
                </a:solidFill>
                <a:effectLst/>
                <a:latin typeface="Gill Sans MT" panose="020B0502020104020203" pitchFamily="34" charset="0"/>
                <a:ea typeface="+mn-ea"/>
                <a:cs typeface="+mn-cs"/>
              </a:rPr>
              <a:t>Response:   </a:t>
            </a:r>
            <a:r>
              <a:rPr lang="en-US" sz="1100" kern="1200" dirty="0" smtClean="0">
                <a:solidFill>
                  <a:schemeClr val="tx1"/>
                </a:solidFill>
                <a:effectLst/>
                <a:latin typeface="Gill Sans MT" panose="020B0502020104020203" pitchFamily="34" charset="0"/>
                <a:ea typeface="+mn-ea"/>
                <a:cs typeface="+mn-cs"/>
              </a:rPr>
              <a:t>A state may share paternity information on the Child Support Agency Confidential Information Form with other states for the purpose of data reporting.  The properly completed form serves as legal documentation for OCSE audit purposes.  If the information provided is inconsistent or contradictory, if the form is incomplete, or if the form is blank, OCSE auditors will request other types of supporting documentation in order to confirm that the paternity case was properly reported.  Please contact OCSE if you have any question about reporting.  </a:t>
            </a:r>
          </a:p>
          <a:p>
            <a:r>
              <a:rPr lang="en-US" sz="1100" kern="1200" dirty="0" smtClean="0">
                <a:solidFill>
                  <a:schemeClr val="tx1"/>
                </a:solidFill>
                <a:effectLst/>
                <a:latin typeface="Gill Sans MT" panose="020B0502020104020203" pitchFamily="34" charset="0"/>
                <a:ea typeface="+mn-ea"/>
                <a:cs typeface="+mn-cs"/>
              </a:rPr>
              <a:t>However, some states and/or tribunals may require copies of birth certificates/records or paternity affidavits.</a:t>
            </a:r>
          </a:p>
          <a:p>
            <a:endParaRPr lang="en-US" sz="1100" b="1" kern="1200" dirty="0" smtClean="0">
              <a:solidFill>
                <a:schemeClr val="tx1"/>
              </a:solidFill>
              <a:effectLst/>
              <a:latin typeface="Gill Sans MT" panose="020B0502020104020203" pitchFamily="34" charset="0"/>
              <a:ea typeface="+mn-ea"/>
              <a:cs typeface="+mn-cs"/>
            </a:endParaRPr>
          </a:p>
          <a:p>
            <a:r>
              <a:rPr lang="en-US" sz="1100" b="1" kern="1200" dirty="0" smtClean="0">
                <a:solidFill>
                  <a:schemeClr val="tx1"/>
                </a:solidFill>
                <a:effectLst/>
                <a:latin typeface="Gill Sans MT" panose="020B0502020104020203" pitchFamily="34" charset="0"/>
                <a:ea typeface="+mn-ea"/>
                <a:cs typeface="+mn-cs"/>
              </a:rPr>
              <a:t>Question 5:  </a:t>
            </a:r>
            <a:r>
              <a:rPr lang="en-US" sz="1100" kern="1200" dirty="0" smtClean="0">
                <a:solidFill>
                  <a:schemeClr val="tx1"/>
                </a:solidFill>
                <a:effectLst/>
                <a:latin typeface="Gill Sans MT" panose="020B0502020104020203" pitchFamily="34" charset="0"/>
                <a:ea typeface="+mn-ea"/>
                <a:cs typeface="+mn-cs"/>
              </a:rPr>
              <a:t>Do the Child Support Agency Confidential Information Form and the Personal Information Form for UIFSA § 311 need to be attached when sending Transmittal #1 to a responding jurisdiction that uses tribunal enforcement?</a:t>
            </a:r>
          </a:p>
          <a:p>
            <a:endParaRPr lang="en-US" sz="1100" b="1" kern="1200" dirty="0" smtClean="0">
              <a:solidFill>
                <a:schemeClr val="tx1"/>
              </a:solidFill>
              <a:effectLst/>
              <a:latin typeface="Gill Sans MT" panose="020B0502020104020203" pitchFamily="34" charset="0"/>
              <a:ea typeface="+mn-ea"/>
              <a:cs typeface="+mn-cs"/>
            </a:endParaRPr>
          </a:p>
          <a:p>
            <a:r>
              <a:rPr lang="en-US" sz="1100" b="1" kern="1200" dirty="0" smtClean="0">
                <a:solidFill>
                  <a:schemeClr val="tx1"/>
                </a:solidFill>
                <a:effectLst/>
                <a:latin typeface="Gill Sans MT" panose="020B0502020104020203" pitchFamily="34" charset="0"/>
                <a:ea typeface="+mn-ea"/>
                <a:cs typeface="+mn-cs"/>
              </a:rPr>
              <a:t>Response:  </a:t>
            </a:r>
            <a:r>
              <a:rPr lang="en-US" sz="1100" kern="1200" dirty="0" smtClean="0">
                <a:solidFill>
                  <a:schemeClr val="tx1"/>
                </a:solidFill>
                <a:effectLst/>
                <a:latin typeface="Gill Sans MT" panose="020B0502020104020203" pitchFamily="34" charset="0"/>
                <a:ea typeface="+mn-ea"/>
                <a:cs typeface="+mn-cs"/>
              </a:rPr>
              <a:t>The Child Support Agency Confidential Information Form is required when sending a Transmittal #1.  If you are sending a Declaration in Support of Establishing Parentage, the General Testimony, or the Uniform Support Petition with the Transmittal #1, then the Personal Information Form for UIFSA § 311 is also required.  (See response 1 above for discussion of comparison and use of the two PII forms.)</a:t>
            </a:r>
          </a:p>
          <a:p>
            <a:endParaRPr lang="en-US" sz="1100" b="1" dirty="0" smtClean="0">
              <a:latin typeface="Gill Sans MT" panose="020B0502020104020203" pitchFamily="34" charset="0"/>
            </a:endParaRPr>
          </a:p>
        </p:txBody>
      </p:sp>
      <p:sp>
        <p:nvSpPr>
          <p:cNvPr id="4" name="Slide Number Placeholder 3"/>
          <p:cNvSpPr>
            <a:spLocks noGrp="1"/>
          </p:cNvSpPr>
          <p:nvPr>
            <p:ph type="sldNum" sz="quarter" idx="10"/>
          </p:nvPr>
        </p:nvSpPr>
        <p:spPr/>
        <p:txBody>
          <a:bodyPr/>
          <a:lstStyle/>
          <a:p>
            <a:r>
              <a:rPr lang="en-US" dirty="0" smtClean="0"/>
              <a:t>4</a:t>
            </a:r>
            <a:endParaRPr lang="en-US" dirty="0"/>
          </a:p>
        </p:txBody>
      </p:sp>
    </p:spTree>
    <p:extLst>
      <p:ext uri="{BB962C8B-B14F-4D97-AF65-F5344CB8AC3E}">
        <p14:creationId xmlns:p14="http://schemas.microsoft.com/office/powerpoint/2010/main" val="217182220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0" y="4338320"/>
            <a:ext cx="5608320" cy="4338320"/>
          </a:xfrm>
        </p:spPr>
        <p:txBody>
          <a:bodyPr/>
          <a:lstStyle/>
          <a:p>
            <a:r>
              <a:rPr lang="en-US" sz="1100" b="0" dirty="0">
                <a:latin typeface="Gill Sans MT" panose="020B0502020104020203" pitchFamily="34" charset="0"/>
              </a:rPr>
              <a:t>Notes:</a:t>
            </a:r>
          </a:p>
          <a:p>
            <a:endParaRPr lang="en-US" sz="1100" b="0" dirty="0" smtClean="0">
              <a:solidFill>
                <a:srgbClr val="1CA087"/>
              </a:solidFill>
              <a:latin typeface="Gill Sans MT" panose="020B0502020104020203" pitchFamily="34" charset="0"/>
            </a:endParaRPr>
          </a:p>
          <a:p>
            <a:r>
              <a:rPr lang="en-US" sz="1100" b="1" kern="1200" dirty="0" smtClean="0">
                <a:solidFill>
                  <a:schemeClr val="tx1"/>
                </a:solidFill>
                <a:effectLst/>
                <a:latin typeface="Gill Sans MT" panose="020B0502020104020203" pitchFamily="34" charset="0"/>
                <a:ea typeface="+mn-ea"/>
                <a:cs typeface="+mn-cs"/>
              </a:rPr>
              <a:t>Question 6</a:t>
            </a:r>
            <a:r>
              <a:rPr lang="en-US" sz="1100" kern="1200" dirty="0" smtClean="0">
                <a:solidFill>
                  <a:schemeClr val="tx1"/>
                </a:solidFill>
                <a:effectLst/>
                <a:latin typeface="Gill Sans MT" panose="020B0502020104020203" pitchFamily="34" charset="0"/>
                <a:ea typeface="+mn-ea"/>
                <a:cs typeface="+mn-cs"/>
              </a:rPr>
              <a:t>:  Which CSENet transaction should be sent with each action on the Transmittal #1?  </a:t>
            </a:r>
          </a:p>
          <a:p>
            <a:endParaRPr lang="en-US" sz="1100" b="1" kern="1200" dirty="0" smtClean="0">
              <a:solidFill>
                <a:schemeClr val="tx1"/>
              </a:solidFill>
              <a:effectLst/>
              <a:latin typeface="Gill Sans MT" panose="020B0502020104020203" pitchFamily="34" charset="0"/>
              <a:ea typeface="+mn-ea"/>
              <a:cs typeface="+mn-cs"/>
            </a:endParaRPr>
          </a:p>
          <a:p>
            <a:r>
              <a:rPr lang="en-US" sz="1100" b="1" kern="1200" dirty="0" smtClean="0">
                <a:solidFill>
                  <a:schemeClr val="tx1"/>
                </a:solidFill>
                <a:effectLst/>
                <a:latin typeface="Gill Sans MT" panose="020B0502020104020203" pitchFamily="34" charset="0"/>
                <a:ea typeface="+mn-ea"/>
                <a:cs typeface="+mn-cs"/>
              </a:rPr>
              <a:t>Response:  </a:t>
            </a:r>
            <a:r>
              <a:rPr lang="en-US" sz="1100" kern="1200" dirty="0" smtClean="0">
                <a:solidFill>
                  <a:schemeClr val="tx1"/>
                </a:solidFill>
                <a:effectLst/>
                <a:latin typeface="Gill Sans MT" panose="020B0502020104020203" pitchFamily="34" charset="0"/>
                <a:ea typeface="+mn-ea"/>
                <a:cs typeface="+mn-cs"/>
              </a:rPr>
              <a:t>Each state determines</a:t>
            </a:r>
            <a:r>
              <a:rPr lang="en-US" sz="1100" b="1" kern="1200" dirty="0" smtClean="0">
                <a:solidFill>
                  <a:schemeClr val="tx1"/>
                </a:solidFill>
                <a:effectLst/>
                <a:latin typeface="Gill Sans MT" panose="020B0502020104020203" pitchFamily="34" charset="0"/>
                <a:ea typeface="+mn-ea"/>
                <a:cs typeface="+mn-cs"/>
              </a:rPr>
              <a:t> </a:t>
            </a:r>
            <a:r>
              <a:rPr lang="en-US" sz="1100" kern="1200" dirty="0" smtClean="0">
                <a:solidFill>
                  <a:schemeClr val="tx1"/>
                </a:solidFill>
                <a:effectLst/>
                <a:latin typeface="Gill Sans MT" panose="020B0502020104020203" pitchFamily="34" charset="0"/>
                <a:ea typeface="+mn-ea"/>
                <a:cs typeface="+mn-cs"/>
              </a:rPr>
              <a:t>the use of CSENet transactions for the Transmittal #1 consistent with state programming for other CSENet transactions.  Since CSENet decisions vary from state to state, consult your state for guidance.  </a:t>
            </a:r>
          </a:p>
          <a:p>
            <a:endParaRPr lang="en-US" sz="1100" b="1" kern="1200" dirty="0" smtClean="0">
              <a:solidFill>
                <a:schemeClr val="tx1"/>
              </a:solidFill>
              <a:effectLst/>
              <a:latin typeface="Gill Sans MT" panose="020B0502020104020203" pitchFamily="34" charset="0"/>
              <a:ea typeface="+mn-ea"/>
              <a:cs typeface="+mn-cs"/>
            </a:endParaRPr>
          </a:p>
          <a:p>
            <a:r>
              <a:rPr lang="en-US" sz="1100" b="1" kern="1200" dirty="0" smtClean="0">
                <a:solidFill>
                  <a:schemeClr val="tx1"/>
                </a:solidFill>
                <a:effectLst/>
                <a:latin typeface="Gill Sans MT" panose="020B0502020104020203" pitchFamily="34" charset="0"/>
                <a:ea typeface="+mn-ea"/>
                <a:cs typeface="+mn-cs"/>
              </a:rPr>
              <a:t>Question 7:  </a:t>
            </a:r>
            <a:r>
              <a:rPr lang="en-US" sz="1100" kern="1200" dirty="0" smtClean="0">
                <a:solidFill>
                  <a:schemeClr val="tx1"/>
                </a:solidFill>
                <a:effectLst/>
                <a:latin typeface="Gill Sans MT" panose="020B0502020104020203" pitchFamily="34" charset="0"/>
                <a:ea typeface="+mn-ea"/>
                <a:cs typeface="+mn-cs"/>
              </a:rPr>
              <a:t>On Section I of the Transmittal #1, it says, "Please return the acknowledgment form."  Does that mean that the acknowledgment now has to be sent separately from the Transmittal #1?</a:t>
            </a:r>
          </a:p>
          <a:p>
            <a:endParaRPr lang="en-US" sz="1100" b="1" kern="1200" dirty="0" smtClean="0">
              <a:solidFill>
                <a:schemeClr val="tx1"/>
              </a:solidFill>
              <a:effectLst/>
              <a:latin typeface="Gill Sans MT" panose="020B0502020104020203" pitchFamily="34" charset="0"/>
              <a:ea typeface="+mn-ea"/>
              <a:cs typeface="+mn-cs"/>
            </a:endParaRPr>
          </a:p>
          <a:p>
            <a:r>
              <a:rPr lang="en-US" sz="1100" b="1" kern="1200" dirty="0" smtClean="0">
                <a:solidFill>
                  <a:schemeClr val="tx1"/>
                </a:solidFill>
                <a:effectLst/>
                <a:latin typeface="Gill Sans MT" panose="020B0502020104020203" pitchFamily="34" charset="0"/>
                <a:ea typeface="+mn-ea"/>
                <a:cs typeface="+mn-cs"/>
              </a:rPr>
              <a:t>Response:  </a:t>
            </a:r>
            <a:r>
              <a:rPr lang="en-US" sz="1100" kern="1200" dirty="0" smtClean="0">
                <a:solidFill>
                  <a:schemeClr val="tx1"/>
                </a:solidFill>
                <a:effectLst/>
                <a:latin typeface="Gill Sans MT" panose="020B0502020104020203" pitchFamily="34" charset="0"/>
                <a:ea typeface="+mn-ea"/>
                <a:cs typeface="+mn-cs"/>
              </a:rPr>
              <a:t>As a result of the Intergovernmental Forms revision process, the Transmittal #1 Acknowledgment is now a separate form.  The responding jurisdiction either generates this form to acknowledge receipt of the Transmittal #1 or sends a CSENet acknowledgment.  This change allows the responding jurisdiction to generate the form from its system rather than handwrite a response.</a:t>
            </a:r>
          </a:p>
          <a:p>
            <a:endParaRPr lang="en-US" sz="1100" b="1" kern="1200" dirty="0" smtClean="0">
              <a:solidFill>
                <a:schemeClr val="tx1"/>
              </a:solidFill>
              <a:effectLst/>
              <a:latin typeface="Gill Sans MT" panose="020B0502020104020203" pitchFamily="34" charset="0"/>
              <a:ea typeface="+mn-ea"/>
              <a:cs typeface="+mn-cs"/>
            </a:endParaRPr>
          </a:p>
          <a:p>
            <a:r>
              <a:rPr lang="en-US" sz="1100" b="1" kern="1200" dirty="0" smtClean="0">
                <a:solidFill>
                  <a:schemeClr val="tx1"/>
                </a:solidFill>
                <a:effectLst/>
                <a:latin typeface="Gill Sans MT" panose="020B0502020104020203" pitchFamily="34" charset="0"/>
                <a:ea typeface="+mn-ea"/>
                <a:cs typeface="+mn-cs"/>
              </a:rPr>
              <a:t>Question 8:  </a:t>
            </a:r>
            <a:r>
              <a:rPr lang="en-US" sz="1100" kern="1200" dirty="0" smtClean="0">
                <a:solidFill>
                  <a:schemeClr val="tx1"/>
                </a:solidFill>
                <a:effectLst/>
                <a:latin typeface="Gill Sans MT" panose="020B0502020104020203" pitchFamily="34" charset="0"/>
                <a:ea typeface="+mn-ea"/>
                <a:cs typeface="+mn-cs"/>
              </a:rPr>
              <a:t>Where will this webinar recording be available?</a:t>
            </a:r>
          </a:p>
          <a:p>
            <a:endParaRPr lang="en-US" sz="1100" b="1" kern="1200" dirty="0" smtClean="0">
              <a:solidFill>
                <a:schemeClr val="tx1"/>
              </a:solidFill>
              <a:effectLst/>
              <a:latin typeface="Gill Sans MT" panose="020B0502020104020203" pitchFamily="34" charset="0"/>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100" b="1" kern="1200" dirty="0" smtClean="0">
                <a:solidFill>
                  <a:schemeClr val="tx1"/>
                </a:solidFill>
                <a:effectLst/>
                <a:latin typeface="Gill Sans MT" panose="020B0502020104020203" pitchFamily="34" charset="0"/>
                <a:ea typeface="+mn-ea"/>
                <a:cs typeface="+mn-cs"/>
              </a:rPr>
              <a:t>Response:  </a:t>
            </a:r>
            <a:r>
              <a:rPr lang="en-US" sz="1100" kern="1200" dirty="0" smtClean="0">
                <a:solidFill>
                  <a:schemeClr val="tx1"/>
                </a:solidFill>
                <a:effectLst/>
                <a:latin typeface="Gill Sans MT" panose="020B0502020104020203" pitchFamily="34" charset="0"/>
                <a:ea typeface="+mn-ea"/>
                <a:cs typeface="+mn-cs"/>
              </a:rPr>
              <a:t>OCSE is planning to post the recorded training on the OCSE website in the coming months.  The PowerPoint presentation with notes is available on the OCSE Website now.</a:t>
            </a:r>
            <a:r>
              <a:rPr lang="en-US" sz="1100" kern="1200" baseline="0" dirty="0" smtClean="0">
                <a:solidFill>
                  <a:schemeClr val="tx1"/>
                </a:solidFill>
                <a:effectLst/>
                <a:latin typeface="Gill Sans MT" panose="020B0502020104020203" pitchFamily="34" charset="0"/>
                <a:ea typeface="+mn-ea"/>
                <a:cs typeface="+mn-cs"/>
              </a:rPr>
              <a:t> https://www.acf.hhs.gov/css/resource/ocse-intergovernmental-forms-training</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100" b="0" i="0" kern="1200" dirty="0" smtClean="0">
              <a:solidFill>
                <a:schemeClr val="tx1"/>
              </a:solidFill>
              <a:effectLst/>
              <a:latin typeface="Gill Sans MT" panose="020B0502020104020203" pitchFamily="34" charset="0"/>
              <a:ea typeface="+mn-ea"/>
              <a:cs typeface="+mn-cs"/>
            </a:endParaRPr>
          </a:p>
        </p:txBody>
      </p:sp>
      <p:sp>
        <p:nvSpPr>
          <p:cNvPr id="4" name="Slide Number Placeholder 3"/>
          <p:cNvSpPr>
            <a:spLocks noGrp="1"/>
          </p:cNvSpPr>
          <p:nvPr>
            <p:ph type="sldNum" sz="quarter" idx="10"/>
          </p:nvPr>
        </p:nvSpPr>
        <p:spPr/>
        <p:txBody>
          <a:bodyPr/>
          <a:lstStyle/>
          <a:p>
            <a:fld id="{824A558B-E4E9-A94A-B9C1-029E46A76ABA}" type="slidenum">
              <a:rPr lang="en-US" smtClean="0"/>
              <a:t>28</a:t>
            </a:fld>
            <a:endParaRPr lang="en-US" dirty="0"/>
          </a:p>
        </p:txBody>
      </p:sp>
    </p:spTree>
    <p:extLst>
      <p:ext uri="{BB962C8B-B14F-4D97-AF65-F5344CB8AC3E}">
        <p14:creationId xmlns:p14="http://schemas.microsoft.com/office/powerpoint/2010/main" val="217182220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latin typeface="Gill Sans MT" panose="020B0502020104020203" pitchFamily="34" charset="0"/>
              </a:rPr>
              <a:t>Notes:</a:t>
            </a:r>
          </a:p>
          <a:p>
            <a:endParaRPr lang="en-US" sz="1100" dirty="0">
              <a:latin typeface="Gill Sans MT" panose="020B0502020104020203" pitchFamily="34" charset="0"/>
            </a:endParaRPr>
          </a:p>
          <a:p>
            <a:r>
              <a:rPr lang="en-US" sz="1100" dirty="0">
                <a:latin typeface="Gill Sans MT" panose="020B0502020104020203" pitchFamily="34" charset="0"/>
              </a:rPr>
              <a:t>Please use the email address on this slide to submit any additional questions and remember that these slides and notes will be available soon on the OCSE website.</a:t>
            </a:r>
          </a:p>
          <a:p>
            <a:endParaRPr lang="en-US" sz="1100" dirty="0">
              <a:latin typeface="Gill Sans MT" panose="020B0502020104020203" pitchFamily="34" charset="0"/>
            </a:endParaRPr>
          </a:p>
          <a:p>
            <a:r>
              <a:rPr lang="en-US" sz="1100" dirty="0">
                <a:latin typeface="Gill Sans MT" panose="020B0502020104020203" pitchFamily="34" charset="0"/>
              </a:rPr>
              <a:t>Thanks to all of you for attending and for the great work that you do!  </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29</a:t>
            </a:fld>
            <a:endParaRPr lang="en-US"/>
          </a:p>
        </p:txBody>
      </p:sp>
    </p:spTree>
    <p:extLst>
      <p:ext uri="{BB962C8B-B14F-4D97-AF65-F5344CB8AC3E}">
        <p14:creationId xmlns:p14="http://schemas.microsoft.com/office/powerpoint/2010/main" val="33886085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latin typeface="Gill Sans MT" panose="020B0502020104020203" pitchFamily="34" charset="0"/>
              </a:rPr>
              <a:t>Notes:</a:t>
            </a:r>
          </a:p>
          <a:p>
            <a:endParaRPr lang="en-US" sz="1100" dirty="0">
              <a:latin typeface="Gill Sans MT" panose="020B0502020104020203" pitchFamily="34" charset="0"/>
            </a:endParaRPr>
          </a:p>
          <a:p>
            <a:pPr defTabSz="941576">
              <a:defRPr/>
            </a:pPr>
            <a:r>
              <a:rPr lang="en-US" sz="1100" dirty="0" smtClean="0">
                <a:latin typeface="Gill Sans MT" panose="020B0502020104020203" pitchFamily="34" charset="0"/>
              </a:rPr>
              <a:t>Session 3</a:t>
            </a:r>
            <a:r>
              <a:rPr lang="en-US" sz="1100" baseline="0" dirty="0" smtClean="0">
                <a:latin typeface="Gill Sans MT" panose="020B0502020104020203" pitchFamily="34" charset="0"/>
              </a:rPr>
              <a:t> </a:t>
            </a:r>
            <a:r>
              <a:rPr lang="en-US" sz="1100" dirty="0" smtClean="0">
                <a:latin typeface="Gill Sans MT" panose="020B0502020104020203" pitchFamily="34" charset="0"/>
              </a:rPr>
              <a:t>covers </a:t>
            </a:r>
            <a:r>
              <a:rPr lang="en-US" sz="1100" dirty="0">
                <a:latin typeface="Gill Sans MT" panose="020B0502020104020203" pitchFamily="34" charset="0"/>
              </a:rPr>
              <a:t>two additional forms:</a:t>
            </a:r>
          </a:p>
          <a:p>
            <a:pPr marL="693099" lvl="1" indent="-231033" defTabSz="941576">
              <a:buFont typeface="+mj-lt"/>
              <a:buAutoNum type="arabicPeriod"/>
              <a:defRPr/>
            </a:pPr>
            <a:r>
              <a:rPr lang="en-US" sz="1100" dirty="0">
                <a:latin typeface="Gill Sans MT" panose="020B0502020104020203" pitchFamily="34" charset="0"/>
              </a:rPr>
              <a:t>General Testimony; and </a:t>
            </a:r>
          </a:p>
          <a:p>
            <a:pPr marL="693099" lvl="1" indent="-231033" defTabSz="941576">
              <a:buFont typeface="+mj-lt"/>
              <a:buAutoNum type="arabicPeriod"/>
              <a:defRPr/>
            </a:pPr>
            <a:r>
              <a:rPr lang="en-US" sz="1100" dirty="0">
                <a:latin typeface="Gill Sans MT" panose="020B0502020104020203" pitchFamily="34" charset="0"/>
              </a:rPr>
              <a:t>Request for Change of Support Payment Location Pursuant to UIFSA § 319.</a:t>
            </a:r>
          </a:p>
          <a:p>
            <a:pPr marL="0" marR="0" indent="0" algn="l" defTabSz="941576"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100" dirty="0" smtClean="0">
              <a:latin typeface="Gill Sans MT" panose="020B0502020104020203" pitchFamily="34" charset="0"/>
            </a:endParaRPr>
          </a:p>
          <a:p>
            <a:pPr defTabSz="941576">
              <a:defRPr/>
            </a:pPr>
            <a:endParaRPr lang="en-US" sz="1100" dirty="0" smtClean="0">
              <a:latin typeface="Gill Sans MT" panose="020B0502020104020203" pitchFamily="34" charset="0"/>
            </a:endParaRPr>
          </a:p>
          <a:p>
            <a:pPr defTabSz="941576">
              <a:defRPr/>
            </a:pPr>
            <a:r>
              <a:rPr lang="en-US" sz="1100" dirty="0" smtClean="0">
                <a:latin typeface="Gill Sans MT" panose="020B0502020104020203" pitchFamily="34" charset="0"/>
              </a:rPr>
              <a:t>Finally,</a:t>
            </a:r>
            <a:r>
              <a:rPr lang="en-US" sz="1100" baseline="0" dirty="0" smtClean="0">
                <a:latin typeface="Gill Sans MT" panose="020B0502020104020203" pitchFamily="34" charset="0"/>
              </a:rPr>
              <a:t> </a:t>
            </a:r>
            <a:r>
              <a:rPr lang="en-US" sz="1100" dirty="0" smtClean="0">
                <a:latin typeface="Gill Sans MT" panose="020B0502020104020203" pitchFamily="34" charset="0"/>
              </a:rPr>
              <a:t>Session 4 addresses the rest of the </a:t>
            </a:r>
            <a:r>
              <a:rPr lang="en-US" sz="1100" baseline="0" dirty="0" smtClean="0">
                <a:latin typeface="Gill Sans MT" panose="020B0502020104020203" pitchFamily="34" charset="0"/>
              </a:rPr>
              <a:t>forms</a:t>
            </a:r>
            <a:r>
              <a:rPr lang="en-US" sz="1100" dirty="0" smtClean="0">
                <a:latin typeface="Gill Sans MT" panose="020B0502020104020203" pitchFamily="34" charset="0"/>
              </a:rPr>
              <a:t>:</a:t>
            </a:r>
            <a:endParaRPr lang="en-US" sz="1100" dirty="0">
              <a:latin typeface="Gill Sans MT" panose="020B0502020104020203" pitchFamily="34" charset="0"/>
            </a:endParaRPr>
          </a:p>
          <a:p>
            <a:pPr marL="695533" lvl="1" indent="-228600" defTabSz="941576">
              <a:buFont typeface="+mj-lt"/>
              <a:buAutoNum type="arabicPeriod"/>
              <a:defRPr/>
            </a:pPr>
            <a:r>
              <a:rPr lang="en-US" sz="1100" dirty="0" smtClean="0">
                <a:latin typeface="Gill Sans MT" panose="020B0502020104020203" pitchFamily="34" charset="0"/>
              </a:rPr>
              <a:t>Declaration </a:t>
            </a:r>
            <a:r>
              <a:rPr lang="en-US" sz="1100" dirty="0">
                <a:latin typeface="Gill Sans MT" panose="020B0502020104020203" pitchFamily="34" charset="0"/>
              </a:rPr>
              <a:t>in Support of Establishing </a:t>
            </a:r>
            <a:r>
              <a:rPr lang="en-US" sz="1100" dirty="0" smtClean="0">
                <a:latin typeface="Gill Sans MT" panose="020B0502020104020203" pitchFamily="34" charset="0"/>
              </a:rPr>
              <a:t>Parentage; </a:t>
            </a:r>
            <a:endParaRPr lang="en-US" sz="1100" dirty="0">
              <a:latin typeface="Gill Sans MT" panose="020B0502020104020203" pitchFamily="34" charset="0"/>
            </a:endParaRPr>
          </a:p>
          <a:p>
            <a:pPr marL="697966" lvl="1" indent="-231033" defTabSz="941576">
              <a:buFont typeface="+mj-lt"/>
              <a:buAutoNum type="arabicPeriod"/>
              <a:defRPr/>
            </a:pPr>
            <a:r>
              <a:rPr lang="en-US" sz="1100" dirty="0">
                <a:latin typeface="Gill Sans MT" panose="020B0502020104020203" pitchFamily="34" charset="0"/>
              </a:rPr>
              <a:t>Notice of Determination of Controlling </a:t>
            </a:r>
            <a:r>
              <a:rPr lang="en-US" sz="1100" dirty="0" smtClean="0">
                <a:latin typeface="Gill Sans MT" panose="020B0502020104020203" pitchFamily="34" charset="0"/>
              </a:rPr>
              <a:t>Order; </a:t>
            </a:r>
            <a:r>
              <a:rPr lang="en-US" sz="1100" dirty="0">
                <a:latin typeface="Gill Sans MT" panose="020B0502020104020203" pitchFamily="34" charset="0"/>
              </a:rPr>
              <a:t>and</a:t>
            </a:r>
          </a:p>
          <a:p>
            <a:pPr marL="697966" lvl="1" indent="-231033" defTabSz="941576">
              <a:buFont typeface="+mj-lt"/>
              <a:buAutoNum type="arabicPeriod"/>
              <a:defRPr/>
            </a:pPr>
            <a:r>
              <a:rPr lang="en-US" sz="1100" dirty="0">
                <a:latin typeface="Gill Sans MT" panose="020B0502020104020203" pitchFamily="34" charset="0"/>
              </a:rPr>
              <a:t>Child Support Locate </a:t>
            </a:r>
            <a:r>
              <a:rPr lang="en-US" sz="1100" dirty="0" smtClean="0">
                <a:latin typeface="Gill Sans MT" panose="020B0502020104020203" pitchFamily="34" charset="0"/>
              </a:rPr>
              <a:t>Request. </a:t>
            </a:r>
          </a:p>
          <a:p>
            <a:pPr marL="697966" lvl="1" indent="-231033" defTabSz="941576">
              <a:buFont typeface="+mj-lt"/>
              <a:buAutoNum type="arabicPeriod"/>
              <a:defRPr/>
            </a:pPr>
            <a:endParaRPr lang="en-US" sz="1100" dirty="0">
              <a:latin typeface="Gill Sans MT" panose="020B0502020104020203" pitchFamily="34" charset="0"/>
            </a:endParaRPr>
          </a:p>
          <a:p>
            <a:pPr marL="4866" lvl="0" indent="0" defTabSz="941576">
              <a:buFont typeface="Arial" panose="020B0604020202020204" pitchFamily="34" charset="0"/>
              <a:buNone/>
              <a:defRPr/>
            </a:pPr>
            <a:r>
              <a:rPr lang="en-US" sz="1100" dirty="0" smtClean="0">
                <a:latin typeface="Gill Sans MT" panose="020B0502020104020203" pitchFamily="34" charset="0"/>
              </a:rPr>
              <a:t>The training will also discuss Implementation Timeframes</a:t>
            </a:r>
            <a:r>
              <a:rPr lang="en-US" sz="1100" baseline="0" dirty="0" smtClean="0">
                <a:latin typeface="Gill Sans MT" panose="020B0502020104020203" pitchFamily="34" charset="0"/>
              </a:rPr>
              <a:t> and training w</a:t>
            </a:r>
            <a:r>
              <a:rPr lang="en-US" sz="1100" dirty="0" smtClean="0">
                <a:latin typeface="Gill Sans MT" panose="020B0502020104020203" pitchFamily="34" charset="0"/>
              </a:rPr>
              <a:t>rap</a:t>
            </a:r>
            <a:r>
              <a:rPr lang="en-US" sz="1100" baseline="0" dirty="0" smtClean="0">
                <a:latin typeface="Gill Sans MT" panose="020B0502020104020203" pitchFamily="34" charset="0"/>
              </a:rPr>
              <a:t>-up.</a:t>
            </a:r>
            <a:r>
              <a:rPr lang="en-US" sz="1100" dirty="0" smtClean="0">
                <a:latin typeface="Gill Sans MT" panose="020B0502020104020203" pitchFamily="34" charset="0"/>
              </a:rPr>
              <a:t> </a:t>
            </a:r>
            <a:endParaRPr lang="en-US" sz="1100" dirty="0">
              <a:latin typeface="Gill Sans MT" panose="020B0502020104020203" pitchFamily="34" charset="0"/>
            </a:endParaRPr>
          </a:p>
          <a:p>
            <a:endParaRPr lang="en-US" sz="1100" dirty="0" smtClean="0"/>
          </a:p>
          <a:p>
            <a:endParaRPr lang="en-US" sz="1100" dirty="0"/>
          </a:p>
        </p:txBody>
      </p:sp>
      <p:sp>
        <p:nvSpPr>
          <p:cNvPr id="4" name="Slide Number Placeholder 3"/>
          <p:cNvSpPr>
            <a:spLocks noGrp="1"/>
          </p:cNvSpPr>
          <p:nvPr>
            <p:ph type="sldNum" sz="quarter" idx="10"/>
          </p:nvPr>
        </p:nvSpPr>
        <p:spPr/>
        <p:txBody>
          <a:bodyPr/>
          <a:lstStyle/>
          <a:p>
            <a:fld id="{824A558B-E4E9-A94A-B9C1-029E46A76ABA}" type="slidenum">
              <a:rPr lang="en-US" smtClean="0"/>
              <a:t>3</a:t>
            </a:fld>
            <a:endParaRPr lang="en-US"/>
          </a:p>
        </p:txBody>
      </p:sp>
    </p:spTree>
    <p:extLst>
      <p:ext uri="{BB962C8B-B14F-4D97-AF65-F5344CB8AC3E}">
        <p14:creationId xmlns:p14="http://schemas.microsoft.com/office/powerpoint/2010/main" val="11109856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latin typeface="Gill Sans MT" panose="020B0502020104020203" pitchFamily="34" charset="0"/>
              </a:rPr>
              <a:t>Notes:</a:t>
            </a:r>
          </a:p>
          <a:p>
            <a:endParaRPr lang="en-US" sz="1100" dirty="0">
              <a:latin typeface="Gill Sans MT" panose="020B0502020104020203" pitchFamily="34" charset="0"/>
            </a:endParaRPr>
          </a:p>
          <a:p>
            <a:r>
              <a:rPr lang="en-US" sz="1100" dirty="0">
                <a:latin typeface="Gill Sans MT" panose="020B0502020104020203" pitchFamily="34" charset="0"/>
              </a:rPr>
              <a:t>Let’s get started!</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4</a:t>
            </a:fld>
            <a:endParaRPr lang="en-US"/>
          </a:p>
        </p:txBody>
      </p:sp>
    </p:spTree>
    <p:extLst>
      <p:ext uri="{BB962C8B-B14F-4D97-AF65-F5344CB8AC3E}">
        <p14:creationId xmlns:p14="http://schemas.microsoft.com/office/powerpoint/2010/main" val="6605360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33680" y="4260850"/>
            <a:ext cx="6543040" cy="4958080"/>
          </a:xfrm>
        </p:spPr>
        <p:txBody>
          <a:bodyPr/>
          <a:lstStyle/>
          <a:p>
            <a:r>
              <a:rPr lang="en-US" sz="1100" dirty="0">
                <a:latin typeface="Gill Sans MT" panose="020B0502020104020203" pitchFamily="34" charset="0"/>
              </a:rPr>
              <a:t>Notes:</a:t>
            </a:r>
          </a:p>
          <a:p>
            <a:endParaRPr lang="en-US" sz="1100" dirty="0">
              <a:latin typeface="Gill Sans MT" panose="020B0502020104020203" pitchFamily="34" charset="0"/>
            </a:endParaRPr>
          </a:p>
          <a:p>
            <a:r>
              <a:rPr lang="en-US" sz="1100" b="0" dirty="0">
                <a:latin typeface="Gill Sans MT" panose="020B0502020104020203" pitchFamily="34" charset="0"/>
              </a:rPr>
              <a:t>The Transmittal #2 </a:t>
            </a:r>
            <a:r>
              <a:rPr lang="en-US" sz="1100" b="0" dirty="0" smtClean="0">
                <a:latin typeface="Gill Sans MT" panose="020B0502020104020203" pitchFamily="34" charset="0"/>
              </a:rPr>
              <a:t>provides </a:t>
            </a:r>
            <a:r>
              <a:rPr lang="en-US" sz="1100" b="0" dirty="0">
                <a:latin typeface="Gill Sans MT" panose="020B0502020104020203" pitchFamily="34" charset="0"/>
              </a:rPr>
              <a:t>a standard format for a IV-D child support agency to request or provide additional information or services after an intergovernmental IV-D case has been opened.  The form is intended for use only between IV-D agencies and may be used by either the initiating or responding IV-D agency.</a:t>
            </a:r>
          </a:p>
          <a:p>
            <a:endParaRPr lang="en-US" sz="1100" b="0" dirty="0">
              <a:latin typeface="Gill Sans MT" panose="020B0502020104020203" pitchFamily="34" charset="0"/>
            </a:endParaRPr>
          </a:p>
          <a:p>
            <a:r>
              <a:rPr lang="en-US" sz="1100" b="0" dirty="0">
                <a:latin typeface="Gill Sans MT" panose="020B0502020104020203" pitchFamily="34" charset="0"/>
              </a:rPr>
              <a:t>As we discussed in Session One, this form contains the header consistent across all the forms.  Let’s review just a few of the details.</a:t>
            </a:r>
          </a:p>
          <a:p>
            <a:endParaRPr lang="en-US" sz="1100" b="0" dirty="0">
              <a:latin typeface="Gill Sans MT" panose="020B0502020104020203" pitchFamily="34" charset="0"/>
            </a:endParaRPr>
          </a:p>
          <a:p>
            <a:r>
              <a:rPr lang="en-US" sz="1100" b="0" dirty="0">
                <a:latin typeface="Gill Sans MT" panose="020B0502020104020203" pitchFamily="34" charset="0"/>
              </a:rPr>
              <a:t>There is a checkbox on the top of the Transmittal #2 </a:t>
            </a:r>
            <a:r>
              <a:rPr lang="en-US" sz="1100" b="0" dirty="0" smtClean="0">
                <a:latin typeface="Gill Sans MT" panose="020B0502020104020203" pitchFamily="34" charset="0"/>
              </a:rPr>
              <a:t>to </a:t>
            </a:r>
            <a:r>
              <a:rPr lang="en-US" sz="1100" b="0" dirty="0">
                <a:latin typeface="Gill Sans MT" panose="020B0502020104020203" pitchFamily="34" charset="0"/>
              </a:rPr>
              <a:t>indicate if the Child Support Agency Confidential Information Form is </a:t>
            </a:r>
            <a:r>
              <a:rPr lang="en-US" sz="1100" b="0" dirty="0" smtClean="0">
                <a:latin typeface="Gill Sans MT" panose="020B0502020104020203" pitchFamily="34" charset="0"/>
              </a:rPr>
              <a:t>attached</a:t>
            </a:r>
            <a:r>
              <a:rPr lang="en-US" sz="1100" b="0" dirty="0">
                <a:latin typeface="Gill Sans MT" panose="020B0502020104020203" pitchFamily="34" charset="0"/>
              </a:rPr>
              <a:t>. </a:t>
            </a:r>
            <a:r>
              <a:rPr lang="en-US" sz="1100" b="0" dirty="0" smtClean="0">
                <a:latin typeface="Gill Sans MT" panose="020B0502020104020203" pitchFamily="34" charset="0"/>
              </a:rPr>
              <a:t> The </a:t>
            </a:r>
            <a:r>
              <a:rPr lang="en-US" sz="1100" b="0" dirty="0">
                <a:latin typeface="Gill Sans MT" panose="020B0502020104020203" pitchFamily="34" charset="0"/>
              </a:rPr>
              <a:t>Child Support Agency Confidential Information Form is not a required document with the Transmittal #</a:t>
            </a:r>
            <a:r>
              <a:rPr lang="en-US" sz="1100" b="0" dirty="0" smtClean="0">
                <a:latin typeface="Gill Sans MT" panose="020B0502020104020203" pitchFamily="34" charset="0"/>
              </a:rPr>
              <a:t>2.  However</a:t>
            </a:r>
            <a:r>
              <a:rPr lang="en-US" sz="1100" b="0" dirty="0">
                <a:latin typeface="Gill Sans MT" panose="020B0502020104020203" pitchFamily="34" charset="0"/>
              </a:rPr>
              <a:t>, you may need to include </a:t>
            </a:r>
            <a:r>
              <a:rPr lang="en-US" sz="1100" b="0" dirty="0" smtClean="0">
                <a:latin typeface="Gill Sans MT" panose="020B0502020104020203" pitchFamily="34" charset="0"/>
              </a:rPr>
              <a:t>it, </a:t>
            </a:r>
            <a:r>
              <a:rPr lang="en-US" sz="1100" b="0" dirty="0">
                <a:latin typeface="Gill Sans MT" panose="020B0502020104020203" pitchFamily="34" charset="0"/>
              </a:rPr>
              <a:t>especially if you do not have the other state’s IV-D case </a:t>
            </a:r>
            <a:r>
              <a:rPr lang="en-US" sz="1100" b="0" dirty="0" smtClean="0">
                <a:latin typeface="Gill Sans MT" panose="020B0502020104020203" pitchFamily="34" charset="0"/>
              </a:rPr>
              <a:t>identifier.</a:t>
            </a:r>
            <a:endParaRPr lang="en-US" sz="1100" b="0" dirty="0">
              <a:latin typeface="Gill Sans MT" panose="020B0502020104020203" pitchFamily="34" charset="0"/>
            </a:endParaRPr>
          </a:p>
          <a:p>
            <a:endParaRPr lang="en-US" sz="1100" b="0" dirty="0">
              <a:latin typeface="Gill Sans MT" panose="020B0502020104020203" pitchFamily="34" charset="0"/>
            </a:endParaRPr>
          </a:p>
          <a:p>
            <a:pPr defTabSz="465887">
              <a:defRPr/>
            </a:pPr>
            <a:r>
              <a:rPr lang="en-US" sz="1100" b="0" dirty="0">
                <a:latin typeface="Gill Sans MT" panose="020B0502020104020203" pitchFamily="34" charset="0"/>
              </a:rPr>
              <a:t>Use the Note section </a:t>
            </a:r>
            <a:r>
              <a:rPr lang="en-US" sz="1100" b="0" dirty="0" smtClean="0">
                <a:latin typeface="Gill Sans MT" panose="020B0502020104020203" pitchFamily="34" charset="0"/>
              </a:rPr>
              <a:t>to </a:t>
            </a:r>
            <a:r>
              <a:rPr lang="en-US" sz="1100" b="0" dirty="0">
                <a:latin typeface="Gill Sans MT" panose="020B0502020104020203" pitchFamily="34" charset="0"/>
              </a:rPr>
              <a:t>alert the other state if </a:t>
            </a:r>
            <a:r>
              <a:rPr lang="en-US" sz="1100" b="0" dirty="0" smtClean="0">
                <a:latin typeface="Gill Sans MT" panose="020B0502020104020203" pitchFamily="34" charset="0"/>
              </a:rPr>
              <a:t>there </a:t>
            </a:r>
            <a:r>
              <a:rPr lang="en-US" sz="1100" b="0" dirty="0">
                <a:latin typeface="Gill Sans MT" panose="020B0502020104020203" pitchFamily="34" charset="0"/>
              </a:rPr>
              <a:t>is a Nondisclosure Finding or Affidavit attached, if </a:t>
            </a:r>
            <a:r>
              <a:rPr lang="en-US" sz="1100" b="0" dirty="0" smtClean="0">
                <a:latin typeface="Gill Sans MT" panose="020B0502020104020203" pitchFamily="34" charset="0"/>
              </a:rPr>
              <a:t>the </a:t>
            </a:r>
            <a:r>
              <a:rPr lang="en-US" sz="1100" b="0" dirty="0">
                <a:latin typeface="Gill Sans MT" panose="020B0502020104020203" pitchFamily="34" charset="0"/>
              </a:rPr>
              <a:t>Transmittal #2 form was sent through EDE, or if the request or information was sent through CSENet. </a:t>
            </a:r>
          </a:p>
          <a:p>
            <a:endParaRPr lang="en-US" sz="1100" b="0" dirty="0">
              <a:latin typeface="Gill Sans MT" panose="020B0502020104020203" pitchFamily="34" charset="0"/>
            </a:endParaRPr>
          </a:p>
          <a:p>
            <a:r>
              <a:rPr lang="en-US" sz="1100" b="0" dirty="0">
                <a:latin typeface="Gill Sans MT" panose="020B0502020104020203" pitchFamily="34" charset="0"/>
              </a:rPr>
              <a:t>Do not use a Transmittal #2 </a:t>
            </a:r>
            <a:r>
              <a:rPr lang="en-US" sz="1100" b="0" dirty="0" smtClean="0">
                <a:latin typeface="Gill Sans MT" panose="020B0502020104020203" pitchFamily="34" charset="0"/>
              </a:rPr>
              <a:t>to </a:t>
            </a:r>
            <a:r>
              <a:rPr lang="en-US" sz="1100" b="0" dirty="0">
                <a:latin typeface="Gill Sans MT" panose="020B0502020104020203" pitchFamily="34" charset="0"/>
              </a:rPr>
              <a:t>make </a:t>
            </a:r>
            <a:r>
              <a:rPr lang="en-US" sz="1100" b="0" dirty="0" smtClean="0">
                <a:latin typeface="Gill Sans MT" panose="020B0502020104020203" pitchFamily="34" charset="0"/>
              </a:rPr>
              <a:t>initial </a:t>
            </a:r>
            <a:r>
              <a:rPr lang="en-US" sz="1100" b="0" dirty="0">
                <a:latin typeface="Gill Sans MT" panose="020B0502020104020203" pitchFamily="34" charset="0"/>
              </a:rPr>
              <a:t>case referrals.  As we discussed in the Session One training, a </a:t>
            </a:r>
            <a:r>
              <a:rPr lang="en-US" sz="1100" b="0" dirty="0" smtClean="0">
                <a:latin typeface="Gill Sans MT" panose="020B0502020104020203" pitchFamily="34" charset="0"/>
              </a:rPr>
              <a:t>Transmittal </a:t>
            </a:r>
            <a:r>
              <a:rPr lang="en-US" sz="1100" b="0" dirty="0">
                <a:latin typeface="Gill Sans MT" panose="020B0502020104020203" pitchFamily="34" charset="0"/>
              </a:rPr>
              <a:t>#1 is the form to use </a:t>
            </a:r>
            <a:r>
              <a:rPr lang="en-US" sz="1100" b="0" dirty="0" smtClean="0">
                <a:latin typeface="Gill Sans MT" panose="020B0502020104020203" pitchFamily="34" charset="0"/>
              </a:rPr>
              <a:t>for </a:t>
            </a:r>
            <a:r>
              <a:rPr lang="en-US" sz="1100" b="0" dirty="0">
                <a:latin typeface="Gill Sans MT" panose="020B0502020104020203" pitchFamily="34" charset="0"/>
              </a:rPr>
              <a:t>initial case </a:t>
            </a:r>
            <a:r>
              <a:rPr lang="en-US" sz="1100" b="0" dirty="0" smtClean="0">
                <a:latin typeface="Gill Sans MT" panose="020B0502020104020203" pitchFamily="34" charset="0"/>
              </a:rPr>
              <a:t>referrals.   </a:t>
            </a:r>
            <a:endParaRPr lang="en-US" sz="1100" b="0" dirty="0">
              <a:latin typeface="Gill Sans MT" panose="020B0502020104020203" pitchFamily="34" charset="0"/>
            </a:endParaRPr>
          </a:p>
          <a:p>
            <a:pPr defTabSz="924133">
              <a:defRPr/>
            </a:pPr>
            <a:endParaRPr lang="en-US" sz="1100" dirty="0">
              <a:latin typeface="Gill Sans MT" panose="020B0502020104020203" pitchFamily="34" charset="0"/>
            </a:endParaRPr>
          </a:p>
          <a:p>
            <a:endParaRPr lang="en-US" sz="1100" dirty="0">
              <a:latin typeface="Gill Sans MT" panose="020B0502020104020203" pitchFamily="34" charset="0"/>
            </a:endParaRPr>
          </a:p>
        </p:txBody>
      </p:sp>
      <p:sp>
        <p:nvSpPr>
          <p:cNvPr id="4" name="Slide Number Placeholder 3"/>
          <p:cNvSpPr>
            <a:spLocks noGrp="1"/>
          </p:cNvSpPr>
          <p:nvPr>
            <p:ph type="sldNum" sz="quarter" idx="10"/>
          </p:nvPr>
        </p:nvSpPr>
        <p:spPr/>
        <p:txBody>
          <a:bodyPr/>
          <a:lstStyle/>
          <a:p>
            <a:fld id="{824A558B-E4E9-A94A-B9C1-029E46A76ABA}" type="slidenum">
              <a:rPr lang="en-US" smtClean="0"/>
              <a:t>5</a:t>
            </a:fld>
            <a:endParaRPr lang="en-US"/>
          </a:p>
        </p:txBody>
      </p:sp>
    </p:spTree>
    <p:extLst>
      <p:ext uri="{BB962C8B-B14F-4D97-AF65-F5344CB8AC3E}">
        <p14:creationId xmlns:p14="http://schemas.microsoft.com/office/powerpoint/2010/main" val="25931948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857250"/>
            <a:ext cx="4648200" cy="3486150"/>
          </a:xfrm>
        </p:spPr>
      </p:sp>
      <p:sp>
        <p:nvSpPr>
          <p:cNvPr id="3" name="Notes Placeholder 2"/>
          <p:cNvSpPr>
            <a:spLocks noGrp="1"/>
          </p:cNvSpPr>
          <p:nvPr>
            <p:ph type="body" idx="1"/>
          </p:nvPr>
        </p:nvSpPr>
        <p:spPr>
          <a:xfrm>
            <a:off x="155787" y="4572000"/>
            <a:ext cx="6620933" cy="3810000"/>
          </a:xfrm>
        </p:spPr>
        <p:txBody>
          <a:bodyPr/>
          <a:lstStyle/>
          <a:p>
            <a:pPr defTabSz="924133">
              <a:defRPr/>
            </a:pPr>
            <a:r>
              <a:rPr lang="en-US" sz="1050" dirty="0">
                <a:latin typeface="Gill Sans MT" panose="020B0502020104020203" pitchFamily="34" charset="0"/>
              </a:rPr>
              <a:t>Notes:</a:t>
            </a:r>
          </a:p>
          <a:p>
            <a:pPr defTabSz="924133">
              <a:defRPr/>
            </a:pPr>
            <a:endParaRPr lang="en-US" sz="1050" b="1" dirty="0">
              <a:latin typeface="Gill Sans MT" panose="020B0502020104020203" pitchFamily="34" charset="0"/>
            </a:endParaRPr>
          </a:p>
          <a:p>
            <a:pPr defTabSz="924133">
              <a:defRPr/>
            </a:pPr>
            <a:r>
              <a:rPr lang="en-US" sz="1050" dirty="0">
                <a:latin typeface="Gill Sans MT" panose="020B0502020104020203" pitchFamily="34" charset="0"/>
              </a:rPr>
              <a:t>Section I Case Processing Actions </a:t>
            </a:r>
            <a:r>
              <a:rPr lang="en-US" sz="1050" dirty="0" smtClean="0">
                <a:latin typeface="Gill Sans MT" panose="020B0502020104020203" pitchFamily="34" charset="0"/>
              </a:rPr>
              <a:t>has </a:t>
            </a:r>
            <a:r>
              <a:rPr lang="en-US" sz="1050" dirty="0">
                <a:latin typeface="Gill Sans MT" panose="020B0502020104020203" pitchFamily="34" charset="0"/>
              </a:rPr>
              <a:t>changed extensively.  We have distinguished between information that is being </a:t>
            </a:r>
            <a:r>
              <a:rPr lang="en-US" sz="1050" b="1" i="1" dirty="0">
                <a:latin typeface="Gill Sans MT" panose="020B0502020104020203" pitchFamily="34" charset="0"/>
              </a:rPr>
              <a:t>provided</a:t>
            </a:r>
            <a:r>
              <a:rPr lang="en-US" sz="1050" dirty="0">
                <a:latin typeface="Gill Sans MT" panose="020B0502020104020203" pitchFamily="34" charset="0"/>
              </a:rPr>
              <a:t>, and actions or information being </a:t>
            </a:r>
            <a:r>
              <a:rPr lang="en-US" sz="1050" b="1" i="1" dirty="0">
                <a:latin typeface="Gill Sans MT" panose="020B0502020104020203" pitchFamily="34" charset="0"/>
              </a:rPr>
              <a:t>requested</a:t>
            </a:r>
            <a:r>
              <a:rPr lang="en-US" sz="1050" dirty="0">
                <a:latin typeface="Gill Sans MT" panose="020B0502020104020203" pitchFamily="34" charset="0"/>
              </a:rPr>
              <a:t>.  Depending on the situation, the initiating and responding states might be providing or requesting information. </a:t>
            </a:r>
          </a:p>
          <a:p>
            <a:pPr defTabSz="924133">
              <a:defRPr/>
            </a:pPr>
            <a:endParaRPr lang="en-US" sz="1050" dirty="0">
              <a:latin typeface="Gill Sans MT" panose="020B0502020104020203" pitchFamily="34" charset="0"/>
            </a:endParaRPr>
          </a:p>
          <a:p>
            <a:pPr defTabSz="924133">
              <a:defRPr/>
            </a:pPr>
            <a:r>
              <a:rPr lang="en-US" sz="1050" dirty="0">
                <a:latin typeface="Gill Sans MT" panose="020B0502020104020203" pitchFamily="34" charset="0"/>
              </a:rPr>
              <a:t>Multiple boxes can be checked, as appropriate.  Details are provided in Section III or as an attachment – whichever is appropriate.</a:t>
            </a:r>
          </a:p>
          <a:p>
            <a:pPr defTabSz="924133">
              <a:defRPr/>
            </a:pPr>
            <a:endParaRPr lang="en-US" sz="1050" b="0" dirty="0">
              <a:latin typeface="Gill Sans MT" panose="020B0502020104020203" pitchFamily="34" charset="0"/>
            </a:endParaRPr>
          </a:p>
          <a:p>
            <a:pPr defTabSz="924133">
              <a:defRPr/>
            </a:pPr>
            <a:r>
              <a:rPr lang="en-US" sz="1050" b="0" dirty="0">
                <a:latin typeface="Gill Sans MT" panose="020B0502020104020203" pitchFamily="34" charset="0"/>
              </a:rPr>
              <a:t>If you are sending information </a:t>
            </a:r>
            <a:r>
              <a:rPr lang="en-US" sz="1050" b="0" dirty="0" smtClean="0">
                <a:latin typeface="Gill Sans MT" panose="020B0502020104020203" pitchFamily="34" charset="0"/>
              </a:rPr>
              <a:t>to </a:t>
            </a:r>
            <a:r>
              <a:rPr lang="en-US" sz="1050" b="0" dirty="0">
                <a:latin typeface="Gill Sans MT" panose="020B0502020104020203" pitchFamily="34" charset="0"/>
              </a:rPr>
              <a:t>the other </a:t>
            </a:r>
            <a:r>
              <a:rPr lang="en-US" sz="1050" b="0" dirty="0" smtClean="0">
                <a:latin typeface="Gill Sans MT" panose="020B0502020104020203" pitchFamily="34" charset="0"/>
              </a:rPr>
              <a:t>state’s </a:t>
            </a:r>
            <a:r>
              <a:rPr lang="en-US" sz="1050" b="0" dirty="0">
                <a:latin typeface="Gill Sans MT" panose="020B0502020104020203" pitchFamily="34" charset="0"/>
              </a:rPr>
              <a:t>child support agency, such as a status update or an arrears calculation, indicate what you are sending </a:t>
            </a:r>
            <a:r>
              <a:rPr lang="en-US" sz="1050" b="0" dirty="0" smtClean="0">
                <a:latin typeface="Gill Sans MT" panose="020B0502020104020203" pitchFamily="34" charset="0"/>
              </a:rPr>
              <a:t>using </a:t>
            </a:r>
            <a:r>
              <a:rPr lang="en-US" sz="1050" b="0" dirty="0">
                <a:latin typeface="Gill Sans MT" panose="020B0502020104020203" pitchFamily="34" charset="0"/>
              </a:rPr>
              <a:t>one of the 12 checkboxes in the </a:t>
            </a:r>
            <a:r>
              <a:rPr lang="en-US" sz="1050" b="0" dirty="0" smtClean="0">
                <a:latin typeface="Gill Sans MT" panose="020B0502020104020203" pitchFamily="34" charset="0"/>
              </a:rPr>
              <a:t>“Providing” section, highlighted </a:t>
            </a:r>
            <a:r>
              <a:rPr lang="en-US" sz="1050" b="0" dirty="0">
                <a:latin typeface="Gill Sans MT" panose="020B0502020104020203" pitchFamily="34" charset="0"/>
              </a:rPr>
              <a:t>on the top of this slide.  Many of the options are similar to the old version of the form, such as the </a:t>
            </a:r>
            <a:r>
              <a:rPr lang="en-US" sz="1050" b="0" dirty="0" smtClean="0">
                <a:latin typeface="Gill Sans MT" panose="020B0502020104020203" pitchFamily="34" charset="0"/>
              </a:rPr>
              <a:t>“Status update” </a:t>
            </a:r>
            <a:r>
              <a:rPr lang="en-US" sz="1050" b="0" dirty="0">
                <a:latin typeface="Gill Sans MT" panose="020B0502020104020203" pitchFamily="34" charset="0"/>
              </a:rPr>
              <a:t>and </a:t>
            </a:r>
            <a:r>
              <a:rPr lang="en-US" sz="1050" b="0" dirty="0" smtClean="0">
                <a:latin typeface="Gill Sans MT" panose="020B0502020104020203" pitchFamily="34" charset="0"/>
              </a:rPr>
              <a:t>“Notice </a:t>
            </a:r>
            <a:r>
              <a:rPr lang="en-US" sz="1050" b="0" dirty="0">
                <a:latin typeface="Gill Sans MT" panose="020B0502020104020203" pitchFamily="34" charset="0"/>
              </a:rPr>
              <a:t>of hearing</a:t>
            </a:r>
            <a:r>
              <a:rPr lang="en-US" sz="1050" b="0" dirty="0" smtClean="0">
                <a:latin typeface="Gill Sans MT" panose="020B0502020104020203" pitchFamily="34" charset="0"/>
              </a:rPr>
              <a:t>.”  </a:t>
            </a:r>
            <a:r>
              <a:rPr lang="en-US" sz="1050" b="0" dirty="0">
                <a:latin typeface="Gill Sans MT" panose="020B0502020104020203" pitchFamily="34" charset="0"/>
              </a:rPr>
              <a:t>We have expanded the </a:t>
            </a:r>
            <a:r>
              <a:rPr lang="en-US" sz="1050" b="0" dirty="0" smtClean="0">
                <a:latin typeface="Gill Sans MT" panose="020B0502020104020203" pitchFamily="34" charset="0"/>
              </a:rPr>
              <a:t>arrears </a:t>
            </a:r>
            <a:r>
              <a:rPr lang="en-US" sz="1050" b="0" dirty="0">
                <a:latin typeface="Gill Sans MT" panose="020B0502020104020203" pitchFamily="34" charset="0"/>
              </a:rPr>
              <a:t>checkboxes from the “Notice of Arrearage Reconciliation/Determination of Sum-Certain” that was on the old form to now indicate whether the jurisdiction is providing </a:t>
            </a:r>
            <a:r>
              <a:rPr lang="en-US" sz="1050" b="0" dirty="0" smtClean="0">
                <a:latin typeface="Gill Sans MT" panose="020B0502020104020203" pitchFamily="34" charset="0"/>
              </a:rPr>
              <a:t>a </a:t>
            </a:r>
            <a:r>
              <a:rPr lang="en-US" sz="1050" b="0" dirty="0">
                <a:latin typeface="Gill Sans MT" panose="020B0502020104020203" pitchFamily="34" charset="0"/>
              </a:rPr>
              <a:t>month-by-month </a:t>
            </a:r>
            <a:r>
              <a:rPr lang="en-US" sz="1050" b="0" dirty="0" smtClean="0">
                <a:latin typeface="Gill Sans MT" panose="020B0502020104020203" pitchFamily="34" charset="0"/>
              </a:rPr>
              <a:t>“Arrears calculation” under item 6, a “Payment history” under item 7, </a:t>
            </a:r>
            <a:r>
              <a:rPr lang="en-US" sz="1050" b="0" dirty="0">
                <a:latin typeface="Gill Sans MT" panose="020B0502020104020203" pitchFamily="34" charset="0"/>
              </a:rPr>
              <a:t>or </a:t>
            </a:r>
            <a:r>
              <a:rPr lang="en-US" sz="1050" b="0" dirty="0" smtClean="0">
                <a:latin typeface="Gill Sans MT" panose="020B0502020104020203" pitchFamily="34" charset="0"/>
              </a:rPr>
              <a:t>an “Arrears </a:t>
            </a:r>
            <a:r>
              <a:rPr lang="en-US" sz="1050" b="0" dirty="0">
                <a:latin typeface="Gill Sans MT" panose="020B0502020104020203" pitchFamily="34" charset="0"/>
              </a:rPr>
              <a:t>balance and/or accrued </a:t>
            </a:r>
            <a:r>
              <a:rPr lang="en-US" sz="1050" b="0" dirty="0" smtClean="0">
                <a:latin typeface="Gill Sans MT" panose="020B0502020104020203" pitchFamily="34" charset="0"/>
              </a:rPr>
              <a:t>interest” </a:t>
            </a:r>
            <a:r>
              <a:rPr lang="en-US" sz="1050" b="0" dirty="0">
                <a:latin typeface="Gill Sans MT" panose="020B0502020104020203" pitchFamily="34" charset="0"/>
              </a:rPr>
              <a:t>(also known as an affidavit of arrears</a:t>
            </a:r>
            <a:r>
              <a:rPr lang="en-US" sz="1050" b="0" dirty="0" smtClean="0">
                <a:latin typeface="Gill Sans MT" panose="020B0502020104020203" pitchFamily="34" charset="0"/>
              </a:rPr>
              <a:t>) under item 8.  </a:t>
            </a:r>
            <a:r>
              <a:rPr lang="en-US" sz="1050" b="0" dirty="0">
                <a:latin typeface="Gill Sans MT" panose="020B0502020104020203" pitchFamily="34" charset="0"/>
              </a:rPr>
              <a:t>This revision was because of </a:t>
            </a:r>
            <a:r>
              <a:rPr lang="en-US" sz="1050" b="0" dirty="0" smtClean="0">
                <a:latin typeface="Gill Sans MT" panose="020B0502020104020203" pitchFamily="34" charset="0"/>
              </a:rPr>
              <a:t>the </a:t>
            </a:r>
            <a:r>
              <a:rPr lang="en-US" sz="1050" b="0" dirty="0">
                <a:latin typeface="Gill Sans MT" panose="020B0502020104020203" pitchFamily="34" charset="0"/>
              </a:rPr>
              <a:t>wide variance in states’ documents, especially payment </a:t>
            </a:r>
            <a:r>
              <a:rPr lang="en-US" sz="1050" b="0" i="0" dirty="0">
                <a:latin typeface="Gill Sans MT" panose="020B0502020104020203" pitchFamily="34" charset="0"/>
              </a:rPr>
              <a:t>records.  Some state payment </a:t>
            </a:r>
            <a:r>
              <a:rPr lang="en-US" sz="1050" b="0" i="0" dirty="0" smtClean="0">
                <a:latin typeface="Gill Sans MT" panose="020B0502020104020203" pitchFamily="34" charset="0"/>
              </a:rPr>
              <a:t>records </a:t>
            </a:r>
            <a:r>
              <a:rPr lang="en-US" sz="1050" b="0" i="0" dirty="0">
                <a:latin typeface="Gill Sans MT" panose="020B0502020104020203" pitchFamily="34" charset="0"/>
              </a:rPr>
              <a:t>have balances but others do </a:t>
            </a:r>
            <a:r>
              <a:rPr lang="en-US" sz="1050" b="0" i="0" dirty="0" smtClean="0">
                <a:latin typeface="Gill Sans MT" panose="020B0502020104020203" pitchFamily="34" charset="0"/>
              </a:rPr>
              <a:t>not. </a:t>
            </a:r>
            <a:r>
              <a:rPr lang="en-US" sz="1050" b="0" dirty="0" smtClean="0">
                <a:latin typeface="Gill Sans MT" panose="020B0502020104020203" pitchFamily="34" charset="0"/>
              </a:rPr>
              <a:t>Some include only payments received in that state while others include payments for which the obligor has been given credit, even though they were not processed through the State Disbursement Unit (SDU),</a:t>
            </a:r>
            <a:r>
              <a:rPr lang="en-US" sz="1050" b="0" baseline="0" dirty="0" smtClean="0">
                <a:latin typeface="Gill Sans MT" panose="020B0502020104020203" pitchFamily="34" charset="0"/>
              </a:rPr>
              <a:t> such as direct payments to the obligee or intercepts received by another state.</a:t>
            </a:r>
            <a:r>
              <a:rPr lang="en-US" sz="1050" b="0" i="1" dirty="0" smtClean="0">
                <a:latin typeface="Gill Sans MT" panose="020B0502020104020203" pitchFamily="34" charset="0"/>
              </a:rPr>
              <a:t>  </a:t>
            </a:r>
          </a:p>
          <a:p>
            <a:pPr defTabSz="924133">
              <a:defRPr/>
            </a:pPr>
            <a:endParaRPr lang="en-US" sz="1050" b="0" dirty="0">
              <a:latin typeface="Gill Sans MT" panose="020B0502020104020203" pitchFamily="34" charset="0"/>
            </a:endParaRPr>
          </a:p>
          <a:p>
            <a:pPr defTabSz="924133">
              <a:defRPr/>
            </a:pPr>
            <a:r>
              <a:rPr lang="en-US" sz="1050" b="0" dirty="0">
                <a:latin typeface="Gill Sans MT" panose="020B0502020104020203" pitchFamily="34" charset="0"/>
              </a:rPr>
              <a:t>We added </a:t>
            </a:r>
            <a:r>
              <a:rPr lang="en-US" sz="1050" b="0" dirty="0" smtClean="0">
                <a:latin typeface="Gill Sans MT" panose="020B0502020104020203" pitchFamily="34" charset="0"/>
              </a:rPr>
              <a:t>item</a:t>
            </a:r>
            <a:r>
              <a:rPr lang="en-US" sz="1050" b="0" baseline="0" dirty="0" smtClean="0">
                <a:latin typeface="Gill Sans MT" panose="020B0502020104020203" pitchFamily="34" charset="0"/>
              </a:rPr>
              <a:t> </a:t>
            </a:r>
            <a:r>
              <a:rPr lang="en-US" sz="1050" b="0" dirty="0" smtClean="0">
                <a:latin typeface="Gill Sans MT" panose="020B0502020104020203" pitchFamily="34" charset="0"/>
              </a:rPr>
              <a:t>9, </a:t>
            </a:r>
            <a:r>
              <a:rPr lang="en-US" sz="1050" b="0" dirty="0">
                <a:latin typeface="Gill Sans MT" panose="020B0502020104020203" pitchFamily="34" charset="0"/>
              </a:rPr>
              <a:t>“Notice of health care coverage </a:t>
            </a:r>
            <a:r>
              <a:rPr lang="en-US" sz="1050" b="0" dirty="0" smtClean="0">
                <a:latin typeface="Gill Sans MT" panose="020B0502020104020203" pitchFamily="34" charset="0"/>
              </a:rPr>
              <a:t>change,” </a:t>
            </a:r>
            <a:r>
              <a:rPr lang="en-US" sz="1050" b="0" dirty="0">
                <a:latin typeface="Gill Sans MT" panose="020B0502020104020203" pitchFamily="34" charset="0"/>
              </a:rPr>
              <a:t>to ensure that the other state has the most up-to-date insurance information, such as the health care provider’s name and </a:t>
            </a:r>
            <a:r>
              <a:rPr lang="en-US" sz="1050" b="0" dirty="0" smtClean="0">
                <a:latin typeface="Gill Sans MT" panose="020B0502020104020203" pitchFamily="34" charset="0"/>
              </a:rPr>
              <a:t>address. </a:t>
            </a:r>
          </a:p>
          <a:p>
            <a:pPr defTabSz="924133">
              <a:defRPr/>
            </a:pPr>
            <a:endParaRPr lang="en-US" sz="1050" b="0" dirty="0">
              <a:latin typeface="Gill Sans MT" panose="020B0502020104020203" pitchFamily="34" charset="0"/>
            </a:endParaRPr>
          </a:p>
          <a:p>
            <a:pPr defTabSz="924133">
              <a:defRPr/>
            </a:pPr>
            <a:r>
              <a:rPr lang="en-US" sz="1050" b="0" dirty="0">
                <a:latin typeface="Gill Sans MT" panose="020B0502020104020203" pitchFamily="34" charset="0"/>
              </a:rPr>
              <a:t>There is also a new checkbox, </a:t>
            </a:r>
            <a:r>
              <a:rPr lang="en-US" sz="1050" b="0" dirty="0" smtClean="0">
                <a:latin typeface="Gill Sans MT" panose="020B0502020104020203" pitchFamily="34" charset="0"/>
              </a:rPr>
              <a:t>item</a:t>
            </a:r>
            <a:r>
              <a:rPr lang="en-US" sz="1050" b="0" baseline="0" dirty="0" smtClean="0">
                <a:latin typeface="Gill Sans MT" panose="020B0502020104020203" pitchFamily="34" charset="0"/>
              </a:rPr>
              <a:t> </a:t>
            </a:r>
            <a:r>
              <a:rPr lang="en-US" sz="1050" b="0" dirty="0" smtClean="0">
                <a:latin typeface="Gill Sans MT" panose="020B0502020104020203" pitchFamily="34" charset="0"/>
              </a:rPr>
              <a:t>10</a:t>
            </a:r>
            <a:r>
              <a:rPr lang="en-US" sz="1050" b="0" dirty="0">
                <a:latin typeface="Gill Sans MT" panose="020B0502020104020203" pitchFamily="34" charset="0"/>
              </a:rPr>
              <a:t>, to indicate </a:t>
            </a:r>
            <a:r>
              <a:rPr lang="en-US" sz="1050" b="0" dirty="0" smtClean="0">
                <a:latin typeface="Gill Sans MT" panose="020B0502020104020203" pitchFamily="34" charset="0"/>
              </a:rPr>
              <a:t>that</a:t>
            </a:r>
            <a:r>
              <a:rPr lang="en-US" sz="1050" b="1" dirty="0" smtClean="0">
                <a:latin typeface="Gill Sans MT" panose="020B0502020104020203" pitchFamily="34" charset="0"/>
              </a:rPr>
              <a:t> </a:t>
            </a:r>
            <a:r>
              <a:rPr lang="en-US" sz="1050" b="0" dirty="0" smtClean="0">
                <a:latin typeface="Gill Sans MT" panose="020B0502020104020203" pitchFamily="34" charset="0"/>
              </a:rPr>
              <a:t>you </a:t>
            </a:r>
            <a:r>
              <a:rPr lang="en-US" sz="1050" b="0" dirty="0">
                <a:latin typeface="Gill Sans MT" panose="020B0502020104020203" pitchFamily="34" charset="0"/>
              </a:rPr>
              <a:t>are </a:t>
            </a:r>
            <a:r>
              <a:rPr lang="en-US" sz="1050" b="0" dirty="0" smtClean="0">
                <a:latin typeface="Gill Sans MT" panose="020B0502020104020203" pitchFamily="34" charset="0"/>
              </a:rPr>
              <a:t>providing </a:t>
            </a:r>
            <a:r>
              <a:rPr lang="en-US" sz="1050" b="0" dirty="0">
                <a:latin typeface="Gill Sans MT" panose="020B0502020104020203" pitchFamily="34" charset="0"/>
              </a:rPr>
              <a:t>notice that the case has received an offset from the federal collection and enforcement program.  This information is critical to ensure an accurate payment record and balance.  If checked, the initiating and responding agencies need to take the appropriate measures to safeguard the information.  This information is most often sent via CSENet, which eliminates the need to log and track the information.  </a:t>
            </a:r>
          </a:p>
          <a:p>
            <a:pPr defTabSz="924133">
              <a:defRPr/>
            </a:pPr>
            <a:endParaRPr lang="en-US" sz="1050" b="0" dirty="0">
              <a:latin typeface="Gill Sans MT" panose="020B0502020104020203" pitchFamily="34" charset="0"/>
            </a:endParaRPr>
          </a:p>
          <a:p>
            <a:pPr defTabSz="924133">
              <a:defRPr/>
            </a:pPr>
            <a:r>
              <a:rPr lang="en-US" sz="1050" b="0" dirty="0">
                <a:latin typeface="Gill Sans MT" panose="020B0502020104020203" pitchFamily="34" charset="0"/>
              </a:rPr>
              <a:t>Check </a:t>
            </a:r>
            <a:r>
              <a:rPr lang="en-US" sz="1050" b="0" dirty="0" smtClean="0">
                <a:latin typeface="Gill Sans MT" panose="020B0502020104020203" pitchFamily="34" charset="0"/>
              </a:rPr>
              <a:t>item</a:t>
            </a:r>
            <a:r>
              <a:rPr lang="en-US" sz="1050" b="0" baseline="0" dirty="0" smtClean="0">
                <a:latin typeface="Gill Sans MT" panose="020B0502020104020203" pitchFamily="34" charset="0"/>
              </a:rPr>
              <a:t> </a:t>
            </a:r>
            <a:r>
              <a:rPr lang="en-US" sz="1050" b="0" dirty="0" smtClean="0">
                <a:latin typeface="Gill Sans MT" panose="020B0502020104020203" pitchFamily="34" charset="0"/>
              </a:rPr>
              <a:t>11 if </a:t>
            </a:r>
            <a:r>
              <a:rPr lang="en-US" sz="1050" b="0" dirty="0">
                <a:latin typeface="Gill Sans MT" panose="020B0502020104020203" pitchFamily="34" charset="0"/>
              </a:rPr>
              <a:t>you are providing a nondisclosure </a:t>
            </a:r>
            <a:r>
              <a:rPr lang="en-US" sz="1050" b="0" baseline="0" dirty="0" smtClean="0">
                <a:latin typeface="Gill Sans MT" panose="020B0502020104020203" pitchFamily="34" charset="0"/>
              </a:rPr>
              <a:t>finding/affidavit that was not</a:t>
            </a:r>
            <a:r>
              <a:rPr lang="en-US" sz="1050" b="0" dirty="0" smtClean="0">
                <a:latin typeface="Gill Sans MT" panose="020B0502020104020203" pitchFamily="34" charset="0"/>
              </a:rPr>
              <a:t> </a:t>
            </a:r>
            <a:r>
              <a:rPr lang="en-US" sz="1050" b="0" dirty="0">
                <a:latin typeface="Gill Sans MT" panose="020B0502020104020203" pitchFamily="34" charset="0"/>
              </a:rPr>
              <a:t>sent with the Transmittal #</a:t>
            </a:r>
            <a:r>
              <a:rPr lang="en-US" sz="1050" b="0" dirty="0" smtClean="0">
                <a:latin typeface="Gill Sans MT" panose="020B0502020104020203" pitchFamily="34" charset="0"/>
              </a:rPr>
              <a:t>1. </a:t>
            </a:r>
          </a:p>
          <a:p>
            <a:pPr defTabSz="924133">
              <a:defRPr/>
            </a:pPr>
            <a:endParaRPr lang="en-US" sz="1050" b="0" dirty="0">
              <a:latin typeface="Gill Sans MT" panose="020B0502020104020203" pitchFamily="34" charset="0"/>
            </a:endParaRPr>
          </a:p>
          <a:p>
            <a:pPr defTabSz="924133">
              <a:defRPr/>
            </a:pPr>
            <a:r>
              <a:rPr lang="en-US" sz="1050" b="0" dirty="0">
                <a:latin typeface="Gill Sans MT" panose="020B0502020104020203" pitchFamily="34" charset="0"/>
              </a:rPr>
              <a:t>As with most of the forms, there is an “Other” option, </a:t>
            </a:r>
            <a:r>
              <a:rPr lang="en-US" sz="1050" b="0" dirty="0" smtClean="0">
                <a:latin typeface="Gill Sans MT" panose="020B0502020104020203" pitchFamily="34" charset="0"/>
              </a:rPr>
              <a:t>item</a:t>
            </a:r>
            <a:r>
              <a:rPr lang="en-US" sz="1050" b="0" baseline="0" dirty="0" smtClean="0">
                <a:latin typeface="Gill Sans MT" panose="020B0502020104020203" pitchFamily="34" charset="0"/>
              </a:rPr>
              <a:t> </a:t>
            </a:r>
            <a:r>
              <a:rPr lang="en-US" sz="1050" b="0" dirty="0" smtClean="0">
                <a:latin typeface="Gill Sans MT" panose="020B0502020104020203" pitchFamily="34" charset="0"/>
              </a:rPr>
              <a:t>12</a:t>
            </a:r>
            <a:r>
              <a:rPr lang="en-US" sz="1050" b="0" dirty="0">
                <a:latin typeface="Gill Sans MT" panose="020B0502020104020203" pitchFamily="34" charset="0"/>
              </a:rPr>
              <a:t>, to allow </a:t>
            </a:r>
            <a:r>
              <a:rPr lang="en-US" sz="1050" b="0" dirty="0" smtClean="0">
                <a:latin typeface="Gill Sans MT" panose="020B0502020104020203" pitchFamily="34" charset="0"/>
              </a:rPr>
              <a:t>space </a:t>
            </a:r>
            <a:r>
              <a:rPr lang="en-US" sz="1050" b="0" dirty="0">
                <a:latin typeface="Gill Sans MT" panose="020B0502020104020203" pitchFamily="34" charset="0"/>
              </a:rPr>
              <a:t>for additional </a:t>
            </a:r>
            <a:r>
              <a:rPr lang="en-US" sz="1050" b="0" dirty="0" smtClean="0">
                <a:latin typeface="Gill Sans MT" panose="020B0502020104020203" pitchFamily="34" charset="0"/>
              </a:rPr>
              <a:t>information.</a:t>
            </a:r>
            <a:endParaRPr lang="en-US" sz="1050" b="0" dirty="0">
              <a:latin typeface="Gill Sans MT" panose="020B0502020104020203" pitchFamily="34" charset="0"/>
            </a:endParaRPr>
          </a:p>
        </p:txBody>
      </p:sp>
      <p:sp>
        <p:nvSpPr>
          <p:cNvPr id="4" name="Slide Number Placeholder 3"/>
          <p:cNvSpPr>
            <a:spLocks noGrp="1"/>
          </p:cNvSpPr>
          <p:nvPr>
            <p:ph type="sldNum" sz="quarter" idx="10"/>
          </p:nvPr>
        </p:nvSpPr>
        <p:spPr/>
        <p:txBody>
          <a:bodyPr/>
          <a:lstStyle/>
          <a:p>
            <a:fld id="{824A558B-E4E9-A94A-B9C1-029E46A76ABA}" type="slidenum">
              <a:rPr lang="en-US" smtClean="0"/>
              <a:t>6</a:t>
            </a:fld>
            <a:endParaRPr lang="en-US" dirty="0"/>
          </a:p>
        </p:txBody>
      </p:sp>
    </p:spTree>
    <p:extLst>
      <p:ext uri="{BB962C8B-B14F-4D97-AF65-F5344CB8AC3E}">
        <p14:creationId xmlns:p14="http://schemas.microsoft.com/office/powerpoint/2010/main" val="1803610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787400"/>
            <a:ext cx="4648200" cy="3486150"/>
          </a:xfrm>
        </p:spPr>
      </p:sp>
      <p:sp>
        <p:nvSpPr>
          <p:cNvPr id="3" name="Notes Placeholder 2"/>
          <p:cNvSpPr>
            <a:spLocks noGrp="1"/>
          </p:cNvSpPr>
          <p:nvPr>
            <p:ph type="body" idx="1"/>
          </p:nvPr>
        </p:nvSpPr>
        <p:spPr>
          <a:xfrm>
            <a:off x="155787" y="4260850"/>
            <a:ext cx="6620933" cy="8211820"/>
          </a:xfrm>
        </p:spPr>
        <p:txBody>
          <a:bodyPr/>
          <a:lstStyle/>
          <a:p>
            <a:pPr defTabSz="924133">
              <a:defRPr/>
            </a:pPr>
            <a:r>
              <a:rPr lang="en-US" sz="1100" dirty="0">
                <a:latin typeface="Gill Sans MT" panose="020B0502020104020203" pitchFamily="34" charset="0"/>
              </a:rPr>
              <a:t>Notes:</a:t>
            </a:r>
          </a:p>
          <a:p>
            <a:pPr defTabSz="924133">
              <a:defRPr/>
            </a:pPr>
            <a:endParaRPr lang="en-US" sz="1100" dirty="0">
              <a:latin typeface="Gill Sans MT" panose="020B0502020104020203" pitchFamily="34" charset="0"/>
            </a:endParaRPr>
          </a:p>
          <a:p>
            <a:pPr defTabSz="924133">
              <a:defRPr/>
            </a:pPr>
            <a:r>
              <a:rPr lang="en-US" sz="1100" b="0" dirty="0">
                <a:latin typeface="Gill Sans MT" panose="020B0502020104020203" pitchFamily="34" charset="0"/>
              </a:rPr>
              <a:t>If you are requesting information from a child support agency, complete the </a:t>
            </a:r>
            <a:r>
              <a:rPr lang="en-US" sz="1100" b="0" dirty="0" smtClean="0">
                <a:latin typeface="Gill Sans MT" panose="020B0502020104020203" pitchFamily="34" charset="0"/>
              </a:rPr>
              <a:t>“Requesting” </a:t>
            </a:r>
            <a:r>
              <a:rPr lang="en-US" sz="1100" b="0" dirty="0">
                <a:latin typeface="Gill Sans MT" panose="020B0502020104020203" pitchFamily="34" charset="0"/>
              </a:rPr>
              <a:t>portion of </a:t>
            </a:r>
            <a:r>
              <a:rPr lang="en-US" sz="1100" b="0" dirty="0" smtClean="0">
                <a:latin typeface="Gill Sans MT" panose="020B0502020104020203" pitchFamily="34" charset="0"/>
              </a:rPr>
              <a:t>Transmittal #2</a:t>
            </a:r>
            <a:r>
              <a:rPr lang="en-US" sz="1100" b="0" dirty="0">
                <a:latin typeface="Gill Sans MT" panose="020B0502020104020203" pitchFamily="34" charset="0"/>
              </a:rPr>
              <a:t>.  Under “Requesting” there are </a:t>
            </a:r>
            <a:r>
              <a:rPr lang="en-US" sz="1100" b="0" dirty="0" smtClean="0">
                <a:latin typeface="Gill Sans MT" panose="020B0502020104020203" pitchFamily="34" charset="0"/>
              </a:rPr>
              <a:t>checkboxes </a:t>
            </a:r>
            <a:r>
              <a:rPr lang="en-US" sz="1100" b="0" dirty="0">
                <a:latin typeface="Gill Sans MT" panose="020B0502020104020203" pitchFamily="34" charset="0"/>
              </a:rPr>
              <a:t>in the highlighted section on the lower part of the slide.  Again, many of these options will be familiar. </a:t>
            </a:r>
            <a:endParaRPr lang="en-US" sz="1100" b="0" dirty="0" smtClean="0">
              <a:latin typeface="Gill Sans MT" panose="020B0502020104020203" pitchFamily="34" charset="0"/>
            </a:endParaRPr>
          </a:p>
          <a:p>
            <a:pPr defTabSz="924133">
              <a:defRPr/>
            </a:pPr>
            <a:endParaRPr lang="en-US" sz="1100" b="0" dirty="0">
              <a:latin typeface="Gill Sans MT" panose="020B0502020104020203" pitchFamily="34" charset="0"/>
            </a:endParaRPr>
          </a:p>
          <a:p>
            <a:pPr defTabSz="924133">
              <a:defRPr/>
            </a:pPr>
            <a:r>
              <a:rPr lang="en-US" sz="1100" b="0" dirty="0">
                <a:latin typeface="Gill Sans MT" panose="020B0502020104020203" pitchFamily="34" charset="0"/>
              </a:rPr>
              <a:t>We added </a:t>
            </a:r>
            <a:r>
              <a:rPr lang="en-US" sz="1100" b="0" dirty="0" smtClean="0">
                <a:latin typeface="Gill Sans MT" panose="020B0502020104020203" pitchFamily="34" charset="0"/>
              </a:rPr>
              <a:t>item 17</a:t>
            </a:r>
            <a:r>
              <a:rPr lang="en-US" sz="1100" b="0" dirty="0">
                <a:latin typeface="Gill Sans MT" panose="020B0502020104020203" pitchFamily="34" charset="0"/>
              </a:rPr>
              <a:t>,  “Administrative review </a:t>
            </a:r>
            <a:r>
              <a:rPr lang="en-US" sz="1100" b="0" dirty="0" smtClean="0">
                <a:latin typeface="Gill Sans MT" panose="020B0502020104020203" pitchFamily="34" charset="0"/>
              </a:rPr>
              <a:t>for </a:t>
            </a:r>
            <a:r>
              <a:rPr lang="en-US" sz="1100" b="0" dirty="0">
                <a:latin typeface="Gill Sans MT" panose="020B0502020104020203" pitchFamily="34" charset="0"/>
              </a:rPr>
              <a:t>contested debt certification in the federal collection and enforcement program</a:t>
            </a:r>
            <a:r>
              <a:rPr lang="en-US" sz="1100" b="0" dirty="0" smtClean="0">
                <a:latin typeface="Gill Sans MT" panose="020B0502020104020203" pitchFamily="34" charset="0"/>
              </a:rPr>
              <a:t>.”  When </a:t>
            </a:r>
            <a:r>
              <a:rPr lang="en-US" sz="1100" b="0" dirty="0">
                <a:latin typeface="Gill Sans MT" panose="020B0502020104020203" pitchFamily="34" charset="0"/>
              </a:rPr>
              <a:t>an obligor has contested debt certification and </a:t>
            </a:r>
            <a:r>
              <a:rPr lang="en-US" sz="1100" b="0" dirty="0" smtClean="0">
                <a:latin typeface="Gill Sans MT" panose="020B0502020104020203" pitchFamily="34" charset="0"/>
              </a:rPr>
              <a:t>requests </a:t>
            </a:r>
            <a:r>
              <a:rPr lang="en-US" sz="1100" b="0" dirty="0">
                <a:latin typeface="Gill Sans MT" panose="020B0502020104020203" pitchFamily="34" charset="0"/>
              </a:rPr>
              <a:t>an administrative review in the order-issuing state, the submitting state that has an intergovernmental case with the order-issuing state should use this form to ask the order-issuing state to complete the administrative review and provide the arrears balance.  Use Section III to explain. </a:t>
            </a:r>
          </a:p>
          <a:p>
            <a:pPr defTabSz="924133">
              <a:defRPr/>
            </a:pPr>
            <a:endParaRPr lang="en-US" sz="1100" b="0" dirty="0">
              <a:latin typeface="Gill Sans MT" panose="020B0502020104020203" pitchFamily="34" charset="0"/>
            </a:endParaRPr>
          </a:p>
          <a:p>
            <a:pPr defTabSz="924133">
              <a:defRPr/>
            </a:pPr>
            <a:r>
              <a:rPr lang="en-US" sz="1100" b="0" dirty="0">
                <a:latin typeface="Gill Sans MT" panose="020B0502020104020203" pitchFamily="34" charset="0"/>
              </a:rPr>
              <a:t>For example, </a:t>
            </a:r>
            <a:r>
              <a:rPr lang="en-US" sz="1100" b="0" dirty="0" smtClean="0">
                <a:latin typeface="Gill Sans MT" panose="020B0502020104020203" pitchFamily="34" charset="0"/>
              </a:rPr>
              <a:t>Kansas has </a:t>
            </a:r>
            <a:r>
              <a:rPr lang="en-US" sz="1100" b="0" dirty="0">
                <a:latin typeface="Gill Sans MT" panose="020B0502020104020203" pitchFamily="34" charset="0"/>
              </a:rPr>
              <a:t>initiated a case </a:t>
            </a:r>
            <a:r>
              <a:rPr lang="en-US" sz="1100" b="0" dirty="0" smtClean="0">
                <a:latin typeface="Gill Sans MT" panose="020B0502020104020203" pitchFamily="34" charset="0"/>
              </a:rPr>
              <a:t>to Nebraska to </a:t>
            </a:r>
            <a:r>
              <a:rPr lang="en-US" sz="1100" b="0" dirty="0">
                <a:latin typeface="Gill Sans MT" panose="020B0502020104020203" pitchFamily="34" charset="0"/>
              </a:rPr>
              <a:t>enforce a </a:t>
            </a:r>
            <a:r>
              <a:rPr lang="en-US" sz="1100" b="0" dirty="0" smtClean="0">
                <a:latin typeface="Gill Sans MT" panose="020B0502020104020203" pitchFamily="34" charset="0"/>
              </a:rPr>
              <a:t>Nebraska order</a:t>
            </a:r>
            <a:r>
              <a:rPr lang="en-US" sz="1100" b="0" dirty="0">
                <a:latin typeface="Gill Sans MT" panose="020B0502020104020203" pitchFamily="34" charset="0"/>
              </a:rPr>
              <a:t>. </a:t>
            </a:r>
            <a:r>
              <a:rPr lang="en-US" sz="1100" b="0" dirty="0" smtClean="0">
                <a:latin typeface="Gill Sans MT" panose="020B0502020104020203" pitchFamily="34" charset="0"/>
              </a:rPr>
              <a:t> Kansas submits </a:t>
            </a:r>
            <a:r>
              <a:rPr lang="en-US" sz="1100" b="0" dirty="0">
                <a:latin typeface="Gill Sans MT" panose="020B0502020104020203" pitchFamily="34" charset="0"/>
              </a:rPr>
              <a:t>the case for federal IRS collection.  The obligor does not agree with the balance but wants </a:t>
            </a:r>
            <a:r>
              <a:rPr lang="en-US" sz="1100" b="0" dirty="0" smtClean="0">
                <a:latin typeface="Gill Sans MT" panose="020B0502020104020203" pitchFamily="34" charset="0"/>
              </a:rPr>
              <a:t>Nebraska to </a:t>
            </a:r>
            <a:r>
              <a:rPr lang="en-US" sz="1100" b="0" dirty="0">
                <a:latin typeface="Gill Sans MT" panose="020B0502020104020203" pitchFamily="34" charset="0"/>
              </a:rPr>
              <a:t>do the administrative review, since they have enforced the order since it was issued</a:t>
            </a:r>
            <a:r>
              <a:rPr lang="en-US" sz="1100" b="0" dirty="0" smtClean="0">
                <a:latin typeface="Gill Sans MT" panose="020B0502020104020203" pitchFamily="34" charset="0"/>
              </a:rPr>
              <a:t>.  Kansas would </a:t>
            </a:r>
            <a:r>
              <a:rPr lang="en-US" sz="1100" b="0" dirty="0">
                <a:latin typeface="Gill Sans MT" panose="020B0502020104020203" pitchFamily="34" charset="0"/>
              </a:rPr>
              <a:t>use a Transmittal </a:t>
            </a:r>
            <a:r>
              <a:rPr lang="en-US" sz="1100" b="0" dirty="0" smtClean="0">
                <a:latin typeface="Gill Sans MT" panose="020B0502020104020203" pitchFamily="34" charset="0"/>
              </a:rPr>
              <a:t>#2 </a:t>
            </a:r>
            <a:r>
              <a:rPr lang="en-US" sz="1100" b="0" dirty="0">
                <a:latin typeface="Gill Sans MT" panose="020B0502020104020203" pitchFamily="34" charset="0"/>
              </a:rPr>
              <a:t>to request the administrative review </a:t>
            </a:r>
            <a:r>
              <a:rPr lang="en-US" sz="1100" b="0" dirty="0" smtClean="0">
                <a:latin typeface="Gill Sans MT" panose="020B0502020104020203" pitchFamily="34" charset="0"/>
              </a:rPr>
              <a:t>by Nebraska. </a:t>
            </a:r>
          </a:p>
          <a:p>
            <a:pPr defTabSz="924133">
              <a:defRPr/>
            </a:pPr>
            <a:endParaRPr lang="en-US" sz="1100" b="0" dirty="0">
              <a:latin typeface="Gill Sans MT" panose="020B0502020104020203" pitchFamily="34" charset="0"/>
            </a:endParaRPr>
          </a:p>
          <a:p>
            <a:pPr defTabSz="924133">
              <a:defRPr/>
            </a:pPr>
            <a:r>
              <a:rPr lang="en-US" sz="1100" b="0" dirty="0">
                <a:latin typeface="Gill Sans MT" panose="020B0502020104020203" pitchFamily="34" charset="0"/>
              </a:rPr>
              <a:t>As we saw on the previous </a:t>
            </a:r>
            <a:r>
              <a:rPr lang="en-US" sz="1100" b="0" dirty="0" smtClean="0">
                <a:latin typeface="Gill Sans MT" panose="020B0502020104020203" pitchFamily="34" charset="0"/>
              </a:rPr>
              <a:t>slide, item 18</a:t>
            </a:r>
            <a:r>
              <a:rPr lang="en-US" sz="1100" b="0" baseline="0" dirty="0" smtClean="0">
                <a:latin typeface="Gill Sans MT" panose="020B0502020104020203" pitchFamily="34" charset="0"/>
              </a:rPr>
              <a:t> </a:t>
            </a:r>
            <a:r>
              <a:rPr lang="en-US" sz="1100" b="0" dirty="0" smtClean="0">
                <a:latin typeface="Gill Sans MT" panose="020B0502020104020203" pitchFamily="34" charset="0"/>
              </a:rPr>
              <a:t>“Other” allows space </a:t>
            </a:r>
            <a:r>
              <a:rPr lang="en-US" sz="1100" b="0" dirty="0">
                <a:latin typeface="Gill Sans MT" panose="020B0502020104020203" pitchFamily="34" charset="0"/>
              </a:rPr>
              <a:t>for additional requested information</a:t>
            </a:r>
            <a:r>
              <a:rPr lang="en-US" sz="1100" b="0" dirty="0" smtClean="0">
                <a:latin typeface="Gill Sans MT" panose="020B0502020104020203" pitchFamily="34" charset="0"/>
              </a:rPr>
              <a:t>. </a:t>
            </a:r>
          </a:p>
          <a:p>
            <a:pPr defTabSz="924133">
              <a:defRPr/>
            </a:pPr>
            <a:endParaRPr lang="en-US" sz="1100" b="0" dirty="0">
              <a:latin typeface="Gill Sans MT" panose="020B0502020104020203" pitchFamily="34" charset="0"/>
            </a:endParaRPr>
          </a:p>
          <a:p>
            <a:pPr defTabSz="924133">
              <a:defRPr/>
            </a:pPr>
            <a:r>
              <a:rPr lang="en-US" sz="1100" b="0" dirty="0">
                <a:latin typeface="Gill Sans MT" panose="020B0502020104020203" pitchFamily="34" charset="0"/>
              </a:rPr>
              <a:t>There is also a new highlighted </a:t>
            </a:r>
            <a:r>
              <a:rPr lang="en-US" sz="1100" b="0" dirty="0" smtClean="0">
                <a:latin typeface="Gill Sans MT" panose="020B0502020104020203" pitchFamily="34" charset="0"/>
              </a:rPr>
              <a:t>directive </a:t>
            </a:r>
            <a:r>
              <a:rPr lang="en-US" sz="1100" b="0" dirty="0">
                <a:latin typeface="Gill Sans MT" panose="020B0502020104020203" pitchFamily="34" charset="0"/>
              </a:rPr>
              <a:t>to “Please return the requested </a:t>
            </a:r>
            <a:r>
              <a:rPr lang="en-US" sz="1100" b="0" dirty="0" smtClean="0">
                <a:latin typeface="Gill Sans MT" panose="020B0502020104020203" pitchFamily="34" charset="0"/>
              </a:rPr>
              <a:t>information” </a:t>
            </a:r>
            <a:r>
              <a:rPr lang="en-US" sz="1100" b="0" dirty="0">
                <a:latin typeface="Gill Sans MT" panose="020B0502020104020203" pitchFamily="34" charset="0"/>
              </a:rPr>
              <a:t>because </a:t>
            </a:r>
            <a:r>
              <a:rPr lang="en-US" sz="1100" b="0" dirty="0" smtClean="0">
                <a:latin typeface="Gill Sans MT" panose="020B0502020104020203" pitchFamily="34" charset="0"/>
              </a:rPr>
              <a:t>commenters during the forms review process</a:t>
            </a:r>
            <a:r>
              <a:rPr lang="en-US" sz="1100" b="0" baseline="0" dirty="0" smtClean="0">
                <a:latin typeface="Gill Sans MT" panose="020B0502020104020203" pitchFamily="34" charset="0"/>
              </a:rPr>
              <a:t> </a:t>
            </a:r>
            <a:r>
              <a:rPr lang="en-US" sz="1100" b="0" dirty="0" smtClean="0">
                <a:latin typeface="Gill Sans MT" panose="020B0502020104020203" pitchFamily="34" charset="0"/>
              </a:rPr>
              <a:t>identified </a:t>
            </a:r>
            <a:r>
              <a:rPr lang="en-US" sz="1100" b="0" dirty="0">
                <a:latin typeface="Gill Sans MT" panose="020B0502020104020203" pitchFamily="34" charset="0"/>
              </a:rPr>
              <a:t>this as an issue.</a:t>
            </a:r>
          </a:p>
        </p:txBody>
      </p:sp>
      <p:sp>
        <p:nvSpPr>
          <p:cNvPr id="4" name="Slide Number Placeholder 3"/>
          <p:cNvSpPr>
            <a:spLocks noGrp="1"/>
          </p:cNvSpPr>
          <p:nvPr>
            <p:ph type="sldNum" sz="quarter" idx="10"/>
          </p:nvPr>
        </p:nvSpPr>
        <p:spPr/>
        <p:txBody>
          <a:bodyPr/>
          <a:lstStyle/>
          <a:p>
            <a:fld id="{824A558B-E4E9-A94A-B9C1-029E46A76ABA}" type="slidenum">
              <a:rPr lang="en-US" smtClean="0"/>
              <a:t>7</a:t>
            </a:fld>
            <a:endParaRPr lang="en-US" dirty="0"/>
          </a:p>
        </p:txBody>
      </p:sp>
    </p:spTree>
    <p:extLst>
      <p:ext uri="{BB962C8B-B14F-4D97-AF65-F5344CB8AC3E}">
        <p14:creationId xmlns:p14="http://schemas.microsoft.com/office/powerpoint/2010/main" val="16783750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155787" y="4260850"/>
            <a:ext cx="6620933" cy="3587750"/>
          </a:xfrm>
        </p:spPr>
        <p:txBody>
          <a:bodyPr/>
          <a:lstStyle/>
          <a:p>
            <a:r>
              <a:rPr lang="en-US" sz="1100" b="0" dirty="0">
                <a:latin typeface="Gill Sans MT" panose="020B0502020104020203" pitchFamily="34" charset="0"/>
              </a:rPr>
              <a:t>Notes:</a:t>
            </a:r>
          </a:p>
          <a:p>
            <a:endParaRPr lang="en-US" sz="1100" b="0" dirty="0">
              <a:latin typeface="Gill Sans MT" panose="020B0502020104020203" pitchFamily="34" charset="0"/>
            </a:endParaRPr>
          </a:p>
          <a:p>
            <a:r>
              <a:rPr lang="en-US" sz="1100" b="0" dirty="0">
                <a:latin typeface="Gill Sans MT" panose="020B0502020104020203" pitchFamily="34" charset="0"/>
              </a:rPr>
              <a:t>Section II Intergovernmental Case Closure </a:t>
            </a:r>
            <a:r>
              <a:rPr lang="en-US" sz="1100" b="0" dirty="0" smtClean="0">
                <a:latin typeface="Gill Sans MT" panose="020B0502020104020203" pitchFamily="34" charset="0"/>
              </a:rPr>
              <a:t>Actions </a:t>
            </a:r>
            <a:r>
              <a:rPr lang="en-US" sz="1100" b="0" dirty="0">
                <a:latin typeface="Gill Sans MT" panose="020B0502020104020203" pitchFamily="34" charset="0"/>
              </a:rPr>
              <a:t>is a new section that focuses on case closure information. </a:t>
            </a:r>
            <a:endParaRPr lang="en-US" sz="1100" b="0" dirty="0" smtClean="0">
              <a:latin typeface="Gill Sans MT" panose="020B0502020104020203" pitchFamily="34" charset="0"/>
            </a:endParaRPr>
          </a:p>
          <a:p>
            <a:endParaRPr lang="en-US" sz="1100" b="0" dirty="0">
              <a:latin typeface="Gill Sans MT" panose="020B0502020104020203" pitchFamily="34" charset="0"/>
            </a:endParaRPr>
          </a:p>
          <a:p>
            <a:r>
              <a:rPr lang="en-US" sz="1100" b="0" dirty="0">
                <a:latin typeface="Gill Sans MT" panose="020B0502020104020203" pitchFamily="34" charset="0"/>
              </a:rPr>
              <a:t>The first part is “From </a:t>
            </a:r>
            <a:r>
              <a:rPr lang="en-US" sz="1100" b="0" dirty="0" smtClean="0">
                <a:latin typeface="Gill Sans MT" panose="020B0502020104020203" pitchFamily="34" charset="0"/>
              </a:rPr>
              <a:t>Initiating </a:t>
            </a:r>
            <a:r>
              <a:rPr lang="en-US" sz="1100" b="0" dirty="0">
                <a:latin typeface="Gill Sans MT" panose="020B0502020104020203" pitchFamily="34" charset="0"/>
              </a:rPr>
              <a:t>Agency.”</a:t>
            </a:r>
          </a:p>
          <a:p>
            <a:r>
              <a:rPr lang="en-US" sz="1100" b="0" dirty="0">
                <a:latin typeface="Gill Sans MT" panose="020B0502020104020203" pitchFamily="34" charset="0"/>
              </a:rPr>
              <a:t>In </a:t>
            </a:r>
            <a:r>
              <a:rPr lang="en-US" sz="1100" b="0" dirty="0" smtClean="0">
                <a:latin typeface="Gill Sans MT" panose="020B0502020104020203" pitchFamily="34" charset="0"/>
              </a:rPr>
              <a:t>item 1</a:t>
            </a:r>
            <a:r>
              <a:rPr lang="en-US" sz="1100" b="0" dirty="0">
                <a:latin typeface="Gill Sans MT" panose="020B0502020104020203" pitchFamily="34" charset="0"/>
              </a:rPr>
              <a:t>, the initiating agency may notify the responding agency that it has closed its IV-D case and the reason for doing so.  The reason should be one of the case closure </a:t>
            </a:r>
            <a:r>
              <a:rPr lang="en-US" sz="1100" b="0" dirty="0" smtClean="0">
                <a:latin typeface="Gill Sans MT" panose="020B0502020104020203" pitchFamily="34" charset="0"/>
              </a:rPr>
              <a:t>criteria noted </a:t>
            </a:r>
            <a:r>
              <a:rPr lang="en-US" sz="1100" b="0" dirty="0">
                <a:latin typeface="Gill Sans MT" panose="020B0502020104020203" pitchFamily="34" charset="0"/>
              </a:rPr>
              <a:t>in the </a:t>
            </a:r>
            <a:r>
              <a:rPr lang="en-US" sz="1100" b="0" dirty="0" smtClean="0">
                <a:latin typeface="Gill Sans MT" panose="020B0502020104020203" pitchFamily="34" charset="0"/>
              </a:rPr>
              <a:t>Federal </a:t>
            </a:r>
            <a:r>
              <a:rPr lang="en-US" sz="1100" b="0" dirty="0">
                <a:latin typeface="Gill Sans MT" panose="020B0502020104020203" pitchFamily="34" charset="0"/>
              </a:rPr>
              <a:t>Case Closure Regulation under </a:t>
            </a:r>
            <a:r>
              <a:rPr lang="en-US" sz="1100" b="0" dirty="0" smtClean="0">
                <a:latin typeface="Gill Sans MT" panose="020B0502020104020203" pitchFamily="34" charset="0"/>
              </a:rPr>
              <a:t>section 45 CFR </a:t>
            </a:r>
            <a:r>
              <a:rPr lang="en-US" sz="1100" b="0" dirty="0">
                <a:latin typeface="Gill Sans MT" panose="020B0502020104020203" pitchFamily="34" charset="0"/>
              </a:rPr>
              <a:t>303.11(b).  Upon receipt of such information, the </a:t>
            </a:r>
            <a:r>
              <a:rPr lang="en-US" sz="1100" b="0" dirty="0" smtClean="0">
                <a:latin typeface="Gill Sans MT" panose="020B0502020104020203" pitchFamily="34" charset="0"/>
              </a:rPr>
              <a:t>responding</a:t>
            </a:r>
            <a:r>
              <a:rPr lang="en-US" sz="1100" b="0" baseline="0" dirty="0" smtClean="0">
                <a:latin typeface="Gill Sans MT" panose="020B0502020104020203" pitchFamily="34" charset="0"/>
              </a:rPr>
              <a:t> </a:t>
            </a:r>
            <a:r>
              <a:rPr lang="en-US" sz="1100" b="0" dirty="0" smtClean="0">
                <a:latin typeface="Gill Sans MT" panose="020B0502020104020203" pitchFamily="34" charset="0"/>
              </a:rPr>
              <a:t> </a:t>
            </a:r>
            <a:r>
              <a:rPr lang="en-US" sz="1100" b="0" dirty="0">
                <a:latin typeface="Gill Sans MT" panose="020B0502020104020203" pitchFamily="34" charset="0"/>
              </a:rPr>
              <a:t>agency must close its responding case. </a:t>
            </a:r>
          </a:p>
          <a:p>
            <a:endParaRPr lang="en-US" sz="1100" b="0" dirty="0">
              <a:latin typeface="Gill Sans MT" panose="020B0502020104020203" pitchFamily="34" charset="0"/>
            </a:endParaRPr>
          </a:p>
          <a:p>
            <a:r>
              <a:rPr lang="en-US" sz="1100" b="0" dirty="0">
                <a:latin typeface="Gill Sans MT" panose="020B0502020104020203" pitchFamily="34" charset="0"/>
              </a:rPr>
              <a:t>In </a:t>
            </a:r>
            <a:r>
              <a:rPr lang="en-US" sz="1100" b="0" dirty="0" smtClean="0">
                <a:latin typeface="Gill Sans MT" panose="020B0502020104020203" pitchFamily="34" charset="0"/>
              </a:rPr>
              <a:t>item 2</a:t>
            </a:r>
            <a:r>
              <a:rPr lang="en-US" sz="1100" b="0" dirty="0">
                <a:latin typeface="Gill Sans MT" panose="020B0502020104020203" pitchFamily="34" charset="0"/>
              </a:rPr>
              <a:t>,</a:t>
            </a:r>
            <a:r>
              <a:rPr lang="en-US" sz="1100" b="0" dirty="0">
                <a:solidFill>
                  <a:srgbClr val="1CA087"/>
                </a:solidFill>
                <a:latin typeface="Gill Sans MT" panose="020B0502020104020203" pitchFamily="34" charset="0"/>
              </a:rPr>
              <a:t> </a:t>
            </a:r>
            <a:r>
              <a:rPr lang="en-US" sz="1100" b="0" dirty="0">
                <a:latin typeface="Gill Sans MT" panose="020B0502020104020203" pitchFamily="34" charset="0"/>
              </a:rPr>
              <a:t>the initiating agency may request that the responding </a:t>
            </a:r>
            <a:r>
              <a:rPr lang="en-US" sz="1100" b="0" dirty="0" smtClean="0">
                <a:latin typeface="Gill Sans MT" panose="020B0502020104020203" pitchFamily="34" charset="0"/>
              </a:rPr>
              <a:t>agency </a:t>
            </a:r>
            <a:r>
              <a:rPr lang="en-US" sz="1100" b="0" dirty="0">
                <a:latin typeface="Gill Sans MT" panose="020B0502020104020203" pitchFamily="34" charset="0"/>
              </a:rPr>
              <a:t>close its intergovernmental case and stop income withholding.  This checkbox is applicable </a:t>
            </a:r>
            <a:r>
              <a:rPr lang="en-US" sz="1100" b="0" dirty="0">
                <a:solidFill>
                  <a:srgbClr val="000000"/>
                </a:solidFill>
                <a:latin typeface="Gill Sans MT" panose="020B0502020104020203" pitchFamily="34" charset="0"/>
              </a:rPr>
              <a:t>when</a:t>
            </a:r>
            <a:r>
              <a:rPr lang="en-US" sz="1100" b="0" dirty="0">
                <a:latin typeface="Gill Sans MT" panose="020B0502020104020203" pitchFamily="34" charset="0"/>
              </a:rPr>
              <a:t> the initiating agency intends to keep its IV-D case open, but no longer needs the services of the responding agency.  For example, if the obligor has moved to a third state, the initiating agency may decide to open a case with that state.  If there are further </a:t>
            </a:r>
            <a:r>
              <a:rPr lang="en-US" sz="1100" b="0" dirty="0">
                <a:solidFill>
                  <a:srgbClr val="000000"/>
                </a:solidFill>
                <a:latin typeface="Gill Sans MT" panose="020B0502020104020203" pitchFamily="34" charset="0"/>
              </a:rPr>
              <a:t>instructions, these would be </a:t>
            </a:r>
            <a:r>
              <a:rPr lang="en-US" sz="1100" b="0" dirty="0">
                <a:latin typeface="Gill Sans MT" panose="020B0502020104020203" pitchFamily="34" charset="0"/>
              </a:rPr>
              <a:t>provided in Section III.</a:t>
            </a:r>
          </a:p>
          <a:p>
            <a:endParaRPr lang="en-US" sz="1100" b="0" dirty="0">
              <a:latin typeface="Gill Sans MT" panose="020B0502020104020203" pitchFamily="34" charset="0"/>
            </a:endParaRPr>
          </a:p>
          <a:p>
            <a:pPr defTabSz="924133">
              <a:defRPr/>
            </a:pPr>
            <a:r>
              <a:rPr lang="en-US" sz="1100" b="0" dirty="0">
                <a:latin typeface="Gill Sans MT" panose="020B0502020104020203" pitchFamily="34" charset="0"/>
              </a:rPr>
              <a:t>The second part is “</a:t>
            </a:r>
            <a:r>
              <a:rPr lang="en-US" sz="1100" b="0">
                <a:latin typeface="Gill Sans MT" panose="020B0502020104020203" pitchFamily="34" charset="0"/>
              </a:rPr>
              <a:t>From </a:t>
            </a:r>
            <a:r>
              <a:rPr lang="en-US" sz="1100" b="0" smtClean="0">
                <a:latin typeface="Gill Sans MT" panose="020B0502020104020203" pitchFamily="34" charset="0"/>
              </a:rPr>
              <a:t>Responding </a:t>
            </a:r>
            <a:r>
              <a:rPr lang="en-US" sz="1100" b="0" dirty="0">
                <a:latin typeface="Gill Sans MT" panose="020B0502020104020203" pitchFamily="34" charset="0"/>
              </a:rPr>
              <a:t>Agency.”</a:t>
            </a:r>
          </a:p>
          <a:p>
            <a:endParaRPr lang="en-US" sz="1100" b="0" dirty="0">
              <a:latin typeface="Gill Sans MT" panose="020B0502020104020203" pitchFamily="34" charset="0"/>
            </a:endParaRPr>
          </a:p>
          <a:p>
            <a:r>
              <a:rPr lang="en-US" sz="1100" b="0" dirty="0">
                <a:latin typeface="Gill Sans MT" panose="020B0502020104020203" pitchFamily="34" charset="0"/>
              </a:rPr>
              <a:t>In </a:t>
            </a:r>
            <a:r>
              <a:rPr lang="en-US" sz="1100" b="0" dirty="0" smtClean="0">
                <a:latin typeface="Gill Sans MT" panose="020B0502020104020203" pitchFamily="34" charset="0"/>
              </a:rPr>
              <a:t>item 3</a:t>
            </a:r>
            <a:r>
              <a:rPr lang="en-US" sz="1100" b="0" dirty="0">
                <a:latin typeface="Gill Sans MT" panose="020B0502020104020203" pitchFamily="34" charset="0"/>
              </a:rPr>
              <a:t>, the responding agency may notify the initiating agency that it has closed its intergovernmental case at the request of the initiating agency. </a:t>
            </a:r>
          </a:p>
          <a:p>
            <a:endParaRPr lang="en-US" sz="1100" b="0" dirty="0">
              <a:latin typeface="Gill Sans MT" panose="020B0502020104020203" pitchFamily="34" charset="0"/>
            </a:endParaRPr>
          </a:p>
          <a:p>
            <a:r>
              <a:rPr lang="en-US" sz="1100" b="0" dirty="0">
                <a:latin typeface="Gill Sans MT" panose="020B0502020104020203" pitchFamily="34" charset="0"/>
              </a:rPr>
              <a:t>In </a:t>
            </a:r>
            <a:r>
              <a:rPr lang="en-US" sz="1100" b="0" dirty="0" smtClean="0">
                <a:latin typeface="Gill Sans MT" panose="020B0502020104020203" pitchFamily="34" charset="0"/>
              </a:rPr>
              <a:t>item 4</a:t>
            </a:r>
            <a:r>
              <a:rPr lang="en-US" sz="1100" b="0" dirty="0">
                <a:latin typeface="Gill Sans MT" panose="020B0502020104020203" pitchFamily="34" charset="0"/>
              </a:rPr>
              <a:t>,</a:t>
            </a:r>
            <a:r>
              <a:rPr lang="en-US" sz="1100" b="0" dirty="0">
                <a:solidFill>
                  <a:srgbClr val="1CA087"/>
                </a:solidFill>
                <a:latin typeface="Gill Sans MT" panose="020B0502020104020203" pitchFamily="34" charset="0"/>
              </a:rPr>
              <a:t> </a:t>
            </a:r>
            <a:r>
              <a:rPr lang="en-US" sz="1100" b="0" dirty="0">
                <a:latin typeface="Gill Sans MT" panose="020B0502020104020203" pitchFamily="34" charset="0"/>
              </a:rPr>
              <a:t>the responding agency </a:t>
            </a:r>
            <a:r>
              <a:rPr lang="en-US" sz="1100" b="0" dirty="0" smtClean="0">
                <a:latin typeface="Gill Sans MT" panose="020B0502020104020203" pitchFamily="34" charset="0"/>
              </a:rPr>
              <a:t>may notify the </a:t>
            </a:r>
            <a:r>
              <a:rPr lang="en-US" sz="1100" b="0" dirty="0">
                <a:latin typeface="Gill Sans MT" panose="020B0502020104020203" pitchFamily="34" charset="0"/>
              </a:rPr>
              <a:t>initiating agency that on the specified date the responding agency intends to close its case </a:t>
            </a:r>
            <a:r>
              <a:rPr lang="en-US" sz="1100" b="0" dirty="0" smtClean="0">
                <a:latin typeface="Gill Sans MT" panose="020B0502020104020203" pitchFamily="34" charset="0"/>
              </a:rPr>
              <a:t>because, according to 45 CFR 303.11(b)(17),  </a:t>
            </a:r>
            <a:r>
              <a:rPr lang="en-US" sz="1100" b="0" dirty="0">
                <a:latin typeface="Gill Sans MT" panose="020B0502020104020203" pitchFamily="34" charset="0"/>
              </a:rPr>
              <a:t>the initiating agency has </a:t>
            </a:r>
            <a:r>
              <a:rPr lang="en-US" sz="1100" b="0" dirty="0" smtClean="0">
                <a:latin typeface="Gill Sans MT" panose="020B0502020104020203" pitchFamily="34" charset="0"/>
              </a:rPr>
              <a:t>failed to take an action necessary for the responding agency to provide services. According to the federal regulations, the responding agency must notify</a:t>
            </a:r>
            <a:r>
              <a:rPr lang="en-US" sz="1100" b="0" baseline="0" dirty="0" smtClean="0">
                <a:latin typeface="Gill Sans MT" panose="020B0502020104020203" pitchFamily="34" charset="0"/>
              </a:rPr>
              <a:t> the initiating state 60 calendar days in advance of its intent to close the case.  T</a:t>
            </a:r>
            <a:r>
              <a:rPr lang="en-US" sz="1100" b="0" dirty="0" smtClean="0">
                <a:latin typeface="Gill Sans MT" panose="020B0502020104020203" pitchFamily="34" charset="0"/>
              </a:rPr>
              <a:t>herefore</a:t>
            </a:r>
            <a:r>
              <a:rPr lang="en-US" sz="1100" b="0" dirty="0">
                <a:latin typeface="Gill Sans MT" panose="020B0502020104020203" pitchFamily="34" charset="0"/>
              </a:rPr>
              <a:t>, the date </a:t>
            </a:r>
            <a:r>
              <a:rPr lang="en-US" sz="1100" b="0" dirty="0" smtClean="0">
                <a:latin typeface="Gill Sans MT" panose="020B0502020104020203" pitchFamily="34" charset="0"/>
              </a:rPr>
              <a:t>on this section of the</a:t>
            </a:r>
            <a:r>
              <a:rPr lang="en-US" sz="1100" b="0" baseline="0" dirty="0" smtClean="0">
                <a:latin typeface="Gill Sans MT" panose="020B0502020104020203" pitchFamily="34" charset="0"/>
              </a:rPr>
              <a:t> form </a:t>
            </a:r>
            <a:r>
              <a:rPr lang="en-US" sz="1100" b="0" dirty="0" smtClean="0">
                <a:latin typeface="Gill Sans MT" panose="020B0502020104020203" pitchFamily="34" charset="0"/>
              </a:rPr>
              <a:t>should </a:t>
            </a:r>
            <a:r>
              <a:rPr lang="en-US" sz="1100" b="0" dirty="0">
                <a:latin typeface="Gill Sans MT" panose="020B0502020104020203" pitchFamily="34" charset="0"/>
              </a:rPr>
              <a:t>be at least 60 days from the </a:t>
            </a:r>
            <a:r>
              <a:rPr lang="en-US" sz="1100" b="0" dirty="0" smtClean="0">
                <a:latin typeface="Gill Sans MT" panose="020B0502020104020203" pitchFamily="34" charset="0"/>
              </a:rPr>
              <a:t>date you complete </a:t>
            </a:r>
            <a:r>
              <a:rPr lang="en-US" sz="1100" b="0" dirty="0">
                <a:latin typeface="Gill Sans MT" panose="020B0502020104020203" pitchFamily="34" charset="0"/>
              </a:rPr>
              <a:t>the Transmittal #</a:t>
            </a:r>
            <a:r>
              <a:rPr lang="en-US" sz="1100" b="0" dirty="0" smtClean="0">
                <a:latin typeface="Gill Sans MT" panose="020B0502020104020203" pitchFamily="34" charset="0"/>
              </a:rPr>
              <a:t>2.  Also in this section, identify the </a:t>
            </a:r>
            <a:r>
              <a:rPr lang="en-US" sz="1100" b="0" dirty="0">
                <a:latin typeface="Gill Sans MT" panose="020B0502020104020203" pitchFamily="34" charset="0"/>
              </a:rPr>
              <a:t>requested information or document(s) the initiating agency failed to </a:t>
            </a:r>
            <a:r>
              <a:rPr lang="en-US" sz="1100" b="0" dirty="0" smtClean="0">
                <a:latin typeface="Gill Sans MT" panose="020B0502020104020203" pitchFamily="34" charset="0"/>
              </a:rPr>
              <a:t>provide.</a:t>
            </a:r>
            <a:endParaRPr lang="en-US" sz="1100" b="0" dirty="0">
              <a:latin typeface="Gill Sans MT" panose="020B0502020104020203" pitchFamily="34" charset="0"/>
            </a:endParaRPr>
          </a:p>
          <a:p>
            <a:endParaRPr lang="en-US" sz="1100" b="0" dirty="0">
              <a:latin typeface="Gill Sans MT" panose="020B0502020104020203" pitchFamily="34" charset="0"/>
            </a:endParaRPr>
          </a:p>
          <a:p>
            <a:r>
              <a:rPr lang="en-US" sz="1100" b="0" dirty="0">
                <a:latin typeface="Gill Sans MT" panose="020B0502020104020203" pitchFamily="34" charset="0"/>
              </a:rPr>
              <a:t>In </a:t>
            </a:r>
            <a:r>
              <a:rPr lang="en-US" sz="1100" b="0" dirty="0" smtClean="0">
                <a:latin typeface="Gill Sans MT" panose="020B0502020104020203" pitchFamily="34" charset="0"/>
              </a:rPr>
              <a:t>item 5</a:t>
            </a:r>
            <a:r>
              <a:rPr lang="en-US" sz="1100" b="0" dirty="0">
                <a:latin typeface="Gill Sans MT" panose="020B0502020104020203" pitchFamily="34" charset="0"/>
              </a:rPr>
              <a:t>, the responding agency may also use the form to notify the initiating agency that it has closed its intergovernmental case for failure of the initiating agency to timely respond. </a:t>
            </a:r>
          </a:p>
        </p:txBody>
      </p:sp>
      <p:sp>
        <p:nvSpPr>
          <p:cNvPr id="4" name="Slide Number Placeholder 3"/>
          <p:cNvSpPr>
            <a:spLocks noGrp="1"/>
          </p:cNvSpPr>
          <p:nvPr>
            <p:ph type="sldNum" sz="quarter" idx="10"/>
          </p:nvPr>
        </p:nvSpPr>
        <p:spPr/>
        <p:txBody>
          <a:bodyPr/>
          <a:lstStyle/>
          <a:p>
            <a:fld id="{824A558B-E4E9-A94A-B9C1-029E46A76ABA}" type="slidenum">
              <a:rPr lang="en-US" smtClean="0"/>
              <a:t>8</a:t>
            </a:fld>
            <a:endParaRPr lang="en-US"/>
          </a:p>
        </p:txBody>
      </p:sp>
    </p:spTree>
    <p:extLst>
      <p:ext uri="{BB962C8B-B14F-4D97-AF65-F5344CB8AC3E}">
        <p14:creationId xmlns:p14="http://schemas.microsoft.com/office/powerpoint/2010/main" val="21855018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33680" y="4260850"/>
            <a:ext cx="6543040" cy="4880610"/>
          </a:xfrm>
        </p:spPr>
        <p:txBody>
          <a:bodyPr/>
          <a:lstStyle/>
          <a:p>
            <a:pPr defTabSz="924133">
              <a:defRPr/>
            </a:pPr>
            <a:r>
              <a:rPr lang="en-US" sz="1100" dirty="0">
                <a:latin typeface="Gill Sans MT" panose="020B0502020104020203" pitchFamily="34" charset="0"/>
              </a:rPr>
              <a:t>Notes:</a:t>
            </a:r>
          </a:p>
          <a:p>
            <a:pPr defTabSz="924133">
              <a:defRPr/>
            </a:pPr>
            <a:endParaRPr lang="en-US" sz="1100" b="0" dirty="0">
              <a:latin typeface="Gill Sans MT" panose="020B0502020104020203" pitchFamily="34" charset="0"/>
            </a:endParaRPr>
          </a:p>
          <a:p>
            <a:pPr defTabSz="924133">
              <a:defRPr/>
            </a:pPr>
            <a:r>
              <a:rPr lang="en-US" sz="1100" b="0" dirty="0">
                <a:latin typeface="Gill Sans MT" panose="020B0502020104020203" pitchFamily="34" charset="0"/>
              </a:rPr>
              <a:t>Section III Other Pertinent Information was renamed from “Additional Information” to make this section consistent with the other forms.  It provides space for the jurisdiction to provide additional information that may be useful.  If the information relates to a previous section, identify </a:t>
            </a:r>
            <a:r>
              <a:rPr lang="en-US" sz="1100" b="0" dirty="0" smtClean="0">
                <a:latin typeface="Gill Sans MT" panose="020B0502020104020203" pitchFamily="34" charset="0"/>
              </a:rPr>
              <a:t>the </a:t>
            </a:r>
            <a:r>
              <a:rPr lang="en-US" sz="1100" b="0" dirty="0">
                <a:latin typeface="Gill Sans MT" panose="020B0502020104020203" pitchFamily="34" charset="0"/>
              </a:rPr>
              <a:t>section number and item number.  For example, list </a:t>
            </a:r>
            <a:r>
              <a:rPr lang="en-US" sz="1100" b="0" dirty="0" smtClean="0">
                <a:latin typeface="Gill Sans MT" panose="020B0502020104020203" pitchFamily="34" charset="0"/>
              </a:rPr>
              <a:t>Section </a:t>
            </a:r>
            <a:r>
              <a:rPr lang="en-US" sz="1100" b="0" dirty="0">
                <a:latin typeface="Gill Sans MT" panose="020B0502020104020203" pitchFamily="34" charset="0"/>
              </a:rPr>
              <a:t>I item 2 </a:t>
            </a:r>
            <a:r>
              <a:rPr lang="en-US" sz="1100" b="0" dirty="0" smtClean="0">
                <a:latin typeface="Gill Sans MT" panose="020B0502020104020203" pitchFamily="34" charset="0"/>
              </a:rPr>
              <a:t>and provide </a:t>
            </a:r>
            <a:r>
              <a:rPr lang="en-US" sz="1100" b="0" dirty="0">
                <a:latin typeface="Gill Sans MT" panose="020B0502020104020203" pitchFamily="34" charset="0"/>
              </a:rPr>
              <a:t>the date and time of the hearing.  </a:t>
            </a:r>
          </a:p>
          <a:p>
            <a:pPr defTabSz="924133">
              <a:defRPr/>
            </a:pPr>
            <a:endParaRPr lang="en-US" sz="1100" b="0" dirty="0">
              <a:latin typeface="Gill Sans MT" panose="020B0502020104020203" pitchFamily="34" charset="0"/>
            </a:endParaRPr>
          </a:p>
          <a:p>
            <a:pPr defTabSz="924133">
              <a:defRPr/>
            </a:pPr>
            <a:r>
              <a:rPr lang="en-US" sz="1100" b="0" dirty="0">
                <a:latin typeface="Gill Sans MT" panose="020B0502020104020203" pitchFamily="34" charset="0"/>
              </a:rPr>
              <a:t>The lower part of the form notes </a:t>
            </a:r>
            <a:r>
              <a:rPr lang="en-US" sz="1100" b="0" dirty="0" smtClean="0">
                <a:latin typeface="Gill Sans MT" panose="020B0502020104020203" pitchFamily="34" charset="0"/>
              </a:rPr>
              <a:t>the </a:t>
            </a:r>
            <a:r>
              <a:rPr lang="en-US" sz="1100" b="0" dirty="0">
                <a:latin typeface="Gill Sans MT" panose="020B0502020104020203" pitchFamily="34" charset="0"/>
              </a:rPr>
              <a:t>date the form was completed.  It also provides the specific contact person’s name, a direct telephone number (including extension if necessary), a fax number, and an email </a:t>
            </a:r>
            <a:r>
              <a:rPr lang="en-US" sz="1100" b="0" dirty="0" smtClean="0">
                <a:latin typeface="Gill Sans MT" panose="020B0502020104020203" pitchFamily="34" charset="0"/>
              </a:rPr>
              <a:t>address.</a:t>
            </a:r>
            <a:r>
              <a:rPr lang="en-US" sz="1100" b="0" baseline="0" dirty="0" smtClean="0">
                <a:latin typeface="Gill Sans MT" panose="020B0502020104020203" pitchFamily="34" charset="0"/>
              </a:rPr>
              <a:t> </a:t>
            </a:r>
            <a:r>
              <a:rPr lang="en-US" sz="1100" b="0" dirty="0" smtClean="0">
                <a:latin typeface="Gill Sans MT" panose="020B0502020104020203" pitchFamily="34" charset="0"/>
              </a:rPr>
              <a:t> A </a:t>
            </a:r>
            <a:r>
              <a:rPr lang="en-US" sz="1100" b="0" dirty="0">
                <a:latin typeface="Gill Sans MT" panose="020B0502020104020203" pitchFamily="34" charset="0"/>
              </a:rPr>
              <a:t>“direct” telephone number (including extension if necessary) </a:t>
            </a:r>
            <a:r>
              <a:rPr lang="en-US" sz="1100" b="0" dirty="0" smtClean="0">
                <a:latin typeface="Gill Sans MT" panose="020B0502020104020203" pitchFamily="34" charset="0"/>
              </a:rPr>
              <a:t>will </a:t>
            </a:r>
            <a:r>
              <a:rPr lang="en-US" sz="1100" b="0" dirty="0">
                <a:latin typeface="Gill Sans MT" panose="020B0502020104020203" pitchFamily="34" charset="0"/>
              </a:rPr>
              <a:t>expedite communication between jurisdictions.  If a direct phone number is not available, then </a:t>
            </a:r>
            <a:r>
              <a:rPr lang="en-US" sz="1100" b="0" dirty="0" smtClean="0">
                <a:latin typeface="Gill Sans MT" panose="020B0502020104020203" pitchFamily="34" charset="0"/>
              </a:rPr>
              <a:t>provide the </a:t>
            </a:r>
            <a:r>
              <a:rPr lang="en-US" sz="1100" b="0" dirty="0">
                <a:latin typeface="Gill Sans MT" panose="020B0502020104020203" pitchFamily="34" charset="0"/>
              </a:rPr>
              <a:t>best </a:t>
            </a:r>
            <a:r>
              <a:rPr lang="en-US" sz="1100" b="0" dirty="0" smtClean="0">
                <a:latin typeface="Gill Sans MT" panose="020B0502020104020203" pitchFamily="34" charset="0"/>
              </a:rPr>
              <a:t>number.</a:t>
            </a:r>
            <a:endParaRPr lang="en-US" sz="1100" b="0" dirty="0">
              <a:latin typeface="Gill Sans MT" panose="020B0502020104020203" pitchFamily="34" charset="0"/>
            </a:endParaRPr>
          </a:p>
          <a:p>
            <a:pPr defTabSz="924133">
              <a:defRPr/>
            </a:pPr>
            <a:endParaRPr lang="en-US" sz="1100" b="0" dirty="0">
              <a:latin typeface="Gill Sans MT" panose="020B0502020104020203" pitchFamily="34" charset="0"/>
            </a:endParaRPr>
          </a:p>
          <a:p>
            <a:pPr defTabSz="924133">
              <a:defRPr/>
            </a:pPr>
            <a:r>
              <a:rPr lang="en-US" sz="1100" b="0" dirty="0" smtClean="0">
                <a:latin typeface="Gill Sans MT" panose="020B0502020104020203" pitchFamily="34" charset="0"/>
              </a:rPr>
              <a:t>Note</a:t>
            </a:r>
            <a:r>
              <a:rPr lang="en-US" sz="1100" b="0" baseline="0" dirty="0" smtClean="0">
                <a:latin typeface="Gill Sans MT" panose="020B0502020104020203" pitchFamily="34" charset="0"/>
              </a:rPr>
              <a:t> that t</a:t>
            </a:r>
            <a:r>
              <a:rPr lang="en-US" sz="1100" b="0" dirty="0" smtClean="0">
                <a:latin typeface="Gill Sans MT" panose="020B0502020104020203" pitchFamily="34" charset="0"/>
              </a:rPr>
              <a:t>he </a:t>
            </a:r>
            <a:r>
              <a:rPr lang="en-US" sz="1100" b="0" dirty="0">
                <a:latin typeface="Gill Sans MT" panose="020B0502020104020203" pitchFamily="34" charset="0"/>
              </a:rPr>
              <a:t>Acknowledgment has been eliminated since the form is designed for use by both the initiating and responding IV-D agency.</a:t>
            </a:r>
          </a:p>
          <a:p>
            <a:pPr defTabSz="924133">
              <a:defRPr/>
            </a:pPr>
            <a:endParaRPr lang="en-US" sz="1100" dirty="0">
              <a:latin typeface="Gill Sans MT" panose="020B0502020104020203" pitchFamily="34" charset="0"/>
            </a:endParaRPr>
          </a:p>
          <a:p>
            <a:pPr defTabSz="924133">
              <a:defRPr/>
            </a:pPr>
            <a:endParaRPr lang="en-US" sz="1100" dirty="0">
              <a:latin typeface="Gill Sans MT" panose="020B0502020104020203" pitchFamily="34" charset="0"/>
            </a:endParaRPr>
          </a:p>
          <a:p>
            <a:pPr defTabSz="924133">
              <a:defRPr/>
            </a:pPr>
            <a:endParaRPr lang="en-US" sz="1100" dirty="0"/>
          </a:p>
          <a:p>
            <a:endParaRPr lang="en-US" sz="1100" dirty="0"/>
          </a:p>
        </p:txBody>
      </p:sp>
      <p:sp>
        <p:nvSpPr>
          <p:cNvPr id="4" name="Slide Number Placeholder 3"/>
          <p:cNvSpPr>
            <a:spLocks noGrp="1"/>
          </p:cNvSpPr>
          <p:nvPr>
            <p:ph type="sldNum" sz="quarter" idx="10"/>
          </p:nvPr>
        </p:nvSpPr>
        <p:spPr/>
        <p:txBody>
          <a:bodyPr/>
          <a:lstStyle/>
          <a:p>
            <a:fld id="{824A558B-E4E9-A94A-B9C1-029E46A76ABA}" type="slidenum">
              <a:rPr lang="en-US" smtClean="0"/>
              <a:t>9</a:t>
            </a:fld>
            <a:endParaRPr lang="en-US"/>
          </a:p>
        </p:txBody>
      </p:sp>
    </p:spTree>
    <p:extLst>
      <p:ext uri="{BB962C8B-B14F-4D97-AF65-F5344CB8AC3E}">
        <p14:creationId xmlns:p14="http://schemas.microsoft.com/office/powerpoint/2010/main" val="16306581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Cover - Blue">
    <p:bg>
      <p:bgPr>
        <a:solidFill>
          <a:srgbClr val="0071BC"/>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fld id="{EB2C8F94-9D67-854F-8417-3B884156945E}" type="datetime1">
              <a:rPr lang="en-US" smtClean="0"/>
              <a:pPr/>
              <a:t>5/18/2017</a:t>
            </a:fld>
            <a:endParaRPr lang="en-US"/>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r>
              <a:rPr lang="en-US" smtClean="0"/>
              <a:t>FOOTER GOES HERE</a:t>
            </a:r>
            <a:endParaRPr lang="en-US"/>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Title 1"/>
          <p:cNvSpPr>
            <a:spLocks noGrp="1"/>
          </p:cNvSpPr>
          <p:nvPr>
            <p:ph type="ctrTitle" hasCustomPrompt="1"/>
          </p:nvPr>
        </p:nvSpPr>
        <p:spPr>
          <a:xfrm>
            <a:off x="914400" y="1676400"/>
            <a:ext cx="5486400" cy="1600200"/>
          </a:xfrm>
        </p:spPr>
        <p:txBody>
          <a:bodyPr anchor="b" anchorCtr="0">
            <a:normAutofit/>
          </a:bodyPr>
          <a:lstStyle>
            <a:lvl1pPr>
              <a:defRPr sz="3200">
                <a:solidFill>
                  <a:srgbClr val="FFFFFF"/>
                </a:solidFill>
              </a:defRPr>
            </a:lvl1pPr>
          </a:lstStyle>
          <a:p>
            <a:r>
              <a:rPr lang="en-US" dirty="0" smtClean="0"/>
              <a:t>CLICK TO EDIT MASTER TITLE STYLE</a:t>
            </a:r>
            <a:endParaRPr lang="en-US" dirty="0"/>
          </a:p>
        </p:txBody>
      </p:sp>
      <p:sp>
        <p:nvSpPr>
          <p:cNvPr id="15" name="Subtitle 2"/>
          <p:cNvSpPr>
            <a:spLocks noGrp="1"/>
          </p:cNvSpPr>
          <p:nvPr>
            <p:ph type="subTitle" idx="1" hasCustomPrompt="1"/>
          </p:nvPr>
        </p:nvSpPr>
        <p:spPr>
          <a:xfrm>
            <a:off x="914400" y="3657600"/>
            <a:ext cx="3429000" cy="1600200"/>
          </a:xfrm>
        </p:spPr>
        <p:txBody>
          <a:bodyPr>
            <a:normAutofit/>
          </a:bodyPr>
          <a:lstStyle>
            <a:lvl1pPr marL="0" indent="0" algn="l">
              <a:buNone/>
              <a:defRPr sz="18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cxnSp>
        <p:nvCxnSpPr>
          <p:cNvPr id="16" name="Straight Connector 15"/>
          <p:cNvCxnSpPr/>
          <p:nvPr userDrawn="1"/>
        </p:nvCxnSpPr>
        <p:spPr>
          <a:xfrm>
            <a:off x="1066800" y="3429000"/>
            <a:ext cx="4191000"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extBox 2"/>
          <p:cNvSpPr txBox="1"/>
          <p:nvPr userDrawn="1"/>
        </p:nvSpPr>
        <p:spPr>
          <a:xfrm>
            <a:off x="914400" y="5638800"/>
            <a:ext cx="4572000" cy="584775"/>
          </a:xfrm>
          <a:prstGeom prst="rect">
            <a:avLst/>
          </a:prstGeom>
          <a:noFill/>
        </p:spPr>
        <p:txBody>
          <a:bodyPr wrap="square" rtlCol="0">
            <a:spAutoFit/>
          </a:bodyPr>
          <a:lstStyle/>
          <a:p>
            <a:r>
              <a:rPr lang="en-US" sz="1600" dirty="0" smtClean="0">
                <a:solidFill>
                  <a:schemeClr val="bg1"/>
                </a:solidFill>
                <a:latin typeface="+mn-lt"/>
              </a:rPr>
              <a:t>Office of Child Support Enforcement</a:t>
            </a:r>
          </a:p>
          <a:p>
            <a:r>
              <a:rPr lang="en-US" sz="1600" dirty="0" smtClean="0">
                <a:solidFill>
                  <a:schemeClr val="bg1"/>
                </a:solidFill>
                <a:latin typeface="+mn-lt"/>
              </a:rPr>
              <a:t>Division of Policy and Training</a:t>
            </a:r>
            <a:endParaRPr lang="en-US" sz="1600" dirty="0">
              <a:solidFill>
                <a:schemeClr val="bg1"/>
              </a:solidFill>
              <a:latin typeface="+mn-lt"/>
            </a:endParaRPr>
          </a:p>
        </p:txBody>
      </p:sp>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553200" y="2210558"/>
            <a:ext cx="1904242" cy="1904242"/>
          </a:xfrm>
          <a:prstGeom prst="rect">
            <a:avLst/>
          </a:prstGeom>
        </p:spPr>
      </p:pic>
    </p:spTree>
    <p:extLst>
      <p:ext uri="{BB962C8B-B14F-4D97-AF65-F5344CB8AC3E}">
        <p14:creationId xmlns:p14="http://schemas.microsoft.com/office/powerpoint/2010/main" val="21476625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Divider - Blue">
    <p:bg>
      <p:bgPr>
        <a:solidFill>
          <a:srgbClr val="0071BC"/>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1589782"/>
            <a:ext cx="5486400" cy="1077218"/>
          </a:xfrm>
        </p:spPr>
        <p:txBody>
          <a:bodyPr wrap="square" anchor="t" anchorCtr="0">
            <a:spAutoFit/>
          </a:bodyPr>
          <a:lstStyle>
            <a:lvl1pPr>
              <a:defRPr sz="3200">
                <a:solidFill>
                  <a:srgbClr val="FFFFFF"/>
                </a:solidFill>
              </a:defRPr>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lvl1pPr>
              <a:defRPr>
                <a:solidFill>
                  <a:srgbClr val="FFFFFF"/>
                </a:solidFill>
              </a:defRPr>
            </a:lvl1pPr>
          </a:lstStyle>
          <a:p>
            <a:fld id="{C3349C05-927F-3348-96DF-9086CF2761D6}" type="datetime1">
              <a:rPr lang="en-US" smtClean="0"/>
              <a:t>5/18/2017</a:t>
            </a:fld>
            <a:endParaRPr lang="en-US"/>
          </a:p>
        </p:txBody>
      </p:sp>
      <p:sp>
        <p:nvSpPr>
          <p:cNvPr id="4" name="Footer Placeholder 3"/>
          <p:cNvSpPr>
            <a:spLocks noGrp="1"/>
          </p:cNvSpPr>
          <p:nvPr>
            <p:ph type="ftr" sz="quarter" idx="11"/>
          </p:nvPr>
        </p:nvSpPr>
        <p:spPr/>
        <p:txBody>
          <a:bodyPr/>
          <a:lstStyle>
            <a:lvl1pPr>
              <a:defRPr>
                <a:solidFill>
                  <a:srgbClr val="FFFFFF"/>
                </a:solidFill>
              </a:defRPr>
            </a:lvl1pPr>
          </a:lstStyle>
          <a:p>
            <a:r>
              <a:rPr lang="en-US" smtClean="0"/>
              <a:t>FOOTER GOES HERE</a:t>
            </a:r>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42782948-4DBE-204D-AB9E-B65E067054AE}" type="slidenum">
              <a:rPr lang="en-US" smtClean="0"/>
              <a:pPr/>
              <a:t>‹#›</a:t>
            </a:fld>
            <a:endParaRPr lang="en-US"/>
          </a:p>
        </p:txBody>
      </p:sp>
    </p:spTree>
    <p:extLst>
      <p:ext uri="{BB962C8B-B14F-4D97-AF65-F5344CB8AC3E}">
        <p14:creationId xmlns:p14="http://schemas.microsoft.com/office/powerpoint/2010/main" val="183496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ue/Gray 1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543800" cy="4572000"/>
          </a:xfrm>
        </p:spPr>
        <p:txBody>
          <a:bodyPr/>
          <a:lstStyle/>
          <a:p>
            <a:pPr lvl="0"/>
            <a:r>
              <a:rPr lang="en-US" dirty="0" smtClean="0"/>
              <a:t>Click to edit Master text styles</a:t>
            </a:r>
          </a:p>
          <a:p>
            <a:pPr lvl="1"/>
            <a:r>
              <a:rPr lang="en-US" dirty="0" smtClean="0"/>
              <a:t>Second level</a:t>
            </a:r>
          </a:p>
        </p:txBody>
      </p:sp>
      <p:sp>
        <p:nvSpPr>
          <p:cNvPr id="8"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fld id="{414FB1AD-D69E-B741-965A-0BAE826C2FA6}" type="datetime1">
              <a:rPr lang="en-US" smtClean="0"/>
              <a:pPr/>
              <a:t>5/18/2017</a:t>
            </a:fld>
            <a:endParaRPr lang="en-US"/>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r>
              <a:rPr lang="en-US" smtClean="0"/>
              <a:t>FOOTER GOES HERE</a:t>
            </a:r>
            <a:endParaRPr lang="en-US"/>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1" name="Title 1"/>
          <p:cNvSpPr>
            <a:spLocks noGrp="1"/>
          </p:cNvSpPr>
          <p:nvPr>
            <p:ph type="title" hasCustomPrompt="1"/>
          </p:nvPr>
        </p:nvSpPr>
        <p:spPr>
          <a:xfrm>
            <a:off x="685800" y="848380"/>
            <a:ext cx="7543800" cy="523220"/>
          </a:xfrm>
        </p:spPr>
        <p:txBody>
          <a:bodyPr wrap="square" anchor="b" anchorCtr="0">
            <a:spAutoFit/>
          </a:bodyPr>
          <a:lstStyle>
            <a:lvl1pPr>
              <a:defRPr baseline="0">
                <a:solidFill>
                  <a:srgbClr val="0071BC"/>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1160972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ue/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5800" y="1600200"/>
            <a:ext cx="38096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p:txBody>
      </p:sp>
      <p:sp>
        <p:nvSpPr>
          <p:cNvPr id="4" name="Content Placeholder 3"/>
          <p:cNvSpPr>
            <a:spLocks noGrp="1"/>
          </p:cNvSpPr>
          <p:nvPr>
            <p:ph sz="half" idx="2"/>
          </p:nvPr>
        </p:nvSpPr>
        <p:spPr>
          <a:xfrm>
            <a:off x="4647896" y="1600200"/>
            <a:ext cx="38103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p:txBody>
      </p:sp>
      <p:sp>
        <p:nvSpPr>
          <p:cNvPr id="5" name="Date Placeholder 4"/>
          <p:cNvSpPr>
            <a:spLocks noGrp="1"/>
          </p:cNvSpPr>
          <p:nvPr>
            <p:ph type="dt" sz="half" idx="10"/>
          </p:nvPr>
        </p:nvSpPr>
        <p:spPr/>
        <p:txBody>
          <a:bodyPr/>
          <a:lstStyle>
            <a:lvl1pPr>
              <a:defRPr>
                <a:solidFill>
                  <a:srgbClr val="6C6463"/>
                </a:solidFill>
              </a:defRPr>
            </a:lvl1pPr>
          </a:lstStyle>
          <a:p>
            <a:fld id="{AB18E012-EC0C-1649-A039-CB178266D114}" type="datetime1">
              <a:rPr lang="en-US" smtClean="0"/>
              <a:t>5/18/2017</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smtClean="0"/>
              <a:t>FOOTER GOES HERE</a:t>
            </a:r>
            <a:endParaRPr lang="en-US"/>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a:p>
        </p:txBody>
      </p:sp>
      <p:sp>
        <p:nvSpPr>
          <p:cNvPr id="10" name="Title 1"/>
          <p:cNvSpPr>
            <a:spLocks noGrp="1"/>
          </p:cNvSpPr>
          <p:nvPr>
            <p:ph type="title" hasCustomPrompt="1"/>
          </p:nvPr>
        </p:nvSpPr>
        <p:spPr>
          <a:xfrm>
            <a:off x="685800" y="848380"/>
            <a:ext cx="7772704" cy="523220"/>
          </a:xfrm>
        </p:spPr>
        <p:txBody>
          <a:bodyPr wrap="square" anchor="b" anchorCtr="0">
            <a:spAutoFit/>
          </a:bodyPr>
          <a:lstStyle>
            <a:lvl1pPr>
              <a:defRPr baseline="0">
                <a:solidFill>
                  <a:srgbClr val="0071BC"/>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986042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ue/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25142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p:txBody>
      </p:sp>
      <p:sp>
        <p:nvSpPr>
          <p:cNvPr id="4" name="Content Placeholder 3"/>
          <p:cNvSpPr>
            <a:spLocks noGrp="1"/>
          </p:cNvSpPr>
          <p:nvPr>
            <p:ph sz="half" idx="2"/>
          </p:nvPr>
        </p:nvSpPr>
        <p:spPr>
          <a:xfrm>
            <a:off x="5943600"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p:txBody>
      </p:sp>
      <p:sp>
        <p:nvSpPr>
          <p:cNvPr id="5" name="Date Placeholder 4"/>
          <p:cNvSpPr>
            <a:spLocks noGrp="1"/>
          </p:cNvSpPr>
          <p:nvPr>
            <p:ph type="dt" sz="half" idx="10"/>
          </p:nvPr>
        </p:nvSpPr>
        <p:spPr/>
        <p:txBody>
          <a:bodyPr/>
          <a:lstStyle>
            <a:lvl1pPr>
              <a:defRPr>
                <a:solidFill>
                  <a:srgbClr val="6C6463"/>
                </a:solidFill>
              </a:defRPr>
            </a:lvl1pPr>
          </a:lstStyle>
          <a:p>
            <a:fld id="{39C62A9A-2216-F44B-AFF9-136AA601C377}" type="datetime1">
              <a:rPr lang="en-US" smtClean="0"/>
              <a:t>5/18/2017</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smtClean="0"/>
              <a:t>FOOTER GOES HERE</a:t>
            </a:r>
            <a:endParaRPr lang="en-US"/>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a:p>
        </p:txBody>
      </p:sp>
      <p:sp>
        <p:nvSpPr>
          <p:cNvPr id="9" name="Title 1"/>
          <p:cNvSpPr>
            <a:spLocks noGrp="1"/>
          </p:cNvSpPr>
          <p:nvPr>
            <p:ph type="title" hasCustomPrompt="1"/>
          </p:nvPr>
        </p:nvSpPr>
        <p:spPr>
          <a:xfrm>
            <a:off x="686104" y="848380"/>
            <a:ext cx="7772400" cy="523220"/>
          </a:xfrm>
        </p:spPr>
        <p:txBody>
          <a:bodyPr anchor="b" anchorCtr="0">
            <a:spAutoFit/>
          </a:bodyPr>
          <a:lstStyle>
            <a:lvl1pPr>
              <a:defRPr baseline="0">
                <a:solidFill>
                  <a:srgbClr val="0071BC"/>
                </a:solidFill>
              </a:defRPr>
            </a:lvl1pPr>
          </a:lstStyle>
          <a:p>
            <a:r>
              <a:rPr lang="en-US" dirty="0" smtClean="0"/>
              <a:t>CLICK TO EDIT MASTER TITLE STYLE</a:t>
            </a:r>
            <a:endParaRPr lang="en-US" dirty="0"/>
          </a:p>
        </p:txBody>
      </p:sp>
      <p:sp>
        <p:nvSpPr>
          <p:cNvPr id="10" name="Content Placeholder 3"/>
          <p:cNvSpPr>
            <a:spLocks noGrp="1"/>
          </p:cNvSpPr>
          <p:nvPr>
            <p:ph sz="half" idx="13"/>
          </p:nvPr>
        </p:nvSpPr>
        <p:spPr>
          <a:xfrm>
            <a:off x="3314548"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1909667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ue/White 1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772400" cy="4572000"/>
          </a:xfrm>
        </p:spPr>
        <p:txBody>
          <a:bodyPr/>
          <a:lstStyle/>
          <a:p>
            <a:pPr lvl="0"/>
            <a:r>
              <a:rPr lang="en-US" dirty="0" smtClean="0"/>
              <a:t>Click to edit Master text styles</a:t>
            </a:r>
          </a:p>
          <a:p>
            <a:pPr lvl="1"/>
            <a:r>
              <a:rPr lang="en-US" dirty="0" smtClean="0"/>
              <a:t>Second level</a:t>
            </a:r>
          </a:p>
        </p:txBody>
      </p:sp>
      <p:sp>
        <p:nvSpPr>
          <p:cNvPr id="8"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fld id="{414FB1AD-D69E-B741-965A-0BAE826C2FA6}" type="datetime1">
              <a:rPr lang="en-US" smtClean="0"/>
              <a:pPr/>
              <a:t>5/18/2017</a:t>
            </a:fld>
            <a:endParaRPr lang="en-US"/>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r>
              <a:rPr lang="en-US" smtClean="0"/>
              <a:t>FOOTER GOES HERE</a:t>
            </a:r>
            <a:endParaRPr lang="en-US"/>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1" name="Title 1"/>
          <p:cNvSpPr>
            <a:spLocks noGrp="1"/>
          </p:cNvSpPr>
          <p:nvPr>
            <p:ph type="title" hasCustomPrompt="1"/>
          </p:nvPr>
        </p:nvSpPr>
        <p:spPr>
          <a:xfrm>
            <a:off x="686104" y="848380"/>
            <a:ext cx="7772400" cy="523220"/>
          </a:xfrm>
        </p:spPr>
        <p:txBody>
          <a:bodyPr anchor="b" anchorCtr="0">
            <a:spAutoFit/>
          </a:bodyPr>
          <a:lstStyle>
            <a:lvl1pPr>
              <a:defRPr baseline="0">
                <a:solidFill>
                  <a:srgbClr val="0071BC"/>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26921424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ue Contact Info">
    <p:bg>
      <p:bgPr>
        <a:solidFill>
          <a:srgbClr val="0071BC"/>
        </a:solidFill>
        <a:effectLst/>
      </p:bgPr>
    </p:bg>
    <p:spTree>
      <p:nvGrpSpPr>
        <p:cNvPr id="1" name=""/>
        <p:cNvGrpSpPr/>
        <p:nvPr/>
      </p:nvGrpSpPr>
      <p:grpSpPr>
        <a:xfrm>
          <a:off x="0" y="0"/>
          <a:ext cx="0" cy="0"/>
          <a:chOff x="0" y="0"/>
          <a:chExt cx="0" cy="0"/>
        </a:xfrm>
      </p:grpSpPr>
      <p:sp>
        <p:nvSpPr>
          <p:cNvPr id="6"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fld id="{3F4168E2-91C5-9646-9F53-5B4E70AF759D}" type="datetime1">
              <a:rPr lang="en-US" smtClean="0"/>
              <a:pPr/>
              <a:t>5/18/2017</a:t>
            </a:fld>
            <a:endParaRPr lang="en-US"/>
          </a:p>
        </p:txBody>
      </p:sp>
      <p:sp>
        <p:nvSpPr>
          <p:cNvPr id="8"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6" name="Subtitle 2"/>
          <p:cNvSpPr>
            <a:spLocks noGrp="1"/>
          </p:cNvSpPr>
          <p:nvPr>
            <p:ph type="subTitle" idx="1" hasCustomPrompt="1"/>
          </p:nvPr>
        </p:nvSpPr>
        <p:spPr>
          <a:xfrm>
            <a:off x="685800" y="4114800"/>
            <a:ext cx="3429000" cy="1600200"/>
          </a:xfrm>
          <a:effectLst>
            <a:outerShdw blurRad="254000" dir="5400000" algn="tl" rotWithShape="0">
              <a:srgbClr val="000000">
                <a:alpha val="40000"/>
              </a:srgbClr>
            </a:outerShdw>
          </a:effectLst>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cxnSp>
        <p:nvCxnSpPr>
          <p:cNvPr id="17" name="Straight Connector 16"/>
          <p:cNvCxnSpPr/>
          <p:nvPr userDrawn="1"/>
        </p:nvCxnSpPr>
        <p:spPr>
          <a:xfrm>
            <a:off x="762000" y="3886200"/>
            <a:ext cx="381000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11" name="Title 1"/>
          <p:cNvSpPr>
            <a:spLocks noGrp="1"/>
          </p:cNvSpPr>
          <p:nvPr>
            <p:ph type="ctrTitle" hasCustomPrompt="1"/>
          </p:nvPr>
        </p:nvSpPr>
        <p:spPr>
          <a:xfrm>
            <a:off x="685800" y="2133600"/>
            <a:ext cx="5486400" cy="1600200"/>
          </a:xfrm>
          <a:effectLst>
            <a:outerShdw blurRad="254000" dir="2700000" algn="tl" rotWithShape="0">
              <a:srgbClr val="000000">
                <a:alpha val="20000"/>
              </a:srgbClr>
            </a:outerShdw>
          </a:effectLst>
        </p:spPr>
        <p:txBody>
          <a:bodyPr anchor="b" anchorCtr="0">
            <a:normAutofit/>
          </a:bodyPr>
          <a:lstStyle>
            <a:lvl1pPr>
              <a:defRPr sz="3200">
                <a:solidFill>
                  <a:schemeClr val="bg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8218525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ight Color Cover">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112E51"/>
                </a:solidFill>
                <a:latin typeface="Gill Sans MT"/>
                <a:cs typeface="Gill Sans MT"/>
              </a:defRPr>
            </a:lvl1pPr>
          </a:lstStyle>
          <a:p>
            <a:fld id="{EB2C8F94-9D67-854F-8417-3B884156945E}" type="datetime1">
              <a:rPr lang="en-US" smtClean="0"/>
              <a:pPr/>
              <a:t>5/18/2017</a:t>
            </a:fld>
            <a:endParaRPr lang="en-US" dirty="0"/>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112E51"/>
                </a:solidFill>
                <a:latin typeface="Gill Sans MT"/>
                <a:cs typeface="Gill Sans MT"/>
              </a:defRPr>
            </a:lvl1pPr>
          </a:lstStyle>
          <a:p>
            <a:r>
              <a:rPr lang="en-US" dirty="0" smtClean="0"/>
              <a:t>FOOTER GOES HERE</a:t>
            </a:r>
            <a:endParaRPr lang="en-US" dirty="0"/>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112E51"/>
                </a:solidFill>
                <a:latin typeface="Gill Sans MT"/>
                <a:cs typeface="Gill Sans MT"/>
              </a:defRPr>
            </a:lvl1pPr>
          </a:lstStyle>
          <a:p>
            <a:fld id="{42782948-4DBE-204D-AB9E-B65E067054AE}" type="slidenum">
              <a:rPr lang="en-US" smtClean="0"/>
              <a:pPr/>
              <a:t>‹#›</a:t>
            </a:fld>
            <a:endParaRPr lang="en-US" dirty="0"/>
          </a:p>
        </p:txBody>
      </p:sp>
      <p:sp>
        <p:nvSpPr>
          <p:cNvPr id="14" name="Title 1"/>
          <p:cNvSpPr>
            <a:spLocks noGrp="1"/>
          </p:cNvSpPr>
          <p:nvPr>
            <p:ph type="ctrTitle" hasCustomPrompt="1"/>
          </p:nvPr>
        </p:nvSpPr>
        <p:spPr>
          <a:xfrm>
            <a:off x="685800" y="1676400"/>
            <a:ext cx="5486400" cy="1600200"/>
          </a:xfrm>
        </p:spPr>
        <p:txBody>
          <a:bodyPr anchor="b" anchorCtr="0">
            <a:normAutofit/>
          </a:bodyPr>
          <a:lstStyle>
            <a:lvl1pPr>
              <a:defRPr sz="3200" baseline="0">
                <a:solidFill>
                  <a:srgbClr val="112E51"/>
                </a:solidFill>
              </a:defRPr>
            </a:lvl1pPr>
          </a:lstStyle>
          <a:p>
            <a:r>
              <a:rPr lang="en-US" dirty="0" smtClean="0"/>
              <a:t>CLICK TO EDIT MASTER TITLE STYLE</a:t>
            </a:r>
            <a:endParaRPr lang="en-US" dirty="0"/>
          </a:p>
        </p:txBody>
      </p:sp>
      <p:sp>
        <p:nvSpPr>
          <p:cNvPr id="15" name="Subtitle 2"/>
          <p:cNvSpPr>
            <a:spLocks noGrp="1"/>
          </p:cNvSpPr>
          <p:nvPr>
            <p:ph type="subTitle" idx="1" hasCustomPrompt="1"/>
          </p:nvPr>
        </p:nvSpPr>
        <p:spPr>
          <a:xfrm>
            <a:off x="685800" y="3657600"/>
            <a:ext cx="3429000" cy="1600200"/>
          </a:xfrm>
        </p:spPr>
        <p:txBody>
          <a:bodyPr>
            <a:normAutofit/>
          </a:bodyPr>
          <a:lstStyle>
            <a:lvl1pPr marL="0" indent="0" algn="l">
              <a:buNone/>
              <a:defRPr sz="1800">
                <a:solidFill>
                  <a:srgbClr val="112E5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cxnSp>
        <p:nvCxnSpPr>
          <p:cNvPr id="16" name="Straight Connector 15"/>
          <p:cNvCxnSpPr/>
          <p:nvPr userDrawn="1"/>
        </p:nvCxnSpPr>
        <p:spPr>
          <a:xfrm>
            <a:off x="762000" y="3429000"/>
            <a:ext cx="4343400" cy="0"/>
          </a:xfrm>
          <a:prstGeom prst="line">
            <a:avLst/>
          </a:prstGeom>
          <a:ln w="19050">
            <a:solidFill>
              <a:srgbClr val="112E51"/>
            </a:solidFill>
          </a:ln>
          <a:effectLst/>
        </p:spPr>
        <p:style>
          <a:lnRef idx="2">
            <a:schemeClr val="accent1"/>
          </a:lnRef>
          <a:fillRef idx="0">
            <a:schemeClr val="accent1"/>
          </a:fillRef>
          <a:effectRef idx="1">
            <a:schemeClr val="accent1"/>
          </a:effectRef>
          <a:fontRef idx="minor">
            <a:schemeClr val="tx1"/>
          </a:fontRef>
        </p:style>
      </p:cxnSp>
      <p:sp>
        <p:nvSpPr>
          <p:cNvPr id="11" name="TextBox 10"/>
          <p:cNvSpPr txBox="1"/>
          <p:nvPr userDrawn="1"/>
        </p:nvSpPr>
        <p:spPr>
          <a:xfrm>
            <a:off x="685800" y="5638800"/>
            <a:ext cx="4572000" cy="584775"/>
          </a:xfrm>
          <a:prstGeom prst="rect">
            <a:avLst/>
          </a:prstGeom>
          <a:noFill/>
        </p:spPr>
        <p:txBody>
          <a:bodyPr wrap="square" rtlCol="0">
            <a:spAutoFit/>
          </a:bodyPr>
          <a:lstStyle/>
          <a:p>
            <a:r>
              <a:rPr lang="en-US" sz="1600" dirty="0" smtClean="0">
                <a:solidFill>
                  <a:srgbClr val="112E51"/>
                </a:solidFill>
                <a:latin typeface="+mn-lt"/>
              </a:rPr>
              <a:t>Office of Child Support Enforcement</a:t>
            </a:r>
          </a:p>
          <a:p>
            <a:r>
              <a:rPr lang="en-US" sz="1600" dirty="0" smtClean="0">
                <a:solidFill>
                  <a:srgbClr val="112E51"/>
                </a:solidFill>
                <a:latin typeface="+mn-lt"/>
              </a:rPr>
              <a:t>Division of Policy and Training</a:t>
            </a:r>
            <a:endParaRPr lang="en-US" sz="1600" dirty="0">
              <a:solidFill>
                <a:srgbClr val="112E51"/>
              </a:solidFill>
              <a:latin typeface="+mn-lt"/>
            </a:endParaRPr>
          </a:p>
        </p:txBody>
      </p:sp>
    </p:spTree>
    <p:extLst>
      <p:ext uri="{BB962C8B-B14F-4D97-AF65-F5344CB8AC3E}">
        <p14:creationId xmlns:p14="http://schemas.microsoft.com/office/powerpoint/2010/main" val="19383389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E2E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6104" y="457200"/>
            <a:ext cx="7772400" cy="914400"/>
          </a:xfrm>
          <a:prstGeom prst="rect">
            <a:avLst/>
          </a:prstGeom>
        </p:spPr>
        <p:txBody>
          <a:bodyPr vert="horz" lIns="91440" tIns="45720" rIns="91440" bIns="45720" rtlCol="0" anchor="b" anchorCtr="0">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85800" y="1600200"/>
            <a:ext cx="7772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p:txBody>
      </p:sp>
      <p:sp>
        <p:nvSpPr>
          <p:cNvPr id="4" name="Date Placeholder 3"/>
          <p:cNvSpPr>
            <a:spLocks noGrp="1"/>
          </p:cNvSpPr>
          <p:nvPr>
            <p:ph type="dt" sz="half" idx="2"/>
          </p:nvPr>
        </p:nvSpPr>
        <p:spPr>
          <a:xfrm>
            <a:off x="152400" y="6530079"/>
            <a:ext cx="2133600" cy="184666"/>
          </a:xfrm>
          <a:prstGeom prst="rect">
            <a:avLst/>
          </a:prstGeom>
        </p:spPr>
        <p:txBody>
          <a:bodyPr vert="horz" lIns="91440" tIns="45720" rIns="91440" bIns="45720" rtlCol="0" anchor="ctr">
            <a:spAutoFit/>
          </a:bodyPr>
          <a:lstStyle>
            <a:lvl1pPr algn="l">
              <a:defRPr sz="600" b="0" i="0">
                <a:solidFill>
                  <a:srgbClr val="635C5B"/>
                </a:solidFill>
                <a:latin typeface="Gill Sans MT"/>
                <a:cs typeface="Gill Sans MT"/>
              </a:defRPr>
            </a:lvl1pPr>
          </a:lstStyle>
          <a:p>
            <a:fld id="{7C017F59-29DA-6F48-B92A-5AD511CC2D63}" type="datetime1">
              <a:rPr lang="en-US" smtClean="0"/>
              <a:pPr/>
              <a:t>5/18/2017</a:t>
            </a:fld>
            <a:endParaRPr lang="en-US"/>
          </a:p>
        </p:txBody>
      </p:sp>
      <p:sp>
        <p:nvSpPr>
          <p:cNvPr id="5" name="Footer Placeholder 4"/>
          <p:cNvSpPr>
            <a:spLocks noGrp="1"/>
          </p:cNvSpPr>
          <p:nvPr>
            <p:ph type="ftr" sz="quarter" idx="3"/>
          </p:nvPr>
        </p:nvSpPr>
        <p:spPr>
          <a:xfrm>
            <a:off x="3124200" y="6530079"/>
            <a:ext cx="2895600" cy="184666"/>
          </a:xfrm>
          <a:prstGeom prst="rect">
            <a:avLst/>
          </a:prstGeom>
        </p:spPr>
        <p:txBody>
          <a:bodyPr vert="horz" lIns="91440" tIns="45720" rIns="91440" bIns="45720" rtlCol="0" anchor="ctr">
            <a:spAutoFit/>
          </a:bodyPr>
          <a:lstStyle>
            <a:lvl1pPr algn="ctr">
              <a:defRPr sz="600" b="0" i="0">
                <a:solidFill>
                  <a:srgbClr val="635C5B"/>
                </a:solidFill>
                <a:latin typeface="Gill Sans MT"/>
                <a:cs typeface="Gill Sans MT"/>
              </a:defRPr>
            </a:lvl1pPr>
          </a:lstStyle>
          <a:p>
            <a:r>
              <a:rPr lang="en-US" smtClean="0"/>
              <a:t>FOOTER GOES HERE</a:t>
            </a:r>
            <a:endParaRPr lang="en-US"/>
          </a:p>
        </p:txBody>
      </p:sp>
      <p:sp>
        <p:nvSpPr>
          <p:cNvPr id="6" name="Slide Number Placeholder 5"/>
          <p:cNvSpPr>
            <a:spLocks noGrp="1"/>
          </p:cNvSpPr>
          <p:nvPr>
            <p:ph type="sldNum" sz="quarter" idx="4"/>
          </p:nvPr>
        </p:nvSpPr>
        <p:spPr>
          <a:xfrm>
            <a:off x="6858000" y="6530079"/>
            <a:ext cx="2133600" cy="184666"/>
          </a:xfrm>
          <a:prstGeom prst="rect">
            <a:avLst/>
          </a:prstGeom>
        </p:spPr>
        <p:txBody>
          <a:bodyPr vert="horz" lIns="91440" tIns="45720" rIns="91440" bIns="45720" rtlCol="0" anchor="ctr">
            <a:spAutoFit/>
          </a:bodyPr>
          <a:lstStyle>
            <a:lvl1pPr algn="r">
              <a:defRPr sz="600" b="0" i="0">
                <a:solidFill>
                  <a:srgbClr val="635C5B"/>
                </a:solidFill>
                <a:latin typeface="Gill Sans MT"/>
                <a:cs typeface="Gill Sans MT"/>
              </a:defRPr>
            </a:lvl1pPr>
          </a:lstStyle>
          <a:p>
            <a:fld id="{42782948-4DBE-204D-AB9E-B65E067054AE}" type="slidenum">
              <a:rPr lang="en-US" smtClean="0"/>
              <a:pPr/>
              <a:t>‹#›</a:t>
            </a:fld>
            <a:endParaRPr lang="en-US"/>
          </a:p>
        </p:txBody>
      </p:sp>
      <p:sp>
        <p:nvSpPr>
          <p:cNvPr id="7" name="Frame 6"/>
          <p:cNvSpPr/>
          <p:nvPr/>
        </p:nvSpPr>
        <p:spPr>
          <a:xfrm>
            <a:off x="0" y="0"/>
            <a:ext cx="9144000" cy="6858000"/>
          </a:xfrm>
          <a:prstGeom prst="frame">
            <a:avLst>
              <a:gd name="adj1" fmla="val 2222"/>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i="0" dirty="0">
              <a:solidFill>
                <a:srgbClr val="FFFFFF"/>
              </a:solidFill>
              <a:latin typeface="Gill Sans MT"/>
              <a:cs typeface="Gill Sans MT"/>
            </a:endParaRPr>
          </a:p>
        </p:txBody>
      </p:sp>
    </p:spTree>
    <p:extLst>
      <p:ext uri="{BB962C8B-B14F-4D97-AF65-F5344CB8AC3E}">
        <p14:creationId xmlns:p14="http://schemas.microsoft.com/office/powerpoint/2010/main" val="881333492"/>
      </p:ext>
    </p:extLst>
  </p:cSld>
  <p:clrMap bg1="lt1" tx1="dk1" bg2="lt2" tx2="dk2" accent1="accent1" accent2="accent2" accent3="accent3" accent4="accent4" accent5="accent5" accent6="accent6" hlink="hlink" folHlink="folHlink"/>
  <p:sldLayoutIdLst>
    <p:sldLayoutId id="2147483738" r:id="rId1"/>
    <p:sldLayoutId id="2147483654" r:id="rId2"/>
    <p:sldLayoutId id="2147483708" r:id="rId3"/>
    <p:sldLayoutId id="2147483709" r:id="rId4"/>
    <p:sldLayoutId id="2147483710" r:id="rId5"/>
    <p:sldLayoutId id="2147483722" r:id="rId6"/>
    <p:sldLayoutId id="2147483696" r:id="rId7"/>
    <p:sldLayoutId id="2147483741" r:id="rId8"/>
  </p:sldLayoutIdLst>
  <p:hf hdr="0"/>
  <p:txStyles>
    <p:titleStyle>
      <a:lvl1pPr algn="l" defTabSz="457200" rtl="0" eaLnBrk="1" latinLnBrk="0" hangingPunct="1">
        <a:spcBef>
          <a:spcPct val="0"/>
        </a:spcBef>
        <a:buNone/>
        <a:defRPr sz="2800" b="0" i="0" u="none" kern="1200" baseline="0">
          <a:solidFill>
            <a:srgbClr val="0071BC"/>
          </a:solidFill>
          <a:latin typeface="Gill Sans MT"/>
          <a:ea typeface="+mj-ea"/>
          <a:cs typeface="Gill Sans MT"/>
        </a:defRPr>
      </a:lvl1pPr>
    </p:titleStyle>
    <p:bodyStyle>
      <a:lvl1pPr marL="230188" indent="-230188" algn="l" defTabSz="457200" rtl="0" eaLnBrk="1" latinLnBrk="0" hangingPunct="1">
        <a:spcBef>
          <a:spcPts val="0"/>
        </a:spcBef>
        <a:spcAft>
          <a:spcPts val="1200"/>
        </a:spcAft>
        <a:buFont typeface="Arial"/>
        <a:buChar char="•"/>
        <a:defRPr sz="2000" b="0" i="0" kern="1200">
          <a:solidFill>
            <a:srgbClr val="5B616B"/>
          </a:solidFill>
          <a:latin typeface="Gill Sans MT"/>
          <a:ea typeface="+mn-ea"/>
          <a:cs typeface="Gill Sans MT"/>
        </a:defRPr>
      </a:lvl1pPr>
      <a:lvl2pPr marL="684213" indent="-230188" algn="l" defTabSz="457200" rtl="0" eaLnBrk="1" latinLnBrk="0" hangingPunct="1">
        <a:spcBef>
          <a:spcPts val="0"/>
        </a:spcBef>
        <a:spcAft>
          <a:spcPts val="1200"/>
        </a:spcAft>
        <a:buFont typeface="Arial"/>
        <a:buChar char="–"/>
        <a:defRPr sz="2000" b="0" i="0" u="none" kern="1200">
          <a:solidFill>
            <a:srgbClr val="5B616B"/>
          </a:solidFill>
          <a:latin typeface="Gill Sans MT"/>
          <a:ea typeface="+mn-ea"/>
          <a:cs typeface="Gill Sans MT"/>
        </a:defRPr>
      </a:lvl2pPr>
      <a:lvl3pPr marL="914400" indent="-230188" algn="l" defTabSz="457200" rtl="0" eaLnBrk="1" latinLnBrk="0" hangingPunct="1">
        <a:spcBef>
          <a:spcPct val="20000"/>
        </a:spcBef>
        <a:buFont typeface="Arial"/>
        <a:buChar char="•"/>
        <a:defRPr sz="1800" b="0" i="0" kern="1200">
          <a:solidFill>
            <a:srgbClr val="6C6463"/>
          </a:solidFill>
          <a:latin typeface="Gill Sans MT"/>
          <a:ea typeface="+mn-ea"/>
          <a:cs typeface="Gill Sans MT"/>
        </a:defRPr>
      </a:lvl3pPr>
      <a:lvl4pPr marL="1146175" indent="-231775" algn="l" defTabSz="457200" rtl="0" eaLnBrk="1" latinLnBrk="0" hangingPunct="1">
        <a:spcBef>
          <a:spcPct val="20000"/>
        </a:spcBef>
        <a:buFont typeface="Arial"/>
        <a:buChar char="–"/>
        <a:defRPr sz="1600" b="0" i="0" kern="1200">
          <a:solidFill>
            <a:srgbClr val="6C6463"/>
          </a:solidFill>
          <a:latin typeface="Gill Sans MT"/>
          <a:ea typeface="+mn-ea"/>
          <a:cs typeface="Gill Sans MT"/>
        </a:defRPr>
      </a:lvl4pPr>
      <a:lvl5pPr marL="1255713" indent="-230188" algn="l" defTabSz="457200" rtl="0" eaLnBrk="1" latinLnBrk="0" hangingPunct="1">
        <a:spcBef>
          <a:spcPct val="20000"/>
        </a:spcBef>
        <a:buFont typeface="Arial"/>
        <a:buChar char="»"/>
        <a:defRPr sz="1400" b="0" i="0" kern="1200">
          <a:solidFill>
            <a:srgbClr val="6C6463"/>
          </a:solidFill>
          <a:latin typeface="Gill Sans MT"/>
          <a:ea typeface="+mn-ea"/>
          <a:cs typeface="Gill Sans M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image" Target="../media/image15.emf"/><Relationship Id="rId5" Type="http://schemas.openxmlformats.org/officeDocument/2006/relationships/image" Target="../media/image14.emf"/><Relationship Id="rId4" Type="http://schemas.openxmlformats.org/officeDocument/2006/relationships/package" Target="../embeddings/Microsoft_Word_Document1.docx"/></Relationships>
</file>

<file path=ppt/slides/_rels/slide1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hyperlink" Target="https://www.acf.hhs.gov/css/resource/uifsa-intergovernmental-child-support-enforcement-forms" TargetMode="External"/><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microsoft.com/office/2007/relationships/hdphoto" Target="../media/hdphoto3.wdp"/></Relationships>
</file>

<file path=ppt/slides/_rels/slide2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8.xml"/><Relationship Id="rId1" Type="http://schemas.openxmlformats.org/officeDocument/2006/relationships/slideLayout" Target="../slideLayouts/slideLayout3.xml"/><Relationship Id="rId4" Type="http://schemas.microsoft.com/office/2007/relationships/hdphoto" Target="../media/hdphoto3.wdp"/></Relationships>
</file>

<file path=ppt/slides/_rels/slide29.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microsoft.com/office/2007/relationships/hdphoto" Target="../media/hdphoto2.wdp"/></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479B594D-EE2C-E248-B7F0-F679C2E525DC}" type="datetime1">
              <a:rPr lang="en-US" smtClean="0"/>
              <a:pPr/>
              <a:t>5/18/2017</a:t>
            </a:fld>
            <a:r>
              <a:rPr lang="en-US" smtClean="0"/>
              <a:t>`1</a:t>
            </a:r>
            <a:endParaRPr lang="en-US" dirty="0"/>
          </a:p>
        </p:txBody>
      </p:sp>
      <p:sp>
        <p:nvSpPr>
          <p:cNvPr id="4" name="Slide Number Placeholder 3"/>
          <p:cNvSpPr>
            <a:spLocks noGrp="1"/>
          </p:cNvSpPr>
          <p:nvPr>
            <p:ph type="sldNum" sz="quarter" idx="4"/>
          </p:nvPr>
        </p:nvSpPr>
        <p:spPr/>
        <p:txBody>
          <a:bodyPr/>
          <a:lstStyle/>
          <a:p>
            <a:fld id="{42782948-4DBE-204D-AB9E-B65E067054AE}" type="slidenum">
              <a:rPr lang="en-US" smtClean="0"/>
              <a:pPr/>
              <a:t>1</a:t>
            </a:fld>
            <a:endParaRPr lang="en-US"/>
          </a:p>
        </p:txBody>
      </p:sp>
      <p:sp>
        <p:nvSpPr>
          <p:cNvPr id="12" name="Title 11"/>
          <p:cNvSpPr>
            <a:spLocks noGrp="1"/>
          </p:cNvSpPr>
          <p:nvPr>
            <p:ph type="ctrTitle"/>
          </p:nvPr>
        </p:nvSpPr>
        <p:spPr/>
        <p:txBody>
          <a:bodyPr/>
          <a:lstStyle/>
          <a:p>
            <a:r>
              <a:rPr lang="en-US" cap="all" dirty="0">
                <a:solidFill>
                  <a:schemeClr val="bg1"/>
                </a:solidFill>
              </a:rPr>
              <a:t>Intergovernmental Forms </a:t>
            </a:r>
            <a:r>
              <a:rPr lang="en-US" cap="all" dirty="0" smtClean="0">
                <a:solidFill>
                  <a:schemeClr val="bg1"/>
                </a:solidFill>
              </a:rPr>
              <a:t> Training</a:t>
            </a:r>
            <a:endParaRPr lang="en-US" cap="all" dirty="0">
              <a:solidFill>
                <a:schemeClr val="bg1"/>
              </a:solidFill>
            </a:endParaRPr>
          </a:p>
        </p:txBody>
      </p:sp>
      <p:sp>
        <p:nvSpPr>
          <p:cNvPr id="13" name="Subtitle 12"/>
          <p:cNvSpPr>
            <a:spLocks noGrp="1"/>
          </p:cNvSpPr>
          <p:nvPr>
            <p:ph type="subTitle" idx="1"/>
          </p:nvPr>
        </p:nvSpPr>
        <p:spPr/>
        <p:txBody>
          <a:bodyPr/>
          <a:lstStyle/>
          <a:p>
            <a:r>
              <a:rPr lang="en-US" cap="all" dirty="0" smtClean="0"/>
              <a:t>session  two</a:t>
            </a:r>
          </a:p>
          <a:p>
            <a:r>
              <a:rPr lang="en-US" cap="all" dirty="0" smtClean="0"/>
              <a:t>	</a:t>
            </a:r>
            <a:endParaRPr lang="en-US" dirty="0" smtClean="0"/>
          </a:p>
        </p:txBody>
      </p:sp>
    </p:spTree>
    <p:extLst>
      <p:ext uri="{BB962C8B-B14F-4D97-AF65-F5344CB8AC3E}">
        <p14:creationId xmlns:p14="http://schemas.microsoft.com/office/powerpoint/2010/main" val="9552446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1589782"/>
            <a:ext cx="5486400" cy="584775"/>
          </a:xfrm>
        </p:spPr>
        <p:txBody>
          <a:bodyPr/>
          <a:lstStyle/>
          <a:p>
            <a:r>
              <a:rPr lang="en-US" b="1" cap="all" dirty="0" smtClean="0">
                <a:solidFill>
                  <a:schemeClr val="bg1"/>
                </a:solidFill>
              </a:rPr>
              <a:t>Questions</a:t>
            </a:r>
            <a:endParaRPr lang="en-US" cap="all" dirty="0">
              <a:solidFill>
                <a:schemeClr val="bg1"/>
              </a:solidFill>
            </a:endParaRPr>
          </a:p>
        </p:txBody>
      </p:sp>
      <p:sp>
        <p:nvSpPr>
          <p:cNvPr id="2" name="Date Placeholder 1"/>
          <p:cNvSpPr>
            <a:spLocks noGrp="1"/>
          </p:cNvSpPr>
          <p:nvPr>
            <p:ph type="dt" sz="half" idx="10"/>
          </p:nvPr>
        </p:nvSpPr>
        <p:spPr/>
        <p:txBody>
          <a:bodyPr/>
          <a:lstStyle/>
          <a:p>
            <a:fld id="{97F57F02-9C8D-9C43-8CF1-E7D544BE7C72}" type="datetime1">
              <a:rPr lang="en-US" smtClean="0"/>
              <a:pPr/>
              <a:t>5/18/2017</a:t>
            </a:fld>
            <a:endParaRPr lang="en-US"/>
          </a:p>
        </p:txBody>
      </p:sp>
      <p:sp>
        <p:nvSpPr>
          <p:cNvPr id="5" name="Slide Number Placeholder 4"/>
          <p:cNvSpPr>
            <a:spLocks noGrp="1"/>
          </p:cNvSpPr>
          <p:nvPr>
            <p:ph type="sldNum" sz="quarter" idx="12"/>
          </p:nvPr>
        </p:nvSpPr>
        <p:spPr/>
        <p:txBody>
          <a:bodyPr/>
          <a:lstStyle/>
          <a:p>
            <a:fld id="{42782948-4DBE-204D-AB9E-B65E067054AE}" type="slidenum">
              <a:rPr lang="en-US" smtClean="0"/>
              <a:pPr/>
              <a:t>10</a:t>
            </a:fld>
            <a:endParaRPr lang="en-US"/>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5000" y="2819400"/>
            <a:ext cx="1876425" cy="2838450"/>
          </a:xfrm>
          <a:prstGeom prst="rect">
            <a:avLst/>
          </a:prstGeom>
        </p:spPr>
      </p:pic>
    </p:spTree>
    <p:extLst>
      <p:ext uri="{BB962C8B-B14F-4D97-AF65-F5344CB8AC3E}">
        <p14:creationId xmlns:p14="http://schemas.microsoft.com/office/powerpoint/2010/main" val="26608649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5/18/2017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11</a:t>
            </a:fld>
            <a:endParaRPr lang="en-US"/>
          </a:p>
        </p:txBody>
      </p:sp>
      <p:sp>
        <p:nvSpPr>
          <p:cNvPr id="6" name="Title 5"/>
          <p:cNvSpPr>
            <a:spLocks noGrp="1"/>
          </p:cNvSpPr>
          <p:nvPr>
            <p:ph type="title"/>
          </p:nvPr>
        </p:nvSpPr>
        <p:spPr>
          <a:xfrm>
            <a:off x="685800" y="848380"/>
            <a:ext cx="7543800" cy="523220"/>
          </a:xfrm>
        </p:spPr>
        <p:txBody>
          <a:bodyPr/>
          <a:lstStyle/>
          <a:p>
            <a:r>
              <a:rPr lang="en-US" cap="all" dirty="0"/>
              <a:t>Transmittal </a:t>
            </a:r>
            <a:r>
              <a:rPr lang="en-US" cap="all" dirty="0" smtClean="0"/>
              <a:t>#3 </a:t>
            </a:r>
            <a:r>
              <a:rPr lang="en-US" cap="all" dirty="0"/>
              <a:t>– </a:t>
            </a:r>
            <a:r>
              <a:rPr lang="en-US" cap="all" dirty="0" smtClean="0"/>
              <a:t>slide </a:t>
            </a:r>
            <a:r>
              <a:rPr lang="en-US" cap="all" dirty="0"/>
              <a:t>1</a:t>
            </a:r>
          </a:p>
        </p:txBody>
      </p:sp>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97266" y="1447800"/>
            <a:ext cx="8213334" cy="4284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851475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5/18/2017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12</a:t>
            </a:fld>
            <a:endParaRPr lang="en-US"/>
          </a:p>
        </p:txBody>
      </p:sp>
      <p:sp>
        <p:nvSpPr>
          <p:cNvPr id="6" name="Title 5"/>
          <p:cNvSpPr>
            <a:spLocks noGrp="1"/>
          </p:cNvSpPr>
          <p:nvPr>
            <p:ph type="title"/>
          </p:nvPr>
        </p:nvSpPr>
        <p:spPr>
          <a:xfrm>
            <a:off x="685800" y="848380"/>
            <a:ext cx="7543800" cy="523220"/>
          </a:xfrm>
        </p:spPr>
        <p:txBody>
          <a:bodyPr/>
          <a:lstStyle/>
          <a:p>
            <a:r>
              <a:rPr lang="en-US" cap="all" dirty="0"/>
              <a:t>Transmittal #3 – slide </a:t>
            </a:r>
            <a:r>
              <a:rPr lang="en-US" cap="all" dirty="0" smtClean="0"/>
              <a:t>2</a:t>
            </a:r>
            <a:endParaRPr lang="en-US" cap="all" dirty="0"/>
          </a:p>
        </p:txBody>
      </p:sp>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81000" y="1600200"/>
            <a:ext cx="7150262"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972676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5/18/2017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13</a:t>
            </a:fld>
            <a:endParaRPr lang="en-US"/>
          </a:p>
        </p:txBody>
      </p:sp>
      <p:sp>
        <p:nvSpPr>
          <p:cNvPr id="6" name="Title 5"/>
          <p:cNvSpPr>
            <a:spLocks noGrp="1"/>
          </p:cNvSpPr>
          <p:nvPr>
            <p:ph type="title"/>
          </p:nvPr>
        </p:nvSpPr>
        <p:spPr/>
        <p:txBody>
          <a:bodyPr/>
          <a:lstStyle/>
          <a:p>
            <a:r>
              <a:rPr lang="en-US" cap="all" dirty="0"/>
              <a:t>Transmittal #3 – slide </a:t>
            </a:r>
            <a:r>
              <a:rPr lang="en-US" cap="all" dirty="0" smtClean="0"/>
              <a:t>3</a:t>
            </a:r>
            <a:endParaRPr lang="en-US" dirty="0"/>
          </a:p>
        </p:txBody>
      </p:sp>
      <p:pic>
        <p:nvPicPr>
          <p:cNvPr id="307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91960" y="1447800"/>
            <a:ext cx="7480440" cy="3072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173290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5/18/2017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14</a:t>
            </a:fld>
            <a:endParaRPr lang="en-US"/>
          </a:p>
        </p:txBody>
      </p:sp>
      <p:sp>
        <p:nvSpPr>
          <p:cNvPr id="6" name="Title 5"/>
          <p:cNvSpPr>
            <a:spLocks noGrp="1"/>
          </p:cNvSpPr>
          <p:nvPr>
            <p:ph type="title"/>
          </p:nvPr>
        </p:nvSpPr>
        <p:spPr/>
        <p:txBody>
          <a:bodyPr/>
          <a:lstStyle/>
          <a:p>
            <a:r>
              <a:rPr lang="en-US" cap="all" dirty="0"/>
              <a:t>Transmittal #3 – slide </a:t>
            </a:r>
            <a:r>
              <a:rPr lang="en-US" cap="all" dirty="0" smtClean="0"/>
              <a:t>4</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3116539706"/>
              </p:ext>
            </p:extLst>
          </p:nvPr>
        </p:nvGraphicFramePr>
        <p:xfrm>
          <a:off x="228600" y="1447800"/>
          <a:ext cx="7481888" cy="1824037"/>
        </p:xfrm>
        <a:graphic>
          <a:graphicData uri="http://schemas.openxmlformats.org/presentationml/2006/ole">
            <mc:AlternateContent xmlns:mc="http://schemas.openxmlformats.org/markup-compatibility/2006">
              <mc:Choice xmlns:v="urn:schemas-microsoft-com:vml" Requires="v">
                <p:oleObj spid="_x0000_s1130" name="Document" r:id="rId4" imgW="7482022" imgH="1823476" progId="Word.Document.12">
                  <p:embed/>
                </p:oleObj>
              </mc:Choice>
              <mc:Fallback>
                <p:oleObj name="Document" r:id="rId4" imgW="7482022" imgH="1823476" progId="Word.Document.12">
                  <p:embed/>
                  <p:pic>
                    <p:nvPicPr>
                      <p:cNvPr id="0" name=""/>
                      <p:cNvPicPr/>
                      <p:nvPr/>
                    </p:nvPicPr>
                    <p:blipFill>
                      <a:blip r:embed="rId5"/>
                      <a:stretch>
                        <a:fillRect/>
                      </a:stretch>
                    </p:blipFill>
                    <p:spPr>
                      <a:xfrm>
                        <a:off x="228600" y="1447800"/>
                        <a:ext cx="7481888" cy="1824037"/>
                      </a:xfrm>
                      <a:prstGeom prst="rect">
                        <a:avLst/>
                      </a:prstGeom>
                    </p:spPr>
                  </p:pic>
                </p:oleObj>
              </mc:Fallback>
            </mc:AlternateContent>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807810573"/>
              </p:ext>
            </p:extLst>
          </p:nvPr>
        </p:nvGraphicFramePr>
        <p:xfrm>
          <a:off x="1066800" y="3139440"/>
          <a:ext cx="6915150" cy="822960"/>
        </p:xfrm>
        <a:graphic>
          <a:graphicData uri="http://schemas.openxmlformats.org/drawingml/2006/table">
            <a:tbl>
              <a:tblPr firstRow="1" firstCol="1" lastRow="1" lastCol="1" bandRow="1" bandCol="1"/>
              <a:tblGrid>
                <a:gridCol w="421550"/>
                <a:gridCol w="2525289"/>
                <a:gridCol w="601259"/>
                <a:gridCol w="3367052"/>
              </a:tblGrid>
              <a:tr h="0">
                <a:tc gridSpan="4">
                  <a:txBody>
                    <a:bodyPr/>
                    <a:lstStyle/>
                    <a:p>
                      <a:pPr marL="0" marR="0">
                        <a:spcBef>
                          <a:spcPts val="800"/>
                        </a:spcBef>
                        <a:spcAft>
                          <a:spcPts val="0"/>
                        </a:spcAft>
                      </a:pPr>
                      <a:r>
                        <a:rPr lang="en-US" sz="900">
                          <a:effectLst/>
                          <a:latin typeface="Arial"/>
                          <a:ea typeface="Times New Roman"/>
                        </a:rPr>
                        <a:t>Name of person </a:t>
                      </a:r>
                      <a:r>
                        <a:rPr lang="en-US" sz="800">
                          <a:effectLst/>
                          <a:latin typeface="Arial"/>
                          <a:ea typeface="Times New Roman"/>
                        </a:rPr>
                        <a:t>(first, middle, last, suffix):</a:t>
                      </a:r>
                      <a:endParaRPr lang="en-US" sz="1200">
                        <a:effectLst/>
                        <a:latin typeface="Times New Roman"/>
                        <a:ea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0">
                <a:tc gridSpan="4">
                  <a:txBody>
                    <a:bodyPr/>
                    <a:lstStyle/>
                    <a:p>
                      <a:pPr marL="0" marR="0">
                        <a:spcBef>
                          <a:spcPts val="700"/>
                        </a:spcBef>
                        <a:spcAft>
                          <a:spcPts val="0"/>
                        </a:spcAft>
                      </a:pPr>
                      <a:r>
                        <a:rPr lang="en-US" sz="900">
                          <a:effectLst/>
                          <a:latin typeface="Arial"/>
                          <a:ea typeface="Times New Roman"/>
                        </a:rPr>
                        <a:t>Agency name:</a:t>
                      </a:r>
                      <a:endParaRPr lang="en-US" sz="1200">
                        <a:effectLst/>
                        <a:latin typeface="Times New Roman"/>
                        <a:ea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0">
                <a:tc gridSpan="4">
                  <a:txBody>
                    <a:bodyPr/>
                    <a:lstStyle/>
                    <a:p>
                      <a:pPr marL="0" marR="0">
                        <a:spcBef>
                          <a:spcPts val="700"/>
                        </a:spcBef>
                        <a:spcAft>
                          <a:spcPts val="0"/>
                        </a:spcAft>
                      </a:pPr>
                      <a:r>
                        <a:rPr lang="en-US" sz="900">
                          <a:effectLst/>
                          <a:latin typeface="Arial"/>
                          <a:ea typeface="Times New Roman"/>
                        </a:rPr>
                        <a:t>Address:</a:t>
                      </a:r>
                      <a:endParaRPr lang="en-US" sz="1200">
                        <a:effectLst/>
                        <a:latin typeface="Times New Roman"/>
                        <a:ea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0">
                <a:tc gridSpan="4">
                  <a:txBody>
                    <a:bodyPr/>
                    <a:lstStyle/>
                    <a:p>
                      <a:pPr marL="0" marR="0">
                        <a:spcBef>
                          <a:spcPts val="700"/>
                        </a:spcBef>
                        <a:spcAft>
                          <a:spcPts val="0"/>
                        </a:spcAft>
                      </a:pPr>
                      <a:r>
                        <a:rPr lang="en-US" sz="900">
                          <a:effectLst/>
                          <a:latin typeface="Arial"/>
                          <a:ea typeface="Times New Roman"/>
                        </a:rPr>
                        <a:t>Locator code:</a:t>
                      </a:r>
                      <a:endParaRPr lang="en-US" sz="1200">
                        <a:effectLst/>
                        <a:latin typeface="Times New Roman"/>
                        <a:ea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0">
                <a:tc gridSpan="4">
                  <a:txBody>
                    <a:bodyPr/>
                    <a:lstStyle/>
                    <a:p>
                      <a:pPr marL="0" marR="0">
                        <a:spcBef>
                          <a:spcPts val="700"/>
                        </a:spcBef>
                        <a:spcAft>
                          <a:spcPts val="0"/>
                        </a:spcAft>
                      </a:pPr>
                      <a:r>
                        <a:rPr lang="en-US" sz="900">
                          <a:effectLst/>
                          <a:latin typeface="Arial"/>
                          <a:ea typeface="Times New Roman"/>
                        </a:rPr>
                        <a:t>Direct telephone number and extension:</a:t>
                      </a:r>
                      <a:endParaRPr lang="en-US" sz="1200">
                        <a:effectLst/>
                        <a:latin typeface="Times New Roman"/>
                        <a:ea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131445">
                <a:tc>
                  <a:txBody>
                    <a:bodyPr/>
                    <a:lstStyle/>
                    <a:p>
                      <a:pPr marL="0" marR="0">
                        <a:spcBef>
                          <a:spcPts val="600"/>
                        </a:spcBef>
                        <a:spcAft>
                          <a:spcPts val="0"/>
                        </a:spcAft>
                      </a:pPr>
                      <a:r>
                        <a:rPr lang="en-US" sz="900">
                          <a:effectLst/>
                          <a:latin typeface="Arial"/>
                          <a:ea typeface="Times New Roman"/>
                        </a:rPr>
                        <a:t>Fax:  </a:t>
                      </a:r>
                      <a:endParaRPr lang="en-US" sz="1200">
                        <a:effectLst/>
                        <a:latin typeface="Times New Roman"/>
                        <a:ea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spcBef>
                          <a:spcPts val="600"/>
                        </a:spcBef>
                        <a:spcAft>
                          <a:spcPts val="0"/>
                        </a:spcAft>
                      </a:pPr>
                      <a:r>
                        <a:rPr lang="en-US" sz="900">
                          <a:effectLst/>
                          <a:latin typeface="Arial"/>
                          <a:ea typeface="Times New Roman"/>
                        </a:rPr>
                        <a:t>(      )</a:t>
                      </a:r>
                      <a:endParaRPr lang="en-US" sz="1200">
                        <a:effectLst/>
                        <a:latin typeface="Times New Roman"/>
                        <a:ea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0"/>
                        </a:spcAft>
                      </a:pPr>
                      <a:r>
                        <a:rPr lang="en-US" sz="900">
                          <a:effectLst/>
                          <a:latin typeface="Arial"/>
                          <a:ea typeface="Times New Roman"/>
                        </a:rPr>
                        <a:t>E-mail:</a:t>
                      </a:r>
                      <a:endParaRPr lang="en-US" sz="1200">
                        <a:effectLst/>
                        <a:latin typeface="Times New Roman"/>
                        <a:ea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spcBef>
                          <a:spcPts val="600"/>
                        </a:spcBef>
                        <a:spcAft>
                          <a:spcPts val="0"/>
                        </a:spcAft>
                      </a:pPr>
                      <a:r>
                        <a:rPr lang="en-US" sz="900" dirty="0">
                          <a:effectLst/>
                          <a:latin typeface="Arial"/>
                          <a:ea typeface="Times New Roman"/>
                        </a:rPr>
                        <a:t> </a:t>
                      </a:r>
                      <a:endParaRPr lang="en-US" sz="1200" dirty="0">
                        <a:effectLst/>
                        <a:latin typeface="Times New Roman"/>
                        <a:ea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1027"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2913" y="4343400"/>
            <a:ext cx="7481887" cy="66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1" name="Straight Connector 10"/>
          <p:cNvCxnSpPr/>
          <p:nvPr/>
        </p:nvCxnSpPr>
        <p:spPr>
          <a:xfrm>
            <a:off x="2819400" y="4343400"/>
            <a:ext cx="2438400"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5562600" y="4343400"/>
            <a:ext cx="2438400"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243182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1589782"/>
            <a:ext cx="5486400" cy="584775"/>
          </a:xfrm>
        </p:spPr>
        <p:txBody>
          <a:bodyPr/>
          <a:lstStyle/>
          <a:p>
            <a:r>
              <a:rPr lang="en-US" b="1" cap="all" dirty="0" smtClean="0">
                <a:solidFill>
                  <a:schemeClr val="bg1"/>
                </a:solidFill>
              </a:rPr>
              <a:t>Questions</a:t>
            </a:r>
            <a:endParaRPr lang="en-US" cap="all" dirty="0">
              <a:solidFill>
                <a:schemeClr val="bg1"/>
              </a:solidFill>
            </a:endParaRPr>
          </a:p>
        </p:txBody>
      </p:sp>
      <p:sp>
        <p:nvSpPr>
          <p:cNvPr id="2" name="Date Placeholder 1"/>
          <p:cNvSpPr>
            <a:spLocks noGrp="1"/>
          </p:cNvSpPr>
          <p:nvPr>
            <p:ph type="dt" sz="half" idx="10"/>
          </p:nvPr>
        </p:nvSpPr>
        <p:spPr/>
        <p:txBody>
          <a:bodyPr/>
          <a:lstStyle/>
          <a:p>
            <a:fld id="{97F57F02-9C8D-9C43-8CF1-E7D544BE7C72}" type="datetime1">
              <a:rPr lang="en-US" smtClean="0"/>
              <a:pPr/>
              <a:t>5/18/2017</a:t>
            </a:fld>
            <a:endParaRPr lang="en-US"/>
          </a:p>
        </p:txBody>
      </p:sp>
      <p:sp>
        <p:nvSpPr>
          <p:cNvPr id="5" name="Slide Number Placeholder 4"/>
          <p:cNvSpPr>
            <a:spLocks noGrp="1"/>
          </p:cNvSpPr>
          <p:nvPr>
            <p:ph type="sldNum" sz="quarter" idx="12"/>
          </p:nvPr>
        </p:nvSpPr>
        <p:spPr/>
        <p:txBody>
          <a:bodyPr/>
          <a:lstStyle/>
          <a:p>
            <a:fld id="{42782948-4DBE-204D-AB9E-B65E067054AE}" type="slidenum">
              <a:rPr lang="en-US" smtClean="0"/>
              <a:pPr/>
              <a:t>15</a:t>
            </a:fld>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7800" y="3429000"/>
            <a:ext cx="2857500" cy="2152650"/>
          </a:xfrm>
          <a:prstGeom prst="rect">
            <a:avLst/>
          </a:prstGeom>
        </p:spPr>
      </p:pic>
    </p:spTree>
    <p:extLst>
      <p:ext uri="{BB962C8B-B14F-4D97-AF65-F5344CB8AC3E}">
        <p14:creationId xmlns:p14="http://schemas.microsoft.com/office/powerpoint/2010/main" val="26608649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5/18/2017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16</a:t>
            </a:fld>
            <a:endParaRPr lang="en-US"/>
          </a:p>
        </p:txBody>
      </p:sp>
      <p:sp>
        <p:nvSpPr>
          <p:cNvPr id="6" name="Title 5"/>
          <p:cNvSpPr>
            <a:spLocks noGrp="1"/>
          </p:cNvSpPr>
          <p:nvPr>
            <p:ph type="title"/>
          </p:nvPr>
        </p:nvSpPr>
        <p:spPr>
          <a:xfrm>
            <a:off x="609600" y="417493"/>
            <a:ext cx="8001000" cy="954107"/>
          </a:xfrm>
        </p:spPr>
        <p:txBody>
          <a:bodyPr/>
          <a:lstStyle/>
          <a:p>
            <a:r>
              <a:rPr lang="en-US" cap="all" dirty="0"/>
              <a:t>Letter of Transmittal Requesting Registration – Slide </a:t>
            </a:r>
            <a:r>
              <a:rPr lang="en-US" cap="all" dirty="0" smtClean="0"/>
              <a:t>1</a:t>
            </a:r>
            <a:endParaRPr lang="en-US" cap="all" dirty="0"/>
          </a:p>
        </p:txBody>
      </p:sp>
      <p:pic>
        <p:nvPicPr>
          <p:cNvPr id="5122"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28600" y="1457666"/>
            <a:ext cx="7533334" cy="2733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795183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5/18/2017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17</a:t>
            </a:fld>
            <a:endParaRPr lang="en-US"/>
          </a:p>
        </p:txBody>
      </p:sp>
      <p:sp>
        <p:nvSpPr>
          <p:cNvPr id="6" name="Title 5"/>
          <p:cNvSpPr>
            <a:spLocks noGrp="1"/>
          </p:cNvSpPr>
          <p:nvPr>
            <p:ph type="title"/>
          </p:nvPr>
        </p:nvSpPr>
        <p:spPr>
          <a:xfrm>
            <a:off x="685800" y="417493"/>
            <a:ext cx="7772400" cy="954107"/>
          </a:xfrm>
        </p:spPr>
        <p:txBody>
          <a:bodyPr/>
          <a:lstStyle/>
          <a:p>
            <a:r>
              <a:rPr lang="en-US" cap="all" dirty="0"/>
              <a:t>Letter of Transmittal Requesting Registration – Slide </a:t>
            </a:r>
            <a:r>
              <a:rPr lang="en-US" cap="all" dirty="0" smtClean="0"/>
              <a:t>2</a:t>
            </a:r>
            <a:endParaRPr lang="en-US" dirty="0"/>
          </a:p>
        </p:txBody>
      </p:sp>
      <p:pic>
        <p:nvPicPr>
          <p:cNvPr id="614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04800" y="1447800"/>
            <a:ext cx="7533334" cy="3104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318548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5/18/2017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18</a:t>
            </a:fld>
            <a:endParaRPr lang="en-US"/>
          </a:p>
        </p:txBody>
      </p:sp>
      <p:sp>
        <p:nvSpPr>
          <p:cNvPr id="6" name="Title 5"/>
          <p:cNvSpPr>
            <a:spLocks noGrp="1"/>
          </p:cNvSpPr>
          <p:nvPr>
            <p:ph type="title"/>
          </p:nvPr>
        </p:nvSpPr>
        <p:spPr>
          <a:xfrm>
            <a:off x="685800" y="417493"/>
            <a:ext cx="7696200" cy="954107"/>
          </a:xfrm>
        </p:spPr>
        <p:txBody>
          <a:bodyPr/>
          <a:lstStyle/>
          <a:p>
            <a:r>
              <a:rPr lang="en-US" cap="all" dirty="0"/>
              <a:t>Letter of Transmittal Requesting Registration – Slide </a:t>
            </a:r>
            <a:r>
              <a:rPr lang="en-US" cap="all" dirty="0" smtClean="0"/>
              <a:t>3</a:t>
            </a:r>
            <a:endParaRPr lang="en-US" cap="all" dirty="0"/>
          </a:p>
        </p:txBody>
      </p:sp>
      <p:pic>
        <p:nvPicPr>
          <p:cNvPr id="7172" name="Picture 4"/>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91466" y="1447800"/>
            <a:ext cx="7533334" cy="26666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925268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5/18/2017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19</a:t>
            </a:fld>
            <a:endParaRPr lang="en-US"/>
          </a:p>
        </p:txBody>
      </p:sp>
      <p:sp>
        <p:nvSpPr>
          <p:cNvPr id="6" name="Title 5"/>
          <p:cNvSpPr>
            <a:spLocks noGrp="1"/>
          </p:cNvSpPr>
          <p:nvPr>
            <p:ph type="title"/>
          </p:nvPr>
        </p:nvSpPr>
        <p:spPr>
          <a:xfrm>
            <a:off x="685800" y="417493"/>
            <a:ext cx="7772400" cy="954107"/>
          </a:xfrm>
        </p:spPr>
        <p:txBody>
          <a:bodyPr/>
          <a:lstStyle/>
          <a:p>
            <a:r>
              <a:rPr lang="en-US" cap="all" dirty="0"/>
              <a:t>Letter of Transmittal Requesting Registration – Slide </a:t>
            </a:r>
            <a:r>
              <a:rPr lang="en-US" cap="all" dirty="0" smtClean="0"/>
              <a:t>4</a:t>
            </a:r>
            <a:endParaRPr lang="en-US" cap="all"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287" y="1447800"/>
            <a:ext cx="7529513" cy="412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788216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6400800" y="990600"/>
            <a:ext cx="2280757" cy="1657350"/>
          </a:xfrm>
          <a:prstGeom prst="rect">
            <a:avLst/>
          </a:prstGeom>
          <a:solidFill>
            <a:schemeClr val="bg1">
              <a:lumMod val="75000"/>
            </a:schemeClr>
          </a:solidFill>
        </p:spPr>
      </p:pic>
      <p:sp>
        <p:nvSpPr>
          <p:cNvPr id="9" name="Content Placeholder 8"/>
          <p:cNvSpPr>
            <a:spLocks noGrp="1"/>
          </p:cNvSpPr>
          <p:nvPr>
            <p:ph idx="1"/>
          </p:nvPr>
        </p:nvSpPr>
        <p:spPr/>
        <p:txBody>
          <a:bodyPr>
            <a:normAutofit/>
          </a:bodyPr>
          <a:lstStyle/>
          <a:p>
            <a:pPr>
              <a:spcAft>
                <a:spcPts val="600"/>
              </a:spcAft>
            </a:pPr>
            <a:r>
              <a:rPr lang="en-US" dirty="0" smtClean="0"/>
              <a:t>Session </a:t>
            </a:r>
            <a:r>
              <a:rPr lang="en-US" dirty="0"/>
              <a:t>1: </a:t>
            </a:r>
          </a:p>
          <a:p>
            <a:pPr lvl="1">
              <a:spcAft>
                <a:spcPts val="0"/>
              </a:spcAft>
            </a:pPr>
            <a:r>
              <a:rPr lang="en-US" dirty="0"/>
              <a:t>Objective</a:t>
            </a:r>
          </a:p>
          <a:p>
            <a:pPr lvl="1">
              <a:spcAft>
                <a:spcPts val="0"/>
              </a:spcAft>
            </a:pPr>
            <a:r>
              <a:rPr lang="en-US" dirty="0"/>
              <a:t>Background</a:t>
            </a:r>
          </a:p>
          <a:p>
            <a:pPr lvl="1">
              <a:spcAft>
                <a:spcPts val="0"/>
              </a:spcAft>
            </a:pPr>
            <a:r>
              <a:rPr lang="en-US" dirty="0"/>
              <a:t>General Changes</a:t>
            </a:r>
          </a:p>
          <a:p>
            <a:pPr lvl="1">
              <a:spcAft>
                <a:spcPts val="0"/>
              </a:spcAft>
            </a:pPr>
            <a:r>
              <a:rPr lang="en-US" dirty="0"/>
              <a:t>Child Support Agency Confidential Information Form</a:t>
            </a:r>
          </a:p>
          <a:p>
            <a:pPr lvl="1">
              <a:spcAft>
                <a:spcPts val="0"/>
              </a:spcAft>
            </a:pPr>
            <a:r>
              <a:rPr lang="en-US" dirty="0"/>
              <a:t>Personal Information Form For UIFSA </a:t>
            </a:r>
            <a:r>
              <a:rPr lang="en-US" b="1" dirty="0"/>
              <a:t>§ </a:t>
            </a:r>
            <a:r>
              <a:rPr lang="en-US" dirty="0"/>
              <a:t>311</a:t>
            </a:r>
          </a:p>
          <a:p>
            <a:pPr lvl="1">
              <a:spcAft>
                <a:spcPts val="0"/>
              </a:spcAft>
            </a:pPr>
            <a:r>
              <a:rPr lang="en-US" dirty="0"/>
              <a:t>Transmittal #1</a:t>
            </a:r>
          </a:p>
          <a:p>
            <a:pPr lvl="1"/>
            <a:r>
              <a:rPr lang="en-US" dirty="0"/>
              <a:t>Transmittal #1 </a:t>
            </a:r>
            <a:r>
              <a:rPr lang="en-US" dirty="0" smtClean="0"/>
              <a:t>Acknowledgment</a:t>
            </a:r>
          </a:p>
          <a:p>
            <a:pPr>
              <a:spcAft>
                <a:spcPts val="600"/>
              </a:spcAft>
            </a:pPr>
            <a:r>
              <a:rPr lang="en-US" b="1" dirty="0" smtClean="0">
                <a:solidFill>
                  <a:schemeClr val="tx1"/>
                </a:solidFill>
              </a:rPr>
              <a:t>Session </a:t>
            </a:r>
            <a:r>
              <a:rPr lang="en-US" b="1" dirty="0">
                <a:solidFill>
                  <a:schemeClr val="tx1"/>
                </a:solidFill>
              </a:rPr>
              <a:t>2:</a:t>
            </a:r>
          </a:p>
          <a:p>
            <a:pPr lvl="1">
              <a:lnSpc>
                <a:spcPct val="110000"/>
              </a:lnSpc>
              <a:spcAft>
                <a:spcPts val="0"/>
              </a:spcAft>
            </a:pPr>
            <a:r>
              <a:rPr lang="en-US" b="1" dirty="0">
                <a:solidFill>
                  <a:schemeClr val="tx1"/>
                </a:solidFill>
              </a:rPr>
              <a:t>Transmittal #2</a:t>
            </a:r>
          </a:p>
          <a:p>
            <a:pPr lvl="1">
              <a:lnSpc>
                <a:spcPct val="110000"/>
              </a:lnSpc>
              <a:spcAft>
                <a:spcPts val="0"/>
              </a:spcAft>
            </a:pPr>
            <a:r>
              <a:rPr lang="en-US" b="1" dirty="0">
                <a:solidFill>
                  <a:schemeClr val="tx1"/>
                </a:solidFill>
              </a:rPr>
              <a:t>Transmittal #3</a:t>
            </a:r>
          </a:p>
          <a:p>
            <a:pPr lvl="1">
              <a:lnSpc>
                <a:spcPct val="110000"/>
              </a:lnSpc>
              <a:spcAft>
                <a:spcPts val="0"/>
              </a:spcAft>
            </a:pPr>
            <a:r>
              <a:rPr lang="en-US" b="1" dirty="0">
                <a:solidFill>
                  <a:schemeClr val="tx1"/>
                </a:solidFill>
              </a:rPr>
              <a:t>Letter of Transmittal Requesting Registration</a:t>
            </a:r>
          </a:p>
          <a:p>
            <a:pPr lvl="1">
              <a:lnSpc>
                <a:spcPct val="110000"/>
              </a:lnSpc>
              <a:spcAft>
                <a:spcPts val="0"/>
              </a:spcAft>
            </a:pPr>
            <a:r>
              <a:rPr lang="en-US" b="1" dirty="0">
                <a:solidFill>
                  <a:schemeClr val="tx1"/>
                </a:solidFill>
              </a:rPr>
              <a:t>Uniform Support Petition</a:t>
            </a:r>
          </a:p>
          <a:p>
            <a:pPr>
              <a:spcAft>
                <a:spcPts val="0"/>
              </a:spcAft>
            </a:pPr>
            <a:endParaRPr lang="en-US" dirty="0"/>
          </a:p>
        </p:txBody>
      </p:sp>
      <p:sp>
        <p:nvSpPr>
          <p:cNvPr id="4" name="Date Placeholder 3"/>
          <p:cNvSpPr>
            <a:spLocks noGrp="1"/>
          </p:cNvSpPr>
          <p:nvPr>
            <p:ph type="dt" sz="half" idx="2"/>
          </p:nvPr>
        </p:nvSpPr>
        <p:spPr/>
        <p:txBody>
          <a:bodyPr/>
          <a:lstStyle/>
          <a:p>
            <a:fld id="{F1C838E6-2EFE-2E47-BF15-73F64BC0A44F}" type="datetime1">
              <a:rPr lang="en-US" smtClean="0"/>
              <a:pPr/>
              <a:t>5/18/2017</a:t>
            </a:fld>
            <a:endParaRPr lang="en-US"/>
          </a:p>
        </p:txBody>
      </p:sp>
      <p:sp>
        <p:nvSpPr>
          <p:cNvPr id="6" name="Slide Number Placeholder 5"/>
          <p:cNvSpPr>
            <a:spLocks noGrp="1"/>
          </p:cNvSpPr>
          <p:nvPr>
            <p:ph type="sldNum" sz="quarter" idx="4"/>
          </p:nvPr>
        </p:nvSpPr>
        <p:spPr/>
        <p:txBody>
          <a:bodyPr/>
          <a:lstStyle/>
          <a:p>
            <a:fld id="{42782948-4DBE-204D-AB9E-B65E067054AE}" type="slidenum">
              <a:rPr lang="en-US" smtClean="0"/>
              <a:pPr/>
              <a:t>2</a:t>
            </a:fld>
            <a:endParaRPr lang="en-US"/>
          </a:p>
        </p:txBody>
      </p:sp>
      <p:sp>
        <p:nvSpPr>
          <p:cNvPr id="8" name="Title 7"/>
          <p:cNvSpPr>
            <a:spLocks noGrp="1"/>
          </p:cNvSpPr>
          <p:nvPr>
            <p:ph type="title"/>
          </p:nvPr>
        </p:nvSpPr>
        <p:spPr>
          <a:xfrm>
            <a:off x="685800" y="417493"/>
            <a:ext cx="7543800" cy="954107"/>
          </a:xfrm>
        </p:spPr>
        <p:txBody>
          <a:bodyPr/>
          <a:lstStyle/>
          <a:p>
            <a:r>
              <a:rPr lang="en-US" cap="all" dirty="0">
                <a:solidFill>
                  <a:srgbClr val="0070C0"/>
                </a:solidFill>
              </a:rPr>
              <a:t>Agenda for the Four-Part Intergovernmental Training </a:t>
            </a:r>
            <a:r>
              <a:rPr lang="en-US" cap="all" dirty="0" smtClean="0">
                <a:solidFill>
                  <a:srgbClr val="0070C0"/>
                </a:solidFill>
              </a:rPr>
              <a:t>course</a:t>
            </a:r>
            <a:endParaRPr lang="en-US" dirty="0"/>
          </a:p>
        </p:txBody>
      </p:sp>
    </p:spTree>
    <p:extLst>
      <p:ext uri="{BB962C8B-B14F-4D97-AF65-F5344CB8AC3E}">
        <p14:creationId xmlns:p14="http://schemas.microsoft.com/office/powerpoint/2010/main" val="33504780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1589782"/>
            <a:ext cx="5486400" cy="584775"/>
          </a:xfrm>
        </p:spPr>
        <p:txBody>
          <a:bodyPr/>
          <a:lstStyle/>
          <a:p>
            <a:r>
              <a:rPr lang="en-US" b="1" cap="all" dirty="0" smtClean="0">
                <a:solidFill>
                  <a:schemeClr val="bg1"/>
                </a:solidFill>
              </a:rPr>
              <a:t>Questions</a:t>
            </a:r>
            <a:endParaRPr lang="en-US" cap="all" dirty="0">
              <a:solidFill>
                <a:schemeClr val="bg1"/>
              </a:solidFill>
            </a:endParaRPr>
          </a:p>
        </p:txBody>
      </p:sp>
      <p:sp>
        <p:nvSpPr>
          <p:cNvPr id="2" name="Date Placeholder 1"/>
          <p:cNvSpPr>
            <a:spLocks noGrp="1"/>
          </p:cNvSpPr>
          <p:nvPr>
            <p:ph type="dt" sz="half" idx="10"/>
          </p:nvPr>
        </p:nvSpPr>
        <p:spPr/>
        <p:txBody>
          <a:bodyPr/>
          <a:lstStyle/>
          <a:p>
            <a:fld id="{97F57F02-9C8D-9C43-8CF1-E7D544BE7C72}" type="datetime1">
              <a:rPr lang="en-US" smtClean="0"/>
              <a:pPr/>
              <a:t>5/18/2017</a:t>
            </a:fld>
            <a:endParaRPr lang="en-US"/>
          </a:p>
        </p:txBody>
      </p:sp>
      <p:sp>
        <p:nvSpPr>
          <p:cNvPr id="5" name="Slide Number Placeholder 4"/>
          <p:cNvSpPr>
            <a:spLocks noGrp="1"/>
          </p:cNvSpPr>
          <p:nvPr>
            <p:ph type="sldNum" sz="quarter" idx="12"/>
          </p:nvPr>
        </p:nvSpPr>
        <p:spPr/>
        <p:txBody>
          <a:bodyPr/>
          <a:lstStyle/>
          <a:p>
            <a:fld id="{42782948-4DBE-204D-AB9E-B65E067054AE}" type="slidenum">
              <a:rPr lang="en-US" smtClean="0"/>
              <a:pPr/>
              <a:t>20</a:t>
            </a:fld>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2200" y="2971800"/>
            <a:ext cx="1895475" cy="2857500"/>
          </a:xfrm>
          <a:prstGeom prst="rect">
            <a:avLst/>
          </a:prstGeom>
        </p:spPr>
      </p:pic>
    </p:spTree>
    <p:extLst>
      <p:ext uri="{BB962C8B-B14F-4D97-AF65-F5344CB8AC3E}">
        <p14:creationId xmlns:p14="http://schemas.microsoft.com/office/powerpoint/2010/main" val="26608649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5/18/2017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21</a:t>
            </a:fld>
            <a:endParaRPr lang="en-US"/>
          </a:p>
        </p:txBody>
      </p:sp>
      <p:sp>
        <p:nvSpPr>
          <p:cNvPr id="6" name="Title 5"/>
          <p:cNvSpPr>
            <a:spLocks noGrp="1"/>
          </p:cNvSpPr>
          <p:nvPr>
            <p:ph type="title"/>
          </p:nvPr>
        </p:nvSpPr>
        <p:spPr>
          <a:xfrm>
            <a:off x="685800" y="848380"/>
            <a:ext cx="7848600" cy="523220"/>
          </a:xfrm>
        </p:spPr>
        <p:txBody>
          <a:bodyPr/>
          <a:lstStyle/>
          <a:p>
            <a:r>
              <a:rPr lang="en-US" cap="all" dirty="0" smtClean="0"/>
              <a:t>Uniform support petition – slide 1</a:t>
            </a:r>
            <a:endParaRPr lang="en-US" cap="all"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2100" y="1465263"/>
            <a:ext cx="7785100" cy="4249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7586898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5/18/2017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22</a:t>
            </a:fld>
            <a:endParaRPr lang="en-US"/>
          </a:p>
        </p:txBody>
      </p:sp>
      <p:sp>
        <p:nvSpPr>
          <p:cNvPr id="6" name="Title 5"/>
          <p:cNvSpPr>
            <a:spLocks noGrp="1"/>
          </p:cNvSpPr>
          <p:nvPr>
            <p:ph type="title"/>
          </p:nvPr>
        </p:nvSpPr>
        <p:spPr>
          <a:xfrm>
            <a:off x="685800" y="848380"/>
            <a:ext cx="7848600" cy="523220"/>
          </a:xfrm>
        </p:spPr>
        <p:txBody>
          <a:bodyPr/>
          <a:lstStyle/>
          <a:p>
            <a:r>
              <a:rPr lang="en-US" cap="all" dirty="0"/>
              <a:t>Uniform support petition – slide </a:t>
            </a:r>
            <a:r>
              <a:rPr lang="en-US" cap="all" dirty="0" smtClean="0"/>
              <a:t>2</a:t>
            </a:r>
            <a:endParaRPr lang="en-US" cap="all" dirty="0"/>
          </a:p>
        </p:txBody>
      </p:sp>
      <p:pic>
        <p:nvPicPr>
          <p:cNvPr id="10242"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04800" y="1447800"/>
            <a:ext cx="7543800" cy="41315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457655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5/18/2017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23</a:t>
            </a:fld>
            <a:endParaRPr lang="en-US"/>
          </a:p>
        </p:txBody>
      </p:sp>
      <p:sp>
        <p:nvSpPr>
          <p:cNvPr id="6" name="Title 5"/>
          <p:cNvSpPr>
            <a:spLocks noGrp="1"/>
          </p:cNvSpPr>
          <p:nvPr>
            <p:ph type="title"/>
          </p:nvPr>
        </p:nvSpPr>
        <p:spPr>
          <a:xfrm>
            <a:off x="685800" y="848380"/>
            <a:ext cx="7772400" cy="523220"/>
          </a:xfrm>
        </p:spPr>
        <p:txBody>
          <a:bodyPr/>
          <a:lstStyle/>
          <a:p>
            <a:r>
              <a:rPr lang="en-US" cap="all" dirty="0"/>
              <a:t>Uniform support </a:t>
            </a:r>
            <a:r>
              <a:rPr lang="en-US" cap="all" dirty="0" smtClean="0"/>
              <a:t>petition – </a:t>
            </a:r>
            <a:r>
              <a:rPr lang="en-US" cap="all" dirty="0"/>
              <a:t>Slide 3</a:t>
            </a:r>
          </a:p>
        </p:txBody>
      </p:sp>
      <p:pic>
        <p:nvPicPr>
          <p:cNvPr id="1126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28600" y="1447800"/>
            <a:ext cx="7543800" cy="33200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0823551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5/18/2017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24</a:t>
            </a:fld>
            <a:endParaRPr lang="en-US"/>
          </a:p>
        </p:txBody>
      </p:sp>
      <p:sp>
        <p:nvSpPr>
          <p:cNvPr id="6" name="Title 5"/>
          <p:cNvSpPr>
            <a:spLocks noGrp="1"/>
          </p:cNvSpPr>
          <p:nvPr>
            <p:ph type="title"/>
          </p:nvPr>
        </p:nvSpPr>
        <p:spPr/>
        <p:txBody>
          <a:bodyPr/>
          <a:lstStyle/>
          <a:p>
            <a:r>
              <a:rPr lang="en-US" cap="all" dirty="0"/>
              <a:t>Uniform support petition – Slide </a:t>
            </a:r>
            <a:r>
              <a:rPr lang="en-US" cap="all" dirty="0" smtClean="0"/>
              <a:t>4</a:t>
            </a:r>
            <a:endParaRPr lang="en-US" dirty="0"/>
          </a:p>
        </p:txBody>
      </p:sp>
      <p:pic>
        <p:nvPicPr>
          <p:cNvPr id="12290"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28600" y="1447800"/>
            <a:ext cx="7543800" cy="256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4896561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solidFill>
                  <a:schemeClr val="tx1"/>
                </a:solidFill>
                <a:latin typeface="Gill Sans MT" panose="020B0502020104020203" pitchFamily="34" charset="0"/>
              </a:rPr>
              <a:t>Revised forms </a:t>
            </a:r>
            <a:r>
              <a:rPr lang="en-US" dirty="0" smtClean="0">
                <a:solidFill>
                  <a:schemeClr val="tx1"/>
                </a:solidFill>
                <a:latin typeface="Gill Sans MT" panose="020B0502020104020203" pitchFamily="34" charset="0"/>
              </a:rPr>
              <a:t>valid and available now</a:t>
            </a:r>
            <a:endParaRPr lang="en-US" dirty="0">
              <a:solidFill>
                <a:schemeClr val="tx1"/>
              </a:solidFill>
              <a:latin typeface="Gill Sans MT" panose="020B0502020104020203" pitchFamily="34" charset="0"/>
            </a:endParaRPr>
          </a:p>
          <a:p>
            <a:r>
              <a:rPr lang="en-US" dirty="0">
                <a:solidFill>
                  <a:schemeClr val="tx1"/>
                </a:solidFill>
                <a:latin typeface="Gill Sans MT" panose="020B0502020104020203" pitchFamily="34" charset="0"/>
              </a:rPr>
              <a:t>Link to forms</a:t>
            </a:r>
            <a:r>
              <a:rPr lang="en-US" dirty="0">
                <a:solidFill>
                  <a:schemeClr val="tx1"/>
                </a:solidFill>
              </a:rPr>
              <a:t>:  </a:t>
            </a:r>
            <a:r>
              <a:rPr lang="en-US" dirty="0">
                <a:solidFill>
                  <a:schemeClr val="tx1"/>
                </a:solidFill>
                <a:hlinkClick r:id="rId3"/>
              </a:rPr>
              <a:t>https://www.acf.hhs.gov/css/resource/uifsa-intergovernmental-child-support-enforcement-forms</a:t>
            </a:r>
            <a:endParaRPr lang="en-US" dirty="0">
              <a:solidFill>
                <a:schemeClr val="tx1"/>
              </a:solidFill>
            </a:endParaRPr>
          </a:p>
          <a:p>
            <a:r>
              <a:rPr lang="en-US" dirty="0">
                <a:solidFill>
                  <a:schemeClr val="tx1"/>
                </a:solidFill>
                <a:latin typeface="Gill Sans MT" panose="020B0502020104020203" pitchFamily="34" charset="0"/>
              </a:rPr>
              <a:t>Deadline for all states to begin using the revised forms is January 15, </a:t>
            </a:r>
            <a:r>
              <a:rPr lang="en-US" dirty="0" smtClean="0">
                <a:solidFill>
                  <a:schemeClr val="tx1"/>
                </a:solidFill>
                <a:latin typeface="Gill Sans MT" panose="020B0502020104020203" pitchFamily="34" charset="0"/>
              </a:rPr>
              <a:t>2018</a:t>
            </a:r>
            <a:endParaRPr lang="en-US" dirty="0">
              <a:solidFill>
                <a:schemeClr val="tx1"/>
              </a:solidFill>
              <a:latin typeface="Gill Sans MT" panose="020B0502020104020203" pitchFamily="34" charset="0"/>
            </a:endParaRPr>
          </a:p>
          <a:p>
            <a:r>
              <a:rPr lang="en-US" dirty="0">
                <a:solidFill>
                  <a:schemeClr val="tx1"/>
                </a:solidFill>
                <a:latin typeface="Gill Sans MT" panose="020B0502020104020203" pitchFamily="34" charset="0"/>
              </a:rPr>
              <a:t>States should continue to honor </a:t>
            </a:r>
            <a:r>
              <a:rPr lang="en-US">
                <a:solidFill>
                  <a:schemeClr val="tx1"/>
                </a:solidFill>
                <a:latin typeface="Gill Sans MT" panose="020B0502020104020203" pitchFamily="34" charset="0"/>
              </a:rPr>
              <a:t>old </a:t>
            </a:r>
            <a:r>
              <a:rPr lang="en-US" smtClean="0">
                <a:solidFill>
                  <a:schemeClr val="tx1"/>
                </a:solidFill>
                <a:latin typeface="Gill Sans MT" panose="020B0502020104020203" pitchFamily="34" charset="0"/>
              </a:rPr>
              <a:t>forms.</a:t>
            </a:r>
            <a:endParaRPr lang="en-US" dirty="0">
              <a:solidFill>
                <a:schemeClr val="tx1"/>
              </a:solidFill>
            </a:endParaRPr>
          </a:p>
        </p:txBody>
      </p:sp>
      <p:sp>
        <p:nvSpPr>
          <p:cNvPr id="3" name="Date Placeholder 2"/>
          <p:cNvSpPr>
            <a:spLocks noGrp="1"/>
          </p:cNvSpPr>
          <p:nvPr>
            <p:ph type="dt" sz="half" idx="2"/>
          </p:nvPr>
        </p:nvSpPr>
        <p:spPr/>
        <p:txBody>
          <a:bodyPr/>
          <a:lstStyle/>
          <a:p>
            <a:r>
              <a:rPr lang="en-US" smtClean="0"/>
              <a:t>3/28/2017</a:t>
            </a:r>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25</a:t>
            </a:fld>
            <a:endParaRPr lang="en-US"/>
          </a:p>
        </p:txBody>
      </p:sp>
      <p:sp>
        <p:nvSpPr>
          <p:cNvPr id="6" name="Title 5"/>
          <p:cNvSpPr>
            <a:spLocks noGrp="1"/>
          </p:cNvSpPr>
          <p:nvPr>
            <p:ph type="title"/>
          </p:nvPr>
        </p:nvSpPr>
        <p:spPr/>
        <p:txBody>
          <a:bodyPr/>
          <a:lstStyle/>
          <a:p>
            <a:r>
              <a:rPr lang="en-US" dirty="0" smtClean="0"/>
              <a:t>Effective Date of Revised Forms</a:t>
            </a:r>
            <a:endParaRPr lang="en-US" dirty="0"/>
          </a:p>
        </p:txBody>
      </p:sp>
    </p:spTree>
    <p:extLst>
      <p:ext uri="{BB962C8B-B14F-4D97-AF65-F5344CB8AC3E}">
        <p14:creationId xmlns:p14="http://schemas.microsoft.com/office/powerpoint/2010/main" val="326299946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1589782"/>
            <a:ext cx="5486400" cy="584775"/>
          </a:xfrm>
        </p:spPr>
        <p:txBody>
          <a:bodyPr/>
          <a:lstStyle/>
          <a:p>
            <a:r>
              <a:rPr lang="en-US" b="1" cap="all" dirty="0" smtClean="0">
                <a:solidFill>
                  <a:schemeClr val="bg1"/>
                </a:solidFill>
              </a:rPr>
              <a:t>Questions</a:t>
            </a:r>
            <a:endParaRPr lang="en-US" cap="all" dirty="0">
              <a:solidFill>
                <a:schemeClr val="bg1"/>
              </a:solidFill>
            </a:endParaRPr>
          </a:p>
        </p:txBody>
      </p:sp>
      <p:sp>
        <p:nvSpPr>
          <p:cNvPr id="2" name="Date Placeholder 1"/>
          <p:cNvSpPr>
            <a:spLocks noGrp="1"/>
          </p:cNvSpPr>
          <p:nvPr>
            <p:ph type="dt" sz="half" idx="10"/>
          </p:nvPr>
        </p:nvSpPr>
        <p:spPr/>
        <p:txBody>
          <a:bodyPr/>
          <a:lstStyle/>
          <a:p>
            <a:fld id="{97F57F02-9C8D-9C43-8CF1-E7D544BE7C72}" type="datetime1">
              <a:rPr lang="en-US" smtClean="0"/>
              <a:pPr/>
              <a:t>5/18/2017</a:t>
            </a:fld>
            <a:endParaRPr lang="en-US"/>
          </a:p>
        </p:txBody>
      </p:sp>
      <p:sp>
        <p:nvSpPr>
          <p:cNvPr id="5" name="Slide Number Placeholder 4"/>
          <p:cNvSpPr>
            <a:spLocks noGrp="1"/>
          </p:cNvSpPr>
          <p:nvPr>
            <p:ph type="sldNum" sz="quarter" idx="12"/>
          </p:nvPr>
        </p:nvSpPr>
        <p:spPr/>
        <p:txBody>
          <a:bodyPr/>
          <a:lstStyle/>
          <a:p>
            <a:fld id="{42782948-4DBE-204D-AB9E-B65E067054AE}" type="slidenum">
              <a:rPr lang="en-US" smtClean="0"/>
              <a:pPr/>
              <a:t>26</a:t>
            </a:fld>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72050" y="3048000"/>
            <a:ext cx="2857500" cy="2857500"/>
          </a:xfrm>
          <a:prstGeom prst="rect">
            <a:avLst/>
          </a:prstGeom>
        </p:spPr>
      </p:pic>
    </p:spTree>
    <p:extLst>
      <p:ext uri="{BB962C8B-B14F-4D97-AF65-F5344CB8AC3E}">
        <p14:creationId xmlns:p14="http://schemas.microsoft.com/office/powerpoint/2010/main" val="266086493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600200"/>
            <a:ext cx="7543800" cy="4920734"/>
          </a:xfrm>
        </p:spPr>
        <p:txBody>
          <a:bodyPr>
            <a:normAutofit fontScale="77500" lnSpcReduction="20000"/>
          </a:bodyPr>
          <a:lstStyle/>
          <a:p>
            <a:pPr marL="457200" lvl="0" indent="-457200">
              <a:buFont typeface="+mj-lt"/>
              <a:buAutoNum type="arabicPeriod"/>
            </a:pPr>
            <a:r>
              <a:rPr lang="en-US" sz="2600" dirty="0" smtClean="0"/>
              <a:t>When do you use the Child Support Confidential Information Form </a:t>
            </a:r>
            <a:r>
              <a:rPr lang="en-US" sz="2600" dirty="0"/>
              <a:t>and </a:t>
            </a:r>
            <a:r>
              <a:rPr lang="en-US" sz="2600" dirty="0" smtClean="0"/>
              <a:t>Personal Information Form for UIFSA § 311 forms?</a:t>
            </a:r>
          </a:p>
          <a:p>
            <a:pPr marL="457200" lvl="0" indent="-457200">
              <a:buFont typeface="+mj-lt"/>
              <a:buAutoNum type="arabicPeriod"/>
            </a:pPr>
            <a:r>
              <a:rPr lang="en-US" sz="2600" dirty="0" smtClean="0"/>
              <a:t>How do you know if a state can use EDE?  Will there be a list </a:t>
            </a:r>
            <a:r>
              <a:rPr lang="en-US" sz="2600" dirty="0"/>
              <a:t>of states that receive </a:t>
            </a:r>
            <a:r>
              <a:rPr lang="en-US" sz="2600" dirty="0" smtClean="0"/>
              <a:t>CSENet </a:t>
            </a:r>
            <a:r>
              <a:rPr lang="en-US" sz="2600" dirty="0"/>
              <a:t>or </a:t>
            </a:r>
            <a:r>
              <a:rPr lang="en-US" sz="2600" dirty="0" smtClean="0"/>
              <a:t>EDE?</a:t>
            </a:r>
            <a:endParaRPr lang="en-US" sz="2600" dirty="0"/>
          </a:p>
          <a:p>
            <a:pPr marL="457200" lvl="0" indent="-457200">
              <a:buFont typeface="+mj-lt"/>
              <a:buAutoNum type="arabicPeriod"/>
            </a:pPr>
            <a:r>
              <a:rPr lang="en-US" sz="2600" dirty="0" smtClean="0"/>
              <a:t>On the Child Support Agency Confidential Information Form, what box(s) </a:t>
            </a:r>
            <a:r>
              <a:rPr lang="en-US" sz="2600" dirty="0"/>
              <a:t>should be checked when it is unknown how </a:t>
            </a:r>
            <a:r>
              <a:rPr lang="en-US" sz="2600" dirty="0" smtClean="0"/>
              <a:t>parentage </a:t>
            </a:r>
            <a:r>
              <a:rPr lang="en-US" sz="2600" dirty="0"/>
              <a:t>was established</a:t>
            </a:r>
            <a:r>
              <a:rPr lang="en-US" sz="2600" dirty="0" smtClean="0"/>
              <a:t>?</a:t>
            </a:r>
          </a:p>
          <a:p>
            <a:pPr marL="457200" lvl="0" indent="-457200">
              <a:buFont typeface="+mj-lt"/>
              <a:buAutoNum type="arabicPeriod"/>
            </a:pPr>
            <a:r>
              <a:rPr lang="en-US" sz="2600" dirty="0" smtClean="0"/>
              <a:t>It </a:t>
            </a:r>
            <a:r>
              <a:rPr lang="en-US" sz="2600" dirty="0"/>
              <a:t>was mentioned that this form can be used </a:t>
            </a:r>
            <a:r>
              <a:rPr lang="en-US" sz="2600" dirty="0" smtClean="0"/>
              <a:t>to document the determination of paternity/fatherhood.  </a:t>
            </a:r>
            <a:r>
              <a:rPr lang="en-US" sz="2600" dirty="0"/>
              <a:t>Does that mean that states are no longer required to </a:t>
            </a:r>
            <a:r>
              <a:rPr lang="en-US" sz="2600" dirty="0" smtClean="0"/>
              <a:t>attach additional </a:t>
            </a:r>
            <a:r>
              <a:rPr lang="en-US" sz="2600" dirty="0"/>
              <a:t>documentation  (for example, </a:t>
            </a:r>
            <a:r>
              <a:rPr lang="en-US" sz="2600" dirty="0" smtClean="0"/>
              <a:t>a birth certificate or paternity affidavit)?</a:t>
            </a:r>
          </a:p>
          <a:p>
            <a:pPr marL="457200" lvl="0" indent="-457200">
              <a:buFont typeface="+mj-lt"/>
              <a:buAutoNum type="arabicPeriod"/>
            </a:pPr>
            <a:r>
              <a:rPr lang="en-US" sz="2600" dirty="0" smtClean="0"/>
              <a:t>Do the Child Support Confidential Information Form and Personal Information Form for UIFSA § 311 forms need to be attached when sending Transmittal #1 to a responding jurisdiction that uses tribunal enforcement?</a:t>
            </a:r>
          </a:p>
          <a:p>
            <a:pPr marL="0" indent="0">
              <a:buNone/>
            </a:pPr>
            <a:endParaRPr lang="en-US" dirty="0"/>
          </a:p>
        </p:txBody>
      </p:sp>
      <p:sp>
        <p:nvSpPr>
          <p:cNvPr id="3" name="Date Placeholder 2"/>
          <p:cNvSpPr>
            <a:spLocks noGrp="1"/>
          </p:cNvSpPr>
          <p:nvPr>
            <p:ph type="dt" sz="half" idx="2"/>
          </p:nvPr>
        </p:nvSpPr>
        <p:spPr/>
        <p:txBody>
          <a:bodyPr/>
          <a:lstStyle/>
          <a:p>
            <a:fld id="{414FB1AD-D69E-B741-965A-0BAE826C2FA6}" type="datetime1">
              <a:rPr lang="en-US" smtClean="0"/>
              <a:pPr/>
              <a:t>5/18/2017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27</a:t>
            </a:fld>
            <a:endParaRPr lang="en-US"/>
          </a:p>
        </p:txBody>
      </p:sp>
      <p:sp>
        <p:nvSpPr>
          <p:cNvPr id="6" name="Title 5"/>
          <p:cNvSpPr>
            <a:spLocks noGrp="1"/>
          </p:cNvSpPr>
          <p:nvPr>
            <p:ph type="title"/>
          </p:nvPr>
        </p:nvSpPr>
        <p:spPr/>
        <p:txBody>
          <a:bodyPr/>
          <a:lstStyle/>
          <a:p>
            <a:r>
              <a:rPr lang="en-US" cap="all" dirty="0" smtClean="0"/>
              <a:t>Questions from Session 1</a:t>
            </a:r>
            <a:endParaRPr lang="en-US" dirty="0"/>
          </a:p>
        </p:txBody>
      </p:sp>
      <p:pic>
        <p:nvPicPr>
          <p:cNvPr id="8" name="Picture 7"/>
          <p:cNvPicPr>
            <a:picLocks noChangeAspect="1"/>
          </p:cNvPicPr>
          <p:nvPr/>
        </p:nvPicPr>
        <p:blipFill>
          <a:blip r:embed="rId3">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7086600" y="228600"/>
            <a:ext cx="1828800" cy="1387365"/>
          </a:xfrm>
          <a:prstGeom prst="rect">
            <a:avLst/>
          </a:prstGeom>
        </p:spPr>
      </p:pic>
    </p:spTree>
    <p:extLst>
      <p:ext uri="{BB962C8B-B14F-4D97-AF65-F5344CB8AC3E}">
        <p14:creationId xmlns:p14="http://schemas.microsoft.com/office/powerpoint/2010/main" val="86662657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457200" lvl="0" indent="-457200">
              <a:buFont typeface="+mj-lt"/>
              <a:buAutoNum type="arabicPeriod" startAt="6"/>
            </a:pPr>
            <a:r>
              <a:rPr lang="en-US" dirty="0" smtClean="0"/>
              <a:t>Which CSENet </a:t>
            </a:r>
            <a:r>
              <a:rPr lang="en-US" dirty="0"/>
              <a:t>transaction should be sent with each action on the </a:t>
            </a:r>
            <a:r>
              <a:rPr lang="en-US" dirty="0" smtClean="0"/>
              <a:t>Transmittal #1? </a:t>
            </a:r>
          </a:p>
          <a:p>
            <a:pPr marL="457200" lvl="0" indent="-457200">
              <a:buFont typeface="+mj-lt"/>
              <a:buAutoNum type="arabicPeriod" startAt="6"/>
            </a:pPr>
            <a:r>
              <a:rPr lang="en-US" dirty="0"/>
              <a:t>On Section I of the </a:t>
            </a:r>
            <a:r>
              <a:rPr lang="en-US" dirty="0" smtClean="0"/>
              <a:t>Transmittal #1</a:t>
            </a:r>
            <a:r>
              <a:rPr lang="en-US" dirty="0"/>
              <a:t>, it says, "Please return the acknowledgment </a:t>
            </a:r>
            <a:r>
              <a:rPr lang="en-US" dirty="0" smtClean="0"/>
              <a:t>form."  Does </a:t>
            </a:r>
            <a:r>
              <a:rPr lang="en-US" dirty="0"/>
              <a:t>that mean that the acknowledgment now has to be sent </a:t>
            </a:r>
            <a:r>
              <a:rPr lang="en-US" dirty="0" smtClean="0"/>
              <a:t>separately </a:t>
            </a:r>
            <a:r>
              <a:rPr lang="en-US" dirty="0"/>
              <a:t>from the </a:t>
            </a:r>
            <a:r>
              <a:rPr lang="en-US" dirty="0" smtClean="0"/>
              <a:t>Transmittal #1?</a:t>
            </a:r>
          </a:p>
          <a:p>
            <a:pPr marL="457200" lvl="0" indent="-457200">
              <a:buFont typeface="+mj-lt"/>
              <a:buAutoNum type="arabicPeriod" startAt="6"/>
            </a:pPr>
            <a:r>
              <a:rPr lang="en-US" dirty="0" smtClean="0"/>
              <a:t>Where </a:t>
            </a:r>
            <a:r>
              <a:rPr lang="en-US" dirty="0"/>
              <a:t>will this webinar recording be available?</a:t>
            </a:r>
          </a:p>
          <a:p>
            <a:pPr marL="0" indent="0">
              <a:buNone/>
            </a:pPr>
            <a:endParaRPr lang="en-US" dirty="0"/>
          </a:p>
        </p:txBody>
      </p:sp>
      <p:sp>
        <p:nvSpPr>
          <p:cNvPr id="3" name="Date Placeholder 2"/>
          <p:cNvSpPr>
            <a:spLocks noGrp="1"/>
          </p:cNvSpPr>
          <p:nvPr>
            <p:ph type="dt" sz="half" idx="2"/>
          </p:nvPr>
        </p:nvSpPr>
        <p:spPr/>
        <p:txBody>
          <a:bodyPr/>
          <a:lstStyle/>
          <a:p>
            <a:fld id="{414FB1AD-D69E-B741-965A-0BAE826C2FA6}" type="datetime1">
              <a:rPr lang="en-US" smtClean="0"/>
              <a:pPr/>
              <a:t>5/18/2017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28</a:t>
            </a:fld>
            <a:endParaRPr lang="en-US"/>
          </a:p>
        </p:txBody>
      </p:sp>
      <p:sp>
        <p:nvSpPr>
          <p:cNvPr id="6" name="Title 5"/>
          <p:cNvSpPr>
            <a:spLocks noGrp="1"/>
          </p:cNvSpPr>
          <p:nvPr>
            <p:ph type="title"/>
          </p:nvPr>
        </p:nvSpPr>
        <p:spPr/>
        <p:txBody>
          <a:bodyPr/>
          <a:lstStyle/>
          <a:p>
            <a:r>
              <a:rPr lang="en-US" cap="all" dirty="0" smtClean="0"/>
              <a:t>Questions from Session 1 (CONT’D)</a:t>
            </a:r>
            <a:endParaRPr lang="en-US" dirty="0"/>
          </a:p>
        </p:txBody>
      </p:sp>
      <p:pic>
        <p:nvPicPr>
          <p:cNvPr id="8" name="Picture 7"/>
          <p:cNvPicPr>
            <a:picLocks noChangeAspect="1"/>
          </p:cNvPicPr>
          <p:nvPr/>
        </p:nvPicPr>
        <p:blipFill>
          <a:blip r:embed="rId3">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6477000" y="4514447"/>
            <a:ext cx="2209800" cy="1676400"/>
          </a:xfrm>
          <a:prstGeom prst="rect">
            <a:avLst/>
          </a:prstGeom>
        </p:spPr>
      </p:pic>
    </p:spTree>
    <p:extLst>
      <p:ext uri="{BB962C8B-B14F-4D97-AF65-F5344CB8AC3E}">
        <p14:creationId xmlns:p14="http://schemas.microsoft.com/office/powerpoint/2010/main" val="329051990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fld id="{AB18E012-EC0C-1649-A039-CB178266D114}" type="datetime1">
              <a:rPr lang="en-US" smtClean="0"/>
              <a:t>5/18/2017</a:t>
            </a:fld>
            <a:endParaRPr lang="en-US"/>
          </a:p>
        </p:txBody>
      </p:sp>
      <p:sp>
        <p:nvSpPr>
          <p:cNvPr id="6" name="Slide Number Placeholder 5"/>
          <p:cNvSpPr>
            <a:spLocks noGrp="1"/>
          </p:cNvSpPr>
          <p:nvPr>
            <p:ph type="sldNum" sz="quarter" idx="4"/>
          </p:nvPr>
        </p:nvSpPr>
        <p:spPr/>
        <p:txBody>
          <a:bodyPr/>
          <a:lstStyle/>
          <a:p>
            <a:fld id="{42782948-4DBE-204D-AB9E-B65E067054AE}" type="slidenum">
              <a:rPr lang="en-US" smtClean="0"/>
              <a:pPr/>
              <a:t>29</a:t>
            </a:fld>
            <a:endParaRPr lang="en-US"/>
          </a:p>
        </p:txBody>
      </p:sp>
      <p:sp>
        <p:nvSpPr>
          <p:cNvPr id="5" name="Footer Placeholder 4"/>
          <p:cNvSpPr>
            <a:spLocks noGrp="1"/>
          </p:cNvSpPr>
          <p:nvPr>
            <p:ph type="ftr" sz="quarter" idx="4294967295"/>
          </p:nvPr>
        </p:nvSpPr>
        <p:spPr>
          <a:xfrm>
            <a:off x="0" y="6529388"/>
            <a:ext cx="2895600" cy="185737"/>
          </a:xfrm>
        </p:spPr>
        <p:txBody>
          <a:bodyPr/>
          <a:lstStyle/>
          <a:p>
            <a:r>
              <a:rPr lang="en-US" smtClean="0"/>
              <a:t>FOOTER GOES HERE</a:t>
            </a:r>
            <a:endParaRPr lang="en-US"/>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00700" y="907576"/>
            <a:ext cx="2514600" cy="2514600"/>
          </a:xfrm>
          <a:prstGeom prst="rect">
            <a:avLst/>
          </a:prstGeom>
        </p:spPr>
      </p:pic>
      <p:sp>
        <p:nvSpPr>
          <p:cNvPr id="7" name="Subtitle 8"/>
          <p:cNvSpPr txBox="1">
            <a:spLocks/>
          </p:cNvSpPr>
          <p:nvPr/>
        </p:nvSpPr>
        <p:spPr>
          <a:xfrm>
            <a:off x="655608" y="4102400"/>
            <a:ext cx="3810000" cy="1600200"/>
          </a:xfrm>
          <a:prstGeom prst="rect">
            <a:avLst/>
          </a:prstGeom>
          <a:effectLst>
            <a:outerShdw blurRad="254000" dir="5400000" algn="tl" rotWithShape="0">
              <a:srgbClr val="000000">
                <a:alpha val="40000"/>
              </a:srgbClr>
            </a:outerShdw>
          </a:effectLst>
        </p:spPr>
        <p:txBody>
          <a:bodyPr vert="horz" lIns="91440" tIns="45720" rIns="91440" bIns="45720" rtlCol="0">
            <a:normAutofit/>
          </a:bodyPr>
          <a:lstStyle>
            <a:lvl1pPr marL="0" indent="0" algn="l" defTabSz="457200" rtl="0" eaLnBrk="1" latinLnBrk="0" hangingPunct="1">
              <a:spcBef>
                <a:spcPts val="0"/>
              </a:spcBef>
              <a:spcAft>
                <a:spcPts val="1200"/>
              </a:spcAft>
              <a:buFont typeface="Arial"/>
              <a:buNone/>
              <a:defRPr sz="1800" b="0" i="0" kern="1200">
                <a:solidFill>
                  <a:schemeClr val="bg1"/>
                </a:solidFill>
                <a:latin typeface="Gill Sans MT"/>
                <a:ea typeface="+mn-ea"/>
                <a:cs typeface="Gill Sans MT"/>
              </a:defRPr>
            </a:lvl1pPr>
            <a:lvl2pPr marL="457200" indent="0" algn="ctr" defTabSz="457200" rtl="0" eaLnBrk="1" latinLnBrk="0" hangingPunct="1">
              <a:spcBef>
                <a:spcPts val="0"/>
              </a:spcBef>
              <a:spcAft>
                <a:spcPts val="1200"/>
              </a:spcAft>
              <a:buFont typeface="Arial"/>
              <a:buNone/>
              <a:defRPr sz="2000" b="0" i="0" kern="1200">
                <a:solidFill>
                  <a:schemeClr val="tx1">
                    <a:tint val="75000"/>
                  </a:schemeClr>
                </a:solidFill>
                <a:latin typeface="Gill Sans MT"/>
                <a:ea typeface="+mn-ea"/>
                <a:cs typeface="Gill Sans MT"/>
              </a:defRPr>
            </a:lvl2pPr>
            <a:lvl3pPr marL="914400" indent="0" algn="ctr" defTabSz="457200" rtl="0" eaLnBrk="1" latinLnBrk="0" hangingPunct="1">
              <a:spcBef>
                <a:spcPct val="20000"/>
              </a:spcBef>
              <a:buFont typeface="Arial"/>
              <a:buNone/>
              <a:defRPr sz="1800" b="0" i="0" kern="1200">
                <a:solidFill>
                  <a:schemeClr val="tx1">
                    <a:tint val="75000"/>
                  </a:schemeClr>
                </a:solidFill>
                <a:latin typeface="Gill Sans MT"/>
                <a:ea typeface="+mn-ea"/>
                <a:cs typeface="Gill Sans MT"/>
              </a:defRPr>
            </a:lvl3pPr>
            <a:lvl4pPr marL="1371600" indent="0" algn="ctr" defTabSz="457200" rtl="0" eaLnBrk="1" latinLnBrk="0" hangingPunct="1">
              <a:spcBef>
                <a:spcPct val="20000"/>
              </a:spcBef>
              <a:buFont typeface="Arial"/>
              <a:buNone/>
              <a:defRPr sz="1600" b="0" i="0" kern="1200">
                <a:solidFill>
                  <a:schemeClr val="tx1">
                    <a:tint val="75000"/>
                  </a:schemeClr>
                </a:solidFill>
                <a:latin typeface="Gill Sans MT"/>
                <a:ea typeface="+mn-ea"/>
                <a:cs typeface="Gill Sans MT"/>
              </a:defRPr>
            </a:lvl4pPr>
            <a:lvl5pPr marL="1828800" indent="0" algn="ctr" defTabSz="457200" rtl="0" eaLnBrk="1" latinLnBrk="0" hangingPunct="1">
              <a:spcBef>
                <a:spcPct val="20000"/>
              </a:spcBef>
              <a:buFont typeface="Arial"/>
              <a:buNone/>
              <a:defRPr sz="1400" b="0" i="0" kern="1200">
                <a:solidFill>
                  <a:schemeClr val="tx1">
                    <a:tint val="75000"/>
                  </a:schemeClr>
                </a:solidFill>
                <a:latin typeface="Gill Sans MT"/>
                <a:ea typeface="+mn-ea"/>
                <a:cs typeface="Gill Sans MT"/>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spcAft>
                <a:spcPts val="600"/>
              </a:spcAft>
            </a:pPr>
            <a:r>
              <a:rPr lang="en-US" dirty="0" smtClean="0"/>
              <a:t>OCSE Division of Policy and Training</a:t>
            </a:r>
          </a:p>
          <a:p>
            <a:pPr>
              <a:spcAft>
                <a:spcPts val="600"/>
              </a:spcAft>
            </a:pPr>
            <a:r>
              <a:rPr lang="en-US" dirty="0" smtClean="0"/>
              <a:t>ocse.dpt@acf.hhs.gov</a:t>
            </a:r>
          </a:p>
        </p:txBody>
      </p:sp>
    </p:spTree>
    <p:extLst>
      <p:ext uri="{BB962C8B-B14F-4D97-AF65-F5344CB8AC3E}">
        <p14:creationId xmlns:p14="http://schemas.microsoft.com/office/powerpoint/2010/main" val="31541993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6172200" y="4191000"/>
            <a:ext cx="2108601" cy="1890712"/>
          </a:xfrm>
          <a:prstGeom prst="rect">
            <a:avLst/>
          </a:prstGeom>
          <a:solidFill>
            <a:schemeClr val="bg1">
              <a:lumMod val="75000"/>
            </a:schemeClr>
          </a:solidFill>
        </p:spPr>
      </p:pic>
      <p:sp>
        <p:nvSpPr>
          <p:cNvPr id="2" name="Content Placeholder 1"/>
          <p:cNvSpPr>
            <a:spLocks noGrp="1"/>
          </p:cNvSpPr>
          <p:nvPr>
            <p:ph idx="1"/>
          </p:nvPr>
        </p:nvSpPr>
        <p:spPr/>
        <p:txBody>
          <a:bodyPr/>
          <a:lstStyle/>
          <a:p>
            <a:pPr>
              <a:spcAft>
                <a:spcPts val="600"/>
              </a:spcAft>
            </a:pPr>
            <a:r>
              <a:rPr lang="en-US" dirty="0" smtClean="0"/>
              <a:t>Session 3: </a:t>
            </a:r>
            <a:endParaRPr lang="en-US" dirty="0"/>
          </a:p>
          <a:p>
            <a:pPr lvl="1">
              <a:spcAft>
                <a:spcPts val="0"/>
              </a:spcAft>
            </a:pPr>
            <a:r>
              <a:rPr lang="en-US" dirty="0"/>
              <a:t>General Testimony</a:t>
            </a:r>
          </a:p>
          <a:p>
            <a:pPr lvl="1">
              <a:spcAft>
                <a:spcPts val="600"/>
              </a:spcAft>
            </a:pPr>
            <a:r>
              <a:rPr lang="en-US" dirty="0"/>
              <a:t>Request for Change of Support Payment Location Pursuant to UIFSA </a:t>
            </a:r>
            <a:r>
              <a:rPr lang="en-US" b="1" dirty="0"/>
              <a:t>§ </a:t>
            </a:r>
            <a:r>
              <a:rPr lang="en-US" dirty="0"/>
              <a:t>319</a:t>
            </a:r>
          </a:p>
          <a:p>
            <a:pPr>
              <a:spcAft>
                <a:spcPts val="600"/>
              </a:spcAft>
            </a:pPr>
            <a:r>
              <a:rPr lang="en-US" dirty="0" smtClean="0"/>
              <a:t>Session </a:t>
            </a:r>
            <a:r>
              <a:rPr lang="en-US" dirty="0"/>
              <a:t>4</a:t>
            </a:r>
            <a:r>
              <a:rPr lang="en-US" dirty="0" smtClean="0"/>
              <a:t>: </a:t>
            </a:r>
            <a:endParaRPr lang="en-US" dirty="0"/>
          </a:p>
          <a:p>
            <a:pPr lvl="1">
              <a:spcAft>
                <a:spcPts val="0"/>
              </a:spcAft>
            </a:pPr>
            <a:r>
              <a:rPr lang="en-US" dirty="0"/>
              <a:t>Declaration in Support of Establishing Parentage</a:t>
            </a:r>
          </a:p>
          <a:p>
            <a:pPr lvl="1">
              <a:spcAft>
                <a:spcPts val="0"/>
              </a:spcAft>
            </a:pPr>
            <a:r>
              <a:rPr lang="en-US" dirty="0"/>
              <a:t>Notice of Determination of Controlling Order</a:t>
            </a:r>
          </a:p>
          <a:p>
            <a:pPr lvl="1"/>
            <a:r>
              <a:rPr lang="en-US" dirty="0"/>
              <a:t>Child Support Locate Request</a:t>
            </a:r>
          </a:p>
          <a:p>
            <a:r>
              <a:rPr lang="en-US" dirty="0"/>
              <a:t>Implementation Timeframes</a:t>
            </a:r>
          </a:p>
          <a:p>
            <a:r>
              <a:rPr lang="en-US" dirty="0" smtClean="0"/>
              <a:t>Wrap-up</a:t>
            </a:r>
          </a:p>
          <a:p>
            <a:endParaRPr lang="en-US" dirty="0"/>
          </a:p>
        </p:txBody>
      </p:sp>
      <p:sp>
        <p:nvSpPr>
          <p:cNvPr id="3" name="Date Placeholder 2"/>
          <p:cNvSpPr>
            <a:spLocks noGrp="1"/>
          </p:cNvSpPr>
          <p:nvPr>
            <p:ph type="dt" sz="half" idx="2"/>
          </p:nvPr>
        </p:nvSpPr>
        <p:spPr/>
        <p:txBody>
          <a:bodyPr/>
          <a:lstStyle/>
          <a:p>
            <a:fld id="{414FB1AD-D69E-B741-965A-0BAE826C2FA6}" type="datetime1">
              <a:rPr lang="en-US" smtClean="0"/>
              <a:pPr/>
              <a:t>5/18/2017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3</a:t>
            </a:fld>
            <a:endParaRPr lang="en-US"/>
          </a:p>
        </p:txBody>
      </p:sp>
      <p:sp>
        <p:nvSpPr>
          <p:cNvPr id="6" name="Title 5"/>
          <p:cNvSpPr>
            <a:spLocks noGrp="1"/>
          </p:cNvSpPr>
          <p:nvPr>
            <p:ph type="title"/>
          </p:nvPr>
        </p:nvSpPr>
        <p:spPr/>
        <p:txBody>
          <a:bodyPr/>
          <a:lstStyle/>
          <a:p>
            <a:r>
              <a:rPr lang="en-US" cap="all" dirty="0" smtClean="0"/>
              <a:t>Agenda (CONT’D)</a:t>
            </a:r>
            <a:endParaRPr lang="en-US" cap="all" dirty="0"/>
          </a:p>
        </p:txBody>
      </p:sp>
    </p:spTree>
    <p:extLst>
      <p:ext uri="{BB962C8B-B14F-4D97-AF65-F5344CB8AC3E}">
        <p14:creationId xmlns:p14="http://schemas.microsoft.com/office/powerpoint/2010/main" val="12599055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52600" y="1589782"/>
            <a:ext cx="5867400" cy="3046988"/>
          </a:xfrm>
        </p:spPr>
        <p:txBody>
          <a:bodyPr/>
          <a:lstStyle/>
          <a:p>
            <a:pPr algn="ctr"/>
            <a:r>
              <a:rPr lang="en-US" sz="9600" b="1" cap="all" dirty="0" smtClean="0">
                <a:solidFill>
                  <a:schemeClr val="bg1"/>
                </a:solidFill>
              </a:rPr>
              <a:t>session</a:t>
            </a:r>
            <a:endParaRPr lang="en-US" sz="10500" b="1" cap="all" dirty="0">
              <a:solidFill>
                <a:schemeClr val="bg1"/>
              </a:solidFill>
              <a:latin typeface="Algerian" panose="04020705040A02060702" pitchFamily="82" charset="0"/>
            </a:endParaRPr>
          </a:p>
        </p:txBody>
      </p:sp>
      <p:sp>
        <p:nvSpPr>
          <p:cNvPr id="2" name="Date Placeholder 1"/>
          <p:cNvSpPr>
            <a:spLocks noGrp="1"/>
          </p:cNvSpPr>
          <p:nvPr>
            <p:ph type="dt" sz="half" idx="10"/>
          </p:nvPr>
        </p:nvSpPr>
        <p:spPr/>
        <p:txBody>
          <a:bodyPr/>
          <a:lstStyle/>
          <a:p>
            <a:fld id="{97F57F02-9C8D-9C43-8CF1-E7D544BE7C72}" type="datetime1">
              <a:rPr lang="en-US" smtClean="0"/>
              <a:pPr/>
              <a:t>5/18/2017</a:t>
            </a:fld>
            <a:endParaRPr lang="en-US"/>
          </a:p>
        </p:txBody>
      </p:sp>
      <p:sp>
        <p:nvSpPr>
          <p:cNvPr id="5" name="Slide Number Placeholder 4"/>
          <p:cNvSpPr>
            <a:spLocks noGrp="1"/>
          </p:cNvSpPr>
          <p:nvPr>
            <p:ph type="sldNum" sz="quarter" idx="12"/>
          </p:nvPr>
        </p:nvSpPr>
        <p:spPr/>
        <p:txBody>
          <a:bodyPr/>
          <a:lstStyle/>
          <a:p>
            <a:fld id="{42782948-4DBE-204D-AB9E-B65E067054AE}" type="slidenum">
              <a:rPr lang="en-US" smtClean="0"/>
              <a:pPr/>
              <a:t>4</a:t>
            </a:fld>
            <a:endParaRPr lang="en-US"/>
          </a:p>
        </p:txBody>
      </p:sp>
      <p:pic>
        <p:nvPicPr>
          <p:cNvPr id="6" name="Picture 2" descr="C:\Users\debbie.ward\AppData\Local\Microsoft\Windows\Temporary Internet Files\Content.IE5\AASVBB7G\number_two_1600_clr_9869[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1800" y="3095625"/>
            <a:ext cx="2857500" cy="2695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47268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5/18/2017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5</a:t>
            </a:fld>
            <a:endParaRPr lang="en-US"/>
          </a:p>
        </p:txBody>
      </p:sp>
      <p:sp>
        <p:nvSpPr>
          <p:cNvPr id="6" name="Title 5"/>
          <p:cNvSpPr>
            <a:spLocks noGrp="1"/>
          </p:cNvSpPr>
          <p:nvPr>
            <p:ph type="title"/>
          </p:nvPr>
        </p:nvSpPr>
        <p:spPr>
          <a:xfrm>
            <a:off x="685800" y="848380"/>
            <a:ext cx="7543800" cy="523220"/>
          </a:xfrm>
        </p:spPr>
        <p:txBody>
          <a:bodyPr/>
          <a:lstStyle/>
          <a:p>
            <a:r>
              <a:rPr lang="en-US" cap="all" dirty="0"/>
              <a:t>Transmittal #2 – slide 1</a:t>
            </a:r>
          </a:p>
        </p:txBody>
      </p:sp>
      <p:pic>
        <p:nvPicPr>
          <p:cNvPr id="7"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04800" y="1447800"/>
            <a:ext cx="7543800" cy="402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913482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1447800"/>
            <a:ext cx="6934200" cy="1752600"/>
          </a:xfrm>
          <a:prstGeom prst="rect">
            <a:avLst/>
          </a:prstGeom>
          <a:ln w="25400">
            <a:solidFill>
              <a:srgbClr val="000000"/>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3" name="Date Placeholder 2"/>
          <p:cNvSpPr>
            <a:spLocks noGrp="1"/>
          </p:cNvSpPr>
          <p:nvPr>
            <p:ph type="dt" sz="half" idx="2"/>
          </p:nvPr>
        </p:nvSpPr>
        <p:spPr/>
        <p:txBody>
          <a:bodyPr/>
          <a:lstStyle/>
          <a:p>
            <a:fld id="{414FB1AD-D69E-B741-965A-0BAE826C2FA6}" type="datetime1">
              <a:rPr lang="en-US" smtClean="0"/>
              <a:pPr/>
              <a:t>5/18/2017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6</a:t>
            </a:fld>
            <a:endParaRPr lang="en-US"/>
          </a:p>
        </p:txBody>
      </p:sp>
      <p:sp>
        <p:nvSpPr>
          <p:cNvPr id="6" name="Title 5"/>
          <p:cNvSpPr>
            <a:spLocks noGrp="1"/>
          </p:cNvSpPr>
          <p:nvPr>
            <p:ph type="title"/>
          </p:nvPr>
        </p:nvSpPr>
        <p:spPr>
          <a:xfrm>
            <a:off x="685800" y="848380"/>
            <a:ext cx="7543800" cy="523220"/>
          </a:xfrm>
        </p:spPr>
        <p:txBody>
          <a:bodyPr/>
          <a:lstStyle/>
          <a:p>
            <a:r>
              <a:rPr lang="en-US" cap="all" dirty="0"/>
              <a:t>Transmittal #2 – </a:t>
            </a:r>
            <a:r>
              <a:rPr lang="en-US" cap="all" dirty="0" smtClean="0"/>
              <a:t>slide 2</a:t>
            </a:r>
            <a:endParaRPr lang="en-US" cap="all" dirty="0"/>
          </a:p>
        </p:txBody>
      </p:sp>
      <p:pic>
        <p:nvPicPr>
          <p:cNvPr id="7"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34285" y="1447800"/>
            <a:ext cx="7485715" cy="35523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030037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3261371"/>
            <a:ext cx="6934200" cy="1752600"/>
          </a:xfrm>
          <a:prstGeom prst="rect">
            <a:avLst/>
          </a:prstGeom>
          <a:ln w="25400">
            <a:solidFill>
              <a:schemeClr val="tx1"/>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3" name="Date Placeholder 2"/>
          <p:cNvSpPr>
            <a:spLocks noGrp="1"/>
          </p:cNvSpPr>
          <p:nvPr>
            <p:ph type="dt" sz="half" idx="2"/>
          </p:nvPr>
        </p:nvSpPr>
        <p:spPr/>
        <p:txBody>
          <a:bodyPr/>
          <a:lstStyle/>
          <a:p>
            <a:fld id="{414FB1AD-D69E-B741-965A-0BAE826C2FA6}" type="datetime1">
              <a:rPr lang="en-US" smtClean="0"/>
              <a:pPr/>
              <a:t>5/18/2017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7</a:t>
            </a:fld>
            <a:endParaRPr lang="en-US"/>
          </a:p>
        </p:txBody>
      </p:sp>
      <p:sp>
        <p:nvSpPr>
          <p:cNvPr id="6" name="Title 5"/>
          <p:cNvSpPr>
            <a:spLocks noGrp="1"/>
          </p:cNvSpPr>
          <p:nvPr>
            <p:ph type="title"/>
          </p:nvPr>
        </p:nvSpPr>
        <p:spPr>
          <a:xfrm>
            <a:off x="685800" y="848380"/>
            <a:ext cx="7543800" cy="523220"/>
          </a:xfrm>
        </p:spPr>
        <p:txBody>
          <a:bodyPr/>
          <a:lstStyle/>
          <a:p>
            <a:r>
              <a:rPr lang="en-US" cap="all" dirty="0"/>
              <a:t>Transmittal #2 – </a:t>
            </a:r>
            <a:r>
              <a:rPr lang="en-US" cap="all" dirty="0" smtClean="0"/>
              <a:t>slide 3</a:t>
            </a:r>
            <a:endParaRPr lang="en-US" cap="all" dirty="0"/>
          </a:p>
        </p:txBody>
      </p:sp>
      <p:pic>
        <p:nvPicPr>
          <p:cNvPr id="7"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97545" y="1600200"/>
            <a:ext cx="7485715" cy="35523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933174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fld id="{414FB1AD-D69E-B741-965A-0BAE826C2FA6}" type="datetime1">
              <a:rPr lang="en-US" smtClean="0"/>
              <a:pPr/>
              <a:t>5/18/2017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8</a:t>
            </a:fld>
            <a:endParaRPr lang="en-US"/>
          </a:p>
        </p:txBody>
      </p:sp>
      <p:sp>
        <p:nvSpPr>
          <p:cNvPr id="6" name="Title 5"/>
          <p:cNvSpPr>
            <a:spLocks noGrp="1"/>
          </p:cNvSpPr>
          <p:nvPr>
            <p:ph type="title"/>
          </p:nvPr>
        </p:nvSpPr>
        <p:spPr>
          <a:xfrm>
            <a:off x="685800" y="848380"/>
            <a:ext cx="7543800" cy="523220"/>
          </a:xfrm>
        </p:spPr>
        <p:txBody>
          <a:bodyPr/>
          <a:lstStyle/>
          <a:p>
            <a:r>
              <a:rPr lang="en-US" cap="all" dirty="0"/>
              <a:t>Transmittal #2 – slide </a:t>
            </a:r>
            <a:r>
              <a:rPr lang="en-US" cap="all" dirty="0" smtClean="0"/>
              <a:t>4</a:t>
            </a:r>
            <a:endParaRPr lang="en-US" cap="all" dirty="0"/>
          </a:p>
        </p:txBody>
      </p:sp>
      <p:pic>
        <p:nvPicPr>
          <p:cNvPr id="4098"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10485" y="1457819"/>
            <a:ext cx="7485715" cy="39523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447299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4313" y="1371600"/>
            <a:ext cx="7481887" cy="1658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Date Placeholder 2"/>
          <p:cNvSpPr>
            <a:spLocks noGrp="1"/>
          </p:cNvSpPr>
          <p:nvPr>
            <p:ph type="dt" sz="half" idx="2"/>
          </p:nvPr>
        </p:nvSpPr>
        <p:spPr/>
        <p:txBody>
          <a:bodyPr/>
          <a:lstStyle/>
          <a:p>
            <a:fld id="{414FB1AD-D69E-B741-965A-0BAE826C2FA6}" type="datetime1">
              <a:rPr lang="en-US" smtClean="0"/>
              <a:pPr/>
              <a:t>5/18/2017</a:t>
            </a:fld>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9</a:t>
            </a:fld>
            <a:endParaRPr lang="en-US"/>
          </a:p>
        </p:txBody>
      </p:sp>
      <p:sp>
        <p:nvSpPr>
          <p:cNvPr id="6" name="Title 5"/>
          <p:cNvSpPr>
            <a:spLocks noGrp="1"/>
          </p:cNvSpPr>
          <p:nvPr>
            <p:ph type="title"/>
          </p:nvPr>
        </p:nvSpPr>
        <p:spPr>
          <a:xfrm>
            <a:off x="685800" y="848380"/>
            <a:ext cx="7543800" cy="523220"/>
          </a:xfrm>
        </p:spPr>
        <p:txBody>
          <a:bodyPr/>
          <a:lstStyle/>
          <a:p>
            <a:r>
              <a:rPr lang="en-US" cap="all" dirty="0"/>
              <a:t>Transmittal #2 – slide </a:t>
            </a:r>
            <a:r>
              <a:rPr lang="en-US" cap="all" dirty="0" smtClean="0"/>
              <a:t>5</a:t>
            </a:r>
            <a:endParaRPr lang="en-US" cap="all" dirty="0"/>
          </a:p>
        </p:txBody>
      </p:sp>
      <p:pic>
        <p:nvPicPr>
          <p:cNvPr id="5122" name="Picture 2"/>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291960" y="2980846"/>
            <a:ext cx="7480440" cy="1133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6423140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UIDATA" val="&lt;database version=&quot;10.0&quot;&gt;&lt;object type=&quot;1&quot; unique_id=&quot;10001&quot;&gt;&lt;object type=&quot;2&quot; unique_id=&quot;10002&quot;&gt;&lt;object type=&quot;3&quot; unique_id=&quot;10003&quot;&gt;&lt;property id=&quot;20148&quot; value=&quot;5&quot;/&gt;&lt;property id=&quot;20300&quot; value=&quot;Slide 1 - &amp;quot;Intergovernmental Forms  Training&amp;quot;&quot;/&gt;&lt;property id=&quot;20307&quot; value=&quot;291&quot;/&gt;&lt;/object&gt;&lt;object type=&quot;3&quot; unique_id=&quot;10004&quot;&gt;&lt;property id=&quot;20148&quot; value=&quot;5&quot;/&gt;&lt;property id=&quot;20300&quot; value=&quot;Slide 2 - &amp;quot;Agenda for the Four-Part Intergovernmental Training course&amp;quot;&quot;/&gt;&lt;property id=&quot;20307&quot; value=&quot;322&quot;/&gt;&lt;/object&gt;&lt;object type=&quot;3&quot; unique_id=&quot;10005&quot;&gt;&lt;property id=&quot;20148&quot; value=&quot;5&quot;/&gt;&lt;property id=&quot;20300&quot; value=&quot;Slide 3 - &amp;quot;Agenda (CONT’D)&amp;quot;&quot;/&gt;&lt;property id=&quot;20307&quot; value=&quot;331&quot;/&gt;&lt;/object&gt;&lt;object type=&quot;3&quot; unique_id=&quot;10006&quot;&gt;&lt;property id=&quot;20148&quot; value=&quot;5&quot;/&gt;&lt;property id=&quot;20300&quot; value=&quot;Slide 4 - &amp;quot;session&amp;quot;&quot;/&gt;&lt;property id=&quot;20307&quot; value=&quot;333&quot;/&gt;&lt;/object&gt;&lt;object type=&quot;3&quot; unique_id=&quot;10007&quot;&gt;&lt;property id=&quot;20148&quot; value=&quot;5&quot;/&gt;&lt;property id=&quot;20300&quot; value=&quot;Slide 5 - &amp;quot;Transmittal #2 – slide 1&amp;quot;&quot;/&gt;&lt;property id=&quot;20307&quot; value=&quot;341&quot;/&gt;&lt;/object&gt;&lt;object type=&quot;3&quot; unique_id=&quot;10008&quot;&gt;&lt;property id=&quot;20148&quot; value=&quot;5&quot;/&gt;&lt;property id=&quot;20300&quot; value=&quot;Slide 6 - &amp;quot;Transmittal #2 – slide 2&amp;quot;&quot;/&gt;&lt;property id=&quot;20307&quot; value=&quot;342&quot;/&gt;&lt;/object&gt;&lt;object type=&quot;3&quot; unique_id=&quot;10009&quot;&gt;&lt;property id=&quot;20148&quot; value=&quot;5&quot;/&gt;&lt;property id=&quot;20300&quot; value=&quot;Slide 7 - &amp;quot;Transmittal #2 – slide 3&amp;quot;&quot;/&gt;&lt;property id=&quot;20307&quot; value=&quot;362&quot;/&gt;&lt;/object&gt;&lt;object type=&quot;3&quot; unique_id=&quot;10010&quot;&gt;&lt;property id=&quot;20148&quot; value=&quot;5&quot;/&gt;&lt;property id=&quot;20300&quot; value=&quot;Slide 8 - &amp;quot;Transmittal #2 – slide 4&amp;quot;&quot;/&gt;&lt;property id=&quot;20307&quot; value=&quot;343&quot;/&gt;&lt;/object&gt;&lt;object type=&quot;3&quot; unique_id=&quot;10011&quot;&gt;&lt;property id=&quot;20148&quot; value=&quot;5&quot;/&gt;&lt;property id=&quot;20300&quot; value=&quot;Slide 9 - &amp;quot;Transmittal #2 – slide 5&amp;quot;&quot;/&gt;&lt;property id=&quot;20307&quot; value=&quot;344&quot;/&gt;&lt;/object&gt;&lt;object type=&quot;3&quot; unique_id=&quot;10012&quot;&gt;&lt;property id=&quot;20148&quot; value=&quot;5&quot;/&gt;&lt;property id=&quot;20300&quot; value=&quot;Slide 10 - &amp;quot;Questions&amp;quot;&quot;/&gt;&lt;property id=&quot;20307&quot; value=&quot;355&quot;/&gt;&lt;/object&gt;&lt;object type=&quot;3&quot; unique_id=&quot;10013&quot;&gt;&lt;property id=&quot;20148&quot; value=&quot;5&quot;/&gt;&lt;property id=&quot;20300&quot; value=&quot;Slide 11 - &amp;quot;Transmittal #3 – slide 1&amp;quot;&quot;/&gt;&lt;property id=&quot;20307&quot; value=&quot;345&quot;/&gt;&lt;/object&gt;&lt;object type=&quot;3&quot; unique_id=&quot;10014&quot;&gt;&lt;property id=&quot;20148&quot; value=&quot;5&quot;/&gt;&lt;property id=&quot;20300&quot; value=&quot;Slide 12 - &amp;quot;Transmittal #3 – slide 2&amp;quot;&quot;/&gt;&lt;property id=&quot;20307&quot; value=&quot;346&quot;/&gt;&lt;/object&gt;&lt;object type=&quot;3&quot; unique_id=&quot;10015&quot;&gt;&lt;property id=&quot;20148&quot; value=&quot;5&quot;/&gt;&lt;property id=&quot;20300&quot; value=&quot;Slide 13 - &amp;quot;Transmittal #3 – slide 3&amp;quot;&quot;/&gt;&lt;property id=&quot;20307&quot; value=&quot;359&quot;/&gt;&lt;/object&gt;&lt;object type=&quot;3&quot; unique_id=&quot;10016&quot;&gt;&lt;property id=&quot;20148&quot; value=&quot;5&quot;/&gt;&lt;property id=&quot;20300&quot; value=&quot;Slide 14 - &amp;quot;Transmittal #3 – slide 4&amp;quot;&quot;/&gt;&lt;property id=&quot;20307&quot; value=&quot;360&quot;/&gt;&lt;/object&gt;&lt;object type=&quot;3&quot; unique_id=&quot;10017&quot;&gt;&lt;property id=&quot;20148&quot; value=&quot;5&quot;/&gt;&lt;property id=&quot;20300&quot; value=&quot;Slide 15 - &amp;quot;Questions&amp;quot;&quot;/&gt;&lt;property id=&quot;20307&quot; value=&quot;356&quot;/&gt;&lt;/object&gt;&lt;object type=&quot;3&quot; unique_id=&quot;10018&quot;&gt;&lt;property id=&quot;20148&quot; value=&quot;5&quot;/&gt;&lt;property id=&quot;20300&quot; value=&quot;Slide 16 - &amp;quot;Letter of Transmittal Requesting Registration – Slide 1&amp;quot;&quot;/&gt;&lt;property id=&quot;20307&quot; value=&quot;347&quot;/&gt;&lt;/object&gt;&lt;object type=&quot;3&quot; unique_id=&quot;10019&quot;&gt;&lt;property id=&quot;20148&quot; value=&quot;5&quot;/&gt;&lt;property id=&quot;20300&quot; value=&quot;Slide 17 - &amp;quot;Letter of Transmittal Requesting Registration – Slide 2&amp;quot;&quot;/&gt;&lt;property id=&quot;20307&quot; value=&quot;348&quot;/&gt;&lt;/object&gt;&lt;object type=&quot;3&quot; unique_id=&quot;10020&quot;&gt;&lt;property id=&quot;20148&quot; value=&quot;5&quot;/&gt;&lt;property id=&quot;20300&quot; value=&quot;Slide 18 - &amp;quot;Letter of Transmittal Requesting Registration – Slide 3&amp;quot;&quot;/&gt;&lt;property id=&quot;20307&quot; value=&quot;349&quot;/&gt;&lt;/object&gt;&lt;object type=&quot;3&quot; unique_id=&quot;10021&quot;&gt;&lt;property id=&quot;20148&quot; value=&quot;5&quot;/&gt;&lt;property id=&quot;20300&quot; value=&quot;Slide 19 - &amp;quot;Letter of Transmittal Requesting Registration – Slide 4&amp;quot;&quot;/&gt;&lt;property id=&quot;20307&quot; value=&quot;350&quot;/&gt;&lt;/object&gt;&lt;object type=&quot;3&quot; unique_id=&quot;10022&quot;&gt;&lt;property id=&quot;20148&quot; value=&quot;5&quot;/&gt;&lt;property id=&quot;20300&quot; value=&quot;Slide 20 - &amp;quot;Questions&amp;quot;&quot;/&gt;&lt;property id=&quot;20307&quot; value=&quot;357&quot;/&gt;&lt;/object&gt;&lt;object type=&quot;3&quot; unique_id=&quot;10023&quot;&gt;&lt;property id=&quot;20148&quot; value=&quot;5&quot;/&gt;&lt;property id=&quot;20300&quot; value=&quot;Slide 21 - &amp;quot;Uniform support petition – slide 1&amp;quot;&quot;/&gt;&lt;property id=&quot;20307&quot; value=&quot;351&quot;/&gt;&lt;/object&gt;&lt;object type=&quot;3&quot; unique_id=&quot;10024&quot;&gt;&lt;property id=&quot;20148&quot; value=&quot;5&quot;/&gt;&lt;property id=&quot;20300&quot; value=&quot;Slide 22 - &amp;quot;Uniform support petition – slide 2&amp;quot;&quot;/&gt;&lt;property id=&quot;20307&quot; value=&quot;352&quot;/&gt;&lt;/object&gt;&lt;object type=&quot;3&quot; unique_id=&quot;10025&quot;&gt;&lt;property id=&quot;20148&quot; value=&quot;5&quot;/&gt;&lt;property id=&quot;20300&quot; value=&quot;Slide 23 - &amp;quot;Uniform support petition – Slide 3&amp;quot;&quot;/&gt;&lt;property id=&quot;20307&quot; value=&quot;353&quot;/&gt;&lt;/object&gt;&lt;object type=&quot;3&quot; unique_id=&quot;10026&quot;&gt;&lt;property id=&quot;20148&quot; value=&quot;5&quot;/&gt;&lt;property id=&quot;20300&quot; value=&quot;Slide 24 - &amp;quot;Uniform support petition – Slide 4&amp;quot;&quot;/&gt;&lt;property id=&quot;20307&quot; value=&quot;361&quot;/&gt;&lt;/object&gt;&lt;object type=&quot;3&quot; unique_id=&quot;10027&quot;&gt;&lt;property id=&quot;20148&quot; value=&quot;5&quot;/&gt;&lt;property id=&quot;20300&quot; value=&quot;Slide 25 - &amp;quot;Effective Date of Revised Forms&amp;quot;&quot;/&gt;&lt;property id=&quot;20307&quot; value=&quot;365&quot;/&gt;&lt;/object&gt;&lt;object type=&quot;3&quot; unique_id=&quot;10028&quot;&gt;&lt;property id=&quot;20148&quot; value=&quot;5&quot;/&gt;&lt;property id=&quot;20300&quot; value=&quot;Slide 26 - &amp;quot;Questions&amp;quot;&quot;/&gt;&lt;property id=&quot;20307&quot; value=&quot;358&quot;/&gt;&lt;/object&gt;&lt;object type=&quot;3&quot; unique_id=&quot;10029&quot;&gt;&lt;property id=&quot;20148&quot; value=&quot;5&quot;/&gt;&lt;property id=&quot;20300&quot; value=&quot;Slide 27 - &amp;quot;Questions from Session 1&amp;quot;&quot;/&gt;&lt;property id=&quot;20307&quot; value=&quot;366&quot;/&gt;&lt;/object&gt;&lt;object type=&quot;3&quot; unique_id=&quot;10030&quot;&gt;&lt;property id=&quot;20148&quot; value=&quot;5&quot;/&gt;&lt;property id=&quot;20300&quot; value=&quot;Slide 28 - &amp;quot;Questions from Session 1 (CONT’D)&amp;quot;&quot;/&gt;&lt;property id=&quot;20307&quot; value=&quot;367&quot;/&gt;&lt;/object&gt;&lt;object type=&quot;3&quot; unique_id=&quot;10031&quot;&gt;&lt;property id=&quot;20148&quot; value=&quot;5&quot;/&gt;&lt;property id=&quot;20300&quot; value=&quot;Slide 29&quot;/&gt;&lt;property id=&quot;20307&quot; value=&quot;330&quot;/&gt;&lt;/object&gt;&lt;/object&gt;&lt;object type=&quot;8&quot; unique_id=&quot;10062&quot;&gt;&lt;/object&gt;&lt;/object&gt;&lt;/database&gt;"/>
  <p:tag name="MMPROD_NEXTUNIQUEID" val="10009"/>
  <p:tag name="SECTOMILLISECCONVERTED" val="1"/>
</p:tagLst>
</file>

<file path=ppt/theme/theme1.xml><?xml version="1.0" encoding="utf-8"?>
<a:theme xmlns:a="http://schemas.openxmlformats.org/drawingml/2006/main" name="4.3-Template_4.29.2016">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9824</TotalTime>
  <Words>4642</Words>
  <Application>Microsoft Office PowerPoint</Application>
  <PresentationFormat>On-screen Show (4:3)</PresentationFormat>
  <Paragraphs>475</Paragraphs>
  <Slides>29</Slides>
  <Notes>29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29</vt:i4>
      </vt:variant>
    </vt:vector>
  </HeadingPairs>
  <TitlesOfParts>
    <vt:vector size="31" baseType="lpstr">
      <vt:lpstr>4.3-Template_4.29.2016</vt:lpstr>
      <vt:lpstr>Document</vt:lpstr>
      <vt:lpstr>Intergovernmental Forms  Training</vt:lpstr>
      <vt:lpstr>Agenda for the Four-Part Intergovernmental Training course</vt:lpstr>
      <vt:lpstr>Agenda (CONT’D)</vt:lpstr>
      <vt:lpstr>session</vt:lpstr>
      <vt:lpstr>Transmittal #2 – slide 1</vt:lpstr>
      <vt:lpstr>Transmittal #2 – slide 2</vt:lpstr>
      <vt:lpstr>Transmittal #2 – slide 3</vt:lpstr>
      <vt:lpstr>Transmittal #2 – slide 4</vt:lpstr>
      <vt:lpstr>Transmittal #2 – slide 5</vt:lpstr>
      <vt:lpstr>Questions</vt:lpstr>
      <vt:lpstr>Transmittal #3 – slide 1</vt:lpstr>
      <vt:lpstr>Transmittal #3 – slide 2</vt:lpstr>
      <vt:lpstr>Transmittal #3 – slide 3</vt:lpstr>
      <vt:lpstr>Transmittal #3 – slide 4</vt:lpstr>
      <vt:lpstr>Questions</vt:lpstr>
      <vt:lpstr>Letter of Transmittal Requesting Registration – Slide 1</vt:lpstr>
      <vt:lpstr>Letter of Transmittal Requesting Registration – Slide 2</vt:lpstr>
      <vt:lpstr>Letter of Transmittal Requesting Registration – Slide 3</vt:lpstr>
      <vt:lpstr>Letter of Transmittal Requesting Registration – Slide 4</vt:lpstr>
      <vt:lpstr>Questions</vt:lpstr>
      <vt:lpstr>Uniform support petition – slide 1</vt:lpstr>
      <vt:lpstr>Uniform support petition – slide 2</vt:lpstr>
      <vt:lpstr>Uniform support petition – Slide 3</vt:lpstr>
      <vt:lpstr>Uniform support petition – Slide 4</vt:lpstr>
      <vt:lpstr>Effective Date of Revised Forms</vt:lpstr>
      <vt:lpstr>Questions</vt:lpstr>
      <vt:lpstr>Questions from Session 1</vt:lpstr>
      <vt:lpstr>Questions from Session 1 (CONT’D)</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PHOTO COVER OPTION TITLE GOES HERE CAN  RUN THREE LINES</dc:title>
  <dc:creator>Riddick, Yvette (ACF)</dc:creator>
  <cp:lastModifiedBy>Windows User</cp:lastModifiedBy>
  <cp:revision>247</cp:revision>
  <cp:lastPrinted>2017-04-19T12:51:58Z</cp:lastPrinted>
  <dcterms:created xsi:type="dcterms:W3CDTF">2016-05-03T20:02:08Z</dcterms:created>
  <dcterms:modified xsi:type="dcterms:W3CDTF">2017-05-18T19:26:12Z</dcterms:modified>
</cp:coreProperties>
</file>