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291" r:id="rId2"/>
    <p:sldId id="322" r:id="rId3"/>
    <p:sldId id="331" r:id="rId4"/>
    <p:sldId id="333" r:id="rId5"/>
    <p:sldId id="341" r:id="rId6"/>
    <p:sldId id="342" r:id="rId7"/>
    <p:sldId id="343" r:id="rId8"/>
    <p:sldId id="344" r:id="rId9"/>
    <p:sldId id="362" r:id="rId10"/>
    <p:sldId id="383" r:id="rId11"/>
    <p:sldId id="363" r:id="rId12"/>
    <p:sldId id="364" r:id="rId13"/>
    <p:sldId id="365" r:id="rId14"/>
    <p:sldId id="366" r:id="rId15"/>
    <p:sldId id="367" r:id="rId16"/>
    <p:sldId id="368" r:id="rId17"/>
    <p:sldId id="369" r:id="rId18"/>
    <p:sldId id="370" r:id="rId19"/>
    <p:sldId id="371" r:id="rId20"/>
    <p:sldId id="372" r:id="rId21"/>
    <p:sldId id="355" r:id="rId22"/>
    <p:sldId id="382" r:id="rId23"/>
    <p:sldId id="381" r:id="rId24"/>
    <p:sldId id="345" r:id="rId25"/>
    <p:sldId id="346" r:id="rId26"/>
    <p:sldId id="359" r:id="rId27"/>
    <p:sldId id="360" r:id="rId28"/>
    <p:sldId id="373" r:id="rId29"/>
    <p:sldId id="374" r:id="rId30"/>
    <p:sldId id="380" r:id="rId31"/>
    <p:sldId id="375" r:id="rId32"/>
    <p:sldId id="356" r:id="rId33"/>
    <p:sldId id="376" r:id="rId3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A1D9FB"/>
    <a:srgbClr val="1CA087"/>
    <a:srgbClr val="6FB7AB"/>
    <a:srgbClr val="3F6187"/>
    <a:srgbClr val="3333FF"/>
    <a:srgbClr val="1C60CE"/>
    <a:srgbClr val="112E51"/>
    <a:srgbClr val="66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31918" autoAdjust="0"/>
  </p:normalViewPr>
  <p:slideViewPr>
    <p:cSldViewPr snapToObjects="1">
      <p:cViewPr>
        <p:scale>
          <a:sx n="47" d="100"/>
          <a:sy n="47" d="100"/>
        </p:scale>
        <p:origin x="-252" y="330"/>
      </p:cViewPr>
      <p:guideLst>
        <p:guide orient="horz" pos="2064"/>
        <p:guide pos="576"/>
        <p:guide pos="432"/>
      </p:guideLst>
    </p:cSldViewPr>
  </p:slideViewPr>
  <p:notesTextViewPr>
    <p:cViewPr>
      <p:scale>
        <a:sx n="100" d="100"/>
        <a:sy n="100" d="100"/>
      </p:scale>
      <p:origin x="0" y="4170"/>
    </p:cViewPr>
  </p:notesTextViewPr>
  <p:sorterViewPr>
    <p:cViewPr>
      <p:scale>
        <a:sx n="66" d="100"/>
        <a:sy n="66" d="100"/>
      </p:scale>
      <p:origin x="0" y="0"/>
    </p:cViewPr>
  </p:sorterViewPr>
  <p:notesViewPr>
    <p:cSldViewPr snapToObjects="1">
      <p:cViewPr>
        <p:scale>
          <a:sx n="150" d="100"/>
          <a:sy n="150" d="100"/>
        </p:scale>
        <p:origin x="-726" y="64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64D9E48-5E7F-D24C-87D5-695B18367D24}" type="datetimeFigureOut">
              <a:rPr lang="en-US" smtClean="0"/>
              <a:t>6/20/2017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86357CE-B3EB-1B4A-84E5-C1E2DF427ABD}" type="datetimeFigureOut">
              <a:rPr lang="en-US" smtClean="0"/>
              <a:t>6/20/2017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89"/>
            <a:ext cx="5608320" cy="4414177"/>
          </a:xfrm>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Welcome to the intergovernmental forms training.</a:t>
            </a:r>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a:p>
        </p:txBody>
      </p:sp>
    </p:spTree>
    <p:extLst>
      <p:ext uri="{BB962C8B-B14F-4D97-AF65-F5344CB8AC3E}">
        <p14:creationId xmlns:p14="http://schemas.microsoft.com/office/powerpoint/2010/main" val="693981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solidFill>
            <a:schemeClr val="bg1"/>
          </a:solidFill>
        </p:spPr>
      </p:sp>
      <p:sp>
        <p:nvSpPr>
          <p:cNvPr id="3" name="Notes Placeholder 2"/>
          <p:cNvSpPr>
            <a:spLocks noGrp="1"/>
          </p:cNvSpPr>
          <p:nvPr>
            <p:ph type="body" idx="1"/>
          </p:nvPr>
        </p:nvSpPr>
        <p:spPr>
          <a:xfrm>
            <a:off x="701040" y="4415790"/>
            <a:ext cx="5608320" cy="433832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Section V Health Care Coverage is used to determine if health care coverage is currently being provided for the dependents.  The information also provides a basis for adding health care coverage to new or existing orders.  This section contains substantial changes from the old version of the form, reflecting new information required by the Affordable Care Act and IV-D medical support requirements.  </a:t>
            </a:r>
          </a:p>
          <a:p>
            <a:r>
              <a:rPr lang="en-US" sz="1100" dirty="0">
                <a:latin typeface="Gill Sans MT" panose="020B0502020104020203" pitchFamily="34" charset="0"/>
              </a:rPr>
              <a:t> </a:t>
            </a:r>
          </a:p>
          <a:p>
            <a:r>
              <a:rPr lang="en-US" sz="1100" dirty="0">
                <a:latin typeface="Gill Sans MT" panose="020B0502020104020203" pitchFamily="34" charset="0"/>
              </a:rPr>
              <a:t>Health care coverage may include, but is not limited to, Medicaid, TRICARE, Indian Health Service, employer coverage, an individual policy, a state or federal health insurance exchange/marketplace policy, and cash medical.</a:t>
            </a:r>
          </a:p>
          <a:p>
            <a:r>
              <a:rPr lang="en-US" sz="1100" dirty="0">
                <a:latin typeface="Gill Sans MT" panose="020B0502020104020203" pitchFamily="34" charset="0"/>
              </a:rPr>
              <a:t> </a:t>
            </a:r>
          </a:p>
          <a:p>
            <a:r>
              <a:rPr lang="en-US" sz="1100" dirty="0">
                <a:latin typeface="Gill Sans MT" panose="020B0502020104020203" pitchFamily="34" charset="0"/>
              </a:rPr>
              <a:t>Part A Health Care Coverage for Children requires information for each child named in Section IV.  Items 1.a and 1.b request the name of the child, and the type of coverage, if any, and provide directions as to what additional items to complete in this part of the form, which we will describe on this next slide.</a:t>
            </a:r>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dirty="0"/>
          </a:p>
        </p:txBody>
      </p:sp>
    </p:spTree>
    <p:extLst>
      <p:ext uri="{BB962C8B-B14F-4D97-AF65-F5344CB8AC3E}">
        <p14:creationId xmlns:p14="http://schemas.microsoft.com/office/powerpoint/2010/main" val="234513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9695" y="4381359"/>
            <a:ext cx="5608320" cy="4140341"/>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Provide detailed health care policy information in item 1.c, along with the premium, and note if this is a “child only” policy under item 1.d.</a:t>
            </a:r>
          </a:p>
          <a:p>
            <a:r>
              <a:rPr lang="en-US" sz="1100" dirty="0">
                <a:latin typeface="Gill Sans MT" panose="020B0502020104020203" pitchFamily="34" charset="0"/>
              </a:rPr>
              <a:t> </a:t>
            </a:r>
          </a:p>
          <a:p>
            <a:pPr defTabSz="465887">
              <a:defRPr/>
            </a:pPr>
            <a:r>
              <a:rPr lang="en-US" sz="1100" dirty="0">
                <a:latin typeface="Gill Sans MT" panose="020B0502020104020203" pitchFamily="34" charset="0"/>
              </a:rPr>
              <a:t>Items 1.e and 1.f relate to who claims the child for federal tax purposes, which may affect who is ordered to provide health care coverage.  For example, if the father is the obligor and is the person who claims the child for tax purposes, the tribunal might order him to provide health care coverage.</a:t>
            </a:r>
          </a:p>
          <a:p>
            <a:r>
              <a:rPr lang="en-US" sz="1100" dirty="0">
                <a:latin typeface="Gill Sans MT" panose="020B0502020104020203" pitchFamily="34" charset="0"/>
              </a:rPr>
              <a:t> </a:t>
            </a:r>
          </a:p>
          <a:p>
            <a:r>
              <a:rPr lang="en-US" sz="1100" dirty="0">
                <a:latin typeface="Gill Sans MT" panose="020B0502020104020203" pitchFamily="34" charset="0"/>
              </a:rPr>
              <a:t>Remember to provide the same information separately for each child listed in this action.</a:t>
            </a:r>
          </a:p>
          <a:p>
            <a:r>
              <a:rPr lang="en-US" sz="1100" dirty="0">
                <a:latin typeface="Gill Sans MT" panose="020B0502020104020203" pitchFamily="34" charset="0"/>
              </a:rPr>
              <a:t> </a:t>
            </a:r>
          </a:p>
          <a:p>
            <a:r>
              <a:rPr lang="en-US" sz="1100" dirty="0">
                <a:latin typeface="Gill Sans MT" panose="020B0502020104020203" pitchFamily="34" charset="0"/>
              </a:rPr>
              <a:t>Under part B Health Care Coverage for Petitioner, items 1 through 3 ask some similar questions about health care coverage in which the petitioner is enrolled or could enroll in, whether coverage is available for the child, and the cost of any employer-provided policy.  Note that the form itself provides some instruction as to which items to complete, based on the petitioner’s responses.</a:t>
            </a:r>
          </a:p>
          <a:p>
            <a:r>
              <a:rPr lang="en-US" sz="1100" dirty="0">
                <a:latin typeface="Gill Sans MT" panose="020B0502020104020203" pitchFamily="34" charset="0"/>
              </a:rPr>
              <a:t> </a:t>
            </a:r>
          </a:p>
          <a:p>
            <a:r>
              <a:rPr lang="en-US" sz="1100" dirty="0">
                <a:latin typeface="Gill Sans MT" panose="020B0502020104020203" pitchFamily="34" charset="0"/>
              </a:rPr>
              <a:t>Under item 2, calculating the monthly premium and premium amount for the child can be somewhat confusing.  Many </a:t>
            </a:r>
            <a:r>
              <a:rPr lang="en-US" sz="1100" dirty="0" smtClean="0">
                <a:latin typeface="Gill Sans MT" panose="020B0502020104020203" pitchFamily="34" charset="0"/>
              </a:rPr>
              <a:t>state </a:t>
            </a:r>
            <a:r>
              <a:rPr lang="en-US" sz="1100" dirty="0">
                <a:latin typeface="Gill Sans MT" panose="020B0502020104020203" pitchFamily="34" charset="0"/>
              </a:rPr>
              <a:t>guidelines take into account only the portion of the premium that is paid for the child(</a:t>
            </a:r>
            <a:r>
              <a:rPr lang="en-US" sz="1100" dirty="0" err="1">
                <a:latin typeface="Gill Sans MT" panose="020B0502020104020203" pitchFamily="34" charset="0"/>
              </a:rPr>
              <a:t>ren</a:t>
            </a:r>
            <a:r>
              <a:rPr lang="en-US" sz="1100" dirty="0">
                <a:latin typeface="Gill Sans MT" panose="020B0502020104020203" pitchFamily="34" charset="0"/>
              </a:rPr>
              <a:t>) of this action.  The form’s instructions include details on how to calculate this amount, if needed.</a:t>
            </a:r>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a:p>
        </p:txBody>
      </p:sp>
    </p:spTree>
    <p:extLst>
      <p:ext uri="{BB962C8B-B14F-4D97-AF65-F5344CB8AC3E}">
        <p14:creationId xmlns:p14="http://schemas.microsoft.com/office/powerpoint/2010/main" val="1892183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pPr defTabSz="465887">
              <a:defRPr/>
            </a:pPr>
            <a:r>
              <a:rPr lang="en-US" sz="1100" dirty="0">
                <a:latin typeface="Gill Sans MT" panose="020B0502020104020203" pitchFamily="34" charset="0"/>
              </a:rPr>
              <a:t>Now we are continuing with health care coverage for the petitioner.  Complete items 4, 5, and 6 if the petitioner does </a:t>
            </a:r>
            <a:r>
              <a:rPr lang="en-US" sz="1100" b="0" dirty="0">
                <a:latin typeface="Gill Sans MT" panose="020B0502020104020203" pitchFamily="34" charset="0"/>
              </a:rPr>
              <a:t>not</a:t>
            </a:r>
            <a:r>
              <a:rPr lang="en-US" sz="1100" dirty="0">
                <a:latin typeface="Gill Sans MT" panose="020B0502020104020203" pitchFamily="34" charset="0"/>
              </a:rPr>
              <a:t> have health care coverage.  The tribunal would use this information to determine the best option for ordering health care coverage for the child(</a:t>
            </a:r>
            <a:r>
              <a:rPr lang="en-US" sz="1100" dirty="0" err="1">
                <a:latin typeface="Gill Sans MT" panose="020B0502020104020203" pitchFamily="34" charset="0"/>
              </a:rPr>
              <a:t>ren</a:t>
            </a:r>
            <a:r>
              <a:rPr lang="en-US" sz="1100" dirty="0">
                <a:latin typeface="Gill Sans MT" panose="020B0502020104020203" pitchFamily="34" charset="0"/>
              </a:rPr>
              <a:t>).  For example, in reviewing the responses to these questions for both the petitioner and respondent, both parties might have employer-sponsored coverage </a:t>
            </a:r>
            <a:r>
              <a:rPr lang="en-US" sz="1100" dirty="0" smtClean="0">
                <a:latin typeface="Gill Sans MT" panose="020B0502020104020203" pitchFamily="34" charset="0"/>
              </a:rPr>
              <a:t>available, </a:t>
            </a:r>
            <a:r>
              <a:rPr lang="en-US" sz="1100" dirty="0">
                <a:latin typeface="Gill Sans MT" panose="020B0502020104020203" pitchFamily="34" charset="0"/>
              </a:rPr>
              <a:t>but the respondent’s coverage would not cover the </a:t>
            </a:r>
            <a:r>
              <a:rPr lang="en-US" sz="1100" dirty="0" smtClean="0">
                <a:latin typeface="Gill Sans MT" panose="020B0502020104020203" pitchFamily="34" charset="0"/>
              </a:rPr>
              <a:t>children </a:t>
            </a:r>
            <a:r>
              <a:rPr lang="en-US" sz="1100" dirty="0">
                <a:latin typeface="Gill Sans MT" panose="020B0502020104020203" pitchFamily="34" charset="0"/>
              </a:rPr>
              <a:t>as it is not available in their geographic area.  The tribunal might then order the petitioner to provide the health care coverage.</a:t>
            </a:r>
          </a:p>
          <a:p>
            <a:r>
              <a:rPr lang="en-US" sz="1100" dirty="0">
                <a:latin typeface="Gill Sans MT" panose="020B0502020104020203" pitchFamily="34" charset="0"/>
              </a:rPr>
              <a:t> </a:t>
            </a:r>
          </a:p>
          <a:p>
            <a:r>
              <a:rPr lang="en-US" sz="1100" dirty="0">
                <a:latin typeface="Gill Sans MT" panose="020B0502020104020203" pitchFamily="34" charset="0"/>
              </a:rPr>
              <a:t>Part C Health Care Coverage for Respondent</a:t>
            </a:r>
            <a:r>
              <a:rPr lang="en-US" sz="1100" b="1" dirty="0">
                <a:latin typeface="Gill Sans MT" panose="020B0502020104020203" pitchFamily="34" charset="0"/>
              </a:rPr>
              <a:t> </a:t>
            </a:r>
            <a:r>
              <a:rPr lang="en-US" sz="1100" dirty="0">
                <a:latin typeface="Gill Sans MT" panose="020B0502020104020203" pitchFamily="34" charset="0"/>
              </a:rPr>
              <a:t>asks the same questions about health care coverage available to the respondent.  In many cases, the petitioner may not have this information available.</a:t>
            </a:r>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a:p>
        </p:txBody>
      </p:sp>
    </p:spTree>
    <p:extLst>
      <p:ext uri="{BB962C8B-B14F-4D97-AF65-F5344CB8AC3E}">
        <p14:creationId xmlns:p14="http://schemas.microsoft.com/office/powerpoint/2010/main" val="3161697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3313" y="930275"/>
            <a:ext cx="4648200" cy="3486150"/>
          </a:xfrm>
        </p:spPr>
      </p:sp>
      <p:sp>
        <p:nvSpPr>
          <p:cNvPr id="3" name="Notes Placeholder 2"/>
          <p:cNvSpPr>
            <a:spLocks noGrp="1"/>
          </p:cNvSpPr>
          <p:nvPr>
            <p:ph type="body" idx="1"/>
          </p:nvPr>
        </p:nvSpPr>
        <p:spPr>
          <a:xfrm>
            <a:off x="701040" y="4415790"/>
            <a:ext cx="5608320" cy="410591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pPr defTabSz="465887">
              <a:defRPr/>
            </a:pPr>
            <a:r>
              <a:rPr lang="en-US" sz="1100" dirty="0">
                <a:latin typeface="Gill Sans MT" panose="020B0502020104020203" pitchFamily="34" charset="0"/>
              </a:rPr>
              <a:t>The upper section on the screen shows the continuation of Part C Health Care Coverage for Respondent,</a:t>
            </a:r>
            <a:r>
              <a:rPr lang="en-US" sz="1100" b="1" dirty="0">
                <a:latin typeface="Gill Sans MT" panose="020B0502020104020203" pitchFamily="34" charset="0"/>
              </a:rPr>
              <a:t> </a:t>
            </a:r>
            <a:r>
              <a:rPr lang="en-US" sz="1100" b="0" dirty="0">
                <a:latin typeface="Gill Sans MT" panose="020B0502020104020203" pitchFamily="34" charset="0"/>
              </a:rPr>
              <a:t>which</a:t>
            </a:r>
            <a:r>
              <a:rPr lang="en-US" sz="1100" b="1" dirty="0">
                <a:latin typeface="Gill Sans MT" panose="020B0502020104020203" pitchFamily="34" charset="0"/>
              </a:rPr>
              <a:t> </a:t>
            </a:r>
            <a:r>
              <a:rPr lang="en-US" sz="1100" dirty="0">
                <a:latin typeface="Gill Sans MT" panose="020B0502020104020203" pitchFamily="34" charset="0"/>
              </a:rPr>
              <a:t>asks the same questions about health care coverage available to the petitioner.  Again, in many cases, the respondent may not have this information available.  </a:t>
            </a:r>
          </a:p>
          <a:p>
            <a:endParaRPr lang="en-US" sz="1100" dirty="0">
              <a:latin typeface="Gill Sans MT" panose="020B0502020104020203" pitchFamily="34" charset="0"/>
            </a:endParaRPr>
          </a:p>
          <a:p>
            <a:r>
              <a:rPr lang="en-US" sz="1100" dirty="0">
                <a:latin typeface="Gill Sans MT" panose="020B0502020104020203" pitchFamily="34" charset="0"/>
              </a:rPr>
              <a:t>Continuing with the highlighted Section V Health Care Coverage, parts D, E and F include questions related to the children’s special needs or medical expenses, reimbursement for medical expenses paid, and compensation for ongoing medical expenses.  </a:t>
            </a:r>
          </a:p>
          <a:p>
            <a:r>
              <a:rPr lang="en-US" sz="1100" dirty="0">
                <a:latin typeface="Gill Sans MT" panose="020B0502020104020203" pitchFamily="34" charset="0"/>
              </a:rPr>
              <a:t> </a:t>
            </a:r>
          </a:p>
          <a:p>
            <a:r>
              <a:rPr lang="en-US" sz="1100" dirty="0">
                <a:latin typeface="Gill Sans MT" panose="020B0502020104020203" pitchFamily="34" charset="0"/>
              </a:rPr>
              <a:t>Remember that when establishing a support order, the law of the responding jurisdiction determines whether and how past and ongoing medical expenses are included in the support order.  For example, some states consider only expenses above a threshold amount or those costs that are for specific ongoing costs.  The expenses in parts D through F may not be reimbursable or allowed in all jurisdictions.  </a:t>
            </a:r>
          </a:p>
          <a:p>
            <a:r>
              <a:rPr lang="en-US" sz="1100" dirty="0">
                <a:latin typeface="Gill Sans MT" panose="020B0502020104020203" pitchFamily="34" charset="0"/>
              </a:rPr>
              <a:t> </a:t>
            </a:r>
          </a:p>
          <a:p>
            <a:r>
              <a:rPr lang="en-US" sz="1100" dirty="0">
                <a:latin typeface="Gill Sans MT" panose="020B0502020104020203" pitchFamily="34" charset="0"/>
              </a:rPr>
              <a:t>Part D</a:t>
            </a:r>
            <a:r>
              <a:rPr lang="en-US" sz="1100" b="1" dirty="0">
                <a:latin typeface="Gill Sans MT" panose="020B0502020104020203" pitchFamily="34" charset="0"/>
              </a:rPr>
              <a:t> </a:t>
            </a:r>
            <a:r>
              <a:rPr lang="en-US" sz="1100" dirty="0">
                <a:latin typeface="Gill Sans MT" panose="020B0502020104020203" pitchFamily="34" charset="0"/>
              </a:rPr>
              <a:t>asks whether a dependent child in this action has special needs or extraordinary medical expenses not covered by insurance.  This includes special medical needs and medical equipment.  The form provides space for details about the child(</a:t>
            </a:r>
            <a:r>
              <a:rPr lang="en-US" sz="1100" dirty="0" err="1">
                <a:latin typeface="Gill Sans MT" panose="020B0502020104020203" pitchFamily="34" charset="0"/>
              </a:rPr>
              <a:t>ren</a:t>
            </a:r>
            <a:r>
              <a:rPr lang="en-US" sz="1100" dirty="0">
                <a:latin typeface="Gill Sans MT" panose="020B0502020104020203" pitchFamily="34" charset="0"/>
              </a:rPr>
              <a:t>) involved.  Enter the type of need or expense and related costs in Section IX.  Also, provide documentation of the special need or expense, such as a doctor’s statement or receipt.  The form instructions direct the petitioner to detail any agreement between the petitioner and respondent to cover these costs, including agreements that are verbal, written, or part of any court or administrative order. </a:t>
            </a:r>
          </a:p>
          <a:p>
            <a:r>
              <a:rPr lang="en-US" sz="1100" dirty="0">
                <a:latin typeface="Gill Sans MT" panose="020B0502020104020203" pitchFamily="34" charset="0"/>
              </a:rPr>
              <a:t> </a:t>
            </a:r>
          </a:p>
          <a:p>
            <a:r>
              <a:rPr lang="en-US" sz="1100" dirty="0">
                <a:latin typeface="Gill Sans MT" panose="020B0502020104020203" pitchFamily="34" charset="0"/>
              </a:rPr>
              <a:t>As the petitioner may be the parent who does not have physical custody of the child or children, you may check “</a:t>
            </a:r>
            <a:r>
              <a:rPr lang="en-US" sz="1100" dirty="0" smtClean="0">
                <a:latin typeface="Gill Sans MT" panose="020B0502020104020203" pitchFamily="34" charset="0"/>
              </a:rPr>
              <a:t>unknown.”  </a:t>
            </a:r>
            <a:endParaRPr lang="en-US" sz="1100" dirty="0">
              <a:latin typeface="Gill Sans MT" panose="020B0502020104020203" pitchFamily="34" charset="0"/>
            </a:endParaRPr>
          </a:p>
          <a:p>
            <a:r>
              <a:rPr lang="en-US" sz="1100" dirty="0">
                <a:latin typeface="Gill Sans MT" panose="020B0502020104020203" pitchFamily="34" charset="0"/>
              </a:rPr>
              <a:t> </a:t>
            </a:r>
          </a:p>
          <a:p>
            <a:r>
              <a:rPr lang="en-US" sz="1100" dirty="0">
                <a:latin typeface="Gill Sans MT" panose="020B0502020104020203" pitchFamily="34" charset="0"/>
              </a:rPr>
              <a:t>Since this information is provided by one of the parties, including this type of information on the General Testimony is not a violation of </a:t>
            </a:r>
            <a:r>
              <a:rPr lang="en-US" sz="1100" dirty="0" smtClean="0">
                <a:latin typeface="Gill Sans MT" panose="020B0502020104020203" pitchFamily="34" charset="0"/>
              </a:rPr>
              <a:t>the Health </a:t>
            </a:r>
            <a:r>
              <a:rPr lang="en-US" sz="1100" dirty="0">
                <a:latin typeface="Gill Sans MT" panose="020B0502020104020203" pitchFamily="34" charset="0"/>
              </a:rPr>
              <a:t>Insurance Portability and Accountability Act (</a:t>
            </a:r>
            <a:r>
              <a:rPr lang="en-US" sz="1100" dirty="0" smtClean="0">
                <a:latin typeface="Gill Sans MT" panose="020B0502020104020203" pitchFamily="34" charset="0"/>
              </a:rPr>
              <a:t>HIPAA</a:t>
            </a:r>
            <a:r>
              <a:rPr lang="en-US" sz="1100" dirty="0">
                <a:latin typeface="Gill Sans MT" panose="020B0502020104020203" pitchFamily="34" charset="0"/>
              </a:rPr>
              <a:t>).</a:t>
            </a:r>
          </a:p>
          <a:p>
            <a:r>
              <a:rPr lang="en-US" sz="1100" dirty="0">
                <a:latin typeface="Gill Sans MT" panose="020B0502020104020203" pitchFamily="34" charset="0"/>
              </a:rPr>
              <a:t> </a:t>
            </a:r>
          </a:p>
          <a:p>
            <a:r>
              <a:rPr lang="en-US" sz="1100" dirty="0">
                <a:latin typeface="Gill Sans MT" panose="020B0502020104020203" pitchFamily="34" charset="0"/>
              </a:rPr>
              <a:t>Part E</a:t>
            </a:r>
            <a:r>
              <a:rPr lang="en-US" sz="1100" b="1" dirty="0">
                <a:latin typeface="Gill Sans MT" panose="020B0502020104020203" pitchFamily="34" charset="0"/>
              </a:rPr>
              <a:t> </a:t>
            </a:r>
            <a:r>
              <a:rPr lang="en-US" sz="1100" dirty="0">
                <a:latin typeface="Gill Sans MT" panose="020B0502020104020203" pitchFamily="34" charset="0"/>
              </a:rPr>
              <a:t>asks whether the petitioner is requesting reimbursement from the respondent for any medical expenses paid.  If “Yes,” enter the balance and the date accrued.  Provide the date; type of expense, such as doctor’s visits or prescriptions; and cost in Section IX Other Pertinent Information. </a:t>
            </a:r>
          </a:p>
          <a:p>
            <a:r>
              <a:rPr lang="en-US" sz="1100" dirty="0">
                <a:latin typeface="Gill Sans MT" panose="020B0502020104020203" pitchFamily="34" charset="0"/>
              </a:rPr>
              <a:t> </a:t>
            </a:r>
          </a:p>
          <a:p>
            <a:r>
              <a:rPr lang="en-US" sz="1100" dirty="0">
                <a:latin typeface="Gill Sans MT" panose="020B0502020104020203" pitchFamily="34" charset="0"/>
              </a:rPr>
              <a:t>Finally in this section, part F</a:t>
            </a:r>
            <a:r>
              <a:rPr lang="en-US" sz="1100" b="1" dirty="0">
                <a:latin typeface="Gill Sans MT" panose="020B0502020104020203" pitchFamily="34" charset="0"/>
              </a:rPr>
              <a:t> </a:t>
            </a:r>
            <a:r>
              <a:rPr lang="en-US" sz="1100" dirty="0">
                <a:latin typeface="Gill Sans MT" panose="020B0502020104020203" pitchFamily="34" charset="0"/>
              </a:rPr>
              <a:t>asks whether the petitioner is requesting the responding tribunal to order the respondent to share the cost of any ongoing medical expenses being paid by the petitioner and not covered by insurance, such as dental service co-payments and allergy shots.  If “Yes,” enter the type of medical expense and the amount and frequency of the cost.  Provide additional information in Section IX Other Pertinent Information about the child(</a:t>
            </a:r>
            <a:r>
              <a:rPr lang="en-US" sz="1100" dirty="0" err="1">
                <a:latin typeface="Gill Sans MT" panose="020B0502020104020203" pitchFamily="34" charset="0"/>
              </a:rPr>
              <a:t>ren</a:t>
            </a:r>
            <a:r>
              <a:rPr lang="en-US" sz="1100" dirty="0">
                <a:latin typeface="Gill Sans MT" panose="020B0502020104020203" pitchFamily="34" charset="0"/>
              </a:rPr>
              <a:t>) involved and attach supporting documentation. </a:t>
            </a:r>
          </a:p>
          <a:p>
            <a:r>
              <a:rPr lang="en-US" sz="1100" dirty="0">
                <a:latin typeface="Gill Sans MT" panose="020B0502020104020203" pitchFamily="34" charset="0"/>
              </a:rPr>
              <a:t> </a:t>
            </a:r>
          </a:p>
          <a:p>
            <a:r>
              <a:rPr lang="en-US" sz="1100" dirty="0">
                <a:latin typeface="Gill Sans MT" panose="020B0502020104020203" pitchFamily="34" charset="0"/>
              </a:rPr>
              <a:t>Note that these forms are used </a:t>
            </a:r>
            <a:r>
              <a:rPr lang="en-US" sz="1100">
                <a:latin typeface="Gill Sans MT" panose="020B0502020104020203" pitchFamily="34" charset="0"/>
              </a:rPr>
              <a:t>by </a:t>
            </a:r>
            <a:r>
              <a:rPr lang="en-US" sz="1100" smtClean="0">
                <a:latin typeface="Gill Sans MT" panose="020B0502020104020203" pitchFamily="34" charset="0"/>
              </a:rPr>
              <a:t>IV-D </a:t>
            </a:r>
            <a:r>
              <a:rPr lang="en-US" sz="1100" dirty="0" smtClean="0">
                <a:latin typeface="Gill Sans MT" panose="020B0502020104020203" pitchFamily="34" charset="0"/>
              </a:rPr>
              <a:t>agencies </a:t>
            </a:r>
            <a:r>
              <a:rPr lang="en-US" sz="1100" dirty="0" smtClean="0">
                <a:latin typeface="Gill Sans MT" panose="020B0502020104020203" pitchFamily="34" charset="0"/>
              </a:rPr>
              <a:t>as well as </a:t>
            </a:r>
            <a:r>
              <a:rPr lang="en-US" sz="1100" dirty="0">
                <a:latin typeface="Gill Sans MT" panose="020B0502020104020203" pitchFamily="34" charset="0"/>
              </a:rPr>
              <a:t>private attorneys.</a:t>
            </a: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r>
              <a:rPr lang="en-US" dirty="0"/>
              <a:t> </a:t>
            </a:r>
            <a:fld id="{824A558B-E4E9-A94A-B9C1-029E46A76ABA}" type="slidenum">
              <a:rPr lang="en-US" smtClean="0"/>
              <a:t>13</a:t>
            </a:fld>
            <a:endParaRPr lang="en-US" dirty="0"/>
          </a:p>
        </p:txBody>
      </p:sp>
    </p:spTree>
    <p:extLst>
      <p:ext uri="{BB962C8B-B14F-4D97-AF65-F5344CB8AC3E}">
        <p14:creationId xmlns:p14="http://schemas.microsoft.com/office/powerpoint/2010/main" val="1020765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89"/>
            <a:ext cx="5608320" cy="4414177"/>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Finally, we move on to Section VI Additional Information for Child Support Calculation.  This section contains information relevant for child support calculations in many states when establishing a support order or modifying an existing one.  Because state child support guidelines vary, the information the responding tribunal will use for the calculation will vary. </a:t>
            </a:r>
          </a:p>
          <a:p>
            <a:r>
              <a:rPr lang="en-US" sz="1100" dirty="0">
                <a:latin typeface="Gill Sans MT" panose="020B0502020104020203" pitchFamily="34" charset="0"/>
              </a:rPr>
              <a:t> </a:t>
            </a:r>
          </a:p>
          <a:p>
            <a:r>
              <a:rPr lang="en-US" sz="1100" dirty="0">
                <a:latin typeface="Gill Sans MT" panose="020B0502020104020203" pitchFamily="34" charset="0"/>
              </a:rPr>
              <a:t>This section consolidates information that was in various other sections on the prior version of the General Testimony.  This section breaks out information into two parts:  Part A Establishment and Part B Modification.</a:t>
            </a:r>
          </a:p>
          <a:p>
            <a:r>
              <a:rPr lang="en-US" sz="1100" dirty="0">
                <a:latin typeface="Gill Sans MT" panose="020B0502020104020203" pitchFamily="34" charset="0"/>
              </a:rPr>
              <a:t> </a:t>
            </a:r>
          </a:p>
          <a:p>
            <a:r>
              <a:rPr lang="en-US" sz="1100" dirty="0">
                <a:latin typeface="Gill Sans MT" panose="020B0502020104020203" pitchFamily="34" charset="0"/>
              </a:rPr>
              <a:t>Part A contains questions related to establishment of an order when there is no existing support order. </a:t>
            </a:r>
          </a:p>
          <a:p>
            <a:endParaRPr lang="en-US" sz="1100" dirty="0">
              <a:latin typeface="Gill Sans MT" panose="020B0502020104020203" pitchFamily="34" charset="0"/>
            </a:endParaRPr>
          </a:p>
          <a:p>
            <a:r>
              <a:rPr lang="en-US" sz="1100" dirty="0">
                <a:latin typeface="Gill Sans MT" panose="020B0502020104020203" pitchFamily="34" charset="0"/>
              </a:rPr>
              <a:t>Some </a:t>
            </a:r>
            <a:r>
              <a:rPr lang="en-US" sz="1100" dirty="0" smtClean="0">
                <a:latin typeface="Gill Sans MT" panose="020B0502020104020203" pitchFamily="34" charset="0"/>
              </a:rPr>
              <a:t>state </a:t>
            </a:r>
            <a:r>
              <a:rPr lang="en-US" sz="1100" dirty="0">
                <a:latin typeface="Gill Sans MT" panose="020B0502020104020203" pitchFamily="34" charset="0"/>
              </a:rPr>
              <a:t>child support </a:t>
            </a:r>
            <a:r>
              <a:rPr lang="en-US" sz="1100" dirty="0" smtClean="0">
                <a:latin typeface="Gill Sans MT" panose="020B0502020104020203" pitchFamily="34" charset="0"/>
              </a:rPr>
              <a:t>guideline calculations </a:t>
            </a:r>
            <a:r>
              <a:rPr lang="en-US" sz="1100" dirty="0">
                <a:latin typeface="Gill Sans MT" panose="020B0502020104020203" pitchFamily="34" charset="0"/>
              </a:rPr>
              <a:t>consider the amount of time the </a:t>
            </a:r>
            <a:r>
              <a:rPr lang="en-US" sz="1100" dirty="0" smtClean="0">
                <a:latin typeface="Gill Sans MT" panose="020B0502020104020203" pitchFamily="34" charset="0"/>
              </a:rPr>
              <a:t>child or children spends </a:t>
            </a:r>
            <a:r>
              <a:rPr lang="en-US" sz="1100" dirty="0">
                <a:latin typeface="Gill Sans MT" panose="020B0502020104020203" pitchFamily="34" charset="0"/>
              </a:rPr>
              <a:t>with the obligor.  Generally, states use the number of overnights the </a:t>
            </a:r>
            <a:r>
              <a:rPr lang="en-US" sz="1100" dirty="0" smtClean="0">
                <a:latin typeface="Gill Sans MT" panose="020B0502020104020203" pitchFamily="34" charset="0"/>
              </a:rPr>
              <a:t>child or children </a:t>
            </a:r>
            <a:r>
              <a:rPr lang="en-US" sz="1100" dirty="0">
                <a:latin typeface="Gill Sans MT" panose="020B0502020104020203" pitchFamily="34" charset="0"/>
              </a:rPr>
              <a:t>spends with the obligated parent to calculate any applicable adjustment or deviation.  It may be difficult for the petitioner to provide the exact number of overnights.  If so, provide an estimate.</a:t>
            </a:r>
          </a:p>
          <a:p>
            <a:r>
              <a:rPr lang="en-US" sz="1100" dirty="0">
                <a:latin typeface="Gill Sans MT" panose="020B0502020104020203" pitchFamily="34" charset="0"/>
              </a:rPr>
              <a:t> </a:t>
            </a:r>
          </a:p>
          <a:p>
            <a:r>
              <a:rPr lang="en-US" sz="1100" dirty="0">
                <a:latin typeface="Gill Sans MT" panose="020B0502020104020203" pitchFamily="34" charset="0"/>
              </a:rPr>
              <a:t>If there is a court order or binding separation agreement indicating custody and parenting time terms, attach it to the form.</a:t>
            </a:r>
          </a:p>
          <a:p>
            <a:r>
              <a:rPr lang="en-US" sz="1100" dirty="0">
                <a:latin typeface="Gill Sans MT" panose="020B0502020104020203" pitchFamily="34" charset="0"/>
              </a:rPr>
              <a:t> </a:t>
            </a:r>
          </a:p>
          <a:p>
            <a:r>
              <a:rPr lang="en-US" sz="1100" dirty="0">
                <a:latin typeface="Gill Sans MT" panose="020B0502020104020203" pitchFamily="34" charset="0"/>
              </a:rPr>
              <a:t>Complete</a:t>
            </a:r>
            <a:r>
              <a:rPr lang="en-US" sz="1100" b="1" dirty="0">
                <a:latin typeface="Gill Sans MT" panose="020B0502020104020203" pitchFamily="34" charset="0"/>
              </a:rPr>
              <a:t> </a:t>
            </a:r>
            <a:r>
              <a:rPr lang="en-US" sz="1100" dirty="0">
                <a:latin typeface="Gill Sans MT" panose="020B0502020104020203" pitchFamily="34" charset="0"/>
              </a:rPr>
              <a:t>item 4</a:t>
            </a:r>
            <a:r>
              <a:rPr lang="en-US" sz="1100" b="1" dirty="0">
                <a:latin typeface="Gill Sans MT" panose="020B0502020104020203" pitchFamily="34" charset="0"/>
              </a:rPr>
              <a:t> </a:t>
            </a:r>
            <a:r>
              <a:rPr lang="en-US" sz="1100" dirty="0">
                <a:latin typeface="Gill Sans MT" panose="020B0502020104020203" pitchFamily="34" charset="0"/>
              </a:rPr>
              <a:t>if child support is being sought for a period prior to the date the Uniform Support Petition was signed.  </a:t>
            </a:r>
          </a:p>
          <a:p>
            <a:r>
              <a:rPr lang="en-US" sz="1100" dirty="0">
                <a:latin typeface="Gill Sans MT" panose="020B0502020104020203" pitchFamily="34" charset="0"/>
              </a:rPr>
              <a:t> </a:t>
            </a:r>
          </a:p>
          <a:p>
            <a:r>
              <a:rPr lang="en-US" sz="1100" dirty="0">
                <a:latin typeface="Gill Sans MT" panose="020B0502020104020203" pitchFamily="34" charset="0"/>
              </a:rPr>
              <a:t>State law controls whether the tribunal has the authority to grant support for a prior period and the time period allowed.  When seeking retroactive support, item 4.c requires disclosure of all support received directly from the obligor during that time period.  Finally, the period of time the family received public assistance benefits may be relevant in setting an award for a prior period.  Provide this information in item 4.d.  Where the petitioner’s public assistance benefits had multiple on/off periods, provide that information in Section IX Other Pertinent Information.</a:t>
            </a:r>
          </a:p>
          <a:p>
            <a:r>
              <a:rPr lang="en-US" sz="1100" dirty="0">
                <a:latin typeface="Gill Sans MT" panose="020B0502020104020203" pitchFamily="34" charset="0"/>
              </a:rPr>
              <a:t> </a:t>
            </a:r>
          </a:p>
          <a:p>
            <a:r>
              <a:rPr lang="en-US" sz="1100" dirty="0">
                <a:latin typeface="Gill Sans MT" panose="020B0502020104020203" pitchFamily="34" charset="0"/>
              </a:rPr>
              <a:t>During the revision process, we received suggestions to add the amount of public assistance benefits expended to this section.  However, since the tribunal is required to follow the guidelines calculations based on the </a:t>
            </a:r>
            <a:r>
              <a:rPr lang="en-US" sz="1100" dirty="0" smtClean="0">
                <a:latin typeface="Gill Sans MT" panose="020B0502020104020203" pitchFamily="34" charset="0"/>
              </a:rPr>
              <a:t>parties’ </a:t>
            </a:r>
            <a:r>
              <a:rPr lang="en-US" sz="1100" dirty="0">
                <a:latin typeface="Gill Sans MT" panose="020B0502020104020203" pitchFamily="34" charset="0"/>
              </a:rPr>
              <a:t>income, the amount of past public assistance expended is not relevant to the amount of prior support ordered.</a:t>
            </a:r>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a:p>
        </p:txBody>
      </p:sp>
    </p:spTree>
    <p:extLst>
      <p:ext uri="{BB962C8B-B14F-4D97-AF65-F5344CB8AC3E}">
        <p14:creationId xmlns:p14="http://schemas.microsoft.com/office/powerpoint/2010/main" val="1278176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26085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Continuing with Section VI Additional Information for Child Support Calculation, part B has questions related to the modification of an existing support order. </a:t>
            </a:r>
          </a:p>
          <a:p>
            <a:r>
              <a:rPr lang="en-US" sz="1100" dirty="0">
                <a:latin typeface="Gill Sans MT" panose="020B0502020104020203" pitchFamily="34" charset="0"/>
              </a:rPr>
              <a:t> </a:t>
            </a:r>
          </a:p>
          <a:p>
            <a:r>
              <a:rPr lang="en-US" sz="1100" dirty="0">
                <a:latin typeface="Gill Sans MT" panose="020B0502020104020203" pitchFamily="34" charset="0"/>
              </a:rPr>
              <a:t>The section begins with the legal basis for modifying the support order.  Examples include a substantial change in income of either parent or the needs of the </a:t>
            </a:r>
            <a:r>
              <a:rPr lang="en-US" sz="1100" dirty="0" smtClean="0">
                <a:latin typeface="Gill Sans MT" panose="020B0502020104020203" pitchFamily="34" charset="0"/>
              </a:rPr>
              <a:t>child, </a:t>
            </a:r>
            <a:r>
              <a:rPr lang="en-US" sz="1100" dirty="0">
                <a:latin typeface="Gill Sans MT" panose="020B0502020104020203" pitchFamily="34" charset="0"/>
              </a:rPr>
              <a:t>or </a:t>
            </a:r>
            <a:r>
              <a:rPr lang="en-US" sz="1100" dirty="0" smtClean="0">
                <a:latin typeface="Gill Sans MT" panose="020B0502020104020203" pitchFamily="34" charset="0"/>
              </a:rPr>
              <a:t>having at </a:t>
            </a:r>
            <a:r>
              <a:rPr lang="en-US" sz="1100" dirty="0">
                <a:latin typeface="Gill Sans MT" panose="020B0502020104020203" pitchFamily="34" charset="0"/>
              </a:rPr>
              <a:t>least 36 months </a:t>
            </a:r>
            <a:r>
              <a:rPr lang="en-US" sz="1100" dirty="0" smtClean="0">
                <a:latin typeface="Gill Sans MT" panose="020B0502020104020203" pitchFamily="34" charset="0"/>
              </a:rPr>
              <a:t>pass </a:t>
            </a:r>
            <a:r>
              <a:rPr lang="en-US" sz="1100" dirty="0">
                <a:latin typeface="Gill Sans MT" panose="020B0502020104020203" pitchFamily="34" charset="0"/>
              </a:rPr>
              <a:t>since the order was established or since the most recent review of the order.  Note that some states have a shorter time requirement than the federal 36-month regulation. </a:t>
            </a:r>
          </a:p>
          <a:p>
            <a:r>
              <a:rPr lang="en-US" sz="1100" dirty="0">
                <a:latin typeface="Gill Sans MT" panose="020B0502020104020203" pitchFamily="34" charset="0"/>
              </a:rPr>
              <a:t> </a:t>
            </a:r>
          </a:p>
          <a:p>
            <a:r>
              <a:rPr lang="en-US" sz="1100" dirty="0">
                <a:latin typeface="Gill Sans MT" panose="020B0502020104020203" pitchFamily="34" charset="0"/>
              </a:rPr>
              <a:t>Items 2 through 4 are similar to the questions we saw in the establishment section and provide information about any custody or parenting order and the number of overnights the child or children have had with the obligee and obligor over the last 12 months.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a:p>
        </p:txBody>
      </p:sp>
    </p:spTree>
    <p:extLst>
      <p:ext uri="{BB962C8B-B14F-4D97-AF65-F5344CB8AC3E}">
        <p14:creationId xmlns:p14="http://schemas.microsoft.com/office/powerpoint/2010/main" val="2481194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79450"/>
            <a:ext cx="4648200" cy="3486150"/>
          </a:xfrm>
        </p:spPr>
      </p:sp>
      <p:sp>
        <p:nvSpPr>
          <p:cNvPr id="3" name="Notes Placeholder 2"/>
          <p:cNvSpPr>
            <a:spLocks noGrp="1"/>
          </p:cNvSpPr>
          <p:nvPr>
            <p:ph type="body" idx="1"/>
          </p:nvPr>
        </p:nvSpPr>
        <p:spPr>
          <a:xfrm>
            <a:off x="701040" y="4405226"/>
            <a:ext cx="5608320" cy="4116474"/>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Section VII Support Order and Payment supports any claim of arrears (past due support) included in the petition.  It focuses on support payments, including whether the support order requires the obligor to pay support to anyone other than the State Disbursement Unit (SDU).  For example, the support order might direct the obligor to pay the child care expense directly to the provider.  This section also addresses direct payments to the obligee, either pursuant to an order or written agreement or </a:t>
            </a:r>
            <a:r>
              <a:rPr lang="en-US" sz="1100" dirty="0" smtClean="0">
                <a:latin typeface="Gill Sans MT" panose="020B0502020104020203" pitchFamily="34" charset="0"/>
              </a:rPr>
              <a:t>voluntarily made, </a:t>
            </a:r>
            <a:r>
              <a:rPr lang="en-US" sz="1100" dirty="0">
                <a:latin typeface="Gill Sans MT" panose="020B0502020104020203" pitchFamily="34" charset="0"/>
              </a:rPr>
              <a:t>before a support order was entered.  You must include an affidavit supporting such payments.  After considerable discussion, OCSE and the workgroup agreed that any such affidavit is best done on a state-specific form.  Accordingly, we have removed the payment record in the old General Testimony form.</a:t>
            </a:r>
          </a:p>
          <a:p>
            <a:r>
              <a:rPr lang="en-US" sz="1100" dirty="0">
                <a:latin typeface="Gill Sans MT" panose="020B0502020104020203" pitchFamily="34" charset="0"/>
              </a:rPr>
              <a:t> </a:t>
            </a:r>
          </a:p>
          <a:p>
            <a:r>
              <a:rPr lang="en-US" sz="1100" dirty="0">
                <a:latin typeface="Gill Sans MT" panose="020B0502020104020203" pitchFamily="34" charset="0"/>
              </a:rPr>
              <a:t>If a support order does exist, attach a copy of the order (usually a certified copy) and the payment record.  Also, attach an affidavit of any direct payments or voluntary payments (made before the issuance of an order</a:t>
            </a:r>
            <a:r>
              <a:rPr lang="en-US" sz="1100" dirty="0" smtClean="0">
                <a:latin typeface="Gill Sans MT" panose="020B0502020104020203" pitchFamily="34" charset="0"/>
              </a:rPr>
              <a:t>).   </a:t>
            </a:r>
            <a:endParaRPr lang="en-US" sz="1100" dirty="0">
              <a:latin typeface="Gill Sans MT" panose="020B0502020104020203" pitchFamily="34" charset="0"/>
            </a:endParaRPr>
          </a:p>
          <a:p>
            <a:endParaRPr lang="en-US" dirty="0"/>
          </a:p>
        </p:txBody>
      </p:sp>
      <p:sp>
        <p:nvSpPr>
          <p:cNvPr id="4" name="Slide Number Placeholder 3"/>
          <p:cNvSpPr>
            <a:spLocks noGrp="1"/>
          </p:cNvSpPr>
          <p:nvPr>
            <p:ph type="sldNum" sz="quarter" idx="10"/>
          </p:nvPr>
        </p:nvSpPr>
        <p:spPr>
          <a:xfrm>
            <a:off x="3970938" y="8819402"/>
            <a:ext cx="3037840" cy="464820"/>
          </a:xfrm>
        </p:spPr>
        <p:txBody>
          <a:bodyPr/>
          <a:lstStyle/>
          <a:p>
            <a:fld id="{824A558B-E4E9-A94A-B9C1-029E46A76ABA}" type="slidenum">
              <a:rPr lang="en-US" smtClean="0"/>
              <a:t>16</a:t>
            </a:fld>
            <a:endParaRPr lang="en-US"/>
          </a:p>
        </p:txBody>
      </p:sp>
    </p:spTree>
    <p:extLst>
      <p:ext uri="{BB962C8B-B14F-4D97-AF65-F5344CB8AC3E}">
        <p14:creationId xmlns:p14="http://schemas.microsoft.com/office/powerpoint/2010/main" val="2916380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18338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Section VIII Financial Information is used to obtain the petitioner’s financial information needed for the responding jurisdiction to apply its child support guidelines.  A few states continue to use only the obligor’s income, but the overwhelming majority of states consider both parents’ income when setting a new or modified child support order.  In addition, because states vary in how they define gross and net income, we removed “total gross income” and “total net income” to avoid confusion.  There is still a line requesting total gross income from prior year. </a:t>
            </a:r>
          </a:p>
          <a:p>
            <a:r>
              <a:rPr lang="en-US" sz="1100" dirty="0">
                <a:latin typeface="Gill Sans MT" panose="020B0502020104020203" pitchFamily="34" charset="0"/>
              </a:rPr>
              <a:t> </a:t>
            </a:r>
          </a:p>
          <a:p>
            <a:r>
              <a:rPr lang="en-US" sz="1100" dirty="0">
                <a:latin typeface="Gill Sans MT" panose="020B0502020104020203" pitchFamily="34" charset="0"/>
              </a:rPr>
              <a:t>We removed income information for the petitioner’s current spouse or partner.  Since that person does not have a financial responsibility to provide for the children of this action, his or her financial information is not relevant.</a:t>
            </a:r>
          </a:p>
          <a:p>
            <a:r>
              <a:rPr lang="en-US" sz="1100" dirty="0">
                <a:latin typeface="Gill Sans MT" panose="020B0502020104020203" pitchFamily="34" charset="0"/>
              </a:rPr>
              <a:t> </a:t>
            </a:r>
          </a:p>
          <a:p>
            <a:r>
              <a:rPr lang="en-US" sz="1100" dirty="0">
                <a:latin typeface="Gill Sans MT" panose="020B0502020104020203" pitchFamily="34" charset="0"/>
              </a:rPr>
              <a:t>Because child support guidelines focus on income, the section no longer includes information about monthly expenses or assets.  If such information is relevant, the petitioner can provide it in Section IX.  </a:t>
            </a:r>
          </a:p>
          <a:p>
            <a:r>
              <a:rPr lang="en-US" sz="1100" dirty="0">
                <a:latin typeface="Gill Sans MT" panose="020B0502020104020203" pitchFamily="34" charset="0"/>
              </a:rPr>
              <a:t> </a:t>
            </a:r>
          </a:p>
          <a:p>
            <a:r>
              <a:rPr lang="en-US" sz="1100" dirty="0">
                <a:latin typeface="Gill Sans MT" panose="020B0502020104020203" pitchFamily="34" charset="0"/>
              </a:rPr>
              <a:t>It is important to disclose all pertinent information.  Failure to disclose information may seriously affect the legal proceedings in the responding jurisdiction and may unnecessarily delay the resolution of the support issue.</a:t>
            </a:r>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a:p>
        </p:txBody>
      </p:sp>
    </p:spTree>
    <p:extLst>
      <p:ext uri="{BB962C8B-B14F-4D97-AF65-F5344CB8AC3E}">
        <p14:creationId xmlns:p14="http://schemas.microsoft.com/office/powerpoint/2010/main" val="3733972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18338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Continuing with Section VIII Financial Information, </a:t>
            </a:r>
            <a:r>
              <a:rPr lang="en-US" sz="1100" dirty="0" smtClean="0">
                <a:latin typeface="Gill Sans MT" panose="020B0502020104020203" pitchFamily="34" charset="0"/>
              </a:rPr>
              <a:t>item 4 provides </a:t>
            </a:r>
            <a:r>
              <a:rPr lang="en-US" sz="1100" dirty="0">
                <a:latin typeface="Gill Sans MT" panose="020B0502020104020203" pitchFamily="34" charset="0"/>
              </a:rPr>
              <a:t>information on other deductions that may be considered by the responding tribunal. </a:t>
            </a:r>
          </a:p>
          <a:p>
            <a:r>
              <a:rPr lang="en-US" sz="1100" dirty="0">
                <a:latin typeface="Gill Sans MT" panose="020B0502020104020203" pitchFamily="34" charset="0"/>
              </a:rPr>
              <a:t> </a:t>
            </a:r>
          </a:p>
          <a:p>
            <a:r>
              <a:rPr lang="en-US" sz="1100" dirty="0">
                <a:latin typeface="Gill Sans MT" panose="020B0502020104020203" pitchFamily="34" charset="0"/>
              </a:rPr>
              <a:t>“Mandatory retirement” means amounts that are required by law to be withheld or paid directly from a party’s income and deposited in a retirement account or fund.</a:t>
            </a:r>
          </a:p>
          <a:p>
            <a:r>
              <a:rPr lang="en-US" sz="1100" dirty="0">
                <a:latin typeface="Gill Sans MT" panose="020B0502020104020203" pitchFamily="34" charset="0"/>
              </a:rPr>
              <a:t> </a:t>
            </a:r>
          </a:p>
          <a:p>
            <a:r>
              <a:rPr lang="en-US" sz="1100" dirty="0">
                <a:latin typeface="Gill Sans MT" panose="020B0502020104020203" pitchFamily="34" charset="0"/>
              </a:rPr>
              <a:t>“</a:t>
            </a:r>
            <a:r>
              <a:rPr lang="en-US" sz="1100" dirty="0" err="1">
                <a:latin typeface="Gill Sans MT" panose="020B0502020104020203" pitchFamily="34" charset="0"/>
              </a:rPr>
              <a:t>Nonmandatory</a:t>
            </a:r>
            <a:r>
              <a:rPr lang="en-US" sz="1100" dirty="0">
                <a:latin typeface="Gill Sans MT" panose="020B0502020104020203" pitchFamily="34" charset="0"/>
              </a:rPr>
              <a:t> retirement” means amounts that are voluntarily withheld or paid directly from a party’s income and deposited in a retirement account or fund, such as a 401(k). </a:t>
            </a:r>
          </a:p>
          <a:p>
            <a:r>
              <a:rPr lang="en-US" sz="1100" dirty="0">
                <a:latin typeface="Gill Sans MT" panose="020B0502020104020203" pitchFamily="34" charset="0"/>
              </a:rPr>
              <a:t> </a:t>
            </a:r>
          </a:p>
          <a:p>
            <a:r>
              <a:rPr lang="en-US" sz="1100" dirty="0">
                <a:latin typeface="Gill Sans MT" panose="020B0502020104020203" pitchFamily="34" charset="0"/>
              </a:rPr>
              <a:t>During the forms revision process, we received a suggestion to add a checkbox to indicate the person to whom the information belongs.  We disagreed with this because the petitioner by definition is the person or entity requesting the tribunal to take certain action.  The revisions to the header information clearly identify whether the petitioner is the obligee or obligor.</a:t>
            </a:r>
          </a:p>
          <a:p>
            <a:r>
              <a:rPr lang="en-US" sz="1100" dirty="0">
                <a:latin typeface="Gill Sans MT" panose="020B0502020104020203" pitchFamily="34" charset="0"/>
              </a:rPr>
              <a:t> </a:t>
            </a:r>
          </a:p>
          <a:p>
            <a:r>
              <a:rPr lang="en-US" sz="1100" dirty="0">
                <a:latin typeface="Gill Sans MT" panose="020B0502020104020203" pitchFamily="34" charset="0"/>
              </a:rPr>
              <a:t>Section IX Other Pertinent Information allows the petitioner to provide other relevant information </a:t>
            </a:r>
            <a:r>
              <a:rPr lang="en-US" sz="1100" dirty="0" smtClean="0">
                <a:latin typeface="Gill Sans MT" panose="020B0502020104020203" pitchFamily="34" charset="0"/>
              </a:rPr>
              <a:t>that may be </a:t>
            </a:r>
            <a:r>
              <a:rPr lang="en-US" sz="1100" dirty="0">
                <a:latin typeface="Gill Sans MT" panose="020B0502020104020203" pitchFamily="34" charset="0"/>
              </a:rPr>
              <a:t>useful to the responding jurisdiction.  As discussed, it is also the place to put “carry over” information from other sections where there was insufficient space to provide a detailed response.  If the additional information is related to a previous section, identify the section, part, and item number as appropriate.  Check “Continued on attached sheet(s), incorporated by reference,” if you have more information than will fit into the space provided.</a:t>
            </a:r>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a:p>
        </p:txBody>
      </p:sp>
    </p:spTree>
    <p:extLst>
      <p:ext uri="{BB962C8B-B14F-4D97-AF65-F5344CB8AC3E}">
        <p14:creationId xmlns:p14="http://schemas.microsoft.com/office/powerpoint/2010/main" val="800556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Section X Attached and Incorporated by Reference provides a check list of documents you may provide to support the General Testimony.  If a support order was not issued by the responding jurisdiction, you will generally need to attach one certified copy and one copy.  If the order was issued by the responding jurisdiction, you may not need to include a copy of the order, but it can be helpful to the responding jurisdiction.</a:t>
            </a:r>
          </a:p>
          <a:p>
            <a:r>
              <a:rPr lang="en-US" sz="1100" dirty="0">
                <a:latin typeface="Gill Sans MT" panose="020B0502020104020203" pitchFamily="34" charset="0"/>
              </a:rPr>
              <a:t> </a:t>
            </a:r>
          </a:p>
          <a:p>
            <a:r>
              <a:rPr lang="en-US" sz="1100" dirty="0">
                <a:latin typeface="Gill Sans MT" panose="020B0502020104020203" pitchFamily="34" charset="0"/>
              </a:rPr>
              <a:t>Check “Additional attached document(s), incorporated by reference” when including documents other than those listed.</a:t>
            </a:r>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a:p>
        </p:txBody>
      </p:sp>
    </p:spTree>
    <p:extLst>
      <p:ext uri="{BB962C8B-B14F-4D97-AF65-F5344CB8AC3E}">
        <p14:creationId xmlns:p14="http://schemas.microsoft.com/office/powerpoint/2010/main" val="1215496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This is the federal Office of Child Support Enforcement’s third training session on the new intergovernmental forms.  Let’s review what we have covered so far:</a:t>
            </a:r>
          </a:p>
          <a:p>
            <a:r>
              <a:rPr lang="en-US" sz="1100" dirty="0">
                <a:latin typeface="Gill Sans MT" panose="020B0502020104020203" pitchFamily="34" charset="0"/>
              </a:rPr>
              <a:t> </a:t>
            </a:r>
          </a:p>
          <a:p>
            <a:r>
              <a:rPr lang="en-US" sz="1100" dirty="0">
                <a:latin typeface="Gill Sans MT" panose="020B0502020104020203" pitchFamily="34" charset="0"/>
              </a:rPr>
              <a:t>On March 28, </a:t>
            </a:r>
            <a:r>
              <a:rPr lang="en-US" sz="1100" dirty="0" smtClean="0">
                <a:latin typeface="Gill Sans MT" panose="020B0502020104020203" pitchFamily="34" charset="0"/>
              </a:rPr>
              <a:t>2017, </a:t>
            </a:r>
            <a:r>
              <a:rPr lang="en-US" sz="1100" dirty="0">
                <a:latin typeface="Gill Sans MT" panose="020B0502020104020203" pitchFamily="34" charset="0"/>
              </a:rPr>
              <a:t>we covered:</a:t>
            </a:r>
          </a:p>
          <a:p>
            <a:pPr marL="640594" lvl="1" indent="-174708">
              <a:buFont typeface="Arial" panose="020B0604020202020204" pitchFamily="34" charset="0"/>
              <a:buChar char="•"/>
            </a:pPr>
            <a:r>
              <a:rPr lang="en-US" sz="1100" dirty="0">
                <a:latin typeface="Gill Sans MT" panose="020B0502020104020203" pitchFamily="34" charset="0"/>
              </a:rPr>
              <a:t>The objective of the training course; </a:t>
            </a:r>
          </a:p>
          <a:p>
            <a:pPr marL="640594" lvl="1" indent="-174708">
              <a:buFont typeface="Arial" panose="020B0604020202020204" pitchFamily="34" charset="0"/>
              <a:buChar char="•"/>
            </a:pPr>
            <a:r>
              <a:rPr lang="en-US" sz="1100" dirty="0">
                <a:latin typeface="Gill Sans MT" panose="020B0502020104020203" pitchFamily="34" charset="0"/>
              </a:rPr>
              <a:t>Background; </a:t>
            </a:r>
          </a:p>
          <a:p>
            <a:pPr marL="640594" lvl="1" indent="-174708">
              <a:buFont typeface="Arial" panose="020B0604020202020204" pitchFamily="34" charset="0"/>
              <a:buChar char="•"/>
            </a:pPr>
            <a:r>
              <a:rPr lang="en-US" sz="1100" dirty="0">
                <a:latin typeface="Gill Sans MT" panose="020B0502020104020203" pitchFamily="34" charset="0"/>
              </a:rPr>
              <a:t>The general changes that were made across forms; and</a:t>
            </a:r>
          </a:p>
          <a:p>
            <a:pPr marL="640594" lvl="1" indent="-174708">
              <a:buFont typeface="Arial" panose="020B0604020202020204" pitchFamily="34" charset="0"/>
              <a:buChar char="•"/>
            </a:pPr>
            <a:r>
              <a:rPr lang="en-US" sz="1100" dirty="0">
                <a:latin typeface="Gill Sans MT" panose="020B0502020104020203" pitchFamily="34" charset="0"/>
              </a:rPr>
              <a:t>The first four individual forms:</a:t>
            </a:r>
          </a:p>
          <a:p>
            <a:pPr marL="1164717" lvl="2" indent="-232943">
              <a:buFont typeface="+mj-lt"/>
              <a:buAutoNum type="arabicPeriod"/>
            </a:pPr>
            <a:r>
              <a:rPr lang="en-US" sz="1100" dirty="0">
                <a:latin typeface="Gill Sans MT" panose="020B0502020104020203" pitchFamily="34" charset="0"/>
              </a:rPr>
              <a:t>Child Support Agency Confidential Information Form;</a:t>
            </a:r>
          </a:p>
          <a:p>
            <a:pPr marL="1164717" lvl="2" indent="-232943">
              <a:buFont typeface="+mj-lt"/>
              <a:buAutoNum type="arabicPeriod"/>
            </a:pPr>
            <a:r>
              <a:rPr lang="en-US" sz="1100" dirty="0">
                <a:latin typeface="Gill Sans MT" panose="020B0502020104020203" pitchFamily="34" charset="0"/>
              </a:rPr>
              <a:t>Personal Information Form For UIFSA § 311;</a:t>
            </a:r>
          </a:p>
          <a:p>
            <a:pPr marL="1164717" lvl="2" indent="-232943">
              <a:buFont typeface="+mj-lt"/>
              <a:buAutoNum type="arabicPeriod"/>
            </a:pPr>
            <a:r>
              <a:rPr lang="en-US" sz="1100" dirty="0">
                <a:latin typeface="Gill Sans MT" panose="020B0502020104020203" pitchFamily="34" charset="0"/>
              </a:rPr>
              <a:t>Transmittal #1 – Initial Request; and</a:t>
            </a:r>
          </a:p>
          <a:p>
            <a:pPr marL="1164717" lvl="2" indent="-232943">
              <a:buFont typeface="+mj-lt"/>
              <a:buAutoNum type="arabicPeriod"/>
            </a:pPr>
            <a:r>
              <a:rPr lang="en-US" sz="1100" dirty="0">
                <a:latin typeface="Gill Sans MT" panose="020B0502020104020203" pitchFamily="34" charset="0"/>
              </a:rPr>
              <a:t>Transmittal #1 – Initial Request Acknowledgment.</a:t>
            </a:r>
          </a:p>
          <a:p>
            <a:r>
              <a:rPr lang="en-US" sz="1100" dirty="0">
                <a:latin typeface="Gill Sans MT" panose="020B0502020104020203" pitchFamily="34" charset="0"/>
              </a:rPr>
              <a:t> </a:t>
            </a:r>
          </a:p>
          <a:p>
            <a:r>
              <a:rPr lang="en-US" sz="1100" dirty="0">
                <a:latin typeface="Gill Sans MT" panose="020B0502020104020203" pitchFamily="34" charset="0"/>
              </a:rPr>
              <a:t>We also covered Implementation Timeframes.</a:t>
            </a:r>
          </a:p>
          <a:p>
            <a:r>
              <a:rPr lang="en-US" sz="1100" dirty="0">
                <a:latin typeface="Gill Sans MT" panose="020B0502020104020203" pitchFamily="34" charset="0"/>
              </a:rPr>
              <a:t> </a:t>
            </a:r>
          </a:p>
          <a:p>
            <a:r>
              <a:rPr lang="en-US" sz="1100" dirty="0">
                <a:latin typeface="Gill Sans MT" panose="020B0502020104020203" pitchFamily="34" charset="0"/>
              </a:rPr>
              <a:t>Please note, “UIFSA” stands for the Uniform Interstate Family Support Act. </a:t>
            </a:r>
          </a:p>
          <a:p>
            <a:r>
              <a:rPr lang="en-US" sz="1100" dirty="0">
                <a:latin typeface="Gill Sans MT" panose="020B0502020104020203" pitchFamily="34" charset="0"/>
              </a:rPr>
              <a:t> </a:t>
            </a:r>
          </a:p>
          <a:p>
            <a:r>
              <a:rPr lang="en-US" sz="1100" dirty="0">
                <a:latin typeface="Gill Sans MT" panose="020B0502020104020203" pitchFamily="34" charset="0"/>
              </a:rPr>
              <a:t>On April 25, </a:t>
            </a:r>
            <a:r>
              <a:rPr lang="en-US" sz="1100" dirty="0" smtClean="0">
                <a:latin typeface="Gill Sans MT" panose="020B0502020104020203" pitchFamily="34" charset="0"/>
              </a:rPr>
              <a:t>2017, </a:t>
            </a:r>
            <a:r>
              <a:rPr lang="en-US" sz="1100" dirty="0">
                <a:latin typeface="Gill Sans MT" panose="020B0502020104020203" pitchFamily="34" charset="0"/>
              </a:rPr>
              <a:t>we covered the following forms:</a:t>
            </a:r>
          </a:p>
          <a:p>
            <a:pPr marL="698830" lvl="1" indent="-232943">
              <a:buFont typeface="+mj-lt"/>
              <a:buAutoNum type="arabicPeriod"/>
            </a:pPr>
            <a:r>
              <a:rPr lang="en-US" sz="1100" dirty="0">
                <a:latin typeface="Gill Sans MT" panose="020B0502020104020203" pitchFamily="34" charset="0"/>
              </a:rPr>
              <a:t>Transmittal #2 – Subsequent Actions;</a:t>
            </a:r>
          </a:p>
          <a:p>
            <a:pPr marL="698830" lvl="1" indent="-232943">
              <a:buFont typeface="+mj-lt"/>
              <a:buAutoNum type="arabicPeriod"/>
            </a:pPr>
            <a:r>
              <a:rPr lang="en-US" sz="1100" dirty="0">
                <a:latin typeface="Gill Sans MT" panose="020B0502020104020203" pitchFamily="34" charset="0"/>
              </a:rPr>
              <a:t>Transmittal #3 – Request for Assistance/Discovery;</a:t>
            </a:r>
          </a:p>
          <a:p>
            <a:pPr marL="698830" lvl="1" indent="-232943">
              <a:buFont typeface="+mj-lt"/>
              <a:buAutoNum type="arabicPeriod"/>
            </a:pPr>
            <a:r>
              <a:rPr lang="en-US" sz="1100" dirty="0">
                <a:latin typeface="Gill Sans MT" panose="020B0502020104020203" pitchFamily="34" charset="0"/>
              </a:rPr>
              <a:t>Letter of Transmittal Requesting Registration; and</a:t>
            </a:r>
          </a:p>
          <a:p>
            <a:pPr marL="698830" lvl="1" indent="-232943">
              <a:buFont typeface="+mj-lt"/>
              <a:buAutoNum type="arabicPeriod"/>
            </a:pPr>
            <a:r>
              <a:rPr lang="en-US" sz="1100" dirty="0">
                <a:latin typeface="Gill Sans MT" panose="020B0502020104020203" pitchFamily="34" charset="0"/>
              </a:rPr>
              <a:t>Uniform Support Petition.</a:t>
            </a:r>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a:p>
        </p:txBody>
      </p:sp>
    </p:spTree>
    <p:extLst>
      <p:ext uri="{BB962C8B-B14F-4D97-AF65-F5344CB8AC3E}">
        <p14:creationId xmlns:p14="http://schemas.microsoft.com/office/powerpoint/2010/main" val="815985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Section XI Declaration has a new title </a:t>
            </a:r>
            <a:r>
              <a:rPr lang="en-US" sz="1100" dirty="0" smtClean="0">
                <a:latin typeface="Gill Sans MT" panose="020B0502020104020203" pitchFamily="34" charset="0"/>
              </a:rPr>
              <a:t>that </a:t>
            </a:r>
            <a:r>
              <a:rPr lang="en-US" sz="1100" dirty="0">
                <a:latin typeface="Gill Sans MT" panose="020B0502020104020203" pitchFamily="34" charset="0"/>
              </a:rPr>
              <a:t>reflects the fact that UIFSA 2008 no longer requires verification.  Because UIFSA § 316 requires only that an affidavit or a document incorporated by reference in a federally required form be given under penalty of perjury, the form no longer references a notary public.</a:t>
            </a:r>
          </a:p>
          <a:p>
            <a:r>
              <a:rPr lang="en-US" sz="1100" dirty="0">
                <a:latin typeface="Gill Sans MT" panose="020B0502020104020203" pitchFamily="34" charset="0"/>
              </a:rPr>
              <a:t> </a:t>
            </a:r>
          </a:p>
          <a:p>
            <a:r>
              <a:rPr lang="en-US" sz="1100" dirty="0">
                <a:latin typeface="Gill Sans MT" panose="020B0502020104020203" pitchFamily="34" charset="0"/>
              </a:rPr>
              <a:t>The person or people providing the testimony – the individual petitioner, the agency representative, or both – must sign under penalty of perjury and date the General Testimony at the bottom of the page.  By this signature, the person or people are confirming that the information and facts provided in the testimony and all attached documents are true to the best of his or her knowledge and belief.</a:t>
            </a:r>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a:p>
        </p:txBody>
      </p:sp>
    </p:spTree>
    <p:extLst>
      <p:ext uri="{BB962C8B-B14F-4D97-AF65-F5344CB8AC3E}">
        <p14:creationId xmlns:p14="http://schemas.microsoft.com/office/powerpoint/2010/main" val="9859631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Let’s move on to the Child Support Agency Request </a:t>
            </a:r>
            <a:r>
              <a:rPr lang="en-US" sz="1100" dirty="0" smtClean="0">
                <a:latin typeface="Gill Sans MT" panose="020B0502020104020203" pitchFamily="34" charset="0"/>
              </a:rPr>
              <a:t>for </a:t>
            </a:r>
            <a:r>
              <a:rPr lang="en-US" sz="1100" dirty="0">
                <a:latin typeface="Gill Sans MT" panose="020B0502020104020203" pitchFamily="34" charset="0"/>
              </a:rPr>
              <a:t>Change </a:t>
            </a:r>
            <a:r>
              <a:rPr lang="en-US" sz="1100" dirty="0" smtClean="0">
                <a:latin typeface="Gill Sans MT" panose="020B0502020104020203" pitchFamily="34" charset="0"/>
              </a:rPr>
              <a:t>of </a:t>
            </a:r>
            <a:r>
              <a:rPr lang="en-US" sz="1100" dirty="0">
                <a:latin typeface="Gill Sans MT" panose="020B0502020104020203" pitchFamily="34" charset="0"/>
              </a:rPr>
              <a:t>Support Payment Location Pursuant To UIFSA § 319.</a:t>
            </a:r>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91" y="4260850"/>
            <a:ext cx="6698827" cy="4260850"/>
          </a:xfrm>
        </p:spPr>
        <p:txBody>
          <a:bodyPr/>
          <a:lstStyle/>
          <a:p>
            <a:pPr defTabSz="931541">
              <a:defRPr/>
            </a:pPr>
            <a:r>
              <a:rPr lang="en-US" sz="1100" dirty="0">
                <a:latin typeface="Gill Sans MT" panose="020B0502020104020203" pitchFamily="34" charset="0"/>
              </a:rPr>
              <a:t>Notes:</a:t>
            </a:r>
          </a:p>
          <a:p>
            <a:pPr defTabSz="931541">
              <a:defRPr/>
            </a:pPr>
            <a:endParaRPr lang="en-US" sz="1100" dirty="0">
              <a:latin typeface="Gill Sans MT" panose="020B0502020104020203" pitchFamily="34" charset="0"/>
            </a:endParaRPr>
          </a:p>
          <a:p>
            <a:pPr defTabSz="931541">
              <a:defRPr/>
            </a:pPr>
            <a:r>
              <a:rPr lang="en-US" sz="1100" dirty="0">
                <a:latin typeface="Gill Sans MT" panose="020B0502020104020203" pitchFamily="34" charset="0"/>
                <a:ea typeface="Tahoma" panose="020B0604030504040204" pitchFamily="34" charset="0"/>
                <a:cs typeface="Arial" panose="020B0604020202020204" pitchFamily="34" charset="0"/>
              </a:rPr>
              <a:t>Before we look at the form, we want to go over the basics of UIFSA § 319 because it is new to many states that went from UIFSA 1996 to UIFSA 2008.  UIFSA § 319(b) allows a state agency providing services to an obligee to request a redirection of support payments to its SDU.  It is available only when neither of the parties nor the child reside in the state that issued the support order, and only if the obligee is receiving IV-D services in a new state.</a:t>
            </a:r>
          </a:p>
          <a:p>
            <a:pPr defTabSz="931541">
              <a:defRPr/>
            </a:pPr>
            <a:endParaRPr lang="en-US" sz="1100" dirty="0">
              <a:latin typeface="Gill Sans MT" panose="020B0502020104020203" pitchFamily="34" charset="0"/>
              <a:ea typeface="Tahoma" panose="020B0604030504040204" pitchFamily="34" charset="0"/>
              <a:cs typeface="Arial" panose="020B0604020202020204" pitchFamily="34" charset="0"/>
            </a:endParaRPr>
          </a:p>
          <a:p>
            <a:pPr defTabSz="931541">
              <a:defRPr/>
            </a:pPr>
            <a:r>
              <a:rPr lang="en-US" sz="1100" dirty="0">
                <a:latin typeface="Gill Sans MT" panose="020B0502020104020203" pitchFamily="34" charset="0"/>
                <a:ea typeface="Tahoma" panose="020B0604030504040204" pitchFamily="34" charset="0"/>
                <a:cs typeface="Arial" panose="020B0604020202020204" pitchFamily="34" charset="0"/>
              </a:rPr>
              <a:t>After redirection, UIFSA § 319(c) requires the state now receiving the payments to provide the order-issuing state, upon request, a certified statement of the amounts and dates of all payments received.</a:t>
            </a:r>
            <a:endParaRPr lang="en-US" sz="1100" strike="sngStrike" dirty="0">
              <a:latin typeface="Gill Sans MT" panose="020B0502020104020203" pitchFamily="34" charset="0"/>
              <a:ea typeface="Tahoma" panose="020B0604030504040204" pitchFamily="34" charset="0"/>
              <a:cs typeface="Arial" panose="020B0604020202020204" pitchFamily="34" charset="0"/>
            </a:endParaRPr>
          </a:p>
          <a:p>
            <a:pPr defTabSz="931541">
              <a:defRPr/>
            </a:pPr>
            <a:endParaRPr lang="en-US" sz="1100" dirty="0">
              <a:latin typeface="Gill Sans MT" panose="020B0502020104020203" pitchFamily="34" charset="0"/>
              <a:ea typeface="Tahoma" panose="020B0604030504040204" pitchFamily="34" charset="0"/>
              <a:cs typeface="Arial" panose="020B0604020202020204" pitchFamily="34" charset="0"/>
            </a:endParaRPr>
          </a:p>
          <a:p>
            <a:pPr defTabSz="931541">
              <a:defRPr/>
            </a:pPr>
            <a:r>
              <a:rPr lang="en-US" sz="1100" dirty="0">
                <a:latin typeface="Gill Sans MT" panose="020B0502020104020203" pitchFamily="34" charset="0"/>
                <a:ea typeface="Tahoma" panose="020B0604030504040204" pitchFamily="34" charset="0"/>
                <a:cs typeface="Arial" panose="020B0604020202020204" pitchFamily="34" charset="0"/>
              </a:rPr>
              <a:t>Even when redirection is available, there is no UIFSA or federal requirement that a IV-D agency providing services to an obligee make a redirection request.  Other options, such as payment forwarding and initiating a two-state case may be preferable, depending on the facts and involvement of the order-issuing state.  However, if a state agency does make a UIFSA § 319 request, it must be honored by the order state.</a:t>
            </a:r>
          </a:p>
          <a:p>
            <a:pPr defTabSz="931541">
              <a:defRPr/>
            </a:pPr>
            <a:endParaRPr lang="en-US" sz="1100" dirty="0">
              <a:latin typeface="Gill Sans MT" panose="020B0502020104020203" pitchFamily="34" charset="0"/>
              <a:ea typeface="Tahoma" panose="020B0604030504040204" pitchFamily="34" charset="0"/>
              <a:cs typeface="Arial" panose="020B0604020202020204" pitchFamily="34" charset="0"/>
            </a:endParaRPr>
          </a:p>
          <a:p>
            <a:pPr defTabSz="442080">
              <a:defRPr/>
            </a:pPr>
            <a:r>
              <a:rPr lang="en-US" sz="1100" dirty="0">
                <a:latin typeface="Gill Sans MT" panose="020B0502020104020203" pitchFamily="34" charset="0"/>
              </a:rPr>
              <a:t>So how does redirection work?  As you know, payments generally flow through the order state’s SDU to the obligee even after everyone has left that state.  When there is a request under UIFSA § 319 to the state that issued the order by the state providing services to the obligee, the first step is for the order state to direct a new payment flow to the SDU in the state providing services to the obligee.  Depending on state law, the IV-D agency may be able to accomplish this by either administrative or judicial order.  The second step is to provide notice of the new payment location to the employer.  UIFSA § 319 gives IV-D agencies flexibility in notifying the employer of the new payment location by either sending an income withholding order or</a:t>
            </a:r>
            <a:r>
              <a:rPr lang="en-US" sz="1100" i="1" dirty="0">
                <a:latin typeface="Gill Sans MT" panose="020B0502020104020203" pitchFamily="34" charset="0"/>
              </a:rPr>
              <a:t> </a:t>
            </a:r>
            <a:r>
              <a:rPr lang="en-US" sz="1100" dirty="0">
                <a:latin typeface="Gill Sans MT" panose="020B0502020104020203" pitchFamily="34" charset="0"/>
              </a:rPr>
              <a:t>an administrative notice of change of payee.  It is also a best practice to send a copy to the obligor, so that if he or she changes employers or sends in direct payments, they will go to the correct SDU.</a:t>
            </a:r>
          </a:p>
          <a:p>
            <a:pPr defTabSz="457152">
              <a:defRPr/>
            </a:pPr>
            <a:endParaRPr lang="en-US" sz="1100" dirty="0">
              <a:latin typeface="Gill Sans MT" panose="020B0502020104020203" pitchFamily="34" charset="0"/>
            </a:endParaRPr>
          </a:p>
          <a:p>
            <a:pPr defTabSz="457152">
              <a:defRPr/>
            </a:pPr>
            <a:r>
              <a:rPr lang="en-US" sz="1100" dirty="0">
                <a:latin typeface="Gill Sans MT" panose="020B0502020104020203" pitchFamily="34" charset="0"/>
              </a:rPr>
              <a:t>Just a few additional notes about redirection.  UIFSA is state law and provides clear legal authority for the agency or tribunal to act when a proper UIFSA § 319 request is received.  The order remains that of the order-issuing state; all issuing state terms remain in place, including interest charged.  UIFSA § 319 does not grant any modification authority to the requesting jurisdiction; its authority extends only to the collection and distribution of payments received.    </a:t>
            </a:r>
          </a:p>
          <a:p>
            <a:pPr defTabSz="457152">
              <a:defRPr/>
            </a:pPr>
            <a:endParaRPr lang="en-US" sz="1100" dirty="0">
              <a:latin typeface="Gill Sans MT" panose="020B0502020104020203" pitchFamily="34" charset="0"/>
            </a:endParaRPr>
          </a:p>
          <a:p>
            <a:pPr defTabSz="457152">
              <a:defRPr/>
            </a:pPr>
            <a:r>
              <a:rPr lang="en-US" sz="1100" dirty="0">
                <a:latin typeface="Gill Sans MT" panose="020B0502020104020203" pitchFamily="34" charset="0"/>
              </a:rPr>
              <a:t>UIFSA § 319(b)(1) requires the order-issuing IV-D agency or tribunal to direct </a:t>
            </a:r>
            <a:r>
              <a:rPr lang="en-US" sz="1100" b="1" dirty="0">
                <a:latin typeface="Gill Sans MT" panose="020B0502020104020203" pitchFamily="34" charset="0"/>
              </a:rPr>
              <a:t>ALL</a:t>
            </a:r>
            <a:r>
              <a:rPr lang="en-US" sz="1100" dirty="0">
                <a:latin typeface="Gill Sans MT" panose="020B0502020104020203" pitchFamily="34" charset="0"/>
              </a:rPr>
              <a:t> payments, whether from employer or non-employer sources, to the requesting state SDU.  </a:t>
            </a:r>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a:p>
        </p:txBody>
      </p:sp>
    </p:spTree>
    <p:extLst>
      <p:ext uri="{BB962C8B-B14F-4D97-AF65-F5344CB8AC3E}">
        <p14:creationId xmlns:p14="http://schemas.microsoft.com/office/powerpoint/2010/main" val="2643709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Gill Sans MT" panose="020B0502020104020203" pitchFamily="34" charset="0"/>
              </a:rPr>
              <a:t>Notes:</a:t>
            </a:r>
          </a:p>
          <a:p>
            <a:endParaRPr lang="en-US" dirty="0">
              <a:latin typeface="Gill Sans MT" panose="020B0502020104020203" pitchFamily="34" charset="0"/>
            </a:endParaRPr>
          </a:p>
          <a:p>
            <a:r>
              <a:rPr lang="en-US" dirty="0">
                <a:latin typeface="Gill Sans MT" panose="020B0502020104020203" pitchFamily="34" charset="0"/>
              </a:rPr>
              <a:t>Let’s look at a hypothetical </a:t>
            </a:r>
            <a:r>
              <a:rPr lang="en-US" dirty="0" smtClean="0">
                <a:latin typeface="Gill Sans MT" panose="020B0502020104020203" pitchFamily="34" charset="0"/>
              </a:rPr>
              <a:t>case.  As </a:t>
            </a:r>
            <a:r>
              <a:rPr lang="en-US" dirty="0">
                <a:latin typeface="Gill Sans MT" panose="020B0502020104020203" pitchFamily="34" charset="0"/>
              </a:rPr>
              <a:t>illustrated by the diagrams, a support order was entered in Texas designating </a:t>
            </a:r>
            <a:r>
              <a:rPr lang="en-US" dirty="0" smtClean="0">
                <a:latin typeface="Gill Sans MT" panose="020B0502020104020203" pitchFamily="34" charset="0"/>
              </a:rPr>
              <a:t>the Texas </a:t>
            </a:r>
            <a:r>
              <a:rPr lang="en-US" dirty="0">
                <a:latin typeface="Gill Sans MT" panose="020B0502020104020203" pitchFamily="34" charset="0"/>
              </a:rPr>
              <a:t>SDU as the payment location, the obligor now lives in Florida, and the </a:t>
            </a:r>
            <a:r>
              <a:rPr lang="en-US" dirty="0" err="1">
                <a:latin typeface="Gill Sans MT" panose="020B0502020104020203" pitchFamily="34" charset="0"/>
              </a:rPr>
              <a:t>obligee</a:t>
            </a:r>
            <a:r>
              <a:rPr lang="en-US" dirty="0">
                <a:latin typeface="Gill Sans MT" panose="020B0502020104020203" pitchFamily="34" charset="0"/>
              </a:rPr>
              <a:t> and child now live in California</a:t>
            </a:r>
            <a:r>
              <a:rPr lang="en-US" dirty="0" smtClean="0">
                <a:latin typeface="Gill Sans MT" panose="020B0502020104020203" pitchFamily="34" charset="0"/>
              </a:rPr>
              <a:t>. </a:t>
            </a:r>
            <a:endParaRPr lang="en-US" dirty="0">
              <a:latin typeface="Gill Sans MT" panose="020B0502020104020203" pitchFamily="34" charset="0"/>
            </a:endParaRPr>
          </a:p>
          <a:p>
            <a:r>
              <a:rPr lang="en-US" dirty="0" smtClean="0">
                <a:latin typeface="Gill Sans MT" panose="020B0502020104020203" pitchFamily="34" charset="0"/>
              </a:rPr>
              <a:t> </a:t>
            </a:r>
            <a:endParaRPr lang="en-US" dirty="0">
              <a:latin typeface="Gill Sans MT" panose="020B0502020104020203" pitchFamily="34" charset="0"/>
            </a:endParaRPr>
          </a:p>
          <a:p>
            <a:r>
              <a:rPr lang="en-US" dirty="0">
                <a:latin typeface="Gill Sans MT" panose="020B0502020104020203" pitchFamily="34" charset="0"/>
              </a:rPr>
              <a:t>The first set of diagrams shows the payment flow before </a:t>
            </a:r>
            <a:r>
              <a:rPr lang="en-US" dirty="0" smtClean="0">
                <a:latin typeface="Gill Sans MT" panose="020B0502020104020203" pitchFamily="34" charset="0"/>
              </a:rPr>
              <a:t>redirection</a:t>
            </a:r>
            <a:r>
              <a:rPr lang="en-US" dirty="0">
                <a:latin typeface="Gill Sans MT" panose="020B0502020104020203" pitchFamily="34" charset="0"/>
              </a:rPr>
              <a:t>.  The </a:t>
            </a:r>
            <a:r>
              <a:rPr lang="en-US" b="0" dirty="0" smtClean="0">
                <a:latin typeface="Gill Sans MT" panose="020B0502020104020203" pitchFamily="34" charset="0"/>
              </a:rPr>
              <a:t>obligor</a:t>
            </a:r>
            <a:r>
              <a:rPr lang="en-US" baseline="0" dirty="0" smtClean="0">
                <a:latin typeface="Gill Sans MT" panose="020B0502020104020203" pitchFamily="34" charset="0"/>
              </a:rPr>
              <a:t> </a:t>
            </a:r>
            <a:r>
              <a:rPr lang="en-US" dirty="0" smtClean="0">
                <a:latin typeface="Gill Sans MT" panose="020B0502020104020203" pitchFamily="34" charset="0"/>
              </a:rPr>
              <a:t>in </a:t>
            </a:r>
            <a:r>
              <a:rPr lang="en-US" dirty="0">
                <a:latin typeface="Gill Sans MT" panose="020B0502020104020203" pitchFamily="34" charset="0"/>
              </a:rPr>
              <a:t>Florida is sending payments to </a:t>
            </a:r>
            <a:r>
              <a:rPr lang="en-US" dirty="0" smtClean="0">
                <a:latin typeface="Gill Sans MT" panose="020B0502020104020203" pitchFamily="34" charset="0"/>
              </a:rPr>
              <a:t>the Texas SDU, but the Texas</a:t>
            </a:r>
            <a:r>
              <a:rPr lang="en-US" baseline="0" dirty="0" smtClean="0">
                <a:latin typeface="Gill Sans MT" panose="020B0502020104020203" pitchFamily="34" charset="0"/>
              </a:rPr>
              <a:t> IV-D agency does not have an open case</a:t>
            </a:r>
            <a:r>
              <a:rPr lang="en-US" dirty="0" smtClean="0">
                <a:latin typeface="Gill Sans MT" panose="020B0502020104020203" pitchFamily="34" charset="0"/>
              </a:rPr>
              <a:t>.   The </a:t>
            </a:r>
            <a:r>
              <a:rPr lang="en-US" dirty="0" err="1" smtClean="0">
                <a:latin typeface="Gill Sans MT" panose="020B0502020104020203" pitchFamily="34" charset="0"/>
              </a:rPr>
              <a:t>obligee</a:t>
            </a:r>
            <a:r>
              <a:rPr lang="en-US" baseline="0" dirty="0" smtClean="0">
                <a:latin typeface="Gill Sans MT" panose="020B0502020104020203" pitchFamily="34" charset="0"/>
              </a:rPr>
              <a:t> has not yet applied for services in California, so the Texas SDU is sending the payments directly to the family in </a:t>
            </a:r>
            <a:r>
              <a:rPr lang="en-US" dirty="0" smtClean="0">
                <a:latin typeface="Gill Sans MT" panose="020B0502020104020203" pitchFamily="34" charset="0"/>
              </a:rPr>
              <a:t>California.</a:t>
            </a:r>
            <a:endParaRPr lang="en-US" dirty="0">
              <a:latin typeface="Gill Sans MT" panose="020B0502020104020203" pitchFamily="34" charset="0"/>
            </a:endParaRPr>
          </a:p>
          <a:p>
            <a:endParaRPr lang="en-US" dirty="0">
              <a:latin typeface="Gill Sans MT" panose="020B0502020104020203" pitchFamily="34" charset="0"/>
            </a:endParaRPr>
          </a:p>
          <a:p>
            <a:pPr defTabSz="442080">
              <a:defRPr/>
            </a:pPr>
            <a:r>
              <a:rPr lang="en-US" dirty="0">
                <a:latin typeface="Gill Sans MT" panose="020B0502020104020203" pitchFamily="34" charset="0"/>
              </a:rPr>
              <a:t>The second set of diagrams shows the payment flow </a:t>
            </a:r>
            <a:r>
              <a:rPr lang="en-US" b="0" dirty="0">
                <a:latin typeface="Gill Sans MT" panose="020B0502020104020203" pitchFamily="34" charset="0"/>
              </a:rPr>
              <a:t>after </a:t>
            </a:r>
            <a:r>
              <a:rPr lang="en-US" b="0" dirty="0" smtClean="0">
                <a:latin typeface="Gill Sans MT" panose="020B0502020104020203" pitchFamily="34" charset="0"/>
              </a:rPr>
              <a:t>the UIFSA § 319</a:t>
            </a:r>
            <a:r>
              <a:rPr lang="en-US" b="0" baseline="0" dirty="0" smtClean="0">
                <a:latin typeface="Gill Sans MT" panose="020B0502020104020203" pitchFamily="34" charset="0"/>
              </a:rPr>
              <a:t> change in payment location, </a:t>
            </a:r>
            <a:r>
              <a:rPr lang="en-US" baseline="0" dirty="0" smtClean="0">
                <a:latin typeface="Gill Sans MT" panose="020B0502020104020203" pitchFamily="34" charset="0"/>
              </a:rPr>
              <a:t>or </a:t>
            </a:r>
            <a:r>
              <a:rPr lang="en-US" dirty="0" smtClean="0">
                <a:latin typeface="Gill Sans MT" panose="020B0502020104020203" pitchFamily="34" charset="0"/>
              </a:rPr>
              <a:t>redirection</a:t>
            </a:r>
            <a:r>
              <a:rPr lang="en-US" dirty="0">
                <a:latin typeface="Gill Sans MT" panose="020B0502020104020203" pitchFamily="34" charset="0"/>
              </a:rPr>
              <a:t>.  </a:t>
            </a:r>
            <a:r>
              <a:rPr lang="en-US" dirty="0" smtClean="0">
                <a:latin typeface="Gill Sans MT" panose="020B0502020104020203" pitchFamily="34" charset="0"/>
              </a:rPr>
              <a:t>Once the </a:t>
            </a:r>
            <a:r>
              <a:rPr lang="en-US" dirty="0" err="1" smtClean="0">
                <a:latin typeface="Gill Sans MT" panose="020B0502020104020203" pitchFamily="34" charset="0"/>
              </a:rPr>
              <a:t>obligee</a:t>
            </a:r>
            <a:r>
              <a:rPr lang="en-US" baseline="0" dirty="0" smtClean="0">
                <a:latin typeface="Gill Sans MT" panose="020B0502020104020203" pitchFamily="34" charset="0"/>
              </a:rPr>
              <a:t> applies for services, the California IV-D agency must look at all the facts of the case including whether the IV-D agencies in Texas or Florida have open IV-D cases.  </a:t>
            </a:r>
            <a:r>
              <a:rPr lang="en-US" dirty="0" smtClean="0">
                <a:latin typeface="Gill Sans MT" panose="020B0502020104020203" pitchFamily="34" charset="0"/>
              </a:rPr>
              <a:t>OCSE strongly recommends that the requesting agency contact the order-issuing state and check federal resources prior to sending a redirection request.  Federal resources</a:t>
            </a:r>
            <a:r>
              <a:rPr lang="en-US" baseline="0" dirty="0" smtClean="0">
                <a:latin typeface="Gill Sans MT" panose="020B0502020104020203" pitchFamily="34" charset="0"/>
              </a:rPr>
              <a:t> include QUICK (Query Interstate Cases for Kids) and the response data from the Federal Case Registry or FCR.  The requesting IV-D agency must ensure </a:t>
            </a:r>
            <a:r>
              <a:rPr lang="en-US" dirty="0" smtClean="0">
                <a:latin typeface="Gill Sans MT" panose="020B0502020104020203" pitchFamily="34" charset="0"/>
              </a:rPr>
              <a:t>the limited grounds for UIFSA § 319(b) are met and that a change of payment location is not only permissible but also the most appropriate option.</a:t>
            </a:r>
          </a:p>
          <a:p>
            <a:endParaRPr lang="en-US" baseline="0" dirty="0" smtClean="0">
              <a:latin typeface="Gill Sans MT" panose="020B0502020104020203" pitchFamily="34" charset="0"/>
            </a:endParaRPr>
          </a:p>
          <a:p>
            <a:r>
              <a:rPr lang="en-US" baseline="0" dirty="0" smtClean="0">
                <a:latin typeface="Gill Sans MT" panose="020B0502020104020203" pitchFamily="34" charset="0"/>
              </a:rPr>
              <a:t>If </a:t>
            </a:r>
            <a:r>
              <a:rPr lang="en-US" dirty="0" smtClean="0">
                <a:latin typeface="Gill Sans MT" panose="020B0502020104020203" pitchFamily="34" charset="0"/>
              </a:rPr>
              <a:t>California determines</a:t>
            </a:r>
            <a:r>
              <a:rPr lang="en-US" b="1" dirty="0" smtClean="0">
                <a:latin typeface="Gill Sans MT" panose="020B0502020104020203" pitchFamily="34" charset="0"/>
              </a:rPr>
              <a:t> </a:t>
            </a:r>
            <a:r>
              <a:rPr lang="en-US" dirty="0">
                <a:latin typeface="Gill Sans MT" panose="020B0502020104020203" pitchFamily="34" charset="0"/>
              </a:rPr>
              <a:t>that redirection is the most appropriate service for the </a:t>
            </a:r>
            <a:r>
              <a:rPr lang="en-US" dirty="0" smtClean="0">
                <a:latin typeface="Gill Sans MT" panose="020B0502020104020203" pitchFamily="34" charset="0"/>
              </a:rPr>
              <a:t>family given the facts here, </a:t>
            </a:r>
            <a:r>
              <a:rPr lang="en-US" dirty="0">
                <a:latin typeface="Gill Sans MT" panose="020B0502020104020203" pitchFamily="34" charset="0"/>
              </a:rPr>
              <a:t>it may send a redirection request to Texas on the form that we will discuss next.  The Texas IV-D agency will facilitate the redirection of payments from its SDU to California’s SDU, again, either by judicial or administrative order.  The </a:t>
            </a:r>
            <a:r>
              <a:rPr lang="en-US" b="0" dirty="0" smtClean="0">
                <a:latin typeface="Gill Sans MT" panose="020B0502020104020203" pitchFamily="34" charset="0"/>
              </a:rPr>
              <a:t>Texas </a:t>
            </a:r>
            <a:r>
              <a:rPr lang="en-US" dirty="0" smtClean="0">
                <a:latin typeface="Gill Sans MT" panose="020B0502020104020203" pitchFamily="34" charset="0"/>
              </a:rPr>
              <a:t>IV-D </a:t>
            </a:r>
            <a:r>
              <a:rPr lang="en-US" dirty="0">
                <a:latin typeface="Gill Sans MT" panose="020B0502020104020203" pitchFamily="34" charset="0"/>
              </a:rPr>
              <a:t>agency also will send a new income withholding order or administrative </a:t>
            </a:r>
            <a:r>
              <a:rPr lang="en-US" b="0" dirty="0">
                <a:latin typeface="Gill Sans MT" panose="020B0502020104020203" pitchFamily="34" charset="0"/>
              </a:rPr>
              <a:t>notice of</a:t>
            </a:r>
            <a:r>
              <a:rPr lang="en-US" b="1" dirty="0">
                <a:latin typeface="Gill Sans MT" panose="020B0502020104020203" pitchFamily="34" charset="0"/>
              </a:rPr>
              <a:t> </a:t>
            </a:r>
            <a:r>
              <a:rPr lang="en-US" dirty="0">
                <a:latin typeface="Gill Sans MT" panose="020B0502020104020203" pitchFamily="34" charset="0"/>
              </a:rPr>
              <a:t>change of payee to the employer in Florida.  As you can see, after redirection, the payments will go from the employer in Florida directly to California’s SDU, bypassing the SDU in Texas altogether.  If Texas needs information on those payments, UIFSA § 319 requires California to provide a certified statement of the amount and dates of all payments received </a:t>
            </a:r>
            <a:r>
              <a:rPr lang="en-US" dirty="0" smtClean="0">
                <a:latin typeface="Gill Sans MT" panose="020B0502020104020203" pitchFamily="34" charset="0"/>
              </a:rPr>
              <a:t>upon request </a:t>
            </a:r>
            <a:r>
              <a:rPr lang="en-US" dirty="0">
                <a:latin typeface="Gill Sans MT" panose="020B0502020104020203" pitchFamily="34" charset="0"/>
              </a:rPr>
              <a:t>from Texas.</a:t>
            </a:r>
          </a:p>
          <a:p>
            <a:endParaRPr lang="en-US" dirty="0">
              <a:latin typeface="Gill Sans MT" panose="020B0502020104020203" pitchFamily="34" charset="0"/>
            </a:endParaRPr>
          </a:p>
          <a:p>
            <a:r>
              <a:rPr lang="en-US" dirty="0">
                <a:latin typeface="Gill Sans MT" panose="020B0502020104020203" pitchFamily="34" charset="0"/>
              </a:rPr>
              <a:t>When revising the intergovernmental forms, the workgroup decided the most effective way to facilitate 319 requests was on a </a:t>
            </a:r>
            <a:r>
              <a:rPr lang="en-US" b="0" dirty="0" smtClean="0">
                <a:latin typeface="Gill Sans MT" panose="020B0502020104020203" pitchFamily="34" charset="0"/>
              </a:rPr>
              <a:t>new standalone</a:t>
            </a:r>
            <a:r>
              <a:rPr lang="en-US" dirty="0" smtClean="0">
                <a:latin typeface="Gill Sans MT" panose="020B0502020104020203" pitchFamily="34" charset="0"/>
              </a:rPr>
              <a:t> form</a:t>
            </a:r>
            <a:r>
              <a:rPr lang="en-US" dirty="0">
                <a:latin typeface="Gill Sans MT" panose="020B0502020104020203" pitchFamily="34" charset="0"/>
              </a:rPr>
              <a:t>, which we will describe next.</a:t>
            </a:r>
          </a:p>
          <a:p>
            <a:endParaRPr lang="en-US" b="1" dirty="0">
              <a:latin typeface="Gill Sans MT" panose="020B0502020104020203" pitchFamily="34" charset="0"/>
            </a:endParaRPr>
          </a:p>
          <a:p>
            <a:pPr defTabSz="457152">
              <a:defRPr/>
            </a:pPr>
            <a:r>
              <a:rPr lang="en-US" b="0" dirty="0" smtClean="0">
                <a:latin typeface="Gill Sans MT" panose="020B0502020104020203" pitchFamily="34" charset="0"/>
              </a:rPr>
              <a:t>But first </a:t>
            </a:r>
            <a:r>
              <a:rPr lang="en-US" b="0" dirty="0">
                <a:latin typeface="Gill Sans MT" panose="020B0502020104020203" pitchFamily="34" charset="0"/>
              </a:rPr>
              <a:t>we want to pause to recognize that UIFSA § 319 is complicated and has been the cause of confusion among states.  We don’t have time to discuss this provision at greater length today, since the purpose of the forms training is to introduce you to all </a:t>
            </a:r>
            <a:r>
              <a:rPr lang="en-US" b="0" dirty="0" smtClean="0">
                <a:latin typeface="Gill Sans MT" panose="020B0502020104020203" pitchFamily="34" charset="0"/>
              </a:rPr>
              <a:t>13 </a:t>
            </a:r>
            <a:r>
              <a:rPr lang="en-US" b="0" dirty="0">
                <a:latin typeface="Gill Sans MT" panose="020B0502020104020203" pitchFamily="34" charset="0"/>
              </a:rPr>
              <a:t>of the revised intergovernmental forms.  However, OCSE is working on </a:t>
            </a:r>
            <a:r>
              <a:rPr lang="en-US" b="0" dirty="0" smtClean="0">
                <a:latin typeface="Gill Sans MT" panose="020B0502020104020203" pitchFamily="34" charset="0"/>
              </a:rPr>
              <a:t>policy guidance to </a:t>
            </a:r>
            <a:r>
              <a:rPr lang="en-US" b="0" dirty="0">
                <a:latin typeface="Gill Sans MT" panose="020B0502020104020203" pitchFamily="34" charset="0"/>
              </a:rPr>
              <a:t>assist states in the complex area of interstate payment processing including UIFSA § 319.  </a:t>
            </a:r>
          </a:p>
          <a:p>
            <a:endParaRPr lang="en-GB" dirty="0">
              <a:latin typeface="Gill Sans MT" panose="020B0502020104020203" pitchFamily="34" charset="0"/>
            </a:endParaRPr>
          </a:p>
        </p:txBody>
      </p:sp>
    </p:spTree>
    <p:extLst>
      <p:ext uri="{BB962C8B-B14F-4D97-AF65-F5344CB8AC3E}">
        <p14:creationId xmlns:p14="http://schemas.microsoft.com/office/powerpoint/2010/main" val="24436358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7" y="4260850"/>
            <a:ext cx="6698827" cy="4725670"/>
          </a:xfrm>
        </p:spPr>
        <p:txBody>
          <a:bodyPr/>
          <a:lstStyle/>
          <a:p>
            <a:r>
              <a:rPr lang="en-US" sz="1100" dirty="0">
                <a:latin typeface="Gill Sans MT" panose="020B0502020104020203" pitchFamily="34" charset="0"/>
              </a:rPr>
              <a:t>Notes:  </a:t>
            </a:r>
          </a:p>
          <a:p>
            <a:r>
              <a:rPr lang="en-US" sz="1100" dirty="0">
                <a:latin typeface="Gill Sans MT" panose="020B0502020104020203" pitchFamily="34" charset="0"/>
              </a:rPr>
              <a:t> </a:t>
            </a:r>
          </a:p>
          <a:p>
            <a:r>
              <a:rPr lang="en-US" sz="1100" dirty="0">
                <a:latin typeface="Gill Sans MT" panose="020B0502020104020203" pitchFamily="34" charset="0"/>
              </a:rPr>
              <a:t>Now that we have covered the basics of UIFSA § </a:t>
            </a:r>
            <a:r>
              <a:rPr lang="en-US" sz="1100" dirty="0" smtClean="0">
                <a:latin typeface="Gill Sans MT" panose="020B0502020104020203" pitchFamily="34" charset="0"/>
              </a:rPr>
              <a:t>319, </a:t>
            </a:r>
            <a:r>
              <a:rPr lang="en-US" sz="1100" dirty="0">
                <a:latin typeface="Gill Sans MT" panose="020B0502020104020203" pitchFamily="34" charset="0"/>
              </a:rPr>
              <a:t>or </a:t>
            </a:r>
            <a:r>
              <a:rPr lang="en-US" sz="1100" dirty="0" smtClean="0">
                <a:latin typeface="Gill Sans MT" panose="020B0502020104020203" pitchFamily="34" charset="0"/>
              </a:rPr>
              <a:t>redirection, </a:t>
            </a:r>
            <a:r>
              <a:rPr lang="en-US" sz="1100" dirty="0">
                <a:latin typeface="Gill Sans MT" panose="020B0502020104020203" pitchFamily="34" charset="0"/>
              </a:rPr>
              <a:t>let’s move on to the form that facilitates use of this provision by both the requesting agency and order-issuing tribunal or agency.</a:t>
            </a:r>
          </a:p>
          <a:p>
            <a:r>
              <a:rPr lang="en-US" sz="1100" dirty="0">
                <a:latin typeface="Gill Sans MT" panose="020B0502020104020203" pitchFamily="34" charset="0"/>
              </a:rPr>
              <a:t> </a:t>
            </a:r>
          </a:p>
          <a:p>
            <a:r>
              <a:rPr lang="en-US" sz="1100" dirty="0">
                <a:latin typeface="Gill Sans MT" panose="020B0502020104020203" pitchFamily="34" charset="0"/>
              </a:rPr>
              <a:t>The Child Support Agency Request for Change of Support Payment Location Pursuant to UIFSA § 319 (referred to going forward as the “319 form”) is the last of the four new intergovernmental forms we have covered in these trainings.  This form may be used by a IV-D agency providing services to an obligee to make a § 319 request to the state that issued the support order to change the payment location of the order.  This form may also be used by a IV-D agency responding to a § 319 request.  Only IV-D agencies can request redirection.</a:t>
            </a:r>
          </a:p>
          <a:p>
            <a:endParaRPr lang="en-US" sz="1100" dirty="0">
              <a:latin typeface="Gill Sans MT" panose="020B0502020104020203" pitchFamily="34" charset="0"/>
            </a:endParaRPr>
          </a:p>
          <a:p>
            <a:r>
              <a:rPr lang="en-US" sz="1100" dirty="0">
                <a:latin typeface="Gill Sans MT" panose="020B0502020104020203" pitchFamily="34" charset="0"/>
              </a:rPr>
              <a:t>When drafting this form, the workgroup identified the necessary data elements for states to make and respond to a UIFSA § 319(b) change of payment location request.  The form sets out the statutory requirements and identifies the </a:t>
            </a:r>
            <a:r>
              <a:rPr lang="en-US" sz="1100" dirty="0" smtClean="0">
                <a:latin typeface="Gill Sans MT" panose="020B0502020104020203" pitchFamily="34" charset="0"/>
              </a:rPr>
              <a:t>issuing</a:t>
            </a:r>
            <a:r>
              <a:rPr lang="en-US" sz="1100" baseline="0" dirty="0" smtClean="0">
                <a:latin typeface="Gill Sans MT" panose="020B0502020104020203" pitchFamily="34" charset="0"/>
              </a:rPr>
              <a:t> </a:t>
            </a:r>
            <a:r>
              <a:rPr lang="en-US" sz="1100" dirty="0" smtClean="0">
                <a:latin typeface="Gill Sans MT" panose="020B0502020104020203" pitchFamily="34" charset="0"/>
              </a:rPr>
              <a:t>state’s </a:t>
            </a:r>
            <a:r>
              <a:rPr lang="en-US" sz="1100" dirty="0">
                <a:latin typeface="Gill Sans MT" panose="020B0502020104020203" pitchFamily="34" charset="0"/>
              </a:rPr>
              <a:t>order, the parties, and the children for whom support is provided.</a:t>
            </a:r>
          </a:p>
          <a:p>
            <a:r>
              <a:rPr lang="en-US" sz="1100" dirty="0">
                <a:latin typeface="Gill Sans MT" panose="020B0502020104020203" pitchFamily="34" charset="0"/>
              </a:rPr>
              <a:t> </a:t>
            </a:r>
          </a:p>
          <a:p>
            <a:r>
              <a:rPr lang="en-US" sz="1100" dirty="0">
                <a:latin typeface="Gill Sans MT" panose="020B0502020104020203" pitchFamily="34" charset="0"/>
              </a:rPr>
              <a:t>A state only makes a UIFSA § 319 request when it does not have an intergovernmental IV-D case open with the order-issuing state.  (If two states already have an open IV-D case, payments would already be flowing between states and redirection would not be necessary.)  Therefore, the header on the form uses “requesting” and “order-issuing” to identify the agencies involved in this request, in lieu of the terms “initiating” and “responding.”  The </a:t>
            </a:r>
            <a:r>
              <a:rPr lang="en-US" sz="1100" dirty="0" smtClean="0">
                <a:latin typeface="Gill Sans MT" panose="020B0502020104020203" pitchFamily="34" charset="0"/>
              </a:rPr>
              <a:t>form header also informs </a:t>
            </a:r>
            <a:r>
              <a:rPr lang="en-US" sz="1100" dirty="0">
                <a:latin typeface="Gill Sans MT" panose="020B0502020104020203" pitchFamily="34" charset="0"/>
              </a:rPr>
              <a:t>the requesting agency that it also must attach a completed Child Support Agency Confidential Information Form, which records the PII for the case.  The UIFSA § 319 form is a </a:t>
            </a:r>
            <a:r>
              <a:rPr lang="en-US" sz="1100" dirty="0" smtClean="0">
                <a:latin typeface="Gill Sans MT" panose="020B0502020104020203" pitchFamily="34" charset="0"/>
              </a:rPr>
              <a:t>standalone </a:t>
            </a:r>
            <a:r>
              <a:rPr lang="en-US" sz="1100" dirty="0">
                <a:latin typeface="Gill Sans MT" panose="020B0502020104020203" pitchFamily="34" charset="0"/>
              </a:rPr>
              <a:t>request; no additional transmittal form is needed.  A Transmittal # 1 should not be submitted with this form, as this is not a request to open an intergovernmental case.</a:t>
            </a:r>
          </a:p>
          <a:p>
            <a:r>
              <a:rPr lang="en-US" sz="1100" dirty="0">
                <a:latin typeface="Gill Sans MT" panose="020B0502020104020203" pitchFamily="34" charset="0"/>
              </a:rPr>
              <a:t> </a:t>
            </a:r>
          </a:p>
          <a:p>
            <a:r>
              <a:rPr lang="en-US" sz="1100" dirty="0">
                <a:latin typeface="Gill Sans MT" panose="020B0502020104020203" pitchFamily="34" charset="0"/>
              </a:rPr>
              <a:t>There is currently no CSENet transaction for UIFSA § 319.  Accordingly, the CSENet checkbox does not appear in the NOTE section of the </a:t>
            </a:r>
            <a:r>
              <a:rPr lang="en-US" sz="1100" dirty="0" smtClean="0">
                <a:latin typeface="Gill Sans MT" panose="020B0502020104020203" pitchFamily="34" charset="0"/>
              </a:rPr>
              <a:t>form header.</a:t>
            </a: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a:p>
        </p:txBody>
      </p:sp>
    </p:spTree>
    <p:extLst>
      <p:ext uri="{BB962C8B-B14F-4D97-AF65-F5344CB8AC3E}">
        <p14:creationId xmlns:p14="http://schemas.microsoft.com/office/powerpoint/2010/main" val="26437098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1574" y="4415790"/>
            <a:ext cx="6387253" cy="4105910"/>
          </a:xfrm>
        </p:spPr>
        <p:txBody>
          <a:bodyPr/>
          <a:lstStyle/>
          <a:p>
            <a:r>
              <a:rPr lang="en-US" sz="1100" dirty="0">
                <a:latin typeface="Gill Sans MT" panose="020B0502020104020203" pitchFamily="34" charset="0"/>
              </a:rPr>
              <a:t>Notes:  </a:t>
            </a:r>
          </a:p>
          <a:p>
            <a:r>
              <a:rPr lang="en-US" sz="1100" dirty="0">
                <a:latin typeface="Gill Sans MT" panose="020B0502020104020203" pitchFamily="34" charset="0"/>
              </a:rPr>
              <a:t> </a:t>
            </a:r>
          </a:p>
          <a:p>
            <a:r>
              <a:rPr lang="en-US" sz="1100" dirty="0">
                <a:latin typeface="Gill Sans MT" panose="020B0502020104020203" pitchFamily="34" charset="0"/>
              </a:rPr>
              <a:t>Just under </a:t>
            </a:r>
            <a:r>
              <a:rPr lang="en-US" sz="1100" dirty="0" smtClean="0">
                <a:latin typeface="Gill Sans MT" panose="020B0502020104020203" pitchFamily="34" charset="0"/>
              </a:rPr>
              <a:t>the header, </a:t>
            </a:r>
            <a:r>
              <a:rPr lang="en-US" sz="1100" dirty="0">
                <a:latin typeface="Gill Sans MT" panose="020B0502020104020203" pitchFamily="34" charset="0"/>
              </a:rPr>
              <a:t>the form lists the statutory requirements for requesting a change of payment location under UIFSA § 319 (b).  A IV-D agency cannot request redirection unless all of these requirements are met. These requirements are:</a:t>
            </a:r>
          </a:p>
          <a:p>
            <a:r>
              <a:rPr lang="en-US" sz="1100" dirty="0">
                <a:latin typeface="Gill Sans MT" panose="020B0502020104020203" pitchFamily="34" charset="0"/>
              </a:rPr>
              <a:t> </a:t>
            </a:r>
          </a:p>
          <a:p>
            <a:pPr marL="640594" lvl="1" indent="-174708">
              <a:buFont typeface="Arial" panose="020B0604020202020204" pitchFamily="34" charset="0"/>
              <a:buChar char="•"/>
            </a:pPr>
            <a:r>
              <a:rPr lang="en-US" sz="1100" dirty="0">
                <a:latin typeface="Gill Sans MT" panose="020B0502020104020203" pitchFamily="34" charset="0"/>
              </a:rPr>
              <a:t>The obligee must be receiving IV-D services from the requesting agency;</a:t>
            </a:r>
          </a:p>
          <a:p>
            <a:pPr marL="640594" lvl="1" indent="-174708">
              <a:buFont typeface="Arial" panose="020B0604020202020204" pitchFamily="34" charset="0"/>
              <a:buChar char="•"/>
            </a:pPr>
            <a:r>
              <a:rPr lang="en-US" sz="1100" dirty="0">
                <a:latin typeface="Gill Sans MT" panose="020B0502020104020203" pitchFamily="34" charset="0"/>
              </a:rPr>
              <a:t>The tribunal in the requested state must have issued the support order; and</a:t>
            </a:r>
          </a:p>
          <a:p>
            <a:pPr marL="640594" lvl="1" indent="-174708">
              <a:buFont typeface="Arial" panose="020B0604020202020204" pitchFamily="34" charset="0"/>
              <a:buChar char="•"/>
            </a:pPr>
            <a:r>
              <a:rPr lang="en-US" sz="1100" dirty="0">
                <a:latin typeface="Gill Sans MT" panose="020B0502020104020203" pitchFamily="34" charset="0"/>
              </a:rPr>
              <a:t>Neither the obligor, obligee or the child(</a:t>
            </a:r>
            <a:r>
              <a:rPr lang="en-US" sz="1100" dirty="0" err="1">
                <a:latin typeface="Gill Sans MT" panose="020B0502020104020203" pitchFamily="34" charset="0"/>
              </a:rPr>
              <a:t>ren</a:t>
            </a:r>
            <a:r>
              <a:rPr lang="en-US" sz="1100" dirty="0">
                <a:latin typeface="Gill Sans MT" panose="020B0502020104020203" pitchFamily="34" charset="0"/>
              </a:rPr>
              <a:t>) are residing in the order state.</a:t>
            </a:r>
          </a:p>
          <a:p>
            <a:r>
              <a:rPr lang="en-US" sz="1100" dirty="0">
                <a:latin typeface="Gill Sans MT" panose="020B0502020104020203" pitchFamily="34" charset="0"/>
              </a:rPr>
              <a:t> </a:t>
            </a:r>
          </a:p>
          <a:p>
            <a:r>
              <a:rPr lang="en-US" sz="1100" dirty="0">
                <a:latin typeface="Gill Sans MT" panose="020B0502020104020203" pitchFamily="34" charset="0"/>
              </a:rPr>
              <a:t>Redirection can only be requested by a IV-D agency.</a:t>
            </a:r>
          </a:p>
          <a:p>
            <a:r>
              <a:rPr lang="en-US" sz="1100" dirty="0">
                <a:latin typeface="Gill Sans MT" panose="020B0502020104020203" pitchFamily="34" charset="0"/>
              </a:rPr>
              <a:t> </a:t>
            </a:r>
          </a:p>
          <a:p>
            <a:r>
              <a:rPr lang="en-US" sz="1100" dirty="0">
                <a:latin typeface="Gill Sans MT" panose="020B0502020104020203" pitchFamily="34" charset="0"/>
              </a:rPr>
              <a:t>As noted under Section I Action, the requesting agency sending this form is asking the </a:t>
            </a:r>
            <a:r>
              <a:rPr lang="en-US" sz="1100" dirty="0" smtClean="0">
                <a:latin typeface="Gill Sans MT" panose="020B0502020104020203" pitchFamily="34" charset="0"/>
              </a:rPr>
              <a:t>order-issuing </a:t>
            </a:r>
            <a:r>
              <a:rPr lang="en-US" sz="1100" dirty="0">
                <a:latin typeface="Gill Sans MT" panose="020B0502020104020203" pitchFamily="34" charset="0"/>
              </a:rPr>
              <a:t>state agency or tribunal to do the following:   </a:t>
            </a:r>
          </a:p>
          <a:p>
            <a:pPr marL="640594" lvl="1" indent="-174708">
              <a:buFont typeface="Arial" panose="020B0604020202020204" pitchFamily="34" charset="0"/>
              <a:buChar char="•"/>
            </a:pPr>
            <a:r>
              <a:rPr lang="en-US" sz="1100" dirty="0">
                <a:latin typeface="Gill Sans MT" panose="020B0502020104020203" pitchFamily="34" charset="0"/>
              </a:rPr>
              <a:t>Direct that the support payment be made to the requesting agency’s </a:t>
            </a:r>
            <a:r>
              <a:rPr lang="en-US" sz="1100" dirty="0" smtClean="0">
                <a:latin typeface="Gill Sans MT" panose="020B0502020104020203" pitchFamily="34" charset="0"/>
              </a:rPr>
              <a:t>SDU;</a:t>
            </a:r>
            <a:endParaRPr lang="en-US" sz="1100" dirty="0">
              <a:latin typeface="Gill Sans MT" panose="020B0502020104020203" pitchFamily="34" charset="0"/>
            </a:endParaRPr>
          </a:p>
          <a:p>
            <a:pPr marL="640594" lvl="1" indent="-174708">
              <a:buFont typeface="Arial" panose="020B0604020202020204" pitchFamily="34" charset="0"/>
              <a:buChar char="•"/>
            </a:pPr>
            <a:r>
              <a:rPr lang="en-US" sz="1100" dirty="0">
                <a:latin typeface="Gill Sans MT" panose="020B0502020104020203" pitchFamily="34" charset="0"/>
              </a:rPr>
              <a:t>Issue and send to the obligor’s employer a conforming income withholding order or an administrative notice of change of payee, reflecting the redirected payments; and</a:t>
            </a:r>
          </a:p>
          <a:p>
            <a:pPr marL="640594" lvl="1" indent="-174708">
              <a:buFont typeface="Arial" panose="020B0604020202020204" pitchFamily="34" charset="0"/>
              <a:buChar char="•"/>
            </a:pPr>
            <a:r>
              <a:rPr lang="en-US" sz="1100" dirty="0">
                <a:latin typeface="Gill Sans MT" panose="020B0502020104020203" pitchFamily="34" charset="0"/>
              </a:rPr>
              <a:t>Forward to the requesting agency a copy of the tribunal order or administrative notice redirecting support payments and the conforming income withholding order or administrative notice of change of payee.</a:t>
            </a:r>
          </a:p>
          <a:p>
            <a:r>
              <a:rPr lang="en-US" sz="1100" dirty="0">
                <a:latin typeface="Gill Sans MT" panose="020B0502020104020203" pitchFamily="34" charset="0"/>
              </a:rPr>
              <a:t> </a:t>
            </a:r>
          </a:p>
          <a:p>
            <a:r>
              <a:rPr lang="en-US" sz="1100" dirty="0">
                <a:latin typeface="Gill Sans MT" panose="020B0502020104020203" pitchFamily="34" charset="0"/>
              </a:rPr>
              <a:t>When an order-issuing state receives a request that meets the requirements, UIFSA § 319(b) sets forth a limited legal duty on the order-issuing state to re-designate the payment location on the support order to the requesting state’s SDU and issue a compliant income withholding order or an administrative notice of change of payee. </a:t>
            </a:r>
          </a:p>
          <a:p>
            <a:r>
              <a:rPr lang="en-US" sz="1100" dirty="0">
                <a:latin typeface="Gill Sans MT" panose="020B0502020104020203" pitchFamily="34" charset="0"/>
              </a:rPr>
              <a:t> </a:t>
            </a:r>
          </a:p>
          <a:p>
            <a:r>
              <a:rPr lang="en-US" sz="1100" dirty="0">
                <a:latin typeface="Gill Sans MT" panose="020B0502020104020203" pitchFamily="34" charset="0"/>
              </a:rPr>
              <a:t>The form contains an option where the requesting agency may request a certified arrears calculation or payment record as of the date the payment location was changed.  The requesting IV-D agency can use this information to accurately set up its SDU account in preparation for receiving payment from the obligor or the obligor’s employer.  </a:t>
            </a:r>
          </a:p>
          <a:p>
            <a:r>
              <a:rPr lang="en-US" sz="1100" dirty="0">
                <a:latin typeface="Gill Sans MT" panose="020B0502020104020203" pitchFamily="34" charset="0"/>
              </a:rPr>
              <a:t> </a:t>
            </a:r>
          </a:p>
          <a:p>
            <a:r>
              <a:rPr lang="en-US" sz="1100" dirty="0">
                <a:latin typeface="Gill Sans MT" panose="020B0502020104020203" pitchFamily="34" charset="0"/>
              </a:rPr>
              <a:t>Section II Case Information provides space for details about the order.  The requesting IV-D agency must provide the following information about the order (if known):</a:t>
            </a:r>
          </a:p>
          <a:p>
            <a:pPr marL="640594" lvl="1" indent="-174708">
              <a:buFont typeface="Arial" panose="020B0604020202020204" pitchFamily="34" charset="0"/>
              <a:buChar char="•"/>
            </a:pPr>
            <a:r>
              <a:rPr lang="en-US" sz="1100" dirty="0">
                <a:latin typeface="Gill Sans MT" panose="020B0502020104020203" pitchFamily="34" charset="0"/>
              </a:rPr>
              <a:t>Date of the Support Order;</a:t>
            </a:r>
          </a:p>
          <a:p>
            <a:pPr marL="640594" lvl="1" indent="-174708">
              <a:buFont typeface="Arial" panose="020B0604020202020204" pitchFamily="34" charset="0"/>
              <a:buChar char="•"/>
            </a:pPr>
            <a:r>
              <a:rPr lang="en-US" sz="1100" dirty="0">
                <a:latin typeface="Gill Sans MT" panose="020B0502020104020203" pitchFamily="34" charset="0"/>
              </a:rPr>
              <a:t>State and County Issuing the Order;</a:t>
            </a:r>
          </a:p>
          <a:p>
            <a:pPr marL="640594" lvl="1" indent="-174708">
              <a:buFont typeface="Arial" panose="020B0604020202020204" pitchFamily="34" charset="0"/>
              <a:buChar char="•"/>
            </a:pPr>
            <a:r>
              <a:rPr lang="en-US" sz="1100" dirty="0">
                <a:latin typeface="Gill Sans MT" panose="020B0502020104020203" pitchFamily="34" charset="0"/>
              </a:rPr>
              <a:t>Tribunal Number; and</a:t>
            </a:r>
          </a:p>
          <a:p>
            <a:pPr marL="640594" lvl="1" indent="-174708">
              <a:buFont typeface="Arial" panose="020B0604020202020204" pitchFamily="34" charset="0"/>
              <a:buChar char="•"/>
            </a:pPr>
            <a:r>
              <a:rPr lang="en-US" sz="1100" dirty="0">
                <a:latin typeface="Gill Sans MT" panose="020B0502020104020203" pitchFamily="34" charset="0"/>
              </a:rPr>
              <a:t>Support Amount and Frequency of the ordered payments.</a:t>
            </a:r>
          </a:p>
          <a:p>
            <a:r>
              <a:rPr lang="en-US" sz="1100" dirty="0">
                <a:latin typeface="Gill Sans MT" panose="020B0502020104020203" pitchFamily="34" charset="0"/>
              </a:rPr>
              <a:t> </a:t>
            </a:r>
          </a:p>
          <a:p>
            <a:r>
              <a:rPr lang="en-US" sz="1100" dirty="0">
                <a:latin typeface="Gill Sans MT" panose="020B0502020104020203" pitchFamily="34" charset="0"/>
              </a:rPr>
              <a:t>Check if a copy of the existing support order is attached.  Attaching a copy may expedite the request, especially when the case is non-IV-D in the order-issuing state.  The IV-D agency in the order-issuing state can use the copy to request the change of payment location from the appropriate tribunal.</a:t>
            </a:r>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a:p>
        </p:txBody>
      </p:sp>
    </p:spTree>
    <p:extLst>
      <p:ext uri="{BB962C8B-B14F-4D97-AF65-F5344CB8AC3E}">
        <p14:creationId xmlns:p14="http://schemas.microsoft.com/office/powerpoint/2010/main" val="2536521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18338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Section III Obligee Information provides basic information about the obligee to whom the requesting agency is providing IV-D services.  </a:t>
            </a:r>
          </a:p>
          <a:p>
            <a:r>
              <a:rPr lang="en-US" sz="1100" dirty="0">
                <a:latin typeface="Gill Sans MT" panose="020B0502020104020203" pitchFamily="34" charset="0"/>
              </a:rPr>
              <a:t> </a:t>
            </a:r>
          </a:p>
          <a:p>
            <a:r>
              <a:rPr lang="en-US" sz="1100" dirty="0">
                <a:latin typeface="Gill Sans MT" panose="020B0502020104020203" pitchFamily="34" charset="0"/>
              </a:rPr>
              <a:t>As we have seen on the other forms, most PII information is provided on the Child Support Agency Confidential Information form.  Therefore, only the obligee’s name and any additional caretaker information is needed on the actual 319 form.  This personal information is necessary to assist the order-issuing state’s agency in identifying the correct order. </a:t>
            </a:r>
          </a:p>
          <a:p>
            <a:r>
              <a:rPr lang="en-US" sz="1100" dirty="0">
                <a:latin typeface="Gill Sans MT" panose="020B0502020104020203" pitchFamily="34" charset="0"/>
              </a:rPr>
              <a:t> </a:t>
            </a:r>
          </a:p>
          <a:p>
            <a:r>
              <a:rPr lang="en-US" sz="1100" dirty="0">
                <a:latin typeface="Gill Sans MT" panose="020B0502020104020203" pitchFamily="34" charset="0"/>
              </a:rPr>
              <a:t>Similarly, Section IV Obligor Information asks only for the obligor’s name.</a:t>
            </a:r>
          </a:p>
          <a:p>
            <a:r>
              <a:rPr lang="en-US" sz="1100" dirty="0">
                <a:latin typeface="Gill Sans MT" panose="020B0502020104020203" pitchFamily="34" charset="0"/>
              </a:rPr>
              <a:t> </a:t>
            </a:r>
          </a:p>
          <a:p>
            <a:r>
              <a:rPr lang="en-US" sz="1100" dirty="0">
                <a:latin typeface="Gill Sans MT" panose="020B0502020104020203" pitchFamily="34" charset="0"/>
              </a:rPr>
              <a:t>Section V Dependent Child(</a:t>
            </a:r>
            <a:r>
              <a:rPr lang="en-US" sz="1100" dirty="0" err="1">
                <a:latin typeface="Gill Sans MT" panose="020B0502020104020203" pitchFamily="34" charset="0"/>
              </a:rPr>
              <a:t>ren</a:t>
            </a:r>
            <a:r>
              <a:rPr lang="en-US" sz="1100" dirty="0">
                <a:latin typeface="Gill Sans MT" panose="020B0502020104020203" pitchFamily="34" charset="0"/>
              </a:rPr>
              <a:t>) Information lists all children for whom the obligor owes support under the order.  </a:t>
            </a:r>
          </a:p>
          <a:p>
            <a:r>
              <a:rPr lang="en-US" sz="1100" dirty="0">
                <a:latin typeface="Gill Sans MT" panose="020B0502020104020203" pitchFamily="34" charset="0"/>
              </a:rPr>
              <a:t> </a:t>
            </a:r>
          </a:p>
          <a:p>
            <a:r>
              <a:rPr lang="en-US" sz="1100" dirty="0">
                <a:latin typeface="Gill Sans MT" panose="020B0502020104020203" pitchFamily="34" charset="0"/>
              </a:rPr>
              <a:t>In Section VI Other Pertinent Information</a:t>
            </a:r>
            <a:r>
              <a:rPr lang="en-US" sz="1100" b="1" dirty="0">
                <a:latin typeface="Gill Sans MT" panose="020B0502020104020203" pitchFamily="34" charset="0"/>
              </a:rPr>
              <a:t> </a:t>
            </a:r>
            <a:r>
              <a:rPr lang="en-US" sz="1100" dirty="0">
                <a:latin typeface="Gill Sans MT" panose="020B0502020104020203" pitchFamily="34" charset="0"/>
              </a:rPr>
              <a:t>the requesting state should provide any additional information that may be useful to the order-issuing state agency or tribunal, for example, the Federal Employer </a:t>
            </a:r>
            <a:r>
              <a:rPr lang="en-US" sz="1100" dirty="0" err="1" smtClean="0">
                <a:latin typeface="Gill Sans MT" panose="020B0502020104020203" pitchFamily="34" charset="0"/>
              </a:rPr>
              <a:t>Identifcation</a:t>
            </a:r>
            <a:r>
              <a:rPr lang="en-US" sz="1100" dirty="0" smtClean="0">
                <a:latin typeface="Gill Sans MT" panose="020B0502020104020203" pitchFamily="34" charset="0"/>
              </a:rPr>
              <a:t> </a:t>
            </a:r>
            <a:r>
              <a:rPr lang="en-US" sz="1100" dirty="0">
                <a:latin typeface="Gill Sans MT" panose="020B0502020104020203" pitchFamily="34" charset="0"/>
              </a:rPr>
              <a:t>Number (FEIN) of the obligor’s employer, if known.   </a:t>
            </a:r>
          </a:p>
          <a:p>
            <a:r>
              <a:rPr lang="en-US" sz="1100" dirty="0">
                <a:latin typeface="Gill Sans MT" panose="020B0502020104020203" pitchFamily="34" charset="0"/>
              </a:rPr>
              <a:t> </a:t>
            </a:r>
          </a:p>
          <a:p>
            <a:r>
              <a:rPr lang="en-US" sz="1100" dirty="0">
                <a:latin typeface="Gill Sans MT" panose="020B0502020104020203" pitchFamily="34" charset="0"/>
              </a:rPr>
              <a:t>If the information is related to a previous section, identify the section and item number.  If you need additional space, check “Additional case information attached.”</a:t>
            </a:r>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a:p>
        </p:txBody>
      </p:sp>
    </p:spTree>
    <p:extLst>
      <p:ext uri="{BB962C8B-B14F-4D97-AF65-F5344CB8AC3E}">
        <p14:creationId xmlns:p14="http://schemas.microsoft.com/office/powerpoint/2010/main" val="13234084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 </a:t>
            </a:r>
          </a:p>
          <a:p>
            <a:r>
              <a:rPr lang="en-US" sz="1100" dirty="0">
                <a:latin typeface="Gill Sans MT" panose="020B0502020104020203" pitchFamily="34" charset="0"/>
              </a:rPr>
              <a:t> </a:t>
            </a:r>
          </a:p>
          <a:p>
            <a:r>
              <a:rPr lang="en-US" sz="1100" dirty="0">
                <a:latin typeface="Gill Sans MT" panose="020B0502020104020203" pitchFamily="34" charset="0"/>
              </a:rPr>
              <a:t>Section VII Contact Information contains the date of the request and the contact information </a:t>
            </a:r>
            <a:r>
              <a:rPr lang="en-US" sz="1100" dirty="0" smtClean="0">
                <a:latin typeface="Gill Sans MT" panose="020B0502020104020203" pitchFamily="34" charset="0"/>
              </a:rPr>
              <a:t>for the </a:t>
            </a:r>
            <a:r>
              <a:rPr lang="en-US" sz="1100" dirty="0">
                <a:latin typeface="Gill Sans MT" panose="020B0502020104020203" pitchFamily="34" charset="0"/>
              </a:rPr>
              <a:t>requesting IV-D worker, including email, direct phone number, and fax number.  Providing more detailed contact information, if permitted under state procedures, will expedite communication between jurisdictions.</a:t>
            </a:r>
          </a:p>
        </p:txBody>
      </p:sp>
      <p:sp>
        <p:nvSpPr>
          <p:cNvPr id="4" name="Slide Number Placeholder 3"/>
          <p:cNvSpPr>
            <a:spLocks noGrp="1"/>
          </p:cNvSpPr>
          <p:nvPr>
            <p:ph type="sldNum" sz="quarter" idx="10"/>
          </p:nvPr>
        </p:nvSpPr>
        <p:spPr/>
        <p:txBody>
          <a:bodyPr/>
          <a:lstStyle/>
          <a:p>
            <a:fld id="{824A558B-E4E9-A94A-B9C1-029E46A76ABA}" type="slidenum">
              <a:rPr lang="en-US" smtClean="0"/>
              <a:t>27</a:t>
            </a:fld>
            <a:endParaRPr lang="en-US"/>
          </a:p>
        </p:txBody>
      </p:sp>
    </p:spTree>
    <p:extLst>
      <p:ext uri="{BB962C8B-B14F-4D97-AF65-F5344CB8AC3E}">
        <p14:creationId xmlns:p14="http://schemas.microsoft.com/office/powerpoint/2010/main" val="2820787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The Response section of the 319 form is used by the IV-D agency in the order-issuing state to respond to the request. </a:t>
            </a:r>
          </a:p>
          <a:p>
            <a:r>
              <a:rPr lang="en-US" sz="1100" dirty="0">
                <a:latin typeface="Gill Sans MT" panose="020B0502020104020203" pitchFamily="34" charset="0"/>
              </a:rPr>
              <a:t> </a:t>
            </a:r>
          </a:p>
          <a:p>
            <a:r>
              <a:rPr lang="en-US" sz="1100" dirty="0">
                <a:latin typeface="Gill Sans MT" panose="020B0502020104020203" pitchFamily="34" charset="0"/>
              </a:rPr>
              <a:t>The requesting state agency should always include the “Response” page with the 319 form and complete the header information, entering the requesting state agency’s information in the “To” section and the order-issuing state’s information in the “From” section.  The order-issuing state agency completes Sections I through III of the Response form and returns it to the requesting state agency. </a:t>
            </a:r>
            <a:endParaRPr lang="en-US" sz="1100" i="1"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28</a:t>
            </a:fld>
            <a:endParaRPr lang="en-US"/>
          </a:p>
        </p:txBody>
      </p:sp>
    </p:spTree>
    <p:extLst>
      <p:ext uri="{BB962C8B-B14F-4D97-AF65-F5344CB8AC3E}">
        <p14:creationId xmlns:p14="http://schemas.microsoft.com/office/powerpoint/2010/main" val="12877568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 </a:t>
            </a:r>
          </a:p>
          <a:p>
            <a:r>
              <a:rPr lang="en-US" sz="1100" dirty="0">
                <a:latin typeface="Gill Sans MT" panose="020B0502020104020203" pitchFamily="34" charset="0"/>
              </a:rPr>
              <a:t>  </a:t>
            </a:r>
          </a:p>
          <a:p>
            <a:r>
              <a:rPr lang="en-US" sz="1100" dirty="0">
                <a:latin typeface="Gill Sans MT" panose="020B0502020104020203" pitchFamily="34" charset="0"/>
              </a:rPr>
              <a:t>In Section I Response, the state IV-D agency in the order-issuing state checks the appropriate response(s).</a:t>
            </a:r>
          </a:p>
          <a:p>
            <a:r>
              <a:rPr lang="en-US" sz="1100" dirty="0">
                <a:latin typeface="Gill Sans MT" panose="020B0502020104020203" pitchFamily="34" charset="0"/>
              </a:rPr>
              <a:t> </a:t>
            </a:r>
          </a:p>
          <a:p>
            <a:r>
              <a:rPr lang="en-US" sz="1100" dirty="0">
                <a:latin typeface="Gill Sans MT" panose="020B0502020104020203" pitchFamily="34" charset="0"/>
              </a:rPr>
              <a:t>If you are responding to the 319 request, check item 1 if you are providing a copy of the tribunal order or administrative notice to change the payment location of your state’s support order to the requesting agency’s </a:t>
            </a:r>
            <a:r>
              <a:rPr lang="en-US" sz="1100" dirty="0" smtClean="0">
                <a:latin typeface="Gill Sans MT" panose="020B0502020104020203" pitchFamily="34" charset="0"/>
              </a:rPr>
              <a:t>SDU.</a:t>
            </a:r>
            <a:endParaRPr lang="en-US" sz="1100" dirty="0">
              <a:latin typeface="Gill Sans MT" panose="020B0502020104020203" pitchFamily="34" charset="0"/>
            </a:endParaRPr>
          </a:p>
          <a:p>
            <a:r>
              <a:rPr lang="en-US" sz="1100" dirty="0">
                <a:latin typeface="Gill Sans MT" panose="020B0502020104020203" pitchFamily="34" charset="0"/>
              </a:rPr>
              <a:t> </a:t>
            </a:r>
          </a:p>
          <a:p>
            <a:r>
              <a:rPr lang="en-US" sz="1100" dirty="0">
                <a:latin typeface="Gill Sans MT" panose="020B0502020104020203" pitchFamily="34" charset="0"/>
              </a:rPr>
              <a:t>Check item 2 if you are providing a copy of the conforming income withholding order or administrative notice reflecting the redirected payments </a:t>
            </a:r>
            <a:r>
              <a:rPr lang="en-US" sz="1100" dirty="0" smtClean="0">
                <a:latin typeface="Gill Sans MT" panose="020B0502020104020203" pitchFamily="34" charset="0"/>
              </a:rPr>
              <a:t>that </a:t>
            </a:r>
            <a:r>
              <a:rPr lang="en-US" sz="1100" dirty="0">
                <a:latin typeface="Gill Sans MT" panose="020B0502020104020203" pitchFamily="34" charset="0"/>
              </a:rPr>
              <a:t>was sent to the employer and identify the employer.  If the employer is not known, check the box “Employer is unknown.”  Remember that the 319 request redirects all payments, so an obligor may be making </a:t>
            </a:r>
            <a:r>
              <a:rPr lang="en-US" sz="1100" dirty="0" smtClean="0">
                <a:latin typeface="Gill Sans MT" panose="020B0502020104020203" pitchFamily="34" charset="0"/>
              </a:rPr>
              <a:t>payments. </a:t>
            </a:r>
            <a:endParaRPr lang="en-US" sz="1100" dirty="0">
              <a:latin typeface="Gill Sans MT" panose="020B0502020104020203" pitchFamily="34" charset="0"/>
            </a:endParaRPr>
          </a:p>
          <a:p>
            <a:r>
              <a:rPr lang="en-US" sz="1100" dirty="0">
                <a:latin typeface="Gill Sans MT" panose="020B0502020104020203" pitchFamily="34" charset="0"/>
              </a:rPr>
              <a:t> </a:t>
            </a:r>
          </a:p>
          <a:p>
            <a:r>
              <a:rPr lang="en-US" sz="1100" dirty="0">
                <a:latin typeface="Gill Sans MT" panose="020B0502020104020203" pitchFamily="34" charset="0"/>
              </a:rPr>
              <a:t>Check item 3 if you are providing a certified arrears calculation or a payment </a:t>
            </a:r>
            <a:r>
              <a:rPr lang="en-US" sz="1100" dirty="0" smtClean="0">
                <a:latin typeface="Gill Sans MT" panose="020B0502020104020203" pitchFamily="34" charset="0"/>
              </a:rPr>
              <a:t>record. </a:t>
            </a:r>
            <a:endParaRPr lang="en-US" sz="1100" dirty="0">
              <a:latin typeface="Gill Sans MT" panose="020B0502020104020203" pitchFamily="34" charset="0"/>
            </a:endParaRPr>
          </a:p>
          <a:p>
            <a:r>
              <a:rPr lang="en-US" sz="1100" dirty="0">
                <a:latin typeface="Gill Sans MT" panose="020B0502020104020203" pitchFamily="34" charset="0"/>
              </a:rPr>
              <a:t> </a:t>
            </a:r>
          </a:p>
          <a:p>
            <a:r>
              <a:rPr lang="en-US" sz="1100" dirty="0">
                <a:latin typeface="Gill Sans MT" panose="020B0502020104020203" pitchFamily="34" charset="0"/>
              </a:rPr>
              <a:t>Check item 4 if the limited grounds for UIFSA § 319(b) are not met.  Provide the specific reason in Section II Other Pertinent Information. </a:t>
            </a:r>
          </a:p>
          <a:p>
            <a:r>
              <a:rPr lang="en-US" sz="1100" dirty="0">
                <a:latin typeface="Gill Sans MT" panose="020B0502020104020203" pitchFamily="34" charset="0"/>
              </a:rPr>
              <a:t> </a:t>
            </a:r>
          </a:p>
          <a:p>
            <a:r>
              <a:rPr lang="en-US" sz="1100" dirty="0">
                <a:latin typeface="Gill Sans MT" panose="020B0502020104020203" pitchFamily="34" charset="0"/>
              </a:rPr>
              <a:t>Check item 5 to provide a different response than those listed above and explain in Response Section II Other Pertinent Information. </a:t>
            </a:r>
          </a:p>
          <a:p>
            <a:r>
              <a:rPr lang="en-US" sz="1100" dirty="0">
                <a:latin typeface="Gill Sans MT" panose="020B0502020104020203" pitchFamily="34" charset="0"/>
              </a:rPr>
              <a:t> </a:t>
            </a:r>
          </a:p>
          <a:p>
            <a:r>
              <a:rPr lang="en-US" sz="1100" dirty="0">
                <a:latin typeface="Gill Sans MT" panose="020B0502020104020203" pitchFamily="34" charset="0"/>
              </a:rPr>
              <a:t>Response Section II Other Pertinent Information is for other attachments and information not listed above.  If the request cannot be processed, and you have checked Section I items 4 or 5, provide an explanation.  If additional space is needed, check “Additional case information attached” and provide that information. </a:t>
            </a:r>
          </a:p>
          <a:p>
            <a:r>
              <a:rPr lang="en-US" sz="1100" dirty="0">
                <a:latin typeface="Gill Sans MT" panose="020B0502020104020203" pitchFamily="34" charset="0"/>
              </a:rPr>
              <a:t> </a:t>
            </a:r>
          </a:p>
          <a:p>
            <a:r>
              <a:rPr lang="en-US" sz="1100" dirty="0">
                <a:latin typeface="Gill Sans MT" panose="020B0502020104020203" pitchFamily="34" charset="0"/>
              </a:rPr>
              <a:t>Section III Contact Information contains a date and the contact information for the </a:t>
            </a:r>
            <a:r>
              <a:rPr lang="en-US" sz="1100" dirty="0" smtClean="0">
                <a:latin typeface="Gill Sans MT" panose="020B0502020104020203" pitchFamily="34" charset="0"/>
              </a:rPr>
              <a:t>order-issuing </a:t>
            </a:r>
            <a:r>
              <a:rPr lang="en-US" sz="1100" dirty="0">
                <a:latin typeface="Gill Sans MT" panose="020B0502020104020203" pitchFamily="34" charset="0"/>
              </a:rPr>
              <a:t>state’s IV-D worker including email, direct phone number, and fax number.  As noted earlier, providing more detailed contact information, if permitted under state procedures, may expedite communication between jurisdictions.</a:t>
            </a:r>
          </a:p>
          <a:p>
            <a:endParaRPr lang="en-US" sz="1100" dirty="0">
              <a:latin typeface="Gill Sans MT" panose="020B0502020104020203" pitchFamily="34" charset="0"/>
            </a:endParaRPr>
          </a:p>
          <a:p>
            <a:r>
              <a:rPr lang="en-US" sz="1100" dirty="0">
                <a:latin typeface="Gill Sans MT" panose="020B0502020104020203" pitchFamily="34" charset="0"/>
              </a:rPr>
              <a:t>Remember that it is extremely important for the two agencies to communicate with each other and work together on these requests.</a:t>
            </a:r>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dirty="0"/>
          </a:p>
        </p:txBody>
      </p:sp>
    </p:spTree>
    <p:extLst>
      <p:ext uri="{BB962C8B-B14F-4D97-AF65-F5344CB8AC3E}">
        <p14:creationId xmlns:p14="http://schemas.microsoft.com/office/powerpoint/2010/main" val="1651456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Today for Session 3 we will cover two additional forms:</a:t>
            </a:r>
          </a:p>
          <a:p>
            <a:pPr marL="698830" lvl="1" indent="-232943">
              <a:buFont typeface="+mj-lt"/>
              <a:buAutoNum type="arabicPeriod"/>
            </a:pPr>
            <a:r>
              <a:rPr lang="en-US" sz="1100" dirty="0">
                <a:latin typeface="Gill Sans MT" panose="020B0502020104020203" pitchFamily="34" charset="0"/>
              </a:rPr>
              <a:t>General Testimony; and</a:t>
            </a:r>
          </a:p>
          <a:p>
            <a:pPr marL="698830" lvl="1" indent="-232943">
              <a:buFont typeface="+mj-lt"/>
              <a:buAutoNum type="arabicPeriod"/>
            </a:pPr>
            <a:r>
              <a:rPr lang="en-US" sz="1100" dirty="0">
                <a:latin typeface="Gill Sans MT" panose="020B0502020104020203" pitchFamily="34" charset="0"/>
              </a:rPr>
              <a:t>Request for Change of Support Payment Location Pursuant to UIFSA §319.</a:t>
            </a:r>
          </a:p>
          <a:p>
            <a:r>
              <a:rPr lang="en-US" sz="1100" dirty="0">
                <a:latin typeface="Gill Sans MT" panose="020B0502020104020203" pitchFamily="34" charset="0"/>
              </a:rPr>
              <a:t> </a:t>
            </a:r>
          </a:p>
          <a:p>
            <a:r>
              <a:rPr lang="en-US" sz="1100" dirty="0">
                <a:latin typeface="Gill Sans MT" panose="020B0502020104020203" pitchFamily="34" charset="0"/>
              </a:rPr>
              <a:t>In Session 4, on June 27, 2017, we will cover the rest of the individual forms:</a:t>
            </a:r>
          </a:p>
          <a:p>
            <a:pPr marL="698830" lvl="1" indent="-232943">
              <a:buFont typeface="+mj-lt"/>
              <a:buAutoNum type="arabicPeriod"/>
            </a:pPr>
            <a:r>
              <a:rPr lang="en-US" sz="1100" dirty="0">
                <a:latin typeface="Gill Sans MT" panose="020B0502020104020203" pitchFamily="34" charset="0"/>
              </a:rPr>
              <a:t>Declaration in Support of Establishing Parentage; </a:t>
            </a:r>
          </a:p>
          <a:p>
            <a:pPr marL="698830" lvl="1" indent="-232943">
              <a:buFont typeface="+mj-lt"/>
              <a:buAutoNum type="arabicPeriod"/>
            </a:pPr>
            <a:r>
              <a:rPr lang="en-US" sz="1100" dirty="0">
                <a:latin typeface="Gill Sans MT" panose="020B0502020104020203" pitchFamily="34" charset="0"/>
              </a:rPr>
              <a:t>Notice of Determination of Controlling Order; and</a:t>
            </a:r>
          </a:p>
          <a:p>
            <a:pPr marL="698830" lvl="1" indent="-232943">
              <a:buFont typeface="+mj-lt"/>
              <a:buAutoNum type="arabicPeriod"/>
            </a:pPr>
            <a:r>
              <a:rPr lang="en-US" sz="1100" dirty="0">
                <a:latin typeface="Gill Sans MT" panose="020B0502020104020203" pitchFamily="34" charset="0"/>
              </a:rPr>
              <a:t>Child Support Locate Request.</a:t>
            </a:r>
          </a:p>
          <a:p>
            <a:r>
              <a:rPr lang="en-US" sz="1100" dirty="0">
                <a:latin typeface="Gill Sans MT" panose="020B0502020104020203" pitchFamily="34" charset="0"/>
              </a:rPr>
              <a:t> </a:t>
            </a:r>
          </a:p>
          <a:p>
            <a:r>
              <a:rPr lang="en-US" sz="1100" dirty="0">
                <a:latin typeface="Gill Sans MT" panose="020B0502020104020203" pitchFamily="34" charset="0"/>
              </a:rPr>
              <a:t>The training will also discuss implementation timeframes and training wrap-up. </a:t>
            </a:r>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a:p>
        </p:txBody>
      </p:sp>
    </p:spTree>
    <p:extLst>
      <p:ext uri="{BB962C8B-B14F-4D97-AF65-F5344CB8AC3E}">
        <p14:creationId xmlns:p14="http://schemas.microsoft.com/office/powerpoint/2010/main" val="11109856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Scenario:  To help us understand how to use the form, let’s go back to the scenario in the introductory slide:</a:t>
            </a:r>
          </a:p>
          <a:p>
            <a:endParaRPr lang="en-US" sz="1100" dirty="0">
              <a:latin typeface="Gill Sans MT" panose="020B0502020104020203" pitchFamily="34" charset="0"/>
            </a:endParaRPr>
          </a:p>
          <a:p>
            <a:r>
              <a:rPr lang="en-US" sz="1100" dirty="0">
                <a:latin typeface="Gill Sans MT" panose="020B0502020104020203" pitchFamily="34" charset="0"/>
              </a:rPr>
              <a:t>In the upper part of the scenario, the obligor in Florida is making payments to the Texas SDU, as Texas issued the order.  Texas is sending the payments directly to the obligee in California, as no other IV-D agency is involved in the case. </a:t>
            </a:r>
          </a:p>
          <a:p>
            <a:endParaRPr lang="en-US" sz="1100" b="1" dirty="0">
              <a:latin typeface="Gill Sans MT" panose="020B0502020104020203" pitchFamily="34" charset="0"/>
            </a:endParaRPr>
          </a:p>
          <a:p>
            <a:r>
              <a:rPr lang="en-US" sz="1100" dirty="0">
                <a:latin typeface="Gill Sans MT" panose="020B0502020104020203" pitchFamily="34" charset="0"/>
              </a:rPr>
              <a:t>In the lower part of the scenario,</a:t>
            </a:r>
            <a:r>
              <a:rPr lang="en-US" sz="1100" b="1" dirty="0">
                <a:latin typeface="Gill Sans MT" panose="020B0502020104020203" pitchFamily="34" charset="0"/>
              </a:rPr>
              <a:t> </a:t>
            </a:r>
            <a:r>
              <a:rPr lang="en-US" sz="1100" dirty="0">
                <a:latin typeface="Gill Sans MT" panose="020B0502020104020203" pitchFamily="34" charset="0"/>
              </a:rPr>
              <a:t>the obligee is now receiving IV-D services in California and the order was issued by Texas.  Since none of the parties live in Texas and neither Texas or Florida have an open IV-D case, California determines that the best course of action is to request a § 319 redirect of the order.  The California IV-D agency sends a request to the Texas IV-D agency to change the payment location to the California SDU using this form.  On the form, California first completes the heading information.  It’s particularly important that California includes the payment locator code and remittance identifier so Texas, as the order state, will be able to properly direct the payments in any new IWO or administrative notice.  Then California completes the order information under case summary, the </a:t>
            </a:r>
            <a:r>
              <a:rPr lang="en-US" sz="1100" dirty="0" err="1">
                <a:latin typeface="Gill Sans MT" panose="020B0502020104020203" pitchFamily="34" charset="0"/>
              </a:rPr>
              <a:t>obligee</a:t>
            </a:r>
            <a:r>
              <a:rPr lang="en-US" sz="1100" dirty="0">
                <a:latin typeface="Gill Sans MT" panose="020B0502020104020203" pitchFamily="34" charset="0"/>
              </a:rPr>
              <a:t> information in Section 3, obligor information in Section 4, and information about the child or children in Section 5.  If California has a copy of the support order, it should attach it to the form.  Finally, if California would like Texas to send it payment or balance information, it should check the box in Section 1.</a:t>
            </a:r>
          </a:p>
          <a:p>
            <a:r>
              <a:rPr lang="en-US" sz="1100" dirty="0">
                <a:latin typeface="Gill Sans MT" panose="020B0502020104020203" pitchFamily="34" charset="0"/>
              </a:rPr>
              <a:t> </a:t>
            </a:r>
          </a:p>
          <a:p>
            <a:r>
              <a:rPr lang="en-US" sz="1100" dirty="0">
                <a:latin typeface="Gill Sans MT" panose="020B0502020104020203" pitchFamily="34" charset="0"/>
              </a:rPr>
              <a:t>The agency or tribunal in Texas (depending on Texas law) will direct all payments to the California SDU, either by judicial or administrative order.  Texas would check number 1 on the response section of the form and provide a copy of the tribunal order or administrative notice to change the payment location.</a:t>
            </a:r>
          </a:p>
          <a:p>
            <a:endParaRPr lang="en-US" sz="1100" dirty="0">
              <a:latin typeface="Gill Sans MT" panose="020B0502020104020203" pitchFamily="34" charset="0"/>
            </a:endParaRPr>
          </a:p>
          <a:p>
            <a:r>
              <a:rPr lang="en-US" sz="1100" dirty="0">
                <a:latin typeface="Gill Sans MT" panose="020B0502020104020203" pitchFamily="34" charset="0"/>
              </a:rPr>
              <a:t>Texas also will issue either the income withholding order or the administrative change of payee (again, depending on Texas law), and send a copy to the employer, the California IV-D agency, and the obligor.  Texas would mark number 2 on the response section of the form, since the order or notice has been sent to the employer.  </a:t>
            </a:r>
          </a:p>
          <a:p>
            <a:endParaRPr lang="en-US" sz="1100" dirty="0">
              <a:latin typeface="Gill Sans MT" panose="020B0502020104020203" pitchFamily="34" charset="0"/>
            </a:endParaRPr>
          </a:p>
          <a:p>
            <a:r>
              <a:rPr lang="en-US" sz="1100" dirty="0">
                <a:latin typeface="Gill Sans MT" panose="020B0502020104020203" pitchFamily="34" charset="0"/>
              </a:rPr>
              <a:t>Texas checks number 3 on the response form if it is providing a certified arrears calculation or information on payments received through its SDU. </a:t>
            </a:r>
          </a:p>
          <a:p>
            <a:r>
              <a:rPr lang="en-US" sz="1100" dirty="0">
                <a:latin typeface="Gill Sans MT" panose="020B0502020104020203" pitchFamily="34" charset="0"/>
              </a:rPr>
              <a:t> </a:t>
            </a:r>
          </a:p>
          <a:p>
            <a:r>
              <a:rPr lang="en-US" sz="1100" dirty="0">
                <a:latin typeface="Gill Sans MT" panose="020B0502020104020203" pitchFamily="34" charset="0"/>
              </a:rPr>
              <a:t>Again this is worth repeating – UIFSA is state law.  States must follow state law and procedures in meeting the requirements under UIFSA § 319(b)(1).   </a:t>
            </a:r>
          </a:p>
          <a:p>
            <a:r>
              <a:rPr lang="en-US" sz="1100" dirty="0">
                <a:latin typeface="Gill Sans MT" panose="020B0502020104020203" pitchFamily="34" charset="0"/>
              </a:rPr>
              <a:t> </a:t>
            </a:r>
          </a:p>
          <a:p>
            <a:r>
              <a:rPr lang="en-US" sz="1100" dirty="0">
                <a:latin typeface="Gill Sans MT" panose="020B0502020104020203" pitchFamily="34" charset="0"/>
              </a:rPr>
              <a:t>Federal law requires the SDU to be the designated payment location and requesting states will be required to provide the SDU address as the new payment location. </a:t>
            </a:r>
          </a:p>
          <a:p>
            <a:endParaRPr lang="en-US" sz="1100" dirty="0">
              <a:latin typeface="Gill Sans MT" panose="020B0502020104020203" pitchFamily="34" charset="0"/>
            </a:endParaRPr>
          </a:p>
          <a:p>
            <a:pPr defTabSz="465863">
              <a:defRPr/>
            </a:pPr>
            <a:r>
              <a:rPr lang="en-US" sz="1100" dirty="0">
                <a:latin typeface="Gill Sans MT" panose="020B0502020104020203" pitchFamily="34" charset="0"/>
              </a:rPr>
              <a:t>Also, a state providing services to the </a:t>
            </a:r>
            <a:r>
              <a:rPr lang="en-US" sz="1100" dirty="0" err="1">
                <a:latin typeface="Gill Sans MT" panose="020B0502020104020203" pitchFamily="34" charset="0"/>
              </a:rPr>
              <a:t>obligee</a:t>
            </a:r>
            <a:r>
              <a:rPr lang="en-US" sz="1100" dirty="0">
                <a:latin typeface="Gill Sans MT" panose="020B0502020104020203" pitchFamily="34" charset="0"/>
              </a:rPr>
              <a:t> is never obligated to send a UIFSA § 319 request. In many cases, especially where the order-issuing state has an open IV-D case and is currently enforcing its order, initiating a two-state case or requesting payment forwarding may be the more appropriate option.  Finally, OCSE strongly recommends that the requesting agency contact the order-issuing state and check federal resources (e.g., </a:t>
            </a:r>
            <a:r>
              <a:rPr lang="en-US" sz="1100" dirty="0" smtClean="0">
                <a:latin typeface="Gill Sans MT" panose="020B0502020104020203" pitchFamily="34" charset="0"/>
              </a:rPr>
              <a:t>QUICK </a:t>
            </a:r>
            <a:r>
              <a:rPr lang="en-US" sz="1100" dirty="0">
                <a:latin typeface="Gill Sans MT" panose="020B0502020104020203" pitchFamily="34" charset="0"/>
              </a:rPr>
              <a:t>or </a:t>
            </a:r>
            <a:r>
              <a:rPr lang="en-US" sz="1100" dirty="0" smtClean="0">
                <a:latin typeface="Gill Sans MT" panose="020B0502020104020203" pitchFamily="34" charset="0"/>
              </a:rPr>
              <a:t>FCR) </a:t>
            </a:r>
            <a:r>
              <a:rPr lang="en-US" sz="1100" dirty="0">
                <a:latin typeface="Gill Sans MT" panose="020B0502020104020203" pitchFamily="34" charset="0"/>
              </a:rPr>
              <a:t>prior to sending this form to ensure the limited grounds for UIFSA § 319(b) are met and that a change of payment location is not only permissible but the most appropriate option.</a:t>
            </a:r>
          </a:p>
          <a:p>
            <a:endParaRPr lang="en-US" sz="1100" dirty="0">
              <a:latin typeface="Gill Sans MT" panose="020B0502020104020203" pitchFamily="34" charset="0"/>
            </a:endParaRPr>
          </a:p>
        </p:txBody>
      </p:sp>
    </p:spTree>
    <p:extLst>
      <p:ext uri="{BB962C8B-B14F-4D97-AF65-F5344CB8AC3E}">
        <p14:creationId xmlns:p14="http://schemas.microsoft.com/office/powerpoint/2010/main" val="24436358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You may be wondering when you must use these revised forms and when you might start receiving them.  We know that some states have begun programming for the revised forms, so you might receive revised forms at any point, if you haven’t already.  They are valid now.  The deadline for all states to begin using the revised forms is January 15, 2018.  The delayed date is to give states time to program these changes.  Until then, the old forms are still valid and should be honored.</a:t>
            </a:r>
          </a:p>
        </p:txBody>
      </p:sp>
      <p:sp>
        <p:nvSpPr>
          <p:cNvPr id="4" name="Slide Number Placeholder 3"/>
          <p:cNvSpPr>
            <a:spLocks noGrp="1"/>
          </p:cNvSpPr>
          <p:nvPr>
            <p:ph type="sldNum" sz="quarter" idx="10"/>
          </p:nvPr>
        </p:nvSpPr>
        <p:spPr/>
        <p:txBody>
          <a:bodyPr/>
          <a:lstStyle/>
          <a:p>
            <a:fld id="{824A558B-E4E9-A94A-B9C1-029E46A76ABA}" type="slidenum">
              <a:rPr lang="en-US" smtClean="0"/>
              <a:t>31</a:t>
            </a:fld>
            <a:endParaRPr lang="en-US"/>
          </a:p>
        </p:txBody>
      </p:sp>
    </p:spTree>
    <p:extLst>
      <p:ext uri="{BB962C8B-B14F-4D97-AF65-F5344CB8AC3E}">
        <p14:creationId xmlns:p14="http://schemas.microsoft.com/office/powerpoint/2010/main" val="16981228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Any questions?</a:t>
            </a:r>
          </a:p>
        </p:txBody>
      </p:sp>
      <p:sp>
        <p:nvSpPr>
          <p:cNvPr id="4" name="Slide Number Placeholder 3"/>
          <p:cNvSpPr>
            <a:spLocks noGrp="1"/>
          </p:cNvSpPr>
          <p:nvPr>
            <p:ph type="sldNum" sz="quarter" idx="10"/>
          </p:nvPr>
        </p:nvSpPr>
        <p:spPr/>
        <p:txBody>
          <a:bodyPr/>
          <a:lstStyle/>
          <a:p>
            <a:fld id="{824A558B-E4E9-A94A-B9C1-029E46A76ABA}" type="slidenum">
              <a:rPr lang="en-US" smtClean="0"/>
              <a:t>32</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Please use the email address on this slide to submit any additional questions and remember that these slides and notes will be available soon on the OCSE website.</a:t>
            </a:r>
          </a:p>
          <a:p>
            <a:endParaRPr lang="en-US" sz="1100" dirty="0">
              <a:latin typeface="Gill Sans MT" panose="020B0502020104020203" pitchFamily="34" charset="0"/>
            </a:endParaRPr>
          </a:p>
          <a:p>
            <a:r>
              <a:rPr lang="en-US" sz="1100" dirty="0">
                <a:latin typeface="Gill Sans MT" panose="020B0502020104020203" pitchFamily="34" charset="0"/>
              </a:rPr>
              <a:t>Thanks to all of you for attending and for the great work that you do!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33</a:t>
            </a:fld>
            <a:endParaRPr lang="en-US"/>
          </a:p>
        </p:txBody>
      </p:sp>
    </p:spTree>
    <p:extLst>
      <p:ext uri="{BB962C8B-B14F-4D97-AF65-F5344CB8AC3E}">
        <p14:creationId xmlns:p14="http://schemas.microsoft.com/office/powerpoint/2010/main" val="2631251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Let’s get started.</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80" y="4260850"/>
            <a:ext cx="6543040" cy="4569117"/>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The General Testimony provides a framework for providing the detailed information and evidence necessary to support the action requested in the Uniform Support Petition and should be included with all requests to establish or modify support. </a:t>
            </a:r>
          </a:p>
          <a:p>
            <a:r>
              <a:rPr lang="en-US" sz="1100" dirty="0">
                <a:latin typeface="Gill Sans MT" panose="020B0502020104020203" pitchFamily="34" charset="0"/>
              </a:rPr>
              <a:t> </a:t>
            </a:r>
          </a:p>
          <a:p>
            <a:r>
              <a:rPr lang="en-US" sz="1100" dirty="0">
                <a:latin typeface="Gill Sans MT" panose="020B0502020104020203" pitchFamily="34" charset="0"/>
              </a:rPr>
              <a:t>It may be used in child support agency IV-D, as well as non-IV-D, cases.  Some sections of the form may not apply to all cases. </a:t>
            </a:r>
          </a:p>
          <a:p>
            <a:r>
              <a:rPr lang="en-US" sz="1100" dirty="0">
                <a:latin typeface="Gill Sans MT" panose="020B0502020104020203" pitchFamily="34" charset="0"/>
              </a:rPr>
              <a:t> </a:t>
            </a:r>
          </a:p>
          <a:p>
            <a:r>
              <a:rPr lang="en-US" sz="1100" dirty="0">
                <a:latin typeface="Gill Sans MT" panose="020B0502020104020203" pitchFamily="34" charset="0"/>
              </a:rPr>
              <a:t>Before completing the form, carefully consider what information you should provide to the responding jurisdiction to ensure successful completion of the actions requested.  </a:t>
            </a:r>
          </a:p>
          <a:p>
            <a:r>
              <a:rPr lang="en-US" sz="1100" dirty="0">
                <a:latin typeface="Gill Sans MT" panose="020B0502020104020203" pitchFamily="34" charset="0"/>
              </a:rPr>
              <a:t> </a:t>
            </a:r>
          </a:p>
          <a:p>
            <a:r>
              <a:rPr lang="en-US" sz="1100" dirty="0">
                <a:latin typeface="Gill Sans MT" panose="020B0502020104020203" pitchFamily="34" charset="0"/>
              </a:rPr>
              <a:t>Note the use of “jurisdiction” rather than “state.”  In general, the forms use the broader term “jurisdiction” to allow the forms to be used by </a:t>
            </a:r>
            <a:r>
              <a:rPr lang="en-US" sz="1100" dirty="0" err="1">
                <a:latin typeface="Gill Sans MT" panose="020B0502020104020203" pitchFamily="34" charset="0"/>
              </a:rPr>
              <a:t>nonstate</a:t>
            </a:r>
            <a:r>
              <a:rPr lang="en-US" sz="1100" dirty="0">
                <a:latin typeface="Gill Sans MT" panose="020B0502020104020203" pitchFamily="34" charset="0"/>
              </a:rPr>
              <a:t> agencies, such as tribes, foreign countries, and even private attorneys, where appropriate.</a:t>
            </a:r>
          </a:p>
          <a:p>
            <a:r>
              <a:rPr lang="en-US" sz="1100" dirty="0">
                <a:latin typeface="Gill Sans MT" panose="020B0502020104020203" pitchFamily="34" charset="0"/>
              </a:rPr>
              <a:t> </a:t>
            </a:r>
          </a:p>
          <a:p>
            <a:r>
              <a:rPr lang="en-US" sz="1100" dirty="0">
                <a:latin typeface="Gill Sans MT" panose="020B0502020104020203" pitchFamily="34" charset="0"/>
              </a:rPr>
              <a:t>During the intergovernmental forms review process, </a:t>
            </a:r>
            <a:r>
              <a:rPr lang="en-US" sz="1100" dirty="0" smtClean="0">
                <a:latin typeface="Gill Sans MT" panose="020B0502020104020203" pitchFamily="34" charset="0"/>
              </a:rPr>
              <a:t>OCSE</a:t>
            </a:r>
            <a:r>
              <a:rPr lang="en-US" sz="1100" baseline="0" dirty="0" smtClean="0">
                <a:latin typeface="Gill Sans MT" panose="020B0502020104020203" pitchFamily="34" charset="0"/>
              </a:rPr>
              <a:t> </a:t>
            </a:r>
            <a:r>
              <a:rPr lang="en-US" sz="1100" dirty="0" smtClean="0">
                <a:latin typeface="Gill Sans MT" panose="020B0502020104020203" pitchFamily="34" charset="0"/>
              </a:rPr>
              <a:t>and </a:t>
            </a:r>
            <a:r>
              <a:rPr lang="en-US" sz="1100" dirty="0">
                <a:latin typeface="Gill Sans MT" panose="020B0502020104020203" pitchFamily="34" charset="0"/>
              </a:rPr>
              <a:t>the National Intergovernmental Workgroup </a:t>
            </a:r>
            <a:r>
              <a:rPr lang="en-US" sz="1100" dirty="0" smtClean="0">
                <a:latin typeface="Gill Sans MT" panose="020B0502020104020203" pitchFamily="34" charset="0"/>
              </a:rPr>
              <a:t>had </a:t>
            </a:r>
            <a:r>
              <a:rPr lang="en-US" sz="1100" dirty="0">
                <a:latin typeface="Gill Sans MT" panose="020B0502020104020203" pitchFamily="34" charset="0"/>
              </a:rPr>
              <a:t>lengthy discussions about what to include in and what to remove from the General Testimony.  The goal was to provide the information that would be needed in the majority of cases and remove information that was rarely, if ever, needed.  For unusual cases where information is required that is not on the form, you can provide extra information in Section IX or as an additional document.</a:t>
            </a:r>
          </a:p>
          <a:p>
            <a:r>
              <a:rPr lang="en-US" sz="1100" dirty="0">
                <a:latin typeface="Gill Sans MT" panose="020B0502020104020203" pitchFamily="34" charset="0"/>
              </a:rPr>
              <a:t> </a:t>
            </a:r>
          </a:p>
          <a:p>
            <a:r>
              <a:rPr lang="en-US" sz="1100" dirty="0">
                <a:latin typeface="Gill Sans MT" panose="020B0502020104020203" pitchFamily="34" charset="0"/>
              </a:rPr>
              <a:t>While the General Testimony is used by the petitioner to provide detailed information to support </a:t>
            </a:r>
            <a:r>
              <a:rPr lang="en-US" sz="1100" dirty="0" smtClean="0">
                <a:latin typeface="Gill Sans MT" panose="020B0502020104020203" pitchFamily="34" charset="0"/>
              </a:rPr>
              <a:t>the </a:t>
            </a:r>
            <a:r>
              <a:rPr lang="en-US" sz="1100" dirty="0">
                <a:latin typeface="Gill Sans MT" panose="020B0502020104020203" pitchFamily="34" charset="0"/>
              </a:rPr>
              <a:t>UIFSA petition, there will also be cases where a respondent living outside the forum state is permitted by the tribunal to provide testimony using this form.  </a:t>
            </a:r>
          </a:p>
          <a:p>
            <a:r>
              <a:rPr lang="en-US" sz="1100" dirty="0">
                <a:latin typeface="Gill Sans MT" panose="020B0502020104020203" pitchFamily="34" charset="0"/>
              </a:rPr>
              <a:t> </a:t>
            </a:r>
          </a:p>
          <a:p>
            <a:r>
              <a:rPr lang="en-US" sz="1100" dirty="0">
                <a:latin typeface="Gill Sans MT" panose="020B0502020104020203" pitchFamily="34" charset="0"/>
              </a:rPr>
              <a:t>Given the complexity and volume of information requested in the General Testimony, and the fact that the client is often </a:t>
            </a:r>
            <a:r>
              <a:rPr lang="en-US" sz="1100" dirty="0" smtClean="0">
                <a:latin typeface="Gill Sans MT" panose="020B0502020104020203" pitchFamily="34" charset="0"/>
              </a:rPr>
              <a:t>the one filling </a:t>
            </a:r>
            <a:r>
              <a:rPr lang="en-US" sz="1100" dirty="0">
                <a:latin typeface="Gill Sans MT" panose="020B0502020104020203" pitchFamily="34" charset="0"/>
              </a:rPr>
              <a:t>out the </a:t>
            </a:r>
            <a:r>
              <a:rPr lang="en-US" sz="1100" dirty="0" smtClean="0">
                <a:latin typeface="Gill Sans MT" panose="020B0502020104020203" pitchFamily="34" charset="0"/>
              </a:rPr>
              <a:t>form, </a:t>
            </a:r>
            <a:r>
              <a:rPr lang="en-US" sz="1100" dirty="0">
                <a:latin typeface="Gill Sans MT" panose="020B0502020104020203" pitchFamily="34" charset="0"/>
              </a:rPr>
              <a:t>OCSE added a note at the top of both the form and the General Testimony </a:t>
            </a:r>
            <a:r>
              <a:rPr lang="en-US" sz="1100" dirty="0" smtClean="0">
                <a:latin typeface="Gill Sans MT" panose="020B0502020104020203" pitchFamily="34" charset="0"/>
              </a:rPr>
              <a:t>instructions </a:t>
            </a:r>
            <a:r>
              <a:rPr lang="en-US" sz="1100" dirty="0">
                <a:latin typeface="Gill Sans MT" panose="020B0502020104020203" pitchFamily="34" charset="0"/>
              </a:rPr>
              <a:t>directing that the state must provide the General Testimony instructions to the petitioner.  The revised form along with the instructions </a:t>
            </a:r>
            <a:r>
              <a:rPr lang="en-US" sz="1100" dirty="0" smtClean="0">
                <a:latin typeface="Gill Sans MT" panose="020B0502020104020203" pitchFamily="34" charset="0"/>
              </a:rPr>
              <a:t>enable </a:t>
            </a:r>
            <a:r>
              <a:rPr lang="en-US" sz="1100" dirty="0">
                <a:latin typeface="Gill Sans MT" panose="020B0502020104020203" pitchFamily="34" charset="0"/>
              </a:rPr>
              <a:t>the user to provide all the complex information needed for a legal action.</a:t>
            </a:r>
          </a:p>
          <a:p>
            <a:r>
              <a:rPr lang="en-US" sz="1100" dirty="0">
                <a:latin typeface="Gill Sans MT" panose="020B0502020104020203" pitchFamily="34" charset="0"/>
              </a:rPr>
              <a:t> </a:t>
            </a:r>
          </a:p>
          <a:p>
            <a:r>
              <a:rPr lang="en-US" sz="1100" dirty="0">
                <a:latin typeface="Gill Sans MT" panose="020B0502020104020203" pitchFamily="34" charset="0"/>
              </a:rPr>
              <a:t>The form heading “This form contains sensitive information – Do not file this form in a public access file” highlights the sensitive information contained in the form.  Ultimately, state law and tribunal rules control how UIFSA forms will be filed with, and held by, the tribunal.</a:t>
            </a:r>
          </a:p>
          <a:p>
            <a:r>
              <a:rPr lang="en-US" sz="1100" dirty="0">
                <a:latin typeface="Gill Sans MT" panose="020B0502020104020203" pitchFamily="34" charset="0"/>
              </a:rPr>
              <a:t> </a:t>
            </a:r>
          </a:p>
          <a:p>
            <a:r>
              <a:rPr lang="en-US" sz="1100" dirty="0">
                <a:latin typeface="Gill Sans MT" panose="020B0502020104020203" pitchFamily="34" charset="0"/>
              </a:rPr>
              <a:t>As noted in the heading, the information in the form will be filed in the responding tribunal with a pleading or petition and provided to the respondent unless a nondisclosure finding or affidavit is attached.  If the nondisclosure claim is contested, the tribunal must decide, in accordance with UIFSA § 312, what, if any, information may be released to the respondent.  </a:t>
            </a:r>
          </a:p>
          <a:p>
            <a:r>
              <a:rPr lang="en-US" sz="1100" dirty="0">
                <a:latin typeface="Gill Sans MT" panose="020B0502020104020203" pitchFamily="34" charset="0"/>
              </a:rPr>
              <a:t> </a:t>
            </a:r>
          </a:p>
          <a:p>
            <a:r>
              <a:rPr lang="en-US" sz="1100" dirty="0">
                <a:latin typeface="Gill Sans MT" panose="020B0502020104020203" pitchFamily="34" charset="0"/>
              </a:rPr>
              <a:t>As we have discussed in previous training sessions, you must include the new Personal Information Form for UIFSA § 311 any time you send a General Testimony to another jurisdiction. These two forms serve different purposes but share some of the same data.  The Personal Information Form for UIFSA § 311 must always accompany a General Testimony because it includes the information required under UIFSA § 311 in any action to establish a support order, determine parentage, </a:t>
            </a:r>
            <a:r>
              <a:rPr lang="en-US" sz="1100" dirty="0" smtClean="0">
                <a:latin typeface="Gill Sans MT" panose="020B0502020104020203" pitchFamily="34" charset="0"/>
              </a:rPr>
              <a:t>or </a:t>
            </a:r>
            <a:r>
              <a:rPr lang="en-US" sz="1100" dirty="0">
                <a:latin typeface="Gill Sans MT" panose="020B0502020104020203" pitchFamily="34" charset="0"/>
              </a:rPr>
              <a:t>register and modify a child support order.  As you may recall, you must also attach the other PII form, the Child Support Agency Confidential Information Form, if you are sending the General Testimony as part of an initial request, using the Transmittal #1, for a responding agency to open an intergovernmental case.  The </a:t>
            </a:r>
            <a:r>
              <a:rPr lang="en-US" sz="1100" dirty="0" smtClean="0">
                <a:latin typeface="Gill Sans MT" panose="020B0502020104020203" pitchFamily="34" charset="0"/>
              </a:rPr>
              <a:t>confidential information </a:t>
            </a:r>
            <a:r>
              <a:rPr lang="en-US" sz="1100" dirty="0">
                <a:latin typeface="Gill Sans MT" panose="020B0502020104020203" pitchFamily="34" charset="0"/>
              </a:rPr>
              <a:t>form contains all the PII that the responding agency needs to “build” the responding case on their system.</a:t>
            </a:r>
          </a:p>
          <a:p>
            <a:r>
              <a:rPr lang="en-US" sz="1100" dirty="0">
                <a:latin typeface="Gill Sans MT" panose="020B0502020104020203" pitchFamily="34" charset="0"/>
              </a:rPr>
              <a:t> </a:t>
            </a:r>
          </a:p>
          <a:p>
            <a:r>
              <a:rPr lang="en-US" sz="1100" dirty="0">
                <a:latin typeface="Gill Sans MT" panose="020B0502020104020203" pitchFamily="34" charset="0"/>
              </a:rPr>
              <a:t>The General Testimony cannot be sent via Child Support Enforcement Network (CSENet), but is one of the documents that can be provided through the Electronic Data Exchange (EDE). </a:t>
            </a:r>
          </a:p>
          <a:p>
            <a:r>
              <a:rPr lang="en-US" sz="1100" dirty="0">
                <a:latin typeface="Gill Sans MT" panose="020B0502020104020203" pitchFamily="34" charset="0"/>
              </a:rPr>
              <a:t> </a:t>
            </a:r>
          </a:p>
          <a:p>
            <a:r>
              <a:rPr lang="en-US" sz="1100" dirty="0">
                <a:latin typeface="Gill Sans MT" panose="020B0502020104020203" pitchFamily="34" charset="0"/>
              </a:rPr>
              <a:t>In the area where the names of the parties are listed, you will see we have used “petitioner” and “respondent.”  The designation of petitioner or respondent is a state system or state pleading issue.  The workgroup added checkboxes to the heading to indicate if the petitioner and respondent are the obligee or obligor and to align the General Testimony terminology with that on the Uniform Support Petition.  </a:t>
            </a:r>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dirty="0"/>
          </a:p>
        </p:txBody>
      </p:sp>
    </p:spTree>
    <p:extLst>
      <p:ext uri="{BB962C8B-B14F-4D97-AF65-F5344CB8AC3E}">
        <p14:creationId xmlns:p14="http://schemas.microsoft.com/office/powerpoint/2010/main" val="2593194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7" y="4260849"/>
            <a:ext cx="6620933" cy="4569117"/>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As we mentioned, much of the PII has been removed from the forms.  The personal information that remains on the revised General Testimony might be needed by the tribunal during the course of the action.</a:t>
            </a:r>
          </a:p>
          <a:p>
            <a:r>
              <a:rPr lang="en-US" sz="1100" dirty="0">
                <a:latin typeface="Gill Sans MT" panose="020B0502020104020203" pitchFamily="34" charset="0"/>
              </a:rPr>
              <a:t> </a:t>
            </a:r>
          </a:p>
          <a:p>
            <a:r>
              <a:rPr lang="en-US" sz="1100" dirty="0">
                <a:latin typeface="Gill Sans MT" panose="020B0502020104020203" pitchFamily="34" charset="0"/>
              </a:rPr>
              <a:t>We realize </a:t>
            </a:r>
            <a:r>
              <a:rPr lang="en-US" sz="1100" dirty="0" smtClean="0">
                <a:latin typeface="Gill Sans MT" panose="020B0502020104020203" pitchFamily="34" charset="0"/>
              </a:rPr>
              <a:t>that, </a:t>
            </a:r>
            <a:r>
              <a:rPr lang="en-US" sz="1100" dirty="0">
                <a:latin typeface="Gill Sans MT" panose="020B0502020104020203" pitchFamily="34" charset="0"/>
              </a:rPr>
              <a:t>in many cases, states’ systems will fill in much of the form.  It is very important, then, to ensure that the petitioner completes the necessary sections and that you proofread the form before</a:t>
            </a:r>
            <a:r>
              <a:rPr lang="en-US" sz="1100" b="1" dirty="0">
                <a:latin typeface="Gill Sans MT" panose="020B0502020104020203" pitchFamily="34" charset="0"/>
              </a:rPr>
              <a:t> </a:t>
            </a:r>
            <a:r>
              <a:rPr lang="en-US" sz="1100" dirty="0">
                <a:latin typeface="Gill Sans MT" panose="020B0502020104020203" pitchFamily="34" charset="0"/>
              </a:rPr>
              <a:t>you provide it to the other state.  These simple steps can avoid confusion and ensure that the responding tribunal has the necessary information to proceed.</a:t>
            </a:r>
          </a:p>
          <a:p>
            <a:endParaRPr lang="en-US" sz="1100" dirty="0">
              <a:latin typeface="Gill Sans MT" panose="020B0502020104020203" pitchFamily="34" charset="0"/>
            </a:endParaRPr>
          </a:p>
          <a:p>
            <a:r>
              <a:rPr lang="en-US" sz="1100" dirty="0">
                <a:latin typeface="Gill Sans MT" panose="020B0502020104020203" pitchFamily="34" charset="0"/>
              </a:rPr>
              <a:t>With UIFSA 2008, an affidavit or a document incorporated by reference in a federally required form now requires the form be given under penalty of perjury instead of being duly sworn before a notary public.  We will cover this in more detail at the end of the General Testimony. </a:t>
            </a:r>
          </a:p>
          <a:p>
            <a:r>
              <a:rPr lang="en-US" sz="1100" dirty="0">
                <a:latin typeface="Gill Sans MT" panose="020B0502020104020203" pitchFamily="34" charset="0"/>
              </a:rPr>
              <a:t> </a:t>
            </a:r>
          </a:p>
          <a:p>
            <a:r>
              <a:rPr lang="en-US" sz="1100" dirty="0">
                <a:latin typeface="Gill Sans MT" panose="020B0502020104020203" pitchFamily="34" charset="0"/>
              </a:rPr>
              <a:t>Section I provides personal information about the obligee.  Remember that the petitioner may be either the obligor or obligee. </a:t>
            </a:r>
          </a:p>
          <a:p>
            <a:r>
              <a:rPr lang="en-US" sz="1100" dirty="0">
                <a:latin typeface="Gill Sans MT" panose="020B0502020104020203" pitchFamily="34" charset="0"/>
              </a:rPr>
              <a:t> </a:t>
            </a:r>
          </a:p>
          <a:p>
            <a:r>
              <a:rPr lang="en-US" sz="1100" dirty="0">
                <a:latin typeface="Gill Sans MT" panose="020B0502020104020203" pitchFamily="34" charset="0"/>
              </a:rPr>
              <a:t>Section I parts A through D asks questions about the obligee parent. </a:t>
            </a:r>
          </a:p>
          <a:p>
            <a:r>
              <a:rPr lang="en-US" sz="1100" dirty="0">
                <a:latin typeface="Gill Sans MT" panose="020B0502020104020203" pitchFamily="34" charset="0"/>
              </a:rPr>
              <a:t> </a:t>
            </a:r>
          </a:p>
          <a:p>
            <a:r>
              <a:rPr lang="en-US" sz="1100" dirty="0">
                <a:latin typeface="Gill Sans MT" panose="020B0502020104020203" pitchFamily="34" charset="0"/>
              </a:rPr>
              <a:t>Part A addresses the obligee parent information, such as name, gender, and occupation.  The information about tax filing status was added to provide the tribunal with information needed in determining the party’s income.</a:t>
            </a:r>
            <a:r>
              <a:rPr lang="en-US" sz="1100" b="1" dirty="0">
                <a:latin typeface="Gill Sans MT" panose="020B0502020104020203" pitchFamily="34" charset="0"/>
              </a:rPr>
              <a:t> </a:t>
            </a:r>
          </a:p>
          <a:p>
            <a:r>
              <a:rPr lang="en-US" sz="1100" b="1" dirty="0">
                <a:latin typeface="Gill Sans MT" panose="020B0502020104020203" pitchFamily="34" charset="0"/>
              </a:rPr>
              <a:t> </a:t>
            </a:r>
            <a:endParaRPr lang="en-US" sz="1100" dirty="0">
              <a:latin typeface="Gill Sans MT" panose="020B0502020104020203" pitchFamily="34" charset="0"/>
            </a:endParaRPr>
          </a:p>
          <a:p>
            <a:r>
              <a:rPr lang="en-US" sz="1100" dirty="0">
                <a:latin typeface="Gill Sans MT" panose="020B0502020104020203" pitchFamily="34" charset="0"/>
              </a:rPr>
              <a:t>Part B addresses the obligee’s physical description, such as race, height, and weight.  This is most often used by the process server to ensure the correct person is served.</a:t>
            </a:r>
          </a:p>
          <a:p>
            <a:r>
              <a:rPr lang="en-US" sz="1100" dirty="0">
                <a:latin typeface="Gill Sans MT" panose="020B0502020104020203" pitchFamily="34" charset="0"/>
              </a:rPr>
              <a:t> </a:t>
            </a:r>
          </a:p>
          <a:p>
            <a:r>
              <a:rPr lang="en-US" sz="1100" dirty="0">
                <a:latin typeface="Gill Sans MT" panose="020B0502020104020203" pitchFamily="34" charset="0"/>
              </a:rPr>
              <a:t>Part C provides information regarding whether or not the obligee parent is responsible for dependents</a:t>
            </a:r>
            <a:r>
              <a:rPr lang="en-US" sz="1100" b="1" dirty="0">
                <a:latin typeface="Gill Sans MT" panose="020B0502020104020203" pitchFamily="34" charset="0"/>
              </a:rPr>
              <a:t> other than </a:t>
            </a:r>
            <a:r>
              <a:rPr lang="en-US" sz="1100" dirty="0">
                <a:latin typeface="Gill Sans MT" panose="020B0502020104020203" pitchFamily="34" charset="0"/>
              </a:rPr>
              <a:t>the child(</a:t>
            </a:r>
            <a:r>
              <a:rPr lang="en-US" sz="1100" dirty="0" err="1">
                <a:latin typeface="Gill Sans MT" panose="020B0502020104020203" pitchFamily="34" charset="0"/>
              </a:rPr>
              <a:t>ren</a:t>
            </a:r>
            <a:r>
              <a:rPr lang="en-US" sz="1100" dirty="0">
                <a:latin typeface="Gill Sans MT" panose="020B0502020104020203" pitchFamily="34" charset="0"/>
              </a:rPr>
              <a:t>) of this action.  (The children of this action are listed in Section IV.)  If that information is not known, check “unknown.”</a:t>
            </a:r>
          </a:p>
          <a:p>
            <a:r>
              <a:rPr lang="en-US" sz="1100" dirty="0">
                <a:latin typeface="Gill Sans MT" panose="020B0502020104020203" pitchFamily="34" charset="0"/>
              </a:rPr>
              <a:t> </a:t>
            </a:r>
          </a:p>
          <a:p>
            <a:r>
              <a:rPr lang="en-US" sz="1100" dirty="0">
                <a:latin typeface="Gill Sans MT" panose="020B0502020104020203" pitchFamily="34" charset="0"/>
              </a:rPr>
              <a:t>Part D provides information regarding whether the obligee parent has an existing support order for the other dependent children listed in part C (not the children in the current action) and information about the order.  Again, if that information is not known, check “</a:t>
            </a:r>
            <a:r>
              <a:rPr lang="en-US" sz="1100" dirty="0" smtClean="0">
                <a:latin typeface="Gill Sans MT" panose="020B0502020104020203" pitchFamily="34" charset="0"/>
              </a:rPr>
              <a:t>unknown.”  </a:t>
            </a:r>
            <a:r>
              <a:rPr lang="en-US" sz="1100" dirty="0">
                <a:latin typeface="Gill Sans MT" panose="020B0502020104020203" pitchFamily="34" charset="0"/>
              </a:rPr>
              <a:t>This section requests you provide a copy of the order.  We understand that the petitioner may be the obligor and may have a difficult time obtaining a copy of an order to which they are not a party.  The IV-D agency may need to assist in obtaining the order.   </a:t>
            </a:r>
          </a:p>
          <a:p>
            <a:r>
              <a:rPr lang="en-US" sz="1100" dirty="0">
                <a:latin typeface="Gill Sans MT" panose="020B0502020104020203" pitchFamily="34" charset="0"/>
              </a:rPr>
              <a:t> </a:t>
            </a:r>
          </a:p>
          <a:p>
            <a:r>
              <a:rPr lang="en-US" sz="1100" dirty="0">
                <a:latin typeface="Gill Sans MT" panose="020B0502020104020203" pitchFamily="34" charset="0"/>
              </a:rPr>
              <a:t>In both parts C and D, there is room on the form to provide information for three children.  We are only showing the first child on this slide; the same information is required for each child listed.  If there are more than three children involved, provide information about the other dependents in section IX (Other Pertinent Information).  </a:t>
            </a:r>
          </a:p>
          <a:p>
            <a:pPr defTabSz="924133">
              <a:defRPr/>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a:p>
        </p:txBody>
      </p:sp>
    </p:spTree>
    <p:extLst>
      <p:ext uri="{BB962C8B-B14F-4D97-AF65-F5344CB8AC3E}">
        <p14:creationId xmlns:p14="http://schemas.microsoft.com/office/powerpoint/2010/main" val="180361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7" y="4260850"/>
            <a:ext cx="6620933" cy="488061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Continuing on, Section I part E provides information about the </a:t>
            </a:r>
            <a:r>
              <a:rPr lang="en-US" sz="1100" dirty="0" smtClean="0">
                <a:latin typeface="Gill Sans MT" panose="020B0502020104020203" pitchFamily="34" charset="0"/>
              </a:rPr>
              <a:t>obligee</a:t>
            </a:r>
            <a:r>
              <a:rPr lang="en-US" sz="1100" baseline="0" dirty="0" smtClean="0">
                <a:latin typeface="Gill Sans MT" panose="020B0502020104020203" pitchFamily="34" charset="0"/>
              </a:rPr>
              <a:t> </a:t>
            </a:r>
            <a:r>
              <a:rPr lang="en-US" sz="1100" dirty="0" smtClean="0">
                <a:latin typeface="Gill Sans MT" panose="020B0502020104020203" pitchFamily="34" charset="0"/>
              </a:rPr>
              <a:t>caretaker (that is not </a:t>
            </a:r>
            <a:r>
              <a:rPr lang="en-US" sz="1100" dirty="0">
                <a:latin typeface="Gill Sans MT" panose="020B0502020104020203" pitchFamily="34" charset="0"/>
              </a:rPr>
              <a:t>a parent).</a:t>
            </a:r>
          </a:p>
          <a:p>
            <a:r>
              <a:rPr lang="en-US" sz="1100" dirty="0">
                <a:latin typeface="Gill Sans MT" panose="020B0502020104020203" pitchFamily="34" charset="0"/>
              </a:rPr>
              <a:t> </a:t>
            </a:r>
          </a:p>
          <a:p>
            <a:r>
              <a:rPr lang="en-US" sz="1100" dirty="0">
                <a:latin typeface="Gill Sans MT" panose="020B0502020104020203" pitchFamily="34" charset="0"/>
              </a:rPr>
              <a:t>If the </a:t>
            </a:r>
            <a:r>
              <a:rPr lang="en-US" sz="1100" dirty="0" smtClean="0">
                <a:latin typeface="Gill Sans MT" panose="020B0502020104020203" pitchFamily="34" charset="0"/>
              </a:rPr>
              <a:t>obligee</a:t>
            </a:r>
            <a:r>
              <a:rPr lang="en-US" sz="1100" baseline="0" dirty="0" smtClean="0">
                <a:latin typeface="Gill Sans MT" panose="020B0502020104020203" pitchFamily="34" charset="0"/>
              </a:rPr>
              <a:t> </a:t>
            </a:r>
            <a:r>
              <a:rPr lang="en-US" sz="1100" dirty="0" smtClean="0">
                <a:latin typeface="Gill Sans MT" panose="020B0502020104020203" pitchFamily="34" charset="0"/>
              </a:rPr>
              <a:t>caretaker </a:t>
            </a:r>
            <a:r>
              <a:rPr lang="en-US" sz="1100" dirty="0">
                <a:latin typeface="Gill Sans MT" panose="020B0502020104020203" pitchFamily="34" charset="0"/>
              </a:rPr>
              <a:t>is filling out the form, </a:t>
            </a:r>
            <a:r>
              <a:rPr lang="en-US" sz="1100" dirty="0" smtClean="0">
                <a:latin typeface="Gill Sans MT" panose="020B0502020104020203" pitchFamily="34" charset="0"/>
              </a:rPr>
              <a:t>the caretaker may </a:t>
            </a:r>
            <a:r>
              <a:rPr lang="en-US" sz="1100" dirty="0" smtClean="0">
                <a:latin typeface="Gill Sans MT" panose="020B0502020104020203" pitchFamily="34" charset="0"/>
              </a:rPr>
              <a:t>provide </a:t>
            </a:r>
            <a:r>
              <a:rPr lang="en-US" sz="1100" dirty="0">
                <a:latin typeface="Gill Sans MT" panose="020B0502020104020203" pitchFamily="34" charset="0"/>
              </a:rPr>
              <a:t>any other relevant information in Section IX Other Pertinent Information, such as out-of-pocket expenses </a:t>
            </a:r>
            <a:r>
              <a:rPr lang="en-US" sz="1100" dirty="0" smtClean="0">
                <a:latin typeface="Gill Sans MT" panose="020B0502020104020203" pitchFamily="34" charset="0"/>
              </a:rPr>
              <a:t>the caretaker has incurred</a:t>
            </a:r>
            <a:r>
              <a:rPr lang="en-US" sz="1100" dirty="0" smtClean="0">
                <a:latin typeface="Gill Sans MT" panose="020B0502020104020203" pitchFamily="34" charset="0"/>
              </a:rPr>
              <a:t>. </a:t>
            </a:r>
            <a:endParaRPr lang="en-US" sz="1100" dirty="0">
              <a:latin typeface="Gill Sans MT" panose="020B0502020104020203" pitchFamily="34" charset="0"/>
            </a:endParaRPr>
          </a:p>
          <a:p>
            <a:r>
              <a:rPr lang="en-US" sz="1100" dirty="0">
                <a:latin typeface="Gill Sans MT" panose="020B0502020104020203" pitchFamily="34" charset="0"/>
              </a:rPr>
              <a:t> </a:t>
            </a:r>
          </a:p>
          <a:p>
            <a:r>
              <a:rPr lang="en-US" sz="1100" dirty="0">
                <a:latin typeface="Gill Sans MT" panose="020B0502020104020203" pitchFamily="34" charset="0"/>
              </a:rPr>
              <a:t>Section II contains personal information about the obligor.  The obligor may be an individual who owes or is alleged to owe the child(</a:t>
            </a:r>
            <a:r>
              <a:rPr lang="en-US" sz="1100" dirty="0" err="1">
                <a:latin typeface="Gill Sans MT" panose="020B0502020104020203" pitchFamily="34" charset="0"/>
              </a:rPr>
              <a:t>ren</a:t>
            </a:r>
            <a:r>
              <a:rPr lang="en-US" sz="1100" dirty="0">
                <a:latin typeface="Gill Sans MT" panose="020B0502020104020203" pitchFamily="34" charset="0"/>
              </a:rPr>
              <a:t>) </a:t>
            </a:r>
            <a:r>
              <a:rPr lang="en-US" sz="1100" dirty="0" smtClean="0">
                <a:latin typeface="Gill Sans MT" panose="020B0502020104020203" pitchFamily="34" charset="0"/>
              </a:rPr>
              <a:t>support or </a:t>
            </a:r>
            <a:r>
              <a:rPr lang="en-US" sz="1100" dirty="0">
                <a:latin typeface="Gill Sans MT" panose="020B0502020104020203" pitchFamily="34" charset="0"/>
              </a:rPr>
              <a:t>a person who is alleged, but has not been adjudicated, to be a parent of the child(</a:t>
            </a:r>
            <a:r>
              <a:rPr lang="en-US" sz="1100" dirty="0" err="1">
                <a:latin typeface="Gill Sans MT" panose="020B0502020104020203" pitchFamily="34" charset="0"/>
              </a:rPr>
              <a:t>ren</a:t>
            </a:r>
            <a:r>
              <a:rPr lang="en-US" sz="1100" dirty="0">
                <a:latin typeface="Gill Sans MT" panose="020B0502020104020203" pitchFamily="34" charset="0"/>
              </a:rPr>
              <a:t>).  Section II parts A through D request the same information as Section I did for the obligee.  Because a caretaker would never be an obligor, there is no space for caretaker information in Section II.</a:t>
            </a:r>
          </a:p>
          <a:p>
            <a:pPr defTabSz="931774">
              <a:defRPr/>
            </a:pPr>
            <a:endParaRPr lang="en-US" sz="1100" dirty="0">
              <a:latin typeface="Gill Sans MT" panose="020B0502020104020203" pitchFamily="34" charset="0"/>
            </a:endParaRPr>
          </a:p>
          <a:p>
            <a:endParaRPr lang="en-US" dirty="0"/>
          </a:p>
          <a:p>
            <a:endParaRPr lang="en-US" dirty="0"/>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a:p>
        </p:txBody>
      </p:sp>
    </p:spTree>
    <p:extLst>
      <p:ext uri="{BB962C8B-B14F-4D97-AF65-F5344CB8AC3E}">
        <p14:creationId xmlns:p14="http://schemas.microsoft.com/office/powerpoint/2010/main" val="2185501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930275"/>
            <a:ext cx="4648200" cy="3486150"/>
          </a:xfrm>
        </p:spPr>
      </p:sp>
      <p:sp>
        <p:nvSpPr>
          <p:cNvPr id="3" name="Notes Placeholder 2"/>
          <p:cNvSpPr>
            <a:spLocks noGrp="1"/>
          </p:cNvSpPr>
          <p:nvPr>
            <p:ph type="body" idx="1"/>
          </p:nvPr>
        </p:nvSpPr>
        <p:spPr>
          <a:xfrm>
            <a:off x="233680" y="4260850"/>
            <a:ext cx="6543040" cy="488061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Part D at the top of this slide requests the same information as Section I did for the obligee. </a:t>
            </a:r>
          </a:p>
          <a:p>
            <a:endParaRPr lang="en-US" sz="1100" dirty="0">
              <a:latin typeface="Gill Sans MT" panose="020B0502020104020203" pitchFamily="34" charset="0"/>
            </a:endParaRPr>
          </a:p>
          <a:p>
            <a:r>
              <a:rPr lang="en-US" sz="1100" dirty="0">
                <a:latin typeface="Gill Sans MT" panose="020B0502020104020203" pitchFamily="34" charset="0"/>
              </a:rPr>
              <a:t>Section III Legal Relationship of Parents of Children Listed in Section IV identifies the relationship between the parents of the dependent children for whom parentage or child support is at issue in this action.  If more information is needed than will fit in the space provided, check “See Section IX” and enter the information in Section IX Other Pertinent Information.</a:t>
            </a:r>
          </a:p>
          <a:p>
            <a:r>
              <a:rPr lang="en-US" sz="1100" dirty="0">
                <a:latin typeface="Gill Sans MT" panose="020B0502020104020203" pitchFamily="34" charset="0"/>
              </a:rPr>
              <a:t> </a:t>
            </a:r>
          </a:p>
          <a:p>
            <a:r>
              <a:rPr lang="en-US" sz="1100" dirty="0">
                <a:latin typeface="Gill Sans MT" panose="020B0502020104020203" pitchFamily="34" charset="0"/>
              </a:rPr>
              <a:t>The information in Section III is critical for the tribunal to take the appropriate action.  It provides information the tribunal needs to ensure parentage has been, or will be, established.  More than one checkbox may apply, so be sure to provide all applicable information.  </a:t>
            </a:r>
          </a:p>
          <a:p>
            <a:r>
              <a:rPr lang="en-US" sz="1100" dirty="0">
                <a:latin typeface="Gill Sans MT" panose="020B0502020104020203" pitchFamily="34" charset="0"/>
              </a:rPr>
              <a:t> </a:t>
            </a:r>
          </a:p>
          <a:p>
            <a:r>
              <a:rPr lang="en-US" sz="1100" dirty="0">
                <a:latin typeface="Gill Sans MT" panose="020B0502020104020203" pitchFamily="34" charset="0"/>
              </a:rPr>
              <a:t>This section is much the same as it was on the old version of the form.  We removed the option for “separated” from the revised form, as it has no legal implications.  Rather the option for “legally separated” is included on the form.</a:t>
            </a:r>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a:p>
        </p:txBody>
      </p:sp>
    </p:spTree>
    <p:extLst>
      <p:ext uri="{BB962C8B-B14F-4D97-AF65-F5344CB8AC3E}">
        <p14:creationId xmlns:p14="http://schemas.microsoft.com/office/powerpoint/2010/main" val="1630658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338320"/>
          </a:xfrm>
        </p:spPr>
        <p:txBody>
          <a:bodyPr/>
          <a:lstStyle/>
          <a:p>
            <a:r>
              <a:rPr lang="en-US" sz="1100" dirty="0">
                <a:latin typeface="Gill Sans MT" panose="020B0502020104020203" pitchFamily="34" charset="0"/>
              </a:rPr>
              <a:t>Notes:</a:t>
            </a:r>
          </a:p>
          <a:p>
            <a:r>
              <a:rPr lang="en-US" sz="1100" dirty="0">
                <a:latin typeface="Gill Sans MT" panose="020B0502020104020203" pitchFamily="34" charset="0"/>
              </a:rPr>
              <a:t> </a:t>
            </a:r>
          </a:p>
          <a:p>
            <a:r>
              <a:rPr lang="en-US" sz="1100" dirty="0">
                <a:latin typeface="Gill Sans MT" panose="020B0502020104020203" pitchFamily="34" charset="0"/>
              </a:rPr>
              <a:t>Section IV Dependent Child(</a:t>
            </a:r>
            <a:r>
              <a:rPr lang="en-US" sz="1100" dirty="0" err="1">
                <a:latin typeface="Gill Sans MT" panose="020B0502020104020203" pitchFamily="34" charset="0"/>
              </a:rPr>
              <a:t>ren</a:t>
            </a:r>
            <a:r>
              <a:rPr lang="en-US" sz="1100" dirty="0">
                <a:latin typeface="Gill Sans MT" panose="020B0502020104020203" pitchFamily="34" charset="0"/>
              </a:rPr>
              <a:t>) in This Action lists all the children of this action for whom parentage </a:t>
            </a:r>
            <a:r>
              <a:rPr lang="en-US" sz="1100" dirty="0" smtClean="0">
                <a:latin typeface="Gill Sans MT" panose="020B0502020104020203" pitchFamily="34" charset="0"/>
              </a:rPr>
              <a:t>or </a:t>
            </a:r>
            <a:r>
              <a:rPr lang="en-US" sz="1100" dirty="0">
                <a:latin typeface="Gill Sans MT" panose="020B0502020104020203" pitchFamily="34" charset="0"/>
              </a:rPr>
              <a:t>support is to be established </a:t>
            </a:r>
            <a:r>
              <a:rPr lang="en-US" sz="1100" dirty="0" smtClean="0">
                <a:latin typeface="Gill Sans MT" panose="020B0502020104020203" pitchFamily="34" charset="0"/>
              </a:rPr>
              <a:t>and </a:t>
            </a:r>
            <a:r>
              <a:rPr lang="en-US" sz="1100" dirty="0">
                <a:latin typeface="Gill Sans MT" panose="020B0502020104020203" pitchFamily="34" charset="0"/>
              </a:rPr>
              <a:t>for whom support is to be modified.  These should be the same children listed in Section I of the Uniform Support Petition.  List only those children of the obligor named in this action.  Provide complete information for each child.  </a:t>
            </a:r>
          </a:p>
          <a:p>
            <a:endParaRPr lang="en-US" sz="1100" dirty="0">
              <a:latin typeface="Gill Sans MT" panose="020B0502020104020203" pitchFamily="34" charset="0"/>
            </a:endParaRPr>
          </a:p>
          <a:p>
            <a:r>
              <a:rPr lang="en-US" sz="1100" dirty="0">
                <a:latin typeface="Gill Sans MT" panose="020B0502020104020203" pitchFamily="34" charset="0"/>
              </a:rPr>
              <a:t>Each child’s date of birth and Social Security number are on the Personal Information Form for UIFSA § 311 so they are not included on this form.</a:t>
            </a:r>
          </a:p>
          <a:p>
            <a:r>
              <a:rPr lang="en-US" sz="1100" dirty="0">
                <a:latin typeface="Gill Sans MT" panose="020B0502020104020203" pitchFamily="34" charset="0"/>
              </a:rPr>
              <a:t> </a:t>
            </a:r>
          </a:p>
          <a:p>
            <a:r>
              <a:rPr lang="en-US" sz="1100" dirty="0">
                <a:latin typeface="Gill Sans MT" panose="020B0502020104020203" pitchFamily="34" charset="0"/>
              </a:rPr>
              <a:t>If parentage has not been established, be sure to attach a separate Declaration in Support of Establishing Parentage for each child whose parentage is at issue.</a:t>
            </a:r>
          </a:p>
          <a:p>
            <a:r>
              <a:rPr lang="en-US" sz="1100" dirty="0">
                <a:latin typeface="Gill Sans MT" panose="020B0502020104020203" pitchFamily="34" charset="0"/>
              </a:rPr>
              <a:t> </a:t>
            </a:r>
          </a:p>
          <a:p>
            <a:r>
              <a:rPr lang="en-US" sz="1100" dirty="0">
                <a:latin typeface="Gill Sans MT" panose="020B0502020104020203" pitchFamily="34" charset="0"/>
              </a:rPr>
              <a:t>Under item A.3, provide the amount of child care paid for each child, as many states’ guidelines factor child care expenses into the support obligation.  Some children of the order may require child care, while others may be old enough that this is not applicable.  </a:t>
            </a:r>
          </a:p>
          <a:p>
            <a:r>
              <a:rPr lang="en-US" sz="1100" dirty="0">
                <a:latin typeface="Gill Sans MT" panose="020B0502020104020203" pitchFamily="34" charset="0"/>
              </a:rPr>
              <a:t> </a:t>
            </a:r>
          </a:p>
          <a:p>
            <a:r>
              <a:rPr lang="en-US" sz="1100" dirty="0">
                <a:latin typeface="Gill Sans MT" panose="020B0502020104020203" pitchFamily="34" charset="0"/>
              </a:rPr>
              <a:t>The form also requests information regarding whether a support order has been established; whether the child resides with the petitioner; any financial benefits the child receives, such as Social Security; and tribal affiliation.  If the child does receive benefits of this type, it is very important to indicate whose claim the child’s benefit is based on and </a:t>
            </a:r>
            <a:r>
              <a:rPr lang="en-US" sz="1100" dirty="0" smtClean="0">
                <a:latin typeface="Gill Sans MT" panose="020B0502020104020203" pitchFamily="34" charset="0"/>
              </a:rPr>
              <a:t>that</a:t>
            </a:r>
            <a:r>
              <a:rPr lang="en-US" sz="1100" baseline="0" dirty="0" smtClean="0">
                <a:latin typeface="Gill Sans MT" panose="020B0502020104020203" pitchFamily="34" charset="0"/>
              </a:rPr>
              <a:t> person’s </a:t>
            </a:r>
            <a:r>
              <a:rPr lang="en-US" sz="1100" dirty="0" smtClean="0">
                <a:latin typeface="Gill Sans MT" panose="020B0502020104020203" pitchFamily="34" charset="0"/>
              </a:rPr>
              <a:t>relationship </a:t>
            </a:r>
            <a:r>
              <a:rPr lang="en-US" sz="1100" dirty="0">
                <a:latin typeface="Gill Sans MT" panose="020B0502020104020203" pitchFamily="34" charset="0"/>
              </a:rPr>
              <a:t>to the child so that the tribunal knows whether to consider this information.  For example, if the child receives Social Security disability under the obligor’s claim, many states consider these benefits in setting the support amount or offset the support due by the amount the child receives.</a:t>
            </a:r>
          </a:p>
          <a:p>
            <a:r>
              <a:rPr lang="en-US" sz="1100" dirty="0">
                <a:latin typeface="Gill Sans MT" panose="020B0502020104020203" pitchFamily="34" charset="0"/>
              </a:rPr>
              <a:t> </a:t>
            </a:r>
          </a:p>
          <a:p>
            <a:r>
              <a:rPr lang="en-US" sz="1100" dirty="0">
                <a:latin typeface="Gill Sans MT" panose="020B0502020104020203" pitchFamily="34" charset="0"/>
              </a:rPr>
              <a:t>As we have done in this training on other forms, we are only showing the form information for the first child on this slide; the same information is required for each child listed in the action.  If there are more than three children involved, information about the other dependents can be provided in Section IX Other Pertinent Information or on an additional document.</a:t>
            </a:r>
          </a:p>
          <a:p>
            <a:r>
              <a:rPr lang="en-US" sz="1100" dirty="0">
                <a:latin typeface="Gill Sans MT" panose="020B0502020104020203" pitchFamily="34" charset="0"/>
              </a:rPr>
              <a:t> </a:t>
            </a:r>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dirty="0"/>
          </a:p>
        </p:txBody>
      </p:sp>
    </p:spTree>
    <p:extLst>
      <p:ext uri="{BB962C8B-B14F-4D97-AF65-F5344CB8AC3E}">
        <p14:creationId xmlns:p14="http://schemas.microsoft.com/office/powerpoint/2010/main" val="10578469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 - Blue">
    <p:bg>
      <p:bgPr>
        <a:solidFill>
          <a:srgbClr val="0071B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6/20/2017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914400" y="16764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914400" y="36576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1066800" y="3429000"/>
            <a:ext cx="41910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userDrawn="1"/>
        </p:nvSpPr>
        <p:spPr>
          <a:xfrm>
            <a:off x="914400" y="5638800"/>
            <a:ext cx="4572000" cy="584775"/>
          </a:xfrm>
          <a:prstGeom prst="rect">
            <a:avLst/>
          </a:prstGeom>
          <a:noFill/>
        </p:spPr>
        <p:txBody>
          <a:bodyPr wrap="square" rtlCol="0">
            <a:spAutoFit/>
          </a:bodyPr>
          <a:lstStyle/>
          <a:p>
            <a:r>
              <a:rPr lang="en-US" sz="1600" dirty="0">
                <a:solidFill>
                  <a:schemeClr val="bg1"/>
                </a:solidFill>
                <a:latin typeface="+mn-lt"/>
              </a:rPr>
              <a:t>Office of Child Support Enforcement</a:t>
            </a:r>
          </a:p>
          <a:p>
            <a:r>
              <a:rPr lang="en-US" sz="1600" dirty="0">
                <a:solidFill>
                  <a:schemeClr val="bg1"/>
                </a:solidFill>
                <a:latin typeface="+mn-lt"/>
              </a:rPr>
              <a:t>Division of Policy and Training</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53200" y="2210558"/>
            <a:ext cx="1904242" cy="1904242"/>
          </a:xfrm>
          <a:prstGeom prst="rect">
            <a:avLst/>
          </a:prstGeom>
        </p:spPr>
      </p:pic>
    </p:spTree>
    <p:extLst>
      <p:ext uri="{BB962C8B-B14F-4D97-AF65-F5344CB8AC3E}">
        <p14:creationId xmlns:p14="http://schemas.microsoft.com/office/powerpoint/2010/main" val="2147662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Blue">
    <p:bg>
      <p:bgPr>
        <a:solidFill>
          <a:srgbClr val="0071B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589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6/20/2017</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spTree>
    <p:extLst>
      <p:ext uri="{BB962C8B-B14F-4D97-AF65-F5344CB8AC3E}">
        <p14:creationId xmlns:p14="http://schemas.microsoft.com/office/powerpoint/2010/main" val="18349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543800" cy="4572000"/>
          </a:xfrm>
        </p:spPr>
        <p:txBody>
          <a:bodyPr/>
          <a:lstStyle/>
          <a:p>
            <a:pPr lvl="0"/>
            <a:r>
              <a:rPr lang="en-US" dirty="0"/>
              <a:t>Click to edit Master text styles</a:t>
            </a:r>
          </a:p>
          <a:p>
            <a:pPr lvl="1"/>
            <a:r>
              <a:rPr lang="en-US" dirty="0"/>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6/20/2017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5800" y="848380"/>
            <a:ext cx="7543800" cy="523220"/>
          </a:xfrm>
        </p:spPr>
        <p:txBody>
          <a:bodyPr wrap="square" anchor="b" anchorCtr="0">
            <a:spAutoFit/>
          </a:bodyPr>
          <a:lstStyle>
            <a:lvl1pPr>
              <a:defRPr baseline="0">
                <a:solidFill>
                  <a:srgbClr val="0071BC"/>
                </a:solidFill>
              </a:defRPr>
            </a:lvl1pPr>
          </a:lstStyle>
          <a:p>
            <a:r>
              <a:rPr lang="en-US" dirty="0"/>
              <a:t>CLICK TO EDIT MASTER TITLE STYLE</a:t>
            </a:r>
          </a:p>
        </p:txBody>
      </p:sp>
    </p:spTree>
    <p:extLst>
      <p:ext uri="{BB962C8B-B14F-4D97-AF65-F5344CB8AC3E}">
        <p14:creationId xmlns:p14="http://schemas.microsoft.com/office/powerpoint/2010/main" val="111609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ue/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4647896"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6/20/2017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5800" y="848380"/>
            <a:ext cx="7772704" cy="523220"/>
          </a:xfrm>
        </p:spPr>
        <p:txBody>
          <a:bodyPr wrap="square" anchor="b" anchorCtr="0">
            <a:spAutoFit/>
          </a:bodyPr>
          <a:lstStyle>
            <a:lvl1pPr>
              <a:defRPr baseline="0">
                <a:solidFill>
                  <a:srgbClr val="0071BC"/>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6/20/2017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0071BC"/>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a:t>Click to edit Master text styles</a:t>
            </a:r>
          </a:p>
          <a:p>
            <a:pPr lvl="1"/>
            <a:r>
              <a:rPr lang="en-US" dirty="0"/>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6/20/2017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0071BC"/>
                </a:solidFill>
              </a:defRPr>
            </a:lvl1pPr>
          </a:lstStyle>
          <a:p>
            <a:r>
              <a:rPr lang="en-US" dirty="0"/>
              <a:t>CLICK TO EDIT MASTER TITLE STYLE</a:t>
            </a:r>
          </a:p>
        </p:txBody>
      </p:sp>
    </p:spTree>
    <p:extLst>
      <p:ext uri="{BB962C8B-B14F-4D97-AF65-F5344CB8AC3E}">
        <p14:creationId xmlns:p14="http://schemas.microsoft.com/office/powerpoint/2010/main" val="2692142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ue Contact Info">
    <p:bg>
      <p:bgPr>
        <a:solidFill>
          <a:srgbClr val="0071BC"/>
        </a:solidFill>
        <a:effectLst/>
      </p:bgPr>
    </p:bg>
    <p:spTree>
      <p:nvGrpSpPr>
        <p:cNvPr id="1" name=""/>
        <p:cNvGrpSpPr/>
        <p:nvPr/>
      </p:nvGrpSpPr>
      <p:grpSpPr>
        <a:xfrm>
          <a:off x="0" y="0"/>
          <a:ext cx="0" cy="0"/>
          <a:chOff x="0" y="0"/>
          <a:chExt cx="0" cy="0"/>
        </a:xfrm>
      </p:grpSpPr>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3F4168E2-91C5-9646-9F53-5B4E70AF759D}" type="datetime1">
              <a:rPr lang="en-US" smtClean="0"/>
              <a:pPr/>
              <a:t>6/20/2017</a:t>
            </a:fld>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821852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ight Color Cover">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112E51"/>
                </a:solidFill>
                <a:latin typeface="Gill Sans MT"/>
                <a:cs typeface="Gill Sans MT"/>
              </a:defRPr>
            </a:lvl1pPr>
          </a:lstStyle>
          <a:p>
            <a:fld id="{EB2C8F94-9D67-854F-8417-3B884156945E}" type="datetime1">
              <a:rPr lang="en-US" smtClean="0"/>
              <a:pPr/>
              <a:t>6/20/2017</a:t>
            </a:fld>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112E51"/>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112E51"/>
                </a:solidFill>
                <a:latin typeface="Gill Sans MT"/>
                <a:cs typeface="Gill Sans MT"/>
              </a:defRPr>
            </a:lvl1pPr>
          </a:lstStyle>
          <a:p>
            <a:fld id="{42782948-4DBE-204D-AB9E-B65E067054AE}" type="slidenum">
              <a:rPr lang="en-US" smtClean="0"/>
              <a:pPr/>
              <a:t>‹#›</a:t>
            </a:fld>
            <a:endParaRPr lang="en-US" dirty="0"/>
          </a:p>
        </p:txBody>
      </p:sp>
      <p:sp>
        <p:nvSpPr>
          <p:cNvPr id="14" name="Title 1"/>
          <p:cNvSpPr>
            <a:spLocks noGrp="1"/>
          </p:cNvSpPr>
          <p:nvPr>
            <p:ph type="ctrTitle" hasCustomPrompt="1"/>
          </p:nvPr>
        </p:nvSpPr>
        <p:spPr>
          <a:xfrm>
            <a:off x="685800" y="1676400"/>
            <a:ext cx="5486400" cy="1600200"/>
          </a:xfrm>
        </p:spPr>
        <p:txBody>
          <a:bodyPr anchor="b" anchorCtr="0">
            <a:normAutofit/>
          </a:bodyPr>
          <a:lstStyle>
            <a:lvl1pPr>
              <a:defRPr sz="3200" baseline="0">
                <a:solidFill>
                  <a:srgbClr val="112E51"/>
                </a:solidFill>
              </a:defRPr>
            </a:lvl1pPr>
          </a:lstStyle>
          <a:p>
            <a:r>
              <a:rPr lang="en-US" dirty="0"/>
              <a:t>CLICK TO EDIT MASTER TITLE STYLE</a:t>
            </a:r>
          </a:p>
        </p:txBody>
      </p:sp>
      <p:sp>
        <p:nvSpPr>
          <p:cNvPr id="15" name="Subtitle 2"/>
          <p:cNvSpPr>
            <a:spLocks noGrp="1"/>
          </p:cNvSpPr>
          <p:nvPr>
            <p:ph type="subTitle" idx="1" hasCustomPrompt="1"/>
          </p:nvPr>
        </p:nvSpPr>
        <p:spPr>
          <a:xfrm>
            <a:off x="685800" y="3657600"/>
            <a:ext cx="3429000" cy="1600200"/>
          </a:xfrm>
        </p:spPr>
        <p:txBody>
          <a:bodyPr>
            <a:normAutofit/>
          </a:bodyPr>
          <a:lstStyle>
            <a:lvl1pPr marL="0" indent="0" algn="l">
              <a:buNone/>
              <a:defRPr sz="1800">
                <a:solidFill>
                  <a:srgbClr val="112E5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429000"/>
            <a:ext cx="4343400" cy="0"/>
          </a:xfrm>
          <a:prstGeom prst="line">
            <a:avLst/>
          </a:prstGeom>
          <a:ln w="19050">
            <a:solidFill>
              <a:srgbClr val="112E5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a:solidFill>
                  <a:srgbClr val="112E51"/>
                </a:solidFill>
                <a:latin typeface="+mn-lt"/>
              </a:rPr>
              <a:t>Office of Child Support Enforcement</a:t>
            </a:r>
          </a:p>
          <a:p>
            <a:r>
              <a:rPr lang="en-US" sz="1600" dirty="0">
                <a:solidFill>
                  <a:srgbClr val="112E51"/>
                </a:solidFill>
                <a:latin typeface="+mn-lt"/>
              </a:rPr>
              <a:t>Division of Policy and Training</a:t>
            </a:r>
          </a:p>
        </p:txBody>
      </p:sp>
    </p:spTree>
    <p:extLst>
      <p:ext uri="{BB962C8B-B14F-4D97-AF65-F5344CB8AC3E}">
        <p14:creationId xmlns:p14="http://schemas.microsoft.com/office/powerpoint/2010/main" val="1938338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ACA08B-D3AE-421E-8D43-FB2D3E3724C8}" type="datetime1">
              <a:rPr lang="en-US" smtClean="0"/>
              <a:t>6/20/2017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FA63A-B330-4062-B01B-16589F479D06}" type="slidenum">
              <a:rPr lang="en-US" smtClean="0"/>
              <a:t>‹#›</a:t>
            </a:fld>
            <a:endParaRPr lang="en-US"/>
          </a:p>
        </p:txBody>
      </p:sp>
    </p:spTree>
    <p:extLst>
      <p:ext uri="{BB962C8B-B14F-4D97-AF65-F5344CB8AC3E}">
        <p14:creationId xmlns:p14="http://schemas.microsoft.com/office/powerpoint/2010/main" val="3653590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a:t>Click to edit Master title style</a:t>
            </a:r>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fld id="{7C017F59-29DA-6F48-B92A-5AD511CC2D63}" type="datetime1">
              <a:rPr lang="en-US" smtClean="0"/>
              <a:pPr/>
              <a:t>6/20/2017</a:t>
            </a:fld>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a:t>FOOTER GOES HERE</a:t>
            </a:r>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38" r:id="rId1"/>
    <p:sldLayoutId id="2147483654" r:id="rId2"/>
    <p:sldLayoutId id="2147483708" r:id="rId3"/>
    <p:sldLayoutId id="2147483709" r:id="rId4"/>
    <p:sldLayoutId id="2147483710" r:id="rId5"/>
    <p:sldLayoutId id="2147483722" r:id="rId6"/>
    <p:sldLayoutId id="2147483696" r:id="rId7"/>
    <p:sldLayoutId id="2147483741" r:id="rId8"/>
    <p:sldLayoutId id="2147483742" r:id="rId9"/>
  </p:sldLayoutIdLst>
  <p:hf hdr="0"/>
  <p:txStyles>
    <p:titleStyle>
      <a:lvl1pPr algn="l" defTabSz="457200" rtl="0" eaLnBrk="1" latinLnBrk="0" hangingPunct="1">
        <a:spcBef>
          <a:spcPct val="0"/>
        </a:spcBef>
        <a:buNone/>
        <a:defRPr sz="2800" b="0" i="0"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26.gif"/><Relationship Id="rId3" Type="http://schemas.openxmlformats.org/officeDocument/2006/relationships/image" Target="../media/image21.png"/><Relationship Id="rId7" Type="http://schemas.openxmlformats.org/officeDocument/2006/relationships/image" Target="../media/image25.gif"/><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8" Type="http://schemas.openxmlformats.org/officeDocument/2006/relationships/image" Target="../media/image26.gif"/><Relationship Id="rId3" Type="http://schemas.openxmlformats.org/officeDocument/2006/relationships/image" Target="../media/image21.png"/><Relationship Id="rId7" Type="http://schemas.openxmlformats.org/officeDocument/2006/relationships/image" Target="../media/image25.gif"/><Relationship Id="rId2" Type="http://schemas.openxmlformats.org/officeDocument/2006/relationships/notesSlide" Target="../notesSlides/notesSlide30.xml"/><Relationship Id="rId1" Type="http://schemas.openxmlformats.org/officeDocument/2006/relationships/slideLayout" Target="../slideLayouts/slideLayout9.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hyperlink" Target="https://www.acf.hhs.gov/css/resource/uifsa-intergovernmental-child-support-enforcement-forms"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79B594D-EE2C-E248-B7F0-F679C2E525DC}" type="datetime1">
              <a:rPr lang="en-US" smtClean="0"/>
              <a:pPr/>
              <a:t>6/20/2017</a:t>
            </a:fld>
            <a:r>
              <a:rPr lang="en-US"/>
              <a:t>`1</a:t>
            </a:r>
            <a:endParaRPr lang="en-US" dirty="0"/>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p:txBody>
          <a:bodyPr/>
          <a:lstStyle/>
          <a:p>
            <a:r>
              <a:rPr lang="en-US" cap="all" dirty="0">
                <a:solidFill>
                  <a:schemeClr val="bg1"/>
                </a:solidFill>
              </a:rPr>
              <a:t>Intergovernmental Forms  Training</a:t>
            </a:r>
          </a:p>
        </p:txBody>
      </p:sp>
      <p:sp>
        <p:nvSpPr>
          <p:cNvPr id="13" name="Subtitle 12"/>
          <p:cNvSpPr>
            <a:spLocks noGrp="1"/>
          </p:cNvSpPr>
          <p:nvPr>
            <p:ph type="subTitle" idx="1"/>
          </p:nvPr>
        </p:nvSpPr>
        <p:spPr/>
        <p:txBody>
          <a:bodyPr/>
          <a:lstStyle/>
          <a:p>
            <a:r>
              <a:rPr lang="en-US" cap="all" dirty="0"/>
              <a:t>Session  </a:t>
            </a:r>
            <a:r>
              <a:rPr lang="en-US" cap="all" dirty="0" smtClean="0"/>
              <a:t>three</a:t>
            </a:r>
            <a:endParaRPr lang="en-US" cap="all" dirty="0"/>
          </a:p>
        </p:txBody>
      </p:sp>
    </p:spTree>
    <p:extLst>
      <p:ext uri="{BB962C8B-B14F-4D97-AF65-F5344CB8AC3E}">
        <p14:creationId xmlns:p14="http://schemas.microsoft.com/office/powerpoint/2010/main" val="955244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3688730"/>
            <a:ext cx="7315200" cy="2457450"/>
          </a:xfrm>
          <a:prstGeom prst="rect">
            <a:avLst/>
          </a:prstGeom>
          <a:solidFill>
            <a:srgbClr val="CCECFF"/>
          </a:solidFill>
        </p:spPr>
        <p:txBody>
          <a:bodyPr wrap="square" rtlCol="0">
            <a:spAutoFit/>
          </a:bodyPr>
          <a:lstStyle/>
          <a:p>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10</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6</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316" y="1346123"/>
            <a:ext cx="7943850" cy="479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26949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11</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7</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1368425"/>
            <a:ext cx="8559800" cy="495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6024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12</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8</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382712"/>
            <a:ext cx="8461375" cy="471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93233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654631"/>
            <a:ext cx="7391400" cy="1752600"/>
          </a:xfrm>
          <a:prstGeom prst="rect">
            <a:avLst/>
          </a:prstGeom>
          <a:solidFill>
            <a:srgbClr val="CCEC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13</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9</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08" y="1636202"/>
            <a:ext cx="8413750" cy="3798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315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14</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10</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454150"/>
            <a:ext cx="7943850" cy="487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71074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15</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11</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 y="1447800"/>
            <a:ext cx="7943850" cy="4017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77625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16</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12</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 y="1524000"/>
            <a:ext cx="7943850" cy="221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11028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17</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13</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 y="1371600"/>
            <a:ext cx="8029575" cy="516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5921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18</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14</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417638"/>
            <a:ext cx="8407400" cy="399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55896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19</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15</a:t>
            </a: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24000"/>
            <a:ext cx="7937500" cy="351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1563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553200" y="1295400"/>
            <a:ext cx="2280757" cy="1657350"/>
          </a:xfrm>
          <a:prstGeom prst="rect">
            <a:avLst/>
          </a:prstGeom>
          <a:solidFill>
            <a:schemeClr val="bg1">
              <a:lumMod val="75000"/>
            </a:schemeClr>
          </a:solidFill>
        </p:spPr>
      </p:pic>
      <p:sp>
        <p:nvSpPr>
          <p:cNvPr id="9" name="Content Placeholder 8"/>
          <p:cNvSpPr>
            <a:spLocks noGrp="1"/>
          </p:cNvSpPr>
          <p:nvPr>
            <p:ph idx="1"/>
          </p:nvPr>
        </p:nvSpPr>
        <p:spPr/>
        <p:txBody>
          <a:bodyPr>
            <a:normAutofit/>
          </a:bodyPr>
          <a:lstStyle/>
          <a:p>
            <a:pPr>
              <a:spcAft>
                <a:spcPts val="600"/>
              </a:spcAft>
            </a:pPr>
            <a:r>
              <a:rPr lang="en-US" dirty="0"/>
              <a:t>Session 1: </a:t>
            </a:r>
          </a:p>
          <a:p>
            <a:pPr lvl="1">
              <a:spcAft>
                <a:spcPts val="0"/>
              </a:spcAft>
            </a:pPr>
            <a:r>
              <a:rPr lang="en-US" dirty="0"/>
              <a:t>Objective</a:t>
            </a:r>
          </a:p>
          <a:p>
            <a:pPr lvl="1">
              <a:spcAft>
                <a:spcPts val="0"/>
              </a:spcAft>
            </a:pPr>
            <a:r>
              <a:rPr lang="en-US" dirty="0"/>
              <a:t>Background</a:t>
            </a:r>
          </a:p>
          <a:p>
            <a:pPr lvl="1">
              <a:spcAft>
                <a:spcPts val="0"/>
              </a:spcAft>
            </a:pPr>
            <a:r>
              <a:rPr lang="en-US" dirty="0"/>
              <a:t>General Changes</a:t>
            </a:r>
          </a:p>
          <a:p>
            <a:pPr lvl="1">
              <a:spcAft>
                <a:spcPts val="0"/>
              </a:spcAft>
            </a:pPr>
            <a:r>
              <a:rPr lang="en-US" dirty="0"/>
              <a:t>Child Support Agency Confidential Information Form</a:t>
            </a:r>
          </a:p>
          <a:p>
            <a:pPr lvl="1">
              <a:spcAft>
                <a:spcPts val="0"/>
              </a:spcAft>
            </a:pPr>
            <a:r>
              <a:rPr lang="en-US" dirty="0"/>
              <a:t>Personal Information Form For UIFSA </a:t>
            </a:r>
            <a:r>
              <a:rPr lang="en-US" b="1" dirty="0"/>
              <a:t>§ </a:t>
            </a:r>
            <a:r>
              <a:rPr lang="en-US" dirty="0"/>
              <a:t>311</a:t>
            </a:r>
          </a:p>
          <a:p>
            <a:pPr lvl="1">
              <a:spcAft>
                <a:spcPts val="0"/>
              </a:spcAft>
            </a:pPr>
            <a:r>
              <a:rPr lang="en-US" dirty="0"/>
              <a:t>Transmittal #1</a:t>
            </a:r>
          </a:p>
          <a:p>
            <a:pPr lvl="1"/>
            <a:r>
              <a:rPr lang="en-US" dirty="0"/>
              <a:t>Transmittal #1 Acknowledgment</a:t>
            </a:r>
          </a:p>
          <a:p>
            <a:pPr>
              <a:spcAft>
                <a:spcPts val="600"/>
              </a:spcAft>
            </a:pPr>
            <a:r>
              <a:rPr lang="en-US" dirty="0">
                <a:solidFill>
                  <a:schemeClr val="tx1"/>
                </a:solidFill>
              </a:rPr>
              <a:t>Session 2:</a:t>
            </a:r>
          </a:p>
          <a:p>
            <a:pPr lvl="1">
              <a:lnSpc>
                <a:spcPct val="110000"/>
              </a:lnSpc>
              <a:spcAft>
                <a:spcPts val="0"/>
              </a:spcAft>
            </a:pPr>
            <a:r>
              <a:rPr lang="en-US" dirty="0">
                <a:solidFill>
                  <a:schemeClr val="tx1"/>
                </a:solidFill>
              </a:rPr>
              <a:t>Transmittal #2</a:t>
            </a:r>
          </a:p>
          <a:p>
            <a:pPr lvl="1">
              <a:lnSpc>
                <a:spcPct val="110000"/>
              </a:lnSpc>
              <a:spcAft>
                <a:spcPts val="0"/>
              </a:spcAft>
            </a:pPr>
            <a:r>
              <a:rPr lang="en-US" dirty="0">
                <a:solidFill>
                  <a:schemeClr val="tx1"/>
                </a:solidFill>
              </a:rPr>
              <a:t>Transmittal #3</a:t>
            </a:r>
          </a:p>
          <a:p>
            <a:pPr lvl="1">
              <a:lnSpc>
                <a:spcPct val="110000"/>
              </a:lnSpc>
              <a:spcAft>
                <a:spcPts val="0"/>
              </a:spcAft>
            </a:pPr>
            <a:r>
              <a:rPr lang="en-US" dirty="0">
                <a:solidFill>
                  <a:schemeClr val="tx1"/>
                </a:solidFill>
              </a:rPr>
              <a:t>Letter of Transmittal Requesting Registration</a:t>
            </a:r>
          </a:p>
          <a:p>
            <a:pPr lvl="1">
              <a:lnSpc>
                <a:spcPct val="110000"/>
              </a:lnSpc>
              <a:spcAft>
                <a:spcPts val="0"/>
              </a:spcAft>
            </a:pPr>
            <a:r>
              <a:rPr lang="en-US" dirty="0">
                <a:solidFill>
                  <a:schemeClr val="tx1"/>
                </a:solidFill>
              </a:rPr>
              <a:t>Uniform Support Petition</a:t>
            </a:r>
          </a:p>
          <a:p>
            <a:pPr>
              <a:spcAft>
                <a:spcPts val="0"/>
              </a:spcAft>
            </a:pPr>
            <a:endParaRPr lang="en-US" dirty="0"/>
          </a:p>
        </p:txBody>
      </p:sp>
      <p:sp>
        <p:nvSpPr>
          <p:cNvPr id="4" name="Date Placeholder 3"/>
          <p:cNvSpPr>
            <a:spLocks noGrp="1"/>
          </p:cNvSpPr>
          <p:nvPr>
            <p:ph type="dt" sz="half" idx="2"/>
          </p:nvPr>
        </p:nvSpPr>
        <p:spPr/>
        <p:txBody>
          <a:bodyPr/>
          <a:lstStyle/>
          <a:p>
            <a:fld id="{F1C838E6-2EFE-2E47-BF15-73F64BC0A44F}" type="datetime1">
              <a:rPr lang="en-US" smtClean="0"/>
              <a:pPr/>
              <a:t>6/20/2017</a:t>
            </a:fld>
            <a:endParaRPr lang="en-US"/>
          </a:p>
        </p:txBody>
      </p:sp>
      <p:sp>
        <p:nvSpPr>
          <p:cNvPr id="6" name="Slide Number Placeholder 5"/>
          <p:cNvSpPr>
            <a:spLocks noGrp="1"/>
          </p:cNvSpPr>
          <p:nvPr>
            <p:ph type="sldNum" sz="quarter" idx="4"/>
          </p:nvPr>
        </p:nvSpPr>
        <p:spPr/>
        <p:txBody>
          <a:bodyPr/>
          <a:lstStyle/>
          <a:p>
            <a:fld id="{42782948-4DBE-204D-AB9E-B65E067054AE}" type="slidenum">
              <a:rPr lang="en-US" smtClean="0"/>
              <a:pPr/>
              <a:t>2</a:t>
            </a:fld>
            <a:endParaRPr lang="en-US"/>
          </a:p>
        </p:txBody>
      </p:sp>
      <p:sp>
        <p:nvSpPr>
          <p:cNvPr id="8" name="Title 7"/>
          <p:cNvSpPr>
            <a:spLocks noGrp="1"/>
          </p:cNvSpPr>
          <p:nvPr>
            <p:ph type="title"/>
          </p:nvPr>
        </p:nvSpPr>
        <p:spPr>
          <a:xfrm>
            <a:off x="685800" y="417493"/>
            <a:ext cx="7543800" cy="954107"/>
          </a:xfrm>
        </p:spPr>
        <p:txBody>
          <a:bodyPr/>
          <a:lstStyle/>
          <a:p>
            <a:r>
              <a:rPr lang="en-US" cap="all" dirty="0">
                <a:solidFill>
                  <a:srgbClr val="0070C0"/>
                </a:solidFill>
              </a:rPr>
              <a:t>Agenda for the Four-Part Intergovernmental Training course:</a:t>
            </a:r>
            <a:endParaRPr lang="en-US" dirty="0"/>
          </a:p>
        </p:txBody>
      </p:sp>
    </p:spTree>
    <p:extLst>
      <p:ext uri="{BB962C8B-B14F-4D97-AF65-F5344CB8AC3E}">
        <p14:creationId xmlns:p14="http://schemas.microsoft.com/office/powerpoint/2010/main" val="3350478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20</a:t>
            </a:fld>
            <a:endParaRPr lang="en-US"/>
          </a:p>
        </p:txBody>
      </p:sp>
      <p:sp>
        <p:nvSpPr>
          <p:cNvPr id="6" name="Title 5"/>
          <p:cNvSpPr>
            <a:spLocks noGrp="1"/>
          </p:cNvSpPr>
          <p:nvPr>
            <p:ph type="title"/>
          </p:nvPr>
        </p:nvSpPr>
        <p:spPr/>
        <p:txBody>
          <a:bodyPr/>
          <a:lstStyle/>
          <a:p>
            <a:r>
              <a:rPr lang="en-US" cap="all" dirty="0"/>
              <a:t>General testimony – slide </a:t>
            </a:r>
            <a:r>
              <a:rPr lang="en-US" cap="all" dirty="0" smtClean="0"/>
              <a:t>16</a:t>
            </a: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00200"/>
            <a:ext cx="7943850"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68537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6/20/2017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21</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819400"/>
            <a:ext cx="1876425" cy="2838450"/>
          </a:xfrm>
          <a:prstGeom prst="rect">
            <a:avLst/>
          </a:prstGeom>
        </p:spPr>
      </p:pic>
    </p:spTree>
    <p:extLst>
      <p:ext uri="{BB962C8B-B14F-4D97-AF65-F5344CB8AC3E}">
        <p14:creationId xmlns:p14="http://schemas.microsoft.com/office/powerpoint/2010/main" val="26608649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22</a:t>
            </a:fld>
            <a:endParaRPr lang="en-US"/>
          </a:p>
        </p:txBody>
      </p:sp>
      <p:sp>
        <p:nvSpPr>
          <p:cNvPr id="6" name="Title 5"/>
          <p:cNvSpPr>
            <a:spLocks noGrp="1"/>
          </p:cNvSpPr>
          <p:nvPr>
            <p:ph type="title"/>
          </p:nvPr>
        </p:nvSpPr>
        <p:spPr>
          <a:xfrm>
            <a:off x="685800" y="569893"/>
            <a:ext cx="7543800" cy="954107"/>
          </a:xfrm>
        </p:spPr>
        <p:txBody>
          <a:bodyPr/>
          <a:lstStyle/>
          <a:p>
            <a:r>
              <a:rPr lang="en-US" cap="all" dirty="0" err="1"/>
              <a:t>uifsa</a:t>
            </a:r>
            <a:r>
              <a:rPr lang="en-US" cap="all" dirty="0"/>
              <a:t> §319 </a:t>
            </a:r>
            <a:r>
              <a:rPr lang="en-US" cap="all" dirty="0" smtClean="0"/>
              <a:t>request </a:t>
            </a:r>
            <a:r>
              <a:rPr lang="en-US" cap="all" dirty="0"/>
              <a:t>for change of support payment location </a:t>
            </a:r>
            <a:r>
              <a:rPr lang="en-US" cap="all" dirty="0" smtClean="0"/>
              <a:t>– OVERVIEW</a:t>
            </a:r>
            <a:endParaRPr lang="en-US" cap="all" dirty="0"/>
          </a:p>
        </p:txBody>
      </p:sp>
      <p:sp>
        <p:nvSpPr>
          <p:cNvPr id="2" name="TextBox 1"/>
          <p:cNvSpPr txBox="1"/>
          <p:nvPr/>
        </p:nvSpPr>
        <p:spPr>
          <a:xfrm>
            <a:off x="381000" y="1778198"/>
            <a:ext cx="8382000" cy="4124206"/>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latin typeface="Gill Sans MT" panose="020B0502020104020203" pitchFamily="34" charset="0"/>
                <a:ea typeface="Tahoma" panose="020B0604030504040204" pitchFamily="34" charset="0"/>
                <a:cs typeface="Arial" panose="020B0604020202020204" pitchFamily="34" charset="0"/>
              </a:rPr>
              <a:t>UIFSA </a:t>
            </a:r>
            <a:r>
              <a:rPr lang="en-US" sz="2400" dirty="0" smtClean="0">
                <a:latin typeface="Century Schoolbook" panose="02040604050505020304" pitchFamily="18" charset="0"/>
                <a:ea typeface="Tahoma" panose="020B0604030504040204" pitchFamily="34" charset="0"/>
                <a:cs typeface="Arial" panose="020B0604020202020204" pitchFamily="34" charset="0"/>
              </a:rPr>
              <a:t>§</a:t>
            </a:r>
            <a:r>
              <a:rPr lang="en-US" sz="2400" dirty="0" smtClean="0">
                <a:latin typeface="Gill Sans MT" panose="020B0502020104020203" pitchFamily="34" charset="0"/>
                <a:ea typeface="Tahoma" panose="020B0604030504040204" pitchFamily="34" charset="0"/>
                <a:cs typeface="Arial" panose="020B0604020202020204" pitchFamily="34" charset="0"/>
              </a:rPr>
              <a:t>319 is a payment </a:t>
            </a:r>
            <a:r>
              <a:rPr lang="en-US" sz="2400" dirty="0">
                <a:latin typeface="Gill Sans MT" panose="020B0502020104020203" pitchFamily="34" charset="0"/>
                <a:ea typeface="Tahoma" panose="020B0604030504040204" pitchFamily="34" charset="0"/>
                <a:cs typeface="Arial" panose="020B0604020202020204" pitchFamily="34" charset="0"/>
              </a:rPr>
              <a:t>“redirection” option for state </a:t>
            </a:r>
            <a:r>
              <a:rPr lang="en-US" sz="2400" dirty="0" smtClean="0">
                <a:latin typeface="Gill Sans MT" panose="020B0502020104020203" pitchFamily="34" charset="0"/>
                <a:ea typeface="Tahoma" panose="020B0604030504040204" pitchFamily="34" charset="0"/>
                <a:cs typeface="Arial" panose="020B0604020202020204" pitchFamily="34" charset="0"/>
              </a:rPr>
              <a:t>agencies</a:t>
            </a:r>
          </a:p>
          <a:p>
            <a:pPr marL="285750" indent="-285750">
              <a:buFont typeface="Arial" panose="020B0604020202020204" pitchFamily="34" charset="0"/>
              <a:buChar char="•"/>
            </a:pPr>
            <a:endParaRPr lang="en-US" sz="1400" dirty="0">
              <a:latin typeface="Gill Sans MT" panose="020B0502020104020203" pitchFamily="34" charset="0"/>
              <a:ea typeface="Tahoma" panose="020B0604030504040204" pitchFamily="34" charset="0"/>
              <a:cs typeface="Arial" panose="020B0604020202020204" pitchFamily="34" charset="0"/>
            </a:endParaRPr>
          </a:p>
          <a:p>
            <a:pPr marL="285750" indent="-285750">
              <a:buFont typeface="Arial" panose="020B0604020202020204" pitchFamily="34" charset="0"/>
              <a:buChar char="•"/>
            </a:pPr>
            <a:r>
              <a:rPr lang="en-US" sz="2400" dirty="0" smtClean="0">
                <a:latin typeface="Gill Sans MT" panose="020B0502020104020203" pitchFamily="34" charset="0"/>
                <a:ea typeface="Tahoma" panose="020B0604030504040204" pitchFamily="34" charset="0"/>
                <a:cs typeface="Arial" panose="020B0604020202020204" pitchFamily="34" charset="0"/>
              </a:rPr>
              <a:t>Available </a:t>
            </a:r>
            <a:r>
              <a:rPr lang="en-US" sz="2400" dirty="0">
                <a:latin typeface="Gill Sans MT" panose="020B0502020104020203" pitchFamily="34" charset="0"/>
                <a:ea typeface="Tahoma" panose="020B0604030504040204" pitchFamily="34" charset="0"/>
                <a:cs typeface="Arial" panose="020B0604020202020204" pitchFamily="34" charset="0"/>
              </a:rPr>
              <a:t>only </a:t>
            </a:r>
            <a:r>
              <a:rPr lang="en-US" sz="2400" dirty="0" smtClean="0">
                <a:latin typeface="Gill Sans MT" panose="020B0502020104020203" pitchFamily="34" charset="0"/>
                <a:ea typeface="Tahoma" panose="020B0604030504040204" pitchFamily="34" charset="0"/>
                <a:cs typeface="Arial" panose="020B0604020202020204" pitchFamily="34" charset="0"/>
              </a:rPr>
              <a:t>when:</a:t>
            </a:r>
          </a:p>
          <a:p>
            <a:pPr marL="742950" lvl="1" indent="-285750">
              <a:buFont typeface="Arial" panose="020B0604020202020204" pitchFamily="34" charset="0"/>
              <a:buChar char="•"/>
            </a:pPr>
            <a:r>
              <a:rPr lang="en-US" sz="2400" dirty="0" smtClean="0">
                <a:latin typeface="Gill Sans MT" panose="020B0502020104020203" pitchFamily="34" charset="0"/>
                <a:ea typeface="Tahoma" panose="020B0604030504040204" pitchFamily="34" charset="0"/>
                <a:cs typeface="Arial" panose="020B0604020202020204" pitchFamily="34" charset="0"/>
              </a:rPr>
              <a:t>Everyone </a:t>
            </a:r>
            <a:r>
              <a:rPr lang="en-US" sz="2400" dirty="0">
                <a:latin typeface="Gill Sans MT" panose="020B0502020104020203" pitchFamily="34" charset="0"/>
                <a:ea typeface="Tahoma" panose="020B0604030504040204" pitchFamily="34" charset="0"/>
                <a:cs typeface="Arial" panose="020B0604020202020204" pitchFamily="34" charset="0"/>
              </a:rPr>
              <a:t>has left </a:t>
            </a:r>
            <a:r>
              <a:rPr lang="en-US" sz="2400" dirty="0" smtClean="0">
                <a:latin typeface="Gill Sans MT" panose="020B0502020104020203" pitchFamily="34" charset="0"/>
                <a:ea typeface="Tahoma" panose="020B0604030504040204" pitchFamily="34" charset="0"/>
                <a:cs typeface="Arial" panose="020B0604020202020204" pitchFamily="34" charset="0"/>
              </a:rPr>
              <a:t>order-issuing state and </a:t>
            </a:r>
          </a:p>
          <a:p>
            <a:pPr marL="742950" lvl="1" indent="-285750">
              <a:buFont typeface="Arial" panose="020B0604020202020204" pitchFamily="34" charset="0"/>
              <a:buChar char="•"/>
            </a:pPr>
            <a:r>
              <a:rPr lang="en-US" sz="2400" dirty="0" err="1" smtClean="0">
                <a:latin typeface="Gill Sans MT" panose="020B0502020104020203" pitchFamily="34" charset="0"/>
                <a:ea typeface="Tahoma" panose="020B0604030504040204" pitchFamily="34" charset="0"/>
                <a:cs typeface="Arial" panose="020B0604020202020204" pitchFamily="34" charset="0"/>
              </a:rPr>
              <a:t>Obligee</a:t>
            </a:r>
            <a:r>
              <a:rPr lang="en-US" sz="2400" dirty="0" smtClean="0">
                <a:latin typeface="Gill Sans MT" panose="020B0502020104020203" pitchFamily="34" charset="0"/>
                <a:ea typeface="Tahoma" panose="020B0604030504040204" pitchFamily="34" charset="0"/>
                <a:cs typeface="Arial" panose="020B0604020202020204" pitchFamily="34" charset="0"/>
              </a:rPr>
              <a:t> is receiving services in new state</a:t>
            </a:r>
          </a:p>
          <a:p>
            <a:pPr marL="285750" indent="-285750">
              <a:buFont typeface="Arial" panose="020B0604020202020204" pitchFamily="34" charset="0"/>
              <a:buChar char="•"/>
            </a:pPr>
            <a:endParaRPr lang="en-US" sz="1400" dirty="0" smtClean="0">
              <a:latin typeface="Gill Sans MT" panose="020B0502020104020203" pitchFamily="34" charset="0"/>
              <a:ea typeface="Tahoma" panose="020B0604030504040204" pitchFamily="34" charset="0"/>
              <a:cs typeface="Arial" panose="020B0604020202020204" pitchFamily="34" charset="0"/>
            </a:endParaRPr>
          </a:p>
          <a:p>
            <a:pPr marL="285750" indent="-285750">
              <a:buFont typeface="Arial" panose="020B0604020202020204" pitchFamily="34" charset="0"/>
              <a:buChar char="•"/>
            </a:pPr>
            <a:r>
              <a:rPr lang="en-US" sz="2400" dirty="0" smtClean="0">
                <a:latin typeface="Gill Sans MT" panose="020B0502020104020203" pitchFamily="34" charset="0"/>
                <a:ea typeface="Tahoma" panose="020B0604030504040204" pitchFamily="34" charset="0"/>
                <a:cs typeface="Arial" panose="020B0604020202020204" pitchFamily="34" charset="0"/>
              </a:rPr>
              <a:t>If requested, UIFSA </a:t>
            </a:r>
            <a:r>
              <a:rPr lang="en-US" sz="2400" dirty="0" smtClean="0">
                <a:ea typeface="Tahoma" panose="020B0604030504040204" pitchFamily="34" charset="0"/>
                <a:cs typeface="Arial" panose="020B0604020202020204" pitchFamily="34" charset="0"/>
              </a:rPr>
              <a:t>§319 imposes limited duty on order-issuing state to “direct” new payment location to the SDU in requesting/</a:t>
            </a:r>
            <a:r>
              <a:rPr lang="en-US" sz="2400" dirty="0" err="1" smtClean="0">
                <a:ea typeface="Tahoma" panose="020B0604030504040204" pitchFamily="34" charset="0"/>
                <a:cs typeface="Arial" panose="020B0604020202020204" pitchFamily="34" charset="0"/>
              </a:rPr>
              <a:t>obligee</a:t>
            </a:r>
            <a:r>
              <a:rPr lang="en-US" sz="2400" dirty="0" smtClean="0">
                <a:ea typeface="Tahoma" panose="020B0604030504040204" pitchFamily="34" charset="0"/>
                <a:cs typeface="Arial" panose="020B0604020202020204" pitchFamily="34" charset="0"/>
              </a:rPr>
              <a:t> state</a:t>
            </a:r>
          </a:p>
          <a:p>
            <a:pPr marL="742950" lvl="1" indent="-285750">
              <a:buFont typeface="Arial" panose="020B0604020202020204" pitchFamily="34" charset="0"/>
              <a:buChar char="•"/>
            </a:pPr>
            <a:r>
              <a:rPr lang="en-US" sz="2400" dirty="0" smtClean="0">
                <a:ea typeface="Tahoma" panose="020B0604030504040204" pitchFamily="34" charset="0"/>
                <a:cs typeface="Arial" panose="020B0604020202020204" pitchFamily="34" charset="0"/>
              </a:rPr>
              <a:t>Can be judicial or administrative order</a:t>
            </a:r>
          </a:p>
          <a:p>
            <a:pPr marL="742950" lvl="1" indent="-285750">
              <a:buFont typeface="Arial" panose="020B0604020202020204" pitchFamily="34" charset="0"/>
              <a:buChar char="•"/>
            </a:pPr>
            <a:r>
              <a:rPr lang="en-US" sz="2400" dirty="0" smtClean="0">
                <a:ea typeface="Tahoma" panose="020B0604030504040204" pitchFamily="34" charset="0"/>
                <a:cs typeface="Arial" panose="020B0604020202020204" pitchFamily="34" charset="0"/>
              </a:rPr>
              <a:t>Can be IWO or administrative change of payee </a:t>
            </a:r>
            <a:endParaRPr lang="en-US" sz="2400" dirty="0">
              <a:ea typeface="Tahoma" panose="020B060403050404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41396487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a:spLocks noGrp="1"/>
          </p:cNvSpPr>
          <p:nvPr>
            <p:ph type="title"/>
          </p:nvPr>
        </p:nvSpPr>
        <p:spPr>
          <a:xfrm>
            <a:off x="762000" y="180257"/>
            <a:ext cx="7661993" cy="1343743"/>
          </a:xfrm>
        </p:spPr>
        <p:txBody>
          <a:bodyPr>
            <a:noAutofit/>
          </a:bodyPr>
          <a:lstStyle/>
          <a:p>
            <a:r>
              <a:rPr lang="en-US" cap="all" dirty="0" err="1"/>
              <a:t>uifsa</a:t>
            </a:r>
            <a:r>
              <a:rPr lang="en-US" cap="all" dirty="0"/>
              <a:t> §319 request for change of support payment location – </a:t>
            </a:r>
            <a:r>
              <a:rPr lang="en-US" cap="all" dirty="0" smtClean="0"/>
              <a:t>Scenario</a:t>
            </a:r>
            <a:endParaRPr lang="en-US" dirty="0">
              <a:latin typeface="Gill Sans MT" panose="020B0502020104020203"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981200"/>
            <a:ext cx="1295400" cy="12954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0400" y="2001834"/>
            <a:ext cx="1146893" cy="114354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6150" y="2062521"/>
            <a:ext cx="1190984" cy="1132758"/>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4864" y="2345823"/>
            <a:ext cx="453556" cy="566154"/>
          </a:xfrm>
          <a:prstGeom prst="rect">
            <a:avLst/>
          </a:prstGeom>
        </p:spPr>
      </p:pic>
      <p:cxnSp>
        <p:nvCxnSpPr>
          <p:cNvPr id="13" name="Straight Arrow Connector 12"/>
          <p:cNvCxnSpPr/>
          <p:nvPr/>
        </p:nvCxnSpPr>
        <p:spPr>
          <a:xfrm flipH="1">
            <a:off x="4953000" y="2577592"/>
            <a:ext cx="275997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flipH="1">
            <a:off x="1512699" y="2573605"/>
            <a:ext cx="2143451" cy="398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88547" y="2062521"/>
            <a:ext cx="955153" cy="914400"/>
          </a:xfrm>
          <a:prstGeom prst="rect">
            <a:avLst/>
          </a:prstGeom>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33600" y="2171700"/>
            <a:ext cx="955153" cy="914400"/>
          </a:xfrm>
          <a:prstGeom prst="rect">
            <a:avLst/>
          </a:prstGeom>
        </p:spPr>
      </p:pic>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0400" y="3906564"/>
            <a:ext cx="1146893" cy="1143542"/>
          </a:xfrm>
          <a:prstGeom prst="rect">
            <a:avLst/>
          </a:prstGeom>
        </p:spPr>
      </p:pic>
      <p:cxnSp>
        <p:nvCxnSpPr>
          <p:cNvPr id="22" name="Straight Arrow Connector 21"/>
          <p:cNvCxnSpPr/>
          <p:nvPr/>
        </p:nvCxnSpPr>
        <p:spPr>
          <a:xfrm flipH="1">
            <a:off x="1524673" y="4478335"/>
            <a:ext cx="599524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4008031"/>
            <a:ext cx="1295400" cy="1295400"/>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6149" y="5392735"/>
            <a:ext cx="1190984" cy="1132758"/>
          </a:xfrm>
          <a:prstGeom prst="rect">
            <a:avLst/>
          </a:prstGeom>
        </p:spPr>
      </p:pic>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55344" y="5696673"/>
            <a:ext cx="453556" cy="566154"/>
          </a:xfrm>
          <a:prstGeom prst="rect">
            <a:avLst/>
          </a:prstGeom>
        </p:spPr>
      </p:pic>
      <p:pic>
        <p:nvPicPr>
          <p:cNvPr id="28" name="Pictur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74065" y="3952442"/>
            <a:ext cx="955153" cy="914400"/>
          </a:xfrm>
          <a:prstGeom prst="rect">
            <a:avLst/>
          </a:prstGeom>
        </p:spPr>
      </p:pic>
      <p:cxnSp>
        <p:nvCxnSpPr>
          <p:cNvPr id="29" name="Straight Arrow Connector 28"/>
          <p:cNvCxnSpPr/>
          <p:nvPr/>
        </p:nvCxnSpPr>
        <p:spPr>
          <a:xfrm>
            <a:off x="1636415" y="4940769"/>
            <a:ext cx="2066841" cy="75590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33" name="Picture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08277" y="5016498"/>
            <a:ext cx="744894" cy="744894"/>
          </a:xfrm>
          <a:prstGeom prst="rect">
            <a:avLst/>
          </a:prstGeom>
        </p:spPr>
      </p:pic>
      <p:sp>
        <p:nvSpPr>
          <p:cNvPr id="9" name="TextBox 8"/>
          <p:cNvSpPr txBox="1"/>
          <p:nvPr/>
        </p:nvSpPr>
        <p:spPr>
          <a:xfrm>
            <a:off x="7543800" y="2573605"/>
            <a:ext cx="1004717" cy="369332"/>
          </a:xfrm>
          <a:prstGeom prst="rect">
            <a:avLst/>
          </a:prstGeom>
          <a:noFill/>
        </p:spPr>
        <p:txBody>
          <a:bodyPr wrap="square" rtlCol="0">
            <a:spAutoFit/>
          </a:bodyPr>
          <a:lstStyle/>
          <a:p>
            <a:r>
              <a:rPr lang="en-US" dirty="0" smtClean="0"/>
              <a:t>Obligor</a:t>
            </a:r>
            <a:endParaRPr lang="en-GB" dirty="0"/>
          </a:p>
        </p:txBody>
      </p:sp>
      <p:sp>
        <p:nvSpPr>
          <p:cNvPr id="12" name="TextBox 11"/>
          <p:cNvSpPr txBox="1"/>
          <p:nvPr/>
        </p:nvSpPr>
        <p:spPr>
          <a:xfrm>
            <a:off x="445226" y="3997396"/>
            <a:ext cx="1067473" cy="369332"/>
          </a:xfrm>
          <a:prstGeom prst="rect">
            <a:avLst/>
          </a:prstGeom>
          <a:noFill/>
        </p:spPr>
        <p:txBody>
          <a:bodyPr wrap="square" rtlCol="0">
            <a:spAutoFit/>
          </a:bodyPr>
          <a:lstStyle/>
          <a:p>
            <a:r>
              <a:rPr lang="en-US" dirty="0" smtClean="0"/>
              <a:t>Obligee</a:t>
            </a:r>
            <a:endParaRPr lang="en-GB" dirty="0"/>
          </a:p>
        </p:txBody>
      </p:sp>
      <p:sp>
        <p:nvSpPr>
          <p:cNvPr id="14" name="TextBox 13"/>
          <p:cNvSpPr txBox="1"/>
          <p:nvPr/>
        </p:nvSpPr>
        <p:spPr>
          <a:xfrm>
            <a:off x="7583846" y="4409642"/>
            <a:ext cx="962890" cy="369332"/>
          </a:xfrm>
          <a:prstGeom prst="rect">
            <a:avLst/>
          </a:prstGeom>
          <a:noFill/>
        </p:spPr>
        <p:txBody>
          <a:bodyPr wrap="square" rtlCol="0">
            <a:spAutoFit/>
          </a:bodyPr>
          <a:lstStyle/>
          <a:p>
            <a:r>
              <a:rPr lang="en-US" dirty="0" smtClean="0"/>
              <a:t>Obligor</a:t>
            </a:r>
            <a:endParaRPr lang="en-GB" dirty="0"/>
          </a:p>
        </p:txBody>
      </p:sp>
      <p:sp>
        <p:nvSpPr>
          <p:cNvPr id="18" name="Content Placeholder 17"/>
          <p:cNvSpPr>
            <a:spLocks noGrp="1"/>
          </p:cNvSpPr>
          <p:nvPr>
            <p:ph idx="1"/>
          </p:nvPr>
        </p:nvSpPr>
        <p:spPr>
          <a:xfrm>
            <a:off x="394100" y="1545384"/>
            <a:ext cx="8229600" cy="4925293"/>
          </a:xfrm>
        </p:spPr>
        <p:txBody>
          <a:bodyPr/>
          <a:lstStyle/>
          <a:p>
            <a:pPr marL="0" indent="0">
              <a:buNone/>
            </a:pPr>
            <a:r>
              <a:rPr lang="en-US" b="1" dirty="0"/>
              <a:t>Before California opens IV-D case</a:t>
            </a:r>
          </a:p>
          <a:p>
            <a:pPr marL="0" indent="0">
              <a:buNone/>
            </a:pPr>
            <a:endParaRPr lang="en-US" dirty="0" smtClean="0"/>
          </a:p>
          <a:p>
            <a:pPr marL="0" indent="0">
              <a:buNone/>
            </a:pPr>
            <a:endParaRPr lang="en-US" dirty="0" smtClean="0"/>
          </a:p>
          <a:p>
            <a:endParaRPr lang="en-US" dirty="0"/>
          </a:p>
          <a:p>
            <a:pPr marL="0" indent="0">
              <a:buNone/>
            </a:pPr>
            <a:r>
              <a:rPr lang="en-US" b="1" dirty="0"/>
              <a:t>After California opens IV-D case &amp; sends </a:t>
            </a:r>
            <a:r>
              <a:rPr lang="en-US" b="1" dirty="0">
                <a:latin typeface="Century Schoolbook" panose="02040604050505020304" pitchFamily="18" charset="0"/>
              </a:rPr>
              <a:t>§</a:t>
            </a:r>
            <a:r>
              <a:rPr lang="en-US" b="1" dirty="0"/>
              <a:t>319 Request</a:t>
            </a:r>
            <a:endParaRPr lang="en-GB" b="1" dirty="0"/>
          </a:p>
        </p:txBody>
      </p:sp>
      <p:sp>
        <p:nvSpPr>
          <p:cNvPr id="25" name="TextBox 24"/>
          <p:cNvSpPr txBox="1"/>
          <p:nvPr/>
        </p:nvSpPr>
        <p:spPr>
          <a:xfrm>
            <a:off x="457200" y="1994304"/>
            <a:ext cx="1067473" cy="369332"/>
          </a:xfrm>
          <a:prstGeom prst="rect">
            <a:avLst/>
          </a:prstGeom>
          <a:noFill/>
        </p:spPr>
        <p:txBody>
          <a:bodyPr wrap="square" rtlCol="0">
            <a:spAutoFit/>
          </a:bodyPr>
          <a:lstStyle/>
          <a:p>
            <a:r>
              <a:rPr lang="en-US" dirty="0" smtClean="0"/>
              <a:t>Obligee</a:t>
            </a:r>
            <a:endParaRPr lang="en-GB" dirty="0"/>
          </a:p>
        </p:txBody>
      </p:sp>
    </p:spTree>
    <p:extLst>
      <p:ext uri="{BB962C8B-B14F-4D97-AF65-F5344CB8AC3E}">
        <p14:creationId xmlns:p14="http://schemas.microsoft.com/office/powerpoint/2010/main" val="3981924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24</a:t>
            </a:fld>
            <a:endParaRPr lang="en-US"/>
          </a:p>
        </p:txBody>
      </p:sp>
      <p:sp>
        <p:nvSpPr>
          <p:cNvPr id="6" name="Title 5"/>
          <p:cNvSpPr>
            <a:spLocks noGrp="1"/>
          </p:cNvSpPr>
          <p:nvPr>
            <p:ph type="title"/>
          </p:nvPr>
        </p:nvSpPr>
        <p:spPr>
          <a:xfrm>
            <a:off x="685800" y="139005"/>
            <a:ext cx="7543800" cy="1384995"/>
          </a:xfrm>
        </p:spPr>
        <p:txBody>
          <a:bodyPr/>
          <a:lstStyle/>
          <a:p>
            <a:r>
              <a:rPr lang="en-US" cap="all" dirty="0"/>
              <a:t>Child support agency request for change of support payment location pursuant to uifsa § 319 – slide 1</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113" y="1600200"/>
            <a:ext cx="7532687"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5147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25</a:t>
            </a:fld>
            <a:endParaRPr lang="en-US"/>
          </a:p>
        </p:txBody>
      </p:sp>
      <p:sp>
        <p:nvSpPr>
          <p:cNvPr id="6" name="Title 5"/>
          <p:cNvSpPr>
            <a:spLocks noGrp="1"/>
          </p:cNvSpPr>
          <p:nvPr>
            <p:ph type="title"/>
          </p:nvPr>
        </p:nvSpPr>
        <p:spPr>
          <a:xfrm>
            <a:off x="685800" y="139005"/>
            <a:ext cx="7543800" cy="1384995"/>
          </a:xfrm>
        </p:spPr>
        <p:txBody>
          <a:bodyPr/>
          <a:lstStyle/>
          <a:p>
            <a:r>
              <a:rPr lang="en-US" cap="all" dirty="0"/>
              <a:t>Child support agency request for change of support payment location pursuant to uifsa § 319 – slide 2</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690687"/>
            <a:ext cx="7546975" cy="326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72676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26</a:t>
            </a:fld>
            <a:endParaRPr lang="en-US"/>
          </a:p>
        </p:txBody>
      </p:sp>
      <p:sp>
        <p:nvSpPr>
          <p:cNvPr id="6" name="Title 5"/>
          <p:cNvSpPr>
            <a:spLocks noGrp="1"/>
          </p:cNvSpPr>
          <p:nvPr>
            <p:ph type="title"/>
          </p:nvPr>
        </p:nvSpPr>
        <p:spPr>
          <a:xfrm>
            <a:off x="685800" y="139005"/>
            <a:ext cx="7543800" cy="1384995"/>
          </a:xfrm>
        </p:spPr>
        <p:txBody>
          <a:bodyPr/>
          <a:lstStyle/>
          <a:p>
            <a:r>
              <a:rPr lang="en-US" cap="all" dirty="0"/>
              <a:t>Child support agency request for change of support payment location pursuant to uifsa § 319 – slide 3</a:t>
            </a:r>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679575"/>
            <a:ext cx="7540625" cy="434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73290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27</a:t>
            </a:fld>
            <a:endParaRPr lang="en-US"/>
          </a:p>
        </p:txBody>
      </p:sp>
      <p:sp>
        <p:nvSpPr>
          <p:cNvPr id="6" name="Title 5"/>
          <p:cNvSpPr>
            <a:spLocks noGrp="1"/>
          </p:cNvSpPr>
          <p:nvPr>
            <p:ph type="title"/>
          </p:nvPr>
        </p:nvSpPr>
        <p:spPr>
          <a:xfrm>
            <a:off x="685800" y="139005"/>
            <a:ext cx="7543800" cy="1384995"/>
          </a:xfrm>
        </p:spPr>
        <p:txBody>
          <a:bodyPr/>
          <a:lstStyle/>
          <a:p>
            <a:r>
              <a:rPr lang="en-US" cap="all" dirty="0"/>
              <a:t>Child support agency request for change of support payment location pursuant to uifsa § 319 – slide 4</a:t>
            </a:r>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60513"/>
            <a:ext cx="7540625" cy="499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43182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28</a:t>
            </a:fld>
            <a:endParaRPr lang="en-US"/>
          </a:p>
        </p:txBody>
      </p:sp>
      <p:sp>
        <p:nvSpPr>
          <p:cNvPr id="6" name="Title 5"/>
          <p:cNvSpPr>
            <a:spLocks noGrp="1"/>
          </p:cNvSpPr>
          <p:nvPr>
            <p:ph type="title"/>
          </p:nvPr>
        </p:nvSpPr>
        <p:spPr>
          <a:xfrm>
            <a:off x="685800" y="215205"/>
            <a:ext cx="7543800" cy="1384995"/>
          </a:xfrm>
        </p:spPr>
        <p:txBody>
          <a:bodyPr/>
          <a:lstStyle/>
          <a:p>
            <a:r>
              <a:rPr lang="en-US" cap="all" dirty="0"/>
              <a:t>Child support agency request for change of support payment location pursuant to uifsa § 319 – slide 5</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00213"/>
            <a:ext cx="7540625" cy="3328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33372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29</a:t>
            </a:fld>
            <a:endParaRPr lang="en-US"/>
          </a:p>
        </p:txBody>
      </p:sp>
      <p:sp>
        <p:nvSpPr>
          <p:cNvPr id="6" name="Title 5"/>
          <p:cNvSpPr>
            <a:spLocks noGrp="1"/>
          </p:cNvSpPr>
          <p:nvPr>
            <p:ph type="title"/>
          </p:nvPr>
        </p:nvSpPr>
        <p:spPr>
          <a:xfrm>
            <a:off x="685800" y="215205"/>
            <a:ext cx="7543800" cy="1384995"/>
          </a:xfrm>
        </p:spPr>
        <p:txBody>
          <a:bodyPr/>
          <a:lstStyle/>
          <a:p>
            <a:r>
              <a:rPr lang="en-US" cap="all" dirty="0"/>
              <a:t>Child support agency request for change of support payment location pursuant to uifsa § 319 – slide 6</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39887"/>
            <a:ext cx="7546975" cy="476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881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629400" y="533400"/>
            <a:ext cx="2108601" cy="1890712"/>
          </a:xfrm>
          <a:prstGeom prst="rect">
            <a:avLst/>
          </a:prstGeom>
          <a:solidFill>
            <a:schemeClr val="bg1">
              <a:lumMod val="75000"/>
            </a:schemeClr>
          </a:solidFill>
        </p:spPr>
      </p:pic>
      <p:sp>
        <p:nvSpPr>
          <p:cNvPr id="2" name="Content Placeholder 1"/>
          <p:cNvSpPr>
            <a:spLocks noGrp="1"/>
          </p:cNvSpPr>
          <p:nvPr>
            <p:ph idx="1"/>
          </p:nvPr>
        </p:nvSpPr>
        <p:spPr/>
        <p:txBody>
          <a:bodyPr/>
          <a:lstStyle/>
          <a:p>
            <a:pPr>
              <a:spcAft>
                <a:spcPts val="600"/>
              </a:spcAft>
            </a:pPr>
            <a:r>
              <a:rPr lang="en-US" b="1" dirty="0"/>
              <a:t>Session 3:</a:t>
            </a:r>
          </a:p>
          <a:p>
            <a:pPr lvl="1">
              <a:spcAft>
                <a:spcPts val="0"/>
              </a:spcAft>
            </a:pPr>
            <a:r>
              <a:rPr lang="en-US" b="1" dirty="0"/>
              <a:t>General Testimony</a:t>
            </a:r>
          </a:p>
          <a:p>
            <a:pPr lvl="1">
              <a:spcAft>
                <a:spcPts val="600"/>
              </a:spcAft>
            </a:pPr>
            <a:r>
              <a:rPr lang="en-US" b="1" dirty="0"/>
              <a:t>Request for Change of Support Payment Location Pursuant to UIFSA § 319</a:t>
            </a:r>
          </a:p>
          <a:p>
            <a:pPr>
              <a:spcAft>
                <a:spcPts val="600"/>
              </a:spcAft>
            </a:pPr>
            <a:r>
              <a:rPr lang="en-US" dirty="0"/>
              <a:t>Session 4:</a:t>
            </a:r>
          </a:p>
          <a:p>
            <a:pPr lvl="1">
              <a:spcAft>
                <a:spcPts val="0"/>
              </a:spcAft>
            </a:pPr>
            <a:r>
              <a:rPr lang="en-US" dirty="0"/>
              <a:t>Declaration in Support of Establishing Parentage</a:t>
            </a:r>
          </a:p>
          <a:p>
            <a:pPr lvl="1">
              <a:spcAft>
                <a:spcPts val="0"/>
              </a:spcAft>
            </a:pPr>
            <a:r>
              <a:rPr lang="en-US" dirty="0"/>
              <a:t>Notice of Determination of Controlling Order</a:t>
            </a:r>
          </a:p>
          <a:p>
            <a:pPr lvl="1"/>
            <a:r>
              <a:rPr lang="en-US" dirty="0"/>
              <a:t>Child Support Locate Request</a:t>
            </a:r>
          </a:p>
          <a:p>
            <a:r>
              <a:rPr lang="en-US" dirty="0"/>
              <a:t>Implementation Timeframes</a:t>
            </a:r>
          </a:p>
          <a:p>
            <a:r>
              <a:rPr lang="en-US" dirty="0"/>
              <a:t>Wrap-up</a:t>
            </a:r>
          </a:p>
          <a:p>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a:t>
            </a:fld>
            <a:endParaRPr lang="en-US"/>
          </a:p>
        </p:txBody>
      </p:sp>
      <p:sp>
        <p:nvSpPr>
          <p:cNvPr id="6" name="Title 5"/>
          <p:cNvSpPr>
            <a:spLocks noGrp="1"/>
          </p:cNvSpPr>
          <p:nvPr>
            <p:ph type="title"/>
          </p:nvPr>
        </p:nvSpPr>
        <p:spPr/>
        <p:txBody>
          <a:bodyPr/>
          <a:lstStyle/>
          <a:p>
            <a:r>
              <a:rPr lang="en-US" cap="all" dirty="0"/>
              <a:t>Agenda Continued:</a:t>
            </a:r>
          </a:p>
        </p:txBody>
      </p:sp>
    </p:spTree>
    <p:extLst>
      <p:ext uri="{BB962C8B-B14F-4D97-AF65-F5344CB8AC3E}">
        <p14:creationId xmlns:p14="http://schemas.microsoft.com/office/powerpoint/2010/main" val="12599055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a:spLocks noGrp="1"/>
          </p:cNvSpPr>
          <p:nvPr>
            <p:ph type="title"/>
          </p:nvPr>
        </p:nvSpPr>
        <p:spPr>
          <a:xfrm>
            <a:off x="762000" y="180257"/>
            <a:ext cx="7661993" cy="1343743"/>
          </a:xfrm>
        </p:spPr>
        <p:txBody>
          <a:bodyPr>
            <a:noAutofit/>
          </a:bodyPr>
          <a:lstStyle/>
          <a:p>
            <a:r>
              <a:rPr lang="en-US" cap="all" dirty="0" err="1"/>
              <a:t>uifsa</a:t>
            </a:r>
            <a:r>
              <a:rPr lang="en-US" cap="all" dirty="0"/>
              <a:t> §319 request for change of support payment location – </a:t>
            </a:r>
            <a:r>
              <a:rPr lang="en-US" cap="all" dirty="0" smtClean="0"/>
              <a:t>Scenario</a:t>
            </a:r>
            <a:endParaRPr lang="en-US" dirty="0">
              <a:latin typeface="Gill Sans MT" panose="020B0502020104020203"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981200"/>
            <a:ext cx="1295400" cy="12954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0400" y="2001834"/>
            <a:ext cx="1146893" cy="114354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6150" y="2062521"/>
            <a:ext cx="1190984" cy="1132758"/>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4864" y="2345823"/>
            <a:ext cx="453556" cy="566154"/>
          </a:xfrm>
          <a:prstGeom prst="rect">
            <a:avLst/>
          </a:prstGeom>
        </p:spPr>
      </p:pic>
      <p:cxnSp>
        <p:nvCxnSpPr>
          <p:cNvPr id="13" name="Straight Arrow Connector 12"/>
          <p:cNvCxnSpPr/>
          <p:nvPr/>
        </p:nvCxnSpPr>
        <p:spPr>
          <a:xfrm flipH="1">
            <a:off x="4953000" y="2577592"/>
            <a:ext cx="275997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flipH="1">
            <a:off x="1512699" y="2573605"/>
            <a:ext cx="2143451" cy="398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88547" y="2062521"/>
            <a:ext cx="955153" cy="914400"/>
          </a:xfrm>
          <a:prstGeom prst="rect">
            <a:avLst/>
          </a:prstGeom>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33600" y="2171700"/>
            <a:ext cx="955153" cy="914400"/>
          </a:xfrm>
          <a:prstGeom prst="rect">
            <a:avLst/>
          </a:prstGeom>
        </p:spPr>
      </p:pic>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0400" y="3906564"/>
            <a:ext cx="1146893" cy="1143542"/>
          </a:xfrm>
          <a:prstGeom prst="rect">
            <a:avLst/>
          </a:prstGeom>
        </p:spPr>
      </p:pic>
      <p:cxnSp>
        <p:nvCxnSpPr>
          <p:cNvPr id="22" name="Straight Arrow Connector 21"/>
          <p:cNvCxnSpPr/>
          <p:nvPr/>
        </p:nvCxnSpPr>
        <p:spPr>
          <a:xfrm flipH="1">
            <a:off x="1524673" y="4478335"/>
            <a:ext cx="599524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4008031"/>
            <a:ext cx="1295400" cy="1295400"/>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6149" y="5392735"/>
            <a:ext cx="1190984" cy="1132758"/>
          </a:xfrm>
          <a:prstGeom prst="rect">
            <a:avLst/>
          </a:prstGeom>
        </p:spPr>
      </p:pic>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55344" y="5696673"/>
            <a:ext cx="453556" cy="566154"/>
          </a:xfrm>
          <a:prstGeom prst="rect">
            <a:avLst/>
          </a:prstGeom>
        </p:spPr>
      </p:pic>
      <p:pic>
        <p:nvPicPr>
          <p:cNvPr id="28" name="Pictur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74065" y="3952442"/>
            <a:ext cx="955153" cy="914400"/>
          </a:xfrm>
          <a:prstGeom prst="rect">
            <a:avLst/>
          </a:prstGeom>
        </p:spPr>
      </p:pic>
      <p:cxnSp>
        <p:nvCxnSpPr>
          <p:cNvPr id="29" name="Straight Arrow Connector 28"/>
          <p:cNvCxnSpPr/>
          <p:nvPr/>
        </p:nvCxnSpPr>
        <p:spPr>
          <a:xfrm>
            <a:off x="1636415" y="4940769"/>
            <a:ext cx="2066841" cy="75590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33" name="Picture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08277" y="5016498"/>
            <a:ext cx="744894" cy="744894"/>
          </a:xfrm>
          <a:prstGeom prst="rect">
            <a:avLst/>
          </a:prstGeom>
        </p:spPr>
      </p:pic>
      <p:sp>
        <p:nvSpPr>
          <p:cNvPr id="8" name="TextBox 7"/>
          <p:cNvSpPr txBox="1"/>
          <p:nvPr/>
        </p:nvSpPr>
        <p:spPr>
          <a:xfrm>
            <a:off x="609600" y="2062521"/>
            <a:ext cx="1155286" cy="369332"/>
          </a:xfrm>
          <a:prstGeom prst="rect">
            <a:avLst/>
          </a:prstGeom>
          <a:noFill/>
        </p:spPr>
        <p:txBody>
          <a:bodyPr wrap="square" rtlCol="0">
            <a:spAutoFit/>
          </a:bodyPr>
          <a:lstStyle/>
          <a:p>
            <a:r>
              <a:rPr lang="en-US" dirty="0" smtClean="0"/>
              <a:t>Obligee</a:t>
            </a:r>
            <a:endParaRPr lang="en-GB" dirty="0"/>
          </a:p>
        </p:txBody>
      </p:sp>
      <p:sp>
        <p:nvSpPr>
          <p:cNvPr id="9" name="TextBox 8"/>
          <p:cNvSpPr txBox="1"/>
          <p:nvPr/>
        </p:nvSpPr>
        <p:spPr>
          <a:xfrm>
            <a:off x="7543800" y="2573605"/>
            <a:ext cx="1004717" cy="369332"/>
          </a:xfrm>
          <a:prstGeom prst="rect">
            <a:avLst/>
          </a:prstGeom>
          <a:noFill/>
        </p:spPr>
        <p:txBody>
          <a:bodyPr wrap="square" rtlCol="0">
            <a:spAutoFit/>
          </a:bodyPr>
          <a:lstStyle/>
          <a:p>
            <a:r>
              <a:rPr lang="en-US" dirty="0" smtClean="0"/>
              <a:t>Obligor</a:t>
            </a:r>
            <a:endParaRPr lang="en-GB" dirty="0"/>
          </a:p>
        </p:txBody>
      </p:sp>
      <p:sp>
        <p:nvSpPr>
          <p:cNvPr id="12" name="TextBox 11"/>
          <p:cNvSpPr txBox="1"/>
          <p:nvPr/>
        </p:nvSpPr>
        <p:spPr>
          <a:xfrm>
            <a:off x="557107" y="3971548"/>
            <a:ext cx="1011498" cy="369332"/>
          </a:xfrm>
          <a:prstGeom prst="rect">
            <a:avLst/>
          </a:prstGeom>
          <a:noFill/>
        </p:spPr>
        <p:txBody>
          <a:bodyPr wrap="square" rtlCol="0">
            <a:spAutoFit/>
          </a:bodyPr>
          <a:lstStyle/>
          <a:p>
            <a:r>
              <a:rPr lang="en-US" dirty="0" err="1" smtClean="0"/>
              <a:t>Obligee</a:t>
            </a:r>
            <a:endParaRPr lang="en-GB" dirty="0"/>
          </a:p>
        </p:txBody>
      </p:sp>
      <p:sp>
        <p:nvSpPr>
          <p:cNvPr id="14" name="TextBox 13"/>
          <p:cNvSpPr txBox="1"/>
          <p:nvPr/>
        </p:nvSpPr>
        <p:spPr>
          <a:xfrm>
            <a:off x="7563747" y="4478335"/>
            <a:ext cx="964671" cy="369332"/>
          </a:xfrm>
          <a:prstGeom prst="rect">
            <a:avLst/>
          </a:prstGeom>
          <a:noFill/>
        </p:spPr>
        <p:txBody>
          <a:bodyPr wrap="square" rtlCol="0">
            <a:spAutoFit/>
          </a:bodyPr>
          <a:lstStyle/>
          <a:p>
            <a:r>
              <a:rPr lang="en-US" dirty="0" smtClean="0"/>
              <a:t>Obligor</a:t>
            </a:r>
            <a:endParaRPr lang="en-GB" dirty="0"/>
          </a:p>
        </p:txBody>
      </p:sp>
      <p:sp>
        <p:nvSpPr>
          <p:cNvPr id="18" name="Content Placeholder 17"/>
          <p:cNvSpPr>
            <a:spLocks noGrp="1"/>
          </p:cNvSpPr>
          <p:nvPr>
            <p:ph idx="1"/>
          </p:nvPr>
        </p:nvSpPr>
        <p:spPr>
          <a:xfrm>
            <a:off x="394100" y="1600200"/>
            <a:ext cx="8229600" cy="4925293"/>
          </a:xfrm>
        </p:spPr>
        <p:txBody>
          <a:bodyPr/>
          <a:lstStyle/>
          <a:p>
            <a:pPr marL="0" indent="0">
              <a:buNone/>
            </a:pPr>
            <a:r>
              <a:rPr lang="en-US" b="1" dirty="0" smtClean="0"/>
              <a:t>Before </a:t>
            </a:r>
            <a:r>
              <a:rPr lang="en-US" b="1" dirty="0"/>
              <a:t>California opens IV-D case</a:t>
            </a:r>
          </a:p>
          <a:p>
            <a:endParaRPr lang="en-US" b="1" dirty="0"/>
          </a:p>
          <a:p>
            <a:endParaRPr lang="en-US" dirty="0" smtClean="0"/>
          </a:p>
          <a:p>
            <a:endParaRPr lang="en-US" dirty="0"/>
          </a:p>
          <a:p>
            <a:pPr marL="0" indent="0">
              <a:buNone/>
            </a:pPr>
            <a:r>
              <a:rPr lang="en-US" b="1" dirty="0" smtClean="0"/>
              <a:t>After </a:t>
            </a:r>
            <a:r>
              <a:rPr lang="en-US" b="1" dirty="0"/>
              <a:t>California opens IV-D case </a:t>
            </a:r>
            <a:r>
              <a:rPr lang="en-US" b="1" dirty="0" smtClean="0"/>
              <a:t>&amp; sends </a:t>
            </a:r>
            <a:r>
              <a:rPr lang="en-US" b="1" dirty="0" smtClean="0">
                <a:latin typeface="Century Schoolbook" panose="02040604050505020304" pitchFamily="18" charset="0"/>
              </a:rPr>
              <a:t>§</a:t>
            </a:r>
            <a:r>
              <a:rPr lang="en-US" b="1" dirty="0" smtClean="0"/>
              <a:t>319 Request</a:t>
            </a:r>
            <a:endParaRPr lang="en-GB" b="1" dirty="0"/>
          </a:p>
        </p:txBody>
      </p:sp>
    </p:spTree>
    <p:extLst>
      <p:ext uri="{BB962C8B-B14F-4D97-AF65-F5344CB8AC3E}">
        <p14:creationId xmlns:p14="http://schemas.microsoft.com/office/powerpoint/2010/main" val="2430433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chemeClr val="tx1"/>
                </a:solidFill>
                <a:latin typeface="Gill Sans MT" panose="020B0502020104020203" pitchFamily="34" charset="0"/>
              </a:rPr>
              <a:t>Revised forms valid and available now.</a:t>
            </a:r>
          </a:p>
          <a:p>
            <a:r>
              <a:rPr lang="en-US" dirty="0">
                <a:solidFill>
                  <a:schemeClr val="tx1"/>
                </a:solidFill>
                <a:latin typeface="Gill Sans MT" panose="020B0502020104020203" pitchFamily="34" charset="0"/>
              </a:rPr>
              <a:t>Link to forms</a:t>
            </a:r>
            <a:r>
              <a:rPr lang="en-US" dirty="0">
                <a:solidFill>
                  <a:schemeClr val="tx1"/>
                </a:solidFill>
              </a:rPr>
              <a:t>:  </a:t>
            </a:r>
            <a:r>
              <a:rPr lang="en-US" dirty="0">
                <a:solidFill>
                  <a:schemeClr val="tx1"/>
                </a:solidFill>
                <a:hlinkClick r:id="rId3"/>
              </a:rPr>
              <a:t>https://www.acf.hhs.gov/css/resource/uifsa-intergovernmental-child-support-enforcement-forms</a:t>
            </a:r>
            <a:endParaRPr lang="en-US" dirty="0">
              <a:solidFill>
                <a:schemeClr val="tx1"/>
              </a:solidFill>
            </a:endParaRPr>
          </a:p>
          <a:p>
            <a:r>
              <a:rPr lang="en-US" dirty="0">
                <a:solidFill>
                  <a:schemeClr val="tx1"/>
                </a:solidFill>
                <a:latin typeface="Gill Sans MT" panose="020B0502020104020203" pitchFamily="34" charset="0"/>
              </a:rPr>
              <a:t>Deadline for all states to begin using the revised forms is January 15, 2018.</a:t>
            </a:r>
          </a:p>
          <a:p>
            <a:r>
              <a:rPr lang="en-US" dirty="0">
                <a:solidFill>
                  <a:schemeClr val="tx1"/>
                </a:solidFill>
                <a:latin typeface="Gill Sans MT" panose="020B0502020104020203" pitchFamily="34" charset="0"/>
              </a:rPr>
              <a:t>States should continue to honor </a:t>
            </a:r>
            <a:r>
              <a:rPr lang="en-US">
                <a:solidFill>
                  <a:schemeClr val="tx1"/>
                </a:solidFill>
                <a:latin typeface="Gill Sans MT" panose="020B0502020104020203" pitchFamily="34" charset="0"/>
              </a:rPr>
              <a:t>old forms.</a:t>
            </a:r>
            <a:endParaRPr lang="en-US" dirty="0">
              <a:solidFill>
                <a:schemeClr val="tx1"/>
              </a:solidFill>
            </a:endParaRPr>
          </a:p>
        </p:txBody>
      </p:sp>
      <p:sp>
        <p:nvSpPr>
          <p:cNvPr id="3" name="Date Placeholder 2"/>
          <p:cNvSpPr>
            <a:spLocks noGrp="1"/>
          </p:cNvSpPr>
          <p:nvPr>
            <p:ph type="dt" sz="half" idx="2"/>
          </p:nvPr>
        </p:nvSpPr>
        <p:spPr/>
        <p:txBody>
          <a:bodyPr/>
          <a:lstStyle/>
          <a:p>
            <a:r>
              <a:rPr lang="en-US"/>
              <a:t>3/28/2017</a:t>
            </a:r>
          </a:p>
        </p:txBody>
      </p:sp>
      <p:sp>
        <p:nvSpPr>
          <p:cNvPr id="5" name="Slide Number Placeholder 4"/>
          <p:cNvSpPr>
            <a:spLocks noGrp="1"/>
          </p:cNvSpPr>
          <p:nvPr>
            <p:ph type="sldNum" sz="quarter" idx="4"/>
          </p:nvPr>
        </p:nvSpPr>
        <p:spPr/>
        <p:txBody>
          <a:bodyPr/>
          <a:lstStyle/>
          <a:p>
            <a:fld id="{42782948-4DBE-204D-AB9E-B65E067054AE}" type="slidenum">
              <a:rPr lang="en-US" smtClean="0"/>
              <a:pPr/>
              <a:t>31</a:t>
            </a:fld>
            <a:endParaRPr lang="en-US"/>
          </a:p>
        </p:txBody>
      </p:sp>
      <p:sp>
        <p:nvSpPr>
          <p:cNvPr id="6" name="Title 5"/>
          <p:cNvSpPr>
            <a:spLocks noGrp="1"/>
          </p:cNvSpPr>
          <p:nvPr>
            <p:ph type="title"/>
          </p:nvPr>
        </p:nvSpPr>
        <p:spPr/>
        <p:txBody>
          <a:bodyPr/>
          <a:lstStyle/>
          <a:p>
            <a:r>
              <a:rPr lang="en-US" dirty="0"/>
              <a:t>Effective Date of Revised Forms</a:t>
            </a:r>
          </a:p>
        </p:txBody>
      </p:sp>
    </p:spTree>
    <p:extLst>
      <p:ext uri="{BB962C8B-B14F-4D97-AF65-F5344CB8AC3E}">
        <p14:creationId xmlns:p14="http://schemas.microsoft.com/office/powerpoint/2010/main" val="32629994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6/20/2017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32</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429000"/>
            <a:ext cx="2857500" cy="2152650"/>
          </a:xfrm>
          <a:prstGeom prst="rect">
            <a:avLst/>
          </a:prstGeom>
        </p:spPr>
      </p:pic>
    </p:spTree>
    <p:extLst>
      <p:ext uri="{BB962C8B-B14F-4D97-AF65-F5344CB8AC3E}">
        <p14:creationId xmlns:p14="http://schemas.microsoft.com/office/powerpoint/2010/main" val="26608649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fld id="{AB18E012-EC0C-1649-A039-CB178266D114}" type="datetime1">
              <a:rPr lang="en-US" smtClean="0"/>
              <a:t>6/20/2017</a:t>
            </a:fld>
            <a:endParaRPr lang="en-US"/>
          </a:p>
        </p:txBody>
      </p:sp>
      <p:sp>
        <p:nvSpPr>
          <p:cNvPr id="6" name="Slide Number Placeholder 5"/>
          <p:cNvSpPr>
            <a:spLocks noGrp="1"/>
          </p:cNvSpPr>
          <p:nvPr>
            <p:ph type="sldNum" sz="quarter" idx="4"/>
          </p:nvPr>
        </p:nvSpPr>
        <p:spPr/>
        <p:txBody>
          <a:bodyPr/>
          <a:lstStyle/>
          <a:p>
            <a:fld id="{42782948-4DBE-204D-AB9E-B65E067054AE}" type="slidenum">
              <a:rPr lang="en-US" smtClean="0"/>
              <a:pPr/>
              <a:t>33</a:t>
            </a:fld>
            <a:endParaRPr lang="en-US"/>
          </a:p>
        </p:txBody>
      </p:sp>
      <p:sp>
        <p:nvSpPr>
          <p:cNvPr id="5" name="Footer Placeholder 4"/>
          <p:cNvSpPr>
            <a:spLocks noGrp="1"/>
          </p:cNvSpPr>
          <p:nvPr>
            <p:ph type="ftr" sz="quarter" idx="4294967295"/>
          </p:nvPr>
        </p:nvSpPr>
        <p:spPr>
          <a:xfrm>
            <a:off x="0" y="6529388"/>
            <a:ext cx="2895600" cy="185737"/>
          </a:xfrm>
        </p:spPr>
        <p:txBody>
          <a:bodyPr/>
          <a:lstStyle/>
          <a:p>
            <a:r>
              <a:rPr lang="en-US"/>
              <a:t>FOOTER GOES HERE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0700" y="907576"/>
            <a:ext cx="2514600" cy="2514600"/>
          </a:xfrm>
          <a:prstGeom prst="rect">
            <a:avLst/>
          </a:prstGeom>
        </p:spPr>
      </p:pic>
      <p:sp>
        <p:nvSpPr>
          <p:cNvPr id="7" name="Subtitle 8"/>
          <p:cNvSpPr txBox="1">
            <a:spLocks/>
          </p:cNvSpPr>
          <p:nvPr/>
        </p:nvSpPr>
        <p:spPr>
          <a:xfrm>
            <a:off x="655608" y="4102400"/>
            <a:ext cx="7954992" cy="1600200"/>
          </a:xfrm>
          <a:prstGeom prst="rect">
            <a:avLst/>
          </a:prstGeom>
          <a:effectLst>
            <a:outerShdw blurRad="254000" dir="5400000" algn="tl" rotWithShape="0">
              <a:srgbClr val="000000">
                <a:alpha val="40000"/>
              </a:srgbClr>
            </a:outerShdw>
          </a:effectLst>
        </p:spPr>
        <p:txBody>
          <a:bodyPr vert="horz" lIns="91440" tIns="45720" rIns="91440" bIns="45720" rtlCol="0">
            <a:normAutofit lnSpcReduction="10000"/>
          </a:bodyPr>
          <a:lstStyle>
            <a:lvl1pPr marL="0" indent="0" algn="l" defTabSz="457200" rtl="0" eaLnBrk="1" latinLnBrk="0" hangingPunct="1">
              <a:spcBef>
                <a:spcPts val="0"/>
              </a:spcBef>
              <a:spcAft>
                <a:spcPts val="1200"/>
              </a:spcAft>
              <a:buFont typeface="Arial"/>
              <a:buNone/>
              <a:defRPr sz="18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1200"/>
              </a:spcAft>
              <a:buFont typeface="Arial"/>
              <a:buNone/>
              <a:defRPr sz="20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Aft>
                <a:spcPts val="600"/>
              </a:spcAft>
            </a:pPr>
            <a:r>
              <a:rPr lang="en-US" dirty="0"/>
              <a:t>OCSE Division of Policy and Training</a:t>
            </a:r>
          </a:p>
          <a:p>
            <a:pPr>
              <a:spcAft>
                <a:spcPts val="600"/>
              </a:spcAft>
            </a:pPr>
            <a:r>
              <a:rPr lang="en-US" dirty="0" smtClean="0"/>
              <a:t>E-mail:  ocse.dpt@acf.hhs.gov</a:t>
            </a:r>
          </a:p>
          <a:p>
            <a:pPr>
              <a:spcAft>
                <a:spcPts val="600"/>
              </a:spcAft>
            </a:pPr>
            <a:r>
              <a:rPr lang="en-US" dirty="0"/>
              <a:t>Training:  https://</a:t>
            </a:r>
            <a:r>
              <a:rPr lang="en-US" dirty="0" smtClean="0"/>
              <a:t>www.acf.hhs.gov/css/resource/intergovernmental-forms-training</a:t>
            </a:r>
          </a:p>
          <a:p>
            <a:pPr>
              <a:spcAft>
                <a:spcPts val="600"/>
              </a:spcAft>
            </a:pPr>
            <a:r>
              <a:rPr lang="en-US" dirty="0"/>
              <a:t>Forms:  https://www.acf.hhs.gov/css/resource/omb-approved-standard-intergovernmental-cse-forms-december-2016</a:t>
            </a:r>
          </a:p>
        </p:txBody>
      </p:sp>
    </p:spTree>
    <p:extLst>
      <p:ext uri="{BB962C8B-B14F-4D97-AF65-F5344CB8AC3E}">
        <p14:creationId xmlns:p14="http://schemas.microsoft.com/office/powerpoint/2010/main" val="1013428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F57F02-9C8D-9C43-8CF1-E7D544BE7C72}" type="datetime1">
              <a:rPr lang="en-US" smtClean="0"/>
              <a:pPr/>
              <a:t>6/20/2017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4</a:t>
            </a:fld>
            <a:endParaRPr lang="en-US"/>
          </a:p>
        </p:txBody>
      </p:sp>
      <p:sp>
        <p:nvSpPr>
          <p:cNvPr id="6" name="Title 2"/>
          <p:cNvSpPr txBox="1">
            <a:spLocks/>
          </p:cNvSpPr>
          <p:nvPr/>
        </p:nvSpPr>
        <p:spPr>
          <a:xfrm>
            <a:off x="1066800" y="1066800"/>
            <a:ext cx="6477000" cy="1569660"/>
          </a:xfrm>
          <a:prstGeom prst="rect">
            <a:avLst/>
          </a:prstGeom>
        </p:spPr>
        <p:txBody>
          <a:bodyPr vert="horz" wrap="square" lIns="91440" tIns="45720" rIns="91440" bIns="45720" rtlCol="0" anchor="t" anchorCtr="0">
            <a:spAutoFit/>
          </a:bodyPr>
          <a:lstStyle>
            <a:lvl1pPr algn="l" defTabSz="457200" rtl="0" eaLnBrk="1" latinLnBrk="0" hangingPunct="1">
              <a:spcBef>
                <a:spcPct val="0"/>
              </a:spcBef>
              <a:buNone/>
              <a:defRPr sz="3200" b="0" i="0" kern="1200" baseline="0">
                <a:solidFill>
                  <a:srgbClr val="FFFFFF"/>
                </a:solidFill>
                <a:latin typeface="Gill Sans MT"/>
                <a:ea typeface="+mj-ea"/>
                <a:cs typeface="Gill Sans MT"/>
              </a:defRPr>
            </a:lvl1pPr>
          </a:lstStyle>
          <a:p>
            <a:pPr algn="ctr"/>
            <a:r>
              <a:rPr lang="en-US" sz="9600" b="1" cap="all" dirty="0">
                <a:solidFill>
                  <a:schemeClr val="bg1"/>
                </a:solidFill>
              </a:rPr>
              <a:t>session</a:t>
            </a:r>
            <a:endParaRPr lang="en-US" sz="10500" b="1" cap="all" dirty="0">
              <a:solidFill>
                <a:schemeClr val="bg1"/>
              </a:solidFill>
              <a:latin typeface="Algerian" panose="04020705040A02060702" pitchFamily="82" charset="0"/>
            </a:endParaRPr>
          </a:p>
        </p:txBody>
      </p:sp>
      <p:pic>
        <p:nvPicPr>
          <p:cNvPr id="1026" name="Picture 2" descr="C:\Users\debbie.ward\AppData\Local\Microsoft\Windows\Temporary Internet Files\Content.IE5\PFWU3OOH\512px-Number_3_in_yellow_rounded_square.svg[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7020" y="2895600"/>
            <a:ext cx="3268980" cy="318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726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5</a:t>
            </a:fld>
            <a:endParaRPr lang="en-US"/>
          </a:p>
        </p:txBody>
      </p:sp>
      <p:sp>
        <p:nvSpPr>
          <p:cNvPr id="6" name="Title 5"/>
          <p:cNvSpPr>
            <a:spLocks noGrp="1"/>
          </p:cNvSpPr>
          <p:nvPr>
            <p:ph type="title"/>
          </p:nvPr>
        </p:nvSpPr>
        <p:spPr>
          <a:xfrm>
            <a:off x="685800" y="848380"/>
            <a:ext cx="7543800" cy="523220"/>
          </a:xfrm>
        </p:spPr>
        <p:txBody>
          <a:bodyPr/>
          <a:lstStyle/>
          <a:p>
            <a:r>
              <a:rPr lang="en-US" cap="all" dirty="0"/>
              <a:t>General testimony – slide 1</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2400" y="1447800"/>
            <a:ext cx="7543800" cy="4152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1348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6</a:t>
            </a:fld>
            <a:endParaRPr lang="en-US"/>
          </a:p>
        </p:txBody>
      </p:sp>
      <p:sp>
        <p:nvSpPr>
          <p:cNvPr id="6" name="Title 5"/>
          <p:cNvSpPr>
            <a:spLocks noGrp="1"/>
          </p:cNvSpPr>
          <p:nvPr>
            <p:ph type="title"/>
          </p:nvPr>
        </p:nvSpPr>
        <p:spPr>
          <a:xfrm>
            <a:off x="685800" y="848380"/>
            <a:ext cx="7543800" cy="523220"/>
          </a:xfrm>
        </p:spPr>
        <p:txBody>
          <a:bodyPr/>
          <a:lstStyle/>
          <a:p>
            <a:r>
              <a:rPr lang="en-US" cap="all" dirty="0"/>
              <a:t>General testimony – slide 2</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08125"/>
            <a:ext cx="7943850" cy="481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3003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7</a:t>
            </a:fld>
            <a:endParaRPr lang="en-US"/>
          </a:p>
        </p:txBody>
      </p:sp>
      <p:sp>
        <p:nvSpPr>
          <p:cNvPr id="6" name="Title 5"/>
          <p:cNvSpPr>
            <a:spLocks noGrp="1"/>
          </p:cNvSpPr>
          <p:nvPr>
            <p:ph type="title"/>
          </p:nvPr>
        </p:nvSpPr>
        <p:spPr>
          <a:xfrm>
            <a:off x="685800" y="848380"/>
            <a:ext cx="7543800" cy="523220"/>
          </a:xfrm>
        </p:spPr>
        <p:txBody>
          <a:bodyPr/>
          <a:lstStyle/>
          <a:p>
            <a:r>
              <a:rPr lang="en-US" cap="all" dirty="0"/>
              <a:t>General testimony – slide 3</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75" y="1446213"/>
            <a:ext cx="8480425" cy="437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47299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85800" y="2895600"/>
            <a:ext cx="7315200" cy="2457450"/>
          </a:xfrm>
          <a:prstGeom prst="rect">
            <a:avLst/>
          </a:prstGeom>
          <a:solidFill>
            <a:srgbClr val="CCECFF"/>
          </a:solidFill>
        </p:spPr>
        <p:txBody>
          <a:bodyPr wrap="square" rtlCol="0">
            <a:spAutoFit/>
          </a:bodyPr>
          <a:lstStyle/>
          <a:p>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8</a:t>
            </a:fld>
            <a:endParaRPr lang="en-US"/>
          </a:p>
        </p:txBody>
      </p:sp>
      <p:sp>
        <p:nvSpPr>
          <p:cNvPr id="6" name="Title 5"/>
          <p:cNvSpPr>
            <a:spLocks noGrp="1"/>
          </p:cNvSpPr>
          <p:nvPr>
            <p:ph type="title"/>
          </p:nvPr>
        </p:nvSpPr>
        <p:spPr>
          <a:xfrm>
            <a:off x="685800" y="848380"/>
            <a:ext cx="7543800" cy="523220"/>
          </a:xfrm>
        </p:spPr>
        <p:txBody>
          <a:bodyPr/>
          <a:lstStyle/>
          <a:p>
            <a:r>
              <a:rPr lang="en-US" cap="all" dirty="0"/>
              <a:t>General testimony – slide 4</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7" y="1447800"/>
            <a:ext cx="8474075"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231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1352550"/>
            <a:ext cx="7315200" cy="2457450"/>
          </a:xfrm>
          <a:prstGeom prst="rect">
            <a:avLst/>
          </a:prstGeom>
          <a:solidFill>
            <a:srgbClr val="CCECFF"/>
          </a:solidFill>
        </p:spPr>
        <p:txBody>
          <a:bodyPr wrap="square" rtlCol="0">
            <a:spAutoFit/>
          </a:bodyPr>
          <a:lstStyle/>
          <a:p>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6/20/2017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9</a:t>
            </a:fld>
            <a:endParaRPr lang="en-US"/>
          </a:p>
        </p:txBody>
      </p:sp>
      <p:sp>
        <p:nvSpPr>
          <p:cNvPr id="6" name="Title 5"/>
          <p:cNvSpPr>
            <a:spLocks noGrp="1"/>
          </p:cNvSpPr>
          <p:nvPr>
            <p:ph type="title"/>
          </p:nvPr>
        </p:nvSpPr>
        <p:spPr>
          <a:xfrm>
            <a:off x="685800" y="880646"/>
            <a:ext cx="7543800" cy="523220"/>
          </a:xfrm>
        </p:spPr>
        <p:txBody>
          <a:bodyPr/>
          <a:lstStyle/>
          <a:p>
            <a:r>
              <a:rPr lang="en-US" cap="all" dirty="0"/>
              <a:t>General testimony – slide 5</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90" y="1447800"/>
            <a:ext cx="794385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82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6816</TotalTime>
  <Words>1371</Words>
  <Application>Microsoft Office PowerPoint</Application>
  <PresentationFormat>On-screen Show (4:3)</PresentationFormat>
  <Paragraphs>540</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4.3-Template_4.29.2016</vt:lpstr>
      <vt:lpstr>Intergovernmental Forms  Training</vt:lpstr>
      <vt:lpstr>Agenda for the Four-Part Intergovernmental Training course:</vt:lpstr>
      <vt:lpstr>Agenda Continued:</vt:lpstr>
      <vt:lpstr>PowerPoint Presentation</vt:lpstr>
      <vt:lpstr>General testimony – slide 1</vt:lpstr>
      <vt:lpstr>General testimony – slide 2</vt:lpstr>
      <vt:lpstr>General testimony – slide 3</vt:lpstr>
      <vt:lpstr>General testimony – slide 4</vt:lpstr>
      <vt:lpstr>General testimony – slide 5</vt:lpstr>
      <vt:lpstr>General testimony – slide 6</vt:lpstr>
      <vt:lpstr>General testimony – slide 7</vt:lpstr>
      <vt:lpstr>General testimony – slide 8</vt:lpstr>
      <vt:lpstr>General testimony – slide 9</vt:lpstr>
      <vt:lpstr>General testimony – slide 10</vt:lpstr>
      <vt:lpstr>General testimony – slide 11</vt:lpstr>
      <vt:lpstr>General testimony – slide 12</vt:lpstr>
      <vt:lpstr>General testimony – slide 13</vt:lpstr>
      <vt:lpstr>General testimony – slide 14</vt:lpstr>
      <vt:lpstr>General testimony – slide 15</vt:lpstr>
      <vt:lpstr>General testimony – slide 16</vt:lpstr>
      <vt:lpstr>Questions</vt:lpstr>
      <vt:lpstr>uifsa §319 request for change of support payment location – OVERVIEW</vt:lpstr>
      <vt:lpstr>uifsa §319 request for change of support payment location – Scenario</vt:lpstr>
      <vt:lpstr>Child support agency request for change of support payment location pursuant to uifsa § 319 – slide 1</vt:lpstr>
      <vt:lpstr>Child support agency request for change of support payment location pursuant to uifsa § 319 – slide 2</vt:lpstr>
      <vt:lpstr>Child support agency request for change of support payment location pursuant to uifsa § 319 – slide 3</vt:lpstr>
      <vt:lpstr>Child support agency request for change of support payment location pursuant to uifsa § 319 – slide 4</vt:lpstr>
      <vt:lpstr>Child support agency request for change of support payment location pursuant to uifsa § 319 – slide 5</vt:lpstr>
      <vt:lpstr>Child support agency request for change of support payment location pursuant to uifsa § 319 – slide 6</vt:lpstr>
      <vt:lpstr>uifsa §319 request for change of support payment location – Scenario</vt:lpstr>
      <vt:lpstr>Effective Date of Revised Forms</vt:lpstr>
      <vt:lpstr>Questions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Liza Lowe</cp:lastModifiedBy>
  <cp:revision>217</cp:revision>
  <cp:lastPrinted>2017-06-01T18:45:03Z</cp:lastPrinted>
  <dcterms:created xsi:type="dcterms:W3CDTF">2016-05-03T20:02:08Z</dcterms:created>
  <dcterms:modified xsi:type="dcterms:W3CDTF">2017-06-20T14:38:59Z</dcterms:modified>
</cp:coreProperties>
</file>