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2"/>
  </p:notesMasterIdLst>
  <p:handoutMasterIdLst>
    <p:handoutMasterId r:id="rId43"/>
  </p:handoutMasterIdLst>
  <p:sldIdLst>
    <p:sldId id="291" r:id="rId2"/>
    <p:sldId id="322" r:id="rId3"/>
    <p:sldId id="331" r:id="rId4"/>
    <p:sldId id="333" r:id="rId5"/>
    <p:sldId id="345" r:id="rId6"/>
    <p:sldId id="346" r:id="rId7"/>
    <p:sldId id="359" r:id="rId8"/>
    <p:sldId id="347" r:id="rId9"/>
    <p:sldId id="348" r:id="rId10"/>
    <p:sldId id="349" r:id="rId11"/>
    <p:sldId id="355" r:id="rId12"/>
    <p:sldId id="341" r:id="rId13"/>
    <p:sldId id="342" r:id="rId14"/>
    <p:sldId id="343" r:id="rId15"/>
    <p:sldId id="344" r:id="rId16"/>
    <p:sldId id="362" r:id="rId17"/>
    <p:sldId id="363" r:id="rId18"/>
    <p:sldId id="364" r:id="rId19"/>
    <p:sldId id="383" r:id="rId20"/>
    <p:sldId id="371" r:id="rId21"/>
    <p:sldId id="373" r:id="rId22"/>
    <p:sldId id="372" r:id="rId23"/>
    <p:sldId id="384" r:id="rId24"/>
    <p:sldId id="380" r:id="rId25"/>
    <p:sldId id="388" r:id="rId26"/>
    <p:sldId id="389" r:id="rId27"/>
    <p:sldId id="385" r:id="rId28"/>
    <p:sldId id="381" r:id="rId29"/>
    <p:sldId id="390" r:id="rId30"/>
    <p:sldId id="391" r:id="rId31"/>
    <p:sldId id="386" r:id="rId32"/>
    <p:sldId id="382" r:id="rId33"/>
    <p:sldId id="392" r:id="rId34"/>
    <p:sldId id="393" r:id="rId35"/>
    <p:sldId id="387" r:id="rId36"/>
    <p:sldId id="365" r:id="rId37"/>
    <p:sldId id="368" r:id="rId38"/>
    <p:sldId id="367" r:id="rId39"/>
    <p:sldId id="357" r:id="rId40"/>
    <p:sldId id="366" r:id="rId41"/>
  </p:sldIdLst>
  <p:sldSz cx="9144000" cy="6858000" type="screen4x3"/>
  <p:notesSz cx="7010400" cy="9296400"/>
  <p:custDataLst>
    <p:tags r:id="rId44"/>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064">
          <p15:clr>
            <a:srgbClr val="A4A3A4"/>
          </p15:clr>
        </p15:guide>
        <p15:guide id="2" pos="576">
          <p15:clr>
            <a:srgbClr val="A4A3A4"/>
          </p15:clr>
        </p15:guide>
        <p15:guide id="3" pos="432">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guide id="3" orient="horz" pos="2949">
          <p15:clr>
            <a:srgbClr val="A4A3A4"/>
          </p15:clr>
        </p15:guide>
        <p15:guide id="4" pos="2229">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ECFF"/>
    <a:srgbClr val="4D4735"/>
    <a:srgbClr val="453F2F"/>
    <a:srgbClr val="7C7254"/>
    <a:srgbClr val="A59A7B"/>
    <a:srgbClr val="3333FF"/>
    <a:srgbClr val="1C60CE"/>
    <a:srgbClr val="112E51"/>
    <a:srgbClr val="6600FF"/>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629" autoAdjust="0"/>
    <p:restoredTop sz="61943" autoAdjust="0"/>
  </p:normalViewPr>
  <p:slideViewPr>
    <p:cSldViewPr snapToObjects="1">
      <p:cViewPr>
        <p:scale>
          <a:sx n="72" d="100"/>
          <a:sy n="72" d="100"/>
        </p:scale>
        <p:origin x="-1062" y="-72"/>
      </p:cViewPr>
      <p:guideLst>
        <p:guide orient="horz" pos="2064"/>
        <p:guide pos="576"/>
        <p:guide pos="432"/>
      </p:guideLst>
    </p:cSldViewPr>
  </p:slideViewPr>
  <p:outlineViewPr>
    <p:cViewPr>
      <p:scale>
        <a:sx n="33" d="100"/>
        <a:sy n="33" d="100"/>
      </p:scale>
      <p:origin x="0" y="-5088"/>
    </p:cViewPr>
  </p:outlineViewPr>
  <p:notesTextViewPr>
    <p:cViewPr>
      <p:scale>
        <a:sx n="100" d="100"/>
        <a:sy n="100" d="100"/>
      </p:scale>
      <p:origin x="0" y="0"/>
    </p:cViewPr>
  </p:notesTextViewPr>
  <p:sorterViewPr>
    <p:cViewPr>
      <p:scale>
        <a:sx n="66" d="100"/>
        <a:sy n="66" d="100"/>
      </p:scale>
      <p:origin x="0" y="0"/>
    </p:cViewPr>
  </p:sorterViewPr>
  <p:notesViewPr>
    <p:cSldViewPr snapToObjects="1">
      <p:cViewPr>
        <p:scale>
          <a:sx n="100" d="100"/>
          <a:sy n="100" d="100"/>
        </p:scale>
        <p:origin x="-3486" y="-72"/>
      </p:cViewPr>
      <p:guideLst>
        <p:guide orient="horz" pos="2859"/>
        <p:guide orient="horz" pos="2928"/>
        <p:guide pos="2140"/>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 Id="rId48"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37840" cy="464820"/>
          </a:xfrm>
          <a:prstGeom prst="rect">
            <a:avLst/>
          </a:prstGeom>
        </p:spPr>
        <p:txBody>
          <a:bodyPr vert="horz" lIns="93166" tIns="46583" rIns="93166" bIns="46583" rtlCol="0"/>
          <a:lstStyle>
            <a:lvl1pPr algn="l">
              <a:defRPr sz="1200"/>
            </a:lvl1pPr>
          </a:lstStyle>
          <a:p>
            <a:endParaRPr lang="en-US"/>
          </a:p>
        </p:txBody>
      </p:sp>
      <p:sp>
        <p:nvSpPr>
          <p:cNvPr id="3" name="Date Placeholder 2"/>
          <p:cNvSpPr>
            <a:spLocks noGrp="1"/>
          </p:cNvSpPr>
          <p:nvPr>
            <p:ph type="dt" sz="quarter" idx="1"/>
          </p:nvPr>
        </p:nvSpPr>
        <p:spPr>
          <a:xfrm>
            <a:off x="3970939" y="0"/>
            <a:ext cx="3037840" cy="464820"/>
          </a:xfrm>
          <a:prstGeom prst="rect">
            <a:avLst/>
          </a:prstGeom>
        </p:spPr>
        <p:txBody>
          <a:bodyPr vert="horz" lIns="93166" tIns="46583" rIns="93166" bIns="46583" rtlCol="0"/>
          <a:lstStyle>
            <a:lvl1pPr algn="r">
              <a:defRPr sz="1200"/>
            </a:lvl1pPr>
          </a:lstStyle>
          <a:p>
            <a:fld id="{C64D9E48-5E7F-D24C-87D5-695B18367D24}" type="datetimeFigureOut">
              <a:rPr lang="en-US" smtClean="0"/>
              <a:t>7/25/2017</a:t>
            </a:fld>
            <a:endParaRPr lang="en-US"/>
          </a:p>
        </p:txBody>
      </p:sp>
      <p:sp>
        <p:nvSpPr>
          <p:cNvPr id="4" name="Footer Placeholder 3"/>
          <p:cNvSpPr>
            <a:spLocks noGrp="1"/>
          </p:cNvSpPr>
          <p:nvPr>
            <p:ph type="ftr" sz="quarter" idx="2"/>
          </p:nvPr>
        </p:nvSpPr>
        <p:spPr>
          <a:xfrm>
            <a:off x="1" y="8829966"/>
            <a:ext cx="3037840" cy="464820"/>
          </a:xfrm>
          <a:prstGeom prst="rect">
            <a:avLst/>
          </a:prstGeom>
        </p:spPr>
        <p:txBody>
          <a:bodyPr vert="horz" lIns="93166" tIns="46583" rIns="93166" bIns="46583" rtlCol="0" anchor="b"/>
          <a:lstStyle>
            <a:lvl1pPr algn="l">
              <a:defRPr sz="1200"/>
            </a:lvl1pPr>
          </a:lstStyle>
          <a:p>
            <a:endParaRPr lang="en-US"/>
          </a:p>
        </p:txBody>
      </p:sp>
      <p:sp>
        <p:nvSpPr>
          <p:cNvPr id="5" name="Slide Number Placeholder 4"/>
          <p:cNvSpPr>
            <a:spLocks noGrp="1"/>
          </p:cNvSpPr>
          <p:nvPr>
            <p:ph type="sldNum" sz="quarter" idx="3"/>
          </p:nvPr>
        </p:nvSpPr>
        <p:spPr>
          <a:xfrm>
            <a:off x="3970939" y="8829966"/>
            <a:ext cx="3037840" cy="464820"/>
          </a:xfrm>
          <a:prstGeom prst="rect">
            <a:avLst/>
          </a:prstGeom>
        </p:spPr>
        <p:txBody>
          <a:bodyPr vert="horz" lIns="93166" tIns="46583" rIns="93166" bIns="46583" rtlCol="0" anchor="b"/>
          <a:lstStyle>
            <a:lvl1pPr algn="r">
              <a:defRPr sz="1200"/>
            </a:lvl1pPr>
          </a:lstStyle>
          <a:p>
            <a:fld id="{B6CB10C2-C6DD-5A4A-BF1B-B012B8BA4284}" type="slidenum">
              <a:rPr lang="en-US" smtClean="0"/>
              <a:t>‹#›</a:t>
            </a:fld>
            <a:endParaRPr lang="en-US"/>
          </a:p>
        </p:txBody>
      </p:sp>
    </p:spTree>
    <p:extLst>
      <p:ext uri="{BB962C8B-B14F-4D97-AF65-F5344CB8AC3E}">
        <p14:creationId xmlns:p14="http://schemas.microsoft.com/office/powerpoint/2010/main" val="30979759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37840" cy="464820"/>
          </a:xfrm>
          <a:prstGeom prst="rect">
            <a:avLst/>
          </a:prstGeom>
        </p:spPr>
        <p:txBody>
          <a:bodyPr vert="horz" lIns="93166" tIns="46583" rIns="93166" bIns="46583" rtlCol="0"/>
          <a:lstStyle>
            <a:lvl1pPr algn="l">
              <a:defRPr sz="1200"/>
            </a:lvl1pPr>
          </a:lstStyle>
          <a:p>
            <a:endParaRPr lang="en-US"/>
          </a:p>
        </p:txBody>
      </p:sp>
      <p:sp>
        <p:nvSpPr>
          <p:cNvPr id="3" name="Date Placeholder 2"/>
          <p:cNvSpPr>
            <a:spLocks noGrp="1"/>
          </p:cNvSpPr>
          <p:nvPr>
            <p:ph type="dt" idx="1"/>
          </p:nvPr>
        </p:nvSpPr>
        <p:spPr>
          <a:xfrm>
            <a:off x="3970939" y="0"/>
            <a:ext cx="3037840" cy="464820"/>
          </a:xfrm>
          <a:prstGeom prst="rect">
            <a:avLst/>
          </a:prstGeom>
        </p:spPr>
        <p:txBody>
          <a:bodyPr vert="horz" lIns="93166" tIns="46583" rIns="93166" bIns="46583" rtlCol="0"/>
          <a:lstStyle>
            <a:lvl1pPr algn="r">
              <a:defRPr sz="1200"/>
            </a:lvl1pPr>
          </a:lstStyle>
          <a:p>
            <a:fld id="{B86357CE-B3EB-1B4A-84E5-C1E2DF427ABD}" type="datetimeFigureOut">
              <a:rPr lang="en-US" smtClean="0"/>
              <a:t>7/25/2017</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66" tIns="46583" rIns="93166" bIns="46583"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66" tIns="46583" rIns="93166" bIns="46583"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1" y="8829966"/>
            <a:ext cx="3037840" cy="464820"/>
          </a:xfrm>
          <a:prstGeom prst="rect">
            <a:avLst/>
          </a:prstGeom>
        </p:spPr>
        <p:txBody>
          <a:bodyPr vert="horz" lIns="93166" tIns="46583" rIns="93166" bIns="46583" rtlCol="0" anchor="b"/>
          <a:lstStyle>
            <a:lvl1pPr algn="l">
              <a:defRPr sz="1200"/>
            </a:lvl1pPr>
          </a:lstStyle>
          <a:p>
            <a:endParaRPr lang="en-US"/>
          </a:p>
        </p:txBody>
      </p:sp>
      <p:sp>
        <p:nvSpPr>
          <p:cNvPr id="7" name="Slide Number Placeholder 6"/>
          <p:cNvSpPr>
            <a:spLocks noGrp="1"/>
          </p:cNvSpPr>
          <p:nvPr>
            <p:ph type="sldNum" sz="quarter" idx="5"/>
          </p:nvPr>
        </p:nvSpPr>
        <p:spPr>
          <a:xfrm>
            <a:off x="3970939" y="8829966"/>
            <a:ext cx="3037840" cy="464820"/>
          </a:xfrm>
          <a:prstGeom prst="rect">
            <a:avLst/>
          </a:prstGeom>
        </p:spPr>
        <p:txBody>
          <a:bodyPr vert="horz" lIns="93166" tIns="46583" rIns="93166" bIns="46583" rtlCol="0" anchor="b"/>
          <a:lstStyle>
            <a:lvl1pPr algn="r">
              <a:defRPr sz="1200"/>
            </a:lvl1pPr>
          </a:lstStyle>
          <a:p>
            <a:fld id="{824A558B-E4E9-A94A-B9C1-029E46A76ABA}" type="slidenum">
              <a:rPr lang="en-US" smtClean="0"/>
              <a:t>‹#›</a:t>
            </a:fld>
            <a:endParaRPr lang="en-US"/>
          </a:p>
        </p:txBody>
      </p:sp>
    </p:spTree>
    <p:extLst>
      <p:ext uri="{BB962C8B-B14F-4D97-AF65-F5344CB8AC3E}">
        <p14:creationId xmlns:p14="http://schemas.microsoft.com/office/powerpoint/2010/main" val="3068937988"/>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dirty="0">
                <a:latin typeface="Gill Sans MT" panose="020B0502020104020203" pitchFamily="34" charset="0"/>
              </a:rPr>
              <a:t>Notes:</a:t>
            </a:r>
          </a:p>
          <a:p>
            <a:endParaRPr lang="en-US" sz="1100" dirty="0">
              <a:latin typeface="Gill Sans MT" panose="020B0502020104020203" pitchFamily="34" charset="0"/>
            </a:endParaRPr>
          </a:p>
          <a:p>
            <a:r>
              <a:rPr lang="en-US" sz="1100" dirty="0">
                <a:latin typeface="Gill Sans MT" panose="020B0502020104020203" pitchFamily="34" charset="0"/>
              </a:rPr>
              <a:t>Welcome to the intergovernmental forms training.</a:t>
            </a:r>
          </a:p>
        </p:txBody>
      </p:sp>
      <p:sp>
        <p:nvSpPr>
          <p:cNvPr id="4" name="Slide Number Placeholder 3"/>
          <p:cNvSpPr>
            <a:spLocks noGrp="1"/>
          </p:cNvSpPr>
          <p:nvPr>
            <p:ph type="sldNum" sz="quarter" idx="10"/>
          </p:nvPr>
        </p:nvSpPr>
        <p:spPr/>
        <p:txBody>
          <a:bodyPr/>
          <a:lstStyle/>
          <a:p>
            <a:fld id="{824A558B-E4E9-A94A-B9C1-029E46A76ABA}" type="slidenum">
              <a:rPr lang="en-US" smtClean="0"/>
              <a:t>1</a:t>
            </a:fld>
            <a:endParaRPr lang="en-US"/>
          </a:p>
        </p:txBody>
      </p:sp>
    </p:spTree>
    <p:extLst>
      <p:ext uri="{BB962C8B-B14F-4D97-AF65-F5344CB8AC3E}">
        <p14:creationId xmlns:p14="http://schemas.microsoft.com/office/powerpoint/2010/main" val="6939812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pPr>
            <a:r>
              <a:rPr lang="en-US" sz="1100" dirty="0">
                <a:latin typeface="Gill Sans MT" panose="020B0502020104020203" pitchFamily="34" charset="0"/>
                <a:ea typeface="Calibri"/>
                <a:cs typeface="Times New Roman"/>
              </a:rPr>
              <a:t>Notes:</a:t>
            </a:r>
          </a:p>
          <a:p>
            <a:pPr>
              <a:lnSpc>
                <a:spcPct val="115000"/>
              </a:lnSpc>
            </a:pPr>
            <a:endParaRPr lang="en-US" sz="1100" dirty="0">
              <a:latin typeface="Gill Sans MT" panose="020B0502020104020203" pitchFamily="34" charset="0"/>
              <a:ea typeface="Calibri"/>
              <a:cs typeface="Times New Roman"/>
            </a:endParaRPr>
          </a:p>
          <a:p>
            <a:pPr>
              <a:lnSpc>
                <a:spcPct val="115000"/>
              </a:lnSpc>
            </a:pPr>
            <a:r>
              <a:rPr lang="en-US" sz="1100" dirty="0">
                <a:latin typeface="Gill Sans MT" panose="020B0502020104020203" pitchFamily="34" charset="0"/>
                <a:ea typeface="Calibri"/>
                <a:cs typeface="Times New Roman"/>
              </a:rPr>
              <a:t>Section IV is the contact information for the requesting caseworker.  As we have previously discussed, providing direct contact information will facilitate better communication. </a:t>
            </a:r>
          </a:p>
          <a:p>
            <a:pPr defTabSz="924020">
              <a:defRPr/>
            </a:pPr>
            <a:endParaRPr lang="en-US" sz="1100" b="1" dirty="0">
              <a:latin typeface="Gill Sans MT" panose="020B0502020104020203" pitchFamily="34" charset="0"/>
            </a:endParaRPr>
          </a:p>
        </p:txBody>
      </p:sp>
      <p:sp>
        <p:nvSpPr>
          <p:cNvPr id="4" name="Slide Number Placeholder 3"/>
          <p:cNvSpPr>
            <a:spLocks noGrp="1"/>
          </p:cNvSpPr>
          <p:nvPr>
            <p:ph type="sldNum" sz="quarter" idx="10"/>
          </p:nvPr>
        </p:nvSpPr>
        <p:spPr/>
        <p:txBody>
          <a:bodyPr/>
          <a:lstStyle/>
          <a:p>
            <a:fld id="{824A558B-E4E9-A94A-B9C1-029E46A76ABA}" type="slidenum">
              <a:rPr lang="en-US" smtClean="0"/>
              <a:t>10</a:t>
            </a:fld>
            <a:endParaRPr lang="en-US"/>
          </a:p>
        </p:txBody>
      </p:sp>
    </p:spTree>
    <p:extLst>
      <p:ext uri="{BB962C8B-B14F-4D97-AF65-F5344CB8AC3E}">
        <p14:creationId xmlns:p14="http://schemas.microsoft.com/office/powerpoint/2010/main" val="40473049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4000"/>
              </a:lnSpc>
            </a:pPr>
            <a:r>
              <a:rPr lang="en-US" sz="1100" dirty="0">
                <a:latin typeface="Gill Sans MT" panose="020B0502020104020203" pitchFamily="34" charset="0"/>
              </a:rPr>
              <a:t>Notes:</a:t>
            </a:r>
          </a:p>
          <a:p>
            <a:pPr>
              <a:lnSpc>
                <a:spcPct val="114000"/>
              </a:lnSpc>
            </a:pPr>
            <a:endParaRPr lang="en-US" sz="1100" dirty="0">
              <a:latin typeface="Gill Sans MT" panose="020B0502020104020203" pitchFamily="34" charset="0"/>
            </a:endParaRPr>
          </a:p>
          <a:p>
            <a:pPr>
              <a:lnSpc>
                <a:spcPct val="114000"/>
              </a:lnSpc>
            </a:pPr>
            <a:r>
              <a:rPr lang="en-US" sz="1100" dirty="0">
                <a:latin typeface="Gill Sans MT" panose="020B0502020104020203" pitchFamily="34" charset="0"/>
              </a:rPr>
              <a:t>Let’s move on now to the Declaration in Support of Establishing Parentage form.</a:t>
            </a:r>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11</a:t>
            </a:fld>
            <a:endParaRPr lang="en-US"/>
          </a:p>
        </p:txBody>
      </p:sp>
    </p:spTree>
    <p:extLst>
      <p:ext uri="{BB962C8B-B14F-4D97-AF65-F5344CB8AC3E}">
        <p14:creationId xmlns:p14="http://schemas.microsoft.com/office/powerpoint/2010/main" val="6605360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233680" y="4260850"/>
            <a:ext cx="6543040" cy="4028440"/>
          </a:xfrm>
        </p:spPr>
        <p:txBody>
          <a:bodyPr/>
          <a:lstStyle/>
          <a:p>
            <a:pPr marL="0" lvl="1" defTabSz="931660">
              <a:lnSpc>
                <a:spcPct val="114000"/>
              </a:lnSpc>
              <a:defRPr/>
            </a:pPr>
            <a:r>
              <a:rPr lang="en-US" sz="1100" dirty="0">
                <a:latin typeface="Gill Sans MT" panose="020B0502020104020203" pitchFamily="34" charset="0"/>
              </a:rPr>
              <a:t>Notes:</a:t>
            </a:r>
          </a:p>
          <a:p>
            <a:pPr marL="0" lvl="1" defTabSz="931660">
              <a:lnSpc>
                <a:spcPct val="114000"/>
              </a:lnSpc>
              <a:defRPr/>
            </a:pPr>
            <a:endParaRPr lang="en-US" sz="1100" dirty="0">
              <a:latin typeface="Gill Sans MT" panose="020B0502020104020203" pitchFamily="34" charset="0"/>
            </a:endParaRPr>
          </a:p>
          <a:p>
            <a:pPr>
              <a:lnSpc>
                <a:spcPct val="114000"/>
              </a:lnSpc>
            </a:pPr>
            <a:r>
              <a:rPr lang="en-US" sz="1100" dirty="0">
                <a:latin typeface="Gill Sans MT" panose="020B0502020104020203" pitchFamily="34" charset="0"/>
              </a:rPr>
              <a:t>The first change is to the name of the form, which is now the Declaration in Support of Establishing Parentage.  This form was previously the Affidavit in Support of Establishing Paternity.  We changed the form to a declaration, instead of an affidavit, since UIFSA 2008 no longer requires a verified petition.</a:t>
            </a:r>
          </a:p>
          <a:p>
            <a:pPr>
              <a:lnSpc>
                <a:spcPct val="114000"/>
              </a:lnSpc>
            </a:pPr>
            <a:endParaRPr lang="en-US" sz="1100" dirty="0">
              <a:latin typeface="Gill Sans MT" panose="020B0502020104020203" pitchFamily="34" charset="0"/>
            </a:endParaRPr>
          </a:p>
          <a:p>
            <a:pPr>
              <a:lnSpc>
                <a:spcPct val="114000"/>
              </a:lnSpc>
            </a:pPr>
            <a:r>
              <a:rPr lang="en-US" sz="1100" dirty="0">
                <a:latin typeface="Gill Sans MT" panose="020B0502020104020203" pitchFamily="34" charset="0"/>
              </a:rPr>
              <a:t>The main reasons for using the term “parentage” instead of “paternity” are:</a:t>
            </a:r>
          </a:p>
          <a:p>
            <a:pPr marL="640516" lvl="1" indent="-174687">
              <a:lnSpc>
                <a:spcPct val="114000"/>
              </a:lnSpc>
              <a:buFont typeface="Arial" panose="020B0604020202020204" pitchFamily="34" charset="0"/>
              <a:buChar char="•"/>
            </a:pPr>
            <a:r>
              <a:rPr lang="en-US" sz="1100" dirty="0">
                <a:latin typeface="Gill Sans MT" panose="020B0502020104020203" pitchFamily="34" charset="0"/>
              </a:rPr>
              <a:t>To conform with UIFSA terminology, which has always included a legal action authorizing the responding tribunal to determine parentage of a child and</a:t>
            </a:r>
          </a:p>
          <a:p>
            <a:pPr marL="640516" lvl="1" indent="-174687">
              <a:lnSpc>
                <a:spcPct val="114000"/>
              </a:lnSpc>
              <a:buFont typeface="Arial" panose="020B0604020202020204" pitchFamily="34" charset="0"/>
              <a:buChar char="•"/>
            </a:pPr>
            <a:r>
              <a:rPr lang="en-US" sz="1100" dirty="0">
                <a:latin typeface="Gill Sans MT" panose="020B0502020104020203" pitchFamily="34" charset="0"/>
              </a:rPr>
              <a:t>To encompass all types of families.</a:t>
            </a:r>
          </a:p>
          <a:p>
            <a:pPr>
              <a:lnSpc>
                <a:spcPct val="114000"/>
              </a:lnSpc>
            </a:pPr>
            <a:endParaRPr lang="en-US" sz="1100" dirty="0">
              <a:latin typeface="Gill Sans MT" panose="020B0502020104020203" pitchFamily="34" charset="0"/>
            </a:endParaRPr>
          </a:p>
          <a:p>
            <a:pPr>
              <a:lnSpc>
                <a:spcPct val="114000"/>
              </a:lnSpc>
            </a:pPr>
            <a:r>
              <a:rPr lang="en-US" sz="1100" dirty="0">
                <a:latin typeface="Gill Sans MT" panose="020B0502020104020203" pitchFamily="34" charset="0"/>
              </a:rPr>
              <a:t>“Parentage” means the establishment of the parent-child relationship and includes maternity and paternity.  While federal child support law requires states to have laws to </a:t>
            </a:r>
            <a:r>
              <a:rPr lang="en-GB" sz="1100" dirty="0">
                <a:latin typeface="Gill Sans MT" panose="020B0502020104020203" pitchFamily="34" charset="0"/>
              </a:rPr>
              <a:t>establish paternity in appropriate cases, several states also have state laws that establish parentage for same sex couples and for intended parents through assisted reproduction. </a:t>
            </a:r>
            <a:endParaRPr lang="en-US" sz="1100" dirty="0">
              <a:latin typeface="Gill Sans MT" panose="020B0502020104020203" pitchFamily="34" charset="0"/>
            </a:endParaRPr>
          </a:p>
          <a:p>
            <a:pPr>
              <a:lnSpc>
                <a:spcPct val="114000"/>
              </a:lnSpc>
            </a:pPr>
            <a:endParaRPr lang="en-US" sz="1100" dirty="0">
              <a:latin typeface="Gill Sans MT" panose="020B0502020104020203" pitchFamily="34" charset="0"/>
            </a:endParaRPr>
          </a:p>
          <a:p>
            <a:pPr>
              <a:lnSpc>
                <a:spcPct val="114000"/>
              </a:lnSpc>
            </a:pPr>
            <a:r>
              <a:rPr lang="en-US" sz="1100" dirty="0">
                <a:latin typeface="Gill Sans MT" panose="020B0502020104020203" pitchFamily="34" charset="0"/>
              </a:rPr>
              <a:t>Since UIFSA 2008 is the law in every state and states have a wide variety of parentage establishment laws, the intergovernmental forms now use the term “parentage.”  </a:t>
            </a:r>
          </a:p>
          <a:p>
            <a:pPr>
              <a:lnSpc>
                <a:spcPct val="114000"/>
              </a:lnSpc>
            </a:pPr>
            <a:endParaRPr lang="en-US" sz="1100" dirty="0">
              <a:latin typeface="Gill Sans MT" panose="020B0502020104020203" pitchFamily="34" charset="0"/>
            </a:endParaRPr>
          </a:p>
          <a:p>
            <a:pPr>
              <a:lnSpc>
                <a:spcPct val="114000"/>
              </a:lnSpc>
            </a:pPr>
            <a:r>
              <a:rPr lang="en-US" sz="1100" dirty="0">
                <a:latin typeface="Gill Sans MT" panose="020B0502020104020203" pitchFamily="34" charset="0"/>
              </a:rPr>
              <a:t>The Declaration in Support of Establishing Parentage supplements the Uniform Support Petition when parentage is at issue in an intergovernmental case.  We reviewed the Uniform Support Petition in Session 2.  A petitioner, who may be a person asserting that the respondent is the child’s parent or a person claiming to be the child’s parent, must use the Declaration to provide evidence to the responding jurisdiction.  As with the previous forms, a separate form is required for each child needing parentage establishment.  This is necessary since the circumstances surrounding conception and birth will differ unless the children were born at the same time (for example, twins or triplets). </a:t>
            </a:r>
          </a:p>
          <a:p>
            <a:pPr>
              <a:lnSpc>
                <a:spcPct val="114000"/>
              </a:lnSpc>
            </a:pPr>
            <a:endParaRPr lang="en-US" sz="1100" dirty="0">
              <a:latin typeface="Gill Sans MT" panose="020B0502020104020203" pitchFamily="34" charset="0"/>
            </a:endParaRPr>
          </a:p>
          <a:p>
            <a:pPr>
              <a:lnSpc>
                <a:spcPct val="114000"/>
              </a:lnSpc>
            </a:pPr>
            <a:r>
              <a:rPr lang="en-US" sz="1100" dirty="0">
                <a:latin typeface="Gill Sans MT" panose="020B0502020104020203" pitchFamily="34" charset="0"/>
              </a:rPr>
              <a:t>The revised instructions state that a person should complete the form to the extent that he or she has the information.  If the individual lacks the requested information, the individual may leave that response blank.  </a:t>
            </a:r>
          </a:p>
          <a:p>
            <a:pPr>
              <a:lnSpc>
                <a:spcPct val="114000"/>
              </a:lnSpc>
            </a:pPr>
            <a:endParaRPr lang="en-US" sz="1100" dirty="0">
              <a:latin typeface="Gill Sans MT" panose="020B0502020104020203" pitchFamily="34" charset="0"/>
            </a:endParaRPr>
          </a:p>
          <a:p>
            <a:pPr>
              <a:lnSpc>
                <a:spcPct val="114000"/>
              </a:lnSpc>
            </a:pPr>
            <a:r>
              <a:rPr lang="en-US" sz="1100" dirty="0">
                <a:latin typeface="Gill Sans MT" panose="020B0502020104020203" pitchFamily="34" charset="0"/>
              </a:rPr>
              <a:t>If the petitioner is a caretaker, he or she should fill out the form to the best of his or her ability.  Revisions to the form include updates so that a caretaker has the option to check “not applicable” to certain questions.</a:t>
            </a:r>
          </a:p>
          <a:p>
            <a:pPr>
              <a:lnSpc>
                <a:spcPct val="114000"/>
              </a:lnSpc>
            </a:pPr>
            <a:endParaRPr lang="en-US" sz="1100" dirty="0">
              <a:latin typeface="Gill Sans MT" panose="020B0502020104020203" pitchFamily="34" charset="0"/>
            </a:endParaRPr>
          </a:p>
          <a:p>
            <a:pPr>
              <a:lnSpc>
                <a:spcPct val="114000"/>
              </a:lnSpc>
            </a:pPr>
            <a:r>
              <a:rPr lang="en-US" sz="1100" dirty="0">
                <a:latin typeface="Gill Sans MT" panose="020B0502020104020203" pitchFamily="34" charset="0"/>
              </a:rPr>
              <a:t>This form was changed to:</a:t>
            </a:r>
          </a:p>
          <a:p>
            <a:pPr marL="640516" lvl="1" indent="-174687">
              <a:lnSpc>
                <a:spcPct val="114000"/>
              </a:lnSpc>
              <a:buFont typeface="Arial" panose="020B0604020202020204" pitchFamily="34" charset="0"/>
              <a:buChar char="•"/>
            </a:pPr>
            <a:r>
              <a:rPr lang="en-US" sz="1100" dirty="0">
                <a:latin typeface="Gill Sans MT" panose="020B0502020104020203" pitchFamily="34" charset="0"/>
              </a:rPr>
              <a:t>remove most personally identifiable information and require that a Personal Information Form for UIFSA § 311 be attached, </a:t>
            </a:r>
          </a:p>
          <a:p>
            <a:pPr marL="640516" lvl="1" indent="-174687">
              <a:lnSpc>
                <a:spcPct val="114000"/>
              </a:lnSpc>
              <a:buFont typeface="Arial" panose="020B0604020202020204" pitchFamily="34" charset="0"/>
              <a:buChar char="•"/>
            </a:pPr>
            <a:r>
              <a:rPr lang="en-US" sz="1100" dirty="0">
                <a:latin typeface="Gill Sans MT" panose="020B0502020104020203" pitchFamily="34" charset="0"/>
              </a:rPr>
              <a:t>change terminology to be gender neutral, </a:t>
            </a:r>
          </a:p>
          <a:p>
            <a:pPr marL="640516" lvl="1" indent="-174687">
              <a:lnSpc>
                <a:spcPct val="114000"/>
              </a:lnSpc>
              <a:buFont typeface="Arial" panose="020B0604020202020204" pitchFamily="34" charset="0"/>
              <a:buChar char="•"/>
            </a:pPr>
            <a:r>
              <a:rPr lang="en-US" sz="1100" dirty="0">
                <a:latin typeface="Gill Sans MT" panose="020B0502020104020203" pitchFamily="34" charset="0"/>
              </a:rPr>
              <a:t>ensure that an individual who seeks to establish his or her parentage may also use the form, and </a:t>
            </a:r>
          </a:p>
          <a:p>
            <a:pPr marL="640516" lvl="1" indent="-174687">
              <a:lnSpc>
                <a:spcPct val="114000"/>
              </a:lnSpc>
              <a:buFont typeface="Arial" panose="020B0604020202020204" pitchFamily="34" charset="0"/>
              <a:buChar char="•"/>
            </a:pPr>
            <a:r>
              <a:rPr lang="en-US" sz="1100" dirty="0">
                <a:latin typeface="Gill Sans MT" panose="020B0502020104020203" pitchFamily="34" charset="0"/>
              </a:rPr>
              <a:t>revise questions to determine whether any individual is the child’s presumed parent under state law.  </a:t>
            </a:r>
          </a:p>
          <a:p>
            <a:pPr>
              <a:lnSpc>
                <a:spcPct val="114000"/>
              </a:lnSpc>
            </a:pPr>
            <a:endParaRPr lang="en-US" sz="1100" b="1" dirty="0">
              <a:latin typeface="Gill Sans MT" panose="020B0502020104020203" pitchFamily="34" charset="0"/>
            </a:endParaRPr>
          </a:p>
          <a:p>
            <a:pPr>
              <a:lnSpc>
                <a:spcPct val="114000"/>
              </a:lnSpc>
            </a:pPr>
            <a:r>
              <a:rPr lang="en-US" sz="1100" dirty="0">
                <a:latin typeface="Gill Sans MT" panose="020B0502020104020203" pitchFamily="34" charset="0"/>
              </a:rPr>
              <a:t>The statement “Do not complete this form if there is an order of parentage or a signed voluntary acknowledgment of parentage” was added to the form’s header for clarification.  A legal determination of parentage is determined under state law, and may include a divorce decree, tribunal order, or an adoption order.  A voluntary acknowledgment of paternity or parentage that has not been rescinded also legally establishes parentage.   </a:t>
            </a:r>
          </a:p>
          <a:p>
            <a:pPr>
              <a:lnSpc>
                <a:spcPct val="114000"/>
              </a:lnSpc>
            </a:pPr>
            <a:endParaRPr lang="en-US" sz="1100" dirty="0">
              <a:latin typeface="Gill Sans MT" panose="020B0502020104020203" pitchFamily="34" charset="0"/>
            </a:endParaRPr>
          </a:p>
          <a:p>
            <a:pPr>
              <a:lnSpc>
                <a:spcPct val="114000"/>
              </a:lnSpc>
            </a:pPr>
            <a:r>
              <a:rPr lang="en-US" sz="1100" dirty="0">
                <a:latin typeface="Gill Sans MT" panose="020B0502020104020203" pitchFamily="34" charset="0"/>
              </a:rPr>
              <a:t>The rest of the header record was changed to be consistent across all the intergovernmental forms. </a:t>
            </a:r>
          </a:p>
          <a:p>
            <a:pPr>
              <a:lnSpc>
                <a:spcPct val="114000"/>
              </a:lnSpc>
            </a:pPr>
            <a:endParaRPr lang="en-US" sz="1100" dirty="0">
              <a:latin typeface="Gill Sans MT" panose="020B0502020104020203" pitchFamily="34" charset="0"/>
            </a:endParaRPr>
          </a:p>
          <a:p>
            <a:pPr>
              <a:lnSpc>
                <a:spcPct val="114000"/>
              </a:lnSpc>
            </a:pPr>
            <a:r>
              <a:rPr lang="en-US" sz="1100" dirty="0">
                <a:latin typeface="Gill Sans MT" panose="020B0502020104020203" pitchFamily="34" charset="0"/>
              </a:rPr>
              <a:t>Since a form cannot be designed to cover all the information that may be needed in a complex case, we have updated the comment box in the instructions to indicate that the responding jurisdiction may require additional information.  Such a request for more information, of course, is possible in response to most of the forms.</a:t>
            </a:r>
          </a:p>
        </p:txBody>
      </p:sp>
      <p:sp>
        <p:nvSpPr>
          <p:cNvPr id="4" name="Slide Number Placeholder 3"/>
          <p:cNvSpPr>
            <a:spLocks noGrp="1"/>
          </p:cNvSpPr>
          <p:nvPr>
            <p:ph type="sldNum" sz="quarter" idx="10"/>
          </p:nvPr>
        </p:nvSpPr>
        <p:spPr/>
        <p:txBody>
          <a:bodyPr/>
          <a:lstStyle/>
          <a:p>
            <a:fld id="{824A558B-E4E9-A94A-B9C1-029E46A76ABA}" type="slidenum">
              <a:rPr lang="en-US" smtClean="0"/>
              <a:t>12</a:t>
            </a:fld>
            <a:endParaRPr lang="en-US"/>
          </a:p>
        </p:txBody>
      </p:sp>
    </p:spTree>
    <p:extLst>
      <p:ext uri="{BB962C8B-B14F-4D97-AF65-F5344CB8AC3E}">
        <p14:creationId xmlns:p14="http://schemas.microsoft.com/office/powerpoint/2010/main" val="259319483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155786" y="4260850"/>
            <a:ext cx="6620933" cy="4183380"/>
          </a:xfrm>
        </p:spPr>
        <p:txBody>
          <a:bodyPr/>
          <a:lstStyle/>
          <a:p>
            <a:pPr>
              <a:lnSpc>
                <a:spcPct val="114000"/>
              </a:lnSpc>
            </a:pPr>
            <a:r>
              <a:rPr lang="en-US" sz="1100" dirty="0">
                <a:latin typeface="Gill Sans MT" panose="020B0502020104020203" pitchFamily="34" charset="0"/>
              </a:rPr>
              <a:t>Notes:</a:t>
            </a:r>
          </a:p>
          <a:p>
            <a:pPr>
              <a:lnSpc>
                <a:spcPct val="114000"/>
              </a:lnSpc>
            </a:pPr>
            <a:endParaRPr lang="en-US" sz="1100" dirty="0">
              <a:latin typeface="Gill Sans MT" panose="020B0502020104020203" pitchFamily="34" charset="0"/>
            </a:endParaRPr>
          </a:p>
          <a:p>
            <a:pPr>
              <a:lnSpc>
                <a:spcPct val="114000"/>
              </a:lnSpc>
            </a:pPr>
            <a:r>
              <a:rPr lang="en-US" sz="1100" dirty="0">
                <a:latin typeface="Gill Sans MT" panose="020B0502020104020203" pitchFamily="34" charset="0"/>
              </a:rPr>
              <a:t>Section I, Declaration, is information to be completed by the petitioner.</a:t>
            </a:r>
          </a:p>
          <a:p>
            <a:pPr>
              <a:lnSpc>
                <a:spcPct val="114000"/>
              </a:lnSpc>
            </a:pPr>
            <a:endParaRPr lang="en-US" sz="1100" dirty="0">
              <a:latin typeface="Gill Sans MT" panose="020B0502020104020203" pitchFamily="34" charset="0"/>
            </a:endParaRPr>
          </a:p>
          <a:p>
            <a:pPr>
              <a:lnSpc>
                <a:spcPct val="114000"/>
              </a:lnSpc>
            </a:pPr>
            <a:r>
              <a:rPr lang="en-US" sz="1100" dirty="0">
                <a:latin typeface="Gill Sans MT" panose="020B0502020104020203" pitchFamily="34" charset="0"/>
              </a:rPr>
              <a:t>Because of changes in UIFSA 2008, OCSE changed the declaration from “I, [space for name], on oath, under penalty of perjury depose and allege” to “I, [space for name], declare under penalty of perjury.”</a:t>
            </a:r>
          </a:p>
          <a:p>
            <a:pPr>
              <a:lnSpc>
                <a:spcPct val="114000"/>
              </a:lnSpc>
            </a:pPr>
            <a:endParaRPr lang="en-US" sz="1100" dirty="0">
              <a:latin typeface="Gill Sans MT" panose="020B0502020104020203" pitchFamily="34" charset="0"/>
            </a:endParaRPr>
          </a:p>
          <a:p>
            <a:pPr>
              <a:lnSpc>
                <a:spcPct val="114000"/>
              </a:lnSpc>
            </a:pPr>
            <a:r>
              <a:rPr lang="en-US" sz="1100" dirty="0">
                <a:latin typeface="Gill Sans MT" panose="020B0502020104020203" pitchFamily="34" charset="0"/>
              </a:rPr>
              <a:t>While revising the form, we changed many of the questions for clarity and to provide more information, though the intent of the questions is much the same as it was on the old form. </a:t>
            </a:r>
          </a:p>
          <a:p>
            <a:pPr>
              <a:lnSpc>
                <a:spcPct val="114000"/>
              </a:lnSpc>
            </a:pPr>
            <a:endParaRPr lang="en-US" sz="1100" dirty="0">
              <a:latin typeface="Gill Sans MT" panose="020B0502020104020203" pitchFamily="34" charset="0"/>
            </a:endParaRPr>
          </a:p>
          <a:p>
            <a:pPr>
              <a:lnSpc>
                <a:spcPct val="114000"/>
              </a:lnSpc>
            </a:pPr>
            <a:r>
              <a:rPr lang="en-US" sz="1100" dirty="0">
                <a:latin typeface="Gill Sans MT" panose="020B0502020104020203" pitchFamily="34" charset="0"/>
              </a:rPr>
              <a:t>In item 1, the relationship of the petitioner to the child is established with a series of new checkboxes, which include:</a:t>
            </a:r>
          </a:p>
          <a:p>
            <a:pPr marL="640516" lvl="1" indent="-174687">
              <a:lnSpc>
                <a:spcPct val="114000"/>
              </a:lnSpc>
              <a:buFont typeface="Arial" panose="020B0604020202020204" pitchFamily="34" charset="0"/>
              <a:buChar char="•"/>
            </a:pPr>
            <a:r>
              <a:rPr lang="en-US" sz="1100" dirty="0">
                <a:latin typeface="Gill Sans MT" panose="020B0502020104020203" pitchFamily="34" charset="0"/>
              </a:rPr>
              <a:t>The petitioner is the “biological parent of the child.”  For this question, the parent must check the gender checkbox.  </a:t>
            </a:r>
          </a:p>
          <a:p>
            <a:pPr marL="640516" lvl="1" indent="-174687">
              <a:lnSpc>
                <a:spcPct val="114000"/>
              </a:lnSpc>
              <a:buFont typeface="Arial" panose="020B0604020202020204" pitchFamily="34" charset="0"/>
              <a:buChar char="•"/>
            </a:pPr>
            <a:r>
              <a:rPr lang="en-US" sz="1100" dirty="0">
                <a:latin typeface="Gill Sans MT" panose="020B0502020104020203" pitchFamily="34" charset="0"/>
              </a:rPr>
              <a:t>The petitioner is the “</a:t>
            </a:r>
            <a:r>
              <a:rPr lang="en-US" sz="1100" dirty="0" err="1">
                <a:latin typeface="Gill Sans MT" panose="020B0502020104020203" pitchFamily="34" charset="0"/>
              </a:rPr>
              <a:t>nonbiological</a:t>
            </a:r>
            <a:r>
              <a:rPr lang="en-US" sz="1100" dirty="0">
                <a:latin typeface="Gill Sans MT" panose="020B0502020104020203" pitchFamily="34" charset="0"/>
              </a:rPr>
              <a:t> parent of the child.”  Again, a selection of gender is required.  A </a:t>
            </a:r>
            <a:r>
              <a:rPr lang="en-US" sz="1100" dirty="0" err="1">
                <a:latin typeface="Gill Sans MT" panose="020B0502020104020203" pitchFamily="34" charset="0"/>
              </a:rPr>
              <a:t>nonbiological</a:t>
            </a:r>
            <a:r>
              <a:rPr lang="en-US" sz="1100" dirty="0">
                <a:latin typeface="Gill Sans MT" panose="020B0502020104020203" pitchFamily="34" charset="0"/>
              </a:rPr>
              <a:t> parent may be the same-sex spouse or partner of a parent or the intended parent of a child conceived through assisted reproduction.</a:t>
            </a:r>
          </a:p>
          <a:p>
            <a:pPr marL="640516" lvl="1" indent="-174687">
              <a:lnSpc>
                <a:spcPct val="114000"/>
              </a:lnSpc>
              <a:buFont typeface="Arial" panose="020B0604020202020204" pitchFamily="34" charset="0"/>
              <a:buChar char="•"/>
            </a:pPr>
            <a:r>
              <a:rPr lang="en-US" sz="1100" dirty="0">
                <a:latin typeface="Gill Sans MT" panose="020B0502020104020203" pitchFamily="34" charset="0"/>
              </a:rPr>
              <a:t>There is an “Other” checkbox if neither of the above checkboxes apply.  The petitioner explains his or her relationship to the child in Section IV.</a:t>
            </a:r>
          </a:p>
          <a:p>
            <a:pPr marL="465831" lvl="1">
              <a:lnSpc>
                <a:spcPct val="114000"/>
              </a:lnSpc>
            </a:pPr>
            <a:endParaRPr lang="en-US" sz="1100" dirty="0">
              <a:latin typeface="Gill Sans MT" panose="020B0502020104020203" pitchFamily="34" charset="0"/>
            </a:endParaRPr>
          </a:p>
          <a:p>
            <a:pPr>
              <a:lnSpc>
                <a:spcPct val="114000"/>
              </a:lnSpc>
            </a:pPr>
            <a:r>
              <a:rPr lang="en-US" sz="1100" dirty="0">
                <a:latin typeface="Gill Sans MT" panose="020B0502020104020203" pitchFamily="34" charset="0"/>
              </a:rPr>
              <a:t>The next section provides information about the child for whom you are seeking to establish parentage.  The information about the child is essentially as it was in the previous form with two exceptions.  First, there is a checkbox to indicate whether the child’s birth certificate is attached.  If it is not attached, explain this in Section IV.  Second, the mother’s maiden name was removed.</a:t>
            </a:r>
          </a:p>
          <a:p>
            <a:pPr>
              <a:lnSpc>
                <a:spcPct val="114000"/>
              </a:lnSpc>
            </a:pPr>
            <a:endParaRPr lang="en-US" sz="1100" dirty="0">
              <a:latin typeface="Gill Sans MT" panose="020B0502020104020203" pitchFamily="34" charset="0"/>
            </a:endParaRPr>
          </a:p>
          <a:p>
            <a:pPr>
              <a:lnSpc>
                <a:spcPct val="114000"/>
              </a:lnSpc>
            </a:pPr>
            <a:r>
              <a:rPr lang="en-US" sz="1100" dirty="0">
                <a:latin typeface="Gill Sans MT" panose="020B0502020104020203" pitchFamily="34" charset="0"/>
              </a:rPr>
              <a:t>In Item 2, the respondent may be the biological mother or father of the child.  The respondent may also be a </a:t>
            </a:r>
            <a:r>
              <a:rPr lang="en-US" sz="1100" dirty="0" err="1">
                <a:latin typeface="Gill Sans MT" panose="020B0502020104020203" pitchFamily="34" charset="0"/>
              </a:rPr>
              <a:t>nonbiological</a:t>
            </a:r>
            <a:r>
              <a:rPr lang="en-US" sz="1100" dirty="0">
                <a:latin typeface="Gill Sans MT" panose="020B0502020104020203" pitchFamily="34" charset="0"/>
              </a:rPr>
              <a:t> parent in the case of a same-sex spouse or partner of a parent or the intended parent of a child conceived through assisted reproduction. </a:t>
            </a:r>
          </a:p>
          <a:p>
            <a:pPr>
              <a:lnSpc>
                <a:spcPct val="114000"/>
              </a:lnSpc>
            </a:pPr>
            <a:r>
              <a:rPr lang="en-US" sz="1100" dirty="0">
                <a:latin typeface="Gill Sans MT" panose="020B0502020104020203" pitchFamily="34" charset="0"/>
              </a:rPr>
              <a:t>  </a:t>
            </a:r>
          </a:p>
          <a:p>
            <a:pPr>
              <a:lnSpc>
                <a:spcPct val="114000"/>
              </a:lnSpc>
            </a:pPr>
            <a:r>
              <a:rPr lang="en-US" sz="1100" dirty="0">
                <a:latin typeface="Gill Sans MT" panose="020B0502020104020203" pitchFamily="34" charset="0"/>
              </a:rPr>
              <a:t>The question in Item 3 has changed somewhat to include the name of the birth mother and the name of the person with whom the birth mother had sexual intercourse that resulted in the conception of the child.  One of the names should be the full legal name of the birth mother unless this is not applicable, for example, if the child was conceived using assisted reproduction.  In these situations, you must add the pertinent information regarding conception in Section IV. </a:t>
            </a:r>
          </a:p>
          <a:p>
            <a:pPr>
              <a:lnSpc>
                <a:spcPct val="114000"/>
              </a:lnSpc>
            </a:pPr>
            <a:endParaRPr lang="en-US" sz="1100" dirty="0">
              <a:latin typeface="Gill Sans MT"/>
            </a:endParaRPr>
          </a:p>
          <a:p>
            <a:pPr defTabSz="924020">
              <a:lnSpc>
                <a:spcPct val="114000"/>
              </a:lnSpc>
              <a:spcAft>
                <a:spcPts val="1019"/>
              </a:spcAft>
              <a:defRPr/>
            </a:pPr>
            <a:endParaRPr lang="en-US" sz="1100" dirty="0">
              <a:latin typeface="Gill Sans MT"/>
            </a:endParaRPr>
          </a:p>
        </p:txBody>
      </p:sp>
      <p:sp>
        <p:nvSpPr>
          <p:cNvPr id="4" name="Slide Number Placeholder 3"/>
          <p:cNvSpPr>
            <a:spLocks noGrp="1"/>
          </p:cNvSpPr>
          <p:nvPr>
            <p:ph type="sldNum" sz="quarter" idx="10"/>
          </p:nvPr>
        </p:nvSpPr>
        <p:spPr/>
        <p:txBody>
          <a:bodyPr/>
          <a:lstStyle/>
          <a:p>
            <a:fld id="{824A558B-E4E9-A94A-B9C1-029E46A76ABA}" type="slidenum">
              <a:rPr lang="en-US" smtClean="0"/>
              <a:t>13</a:t>
            </a:fld>
            <a:endParaRPr lang="en-US"/>
          </a:p>
        </p:txBody>
      </p:sp>
    </p:spTree>
    <p:extLst>
      <p:ext uri="{BB962C8B-B14F-4D97-AF65-F5344CB8AC3E}">
        <p14:creationId xmlns:p14="http://schemas.microsoft.com/office/powerpoint/2010/main" val="1803610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155786" y="4260851"/>
            <a:ext cx="6620933" cy="4260850"/>
          </a:xfrm>
        </p:spPr>
        <p:txBody>
          <a:bodyPr/>
          <a:lstStyle/>
          <a:p>
            <a:pPr>
              <a:lnSpc>
                <a:spcPct val="114000"/>
              </a:lnSpc>
            </a:pPr>
            <a:r>
              <a:rPr lang="en-US" sz="1100" dirty="0">
                <a:latin typeface="Gill Sans MT" panose="020B0502020104020203" pitchFamily="34" charset="0"/>
              </a:rPr>
              <a:t>Notes:</a:t>
            </a:r>
          </a:p>
          <a:p>
            <a:pPr>
              <a:lnSpc>
                <a:spcPct val="114000"/>
              </a:lnSpc>
            </a:pPr>
            <a:endParaRPr lang="en-US" sz="1100" dirty="0">
              <a:latin typeface="Gill Sans MT" panose="020B0502020104020203" pitchFamily="34" charset="0"/>
            </a:endParaRPr>
          </a:p>
          <a:p>
            <a:pPr>
              <a:lnSpc>
                <a:spcPct val="114000"/>
              </a:lnSpc>
            </a:pPr>
            <a:r>
              <a:rPr lang="en-US" sz="1100" dirty="0">
                <a:latin typeface="Gill Sans MT" panose="020B0502020104020203" pitchFamily="34" charset="0"/>
              </a:rPr>
              <a:t>Item 4 is intended to identify whether there is a presumed parent under state law.  That individual may be the respondent or another person.  The law of the responding state will govern whether and how a presumption of parentage is created.  The more common grounds are covered by the questions in this section.  The responding state may require additional information.  If you need space for more information, use Section IV.</a:t>
            </a:r>
          </a:p>
          <a:p>
            <a:pPr marL="640516" lvl="1" indent="-174687">
              <a:lnSpc>
                <a:spcPct val="114000"/>
              </a:lnSpc>
              <a:buFont typeface="Arial" panose="020B0604020202020204" pitchFamily="34" charset="0"/>
              <a:buChar char="•"/>
            </a:pPr>
            <a:r>
              <a:rPr lang="en-US" sz="1100" dirty="0">
                <a:latin typeface="Gill Sans MT" panose="020B0502020104020203" pitchFamily="34" charset="0"/>
              </a:rPr>
              <a:t>Item 4.a indicates a birth during the mother’s marriage or within 300 days after the marriage legally ended.  Every state has a presumption of parentage for a child conceived or born during a marriage.  In most states, the spouse or former spouse of the birth mother is the presumed parent of the child until the presumption is rebutted. The revised form includes dates of the marriage and divorce or legal separation as well as the name of the tribunal that issued the order legally ending the marriage. </a:t>
            </a:r>
          </a:p>
          <a:p>
            <a:pPr marL="640516" lvl="1" indent="-174687">
              <a:lnSpc>
                <a:spcPct val="114000"/>
              </a:lnSpc>
              <a:buFont typeface="Arial" panose="020B0604020202020204" pitchFamily="34" charset="0"/>
              <a:buChar char="•"/>
            </a:pPr>
            <a:r>
              <a:rPr lang="en-US" sz="1100" dirty="0">
                <a:latin typeface="Gill Sans MT" panose="020B0502020104020203" pitchFamily="34" charset="0"/>
              </a:rPr>
              <a:t>Item 4.b indicates whether a person acted as and presented himself or herself to be the child’s parent.  This reflects the “holding out” presumption that exists in many states.</a:t>
            </a:r>
          </a:p>
          <a:p>
            <a:pPr marL="640516" lvl="1" indent="-174687">
              <a:lnSpc>
                <a:spcPct val="114000"/>
              </a:lnSpc>
              <a:buFont typeface="Arial" panose="020B0604020202020204" pitchFamily="34" charset="0"/>
              <a:buChar char="•"/>
            </a:pPr>
            <a:r>
              <a:rPr lang="en-US" sz="1100" dirty="0">
                <a:latin typeface="Gill Sans MT" panose="020B0502020104020203" pitchFamily="34" charset="0"/>
              </a:rPr>
              <a:t>Item 4.c indicates whether a court or IV-D agency completed genetic testing to determine the biological parent of the child.  State laws vary on the percentage of probability of parentage that creates a presumption.  If genetic testing was conducted, include the probability of parentage from the test and attach the test results.  </a:t>
            </a:r>
          </a:p>
          <a:p>
            <a:pPr marL="465831" lvl="1">
              <a:lnSpc>
                <a:spcPct val="114000"/>
              </a:lnSpc>
            </a:pPr>
            <a:endParaRPr lang="en-US" sz="1100" dirty="0">
              <a:latin typeface="Gill Sans MT" panose="020B0502020104020203" pitchFamily="34" charset="0"/>
            </a:endParaRPr>
          </a:p>
          <a:p>
            <a:pPr>
              <a:lnSpc>
                <a:spcPct val="114000"/>
              </a:lnSpc>
            </a:pPr>
            <a:r>
              <a:rPr lang="en-US" sz="1100" dirty="0">
                <a:latin typeface="Gill Sans MT" panose="020B0502020104020203" pitchFamily="34" charset="0"/>
              </a:rPr>
              <a:t>Notice that for all three of these questions, if the individual named is not the respondent named in this Declaration, you must provide the individual’s name, address, and gender, and explain in the space below the relevant question why the individual is not the child’s parent. </a:t>
            </a:r>
          </a:p>
          <a:p>
            <a:pPr>
              <a:lnSpc>
                <a:spcPct val="114000"/>
              </a:lnSpc>
            </a:pPr>
            <a:endParaRPr lang="en-US" sz="1100" dirty="0">
              <a:latin typeface="Gill Sans MT" panose="020B0502020104020203"/>
            </a:endParaRPr>
          </a:p>
          <a:p>
            <a:pPr>
              <a:lnSpc>
                <a:spcPct val="114000"/>
              </a:lnSpc>
            </a:pPr>
            <a:endParaRPr lang="en-US" sz="1100" dirty="0">
              <a:latin typeface="Gill Sans MT" panose="020B0502020104020203"/>
            </a:endParaRPr>
          </a:p>
          <a:p>
            <a:pPr>
              <a:lnSpc>
                <a:spcPct val="114000"/>
              </a:lnSpc>
            </a:pPr>
            <a:endParaRPr lang="en-US" sz="1100" dirty="0">
              <a:latin typeface="Gill Sans MT" panose="020B0502020104020203"/>
            </a:endParaRPr>
          </a:p>
        </p:txBody>
      </p:sp>
      <p:sp>
        <p:nvSpPr>
          <p:cNvPr id="4" name="Slide Number Placeholder 3"/>
          <p:cNvSpPr>
            <a:spLocks noGrp="1"/>
          </p:cNvSpPr>
          <p:nvPr>
            <p:ph type="sldNum" sz="quarter" idx="10"/>
          </p:nvPr>
        </p:nvSpPr>
        <p:spPr/>
        <p:txBody>
          <a:bodyPr/>
          <a:lstStyle/>
          <a:p>
            <a:fld id="{824A558B-E4E9-A94A-B9C1-029E46A76ABA}" type="slidenum">
              <a:rPr lang="en-US" smtClean="0"/>
              <a:t>14</a:t>
            </a:fld>
            <a:endParaRPr lang="en-US" dirty="0"/>
          </a:p>
        </p:txBody>
      </p:sp>
    </p:spTree>
    <p:extLst>
      <p:ext uri="{BB962C8B-B14F-4D97-AF65-F5344CB8AC3E}">
        <p14:creationId xmlns:p14="http://schemas.microsoft.com/office/powerpoint/2010/main" val="21855018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233680" y="4260851"/>
            <a:ext cx="6543040" cy="4569117"/>
          </a:xfrm>
        </p:spPr>
        <p:txBody>
          <a:bodyPr/>
          <a:lstStyle/>
          <a:p>
            <a:pPr>
              <a:lnSpc>
                <a:spcPct val="114000"/>
              </a:lnSpc>
            </a:pPr>
            <a:r>
              <a:rPr lang="en-US" sz="1100" dirty="0">
                <a:latin typeface="Gill Sans MT"/>
                <a:ea typeface="Calibri"/>
                <a:cs typeface="Times New Roman"/>
              </a:rPr>
              <a:t>Notes:</a:t>
            </a:r>
          </a:p>
          <a:p>
            <a:pPr>
              <a:lnSpc>
                <a:spcPct val="114000"/>
              </a:lnSpc>
            </a:pPr>
            <a:endParaRPr lang="en-US" sz="1100" dirty="0">
              <a:ea typeface="Calibri"/>
              <a:cs typeface="Times New Roman"/>
            </a:endParaRPr>
          </a:p>
          <a:p>
            <a:pPr>
              <a:lnSpc>
                <a:spcPct val="114000"/>
              </a:lnSpc>
            </a:pPr>
            <a:r>
              <a:rPr lang="en-US" sz="1100" dirty="0">
                <a:latin typeface="Gill Sans MT"/>
                <a:ea typeface="Calibri"/>
                <a:cs typeface="Times New Roman"/>
              </a:rPr>
              <a:t>Item 5 asks whether someone other than the birth mother is named on the child’s birth certificate.  If “Yes,” provide the name, address, and gender of the individual.  This question was reworded to encompass all types of families.</a:t>
            </a:r>
          </a:p>
          <a:p>
            <a:pPr>
              <a:lnSpc>
                <a:spcPct val="114000"/>
              </a:lnSpc>
            </a:pPr>
            <a:r>
              <a:rPr lang="en-US" sz="1100" dirty="0">
                <a:latin typeface="Gill Sans MT"/>
                <a:ea typeface="Calibri"/>
                <a:cs typeface="Times New Roman"/>
              </a:rPr>
              <a:t>  </a:t>
            </a:r>
            <a:endParaRPr lang="en-US" sz="1100" dirty="0">
              <a:ea typeface="Calibri"/>
              <a:cs typeface="Times New Roman"/>
            </a:endParaRPr>
          </a:p>
          <a:p>
            <a:pPr>
              <a:lnSpc>
                <a:spcPct val="114000"/>
              </a:lnSpc>
            </a:pPr>
            <a:r>
              <a:rPr lang="en-US" sz="1100" dirty="0">
                <a:latin typeface="Gill Sans MT"/>
                <a:ea typeface="Calibri"/>
                <a:cs typeface="Times New Roman"/>
              </a:rPr>
              <a:t>All states have laws that address a child born outside of marriage, allowing the father’s name to be added to the birth certificate only if there has been a legal determination of parentage, either by order from a tribunal or by a voluntary acknowledgment of parentage. </a:t>
            </a:r>
          </a:p>
          <a:p>
            <a:pPr>
              <a:lnSpc>
                <a:spcPct val="114000"/>
              </a:lnSpc>
            </a:pPr>
            <a:endParaRPr lang="en-US" sz="1100" dirty="0">
              <a:ea typeface="Calibri"/>
              <a:cs typeface="Times New Roman"/>
            </a:endParaRPr>
          </a:p>
          <a:p>
            <a:pPr>
              <a:lnSpc>
                <a:spcPct val="114000"/>
              </a:lnSpc>
            </a:pPr>
            <a:r>
              <a:rPr lang="en-US" sz="1100" dirty="0">
                <a:latin typeface="Gill Sans MT"/>
                <a:ea typeface="Calibri"/>
                <a:cs typeface="Times New Roman"/>
              </a:rPr>
              <a:t>If you check “Yes” and the individual is not the respondent, state law and program policy will determine how to proceed given the specific facts detailed in other parts of the declaration.  </a:t>
            </a:r>
          </a:p>
          <a:p>
            <a:pPr>
              <a:lnSpc>
                <a:spcPct val="114000"/>
              </a:lnSpc>
            </a:pPr>
            <a:endParaRPr lang="en-US" sz="1100" dirty="0">
              <a:ea typeface="Calibri"/>
              <a:cs typeface="Times New Roman"/>
            </a:endParaRPr>
          </a:p>
          <a:p>
            <a:pPr>
              <a:lnSpc>
                <a:spcPct val="114000"/>
              </a:lnSpc>
            </a:pPr>
            <a:r>
              <a:rPr lang="en-US" sz="1100" dirty="0">
                <a:latin typeface="Gill Sans MT"/>
                <a:ea typeface="Calibri"/>
                <a:cs typeface="Times New Roman"/>
              </a:rPr>
              <a:t>Item 6 asks whether any person has completed a voluntary acknowledgment of parentage for the child that has been rescinded.  If “Yes,” attach a copy of the acknowledgment and the rescission form, and provide the name, address, and gender of the individual(s) who signed and later rescinded the acknowledgment.  </a:t>
            </a:r>
          </a:p>
          <a:p>
            <a:pPr>
              <a:lnSpc>
                <a:spcPct val="114000"/>
              </a:lnSpc>
            </a:pPr>
            <a:endParaRPr lang="en-US" sz="1100" dirty="0">
              <a:ea typeface="Calibri"/>
              <a:cs typeface="Times New Roman"/>
            </a:endParaRPr>
          </a:p>
          <a:p>
            <a:pPr>
              <a:lnSpc>
                <a:spcPct val="114000"/>
              </a:lnSpc>
            </a:pPr>
            <a:r>
              <a:rPr lang="en-US" sz="1100" b="1" dirty="0">
                <a:latin typeface="Gill Sans MT"/>
                <a:ea typeface="Calibri"/>
                <a:cs typeface="Times New Roman"/>
              </a:rPr>
              <a:t>NOTE:</a:t>
            </a:r>
            <a:r>
              <a:rPr lang="en-US" sz="1100" dirty="0">
                <a:latin typeface="Gill Sans MT"/>
                <a:ea typeface="Calibri"/>
                <a:cs typeface="Times New Roman"/>
              </a:rPr>
              <a:t>  As we discussed earlier, </a:t>
            </a:r>
            <a:r>
              <a:rPr lang="en-US" sz="1100" b="1" dirty="0">
                <a:latin typeface="Gill Sans MT"/>
                <a:ea typeface="Calibri"/>
                <a:cs typeface="Times New Roman"/>
              </a:rPr>
              <a:t>if there is a signed voluntary acknowledgment of parentage that has not been rescinded, you should not be completing this form.  You already have a legal determination of parentage</a:t>
            </a:r>
            <a:r>
              <a:rPr lang="en-US" sz="1100" dirty="0">
                <a:latin typeface="Gill Sans MT"/>
                <a:ea typeface="Calibri"/>
                <a:cs typeface="Times New Roman"/>
              </a:rPr>
              <a:t>. </a:t>
            </a:r>
          </a:p>
          <a:p>
            <a:pPr>
              <a:lnSpc>
                <a:spcPct val="114000"/>
              </a:lnSpc>
            </a:pPr>
            <a:endParaRPr lang="en-US" sz="1100" dirty="0">
              <a:ea typeface="Calibri"/>
              <a:cs typeface="Times New Roman"/>
            </a:endParaRPr>
          </a:p>
          <a:p>
            <a:pPr>
              <a:lnSpc>
                <a:spcPct val="114000"/>
              </a:lnSpc>
            </a:pPr>
            <a:r>
              <a:rPr lang="en-US" sz="1100" dirty="0">
                <a:latin typeface="Gill Sans MT"/>
                <a:ea typeface="Calibri"/>
                <a:cs typeface="Times New Roman"/>
              </a:rPr>
              <a:t>Additionally, section 315 of UIFSA states that “A party whose parentage of a child has been previously determined by or pursuant to law may not plead </a:t>
            </a:r>
            <a:r>
              <a:rPr lang="en-US" sz="1100" dirty="0" err="1">
                <a:latin typeface="Gill Sans MT"/>
                <a:ea typeface="Calibri"/>
                <a:cs typeface="Times New Roman"/>
              </a:rPr>
              <a:t>nonparentage</a:t>
            </a:r>
            <a:r>
              <a:rPr lang="en-US" sz="1100" dirty="0">
                <a:latin typeface="Gill Sans MT"/>
                <a:ea typeface="Calibri"/>
                <a:cs typeface="Times New Roman"/>
              </a:rPr>
              <a:t> as a defense to a proceeding” under UIFSA.</a:t>
            </a:r>
            <a:endParaRPr lang="en-US" sz="1100" dirty="0">
              <a:ea typeface="Calibri"/>
              <a:cs typeface="Times New Roman"/>
            </a:endParaRPr>
          </a:p>
          <a:p>
            <a:pPr>
              <a:lnSpc>
                <a:spcPct val="114000"/>
              </a:lnSpc>
            </a:pPr>
            <a:endParaRPr lang="en-US" sz="1100" dirty="0">
              <a:latin typeface="Gill Sans MT" panose="020B0502020104020203"/>
            </a:endParaRPr>
          </a:p>
          <a:p>
            <a:pPr defTabSz="924020">
              <a:lnSpc>
                <a:spcPct val="114000"/>
              </a:lnSpc>
              <a:defRPr/>
            </a:pPr>
            <a:endParaRPr lang="en-US" sz="1100" dirty="0">
              <a:latin typeface="Gill Sans MT" panose="020B0502020104020203"/>
            </a:endParaRPr>
          </a:p>
          <a:p>
            <a:pPr defTabSz="924020">
              <a:defRPr/>
            </a:pPr>
            <a:endParaRPr lang="en-US" sz="1100" dirty="0">
              <a:latin typeface="Gill Sans MT" panose="020B0502020104020203"/>
            </a:endParaRPr>
          </a:p>
          <a:p>
            <a:endParaRPr lang="en-US" sz="1100" dirty="0">
              <a:latin typeface="Gill Sans MT" panose="020B0502020104020203"/>
            </a:endParaRPr>
          </a:p>
        </p:txBody>
      </p:sp>
      <p:sp>
        <p:nvSpPr>
          <p:cNvPr id="4" name="Slide Number Placeholder 3"/>
          <p:cNvSpPr>
            <a:spLocks noGrp="1"/>
          </p:cNvSpPr>
          <p:nvPr>
            <p:ph type="sldNum" sz="quarter" idx="10"/>
          </p:nvPr>
        </p:nvSpPr>
        <p:spPr/>
        <p:txBody>
          <a:bodyPr/>
          <a:lstStyle/>
          <a:p>
            <a:fld id="{824A558B-E4E9-A94A-B9C1-029E46A76ABA}" type="slidenum">
              <a:rPr lang="en-US" smtClean="0"/>
              <a:t>15</a:t>
            </a:fld>
            <a:endParaRPr lang="en-US"/>
          </a:p>
        </p:txBody>
      </p:sp>
    </p:spTree>
    <p:extLst>
      <p:ext uri="{BB962C8B-B14F-4D97-AF65-F5344CB8AC3E}">
        <p14:creationId xmlns:p14="http://schemas.microsoft.com/office/powerpoint/2010/main" val="16306581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89467" y="4260850"/>
            <a:ext cx="6153573" cy="4880610"/>
          </a:xfrm>
        </p:spPr>
        <p:txBody>
          <a:bodyPr/>
          <a:lstStyle/>
          <a:p>
            <a:pPr>
              <a:lnSpc>
                <a:spcPct val="114000"/>
              </a:lnSpc>
            </a:pPr>
            <a:r>
              <a:rPr lang="en-US" sz="1100" dirty="0">
                <a:latin typeface="Gill Sans MT"/>
                <a:ea typeface="Calibri"/>
                <a:cs typeface="Times New Roman"/>
              </a:rPr>
              <a:t>Notes:</a:t>
            </a:r>
          </a:p>
          <a:p>
            <a:pPr>
              <a:lnSpc>
                <a:spcPct val="114000"/>
              </a:lnSpc>
            </a:pPr>
            <a:endParaRPr lang="en-US" sz="1100" dirty="0">
              <a:ea typeface="Calibri"/>
              <a:cs typeface="Times New Roman"/>
            </a:endParaRPr>
          </a:p>
          <a:p>
            <a:pPr>
              <a:lnSpc>
                <a:spcPct val="114000"/>
              </a:lnSpc>
            </a:pPr>
            <a:r>
              <a:rPr lang="en-US" sz="1100" dirty="0">
                <a:latin typeface="Gill Sans MT"/>
                <a:ea typeface="Calibri"/>
                <a:cs typeface="Times New Roman"/>
              </a:rPr>
              <a:t>Section II must be completed by petitioner.  The petitioner is either:</a:t>
            </a:r>
          </a:p>
          <a:p>
            <a:pPr marL="756974" lvl="1" indent="-291144">
              <a:lnSpc>
                <a:spcPct val="114000"/>
              </a:lnSpc>
              <a:buFont typeface="Arial"/>
              <a:buChar char="•"/>
              <a:tabLst>
                <a:tab pos="931660" algn="l"/>
              </a:tabLst>
            </a:pPr>
            <a:r>
              <a:rPr lang="en-US" sz="1100" dirty="0">
                <a:latin typeface="Gill Sans MT"/>
                <a:ea typeface="Calibri"/>
                <a:cs typeface="Times New Roman"/>
              </a:rPr>
              <a:t>asserting that the respondent is the parent of the child named in the related petition, by checking Item “1” or</a:t>
            </a:r>
            <a:endParaRPr lang="en-US" sz="1100" dirty="0">
              <a:ea typeface="Calibri"/>
              <a:cs typeface="Times New Roman"/>
            </a:endParaRPr>
          </a:p>
          <a:p>
            <a:pPr marL="756974" lvl="1" indent="-291144">
              <a:lnSpc>
                <a:spcPct val="114000"/>
              </a:lnSpc>
              <a:buFont typeface="Arial"/>
              <a:buChar char="•"/>
              <a:tabLst>
                <a:tab pos="931660" algn="l"/>
              </a:tabLst>
            </a:pPr>
            <a:r>
              <a:rPr lang="en-US" sz="1100" dirty="0">
                <a:latin typeface="Gill Sans MT"/>
                <a:ea typeface="Calibri"/>
                <a:cs typeface="Times New Roman"/>
              </a:rPr>
              <a:t>asserting that he or she is the parent of this child and is seeking to establish a legal relationship to the child, by checking Item “2” on the next slide. </a:t>
            </a:r>
            <a:endParaRPr lang="en-US" sz="1100" dirty="0">
              <a:ea typeface="Calibri"/>
              <a:cs typeface="Times New Roman"/>
            </a:endParaRPr>
          </a:p>
          <a:p>
            <a:pPr>
              <a:lnSpc>
                <a:spcPct val="114000"/>
              </a:lnSpc>
            </a:pPr>
            <a:endParaRPr lang="en-US" sz="1100" dirty="0">
              <a:latin typeface="Gill Sans MT"/>
              <a:ea typeface="Calibri"/>
              <a:cs typeface="Times New Roman"/>
            </a:endParaRPr>
          </a:p>
          <a:p>
            <a:pPr>
              <a:lnSpc>
                <a:spcPct val="114000"/>
              </a:lnSpc>
            </a:pPr>
            <a:r>
              <a:rPr lang="en-US" sz="1100" dirty="0">
                <a:latin typeface="Gill Sans MT"/>
                <a:ea typeface="Calibri"/>
                <a:cs typeface="Times New Roman"/>
              </a:rPr>
              <a:t>Check only one of the boxes.</a:t>
            </a:r>
          </a:p>
          <a:p>
            <a:pPr>
              <a:lnSpc>
                <a:spcPct val="114000"/>
              </a:lnSpc>
            </a:pPr>
            <a:endParaRPr lang="en-US" sz="1100" dirty="0">
              <a:ea typeface="Calibri"/>
              <a:cs typeface="Times New Roman"/>
            </a:endParaRPr>
          </a:p>
          <a:p>
            <a:pPr>
              <a:lnSpc>
                <a:spcPct val="114000"/>
              </a:lnSpc>
            </a:pPr>
            <a:r>
              <a:rPr lang="en-US" sz="1100" dirty="0">
                <a:latin typeface="Gill Sans MT"/>
                <a:ea typeface="Calibri"/>
                <a:cs typeface="Times New Roman"/>
              </a:rPr>
              <a:t>If the petitioner checks the first checkbox, he or she will answer questions “a” through “n,” as shown on this slide.  If the petitioner is the caretaker, there may be some questions that cannot be answered.  The case should not be rejected just because some of the questions have not been answered.</a:t>
            </a:r>
          </a:p>
          <a:p>
            <a:pPr>
              <a:lnSpc>
                <a:spcPct val="114000"/>
              </a:lnSpc>
            </a:pPr>
            <a:endParaRPr lang="en-US" sz="1100" dirty="0">
              <a:ea typeface="Calibri"/>
              <a:cs typeface="Times New Roman"/>
            </a:endParaRPr>
          </a:p>
          <a:p>
            <a:pPr>
              <a:lnSpc>
                <a:spcPct val="114000"/>
              </a:lnSpc>
            </a:pPr>
            <a:r>
              <a:rPr lang="en-US" sz="1100" dirty="0">
                <a:latin typeface="Gill Sans MT"/>
                <a:ea typeface="Calibri"/>
                <a:cs typeface="Times New Roman"/>
              </a:rPr>
              <a:t>The information is essentially the same as it was on the old form, though some items have been eliminated.  The items removed were:</a:t>
            </a:r>
            <a:endParaRPr lang="en-US" sz="1100" dirty="0">
              <a:ea typeface="Calibri"/>
              <a:cs typeface="Times New Roman"/>
            </a:endParaRPr>
          </a:p>
          <a:p>
            <a:pPr marL="815203" lvl="1" indent="-349372">
              <a:lnSpc>
                <a:spcPct val="114000"/>
              </a:lnSpc>
              <a:buFont typeface="+mj-lt"/>
              <a:buAutoNum type="arabicPeriod"/>
            </a:pPr>
            <a:r>
              <a:rPr lang="en-US" sz="1100" dirty="0">
                <a:latin typeface="Gill Sans MT"/>
                <a:ea typeface="Calibri"/>
                <a:cs typeface="Times New Roman"/>
              </a:rPr>
              <a:t>I have told welfare officials that he is the father of this child.</a:t>
            </a:r>
            <a:endParaRPr lang="en-US" sz="1100" dirty="0">
              <a:ea typeface="Calibri"/>
              <a:cs typeface="Times New Roman"/>
            </a:endParaRPr>
          </a:p>
          <a:p>
            <a:pPr marL="815203" lvl="1" indent="-349372">
              <a:lnSpc>
                <a:spcPct val="114000"/>
              </a:lnSpc>
              <a:buFont typeface="+mj-lt"/>
              <a:buAutoNum type="arabicPeriod"/>
            </a:pPr>
            <a:r>
              <a:rPr lang="en-US" sz="1100" dirty="0">
                <a:latin typeface="Gill Sans MT"/>
                <a:ea typeface="Calibri"/>
                <a:cs typeface="Times New Roman"/>
              </a:rPr>
              <a:t>He is named as the father on the birth certificate.</a:t>
            </a:r>
            <a:endParaRPr lang="en-US" sz="1100" dirty="0">
              <a:ea typeface="Calibri"/>
              <a:cs typeface="Times New Roman"/>
            </a:endParaRPr>
          </a:p>
          <a:p>
            <a:pPr marL="815203" lvl="1" indent="-349372">
              <a:lnSpc>
                <a:spcPct val="114000"/>
              </a:lnSpc>
              <a:buFont typeface="+mj-lt"/>
              <a:buAutoNum type="arabicPeriod"/>
            </a:pPr>
            <a:r>
              <a:rPr lang="en-US" sz="1100" dirty="0">
                <a:latin typeface="Gill Sans MT"/>
                <a:ea typeface="Calibri"/>
                <a:cs typeface="Times New Roman"/>
              </a:rPr>
              <a:t>He signed an acknowledgment of paternity before an acknowledgment became a legal finding of paternity under State law.</a:t>
            </a:r>
            <a:endParaRPr lang="en-US" sz="1100" dirty="0">
              <a:ea typeface="Calibri"/>
              <a:cs typeface="Times New Roman"/>
            </a:endParaRPr>
          </a:p>
          <a:p>
            <a:pPr marL="815203" lvl="1" indent="-349372">
              <a:lnSpc>
                <a:spcPct val="114000"/>
              </a:lnSpc>
              <a:buFont typeface="+mj-lt"/>
              <a:buAutoNum type="arabicPeriod"/>
            </a:pPr>
            <a:r>
              <a:rPr lang="en-US" sz="1100" dirty="0">
                <a:latin typeface="Gill Sans MT"/>
                <a:ea typeface="Calibri"/>
                <a:cs typeface="Times New Roman"/>
              </a:rPr>
              <a:t>There are witnesses to my relationship with him.</a:t>
            </a:r>
            <a:endParaRPr lang="en-US" sz="1100" dirty="0">
              <a:ea typeface="Calibri"/>
              <a:cs typeface="Times New Roman"/>
            </a:endParaRPr>
          </a:p>
          <a:p>
            <a:pPr defTabSz="924020">
              <a:lnSpc>
                <a:spcPct val="114000"/>
              </a:lnSpc>
              <a:defRPr/>
            </a:pPr>
            <a:endParaRPr lang="en-US" sz="1100" dirty="0">
              <a:latin typeface="Gill Sans MT" panose="020B0502020104020203"/>
            </a:endParaRPr>
          </a:p>
          <a:p>
            <a:endParaRPr lang="en-US" sz="1100" dirty="0">
              <a:latin typeface="Gill Sans MT" panose="020B0502020104020203"/>
            </a:endParaRPr>
          </a:p>
        </p:txBody>
      </p:sp>
      <p:sp>
        <p:nvSpPr>
          <p:cNvPr id="4" name="Slide Number Placeholder 3"/>
          <p:cNvSpPr>
            <a:spLocks noGrp="1"/>
          </p:cNvSpPr>
          <p:nvPr>
            <p:ph type="sldNum" sz="quarter" idx="10"/>
          </p:nvPr>
        </p:nvSpPr>
        <p:spPr/>
        <p:txBody>
          <a:bodyPr/>
          <a:lstStyle/>
          <a:p>
            <a:fld id="{824A558B-E4E9-A94A-B9C1-029E46A76ABA}" type="slidenum">
              <a:rPr lang="en-US" smtClean="0"/>
              <a:t>16</a:t>
            </a:fld>
            <a:endParaRPr lang="en-US"/>
          </a:p>
        </p:txBody>
      </p:sp>
    </p:spTree>
    <p:extLst>
      <p:ext uri="{BB962C8B-B14F-4D97-AF65-F5344CB8AC3E}">
        <p14:creationId xmlns:p14="http://schemas.microsoft.com/office/powerpoint/2010/main" val="105784694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040" y="4415790"/>
            <a:ext cx="5608320" cy="4414177"/>
          </a:xfrm>
        </p:spPr>
        <p:txBody>
          <a:bodyPr/>
          <a:lstStyle/>
          <a:p>
            <a:pPr>
              <a:lnSpc>
                <a:spcPct val="114000"/>
              </a:lnSpc>
            </a:pPr>
            <a:r>
              <a:rPr lang="en-US" sz="1100" dirty="0">
                <a:latin typeface="Gill Sans MT"/>
                <a:ea typeface="Calibri"/>
                <a:cs typeface="Times New Roman"/>
              </a:rPr>
              <a:t>Notes:</a:t>
            </a:r>
          </a:p>
          <a:p>
            <a:pPr>
              <a:lnSpc>
                <a:spcPct val="114000"/>
              </a:lnSpc>
            </a:pPr>
            <a:endParaRPr lang="en-US" sz="1100" dirty="0">
              <a:ea typeface="Calibri"/>
              <a:cs typeface="Times New Roman"/>
            </a:endParaRPr>
          </a:p>
          <a:p>
            <a:pPr>
              <a:lnSpc>
                <a:spcPct val="114000"/>
              </a:lnSpc>
            </a:pPr>
            <a:r>
              <a:rPr lang="en-US" sz="1100" dirty="0">
                <a:latin typeface="Gill Sans MT"/>
                <a:ea typeface="Calibri"/>
                <a:cs typeface="Times New Roman"/>
              </a:rPr>
              <a:t>On this slide, you see check box “2.”  If the petitioner asserts he or she is a parent of the named child, answer “a” through “l.”  </a:t>
            </a:r>
          </a:p>
          <a:p>
            <a:pPr>
              <a:lnSpc>
                <a:spcPct val="114000"/>
              </a:lnSpc>
            </a:pPr>
            <a:endParaRPr lang="en-US" sz="1100" dirty="0">
              <a:ea typeface="Calibri"/>
              <a:cs typeface="Times New Roman"/>
            </a:endParaRPr>
          </a:p>
          <a:p>
            <a:pPr>
              <a:lnSpc>
                <a:spcPct val="114000"/>
              </a:lnSpc>
            </a:pPr>
            <a:r>
              <a:rPr lang="en-US" sz="1100" dirty="0">
                <a:latin typeface="Gill Sans MT"/>
                <a:ea typeface="Calibri"/>
                <a:cs typeface="Times New Roman"/>
              </a:rPr>
              <a:t>Again, the questions are essentially the same as they were on the old form.</a:t>
            </a:r>
          </a:p>
          <a:p>
            <a:pPr>
              <a:lnSpc>
                <a:spcPct val="114000"/>
              </a:lnSpc>
            </a:pPr>
            <a:endParaRPr lang="en-US" sz="1100" dirty="0">
              <a:ea typeface="Calibri"/>
              <a:cs typeface="Times New Roman"/>
            </a:endParaRPr>
          </a:p>
          <a:p>
            <a:pPr>
              <a:lnSpc>
                <a:spcPct val="114000"/>
              </a:lnSpc>
            </a:pPr>
            <a:r>
              <a:rPr lang="en-US" sz="1100" dirty="0">
                <a:latin typeface="Gill Sans MT"/>
                <a:ea typeface="Calibri"/>
                <a:cs typeface="Times New Roman"/>
              </a:rPr>
              <a:t>Both sets of questions were changed to be gender neutral. </a:t>
            </a:r>
            <a:endParaRPr lang="en-US" sz="1100" dirty="0">
              <a:latin typeface="Gill Sans MT" panose="020B0502020104020203"/>
            </a:endParaRPr>
          </a:p>
        </p:txBody>
      </p:sp>
      <p:sp>
        <p:nvSpPr>
          <p:cNvPr id="4" name="Slide Number Placeholder 3"/>
          <p:cNvSpPr>
            <a:spLocks noGrp="1"/>
          </p:cNvSpPr>
          <p:nvPr>
            <p:ph type="sldNum" sz="quarter" idx="10"/>
          </p:nvPr>
        </p:nvSpPr>
        <p:spPr/>
        <p:txBody>
          <a:bodyPr/>
          <a:lstStyle/>
          <a:p>
            <a:fld id="{824A558B-E4E9-A94A-B9C1-029E46A76ABA}" type="slidenum">
              <a:rPr lang="en-US" smtClean="0"/>
              <a:t>17</a:t>
            </a:fld>
            <a:endParaRPr lang="en-US"/>
          </a:p>
        </p:txBody>
      </p:sp>
    </p:spTree>
    <p:extLst>
      <p:ext uri="{BB962C8B-B14F-4D97-AF65-F5344CB8AC3E}">
        <p14:creationId xmlns:p14="http://schemas.microsoft.com/office/powerpoint/2010/main" val="18921834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89467" y="4415791"/>
            <a:ext cx="6153573" cy="3950970"/>
          </a:xfrm>
        </p:spPr>
        <p:txBody>
          <a:bodyPr/>
          <a:lstStyle/>
          <a:p>
            <a:pPr>
              <a:lnSpc>
                <a:spcPct val="115000"/>
              </a:lnSpc>
            </a:pPr>
            <a:r>
              <a:rPr lang="en-US" sz="1100" dirty="0">
                <a:latin typeface="Gill Sans MT"/>
                <a:ea typeface="Calibri"/>
                <a:cs typeface="Times New Roman"/>
              </a:rPr>
              <a:t>Notes:</a:t>
            </a:r>
          </a:p>
          <a:p>
            <a:pPr>
              <a:lnSpc>
                <a:spcPct val="115000"/>
              </a:lnSpc>
            </a:pPr>
            <a:endParaRPr lang="en-US" sz="1100" dirty="0">
              <a:ea typeface="Calibri"/>
              <a:cs typeface="Times New Roman"/>
            </a:endParaRPr>
          </a:p>
          <a:p>
            <a:pPr>
              <a:lnSpc>
                <a:spcPct val="115000"/>
              </a:lnSpc>
            </a:pPr>
            <a:r>
              <a:rPr lang="en-US" sz="1100" dirty="0">
                <a:latin typeface="Gill Sans MT"/>
                <a:ea typeface="Calibri"/>
                <a:cs typeface="Times New Roman"/>
              </a:rPr>
              <a:t>Section III is to be completed by the birth mother only and is similar to Section II on the old form. </a:t>
            </a:r>
          </a:p>
          <a:p>
            <a:pPr>
              <a:lnSpc>
                <a:spcPct val="115000"/>
              </a:lnSpc>
            </a:pPr>
            <a:endParaRPr lang="en-US" sz="1100" dirty="0">
              <a:ea typeface="Calibri"/>
              <a:cs typeface="Times New Roman"/>
            </a:endParaRPr>
          </a:p>
          <a:p>
            <a:pPr>
              <a:lnSpc>
                <a:spcPct val="115000"/>
              </a:lnSpc>
            </a:pPr>
            <a:r>
              <a:rPr lang="en-US" sz="1100" dirty="0">
                <a:latin typeface="Gill Sans MT"/>
                <a:ea typeface="Calibri"/>
                <a:cs typeface="Times New Roman"/>
              </a:rPr>
              <a:t>This section asks if the birth mother had sexual intercourse with a man (other than the person named as the respondent) during the 30 days before or 30 days after the child was conceived.  If the answer is “Yes,” she must provide information on the other man (or men) and indicate</a:t>
            </a:r>
            <a:r>
              <a:rPr lang="en-GB" sz="1100" dirty="0">
                <a:latin typeface="Gill Sans MT"/>
                <a:ea typeface="Calibri"/>
                <a:cs typeface="Times New Roman"/>
              </a:rPr>
              <a:t>, if applicable, </a:t>
            </a:r>
            <a:r>
              <a:rPr lang="en-US" sz="1100" dirty="0">
                <a:latin typeface="Gill Sans MT"/>
                <a:ea typeface="Calibri"/>
                <a:cs typeface="Times New Roman"/>
              </a:rPr>
              <a:t>why she does not believe that he is the child’s biological parent. </a:t>
            </a:r>
          </a:p>
          <a:p>
            <a:pPr>
              <a:lnSpc>
                <a:spcPct val="115000"/>
              </a:lnSpc>
            </a:pPr>
            <a:endParaRPr lang="en-US" sz="1100" dirty="0">
              <a:ea typeface="Calibri"/>
              <a:cs typeface="Times New Roman"/>
            </a:endParaRPr>
          </a:p>
          <a:p>
            <a:pPr>
              <a:lnSpc>
                <a:spcPct val="115000"/>
              </a:lnSpc>
            </a:pPr>
            <a:r>
              <a:rPr lang="en-GB" sz="1100" dirty="0">
                <a:latin typeface="Gill Sans MT"/>
                <a:ea typeface="Calibri"/>
                <a:cs typeface="Times New Roman"/>
              </a:rPr>
              <a:t>Jurisdictions differ on how to handle a case when the mother had sexual intercourse with more than one partner during the 30 days before or 30 days after the child was conceived.  Some states will proceed against the most likely alleged father first, moving on to the next alleged father only if the first individual is excluded through genetic testing.  Other states will proceed against all alleged fathers simultaneously, and still others provide notice to all alleged fathers even if pursuing the most likely individual initially.  It is important that the mother provide as much detail and information as possible to allow the responding jurisdiction to proceed according to its laws and procedures. </a:t>
            </a:r>
          </a:p>
          <a:p>
            <a:pPr>
              <a:lnSpc>
                <a:spcPct val="115000"/>
              </a:lnSpc>
            </a:pPr>
            <a:endParaRPr lang="en-US" sz="1100" dirty="0">
              <a:ea typeface="Calibri"/>
              <a:cs typeface="Times New Roman"/>
            </a:endParaRPr>
          </a:p>
          <a:p>
            <a:pPr>
              <a:lnSpc>
                <a:spcPct val="115000"/>
              </a:lnSpc>
            </a:pPr>
            <a:r>
              <a:rPr lang="en-US" sz="1100" dirty="0">
                <a:latin typeface="Gill Sans MT"/>
                <a:ea typeface="Calibri"/>
                <a:cs typeface="Times New Roman"/>
              </a:rPr>
              <a:t>Section IV Other Pertinent Information is used to provide detailed explanations for items in Sections I, II, or III.  If additional space is needed, check “Continued on attached sheet(s), incorporated by reference” and attach the additional information or documents.  </a:t>
            </a:r>
          </a:p>
          <a:p>
            <a:pPr>
              <a:lnSpc>
                <a:spcPct val="115000"/>
              </a:lnSpc>
            </a:pPr>
            <a:endParaRPr lang="en-US" sz="1100" dirty="0">
              <a:ea typeface="Calibri"/>
              <a:cs typeface="Times New Roman"/>
            </a:endParaRPr>
          </a:p>
          <a:p>
            <a:pPr>
              <a:lnSpc>
                <a:spcPct val="115000"/>
              </a:lnSpc>
            </a:pPr>
            <a:r>
              <a:rPr lang="en-US" sz="1100" dirty="0">
                <a:latin typeface="Gill Sans MT"/>
                <a:ea typeface="Calibri"/>
                <a:cs typeface="Times New Roman"/>
              </a:rPr>
              <a:t>Section V Declaration has changed to reflect that UIFSA 2008 no longer requires a verified petition.  As we have discussed in previous sessions, the petitioner seeking to establish parentage must sign under penalty of perjury and date the bottom of the page.  By this signature, the individual is confirming that the information and facts provided are true to the best of his/her belief.</a:t>
            </a:r>
            <a:endParaRPr lang="en-US" sz="1100" dirty="0">
              <a:latin typeface="Gill Sans MT" panose="020B0502020104020203"/>
            </a:endParaRPr>
          </a:p>
          <a:p>
            <a:endParaRPr lang="en-US" sz="1100" dirty="0">
              <a:latin typeface="Gill Sans MT" panose="020B0502020104020203"/>
            </a:endParaRPr>
          </a:p>
        </p:txBody>
      </p:sp>
      <p:sp>
        <p:nvSpPr>
          <p:cNvPr id="4" name="Slide Number Placeholder 3"/>
          <p:cNvSpPr>
            <a:spLocks noGrp="1"/>
          </p:cNvSpPr>
          <p:nvPr>
            <p:ph type="sldNum" sz="quarter" idx="10"/>
          </p:nvPr>
        </p:nvSpPr>
        <p:spPr/>
        <p:txBody>
          <a:bodyPr/>
          <a:lstStyle/>
          <a:p>
            <a:fld id="{824A558B-E4E9-A94A-B9C1-029E46A76ABA}" type="slidenum">
              <a:rPr lang="en-US" smtClean="0"/>
              <a:t>18</a:t>
            </a:fld>
            <a:endParaRPr lang="en-US"/>
          </a:p>
        </p:txBody>
      </p:sp>
    </p:spTree>
    <p:extLst>
      <p:ext uri="{BB962C8B-B14F-4D97-AF65-F5344CB8AC3E}">
        <p14:creationId xmlns:p14="http://schemas.microsoft.com/office/powerpoint/2010/main" val="31616979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dirty="0">
                <a:latin typeface="Gill Sans MT" panose="020B0502020104020203" pitchFamily="34" charset="0"/>
              </a:rPr>
              <a:t>Notes:</a:t>
            </a:r>
          </a:p>
          <a:p>
            <a:endParaRPr lang="en-US" sz="1100" dirty="0">
              <a:latin typeface="Gill Sans MT" panose="020B0502020104020203" pitchFamily="34" charset="0"/>
            </a:endParaRPr>
          </a:p>
          <a:p>
            <a:r>
              <a:rPr lang="en-US" sz="1100" dirty="0">
                <a:latin typeface="Gill Sans MT" panose="020B0502020104020203" pitchFamily="34" charset="0"/>
              </a:rPr>
              <a:t>Any questions?</a:t>
            </a:r>
          </a:p>
        </p:txBody>
      </p:sp>
      <p:sp>
        <p:nvSpPr>
          <p:cNvPr id="4" name="Slide Number Placeholder 3"/>
          <p:cNvSpPr>
            <a:spLocks noGrp="1"/>
          </p:cNvSpPr>
          <p:nvPr>
            <p:ph type="sldNum" sz="quarter" idx="10"/>
          </p:nvPr>
        </p:nvSpPr>
        <p:spPr/>
        <p:txBody>
          <a:bodyPr/>
          <a:lstStyle/>
          <a:p>
            <a:fld id="{824A558B-E4E9-A94A-B9C1-029E46A76ABA}" type="slidenum">
              <a:rPr lang="en-US" smtClean="0"/>
              <a:t>19</a:t>
            </a:fld>
            <a:endParaRPr lang="en-US"/>
          </a:p>
        </p:txBody>
      </p:sp>
    </p:spTree>
    <p:extLst>
      <p:ext uri="{BB962C8B-B14F-4D97-AF65-F5344CB8AC3E}">
        <p14:creationId xmlns:p14="http://schemas.microsoft.com/office/powerpoint/2010/main" val="6605360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85916" y="4269913"/>
            <a:ext cx="6038568" cy="4917729"/>
          </a:xfrm>
        </p:spPr>
        <p:txBody>
          <a:bodyPr/>
          <a:lstStyle/>
          <a:p>
            <a:pPr>
              <a:lnSpc>
                <a:spcPct val="114000"/>
              </a:lnSpc>
            </a:pPr>
            <a:r>
              <a:rPr lang="en-US" sz="1100" dirty="0">
                <a:latin typeface="Gill Sans MT" panose="020B0502020104020203" pitchFamily="34" charset="0"/>
              </a:rPr>
              <a:t>Notes:</a:t>
            </a:r>
          </a:p>
          <a:p>
            <a:pPr>
              <a:lnSpc>
                <a:spcPct val="114000"/>
              </a:lnSpc>
            </a:pPr>
            <a:r>
              <a:rPr lang="en-US" sz="1100" dirty="0">
                <a:latin typeface="Gill Sans MT" panose="020B0502020104020203" pitchFamily="34" charset="0"/>
              </a:rPr>
              <a:t> </a:t>
            </a:r>
          </a:p>
          <a:p>
            <a:pPr>
              <a:lnSpc>
                <a:spcPct val="114000"/>
              </a:lnSpc>
            </a:pPr>
            <a:r>
              <a:rPr lang="en-US" sz="1100" dirty="0">
                <a:latin typeface="Gill Sans MT" panose="020B0502020104020203" pitchFamily="34" charset="0"/>
              </a:rPr>
              <a:t>This is the federal Office of Child Support Enforcement’s fourth and final training session on the new intergovernmental forms.  Let’s review what we have covered so far:</a:t>
            </a:r>
          </a:p>
          <a:p>
            <a:pPr>
              <a:lnSpc>
                <a:spcPct val="114000"/>
              </a:lnSpc>
            </a:pPr>
            <a:r>
              <a:rPr lang="en-US" sz="1100" dirty="0">
                <a:latin typeface="Gill Sans MT" panose="020B0502020104020203" pitchFamily="34" charset="0"/>
              </a:rPr>
              <a:t> </a:t>
            </a:r>
          </a:p>
          <a:p>
            <a:pPr>
              <a:lnSpc>
                <a:spcPct val="114000"/>
              </a:lnSpc>
            </a:pPr>
            <a:r>
              <a:rPr lang="en-US" sz="1100" dirty="0">
                <a:latin typeface="Gill Sans MT" panose="020B0502020104020203" pitchFamily="34" charset="0"/>
              </a:rPr>
              <a:t>In Session 1, we covered:</a:t>
            </a:r>
          </a:p>
          <a:p>
            <a:pPr marL="652686" lvl="1" indent="-178006">
              <a:lnSpc>
                <a:spcPct val="114000"/>
              </a:lnSpc>
              <a:buFont typeface="Arial" panose="020B0604020202020204" pitchFamily="34" charset="0"/>
              <a:buChar char="•"/>
            </a:pPr>
            <a:r>
              <a:rPr lang="en-US" sz="1100" dirty="0">
                <a:latin typeface="Gill Sans MT" panose="020B0502020104020203" pitchFamily="34" charset="0"/>
              </a:rPr>
              <a:t>The objective of the training course; </a:t>
            </a:r>
          </a:p>
          <a:p>
            <a:pPr marL="652686" lvl="1" indent="-178006">
              <a:lnSpc>
                <a:spcPct val="114000"/>
              </a:lnSpc>
              <a:buFont typeface="Arial" panose="020B0604020202020204" pitchFamily="34" charset="0"/>
              <a:buChar char="•"/>
            </a:pPr>
            <a:r>
              <a:rPr lang="en-US" sz="1100" dirty="0">
                <a:latin typeface="Gill Sans MT" panose="020B0502020104020203" pitchFamily="34" charset="0"/>
              </a:rPr>
              <a:t>Background; </a:t>
            </a:r>
          </a:p>
          <a:p>
            <a:pPr marL="652686" lvl="1" indent="-178006">
              <a:lnSpc>
                <a:spcPct val="114000"/>
              </a:lnSpc>
              <a:buFont typeface="Arial" panose="020B0604020202020204" pitchFamily="34" charset="0"/>
              <a:buChar char="•"/>
            </a:pPr>
            <a:r>
              <a:rPr lang="en-US" sz="1100" dirty="0">
                <a:latin typeface="Gill Sans MT" panose="020B0502020104020203" pitchFamily="34" charset="0"/>
              </a:rPr>
              <a:t>The general changes that were made across forms; and</a:t>
            </a:r>
          </a:p>
          <a:p>
            <a:pPr marL="652686" lvl="1" indent="-178006">
              <a:lnSpc>
                <a:spcPct val="114000"/>
              </a:lnSpc>
              <a:buFont typeface="Arial" panose="020B0604020202020204" pitchFamily="34" charset="0"/>
              <a:buChar char="•"/>
            </a:pPr>
            <a:r>
              <a:rPr lang="en-US" sz="1100" dirty="0">
                <a:latin typeface="Gill Sans MT" panose="020B0502020104020203" pitchFamily="34" charset="0"/>
              </a:rPr>
              <a:t>The first four individual forms:</a:t>
            </a:r>
          </a:p>
          <a:p>
            <a:pPr marL="1186703" lvl="2" indent="-237340">
              <a:lnSpc>
                <a:spcPct val="114000"/>
              </a:lnSpc>
              <a:buFont typeface="+mj-lt"/>
              <a:buAutoNum type="arabicPeriod"/>
            </a:pPr>
            <a:r>
              <a:rPr lang="en-US" sz="1100" dirty="0">
                <a:latin typeface="Gill Sans MT" panose="020B0502020104020203" pitchFamily="34" charset="0"/>
              </a:rPr>
              <a:t>Child Support Agency Confidential Information Form;</a:t>
            </a:r>
          </a:p>
          <a:p>
            <a:pPr marL="1186703" lvl="2" indent="-237340">
              <a:lnSpc>
                <a:spcPct val="114000"/>
              </a:lnSpc>
              <a:buFont typeface="+mj-lt"/>
              <a:buAutoNum type="arabicPeriod"/>
            </a:pPr>
            <a:r>
              <a:rPr lang="en-US" sz="1100" dirty="0">
                <a:latin typeface="Gill Sans MT" panose="020B0502020104020203" pitchFamily="34" charset="0"/>
              </a:rPr>
              <a:t>Personal Information Form For UIFSA § 311;</a:t>
            </a:r>
          </a:p>
          <a:p>
            <a:pPr marL="1186703" lvl="2" indent="-237340">
              <a:lnSpc>
                <a:spcPct val="114000"/>
              </a:lnSpc>
              <a:buFont typeface="+mj-lt"/>
              <a:buAutoNum type="arabicPeriod"/>
            </a:pPr>
            <a:r>
              <a:rPr lang="en-US" sz="1100" dirty="0">
                <a:latin typeface="Gill Sans MT" panose="020B0502020104020203" pitchFamily="34" charset="0"/>
              </a:rPr>
              <a:t>Transmittal #1 – Initial Request; and</a:t>
            </a:r>
          </a:p>
          <a:p>
            <a:pPr marL="1186703" lvl="2" indent="-237340">
              <a:lnSpc>
                <a:spcPct val="114000"/>
              </a:lnSpc>
              <a:buFont typeface="+mj-lt"/>
              <a:buAutoNum type="arabicPeriod"/>
            </a:pPr>
            <a:r>
              <a:rPr lang="en-US" sz="1100" dirty="0">
                <a:latin typeface="Gill Sans MT" panose="020B0502020104020203" pitchFamily="34" charset="0"/>
              </a:rPr>
              <a:t>Transmittal #1 – Initial Request Acknowledgment.</a:t>
            </a:r>
          </a:p>
          <a:p>
            <a:pPr>
              <a:lnSpc>
                <a:spcPct val="114000"/>
              </a:lnSpc>
            </a:pPr>
            <a:r>
              <a:rPr lang="en-US" sz="1100" dirty="0">
                <a:latin typeface="Gill Sans MT" panose="020B0502020104020203" pitchFamily="34" charset="0"/>
              </a:rPr>
              <a:t> </a:t>
            </a:r>
          </a:p>
          <a:p>
            <a:pPr>
              <a:lnSpc>
                <a:spcPct val="114000"/>
              </a:lnSpc>
            </a:pPr>
            <a:r>
              <a:rPr lang="en-US" sz="1100" dirty="0">
                <a:latin typeface="Gill Sans MT" panose="020B0502020104020203" pitchFamily="34" charset="0"/>
              </a:rPr>
              <a:t>We also covered Implementation Timeframes.</a:t>
            </a:r>
          </a:p>
          <a:p>
            <a:pPr>
              <a:lnSpc>
                <a:spcPct val="114000"/>
              </a:lnSpc>
            </a:pPr>
            <a:r>
              <a:rPr lang="en-US" sz="1100" dirty="0">
                <a:latin typeface="Gill Sans MT" panose="020B0502020104020203" pitchFamily="34" charset="0"/>
              </a:rPr>
              <a:t> </a:t>
            </a:r>
          </a:p>
          <a:p>
            <a:pPr>
              <a:lnSpc>
                <a:spcPct val="114000"/>
              </a:lnSpc>
            </a:pPr>
            <a:r>
              <a:rPr lang="en-US" sz="1100" dirty="0">
                <a:latin typeface="Gill Sans MT" panose="020B0502020104020203" pitchFamily="34" charset="0"/>
              </a:rPr>
              <a:t>Please note, “UIFSA” stands for the Uniform Interstate Family Support Act. </a:t>
            </a:r>
          </a:p>
          <a:p>
            <a:pPr>
              <a:lnSpc>
                <a:spcPct val="114000"/>
              </a:lnSpc>
            </a:pPr>
            <a:r>
              <a:rPr lang="en-US" sz="1100" dirty="0">
                <a:latin typeface="Gill Sans MT" panose="020B0502020104020203" pitchFamily="34" charset="0"/>
              </a:rPr>
              <a:t> </a:t>
            </a:r>
          </a:p>
          <a:p>
            <a:pPr>
              <a:lnSpc>
                <a:spcPct val="114000"/>
              </a:lnSpc>
            </a:pPr>
            <a:r>
              <a:rPr lang="en-US" sz="1100" dirty="0">
                <a:latin typeface="Gill Sans MT" panose="020B0502020104020203" pitchFamily="34" charset="0"/>
              </a:rPr>
              <a:t>In Session 2, we covered the following forms:</a:t>
            </a:r>
          </a:p>
          <a:p>
            <a:pPr marL="712021" lvl="1" indent="-237340">
              <a:lnSpc>
                <a:spcPct val="114000"/>
              </a:lnSpc>
              <a:buFont typeface="+mj-lt"/>
              <a:buAutoNum type="arabicPeriod"/>
            </a:pPr>
            <a:r>
              <a:rPr lang="en-US" sz="1100" dirty="0">
                <a:latin typeface="Gill Sans MT" panose="020B0502020104020203" pitchFamily="34" charset="0"/>
              </a:rPr>
              <a:t>Transmittal #2 – Subsequent Actions;</a:t>
            </a:r>
          </a:p>
          <a:p>
            <a:pPr marL="712021" lvl="1" indent="-237340">
              <a:lnSpc>
                <a:spcPct val="114000"/>
              </a:lnSpc>
              <a:buFont typeface="+mj-lt"/>
              <a:buAutoNum type="arabicPeriod"/>
            </a:pPr>
            <a:r>
              <a:rPr lang="en-US" sz="1100" dirty="0">
                <a:latin typeface="Gill Sans MT" panose="020B0502020104020203" pitchFamily="34" charset="0"/>
              </a:rPr>
              <a:t>Transmittal #3 – Request for Assistance/Discovery;</a:t>
            </a:r>
          </a:p>
          <a:p>
            <a:pPr marL="712021" lvl="1" indent="-237340">
              <a:lnSpc>
                <a:spcPct val="114000"/>
              </a:lnSpc>
              <a:buFont typeface="+mj-lt"/>
              <a:buAutoNum type="arabicPeriod"/>
            </a:pPr>
            <a:r>
              <a:rPr lang="en-US" sz="1100" dirty="0">
                <a:latin typeface="Gill Sans MT" panose="020B0502020104020203" pitchFamily="34" charset="0"/>
              </a:rPr>
              <a:t>Letter of Transmittal Requesting Registration; and</a:t>
            </a:r>
          </a:p>
          <a:p>
            <a:pPr marL="712021" lvl="1" indent="-237340">
              <a:lnSpc>
                <a:spcPct val="114000"/>
              </a:lnSpc>
              <a:buFont typeface="+mj-lt"/>
              <a:buAutoNum type="arabicPeriod"/>
            </a:pPr>
            <a:r>
              <a:rPr lang="en-US" sz="1100" dirty="0">
                <a:latin typeface="Gill Sans MT" panose="020B0502020104020203" pitchFamily="34" charset="0"/>
              </a:rPr>
              <a:t>Uniform Support Petition.</a:t>
            </a:r>
          </a:p>
        </p:txBody>
      </p:sp>
      <p:sp>
        <p:nvSpPr>
          <p:cNvPr id="4" name="Slide Number Placeholder 3"/>
          <p:cNvSpPr>
            <a:spLocks noGrp="1"/>
          </p:cNvSpPr>
          <p:nvPr>
            <p:ph type="sldNum" sz="quarter" idx="10"/>
          </p:nvPr>
        </p:nvSpPr>
        <p:spPr/>
        <p:txBody>
          <a:bodyPr/>
          <a:lstStyle/>
          <a:p>
            <a:fld id="{824A558B-E4E9-A94A-B9C1-029E46A76ABA}" type="slidenum">
              <a:rPr lang="en-US" smtClean="0"/>
              <a:t>2</a:t>
            </a:fld>
            <a:endParaRPr lang="en-US"/>
          </a:p>
        </p:txBody>
      </p:sp>
    </p:spTree>
    <p:extLst>
      <p:ext uri="{BB962C8B-B14F-4D97-AF65-F5344CB8AC3E}">
        <p14:creationId xmlns:p14="http://schemas.microsoft.com/office/powerpoint/2010/main" val="81598518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4000"/>
              </a:lnSpc>
            </a:pPr>
            <a:r>
              <a:rPr lang="en-US" sz="1100" dirty="0">
                <a:latin typeface="Gill Sans MT"/>
              </a:rPr>
              <a:t>Notes:</a:t>
            </a:r>
          </a:p>
          <a:p>
            <a:pPr>
              <a:lnSpc>
                <a:spcPct val="114000"/>
              </a:lnSpc>
            </a:pPr>
            <a:endParaRPr lang="en-US" sz="1100" dirty="0">
              <a:latin typeface="Gill Sans MT"/>
            </a:endParaRPr>
          </a:p>
          <a:p>
            <a:pPr>
              <a:lnSpc>
                <a:spcPct val="114000"/>
              </a:lnSpc>
            </a:pPr>
            <a:r>
              <a:rPr lang="en-US" sz="1100" dirty="0">
                <a:latin typeface="Gill Sans MT"/>
              </a:rPr>
              <a:t>The Intergovernmental Forms Matrix is a tool for caseworkers to use to determine what federal forms are required for the action they are requesting. </a:t>
            </a:r>
          </a:p>
          <a:p>
            <a:pPr>
              <a:lnSpc>
                <a:spcPct val="114000"/>
              </a:lnSpc>
            </a:pPr>
            <a:endParaRPr lang="en-US" sz="1100" dirty="0">
              <a:latin typeface="Gill Sans MT"/>
            </a:endParaRPr>
          </a:p>
          <a:p>
            <a:pPr>
              <a:lnSpc>
                <a:spcPct val="114000"/>
              </a:lnSpc>
            </a:pPr>
            <a:r>
              <a:rPr lang="en-US" sz="1100" dirty="0">
                <a:latin typeface="Gill Sans MT"/>
              </a:rPr>
              <a:t>The left column lists the type of action being requested and mirrors the Transmittal #1.  The right column lists the federal forms that must be included.</a:t>
            </a:r>
          </a:p>
          <a:p>
            <a:pPr>
              <a:lnSpc>
                <a:spcPct val="114000"/>
              </a:lnSpc>
            </a:pPr>
            <a:endParaRPr lang="en-US" sz="1100" dirty="0">
              <a:latin typeface="Gill Sans MT"/>
            </a:endParaRPr>
          </a:p>
          <a:p>
            <a:pPr>
              <a:lnSpc>
                <a:spcPct val="114000"/>
              </a:lnSpc>
            </a:pPr>
            <a:r>
              <a:rPr lang="en-US" sz="1100" dirty="0">
                <a:latin typeface="Gill Sans MT"/>
              </a:rPr>
              <a:t>As you can see, there is not a row for establishing parentage only.  Under the Code of Federal Regulations (CFR) § 302.33(a)(6), the state has the option of providing limited services for paternity-only in intrastate cases to any applicant who requests such services.  It does not grant this option in intergovernmental cases.</a:t>
            </a:r>
          </a:p>
          <a:p>
            <a:pPr>
              <a:lnSpc>
                <a:spcPct val="114000"/>
              </a:lnSpc>
            </a:pPr>
            <a:endParaRPr lang="en-US" sz="1100" dirty="0">
              <a:latin typeface="Gill Sans MT"/>
            </a:endParaRPr>
          </a:p>
          <a:p>
            <a:pPr>
              <a:lnSpc>
                <a:spcPct val="114000"/>
              </a:lnSpc>
            </a:pPr>
            <a:r>
              <a:rPr lang="en-US" sz="1100" dirty="0">
                <a:latin typeface="Gill Sans MT"/>
              </a:rPr>
              <a:t>The column on the right lists the federal forms that are required for an intergovernmental action – establishing paternity and support in this case.  This column also indicates what actions to mark on the Transmittal #1.</a:t>
            </a:r>
          </a:p>
        </p:txBody>
      </p:sp>
      <p:sp>
        <p:nvSpPr>
          <p:cNvPr id="4" name="Slide Number Placeholder 3"/>
          <p:cNvSpPr>
            <a:spLocks noGrp="1"/>
          </p:cNvSpPr>
          <p:nvPr>
            <p:ph type="sldNum" sz="quarter" idx="10"/>
          </p:nvPr>
        </p:nvSpPr>
        <p:spPr/>
        <p:txBody>
          <a:bodyPr/>
          <a:lstStyle/>
          <a:p>
            <a:fld id="{824A558B-E4E9-A94A-B9C1-029E46A76ABA}" type="slidenum">
              <a:rPr lang="en-US" smtClean="0"/>
              <a:t>20</a:t>
            </a:fld>
            <a:endParaRPr lang="en-US"/>
          </a:p>
        </p:txBody>
      </p:sp>
    </p:spTree>
    <p:extLst>
      <p:ext uri="{BB962C8B-B14F-4D97-AF65-F5344CB8AC3E}">
        <p14:creationId xmlns:p14="http://schemas.microsoft.com/office/powerpoint/2010/main" val="194372661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4000"/>
              </a:lnSpc>
            </a:pPr>
            <a:r>
              <a:rPr lang="en-US" sz="1100" dirty="0">
                <a:latin typeface="Gill Sans MT"/>
              </a:rPr>
              <a:t>Notes:</a:t>
            </a:r>
          </a:p>
          <a:p>
            <a:pPr>
              <a:lnSpc>
                <a:spcPct val="114000"/>
              </a:lnSpc>
            </a:pPr>
            <a:endParaRPr lang="en-US" sz="1100" dirty="0">
              <a:latin typeface="Gill Sans MT"/>
            </a:endParaRPr>
          </a:p>
          <a:p>
            <a:pPr>
              <a:lnSpc>
                <a:spcPct val="114000"/>
              </a:lnSpc>
            </a:pPr>
            <a:r>
              <a:rPr lang="en-US" sz="1100" dirty="0">
                <a:latin typeface="Gill Sans MT"/>
              </a:rPr>
              <a:t>In each row, you might be requesting only some of the actions.  For example, you might ask the responding state to establish current support but not retroactive support.  In another type of case, if you are requesting medical support only, current support and retroactive support would not be applicable.</a:t>
            </a:r>
          </a:p>
          <a:p>
            <a:pPr>
              <a:lnSpc>
                <a:spcPct val="114000"/>
              </a:lnSpc>
            </a:pPr>
            <a:endParaRPr lang="en-US" sz="1100" dirty="0">
              <a:latin typeface="Gill Sans MT"/>
            </a:endParaRPr>
          </a:p>
          <a:p>
            <a:pPr>
              <a:lnSpc>
                <a:spcPct val="114000"/>
              </a:lnSpc>
            </a:pPr>
            <a:r>
              <a:rPr lang="en-US" sz="1100" dirty="0">
                <a:latin typeface="Gill Sans MT"/>
              </a:rPr>
              <a:t>The 2</a:t>
            </a:r>
            <a:r>
              <a:rPr lang="en-US" sz="1100" baseline="30000" dirty="0">
                <a:latin typeface="Gill Sans MT"/>
              </a:rPr>
              <a:t>nd</a:t>
            </a:r>
            <a:r>
              <a:rPr lang="en-US" sz="1100" dirty="0">
                <a:latin typeface="Gill Sans MT"/>
              </a:rPr>
              <a:t> and 3</a:t>
            </a:r>
            <a:r>
              <a:rPr lang="en-US" sz="1100" baseline="30000" dirty="0">
                <a:latin typeface="Gill Sans MT"/>
              </a:rPr>
              <a:t>rd</a:t>
            </a:r>
            <a:r>
              <a:rPr lang="en-US" sz="1100" dirty="0">
                <a:latin typeface="Gill Sans MT"/>
              </a:rPr>
              <a:t> rows apply when enforcement and/or modification of the responding state’s order is being requested and you are checking an action under 3 on the Transmittal #1.  Remember that action 3 on the Transmittal #1 only applies if the order was issued by the responding state.</a:t>
            </a:r>
          </a:p>
          <a:p>
            <a:pPr>
              <a:lnSpc>
                <a:spcPct val="114000"/>
              </a:lnSpc>
            </a:pPr>
            <a:endParaRPr lang="en-US" sz="1100" dirty="0">
              <a:latin typeface="Gill Sans MT"/>
            </a:endParaRPr>
          </a:p>
          <a:p>
            <a:pPr>
              <a:lnSpc>
                <a:spcPct val="114000"/>
              </a:lnSpc>
            </a:pPr>
            <a:r>
              <a:rPr lang="en-US" sz="1100" dirty="0">
                <a:latin typeface="Gill Sans MT"/>
              </a:rPr>
              <a:t>Selecting the correct action on the Transmittal #1 and, of course, including all the required forms helps to ensure the success of your case.</a:t>
            </a:r>
          </a:p>
          <a:p>
            <a:pPr>
              <a:lnSpc>
                <a:spcPct val="114000"/>
              </a:lnSpc>
            </a:pPr>
            <a:endParaRPr lang="en-US" sz="1100" dirty="0"/>
          </a:p>
          <a:p>
            <a:pPr>
              <a:lnSpc>
                <a:spcPct val="114000"/>
              </a:lnSpc>
            </a:pPr>
            <a:endParaRPr lang="en-US" sz="1100" dirty="0"/>
          </a:p>
        </p:txBody>
      </p:sp>
      <p:sp>
        <p:nvSpPr>
          <p:cNvPr id="4" name="Slide Number Placeholder 3"/>
          <p:cNvSpPr>
            <a:spLocks noGrp="1"/>
          </p:cNvSpPr>
          <p:nvPr>
            <p:ph type="sldNum" sz="quarter" idx="10"/>
          </p:nvPr>
        </p:nvSpPr>
        <p:spPr/>
        <p:txBody>
          <a:bodyPr/>
          <a:lstStyle/>
          <a:p>
            <a:fld id="{824A558B-E4E9-A94A-B9C1-029E46A76ABA}" type="slidenum">
              <a:rPr lang="en-US" smtClean="0"/>
              <a:t>21</a:t>
            </a:fld>
            <a:endParaRPr lang="en-US"/>
          </a:p>
        </p:txBody>
      </p:sp>
    </p:spTree>
    <p:extLst>
      <p:ext uri="{BB962C8B-B14F-4D97-AF65-F5344CB8AC3E}">
        <p14:creationId xmlns:p14="http://schemas.microsoft.com/office/powerpoint/2010/main" val="5500769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4000"/>
              </a:lnSpc>
            </a:pPr>
            <a:r>
              <a:rPr lang="en-US" sz="1100" dirty="0">
                <a:latin typeface="Gill Sans MT"/>
              </a:rPr>
              <a:t>Notes:</a:t>
            </a:r>
          </a:p>
          <a:p>
            <a:pPr>
              <a:lnSpc>
                <a:spcPct val="114000"/>
              </a:lnSpc>
            </a:pPr>
            <a:endParaRPr lang="en-US" sz="1100" dirty="0">
              <a:latin typeface="Gill Sans MT"/>
            </a:endParaRPr>
          </a:p>
          <a:p>
            <a:pPr>
              <a:lnSpc>
                <a:spcPct val="114000"/>
              </a:lnSpc>
            </a:pPr>
            <a:r>
              <a:rPr lang="en-US" sz="1100" dirty="0">
                <a:latin typeface="Gill Sans MT"/>
              </a:rPr>
              <a:t>Here you see the actions related to requesting that the responding state enforce and/or modify another state’s order.  Notice that these actions do not require the Personal Information Form for </a:t>
            </a:r>
            <a:r>
              <a:rPr lang="en-US" sz="1100">
                <a:latin typeface="Gill Sans MT"/>
              </a:rPr>
              <a:t>UIFSA § </a:t>
            </a:r>
            <a:r>
              <a:rPr lang="en-US" sz="1100" dirty="0">
                <a:latin typeface="Gill Sans MT"/>
              </a:rPr>
              <a:t>311, as the necessary information is included on the Letter of Transmittal Requesting Registration. </a:t>
            </a:r>
          </a:p>
          <a:p>
            <a:pPr>
              <a:lnSpc>
                <a:spcPct val="114000"/>
              </a:lnSpc>
            </a:pPr>
            <a:endParaRPr lang="en-US" sz="1100" dirty="0">
              <a:latin typeface="Gill Sans MT"/>
            </a:endParaRPr>
          </a:p>
          <a:p>
            <a:pPr>
              <a:lnSpc>
                <a:spcPct val="114000"/>
              </a:lnSpc>
            </a:pPr>
            <a:r>
              <a:rPr lang="en-US" sz="1100" dirty="0">
                <a:latin typeface="Gill Sans MT"/>
              </a:rPr>
              <a:t>Remember that this matrix only covers the required federal forms.  Of course, there are other documents that may be necessary in most cases.  These might include certified copies of an order, a payment history or arrears calculation, birth certificates or birth records.  Supporting financial documents, such as pay stubs and tax records, may be necessary in some cases.</a:t>
            </a:r>
          </a:p>
          <a:p>
            <a:pPr>
              <a:lnSpc>
                <a:spcPct val="114000"/>
              </a:lnSpc>
            </a:pPr>
            <a:endParaRPr lang="en-US" sz="1100" dirty="0">
              <a:latin typeface="Gill Sans MT"/>
            </a:endParaRPr>
          </a:p>
          <a:p>
            <a:pPr>
              <a:lnSpc>
                <a:spcPct val="114000"/>
              </a:lnSpc>
            </a:pPr>
            <a:endParaRPr lang="en-US" sz="1100" dirty="0">
              <a:latin typeface="Gill Sans MT"/>
            </a:endParaRPr>
          </a:p>
          <a:p>
            <a:pPr>
              <a:lnSpc>
                <a:spcPct val="114000"/>
              </a:lnSpc>
            </a:pPr>
            <a:endParaRPr lang="en-US" sz="1100" dirty="0">
              <a:latin typeface="Gill Sans MT"/>
            </a:endParaRPr>
          </a:p>
          <a:p>
            <a:pPr>
              <a:lnSpc>
                <a:spcPct val="114000"/>
              </a:lnSpc>
            </a:pPr>
            <a:endParaRPr lang="en-US" sz="1100" dirty="0">
              <a:latin typeface="Gill Sans MT"/>
            </a:endParaRPr>
          </a:p>
          <a:p>
            <a:pPr>
              <a:lnSpc>
                <a:spcPct val="114000"/>
              </a:lnSpc>
            </a:pPr>
            <a:endParaRPr lang="en-US" sz="1100" dirty="0"/>
          </a:p>
          <a:p>
            <a:pPr>
              <a:lnSpc>
                <a:spcPct val="114000"/>
              </a:lnSpc>
            </a:pPr>
            <a:endParaRPr lang="en-US" sz="1100" dirty="0"/>
          </a:p>
          <a:p>
            <a:pPr>
              <a:lnSpc>
                <a:spcPct val="114000"/>
              </a:lnSpc>
            </a:pPr>
            <a:endParaRPr lang="en-US" sz="1100" dirty="0"/>
          </a:p>
        </p:txBody>
      </p:sp>
      <p:sp>
        <p:nvSpPr>
          <p:cNvPr id="4" name="Slide Number Placeholder 3"/>
          <p:cNvSpPr>
            <a:spLocks noGrp="1"/>
          </p:cNvSpPr>
          <p:nvPr>
            <p:ph type="sldNum" sz="quarter" idx="10"/>
          </p:nvPr>
        </p:nvSpPr>
        <p:spPr/>
        <p:txBody>
          <a:bodyPr/>
          <a:lstStyle/>
          <a:p>
            <a:fld id="{824A558B-E4E9-A94A-B9C1-029E46A76ABA}" type="slidenum">
              <a:rPr lang="en-US" smtClean="0"/>
              <a:t>22</a:t>
            </a:fld>
            <a:endParaRPr lang="en-US"/>
          </a:p>
        </p:txBody>
      </p:sp>
    </p:spTree>
    <p:extLst>
      <p:ext uri="{BB962C8B-B14F-4D97-AF65-F5344CB8AC3E}">
        <p14:creationId xmlns:p14="http://schemas.microsoft.com/office/powerpoint/2010/main" val="136759568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dirty="0">
                <a:latin typeface="Gill Sans MT" panose="020B0502020104020203" pitchFamily="34" charset="0"/>
              </a:rPr>
              <a:t>Notes:</a:t>
            </a:r>
          </a:p>
          <a:p>
            <a:endParaRPr lang="en-US" sz="1100" dirty="0">
              <a:latin typeface="Gill Sans MT" panose="020B0502020104020203" pitchFamily="34" charset="0"/>
            </a:endParaRPr>
          </a:p>
          <a:p>
            <a:r>
              <a:rPr lang="en-US" sz="1100" dirty="0">
                <a:latin typeface="Gill Sans MT" panose="020B0502020104020203" pitchFamily="34" charset="0"/>
              </a:rPr>
              <a:t>Any questions?</a:t>
            </a:r>
          </a:p>
        </p:txBody>
      </p:sp>
      <p:sp>
        <p:nvSpPr>
          <p:cNvPr id="4" name="Slide Number Placeholder 3"/>
          <p:cNvSpPr>
            <a:spLocks noGrp="1"/>
          </p:cNvSpPr>
          <p:nvPr>
            <p:ph type="sldNum" sz="quarter" idx="10"/>
          </p:nvPr>
        </p:nvSpPr>
        <p:spPr/>
        <p:txBody>
          <a:bodyPr/>
          <a:lstStyle/>
          <a:p>
            <a:fld id="{824A558B-E4E9-A94A-B9C1-029E46A76ABA}" type="slidenum">
              <a:rPr lang="en-US" smtClean="0"/>
              <a:t>23</a:t>
            </a:fld>
            <a:endParaRPr lang="en-US"/>
          </a:p>
        </p:txBody>
      </p:sp>
    </p:spTree>
    <p:extLst>
      <p:ext uri="{BB962C8B-B14F-4D97-AF65-F5344CB8AC3E}">
        <p14:creationId xmlns:p14="http://schemas.microsoft.com/office/powerpoint/2010/main" val="66053604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4000"/>
              </a:lnSpc>
            </a:pPr>
            <a:r>
              <a:rPr lang="en-US" sz="1100" dirty="0">
                <a:latin typeface="Gill Sans MT" panose="020B0502020104020203" pitchFamily="34" charset="0"/>
              </a:rPr>
              <a:t>Notes:</a:t>
            </a:r>
          </a:p>
          <a:p>
            <a:pPr>
              <a:lnSpc>
                <a:spcPct val="114000"/>
              </a:lnSpc>
            </a:pPr>
            <a:endParaRPr lang="en-US" sz="1100" dirty="0">
              <a:latin typeface="Gill Sans MT" panose="020B0502020104020203" pitchFamily="34" charset="0"/>
            </a:endParaRPr>
          </a:p>
          <a:p>
            <a:pPr>
              <a:lnSpc>
                <a:spcPct val="114000"/>
              </a:lnSpc>
            </a:pPr>
            <a:r>
              <a:rPr lang="en-US" sz="1100" dirty="0">
                <a:latin typeface="Gill Sans MT" panose="020B0502020104020203" pitchFamily="34" charset="0"/>
              </a:rPr>
              <a:t>We’d like to go over a few scenarios as a way of reviewing what we’ve learned about the new forms.  We are going to assume in all scenarios that the obligee has an open IV-D case in the state in which he or she resides and that the obligor is not paying support.  The caseworker is preparing an intergovernmental case.</a:t>
            </a:r>
          </a:p>
          <a:p>
            <a:pPr>
              <a:lnSpc>
                <a:spcPct val="114000"/>
              </a:lnSpc>
            </a:pPr>
            <a:endParaRPr lang="en-US" sz="1100" dirty="0">
              <a:latin typeface="Gill Sans MT" panose="020B0502020104020203" pitchFamily="34" charset="0"/>
            </a:endParaRPr>
          </a:p>
          <a:p>
            <a:pPr>
              <a:lnSpc>
                <a:spcPct val="114000"/>
              </a:lnSpc>
            </a:pPr>
            <a:r>
              <a:rPr lang="en-US" sz="1100" dirty="0">
                <a:latin typeface="Gill Sans MT" panose="020B0502020104020203" pitchFamily="34" charset="0"/>
              </a:rPr>
              <a:t>In Scenario #1:</a:t>
            </a:r>
          </a:p>
          <a:p>
            <a:pPr>
              <a:lnSpc>
                <a:spcPct val="114000"/>
              </a:lnSpc>
            </a:pPr>
            <a:endParaRPr lang="en-US" sz="1100" dirty="0">
              <a:latin typeface="Gill Sans MT" panose="020B0502020104020203" pitchFamily="34" charset="0"/>
            </a:endParaRPr>
          </a:p>
          <a:p>
            <a:pPr marL="640516" lvl="1" indent="-174687">
              <a:lnSpc>
                <a:spcPct val="114000"/>
              </a:lnSpc>
              <a:buFont typeface="Arial" panose="020B0604020202020204" pitchFamily="34" charset="0"/>
              <a:buChar char="•"/>
            </a:pPr>
            <a:r>
              <a:rPr lang="en-US" sz="1100" dirty="0">
                <a:latin typeface="Gill Sans MT" panose="020B0502020104020203" pitchFamily="34" charset="0"/>
              </a:rPr>
              <a:t>The father has custody of the child and they live in Michigan.</a:t>
            </a:r>
          </a:p>
          <a:p>
            <a:pPr marL="640516" lvl="1" indent="-174687">
              <a:lnSpc>
                <a:spcPct val="114000"/>
              </a:lnSpc>
              <a:buFont typeface="Arial" panose="020B0604020202020204" pitchFamily="34" charset="0"/>
              <a:buChar char="•"/>
            </a:pPr>
            <a:r>
              <a:rPr lang="en-US" sz="1100" dirty="0">
                <a:latin typeface="Gill Sans MT" panose="020B0502020104020203" pitchFamily="34" charset="0"/>
              </a:rPr>
              <a:t>Mom lives in Colorado.</a:t>
            </a:r>
          </a:p>
          <a:p>
            <a:pPr marL="640516" lvl="1" indent="-174687">
              <a:lnSpc>
                <a:spcPct val="114000"/>
              </a:lnSpc>
              <a:buFont typeface="Arial" panose="020B0604020202020204" pitchFamily="34" charset="0"/>
              <a:buChar char="•"/>
            </a:pPr>
            <a:r>
              <a:rPr lang="en-US" sz="1100" dirty="0">
                <a:latin typeface="Gill Sans MT" panose="020B0502020104020203" pitchFamily="34" charset="0"/>
              </a:rPr>
              <a:t>A Colorado divorce orders mom to pay dad $200 per month.</a:t>
            </a:r>
          </a:p>
          <a:p>
            <a:pPr marL="640516" lvl="1" indent="-174687">
              <a:lnSpc>
                <a:spcPct val="114000"/>
              </a:lnSpc>
              <a:buFont typeface="Arial" panose="020B0604020202020204" pitchFamily="34" charset="0"/>
              <a:buChar char="•"/>
            </a:pPr>
            <a:r>
              <a:rPr lang="en-US" sz="1100" dirty="0">
                <a:latin typeface="Gill Sans MT" panose="020B0502020104020203" pitchFamily="34" charset="0"/>
              </a:rPr>
              <a:t>Dad is on TANF in Michigan and the worker is preparing a case to send to Colorado.</a:t>
            </a:r>
          </a:p>
          <a:p>
            <a:pPr marL="174687" indent="-174687">
              <a:lnSpc>
                <a:spcPct val="114000"/>
              </a:lnSpc>
              <a:buFont typeface="Arial" panose="020B0604020202020204" pitchFamily="34" charset="0"/>
              <a:buChar char="•"/>
            </a:pPr>
            <a:endParaRPr lang="en-US" sz="1100" dirty="0">
              <a:latin typeface="Gill Sans MT" panose="020B0502020104020203" pitchFamily="34" charset="0"/>
            </a:endParaRPr>
          </a:p>
          <a:p>
            <a:pPr>
              <a:lnSpc>
                <a:spcPct val="114000"/>
              </a:lnSpc>
            </a:pPr>
            <a:r>
              <a:rPr lang="en-US" sz="1100" dirty="0">
                <a:latin typeface="Gill Sans MT" panose="020B0502020104020203" pitchFamily="34" charset="0"/>
              </a:rPr>
              <a:t>What action should be requested on the Transmittal #1?</a:t>
            </a:r>
          </a:p>
          <a:p>
            <a:pPr lvl="1">
              <a:lnSpc>
                <a:spcPct val="114000"/>
              </a:lnSpc>
            </a:pPr>
            <a:r>
              <a:rPr lang="en-US" sz="1100" dirty="0">
                <a:latin typeface="Gill Sans MT" panose="020B0502020104020203" pitchFamily="34" charset="0"/>
              </a:rPr>
              <a:t>Action 3A should be marked on the Transmittal #1, requesting enforcement of the responding tribunal’s order.</a:t>
            </a:r>
          </a:p>
          <a:p>
            <a:pPr lvl="1">
              <a:lnSpc>
                <a:spcPct val="114000"/>
              </a:lnSpc>
            </a:pPr>
            <a:endParaRPr lang="en-US" sz="1100" dirty="0">
              <a:latin typeface="Gill Sans MT" panose="020B0502020104020203" pitchFamily="34" charset="0"/>
            </a:endParaRPr>
          </a:p>
          <a:p>
            <a:pPr defTabSz="931660">
              <a:lnSpc>
                <a:spcPct val="114000"/>
              </a:lnSpc>
              <a:defRPr/>
            </a:pPr>
            <a:endParaRPr lang="en-US" sz="1100" dirty="0">
              <a:latin typeface="Gill Sans MT" panose="020B0502020104020203" pitchFamily="34" charset="0"/>
            </a:endParaRPr>
          </a:p>
          <a:p>
            <a:pPr>
              <a:lnSpc>
                <a:spcPct val="114000"/>
              </a:lnSpc>
            </a:pPr>
            <a:endParaRPr lang="en-US" dirty="0">
              <a:latin typeface="Gill Sans MT" panose="020B0502020104020203" pitchFamily="34" charset="0"/>
            </a:endParaRPr>
          </a:p>
        </p:txBody>
      </p:sp>
      <p:sp>
        <p:nvSpPr>
          <p:cNvPr id="4" name="Slide Number Placeholder 3"/>
          <p:cNvSpPr>
            <a:spLocks noGrp="1"/>
          </p:cNvSpPr>
          <p:nvPr>
            <p:ph type="sldNum" sz="quarter" idx="10"/>
          </p:nvPr>
        </p:nvSpPr>
        <p:spPr/>
        <p:txBody>
          <a:bodyPr/>
          <a:lstStyle/>
          <a:p>
            <a:fld id="{824A558B-E4E9-A94A-B9C1-029E46A76ABA}" type="slidenum">
              <a:rPr lang="en-US" smtClean="0"/>
              <a:t>24</a:t>
            </a:fld>
            <a:endParaRPr lang="en-US"/>
          </a:p>
        </p:txBody>
      </p:sp>
    </p:spTree>
    <p:extLst>
      <p:ext uri="{BB962C8B-B14F-4D97-AF65-F5344CB8AC3E}">
        <p14:creationId xmlns:p14="http://schemas.microsoft.com/office/powerpoint/2010/main" val="139531237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4000"/>
              </a:lnSpc>
            </a:pPr>
            <a:r>
              <a:rPr lang="en-US" sz="1100" dirty="0">
                <a:latin typeface="Gill Sans MT" panose="020B0502020104020203" pitchFamily="34" charset="0"/>
              </a:rPr>
              <a:t>Notes:</a:t>
            </a:r>
          </a:p>
          <a:p>
            <a:pPr>
              <a:lnSpc>
                <a:spcPct val="114000"/>
              </a:lnSpc>
            </a:pPr>
            <a:endParaRPr lang="en-US" sz="1100" dirty="0">
              <a:latin typeface="Gill Sans MT" panose="020B0502020104020203" pitchFamily="34" charset="0"/>
            </a:endParaRPr>
          </a:p>
          <a:p>
            <a:pPr>
              <a:lnSpc>
                <a:spcPct val="114000"/>
              </a:lnSpc>
            </a:pPr>
            <a:r>
              <a:rPr lang="en-US" sz="1100" dirty="0">
                <a:latin typeface="Gill Sans MT" panose="020B0502020104020203" pitchFamily="34" charset="0"/>
              </a:rPr>
              <a:t>Continuing Scenario #1:</a:t>
            </a:r>
          </a:p>
          <a:p>
            <a:pPr>
              <a:lnSpc>
                <a:spcPct val="114000"/>
              </a:lnSpc>
            </a:pPr>
            <a:endParaRPr lang="en-US" sz="1100" dirty="0">
              <a:latin typeface="Gill Sans MT" panose="020B0502020104020203" pitchFamily="34" charset="0"/>
            </a:endParaRPr>
          </a:p>
          <a:p>
            <a:pPr marL="640516" lvl="1" indent="-174687">
              <a:lnSpc>
                <a:spcPct val="114000"/>
              </a:lnSpc>
              <a:buFont typeface="Arial" panose="020B0604020202020204" pitchFamily="34" charset="0"/>
              <a:buChar char="•"/>
            </a:pPr>
            <a:r>
              <a:rPr lang="en-US" sz="1100" dirty="0">
                <a:latin typeface="Gill Sans MT" panose="020B0502020104020203" pitchFamily="34" charset="0"/>
              </a:rPr>
              <a:t>The father has custody of the child and they live in Michigan.</a:t>
            </a:r>
          </a:p>
          <a:p>
            <a:pPr marL="640516" lvl="1" indent="-174687">
              <a:lnSpc>
                <a:spcPct val="114000"/>
              </a:lnSpc>
              <a:buFont typeface="Arial" panose="020B0604020202020204" pitchFamily="34" charset="0"/>
              <a:buChar char="•"/>
            </a:pPr>
            <a:r>
              <a:rPr lang="en-US" sz="1100" dirty="0">
                <a:latin typeface="Gill Sans MT" panose="020B0502020104020203" pitchFamily="34" charset="0"/>
              </a:rPr>
              <a:t>Mom lives in Colorado.</a:t>
            </a:r>
          </a:p>
          <a:p>
            <a:pPr marL="640516" lvl="1" indent="-174687">
              <a:lnSpc>
                <a:spcPct val="114000"/>
              </a:lnSpc>
              <a:buFont typeface="Arial" panose="020B0604020202020204" pitchFamily="34" charset="0"/>
              <a:buChar char="•"/>
            </a:pPr>
            <a:r>
              <a:rPr lang="en-US" sz="1100" dirty="0">
                <a:latin typeface="Gill Sans MT" panose="020B0502020104020203" pitchFamily="34" charset="0"/>
              </a:rPr>
              <a:t>A Colorado divorce orders mom to pay dad $200 per month.</a:t>
            </a:r>
          </a:p>
          <a:p>
            <a:pPr marL="640516" lvl="1" indent="-174687">
              <a:lnSpc>
                <a:spcPct val="114000"/>
              </a:lnSpc>
              <a:buFont typeface="Arial" panose="020B0604020202020204" pitchFamily="34" charset="0"/>
              <a:buChar char="•"/>
            </a:pPr>
            <a:r>
              <a:rPr lang="en-US" sz="1100" dirty="0">
                <a:latin typeface="Gill Sans MT" panose="020B0502020104020203" pitchFamily="34" charset="0"/>
              </a:rPr>
              <a:t>Dad is on TANF in Michigan and the worker is preparing a case to send to Colorado.</a:t>
            </a:r>
          </a:p>
          <a:p>
            <a:pPr marL="174687" indent="-174687">
              <a:lnSpc>
                <a:spcPct val="114000"/>
              </a:lnSpc>
              <a:buFont typeface="Arial" panose="020B0604020202020204" pitchFamily="34" charset="0"/>
              <a:buChar char="•"/>
            </a:pPr>
            <a:endParaRPr lang="en-US" sz="1100" dirty="0">
              <a:latin typeface="Gill Sans MT" panose="020B0502020104020203" pitchFamily="34" charset="0"/>
            </a:endParaRPr>
          </a:p>
          <a:p>
            <a:pPr>
              <a:lnSpc>
                <a:spcPct val="114000"/>
              </a:lnSpc>
            </a:pPr>
            <a:r>
              <a:rPr lang="en-US" sz="1100" dirty="0">
                <a:latin typeface="Gill Sans MT" panose="020B0502020104020203" pitchFamily="34" charset="0"/>
              </a:rPr>
              <a:t>What federal forms must be included?</a:t>
            </a:r>
          </a:p>
          <a:p>
            <a:pPr lvl="1"/>
            <a:r>
              <a:rPr lang="en-US" sz="1100" dirty="0">
                <a:latin typeface="Gill Sans MT" panose="020B0502020104020203" pitchFamily="34" charset="0"/>
              </a:rPr>
              <a:t>There are 2 federal forms that must be included:</a:t>
            </a:r>
          </a:p>
          <a:p>
            <a:pPr marL="680176" lvl="1" indent="-226725">
              <a:buFont typeface="+mj-lt"/>
              <a:buAutoNum type="arabicPeriod"/>
            </a:pPr>
            <a:r>
              <a:rPr lang="en-US" sz="1100" dirty="0">
                <a:latin typeface="Gill Sans MT" panose="020B0502020104020203" pitchFamily="34" charset="0"/>
              </a:rPr>
              <a:t>The Child Support Enforcement Transmittal #1 and</a:t>
            </a:r>
          </a:p>
          <a:p>
            <a:pPr marL="680176" lvl="1" indent="-226725">
              <a:buFont typeface="+mj-lt"/>
              <a:buAutoNum type="arabicPeriod"/>
            </a:pPr>
            <a:r>
              <a:rPr lang="en-US" sz="1100" dirty="0">
                <a:latin typeface="Gill Sans MT" panose="020B0502020104020203" pitchFamily="34" charset="0"/>
              </a:rPr>
              <a:t>The Child Support Agency Confidential Information Form. </a:t>
            </a:r>
          </a:p>
          <a:p>
            <a:pPr marL="680176" lvl="1" indent="-226725">
              <a:lnSpc>
                <a:spcPct val="114000"/>
              </a:lnSpc>
              <a:buFont typeface="+mj-lt"/>
              <a:buAutoNum type="arabicPeriod"/>
            </a:pPr>
            <a:endParaRPr lang="en-US" sz="1100" dirty="0">
              <a:latin typeface="Gill Sans MT" panose="020B0502020104020203" pitchFamily="34" charset="0"/>
            </a:endParaRPr>
          </a:p>
        </p:txBody>
      </p:sp>
      <p:sp>
        <p:nvSpPr>
          <p:cNvPr id="4" name="Slide Number Placeholder 3"/>
          <p:cNvSpPr>
            <a:spLocks noGrp="1"/>
          </p:cNvSpPr>
          <p:nvPr>
            <p:ph type="sldNum" sz="quarter" idx="10"/>
          </p:nvPr>
        </p:nvSpPr>
        <p:spPr/>
        <p:txBody>
          <a:bodyPr/>
          <a:lstStyle/>
          <a:p>
            <a:fld id="{824A558B-E4E9-A94A-B9C1-029E46A76ABA}" type="slidenum">
              <a:rPr lang="en-US" smtClean="0"/>
              <a:t>25</a:t>
            </a:fld>
            <a:endParaRPr lang="en-US"/>
          </a:p>
        </p:txBody>
      </p:sp>
    </p:spTree>
    <p:extLst>
      <p:ext uri="{BB962C8B-B14F-4D97-AF65-F5344CB8AC3E}">
        <p14:creationId xmlns:p14="http://schemas.microsoft.com/office/powerpoint/2010/main" val="96973833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4000"/>
              </a:lnSpc>
            </a:pPr>
            <a:r>
              <a:rPr lang="en-US" sz="1100" dirty="0">
                <a:latin typeface="Gill Sans MT" panose="020B0502020104020203" pitchFamily="34" charset="0"/>
              </a:rPr>
              <a:t>Notes:</a:t>
            </a:r>
          </a:p>
          <a:p>
            <a:pPr>
              <a:lnSpc>
                <a:spcPct val="114000"/>
              </a:lnSpc>
            </a:pPr>
            <a:endParaRPr lang="en-US" sz="1100" dirty="0">
              <a:latin typeface="Gill Sans MT" panose="020B0502020104020203" pitchFamily="34" charset="0"/>
            </a:endParaRPr>
          </a:p>
          <a:p>
            <a:pPr>
              <a:lnSpc>
                <a:spcPct val="114000"/>
              </a:lnSpc>
            </a:pPr>
            <a:r>
              <a:rPr lang="en-US" sz="1100" dirty="0">
                <a:latin typeface="Gill Sans MT" panose="020B0502020104020203" pitchFamily="34" charset="0"/>
              </a:rPr>
              <a:t>Continuing Scenario #1:</a:t>
            </a:r>
          </a:p>
          <a:p>
            <a:pPr>
              <a:lnSpc>
                <a:spcPct val="114000"/>
              </a:lnSpc>
            </a:pPr>
            <a:endParaRPr lang="en-US" sz="1100" dirty="0">
              <a:latin typeface="Gill Sans MT" panose="020B0502020104020203" pitchFamily="34" charset="0"/>
            </a:endParaRPr>
          </a:p>
          <a:p>
            <a:pPr marL="640516" lvl="1" indent="-174687">
              <a:lnSpc>
                <a:spcPct val="114000"/>
              </a:lnSpc>
              <a:buFont typeface="Arial" panose="020B0604020202020204" pitchFamily="34" charset="0"/>
              <a:buChar char="•"/>
            </a:pPr>
            <a:r>
              <a:rPr lang="en-US" sz="1100" dirty="0">
                <a:latin typeface="Gill Sans MT" panose="020B0502020104020203" pitchFamily="34" charset="0"/>
              </a:rPr>
              <a:t>The father has custody of the child and they live in Michigan.</a:t>
            </a:r>
          </a:p>
          <a:p>
            <a:pPr marL="640516" lvl="1" indent="-174687">
              <a:lnSpc>
                <a:spcPct val="114000"/>
              </a:lnSpc>
              <a:buFont typeface="Arial" panose="020B0604020202020204" pitchFamily="34" charset="0"/>
              <a:buChar char="•"/>
            </a:pPr>
            <a:r>
              <a:rPr lang="en-US" sz="1100" dirty="0">
                <a:latin typeface="Gill Sans MT" panose="020B0502020104020203" pitchFamily="34" charset="0"/>
              </a:rPr>
              <a:t>Mom lives in Colorado.</a:t>
            </a:r>
          </a:p>
          <a:p>
            <a:pPr marL="640516" lvl="1" indent="-174687">
              <a:lnSpc>
                <a:spcPct val="114000"/>
              </a:lnSpc>
              <a:buFont typeface="Arial" panose="020B0604020202020204" pitchFamily="34" charset="0"/>
              <a:buChar char="•"/>
            </a:pPr>
            <a:r>
              <a:rPr lang="en-US" sz="1100" dirty="0">
                <a:latin typeface="Gill Sans MT" panose="020B0502020104020203" pitchFamily="34" charset="0"/>
              </a:rPr>
              <a:t>A Colorado divorce orders mom to pay dad $200 per month.</a:t>
            </a:r>
          </a:p>
          <a:p>
            <a:pPr marL="640516" lvl="1" indent="-174687">
              <a:lnSpc>
                <a:spcPct val="114000"/>
              </a:lnSpc>
              <a:buFont typeface="Arial" panose="020B0604020202020204" pitchFamily="34" charset="0"/>
              <a:buChar char="•"/>
            </a:pPr>
            <a:r>
              <a:rPr lang="en-US" sz="1100" dirty="0">
                <a:latin typeface="Gill Sans MT" panose="020B0502020104020203" pitchFamily="34" charset="0"/>
              </a:rPr>
              <a:t>Dad is on TANF in Michigan and the worker is preparing a case to send to Colorado.</a:t>
            </a:r>
          </a:p>
          <a:p>
            <a:pPr marL="174687" indent="-174687">
              <a:lnSpc>
                <a:spcPct val="114000"/>
              </a:lnSpc>
              <a:buFont typeface="Arial" panose="020B0604020202020204" pitchFamily="34" charset="0"/>
              <a:buChar char="•"/>
            </a:pPr>
            <a:endParaRPr lang="en-US" sz="1100" dirty="0">
              <a:latin typeface="Gill Sans MT" panose="020B0502020104020203" pitchFamily="34" charset="0"/>
            </a:endParaRPr>
          </a:p>
          <a:p>
            <a:pPr defTabSz="931660">
              <a:lnSpc>
                <a:spcPct val="114000"/>
              </a:lnSpc>
              <a:defRPr/>
            </a:pPr>
            <a:r>
              <a:rPr lang="en-US" sz="1100" dirty="0">
                <a:latin typeface="Gill Sans MT" panose="020B0502020104020203" pitchFamily="34" charset="0"/>
              </a:rPr>
              <a:t>Are there other documents that should be included or would be helpful?</a:t>
            </a:r>
          </a:p>
          <a:p>
            <a:pPr defTabSz="931660">
              <a:lnSpc>
                <a:spcPct val="114000"/>
              </a:lnSpc>
              <a:defRPr/>
            </a:pPr>
            <a:endParaRPr lang="en-US" sz="1100" dirty="0">
              <a:latin typeface="Gill Sans MT" panose="020B0502020104020203" pitchFamily="34" charset="0"/>
            </a:endParaRPr>
          </a:p>
          <a:p>
            <a:pPr lvl="1" defTabSz="931660">
              <a:lnSpc>
                <a:spcPct val="114000"/>
              </a:lnSpc>
              <a:defRPr/>
            </a:pPr>
            <a:r>
              <a:rPr lang="en-US" sz="1100" dirty="0">
                <a:latin typeface="Gill Sans MT" panose="020B0502020104020203" pitchFamily="34" charset="0"/>
              </a:rPr>
              <a:t>Though we don’t have other documents on the matrix, it is important for you to think about what other documents you might need to include.  In this case, a copy of the responding tribunal’s order could be helpful and any payment information of which the responding agency may not be aware.</a:t>
            </a:r>
          </a:p>
          <a:p>
            <a:pPr defTabSz="931660">
              <a:lnSpc>
                <a:spcPct val="114000"/>
              </a:lnSpc>
              <a:defRPr/>
            </a:pPr>
            <a:endParaRPr lang="en-US" sz="1100" dirty="0">
              <a:latin typeface="Gill Sans MT" panose="020B0502020104020203" pitchFamily="34" charset="0"/>
            </a:endParaRPr>
          </a:p>
          <a:p>
            <a:pPr>
              <a:lnSpc>
                <a:spcPct val="114000"/>
              </a:lnSpc>
            </a:pPr>
            <a:endParaRPr lang="en-US" dirty="0">
              <a:latin typeface="Gill Sans MT" panose="020B0502020104020203" pitchFamily="34" charset="0"/>
            </a:endParaRPr>
          </a:p>
        </p:txBody>
      </p:sp>
      <p:sp>
        <p:nvSpPr>
          <p:cNvPr id="4" name="Slide Number Placeholder 3"/>
          <p:cNvSpPr>
            <a:spLocks noGrp="1"/>
          </p:cNvSpPr>
          <p:nvPr>
            <p:ph type="sldNum" sz="quarter" idx="10"/>
          </p:nvPr>
        </p:nvSpPr>
        <p:spPr/>
        <p:txBody>
          <a:bodyPr/>
          <a:lstStyle/>
          <a:p>
            <a:fld id="{824A558B-E4E9-A94A-B9C1-029E46A76ABA}" type="slidenum">
              <a:rPr lang="en-US" smtClean="0"/>
              <a:t>26</a:t>
            </a:fld>
            <a:endParaRPr lang="en-US"/>
          </a:p>
        </p:txBody>
      </p:sp>
    </p:spTree>
    <p:extLst>
      <p:ext uri="{BB962C8B-B14F-4D97-AF65-F5344CB8AC3E}">
        <p14:creationId xmlns:p14="http://schemas.microsoft.com/office/powerpoint/2010/main" val="13561997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dirty="0">
                <a:latin typeface="Gill Sans MT" panose="020B0502020104020203" pitchFamily="34" charset="0"/>
              </a:rPr>
              <a:t>Notes:</a:t>
            </a:r>
          </a:p>
          <a:p>
            <a:endParaRPr lang="en-US" sz="1100" dirty="0">
              <a:latin typeface="Gill Sans MT" panose="020B0502020104020203" pitchFamily="34" charset="0"/>
            </a:endParaRPr>
          </a:p>
          <a:p>
            <a:r>
              <a:rPr lang="en-US" sz="1100" dirty="0">
                <a:latin typeface="Gill Sans MT" panose="020B0502020104020203" pitchFamily="34" charset="0"/>
              </a:rPr>
              <a:t>Any questions?</a:t>
            </a:r>
          </a:p>
        </p:txBody>
      </p:sp>
      <p:sp>
        <p:nvSpPr>
          <p:cNvPr id="4" name="Slide Number Placeholder 3"/>
          <p:cNvSpPr>
            <a:spLocks noGrp="1"/>
          </p:cNvSpPr>
          <p:nvPr>
            <p:ph type="sldNum" sz="quarter" idx="10"/>
          </p:nvPr>
        </p:nvSpPr>
        <p:spPr/>
        <p:txBody>
          <a:bodyPr/>
          <a:lstStyle/>
          <a:p>
            <a:fld id="{824A558B-E4E9-A94A-B9C1-029E46A76ABA}" type="slidenum">
              <a:rPr lang="en-US" smtClean="0"/>
              <a:t>27</a:t>
            </a:fld>
            <a:endParaRPr lang="en-US"/>
          </a:p>
        </p:txBody>
      </p:sp>
    </p:spTree>
    <p:extLst>
      <p:ext uri="{BB962C8B-B14F-4D97-AF65-F5344CB8AC3E}">
        <p14:creationId xmlns:p14="http://schemas.microsoft.com/office/powerpoint/2010/main" val="66053604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4000"/>
              </a:lnSpc>
            </a:pPr>
            <a:r>
              <a:rPr lang="en-US" sz="1100" dirty="0">
                <a:latin typeface="Gill Sans MT" panose="020B0502020104020203" pitchFamily="34" charset="0"/>
              </a:rPr>
              <a:t>Notes:</a:t>
            </a:r>
          </a:p>
          <a:p>
            <a:pPr>
              <a:lnSpc>
                <a:spcPct val="114000"/>
              </a:lnSpc>
            </a:pPr>
            <a:endParaRPr lang="en-US" sz="1100" dirty="0">
              <a:latin typeface="Gill Sans MT" panose="020B0502020104020203" pitchFamily="34" charset="0"/>
            </a:endParaRPr>
          </a:p>
          <a:p>
            <a:pPr>
              <a:lnSpc>
                <a:spcPct val="114000"/>
              </a:lnSpc>
            </a:pPr>
            <a:r>
              <a:rPr lang="en-US" sz="1100" dirty="0">
                <a:latin typeface="Gill Sans MT" panose="020B0502020104020203" pitchFamily="34" charset="0"/>
              </a:rPr>
              <a:t>In our next scenario:</a:t>
            </a:r>
          </a:p>
          <a:p>
            <a:pPr marL="174687" indent="-174687">
              <a:lnSpc>
                <a:spcPct val="114000"/>
              </a:lnSpc>
              <a:buFont typeface="Arial" panose="020B0604020202020204" pitchFamily="34" charset="0"/>
              <a:buChar char="•"/>
            </a:pPr>
            <a:endParaRPr lang="en-US" sz="1100" dirty="0">
              <a:latin typeface="Gill Sans MT" panose="020B0502020104020203" pitchFamily="34" charset="0"/>
            </a:endParaRPr>
          </a:p>
          <a:p>
            <a:pPr marL="174687" indent="-174687">
              <a:lnSpc>
                <a:spcPct val="114000"/>
              </a:lnSpc>
              <a:buFont typeface="Arial" panose="020B0604020202020204" pitchFamily="34" charset="0"/>
              <a:buChar char="•"/>
            </a:pPr>
            <a:r>
              <a:rPr lang="en-US" sz="1100" dirty="0">
                <a:latin typeface="Gill Sans MT" panose="020B0502020104020203" pitchFamily="34" charset="0"/>
              </a:rPr>
              <a:t>Mom and child are in California </a:t>
            </a:r>
          </a:p>
          <a:p>
            <a:pPr marL="174687" indent="-174687">
              <a:lnSpc>
                <a:spcPct val="114000"/>
              </a:lnSpc>
              <a:buFont typeface="Arial" panose="020B0604020202020204" pitchFamily="34" charset="0"/>
              <a:buChar char="•"/>
            </a:pPr>
            <a:r>
              <a:rPr lang="en-US" sz="1100" dirty="0">
                <a:latin typeface="Gill Sans MT" panose="020B0502020104020203" pitchFamily="34" charset="0"/>
              </a:rPr>
              <a:t>The alleged father is in Florida.   </a:t>
            </a:r>
          </a:p>
          <a:p>
            <a:pPr marL="174687" indent="-174687">
              <a:lnSpc>
                <a:spcPct val="114000"/>
              </a:lnSpc>
              <a:buFont typeface="Arial" panose="020B0604020202020204" pitchFamily="34" charset="0"/>
              <a:buChar char="•"/>
            </a:pPr>
            <a:r>
              <a:rPr lang="en-US" sz="1100" dirty="0">
                <a:latin typeface="Gill Sans MT" panose="020B0502020104020203" pitchFamily="34" charset="0"/>
              </a:rPr>
              <a:t>The parents were never married and no Acknowledgment of Parentage was completed.</a:t>
            </a:r>
          </a:p>
          <a:p>
            <a:pPr marL="174687" indent="-174687">
              <a:lnSpc>
                <a:spcPct val="114000"/>
              </a:lnSpc>
              <a:buFont typeface="Arial" panose="020B0604020202020204" pitchFamily="34" charset="0"/>
              <a:buChar char="•"/>
            </a:pPr>
            <a:r>
              <a:rPr lang="en-US" sz="1100" dirty="0">
                <a:latin typeface="Gill Sans MT" panose="020B0502020104020203" pitchFamily="34" charset="0"/>
              </a:rPr>
              <a:t>Mom applies for IV-D services in California.  </a:t>
            </a:r>
          </a:p>
          <a:p>
            <a:pPr marL="174687" indent="-174687">
              <a:lnSpc>
                <a:spcPct val="114000"/>
              </a:lnSpc>
              <a:buFont typeface="Arial" panose="020B0604020202020204" pitchFamily="34" charset="0"/>
              <a:buChar char="•"/>
            </a:pPr>
            <a:r>
              <a:rPr lang="en-US" sz="1100" dirty="0">
                <a:latin typeface="Gill Sans MT" panose="020B0502020104020203" pitchFamily="34" charset="0"/>
              </a:rPr>
              <a:t>Since California has no basis for long-arm jurisdiction, the worker is preparing an intergovernmental action.</a:t>
            </a:r>
          </a:p>
          <a:p>
            <a:pPr>
              <a:lnSpc>
                <a:spcPct val="114000"/>
              </a:lnSpc>
            </a:pPr>
            <a:endParaRPr lang="en-US" sz="1100" dirty="0">
              <a:latin typeface="Gill Sans MT" panose="020B0502020104020203" pitchFamily="34" charset="0"/>
            </a:endParaRPr>
          </a:p>
          <a:p>
            <a:pPr>
              <a:lnSpc>
                <a:spcPct val="114000"/>
              </a:lnSpc>
            </a:pPr>
            <a:r>
              <a:rPr lang="en-US" sz="1100" dirty="0">
                <a:latin typeface="Gill Sans MT" panose="020B0502020104020203" pitchFamily="34" charset="0"/>
              </a:rPr>
              <a:t>What action should be requested on the Transmittal #1?</a:t>
            </a:r>
          </a:p>
          <a:p>
            <a:pPr lvl="1">
              <a:lnSpc>
                <a:spcPct val="114000"/>
              </a:lnSpc>
            </a:pPr>
            <a:r>
              <a:rPr lang="en-US" sz="1100" dirty="0">
                <a:latin typeface="Gill Sans MT" panose="020B0502020104020203" pitchFamily="34" charset="0"/>
              </a:rPr>
              <a:t>Action </a:t>
            </a:r>
            <a:r>
              <a:rPr lang="en-US" sz="1100" dirty="0"/>
              <a:t>1 </a:t>
            </a:r>
            <a:r>
              <a:rPr lang="en-US" sz="1100" dirty="0">
                <a:latin typeface="Gill Sans MT" panose="020B0502020104020203" pitchFamily="34" charset="0"/>
              </a:rPr>
              <a:t>along with 2.A should be marked on the Transmittal #1, requesting establishment of parentage and support.  If you are requesting establishment of any retroactive support, you would also mark 2.B.</a:t>
            </a:r>
          </a:p>
          <a:p>
            <a:pPr lvl="1">
              <a:lnSpc>
                <a:spcPct val="114000"/>
              </a:lnSpc>
            </a:pPr>
            <a:endParaRPr lang="en-US" sz="1100" dirty="0">
              <a:latin typeface="Gill Sans MT" panose="020B0502020104020203" pitchFamily="34" charset="0"/>
            </a:endParaRPr>
          </a:p>
        </p:txBody>
      </p:sp>
      <p:sp>
        <p:nvSpPr>
          <p:cNvPr id="4" name="Slide Number Placeholder 3"/>
          <p:cNvSpPr>
            <a:spLocks noGrp="1"/>
          </p:cNvSpPr>
          <p:nvPr>
            <p:ph type="sldNum" sz="quarter" idx="10"/>
          </p:nvPr>
        </p:nvSpPr>
        <p:spPr/>
        <p:txBody>
          <a:bodyPr/>
          <a:lstStyle/>
          <a:p>
            <a:fld id="{824A558B-E4E9-A94A-B9C1-029E46A76ABA}" type="slidenum">
              <a:rPr lang="en-US" smtClean="0"/>
              <a:t>28</a:t>
            </a:fld>
            <a:endParaRPr lang="en-US"/>
          </a:p>
        </p:txBody>
      </p:sp>
    </p:spTree>
    <p:extLst>
      <p:ext uri="{BB962C8B-B14F-4D97-AF65-F5344CB8AC3E}">
        <p14:creationId xmlns:p14="http://schemas.microsoft.com/office/powerpoint/2010/main" val="298491256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4000"/>
              </a:lnSpc>
            </a:pPr>
            <a:r>
              <a:rPr lang="en-US" sz="1100" dirty="0">
                <a:latin typeface="Gill Sans MT" panose="020B0502020104020203" pitchFamily="34" charset="0"/>
              </a:rPr>
              <a:t>Notes:</a:t>
            </a:r>
          </a:p>
          <a:p>
            <a:pPr>
              <a:lnSpc>
                <a:spcPct val="114000"/>
              </a:lnSpc>
            </a:pPr>
            <a:endParaRPr lang="en-US" sz="1100" dirty="0">
              <a:latin typeface="Gill Sans MT" panose="020B0502020104020203" pitchFamily="34" charset="0"/>
            </a:endParaRPr>
          </a:p>
          <a:p>
            <a:pPr>
              <a:lnSpc>
                <a:spcPct val="114000"/>
              </a:lnSpc>
            </a:pPr>
            <a:r>
              <a:rPr lang="en-US" sz="1100" dirty="0">
                <a:latin typeface="Gill Sans MT" panose="020B0502020104020203" pitchFamily="34" charset="0"/>
              </a:rPr>
              <a:t>Continuing scenario 2:</a:t>
            </a:r>
          </a:p>
          <a:p>
            <a:pPr marL="174687" indent="-174687">
              <a:lnSpc>
                <a:spcPct val="114000"/>
              </a:lnSpc>
              <a:buFont typeface="Arial" panose="020B0604020202020204" pitchFamily="34" charset="0"/>
              <a:buChar char="•"/>
            </a:pPr>
            <a:endParaRPr lang="en-US" sz="1100" dirty="0">
              <a:latin typeface="Gill Sans MT" panose="020B0502020104020203" pitchFamily="34" charset="0"/>
            </a:endParaRPr>
          </a:p>
          <a:p>
            <a:pPr marL="174687" indent="-174687">
              <a:lnSpc>
                <a:spcPct val="114000"/>
              </a:lnSpc>
              <a:buFont typeface="Arial" panose="020B0604020202020204" pitchFamily="34" charset="0"/>
              <a:buChar char="•"/>
            </a:pPr>
            <a:r>
              <a:rPr lang="en-US" sz="1100" dirty="0">
                <a:latin typeface="Gill Sans MT" panose="020B0502020104020203" pitchFamily="34" charset="0"/>
              </a:rPr>
              <a:t>Mom and child are in California </a:t>
            </a:r>
          </a:p>
          <a:p>
            <a:pPr marL="174687" indent="-174687">
              <a:lnSpc>
                <a:spcPct val="114000"/>
              </a:lnSpc>
              <a:buFont typeface="Arial" panose="020B0604020202020204" pitchFamily="34" charset="0"/>
              <a:buChar char="•"/>
            </a:pPr>
            <a:r>
              <a:rPr lang="en-US" sz="1100" dirty="0">
                <a:latin typeface="Gill Sans MT" panose="020B0502020104020203" pitchFamily="34" charset="0"/>
              </a:rPr>
              <a:t>The alleged father is in Florida.   </a:t>
            </a:r>
          </a:p>
          <a:p>
            <a:pPr marL="174687" indent="-174687">
              <a:lnSpc>
                <a:spcPct val="114000"/>
              </a:lnSpc>
              <a:buFont typeface="Arial" panose="020B0604020202020204" pitchFamily="34" charset="0"/>
              <a:buChar char="•"/>
            </a:pPr>
            <a:r>
              <a:rPr lang="en-US" sz="1100" dirty="0">
                <a:latin typeface="Gill Sans MT" panose="020B0502020104020203" pitchFamily="34" charset="0"/>
              </a:rPr>
              <a:t>The parents were never married and no Acknowledgment of Parentage was completed.</a:t>
            </a:r>
          </a:p>
          <a:p>
            <a:pPr marL="174687" indent="-174687">
              <a:lnSpc>
                <a:spcPct val="114000"/>
              </a:lnSpc>
              <a:buFont typeface="Arial" panose="020B0604020202020204" pitchFamily="34" charset="0"/>
              <a:buChar char="•"/>
            </a:pPr>
            <a:r>
              <a:rPr lang="en-US" sz="1100" dirty="0">
                <a:latin typeface="Gill Sans MT" panose="020B0502020104020203" pitchFamily="34" charset="0"/>
              </a:rPr>
              <a:t>Mom applies for IV-D services in California.  </a:t>
            </a:r>
          </a:p>
          <a:p>
            <a:pPr marL="174687" indent="-174687">
              <a:lnSpc>
                <a:spcPct val="114000"/>
              </a:lnSpc>
              <a:buFont typeface="Arial" panose="020B0604020202020204" pitchFamily="34" charset="0"/>
              <a:buChar char="•"/>
            </a:pPr>
            <a:r>
              <a:rPr lang="en-US" sz="1100" dirty="0">
                <a:latin typeface="Gill Sans MT" panose="020B0502020104020203" pitchFamily="34" charset="0"/>
              </a:rPr>
              <a:t>Since California has no basis for long-arm jurisdiction, the worker is preparing an intergovernmental action.</a:t>
            </a:r>
          </a:p>
          <a:p>
            <a:pPr>
              <a:lnSpc>
                <a:spcPct val="114000"/>
              </a:lnSpc>
            </a:pPr>
            <a:endParaRPr lang="en-US" sz="1100" dirty="0">
              <a:latin typeface="Gill Sans MT" panose="020B0502020104020203" pitchFamily="34" charset="0"/>
            </a:endParaRPr>
          </a:p>
          <a:p>
            <a:pPr>
              <a:lnSpc>
                <a:spcPct val="114000"/>
              </a:lnSpc>
            </a:pPr>
            <a:r>
              <a:rPr lang="en-US" sz="1100" dirty="0">
                <a:latin typeface="Gill Sans MT" panose="020B0502020104020203" pitchFamily="34" charset="0"/>
              </a:rPr>
              <a:t>What federal forms must be included?</a:t>
            </a:r>
          </a:p>
          <a:p>
            <a:pPr lvl="1"/>
            <a:r>
              <a:rPr lang="en-US" sz="1100" dirty="0">
                <a:latin typeface="Gill Sans MT" panose="020B0502020104020203" pitchFamily="34" charset="0"/>
              </a:rPr>
              <a:t>This scenario requires 6 federal forms:</a:t>
            </a:r>
          </a:p>
          <a:p>
            <a:pPr marL="680176" lvl="1" indent="-226725">
              <a:buFont typeface="+mj-lt"/>
              <a:buAutoNum type="arabicPeriod"/>
            </a:pPr>
            <a:r>
              <a:rPr lang="en-US" sz="1100" dirty="0">
                <a:latin typeface="Gill Sans MT" panose="020B0502020104020203" pitchFamily="34" charset="0"/>
              </a:rPr>
              <a:t>The Child Support Enforcement Transmittal #1 – Initial Request, </a:t>
            </a:r>
          </a:p>
          <a:p>
            <a:pPr marL="680176" lvl="1" indent="-226725">
              <a:buFont typeface="+mj-lt"/>
              <a:buAutoNum type="arabicPeriod"/>
            </a:pPr>
            <a:r>
              <a:rPr lang="en-US" sz="1100" dirty="0">
                <a:latin typeface="Gill Sans MT" panose="020B0502020104020203" pitchFamily="34" charset="0"/>
              </a:rPr>
              <a:t>The Child Support Agency Confidential Information Form,</a:t>
            </a:r>
          </a:p>
          <a:p>
            <a:pPr marL="680176" lvl="1" indent="-226725">
              <a:buFont typeface="+mj-lt"/>
              <a:buAutoNum type="arabicPeriod"/>
            </a:pPr>
            <a:r>
              <a:rPr lang="en-US" sz="1100" dirty="0">
                <a:latin typeface="Gill Sans MT" panose="020B0502020104020203" pitchFamily="34" charset="0"/>
              </a:rPr>
              <a:t>The Uniform Support Petition,</a:t>
            </a:r>
          </a:p>
          <a:p>
            <a:pPr marL="680176" lvl="1" indent="-226725">
              <a:buFont typeface="+mj-lt"/>
              <a:buAutoNum type="arabicPeriod"/>
            </a:pPr>
            <a:r>
              <a:rPr lang="en-US" sz="1100" dirty="0">
                <a:latin typeface="Gill Sans MT" panose="020B0502020104020203" pitchFamily="34" charset="0"/>
              </a:rPr>
              <a:t>The General Testimony,</a:t>
            </a:r>
          </a:p>
          <a:p>
            <a:pPr marL="680176" lvl="1" indent="-226725">
              <a:buFont typeface="+mj-lt"/>
              <a:buAutoNum type="arabicPeriod"/>
            </a:pPr>
            <a:r>
              <a:rPr lang="en-US" sz="1100" dirty="0">
                <a:latin typeface="Gill Sans MT" panose="020B0502020104020203" pitchFamily="34" charset="0"/>
              </a:rPr>
              <a:t>The Personal Information Form for UIFSA § 311, and </a:t>
            </a:r>
          </a:p>
          <a:p>
            <a:pPr marL="680176" lvl="1" indent="-226725">
              <a:buFont typeface="+mj-lt"/>
              <a:buAutoNum type="arabicPeriod"/>
            </a:pPr>
            <a:r>
              <a:rPr lang="en-US" sz="1100" dirty="0">
                <a:latin typeface="Gill Sans MT" panose="020B0502020104020203" pitchFamily="34" charset="0"/>
              </a:rPr>
              <a:t>The Declaration in Support of Establishing Parentage. </a:t>
            </a:r>
          </a:p>
          <a:p>
            <a:pPr lvl="2"/>
            <a:r>
              <a:rPr lang="en-US" sz="1100" dirty="0">
                <a:latin typeface="Gill Sans MT" panose="020B0502020104020203" pitchFamily="34" charset="0"/>
              </a:rPr>
              <a:t>Remember that if there are more than one child, this last form is required for each child.</a:t>
            </a:r>
          </a:p>
          <a:p>
            <a:pPr marL="680176" lvl="1" indent="-226725">
              <a:buFont typeface="+mj-lt"/>
              <a:buAutoNum type="arabicPeriod"/>
            </a:pPr>
            <a:endParaRPr lang="en-US" sz="1100" dirty="0">
              <a:latin typeface="Gill Sans MT" panose="020B0502020104020203" pitchFamily="34" charset="0"/>
            </a:endParaRPr>
          </a:p>
        </p:txBody>
      </p:sp>
      <p:sp>
        <p:nvSpPr>
          <p:cNvPr id="4" name="Slide Number Placeholder 3"/>
          <p:cNvSpPr>
            <a:spLocks noGrp="1"/>
          </p:cNvSpPr>
          <p:nvPr>
            <p:ph type="sldNum" sz="quarter" idx="10"/>
          </p:nvPr>
        </p:nvSpPr>
        <p:spPr/>
        <p:txBody>
          <a:bodyPr/>
          <a:lstStyle/>
          <a:p>
            <a:fld id="{824A558B-E4E9-A94A-B9C1-029E46A76ABA}" type="slidenum">
              <a:rPr lang="en-US" smtClean="0"/>
              <a:t>29</a:t>
            </a:fld>
            <a:endParaRPr lang="en-US"/>
          </a:p>
        </p:txBody>
      </p:sp>
    </p:spTree>
    <p:extLst>
      <p:ext uri="{BB962C8B-B14F-4D97-AF65-F5344CB8AC3E}">
        <p14:creationId xmlns:p14="http://schemas.microsoft.com/office/powerpoint/2010/main" val="36742827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4000"/>
              </a:lnSpc>
            </a:pPr>
            <a:r>
              <a:rPr lang="en-US" sz="1100" dirty="0">
                <a:latin typeface="Gill Sans MT" panose="020B0502020104020203" pitchFamily="34" charset="0"/>
              </a:rPr>
              <a:t>Notes:</a:t>
            </a:r>
          </a:p>
          <a:p>
            <a:pPr>
              <a:lnSpc>
                <a:spcPct val="114000"/>
              </a:lnSpc>
            </a:pPr>
            <a:r>
              <a:rPr lang="en-US" sz="1100" dirty="0">
                <a:latin typeface="Gill Sans MT" panose="020B0502020104020203" pitchFamily="34" charset="0"/>
              </a:rPr>
              <a:t> </a:t>
            </a:r>
          </a:p>
          <a:p>
            <a:pPr>
              <a:lnSpc>
                <a:spcPct val="114000"/>
              </a:lnSpc>
            </a:pPr>
            <a:r>
              <a:rPr lang="en-US" sz="1100" dirty="0">
                <a:latin typeface="Gill Sans MT" panose="020B0502020104020203" pitchFamily="34" charset="0"/>
              </a:rPr>
              <a:t>In Session 3, we covered two additional forms:</a:t>
            </a:r>
          </a:p>
          <a:p>
            <a:pPr marL="680176" lvl="1" indent="-226725">
              <a:lnSpc>
                <a:spcPct val="114000"/>
              </a:lnSpc>
              <a:buFont typeface="+mj-lt"/>
              <a:buAutoNum type="arabicPeriod"/>
            </a:pPr>
            <a:r>
              <a:rPr lang="en-US" sz="1100" dirty="0">
                <a:latin typeface="Gill Sans MT" panose="020B0502020104020203" pitchFamily="34" charset="0"/>
              </a:rPr>
              <a:t>General Testimony and</a:t>
            </a:r>
          </a:p>
          <a:p>
            <a:pPr marL="680176" lvl="1" indent="-226725">
              <a:lnSpc>
                <a:spcPct val="114000"/>
              </a:lnSpc>
              <a:buFont typeface="+mj-lt"/>
              <a:buAutoNum type="arabicPeriod"/>
            </a:pPr>
            <a:r>
              <a:rPr lang="en-US" sz="1100" dirty="0">
                <a:latin typeface="Gill Sans MT" panose="020B0502020104020203" pitchFamily="34" charset="0"/>
              </a:rPr>
              <a:t>Request for Change of Support Payment Location Pursuant to UIFSA § 319.</a:t>
            </a:r>
          </a:p>
          <a:p>
            <a:pPr>
              <a:lnSpc>
                <a:spcPct val="114000"/>
              </a:lnSpc>
            </a:pPr>
            <a:r>
              <a:rPr lang="en-US" sz="1100" dirty="0">
                <a:latin typeface="Gill Sans MT" panose="020B0502020104020203" pitchFamily="34" charset="0"/>
              </a:rPr>
              <a:t> </a:t>
            </a:r>
          </a:p>
          <a:p>
            <a:pPr>
              <a:lnSpc>
                <a:spcPct val="114000"/>
              </a:lnSpc>
            </a:pPr>
            <a:r>
              <a:rPr lang="en-US" sz="1100" dirty="0">
                <a:latin typeface="Gill Sans MT" panose="020B0502020104020203" pitchFamily="34" charset="0"/>
              </a:rPr>
              <a:t>Today we will finish our discussion of the individual forms, covering:</a:t>
            </a:r>
          </a:p>
          <a:p>
            <a:pPr marL="680176" lvl="1" indent="-226725">
              <a:lnSpc>
                <a:spcPct val="114000"/>
              </a:lnSpc>
              <a:buFont typeface="+mj-lt"/>
              <a:buAutoNum type="arabicPeriod"/>
            </a:pPr>
            <a:r>
              <a:rPr lang="en-US" sz="1100" dirty="0">
                <a:latin typeface="Gill Sans MT" panose="020B0502020104020203" pitchFamily="34" charset="0"/>
              </a:rPr>
              <a:t>Notice of Determination of Controlling Order; </a:t>
            </a:r>
          </a:p>
          <a:p>
            <a:pPr marL="680176" lvl="1" indent="-226725">
              <a:lnSpc>
                <a:spcPct val="114000"/>
              </a:lnSpc>
              <a:buFont typeface="+mj-lt"/>
              <a:buAutoNum type="arabicPeriod"/>
            </a:pPr>
            <a:r>
              <a:rPr lang="en-US" sz="1100" dirty="0">
                <a:latin typeface="Gill Sans MT" panose="020B0502020104020203" pitchFamily="34" charset="0"/>
              </a:rPr>
              <a:t>Child Support Locate Request; </a:t>
            </a:r>
          </a:p>
          <a:p>
            <a:pPr marL="680176" lvl="1" indent="-226725">
              <a:lnSpc>
                <a:spcPct val="114000"/>
              </a:lnSpc>
              <a:buFont typeface="+mj-lt"/>
              <a:buAutoNum type="arabicPeriod"/>
            </a:pPr>
            <a:r>
              <a:rPr lang="en-US" sz="1100" dirty="0">
                <a:latin typeface="Gill Sans MT" panose="020B0502020104020203" pitchFamily="34" charset="0"/>
              </a:rPr>
              <a:t>Declaration in Support of Establishing Parentage; and</a:t>
            </a:r>
          </a:p>
          <a:p>
            <a:pPr marL="680176" lvl="1" indent="-226725">
              <a:lnSpc>
                <a:spcPct val="114000"/>
              </a:lnSpc>
              <a:buFont typeface="+mj-lt"/>
              <a:buAutoNum type="arabicPeriod"/>
            </a:pPr>
            <a:r>
              <a:rPr lang="en-US" sz="1100" dirty="0">
                <a:latin typeface="Gill Sans MT" panose="020B0502020104020203" pitchFamily="34" charset="0"/>
              </a:rPr>
              <a:t>Forms Matrix.</a:t>
            </a:r>
          </a:p>
          <a:p>
            <a:pPr>
              <a:lnSpc>
                <a:spcPct val="114000"/>
              </a:lnSpc>
            </a:pPr>
            <a:r>
              <a:rPr lang="en-US" sz="1100" dirty="0">
                <a:latin typeface="Gill Sans MT" panose="020B0502020104020203" pitchFamily="34" charset="0"/>
              </a:rPr>
              <a:t> </a:t>
            </a:r>
          </a:p>
          <a:p>
            <a:pPr>
              <a:lnSpc>
                <a:spcPct val="114000"/>
              </a:lnSpc>
            </a:pPr>
            <a:r>
              <a:rPr lang="en-US" sz="1100" dirty="0">
                <a:latin typeface="Gill Sans MT" panose="020B0502020104020203" pitchFamily="34" charset="0"/>
              </a:rPr>
              <a:t>We will also discuss implementation timeframes, scenarios, resources and training wrap-up. </a:t>
            </a:r>
          </a:p>
          <a:p>
            <a:pPr defTabSz="924020">
              <a:defRPr/>
            </a:pPr>
            <a:endParaRPr lang="en-US" sz="1100" dirty="0">
              <a:latin typeface="Gill Sans MT" panose="020B0502020104020203" pitchFamily="34" charset="0"/>
            </a:endParaRPr>
          </a:p>
          <a:p>
            <a:endParaRPr lang="en-US" sz="1100" dirty="0"/>
          </a:p>
        </p:txBody>
      </p:sp>
      <p:sp>
        <p:nvSpPr>
          <p:cNvPr id="4" name="Slide Number Placeholder 3"/>
          <p:cNvSpPr>
            <a:spLocks noGrp="1"/>
          </p:cNvSpPr>
          <p:nvPr>
            <p:ph type="sldNum" sz="quarter" idx="10"/>
          </p:nvPr>
        </p:nvSpPr>
        <p:spPr/>
        <p:txBody>
          <a:bodyPr/>
          <a:lstStyle/>
          <a:p>
            <a:fld id="{824A558B-E4E9-A94A-B9C1-029E46A76ABA}" type="slidenum">
              <a:rPr lang="en-US" smtClean="0"/>
              <a:t>3</a:t>
            </a:fld>
            <a:endParaRPr lang="en-US"/>
          </a:p>
        </p:txBody>
      </p:sp>
    </p:spTree>
    <p:extLst>
      <p:ext uri="{BB962C8B-B14F-4D97-AF65-F5344CB8AC3E}">
        <p14:creationId xmlns:p14="http://schemas.microsoft.com/office/powerpoint/2010/main" val="111098568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4000"/>
              </a:lnSpc>
            </a:pPr>
            <a:r>
              <a:rPr lang="en-US" sz="1100" dirty="0">
                <a:latin typeface="Gill Sans MT" panose="020B0502020104020203" pitchFamily="34" charset="0"/>
              </a:rPr>
              <a:t>Notes:</a:t>
            </a:r>
          </a:p>
          <a:p>
            <a:pPr>
              <a:lnSpc>
                <a:spcPct val="114000"/>
              </a:lnSpc>
            </a:pPr>
            <a:endParaRPr lang="en-US" sz="1100" dirty="0">
              <a:latin typeface="Gill Sans MT" panose="020B0502020104020203" pitchFamily="34" charset="0"/>
            </a:endParaRPr>
          </a:p>
          <a:p>
            <a:pPr>
              <a:lnSpc>
                <a:spcPct val="114000"/>
              </a:lnSpc>
            </a:pPr>
            <a:r>
              <a:rPr lang="en-US" sz="1100" dirty="0">
                <a:latin typeface="Gill Sans MT" panose="020B0502020104020203" pitchFamily="34" charset="0"/>
              </a:rPr>
              <a:t>Continuing scenario 2:</a:t>
            </a:r>
          </a:p>
          <a:p>
            <a:pPr marL="174687" indent="-174687">
              <a:lnSpc>
                <a:spcPct val="114000"/>
              </a:lnSpc>
              <a:buFont typeface="Arial" panose="020B0604020202020204" pitchFamily="34" charset="0"/>
              <a:buChar char="•"/>
            </a:pPr>
            <a:endParaRPr lang="en-US" sz="1100" dirty="0">
              <a:latin typeface="Gill Sans MT" panose="020B0502020104020203" pitchFamily="34" charset="0"/>
            </a:endParaRPr>
          </a:p>
          <a:p>
            <a:pPr marL="174687" indent="-174687">
              <a:lnSpc>
                <a:spcPct val="114000"/>
              </a:lnSpc>
              <a:buFont typeface="Arial" panose="020B0604020202020204" pitchFamily="34" charset="0"/>
              <a:buChar char="•"/>
            </a:pPr>
            <a:r>
              <a:rPr lang="en-US" sz="1100" dirty="0">
                <a:latin typeface="Gill Sans MT" panose="020B0502020104020203" pitchFamily="34" charset="0"/>
              </a:rPr>
              <a:t>Mom and child are in California </a:t>
            </a:r>
          </a:p>
          <a:p>
            <a:pPr marL="174687" indent="-174687">
              <a:lnSpc>
                <a:spcPct val="114000"/>
              </a:lnSpc>
              <a:buFont typeface="Arial" panose="020B0604020202020204" pitchFamily="34" charset="0"/>
              <a:buChar char="•"/>
            </a:pPr>
            <a:r>
              <a:rPr lang="en-US" sz="1100" dirty="0">
                <a:latin typeface="Gill Sans MT" panose="020B0502020104020203" pitchFamily="34" charset="0"/>
              </a:rPr>
              <a:t>The alleged father is in Florida.   </a:t>
            </a:r>
          </a:p>
          <a:p>
            <a:pPr marL="174687" indent="-174687">
              <a:lnSpc>
                <a:spcPct val="114000"/>
              </a:lnSpc>
              <a:buFont typeface="Arial" panose="020B0604020202020204" pitchFamily="34" charset="0"/>
              <a:buChar char="•"/>
            </a:pPr>
            <a:r>
              <a:rPr lang="en-US" sz="1100" dirty="0">
                <a:latin typeface="Gill Sans MT" panose="020B0502020104020203" pitchFamily="34" charset="0"/>
              </a:rPr>
              <a:t>The parents were never married and no Acknowledgment of Parentage was completed.</a:t>
            </a:r>
          </a:p>
          <a:p>
            <a:pPr marL="174687" indent="-174687">
              <a:lnSpc>
                <a:spcPct val="114000"/>
              </a:lnSpc>
              <a:buFont typeface="Arial" panose="020B0604020202020204" pitchFamily="34" charset="0"/>
              <a:buChar char="•"/>
            </a:pPr>
            <a:r>
              <a:rPr lang="en-US" sz="1100" dirty="0">
                <a:latin typeface="Gill Sans MT" panose="020B0502020104020203" pitchFamily="34" charset="0"/>
              </a:rPr>
              <a:t>Mom applies for IV-D services in California.  </a:t>
            </a:r>
          </a:p>
          <a:p>
            <a:pPr marL="174687" indent="-174687">
              <a:lnSpc>
                <a:spcPct val="114000"/>
              </a:lnSpc>
              <a:buFont typeface="Arial" panose="020B0604020202020204" pitchFamily="34" charset="0"/>
              <a:buChar char="•"/>
            </a:pPr>
            <a:r>
              <a:rPr lang="en-US" sz="1100" dirty="0">
                <a:latin typeface="Gill Sans MT" panose="020B0502020104020203" pitchFamily="34" charset="0"/>
              </a:rPr>
              <a:t>Since California has no basis for long-arm jurisdiction, the worker is preparing an intergovernmental action.</a:t>
            </a:r>
          </a:p>
          <a:p>
            <a:pPr>
              <a:lnSpc>
                <a:spcPct val="114000"/>
              </a:lnSpc>
            </a:pPr>
            <a:endParaRPr lang="en-US" sz="1100" dirty="0">
              <a:latin typeface="Gill Sans MT" panose="020B0502020104020203" pitchFamily="34" charset="0"/>
            </a:endParaRPr>
          </a:p>
          <a:p>
            <a:pPr defTabSz="931660">
              <a:lnSpc>
                <a:spcPct val="114000"/>
              </a:lnSpc>
              <a:defRPr/>
            </a:pPr>
            <a:r>
              <a:rPr lang="en-US" sz="1100" dirty="0">
                <a:latin typeface="Gill Sans MT" panose="020B0502020104020203" pitchFamily="34" charset="0"/>
              </a:rPr>
              <a:t>Are there other documents that should be included or would be helpful?</a:t>
            </a:r>
          </a:p>
          <a:p>
            <a:pPr lvl="1" defTabSz="931660">
              <a:lnSpc>
                <a:spcPct val="114000"/>
              </a:lnSpc>
              <a:defRPr/>
            </a:pPr>
            <a:r>
              <a:rPr lang="en-US" sz="1100" dirty="0">
                <a:latin typeface="Gill Sans MT" panose="020B0502020104020203" pitchFamily="34" charset="0"/>
              </a:rPr>
              <a:t>It is helpful to include a birth certificate or official birth record to ensure there is not already a different parent’s name listed.  Of course, supporting financial documents, such as tax returns and pay stubs, might be needed for the responding state’s guidelines.</a:t>
            </a:r>
          </a:p>
        </p:txBody>
      </p:sp>
      <p:sp>
        <p:nvSpPr>
          <p:cNvPr id="4" name="Slide Number Placeholder 3"/>
          <p:cNvSpPr>
            <a:spLocks noGrp="1"/>
          </p:cNvSpPr>
          <p:nvPr>
            <p:ph type="sldNum" sz="quarter" idx="10"/>
          </p:nvPr>
        </p:nvSpPr>
        <p:spPr/>
        <p:txBody>
          <a:bodyPr/>
          <a:lstStyle/>
          <a:p>
            <a:fld id="{824A558B-E4E9-A94A-B9C1-029E46A76ABA}" type="slidenum">
              <a:rPr lang="en-US" smtClean="0"/>
              <a:t>30</a:t>
            </a:fld>
            <a:endParaRPr lang="en-US"/>
          </a:p>
        </p:txBody>
      </p:sp>
    </p:spTree>
    <p:extLst>
      <p:ext uri="{BB962C8B-B14F-4D97-AF65-F5344CB8AC3E}">
        <p14:creationId xmlns:p14="http://schemas.microsoft.com/office/powerpoint/2010/main" val="116244455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dirty="0">
                <a:latin typeface="Gill Sans MT" panose="020B0502020104020203" pitchFamily="34" charset="0"/>
              </a:rPr>
              <a:t>Notes:</a:t>
            </a:r>
          </a:p>
          <a:p>
            <a:endParaRPr lang="en-US" sz="1100" dirty="0">
              <a:latin typeface="Gill Sans MT" panose="020B0502020104020203" pitchFamily="34" charset="0"/>
            </a:endParaRPr>
          </a:p>
          <a:p>
            <a:r>
              <a:rPr lang="en-US" sz="1100" dirty="0">
                <a:latin typeface="Gill Sans MT" panose="020B0502020104020203" pitchFamily="34" charset="0"/>
              </a:rPr>
              <a:t>Any questions?</a:t>
            </a:r>
          </a:p>
        </p:txBody>
      </p:sp>
      <p:sp>
        <p:nvSpPr>
          <p:cNvPr id="4" name="Slide Number Placeholder 3"/>
          <p:cNvSpPr>
            <a:spLocks noGrp="1"/>
          </p:cNvSpPr>
          <p:nvPr>
            <p:ph type="sldNum" sz="quarter" idx="10"/>
          </p:nvPr>
        </p:nvSpPr>
        <p:spPr/>
        <p:txBody>
          <a:bodyPr/>
          <a:lstStyle/>
          <a:p>
            <a:fld id="{824A558B-E4E9-A94A-B9C1-029E46A76ABA}" type="slidenum">
              <a:rPr lang="en-US" smtClean="0"/>
              <a:t>31</a:t>
            </a:fld>
            <a:endParaRPr lang="en-US"/>
          </a:p>
        </p:txBody>
      </p:sp>
    </p:spTree>
    <p:extLst>
      <p:ext uri="{BB962C8B-B14F-4D97-AF65-F5344CB8AC3E}">
        <p14:creationId xmlns:p14="http://schemas.microsoft.com/office/powerpoint/2010/main" val="66053604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4000"/>
              </a:lnSpc>
            </a:pPr>
            <a:r>
              <a:rPr lang="en-US" sz="1100" dirty="0">
                <a:latin typeface="Gill Sans MT" panose="020B0502020104020203" pitchFamily="34" charset="0"/>
              </a:rPr>
              <a:t>Notes:</a:t>
            </a:r>
          </a:p>
          <a:p>
            <a:pPr>
              <a:lnSpc>
                <a:spcPct val="114000"/>
              </a:lnSpc>
            </a:pPr>
            <a:endParaRPr lang="en-US" sz="1100" dirty="0">
              <a:latin typeface="Gill Sans MT" panose="020B0502020104020203" pitchFamily="34" charset="0"/>
            </a:endParaRPr>
          </a:p>
          <a:p>
            <a:pPr>
              <a:lnSpc>
                <a:spcPct val="114000"/>
              </a:lnSpc>
            </a:pPr>
            <a:r>
              <a:rPr lang="en-US" sz="1100" dirty="0">
                <a:latin typeface="Gill Sans MT" panose="020B0502020104020203" pitchFamily="34" charset="0"/>
              </a:rPr>
              <a:t>In Scenario #3:</a:t>
            </a:r>
          </a:p>
          <a:p>
            <a:pPr>
              <a:lnSpc>
                <a:spcPct val="114000"/>
              </a:lnSpc>
            </a:pPr>
            <a:r>
              <a:rPr lang="en-US" sz="1100" dirty="0">
                <a:latin typeface="Gill Sans MT" panose="020B0502020104020203" pitchFamily="34" charset="0"/>
              </a:rPr>
              <a:t> </a:t>
            </a:r>
          </a:p>
          <a:p>
            <a:pPr marL="174687" indent="-174687">
              <a:lnSpc>
                <a:spcPct val="114000"/>
              </a:lnSpc>
              <a:buFont typeface="Arial" panose="020B0604020202020204" pitchFamily="34" charset="0"/>
              <a:buChar char="•"/>
            </a:pPr>
            <a:r>
              <a:rPr lang="en-US" sz="1100" dirty="0">
                <a:latin typeface="Gill Sans MT" panose="020B0502020104020203" pitchFamily="34" charset="0"/>
              </a:rPr>
              <a:t>Mom and 2 kids live in Maine.</a:t>
            </a:r>
          </a:p>
          <a:p>
            <a:pPr marL="174687" indent="-174687">
              <a:lnSpc>
                <a:spcPct val="114000"/>
              </a:lnSpc>
              <a:buFont typeface="Arial" panose="020B0604020202020204" pitchFamily="34" charset="0"/>
              <a:buChar char="•"/>
            </a:pPr>
            <a:r>
              <a:rPr lang="en-US" sz="1100" dirty="0">
                <a:latin typeface="Gill Sans MT" panose="020B0502020104020203" pitchFamily="34" charset="0"/>
              </a:rPr>
              <a:t>Dad lives in Kentucky.</a:t>
            </a:r>
          </a:p>
          <a:p>
            <a:pPr marL="174687" indent="-174687">
              <a:lnSpc>
                <a:spcPct val="114000"/>
              </a:lnSpc>
              <a:buFont typeface="Arial" panose="020B0604020202020204" pitchFamily="34" charset="0"/>
              <a:buChar char="•"/>
            </a:pPr>
            <a:r>
              <a:rPr lang="en-US" sz="1100" dirty="0">
                <a:latin typeface="Gill Sans MT" panose="020B0502020104020203" pitchFamily="34" charset="0"/>
              </a:rPr>
              <a:t>A child support order was issued by Utah when the parents separated.</a:t>
            </a:r>
          </a:p>
          <a:p>
            <a:pPr marL="174687" indent="-174687">
              <a:lnSpc>
                <a:spcPct val="114000"/>
              </a:lnSpc>
              <a:buFont typeface="Arial" panose="020B0604020202020204" pitchFamily="34" charset="0"/>
              <a:buChar char="•"/>
            </a:pPr>
            <a:r>
              <a:rPr lang="en-US" sz="1100" dirty="0">
                <a:latin typeface="Gill Sans MT" panose="020B0502020104020203" pitchFamily="34" charset="0"/>
              </a:rPr>
              <a:t>Mom knows that dad just received a promotion and is requesting a modification of the Utah order.</a:t>
            </a:r>
          </a:p>
          <a:p>
            <a:pPr marL="174687" indent="-174687">
              <a:lnSpc>
                <a:spcPct val="114000"/>
              </a:lnSpc>
              <a:buFont typeface="Arial" panose="020B0604020202020204" pitchFamily="34" charset="0"/>
              <a:buChar char="•"/>
            </a:pPr>
            <a:endParaRPr lang="en-US" sz="1100" dirty="0">
              <a:latin typeface="Gill Sans MT" panose="020B0502020104020203" pitchFamily="34" charset="0"/>
            </a:endParaRPr>
          </a:p>
          <a:p>
            <a:pPr>
              <a:lnSpc>
                <a:spcPct val="114000"/>
              </a:lnSpc>
            </a:pPr>
            <a:r>
              <a:rPr lang="en-US" sz="1100" dirty="0">
                <a:latin typeface="Gill Sans MT" panose="020B0502020104020203" pitchFamily="34" charset="0"/>
              </a:rPr>
              <a:t>What action should be requested on the Transmittal #1?</a:t>
            </a:r>
          </a:p>
          <a:p>
            <a:pPr lvl="1">
              <a:lnSpc>
                <a:spcPct val="114000"/>
              </a:lnSpc>
            </a:pPr>
            <a:r>
              <a:rPr lang="en-US" sz="1100" dirty="0">
                <a:latin typeface="Gill Sans MT" panose="020B0502020104020203" pitchFamily="34" charset="0"/>
              </a:rPr>
              <a:t>Before we can determine the appropriate action for this scenario, we have to look at which state has continuing, exclusive jurisdiction to modify the Utah order.  Since none of the parties live in Utah, the non-requesting party’s state (Kentucky in this case) would do the review for modification.  Action </a:t>
            </a:r>
            <a:r>
              <a:rPr lang="en-US" sz="1100" dirty="0"/>
              <a:t>4.B </a:t>
            </a:r>
            <a:r>
              <a:rPr lang="en-US" sz="1100" dirty="0">
                <a:latin typeface="Gill Sans MT" panose="020B0502020104020203" pitchFamily="34" charset="0"/>
              </a:rPr>
              <a:t>should be marked on the Transmittal #1, requesting registration, enforcement and modification of the Utah order.  </a:t>
            </a:r>
          </a:p>
          <a:p>
            <a:pPr lvl="1">
              <a:lnSpc>
                <a:spcPct val="114000"/>
              </a:lnSpc>
            </a:pPr>
            <a:endParaRPr lang="en-US" sz="1100" dirty="0">
              <a:latin typeface="Gill Sans MT" panose="020B0502020104020203" pitchFamily="34" charset="0"/>
            </a:endParaRPr>
          </a:p>
        </p:txBody>
      </p:sp>
      <p:sp>
        <p:nvSpPr>
          <p:cNvPr id="4" name="Slide Number Placeholder 3"/>
          <p:cNvSpPr>
            <a:spLocks noGrp="1"/>
          </p:cNvSpPr>
          <p:nvPr>
            <p:ph type="sldNum" sz="quarter" idx="10"/>
          </p:nvPr>
        </p:nvSpPr>
        <p:spPr/>
        <p:txBody>
          <a:bodyPr/>
          <a:lstStyle/>
          <a:p>
            <a:fld id="{824A558B-E4E9-A94A-B9C1-029E46A76ABA}" type="slidenum">
              <a:rPr lang="en-US" smtClean="0"/>
              <a:t>32</a:t>
            </a:fld>
            <a:endParaRPr lang="en-US"/>
          </a:p>
        </p:txBody>
      </p:sp>
    </p:spTree>
    <p:extLst>
      <p:ext uri="{BB962C8B-B14F-4D97-AF65-F5344CB8AC3E}">
        <p14:creationId xmlns:p14="http://schemas.microsoft.com/office/powerpoint/2010/main" val="324738963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4000"/>
              </a:lnSpc>
            </a:pPr>
            <a:r>
              <a:rPr lang="en-US" sz="1100" dirty="0">
                <a:latin typeface="Gill Sans MT" panose="020B0502020104020203" pitchFamily="34" charset="0"/>
              </a:rPr>
              <a:t>Notes:</a:t>
            </a:r>
          </a:p>
          <a:p>
            <a:pPr>
              <a:lnSpc>
                <a:spcPct val="114000"/>
              </a:lnSpc>
            </a:pPr>
            <a:endParaRPr lang="en-US" sz="1100" dirty="0">
              <a:latin typeface="Gill Sans MT" panose="020B0502020104020203" pitchFamily="34" charset="0"/>
            </a:endParaRPr>
          </a:p>
          <a:p>
            <a:pPr>
              <a:lnSpc>
                <a:spcPct val="114000"/>
              </a:lnSpc>
            </a:pPr>
            <a:r>
              <a:rPr lang="en-US" sz="1100" dirty="0">
                <a:latin typeface="Gill Sans MT" panose="020B0502020104020203" pitchFamily="34" charset="0"/>
              </a:rPr>
              <a:t>Continuing Scenario #3:</a:t>
            </a:r>
          </a:p>
          <a:p>
            <a:pPr>
              <a:lnSpc>
                <a:spcPct val="114000"/>
              </a:lnSpc>
            </a:pPr>
            <a:r>
              <a:rPr lang="en-US" sz="1100" dirty="0">
                <a:latin typeface="Gill Sans MT" panose="020B0502020104020203" pitchFamily="34" charset="0"/>
              </a:rPr>
              <a:t> </a:t>
            </a:r>
          </a:p>
          <a:p>
            <a:pPr marL="174687" indent="-174687">
              <a:lnSpc>
                <a:spcPct val="114000"/>
              </a:lnSpc>
              <a:buFont typeface="Arial" panose="020B0604020202020204" pitchFamily="34" charset="0"/>
              <a:buChar char="•"/>
            </a:pPr>
            <a:r>
              <a:rPr lang="en-US" sz="1100" dirty="0">
                <a:latin typeface="Gill Sans MT" panose="020B0502020104020203" pitchFamily="34" charset="0"/>
              </a:rPr>
              <a:t>Mom and 2 kids live in Maine.</a:t>
            </a:r>
          </a:p>
          <a:p>
            <a:pPr marL="174687" indent="-174687">
              <a:lnSpc>
                <a:spcPct val="114000"/>
              </a:lnSpc>
              <a:buFont typeface="Arial" panose="020B0604020202020204" pitchFamily="34" charset="0"/>
              <a:buChar char="•"/>
            </a:pPr>
            <a:r>
              <a:rPr lang="en-US" sz="1100" dirty="0">
                <a:latin typeface="Gill Sans MT" panose="020B0502020104020203" pitchFamily="34" charset="0"/>
              </a:rPr>
              <a:t>Dad lives in Kentucky.</a:t>
            </a:r>
          </a:p>
          <a:p>
            <a:pPr marL="174687" indent="-174687">
              <a:lnSpc>
                <a:spcPct val="114000"/>
              </a:lnSpc>
              <a:buFont typeface="Arial" panose="020B0604020202020204" pitchFamily="34" charset="0"/>
              <a:buChar char="•"/>
            </a:pPr>
            <a:r>
              <a:rPr lang="en-US" sz="1100" dirty="0">
                <a:latin typeface="Gill Sans MT" panose="020B0502020104020203" pitchFamily="34" charset="0"/>
              </a:rPr>
              <a:t>A child support order was issued by Utah when the parents separated.</a:t>
            </a:r>
          </a:p>
          <a:p>
            <a:pPr marL="174687" indent="-174687">
              <a:lnSpc>
                <a:spcPct val="114000"/>
              </a:lnSpc>
              <a:buFont typeface="Arial" panose="020B0604020202020204" pitchFamily="34" charset="0"/>
              <a:buChar char="•"/>
            </a:pPr>
            <a:r>
              <a:rPr lang="en-US" sz="1100" dirty="0">
                <a:latin typeface="Gill Sans MT" panose="020B0502020104020203" pitchFamily="34" charset="0"/>
              </a:rPr>
              <a:t>Mom knows that dad just received a promotion and is requesting a modification of the Utah order.</a:t>
            </a:r>
          </a:p>
          <a:p>
            <a:pPr marL="174687" indent="-174687">
              <a:lnSpc>
                <a:spcPct val="114000"/>
              </a:lnSpc>
              <a:buFont typeface="Arial" panose="020B0604020202020204" pitchFamily="34" charset="0"/>
              <a:buChar char="•"/>
            </a:pPr>
            <a:endParaRPr lang="en-US" sz="1100" dirty="0">
              <a:latin typeface="Gill Sans MT" panose="020B0502020104020203" pitchFamily="34" charset="0"/>
            </a:endParaRPr>
          </a:p>
          <a:p>
            <a:pPr>
              <a:lnSpc>
                <a:spcPct val="114000"/>
              </a:lnSpc>
            </a:pPr>
            <a:r>
              <a:rPr lang="en-US" sz="1100" dirty="0">
                <a:latin typeface="Gill Sans MT" panose="020B0502020104020203" pitchFamily="34" charset="0"/>
              </a:rPr>
              <a:t>What federal forms must be included?</a:t>
            </a:r>
          </a:p>
          <a:p>
            <a:pPr lvl="1"/>
            <a:r>
              <a:rPr lang="en-US" sz="1100" dirty="0">
                <a:latin typeface="Gill Sans MT" panose="020B0502020104020203" pitchFamily="34" charset="0"/>
              </a:rPr>
              <a:t>This scenario also requires 6 federal forms:</a:t>
            </a:r>
          </a:p>
          <a:p>
            <a:pPr marL="680176" lvl="1" indent="-226725">
              <a:buFont typeface="+mj-lt"/>
              <a:buAutoNum type="arabicPeriod"/>
            </a:pPr>
            <a:r>
              <a:rPr lang="en-US" sz="1100" dirty="0">
                <a:latin typeface="Gill Sans MT" panose="020B0502020104020203" pitchFamily="34" charset="0"/>
              </a:rPr>
              <a:t>The Child Support Enforcement Transmittal #1 – Initial Request (Check action 4.B),</a:t>
            </a:r>
          </a:p>
          <a:p>
            <a:pPr marL="680176" lvl="1" indent="-226725">
              <a:buFont typeface="+mj-lt"/>
              <a:buAutoNum type="arabicPeriod"/>
            </a:pPr>
            <a:r>
              <a:rPr lang="en-US" sz="1100" dirty="0">
                <a:latin typeface="Gill Sans MT" panose="020B0502020104020203" pitchFamily="34" charset="0"/>
              </a:rPr>
              <a:t>The Child Support Agency Confidential Information Form,</a:t>
            </a:r>
          </a:p>
          <a:p>
            <a:pPr marL="680176" lvl="1" indent="-226725">
              <a:buFont typeface="+mj-lt"/>
              <a:buAutoNum type="arabicPeriod"/>
            </a:pPr>
            <a:r>
              <a:rPr lang="en-US" sz="1100" dirty="0">
                <a:latin typeface="Gill Sans MT" panose="020B0502020104020203" pitchFamily="34" charset="0"/>
              </a:rPr>
              <a:t>The Letter of Transmittal Requesting Registration,</a:t>
            </a:r>
          </a:p>
          <a:p>
            <a:pPr marL="680176" lvl="1" indent="-226725">
              <a:buFont typeface="+mj-lt"/>
              <a:buAutoNum type="arabicPeriod"/>
            </a:pPr>
            <a:r>
              <a:rPr lang="en-US" sz="1100" dirty="0">
                <a:latin typeface="Gill Sans MT" panose="020B0502020104020203" pitchFamily="34" charset="0"/>
              </a:rPr>
              <a:t>The Uniform Support Petition,</a:t>
            </a:r>
          </a:p>
          <a:p>
            <a:pPr marL="680176" lvl="1" indent="-226725">
              <a:buFont typeface="+mj-lt"/>
              <a:buAutoNum type="arabicPeriod"/>
            </a:pPr>
            <a:r>
              <a:rPr lang="en-US" sz="1100" dirty="0">
                <a:latin typeface="Gill Sans MT" panose="020B0502020104020203" pitchFamily="34" charset="0"/>
              </a:rPr>
              <a:t>The General Testimony, and</a:t>
            </a:r>
          </a:p>
          <a:p>
            <a:pPr marL="680176" lvl="1" indent="-226725">
              <a:buFont typeface="+mj-lt"/>
              <a:buAutoNum type="arabicPeriod"/>
            </a:pPr>
            <a:r>
              <a:rPr lang="en-US" sz="1100" dirty="0">
                <a:latin typeface="Gill Sans MT" panose="020B0502020104020203" pitchFamily="34" charset="0"/>
              </a:rPr>
              <a:t>The Personal Information Form for UIFSA § 311.</a:t>
            </a:r>
          </a:p>
          <a:p>
            <a:pPr marL="680176" lvl="1" indent="-226725">
              <a:buFont typeface="+mj-lt"/>
              <a:buAutoNum type="arabicPeriod"/>
            </a:pPr>
            <a:endParaRPr lang="en-US" sz="1100" dirty="0">
              <a:latin typeface="Gill Sans MT" panose="020B0502020104020203" pitchFamily="34" charset="0"/>
            </a:endParaRPr>
          </a:p>
        </p:txBody>
      </p:sp>
      <p:sp>
        <p:nvSpPr>
          <p:cNvPr id="4" name="Slide Number Placeholder 3"/>
          <p:cNvSpPr>
            <a:spLocks noGrp="1"/>
          </p:cNvSpPr>
          <p:nvPr>
            <p:ph type="sldNum" sz="quarter" idx="10"/>
          </p:nvPr>
        </p:nvSpPr>
        <p:spPr/>
        <p:txBody>
          <a:bodyPr/>
          <a:lstStyle/>
          <a:p>
            <a:fld id="{824A558B-E4E9-A94A-B9C1-029E46A76ABA}" type="slidenum">
              <a:rPr lang="en-US" smtClean="0"/>
              <a:t>33</a:t>
            </a:fld>
            <a:endParaRPr lang="en-US"/>
          </a:p>
        </p:txBody>
      </p:sp>
    </p:spTree>
    <p:extLst>
      <p:ext uri="{BB962C8B-B14F-4D97-AF65-F5344CB8AC3E}">
        <p14:creationId xmlns:p14="http://schemas.microsoft.com/office/powerpoint/2010/main" val="418741670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4000"/>
              </a:lnSpc>
            </a:pPr>
            <a:r>
              <a:rPr lang="en-US" sz="1100" dirty="0">
                <a:latin typeface="Gill Sans MT" panose="020B0502020104020203" pitchFamily="34" charset="0"/>
              </a:rPr>
              <a:t>Notes:</a:t>
            </a:r>
          </a:p>
          <a:p>
            <a:pPr>
              <a:lnSpc>
                <a:spcPct val="114000"/>
              </a:lnSpc>
            </a:pPr>
            <a:endParaRPr lang="en-US" sz="1100" dirty="0">
              <a:latin typeface="Gill Sans MT" panose="020B0502020104020203" pitchFamily="34" charset="0"/>
            </a:endParaRPr>
          </a:p>
          <a:p>
            <a:pPr>
              <a:lnSpc>
                <a:spcPct val="114000"/>
              </a:lnSpc>
            </a:pPr>
            <a:r>
              <a:rPr lang="en-US" sz="1100" dirty="0">
                <a:latin typeface="Gill Sans MT" panose="020B0502020104020203" pitchFamily="34" charset="0"/>
              </a:rPr>
              <a:t>Continuing Scenario #3:</a:t>
            </a:r>
          </a:p>
          <a:p>
            <a:pPr>
              <a:lnSpc>
                <a:spcPct val="114000"/>
              </a:lnSpc>
            </a:pPr>
            <a:r>
              <a:rPr lang="en-US" sz="1100" dirty="0">
                <a:latin typeface="Gill Sans MT" panose="020B0502020104020203" pitchFamily="34" charset="0"/>
              </a:rPr>
              <a:t> </a:t>
            </a:r>
          </a:p>
          <a:p>
            <a:pPr marL="174687" indent="-174687">
              <a:lnSpc>
                <a:spcPct val="114000"/>
              </a:lnSpc>
              <a:buFont typeface="Arial" panose="020B0604020202020204" pitchFamily="34" charset="0"/>
              <a:buChar char="•"/>
            </a:pPr>
            <a:r>
              <a:rPr lang="en-US" sz="1100" dirty="0">
                <a:latin typeface="Gill Sans MT" panose="020B0502020104020203" pitchFamily="34" charset="0"/>
              </a:rPr>
              <a:t>Mom and 2 kids live in Maine.</a:t>
            </a:r>
          </a:p>
          <a:p>
            <a:pPr marL="174687" indent="-174687">
              <a:lnSpc>
                <a:spcPct val="114000"/>
              </a:lnSpc>
              <a:buFont typeface="Arial" panose="020B0604020202020204" pitchFamily="34" charset="0"/>
              <a:buChar char="•"/>
            </a:pPr>
            <a:r>
              <a:rPr lang="en-US" sz="1100" dirty="0">
                <a:latin typeface="Gill Sans MT" panose="020B0502020104020203" pitchFamily="34" charset="0"/>
              </a:rPr>
              <a:t>Dad lives in Kentucky.</a:t>
            </a:r>
          </a:p>
          <a:p>
            <a:pPr marL="174687" indent="-174687">
              <a:lnSpc>
                <a:spcPct val="114000"/>
              </a:lnSpc>
              <a:buFont typeface="Arial" panose="020B0604020202020204" pitchFamily="34" charset="0"/>
              <a:buChar char="•"/>
            </a:pPr>
            <a:r>
              <a:rPr lang="en-US" sz="1100" dirty="0">
                <a:latin typeface="Gill Sans MT" panose="020B0502020104020203" pitchFamily="34" charset="0"/>
              </a:rPr>
              <a:t>A child support order was issued by Utah when the parents separated.</a:t>
            </a:r>
          </a:p>
          <a:p>
            <a:pPr marL="174687" indent="-174687">
              <a:lnSpc>
                <a:spcPct val="114000"/>
              </a:lnSpc>
              <a:buFont typeface="Arial" panose="020B0604020202020204" pitchFamily="34" charset="0"/>
              <a:buChar char="•"/>
            </a:pPr>
            <a:r>
              <a:rPr lang="en-US" sz="1100" dirty="0">
                <a:latin typeface="Gill Sans MT" panose="020B0502020104020203" pitchFamily="34" charset="0"/>
              </a:rPr>
              <a:t>Mom knows that dad just received a promotion and is requesting a modification of the Utah order.</a:t>
            </a:r>
          </a:p>
          <a:p>
            <a:pPr marL="453451" lvl="1"/>
            <a:endParaRPr lang="en-US" sz="1100" dirty="0">
              <a:latin typeface="Gill Sans MT" panose="020B0502020104020203" pitchFamily="34" charset="0"/>
            </a:endParaRPr>
          </a:p>
          <a:p>
            <a:pPr defTabSz="931660">
              <a:lnSpc>
                <a:spcPct val="114000"/>
              </a:lnSpc>
              <a:defRPr/>
            </a:pPr>
            <a:r>
              <a:rPr lang="en-US" sz="1100" dirty="0">
                <a:latin typeface="Gill Sans MT" panose="020B0502020104020203" pitchFamily="34" charset="0"/>
              </a:rPr>
              <a:t>Are there other documents that should be included or would be helpful?</a:t>
            </a:r>
          </a:p>
          <a:p>
            <a:pPr lvl="1" defTabSz="931660">
              <a:lnSpc>
                <a:spcPct val="114000"/>
              </a:lnSpc>
              <a:defRPr/>
            </a:pPr>
            <a:r>
              <a:rPr lang="en-US" sz="1100" dirty="0">
                <a:latin typeface="Gill Sans MT" panose="020B0502020104020203" pitchFamily="34" charset="0"/>
              </a:rPr>
              <a:t>UIFSA, of course, requires a certified copy of the Utah order, and payment records and supporting financial documents might be needed for the responding state’s guidelines.</a:t>
            </a:r>
          </a:p>
          <a:p>
            <a:pPr>
              <a:lnSpc>
                <a:spcPct val="114000"/>
              </a:lnSpc>
            </a:pPr>
            <a:endParaRPr lang="en-US" sz="1100" dirty="0">
              <a:latin typeface="Gill Sans MT" panose="020B0502020104020203" pitchFamily="34" charset="0"/>
            </a:endParaRPr>
          </a:p>
        </p:txBody>
      </p:sp>
      <p:sp>
        <p:nvSpPr>
          <p:cNvPr id="4" name="Slide Number Placeholder 3"/>
          <p:cNvSpPr>
            <a:spLocks noGrp="1"/>
          </p:cNvSpPr>
          <p:nvPr>
            <p:ph type="sldNum" sz="quarter" idx="10"/>
          </p:nvPr>
        </p:nvSpPr>
        <p:spPr/>
        <p:txBody>
          <a:bodyPr/>
          <a:lstStyle/>
          <a:p>
            <a:fld id="{824A558B-E4E9-A94A-B9C1-029E46A76ABA}" type="slidenum">
              <a:rPr lang="en-US" smtClean="0"/>
              <a:t>34</a:t>
            </a:fld>
            <a:endParaRPr lang="en-US"/>
          </a:p>
        </p:txBody>
      </p:sp>
    </p:spTree>
    <p:extLst>
      <p:ext uri="{BB962C8B-B14F-4D97-AF65-F5344CB8AC3E}">
        <p14:creationId xmlns:p14="http://schemas.microsoft.com/office/powerpoint/2010/main" val="238781835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dirty="0">
                <a:latin typeface="Gill Sans MT" panose="020B0502020104020203" pitchFamily="34" charset="0"/>
              </a:rPr>
              <a:t>Notes:</a:t>
            </a:r>
          </a:p>
          <a:p>
            <a:endParaRPr lang="en-US" sz="1100" dirty="0">
              <a:latin typeface="Gill Sans MT" panose="020B0502020104020203" pitchFamily="34" charset="0"/>
            </a:endParaRPr>
          </a:p>
          <a:p>
            <a:r>
              <a:rPr lang="en-US" sz="1100" dirty="0">
                <a:latin typeface="Gill Sans MT" panose="020B0502020104020203" pitchFamily="34" charset="0"/>
              </a:rPr>
              <a:t>Any questions?</a:t>
            </a:r>
          </a:p>
        </p:txBody>
      </p:sp>
      <p:sp>
        <p:nvSpPr>
          <p:cNvPr id="4" name="Slide Number Placeholder 3"/>
          <p:cNvSpPr>
            <a:spLocks noGrp="1"/>
          </p:cNvSpPr>
          <p:nvPr>
            <p:ph type="sldNum" sz="quarter" idx="10"/>
          </p:nvPr>
        </p:nvSpPr>
        <p:spPr/>
        <p:txBody>
          <a:bodyPr/>
          <a:lstStyle/>
          <a:p>
            <a:fld id="{824A558B-E4E9-A94A-B9C1-029E46A76ABA}" type="slidenum">
              <a:rPr lang="en-US" smtClean="0"/>
              <a:t>35</a:t>
            </a:fld>
            <a:endParaRPr lang="en-US"/>
          </a:p>
        </p:txBody>
      </p:sp>
    </p:spTree>
    <p:extLst>
      <p:ext uri="{BB962C8B-B14F-4D97-AF65-F5344CB8AC3E}">
        <p14:creationId xmlns:p14="http://schemas.microsoft.com/office/powerpoint/2010/main" val="66053604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4000"/>
              </a:lnSpc>
            </a:pPr>
            <a:r>
              <a:rPr lang="en-US" sz="1100" dirty="0">
                <a:latin typeface="Gill Sans MT" panose="020B0502020104020203" pitchFamily="34" charset="0"/>
              </a:rPr>
              <a:t>Notes:</a:t>
            </a:r>
          </a:p>
          <a:p>
            <a:pPr>
              <a:lnSpc>
                <a:spcPct val="114000"/>
              </a:lnSpc>
            </a:pPr>
            <a:endParaRPr lang="en-US" sz="1100" dirty="0">
              <a:latin typeface="Gill Sans MT" panose="020B0502020104020203" pitchFamily="34" charset="0"/>
            </a:endParaRPr>
          </a:p>
          <a:p>
            <a:pPr>
              <a:lnSpc>
                <a:spcPct val="114000"/>
              </a:lnSpc>
            </a:pPr>
            <a:r>
              <a:rPr lang="en-US" sz="1100" dirty="0">
                <a:latin typeface="Gill Sans MT" panose="020B0502020104020203" pitchFamily="34" charset="0"/>
              </a:rPr>
              <a:t>You may be wondering when you must use these revised forms and when you might start receiving them.  We know that some states have begun programming for the revised forms, so you might receive revised forms at any point, if you haven’t already.  They are valid now.  The deadline for all states to begin using the revised forms is January 15, 2018.  The delayed date is to give states time to program these changes.  Until then, the old forms are still valid and should be honored.</a:t>
            </a:r>
          </a:p>
        </p:txBody>
      </p:sp>
      <p:sp>
        <p:nvSpPr>
          <p:cNvPr id="4" name="Slide Number Placeholder 3"/>
          <p:cNvSpPr>
            <a:spLocks noGrp="1"/>
          </p:cNvSpPr>
          <p:nvPr>
            <p:ph type="sldNum" sz="quarter" idx="10"/>
          </p:nvPr>
        </p:nvSpPr>
        <p:spPr/>
        <p:txBody>
          <a:bodyPr/>
          <a:lstStyle/>
          <a:p>
            <a:fld id="{824A558B-E4E9-A94A-B9C1-029E46A76ABA}" type="slidenum">
              <a:rPr lang="en-US" smtClean="0"/>
              <a:t>36</a:t>
            </a:fld>
            <a:endParaRPr lang="en-US"/>
          </a:p>
        </p:txBody>
      </p:sp>
    </p:spTree>
    <p:extLst>
      <p:ext uri="{BB962C8B-B14F-4D97-AF65-F5344CB8AC3E}">
        <p14:creationId xmlns:p14="http://schemas.microsoft.com/office/powerpoint/2010/main" val="130015114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4000"/>
              </a:lnSpc>
            </a:pPr>
            <a:r>
              <a:rPr lang="en-US" sz="1100" dirty="0">
                <a:latin typeface="Gill Sans MT" panose="020B0502020104020203"/>
              </a:rPr>
              <a:t>This slide provides several resources available on the OCSE website, including the link to both the intergovernmental forms and the training sessions, as well as the forms matrix, which will be available soon.</a:t>
            </a:r>
          </a:p>
          <a:p>
            <a:pPr>
              <a:lnSpc>
                <a:spcPct val="114000"/>
              </a:lnSpc>
            </a:pPr>
            <a:endParaRPr lang="en-US" sz="1100" dirty="0">
              <a:latin typeface="Gill Sans MT" panose="020B0502020104020203"/>
            </a:endParaRPr>
          </a:p>
        </p:txBody>
      </p:sp>
      <p:sp>
        <p:nvSpPr>
          <p:cNvPr id="4" name="Slide Number Placeholder 3"/>
          <p:cNvSpPr>
            <a:spLocks noGrp="1"/>
          </p:cNvSpPr>
          <p:nvPr>
            <p:ph type="sldNum" sz="quarter" idx="10"/>
          </p:nvPr>
        </p:nvSpPr>
        <p:spPr/>
        <p:txBody>
          <a:bodyPr/>
          <a:lstStyle/>
          <a:p>
            <a:fld id="{824A558B-E4E9-A94A-B9C1-029E46A76ABA}" type="slidenum">
              <a:rPr lang="en-US" smtClean="0"/>
              <a:t>37</a:t>
            </a:fld>
            <a:endParaRPr lang="en-US"/>
          </a:p>
        </p:txBody>
      </p:sp>
    </p:spTree>
    <p:extLst>
      <p:ext uri="{BB962C8B-B14F-4D97-AF65-F5344CB8AC3E}">
        <p14:creationId xmlns:p14="http://schemas.microsoft.com/office/powerpoint/2010/main" val="210683364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pPr>
            <a:r>
              <a:rPr lang="en-US" dirty="0" smtClean="0">
                <a:latin typeface="Gill Sans MT" panose="020B0502020104020203" pitchFamily="34" charset="0"/>
                <a:ea typeface="Calibri"/>
                <a:cs typeface="Times New Roman"/>
              </a:rPr>
              <a:t>Notes:</a:t>
            </a:r>
          </a:p>
          <a:p>
            <a:pPr>
              <a:lnSpc>
                <a:spcPct val="115000"/>
              </a:lnSpc>
            </a:pPr>
            <a:endParaRPr lang="en-US" dirty="0" smtClean="0">
              <a:latin typeface="Gill Sans MT" panose="020B0502020104020203" pitchFamily="34" charset="0"/>
              <a:ea typeface="Calibri"/>
              <a:cs typeface="Times New Roman"/>
            </a:endParaRPr>
          </a:p>
          <a:p>
            <a:pPr>
              <a:lnSpc>
                <a:spcPct val="115000"/>
              </a:lnSpc>
            </a:pPr>
            <a:r>
              <a:rPr lang="en-US" dirty="0" smtClean="0">
                <a:latin typeface="Gill Sans MT" panose="020B0502020104020203" pitchFamily="34" charset="0"/>
                <a:ea typeface="Calibri"/>
                <a:cs typeface="Times New Roman"/>
              </a:rPr>
              <a:t>To </a:t>
            </a:r>
            <a:r>
              <a:rPr lang="en-US" dirty="0">
                <a:latin typeface="Gill Sans MT" panose="020B0502020104020203" pitchFamily="34" charset="0"/>
                <a:ea typeface="Calibri"/>
                <a:cs typeface="Times New Roman"/>
              </a:rPr>
              <a:t>wrap up the training, the four sessions have covered the following material</a:t>
            </a:r>
            <a:r>
              <a:rPr lang="en-US" dirty="0" smtClean="0">
                <a:latin typeface="Gill Sans MT" panose="020B0502020104020203" pitchFamily="34" charset="0"/>
                <a:ea typeface="Calibri"/>
                <a:cs typeface="Times New Roman"/>
              </a:rPr>
              <a:t>:</a:t>
            </a:r>
          </a:p>
          <a:p>
            <a:pPr>
              <a:lnSpc>
                <a:spcPct val="115000"/>
              </a:lnSpc>
            </a:pPr>
            <a:endParaRPr lang="en-US" dirty="0">
              <a:latin typeface="Gill Sans MT" panose="020B0502020104020203" pitchFamily="34" charset="0"/>
              <a:ea typeface="Calibri"/>
              <a:cs typeface="Times New Roman"/>
            </a:endParaRPr>
          </a:p>
          <a:p>
            <a:pPr marL="756974" lvl="1" indent="-291144">
              <a:lnSpc>
                <a:spcPct val="115000"/>
              </a:lnSpc>
              <a:buFont typeface="+mj-lt"/>
              <a:buAutoNum type="arabicPeriod"/>
              <a:tabLst>
                <a:tab pos="931660" algn="l"/>
              </a:tabLst>
            </a:pPr>
            <a:r>
              <a:rPr lang="en-US" dirty="0">
                <a:latin typeface="Gill Sans MT" panose="020B0502020104020203" pitchFamily="34" charset="0"/>
                <a:ea typeface="Calibri"/>
                <a:cs typeface="Times New Roman"/>
              </a:rPr>
              <a:t>In </a:t>
            </a:r>
            <a:r>
              <a:rPr lang="en-US" dirty="0" smtClean="0">
                <a:latin typeface="Gill Sans MT" panose="020B0502020104020203" pitchFamily="34" charset="0"/>
                <a:ea typeface="Calibri"/>
                <a:cs typeface="Times New Roman"/>
              </a:rPr>
              <a:t>Session 1, </a:t>
            </a:r>
            <a:r>
              <a:rPr lang="en-US" dirty="0">
                <a:latin typeface="Gill Sans MT" panose="020B0502020104020203" pitchFamily="34" charset="0"/>
                <a:ea typeface="Calibri"/>
                <a:cs typeface="Times New Roman"/>
              </a:rPr>
              <a:t>we provided background on the intergovernmental forms revision process and the need to make changes to the forms.</a:t>
            </a:r>
          </a:p>
          <a:p>
            <a:pPr marL="756974" lvl="1" indent="-291144">
              <a:lnSpc>
                <a:spcPct val="115000"/>
              </a:lnSpc>
              <a:buFont typeface="+mj-lt"/>
              <a:buAutoNum type="arabicPeriod"/>
              <a:tabLst>
                <a:tab pos="931660" algn="l"/>
              </a:tabLst>
            </a:pPr>
            <a:r>
              <a:rPr lang="en-US" dirty="0">
                <a:latin typeface="Gill Sans MT" panose="020B0502020104020203" pitchFamily="34" charset="0"/>
                <a:ea typeface="Calibri"/>
                <a:cs typeface="Times New Roman"/>
              </a:rPr>
              <a:t>In Session </a:t>
            </a:r>
            <a:r>
              <a:rPr lang="en-US" dirty="0" smtClean="0">
                <a:latin typeface="Gill Sans MT" panose="020B0502020104020203" pitchFamily="34" charset="0"/>
                <a:ea typeface="Calibri"/>
                <a:cs typeface="Times New Roman"/>
              </a:rPr>
              <a:t>1, </a:t>
            </a:r>
            <a:r>
              <a:rPr lang="en-US" dirty="0">
                <a:latin typeface="Gill Sans MT" panose="020B0502020104020203" pitchFamily="34" charset="0"/>
                <a:ea typeface="Calibri"/>
                <a:cs typeface="Times New Roman"/>
              </a:rPr>
              <a:t>we also discussed the general changes that were made across all the forms.</a:t>
            </a:r>
          </a:p>
          <a:p>
            <a:pPr marL="756974" lvl="1" indent="-291144">
              <a:lnSpc>
                <a:spcPct val="115000"/>
              </a:lnSpc>
              <a:buFont typeface="+mj-lt"/>
              <a:buAutoNum type="arabicPeriod"/>
              <a:tabLst>
                <a:tab pos="931660" algn="l"/>
              </a:tabLst>
            </a:pPr>
            <a:r>
              <a:rPr lang="en-US" dirty="0">
                <a:latin typeface="Gill Sans MT" panose="020B0502020104020203" pitchFamily="34" charset="0"/>
                <a:ea typeface="Calibri"/>
                <a:cs typeface="Times New Roman"/>
              </a:rPr>
              <a:t>In </a:t>
            </a:r>
            <a:r>
              <a:rPr lang="en-US" dirty="0" smtClean="0">
                <a:latin typeface="Gill Sans MT" panose="020B0502020104020203" pitchFamily="34" charset="0"/>
                <a:ea typeface="Calibri"/>
                <a:cs typeface="Times New Roman"/>
              </a:rPr>
              <a:t>Sessions 1 through 4, </a:t>
            </a:r>
            <a:r>
              <a:rPr lang="en-US" dirty="0">
                <a:latin typeface="Gill Sans MT" panose="020B0502020104020203" pitchFamily="34" charset="0"/>
                <a:ea typeface="Calibri"/>
                <a:cs typeface="Times New Roman"/>
              </a:rPr>
              <a:t>we talked </a:t>
            </a:r>
            <a:r>
              <a:rPr lang="en-US" dirty="0" smtClean="0">
                <a:latin typeface="Gill Sans MT" panose="020B0502020104020203" pitchFamily="34" charset="0"/>
                <a:ea typeface="Calibri"/>
                <a:cs typeface="Times New Roman"/>
              </a:rPr>
              <a:t>in-depth </a:t>
            </a:r>
            <a:r>
              <a:rPr lang="en-US" dirty="0">
                <a:latin typeface="Gill Sans MT" panose="020B0502020104020203" pitchFamily="34" charset="0"/>
                <a:ea typeface="Calibri"/>
                <a:cs typeface="Times New Roman"/>
              </a:rPr>
              <a:t>about the </a:t>
            </a:r>
            <a:r>
              <a:rPr lang="en-US" dirty="0" smtClean="0">
                <a:latin typeface="Gill Sans MT" panose="020B0502020104020203" pitchFamily="34" charset="0"/>
                <a:ea typeface="Calibri"/>
                <a:cs typeface="Times New Roman"/>
              </a:rPr>
              <a:t>4 new forms and the specific </a:t>
            </a:r>
            <a:r>
              <a:rPr lang="en-US" dirty="0">
                <a:latin typeface="Gill Sans MT" panose="020B0502020104020203" pitchFamily="34" charset="0"/>
                <a:ea typeface="Calibri"/>
                <a:cs typeface="Times New Roman"/>
              </a:rPr>
              <a:t>changes made to each of the </a:t>
            </a:r>
            <a:r>
              <a:rPr lang="en-US" dirty="0" smtClean="0">
                <a:latin typeface="Gill Sans MT" panose="020B0502020104020203" pitchFamily="34" charset="0"/>
                <a:ea typeface="Calibri"/>
                <a:cs typeface="Times New Roman"/>
              </a:rPr>
              <a:t>existing 9 </a:t>
            </a:r>
            <a:r>
              <a:rPr lang="en-US" dirty="0">
                <a:latin typeface="Gill Sans MT" panose="020B0502020104020203" pitchFamily="34" charset="0"/>
                <a:ea typeface="Calibri"/>
                <a:cs typeface="Times New Roman"/>
              </a:rPr>
              <a:t>forms.</a:t>
            </a:r>
          </a:p>
          <a:p>
            <a:pPr marL="756974" lvl="1" indent="-291144">
              <a:lnSpc>
                <a:spcPct val="115000"/>
              </a:lnSpc>
              <a:buFont typeface="+mj-lt"/>
              <a:buAutoNum type="arabicPeriod"/>
              <a:tabLst>
                <a:tab pos="931660" algn="l"/>
              </a:tabLst>
            </a:pPr>
            <a:r>
              <a:rPr lang="en-US" dirty="0">
                <a:latin typeface="Gill Sans MT" panose="020B0502020104020203" pitchFamily="34" charset="0"/>
                <a:ea typeface="Calibri"/>
                <a:cs typeface="Times New Roman"/>
              </a:rPr>
              <a:t>In </a:t>
            </a:r>
            <a:r>
              <a:rPr lang="en-US">
                <a:latin typeface="Gill Sans MT" panose="020B0502020104020203" pitchFamily="34" charset="0"/>
                <a:ea typeface="Calibri"/>
                <a:cs typeface="Times New Roman"/>
              </a:rPr>
              <a:t>all </a:t>
            </a:r>
            <a:r>
              <a:rPr lang="en-US" smtClean="0">
                <a:latin typeface="Gill Sans MT" panose="020B0502020104020203" pitchFamily="34" charset="0"/>
                <a:ea typeface="Calibri"/>
                <a:cs typeface="Times New Roman"/>
              </a:rPr>
              <a:t>sessions, </a:t>
            </a:r>
            <a:r>
              <a:rPr lang="en-US" dirty="0">
                <a:latin typeface="Gill Sans MT" panose="020B0502020104020203" pitchFamily="34" charset="0"/>
                <a:ea typeface="Calibri"/>
                <a:cs typeface="Times New Roman"/>
              </a:rPr>
              <a:t>we discussed the effective dates for the forms</a:t>
            </a:r>
            <a:r>
              <a:rPr lang="en-US" dirty="0" smtClean="0">
                <a:latin typeface="Gill Sans MT" panose="020B0502020104020203" pitchFamily="34" charset="0"/>
                <a:ea typeface="Calibri"/>
                <a:cs typeface="Times New Roman"/>
              </a:rPr>
              <a:t>.</a:t>
            </a:r>
            <a:endParaRPr lang="en-US" dirty="0">
              <a:latin typeface="Gill Sans MT" panose="020B0502020104020203" pitchFamily="34" charset="0"/>
              <a:ea typeface="Calibri"/>
              <a:cs typeface="Times New Roman"/>
            </a:endParaRPr>
          </a:p>
        </p:txBody>
      </p:sp>
      <p:sp>
        <p:nvSpPr>
          <p:cNvPr id="4" name="Slide Number Placeholder 3"/>
          <p:cNvSpPr>
            <a:spLocks noGrp="1"/>
          </p:cNvSpPr>
          <p:nvPr>
            <p:ph type="sldNum" sz="quarter" idx="10"/>
          </p:nvPr>
        </p:nvSpPr>
        <p:spPr/>
        <p:txBody>
          <a:bodyPr/>
          <a:lstStyle/>
          <a:p>
            <a:fld id="{824A558B-E4E9-A94A-B9C1-029E46A76ABA}" type="slidenum">
              <a:rPr lang="en-US" smtClean="0"/>
              <a:t>38</a:t>
            </a:fld>
            <a:endParaRPr lang="en-US"/>
          </a:p>
        </p:txBody>
      </p:sp>
    </p:spTree>
    <p:extLst>
      <p:ext uri="{BB962C8B-B14F-4D97-AF65-F5344CB8AC3E}">
        <p14:creationId xmlns:p14="http://schemas.microsoft.com/office/powerpoint/2010/main" val="147002506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dirty="0">
                <a:latin typeface="Gill Sans MT" panose="020B0502020104020203" pitchFamily="34" charset="0"/>
              </a:rPr>
              <a:t>Notes:</a:t>
            </a:r>
          </a:p>
          <a:p>
            <a:endParaRPr lang="en-US" sz="1100" dirty="0">
              <a:latin typeface="Gill Sans MT" panose="020B0502020104020203" pitchFamily="34" charset="0"/>
            </a:endParaRPr>
          </a:p>
          <a:p>
            <a:r>
              <a:rPr lang="en-US" sz="1100" dirty="0">
                <a:latin typeface="Gill Sans MT" panose="020B0502020104020203" pitchFamily="34" charset="0"/>
              </a:rPr>
              <a:t>Any questions?</a:t>
            </a:r>
          </a:p>
        </p:txBody>
      </p:sp>
      <p:sp>
        <p:nvSpPr>
          <p:cNvPr id="4" name="Slide Number Placeholder 3"/>
          <p:cNvSpPr>
            <a:spLocks noGrp="1"/>
          </p:cNvSpPr>
          <p:nvPr>
            <p:ph type="sldNum" sz="quarter" idx="10"/>
          </p:nvPr>
        </p:nvSpPr>
        <p:spPr/>
        <p:txBody>
          <a:bodyPr/>
          <a:lstStyle/>
          <a:p>
            <a:fld id="{824A558B-E4E9-A94A-B9C1-029E46A76ABA}" type="slidenum">
              <a:rPr lang="en-US" smtClean="0"/>
              <a:t>39</a:t>
            </a:fld>
            <a:endParaRPr lang="en-US"/>
          </a:p>
        </p:txBody>
      </p:sp>
    </p:spTree>
    <p:extLst>
      <p:ext uri="{BB962C8B-B14F-4D97-AF65-F5344CB8AC3E}">
        <p14:creationId xmlns:p14="http://schemas.microsoft.com/office/powerpoint/2010/main" val="6605360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dirty="0">
                <a:latin typeface="Gill Sans MT" panose="020B0502020104020203" pitchFamily="34" charset="0"/>
              </a:rPr>
              <a:t>Notes:</a:t>
            </a:r>
          </a:p>
          <a:p>
            <a:endParaRPr lang="en-US" sz="1100" dirty="0">
              <a:latin typeface="Gill Sans MT" panose="020B0502020104020203" pitchFamily="34" charset="0"/>
            </a:endParaRPr>
          </a:p>
          <a:p>
            <a:r>
              <a:rPr lang="en-US" sz="1100" dirty="0">
                <a:latin typeface="Gill Sans MT" panose="020B0502020104020203" pitchFamily="34" charset="0"/>
              </a:rPr>
              <a:t>Let’s get started with the Notice of Determination of Controlling Order form.</a:t>
            </a:r>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4</a:t>
            </a:fld>
            <a:endParaRPr lang="en-US"/>
          </a:p>
        </p:txBody>
      </p:sp>
    </p:spTree>
    <p:extLst>
      <p:ext uri="{BB962C8B-B14F-4D97-AF65-F5344CB8AC3E}">
        <p14:creationId xmlns:p14="http://schemas.microsoft.com/office/powerpoint/2010/main" val="66053604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dirty="0">
                <a:latin typeface="Gill Sans MT" panose="020B0502020104020203" pitchFamily="34" charset="0"/>
              </a:rPr>
              <a:t>Notes:</a:t>
            </a:r>
          </a:p>
          <a:p>
            <a:endParaRPr lang="en-US" sz="1100" dirty="0">
              <a:latin typeface="Gill Sans MT" panose="020B0502020104020203" pitchFamily="34" charset="0"/>
            </a:endParaRPr>
          </a:p>
          <a:p>
            <a:r>
              <a:rPr lang="en-US" sz="1100" dirty="0">
                <a:latin typeface="Gill Sans MT" panose="020B0502020104020203" pitchFamily="34" charset="0"/>
              </a:rPr>
              <a:t>Please use the email address on this slide to submit any additional questions.</a:t>
            </a:r>
          </a:p>
          <a:p>
            <a:endParaRPr lang="en-US" sz="1100" dirty="0">
              <a:latin typeface="Gill Sans MT" panose="020B0502020104020203" pitchFamily="34" charset="0"/>
            </a:endParaRPr>
          </a:p>
          <a:p>
            <a:r>
              <a:rPr lang="en-US" sz="1100" dirty="0">
                <a:latin typeface="Gill Sans MT" panose="020B0502020104020203" pitchFamily="34" charset="0"/>
              </a:rPr>
              <a:t>Thanks to all of you for attending and for the great work that you do!  </a:t>
            </a:r>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40</a:t>
            </a:fld>
            <a:endParaRPr lang="en-US"/>
          </a:p>
        </p:txBody>
      </p:sp>
    </p:spTree>
    <p:extLst>
      <p:ext uri="{BB962C8B-B14F-4D97-AF65-F5344CB8AC3E}">
        <p14:creationId xmlns:p14="http://schemas.microsoft.com/office/powerpoint/2010/main" val="40005675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155787" y="4260850"/>
            <a:ext cx="6698826" cy="4648200"/>
          </a:xfrm>
        </p:spPr>
        <p:txBody>
          <a:bodyPr/>
          <a:lstStyle/>
          <a:p>
            <a:pPr>
              <a:lnSpc>
                <a:spcPct val="115000"/>
              </a:lnSpc>
            </a:pPr>
            <a:r>
              <a:rPr lang="en-US" sz="1100" dirty="0">
                <a:latin typeface="Gill Sans MT" panose="020B0502020104020203" pitchFamily="34" charset="0"/>
                <a:ea typeface="Calibri"/>
                <a:cs typeface="Times New Roman"/>
              </a:rPr>
              <a:t>Notes:</a:t>
            </a:r>
          </a:p>
          <a:p>
            <a:pPr>
              <a:lnSpc>
                <a:spcPct val="115000"/>
              </a:lnSpc>
            </a:pPr>
            <a:endParaRPr lang="en-US" sz="1100" dirty="0">
              <a:latin typeface="Gill Sans MT" panose="020B0502020104020203" pitchFamily="34" charset="0"/>
              <a:ea typeface="Calibri"/>
              <a:cs typeface="Times New Roman"/>
            </a:endParaRPr>
          </a:p>
          <a:p>
            <a:pPr>
              <a:lnSpc>
                <a:spcPct val="115000"/>
              </a:lnSpc>
            </a:pPr>
            <a:r>
              <a:rPr lang="en-US" sz="1100" dirty="0">
                <a:latin typeface="Gill Sans MT" panose="020B0502020104020203" pitchFamily="34" charset="0"/>
                <a:ea typeface="Calibri"/>
                <a:cs typeface="Times New Roman"/>
              </a:rPr>
              <a:t>UIFSA includes provisions to ensure that there is only one valid order between the parties that controls the amount of current support due.  The need for a determination of controlling order (DCO) should be rare, because there are very few cases where there are still multiple valid orders with a current support obligation.  However, OCSE determined that the form should be retained. </a:t>
            </a:r>
          </a:p>
          <a:p>
            <a:pPr>
              <a:lnSpc>
                <a:spcPct val="115000"/>
              </a:lnSpc>
            </a:pPr>
            <a:endParaRPr lang="en-US" sz="1100" dirty="0">
              <a:latin typeface="Gill Sans MT" panose="020B0502020104020203" pitchFamily="34" charset="0"/>
              <a:ea typeface="Calibri"/>
              <a:cs typeface="Times New Roman"/>
            </a:endParaRPr>
          </a:p>
          <a:p>
            <a:pPr>
              <a:lnSpc>
                <a:spcPct val="115000"/>
              </a:lnSpc>
            </a:pPr>
            <a:r>
              <a:rPr lang="en-US" sz="1100" dirty="0">
                <a:latin typeface="Gill Sans MT" panose="020B0502020104020203" pitchFamily="34" charset="0"/>
                <a:ea typeface="Calibri"/>
                <a:cs typeface="Times New Roman"/>
              </a:rPr>
              <a:t>This form provides a standard format for notifying courts and administrative agencies in other jurisdictions that a controlling order determination has been completed by your tribunal.  This is not a request to make a DCO.</a:t>
            </a:r>
          </a:p>
          <a:p>
            <a:pPr>
              <a:lnSpc>
                <a:spcPct val="115000"/>
              </a:lnSpc>
            </a:pPr>
            <a:endParaRPr lang="en-US" sz="1100" dirty="0">
              <a:latin typeface="Gill Sans MT" panose="020B0502020104020203" pitchFamily="34" charset="0"/>
              <a:ea typeface="Calibri"/>
              <a:cs typeface="Times New Roman"/>
            </a:endParaRPr>
          </a:p>
          <a:p>
            <a:pPr>
              <a:lnSpc>
                <a:spcPct val="115000"/>
              </a:lnSpc>
            </a:pPr>
            <a:r>
              <a:rPr lang="en-US" sz="1100" dirty="0">
                <a:latin typeface="Gill Sans MT" panose="020B0502020104020203" pitchFamily="34" charset="0"/>
                <a:ea typeface="Calibri"/>
                <a:cs typeface="Times New Roman"/>
              </a:rPr>
              <a:t>UIFSA § 207(g) requires the party obtaining the DCO to notify each tribunal that issued or registered an earlier child support order of the tribunal’s DCO within 30 days of the determination’s issuance.  The actual determination will likely be in a state-specific format (typically an order or form), which may be attached to this notice. </a:t>
            </a:r>
          </a:p>
          <a:p>
            <a:pPr>
              <a:lnSpc>
                <a:spcPct val="115000"/>
              </a:lnSpc>
            </a:pPr>
            <a:endParaRPr lang="en-US" sz="1100" dirty="0">
              <a:latin typeface="Gill Sans MT" panose="020B0502020104020203" pitchFamily="34" charset="0"/>
              <a:ea typeface="Calibri"/>
              <a:cs typeface="Times New Roman"/>
            </a:endParaRPr>
          </a:p>
          <a:p>
            <a:pPr>
              <a:lnSpc>
                <a:spcPct val="115000"/>
              </a:lnSpc>
            </a:pPr>
            <a:r>
              <a:rPr lang="en-US" sz="1100" dirty="0">
                <a:latin typeface="Gill Sans MT" panose="020B0502020104020203" pitchFamily="34" charset="0"/>
                <a:ea typeface="Calibri"/>
                <a:cs typeface="Times New Roman"/>
              </a:rPr>
              <a:t>The form may also be used to inform IV-D agencies, the obligor, and the obligee of both the controlling order and the consolidated arrears accrued under the multiple orders.</a:t>
            </a:r>
          </a:p>
          <a:p>
            <a:pPr>
              <a:lnSpc>
                <a:spcPct val="115000"/>
              </a:lnSpc>
            </a:pPr>
            <a:endParaRPr lang="en-US" sz="1100" dirty="0">
              <a:latin typeface="Gill Sans MT" panose="020B0502020104020203" pitchFamily="34" charset="0"/>
              <a:ea typeface="Calibri"/>
              <a:cs typeface="Times New Roman"/>
            </a:endParaRPr>
          </a:p>
          <a:p>
            <a:pPr>
              <a:lnSpc>
                <a:spcPct val="115000"/>
              </a:lnSpc>
            </a:pPr>
            <a:r>
              <a:rPr lang="en-US" sz="1100" dirty="0">
                <a:latin typeface="Gill Sans MT" panose="020B0502020104020203" pitchFamily="34" charset="0"/>
                <a:ea typeface="Calibri"/>
                <a:cs typeface="Times New Roman"/>
              </a:rPr>
              <a:t>Only minor changes were made to the old form. </a:t>
            </a:r>
          </a:p>
          <a:p>
            <a:pPr>
              <a:lnSpc>
                <a:spcPct val="115000"/>
              </a:lnSpc>
            </a:pPr>
            <a:endParaRPr lang="en-US" sz="1100" dirty="0">
              <a:latin typeface="Gill Sans MT" panose="020B0502020104020203" pitchFamily="34" charset="0"/>
              <a:ea typeface="Calibri"/>
              <a:cs typeface="Times New Roman"/>
            </a:endParaRPr>
          </a:p>
          <a:p>
            <a:pPr>
              <a:lnSpc>
                <a:spcPct val="115000"/>
              </a:lnSpc>
            </a:pPr>
            <a:r>
              <a:rPr lang="en-US" sz="1100" dirty="0">
                <a:latin typeface="Gill Sans MT" panose="020B0502020104020203" pitchFamily="34" charset="0"/>
                <a:ea typeface="Calibri"/>
                <a:cs typeface="Times New Roman"/>
              </a:rPr>
              <a:t>The header record was changed to add a “Date of Notice” to the form to capture the date the notice was issued.  The rest of the header record was changed to be consistent across all the intergovernmental forms, as we have discussed.</a:t>
            </a:r>
          </a:p>
        </p:txBody>
      </p:sp>
      <p:sp>
        <p:nvSpPr>
          <p:cNvPr id="4" name="Slide Number Placeholder 3"/>
          <p:cNvSpPr>
            <a:spLocks noGrp="1"/>
          </p:cNvSpPr>
          <p:nvPr>
            <p:ph type="sldNum" sz="quarter" idx="10"/>
          </p:nvPr>
        </p:nvSpPr>
        <p:spPr/>
        <p:txBody>
          <a:bodyPr/>
          <a:lstStyle/>
          <a:p>
            <a:fld id="{824A558B-E4E9-A94A-B9C1-029E46A76ABA}" type="slidenum">
              <a:rPr lang="en-US" smtClean="0"/>
              <a:t>5</a:t>
            </a:fld>
            <a:endParaRPr lang="en-US"/>
          </a:p>
        </p:txBody>
      </p:sp>
    </p:spTree>
    <p:extLst>
      <p:ext uri="{BB962C8B-B14F-4D97-AF65-F5344CB8AC3E}">
        <p14:creationId xmlns:p14="http://schemas.microsoft.com/office/powerpoint/2010/main" val="26437098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040" y="4415790"/>
            <a:ext cx="5608320" cy="4183380"/>
          </a:xfrm>
        </p:spPr>
        <p:txBody>
          <a:bodyPr/>
          <a:lstStyle/>
          <a:p>
            <a:pPr>
              <a:lnSpc>
                <a:spcPct val="114000"/>
              </a:lnSpc>
            </a:pPr>
            <a:r>
              <a:rPr lang="en-US" sz="1100" dirty="0">
                <a:latin typeface="Gill Sans MT" panose="020B0502020104020203" pitchFamily="34" charset="0"/>
                <a:ea typeface="Calibri"/>
                <a:cs typeface="Times New Roman"/>
              </a:rPr>
              <a:t>Notes:</a:t>
            </a:r>
          </a:p>
          <a:p>
            <a:pPr>
              <a:lnSpc>
                <a:spcPct val="114000"/>
              </a:lnSpc>
            </a:pPr>
            <a:endParaRPr lang="en-US" sz="1100" dirty="0">
              <a:latin typeface="Gill Sans MT" panose="020B0502020104020203" pitchFamily="34" charset="0"/>
              <a:ea typeface="Calibri"/>
              <a:cs typeface="Times New Roman"/>
            </a:endParaRPr>
          </a:p>
          <a:p>
            <a:pPr>
              <a:lnSpc>
                <a:spcPct val="114000"/>
              </a:lnSpc>
            </a:pPr>
            <a:r>
              <a:rPr lang="en-US" sz="1100" dirty="0">
                <a:latin typeface="Gill Sans MT" panose="020B0502020104020203" pitchFamily="34" charset="0"/>
                <a:ea typeface="Calibri"/>
                <a:cs typeface="Times New Roman"/>
              </a:rPr>
              <a:t>As we stated earlier, there are only minor changes to this form.  </a:t>
            </a:r>
          </a:p>
          <a:p>
            <a:pPr>
              <a:lnSpc>
                <a:spcPct val="114000"/>
              </a:lnSpc>
            </a:pPr>
            <a:endParaRPr lang="en-US" sz="1100" dirty="0">
              <a:latin typeface="Gill Sans MT" panose="020B0502020104020203" pitchFamily="34" charset="0"/>
              <a:ea typeface="Calibri"/>
              <a:cs typeface="Times New Roman"/>
            </a:endParaRPr>
          </a:p>
          <a:p>
            <a:pPr>
              <a:lnSpc>
                <a:spcPct val="114000"/>
              </a:lnSpc>
            </a:pPr>
            <a:r>
              <a:rPr lang="en-US" sz="1100" dirty="0">
                <a:latin typeface="Gill Sans MT" panose="020B0502020104020203" pitchFamily="34" charset="0"/>
                <a:ea typeface="Calibri"/>
                <a:cs typeface="Times New Roman"/>
              </a:rPr>
              <a:t>Because it is increasingly rare that there are multiple orders in a case, in Item 1, we reduced the number of potential orders listed from five to three. </a:t>
            </a:r>
          </a:p>
          <a:p>
            <a:pPr>
              <a:lnSpc>
                <a:spcPct val="114000"/>
              </a:lnSpc>
            </a:pPr>
            <a:endParaRPr lang="en-US" sz="1100" dirty="0">
              <a:latin typeface="Gill Sans MT" panose="020B0502020104020203" pitchFamily="34" charset="0"/>
              <a:ea typeface="Calibri"/>
              <a:cs typeface="Times New Roman"/>
            </a:endParaRPr>
          </a:p>
          <a:p>
            <a:pPr>
              <a:lnSpc>
                <a:spcPct val="114000"/>
              </a:lnSpc>
            </a:pPr>
            <a:r>
              <a:rPr lang="en-US" sz="1100" dirty="0">
                <a:latin typeface="Gill Sans MT" panose="020B0502020104020203" pitchFamily="34" charset="0"/>
                <a:ea typeface="Calibri"/>
                <a:cs typeface="Times New Roman"/>
              </a:rPr>
              <a:t>Item 2 now has checkboxes to indicate the decision made by the tribunal.</a:t>
            </a:r>
          </a:p>
          <a:p>
            <a:pPr>
              <a:lnSpc>
                <a:spcPct val="114000"/>
              </a:lnSpc>
            </a:pPr>
            <a:endParaRPr lang="en-US" sz="1100" dirty="0">
              <a:latin typeface="Gill Sans MT" panose="020B0502020104020203" pitchFamily="34" charset="0"/>
              <a:ea typeface="Calibri"/>
              <a:cs typeface="Times New Roman"/>
            </a:endParaRPr>
          </a:p>
          <a:p>
            <a:pPr>
              <a:lnSpc>
                <a:spcPct val="114000"/>
              </a:lnSpc>
            </a:pPr>
            <a:r>
              <a:rPr lang="en-US" sz="1100" dirty="0">
                <a:latin typeface="Gill Sans MT" panose="020B0502020104020203" pitchFamily="34" charset="0"/>
                <a:ea typeface="Calibri"/>
                <a:cs typeface="Times New Roman"/>
              </a:rPr>
              <a:t>Item 3 provides a place to note the state that issued the controlling order and explains that that state’s law governs (permanently) the duration of the support obligation.  According to UIFSA § 611, the duration of the controlling order continues to govern the duration of the order, even if the controlling order is subsequently modified.</a:t>
            </a:r>
          </a:p>
          <a:p>
            <a:pPr>
              <a:lnSpc>
                <a:spcPct val="114000"/>
              </a:lnSpc>
            </a:pPr>
            <a:r>
              <a:rPr lang="en-US" sz="1100" dirty="0">
                <a:latin typeface="Gill Sans MT" panose="020B0502020104020203" pitchFamily="34" charset="0"/>
              </a:rPr>
              <a:t> </a:t>
            </a:r>
          </a:p>
          <a:p>
            <a:pPr>
              <a:lnSpc>
                <a:spcPct val="114000"/>
              </a:lnSpc>
            </a:pPr>
            <a:endParaRPr lang="en-US" sz="1100" dirty="0">
              <a:latin typeface="Gill Sans MT" panose="020B0502020104020203" pitchFamily="34" charset="0"/>
            </a:endParaRPr>
          </a:p>
        </p:txBody>
      </p:sp>
      <p:sp>
        <p:nvSpPr>
          <p:cNvPr id="4" name="Slide Number Placeholder 3"/>
          <p:cNvSpPr>
            <a:spLocks noGrp="1"/>
          </p:cNvSpPr>
          <p:nvPr>
            <p:ph type="sldNum" sz="quarter" idx="10"/>
          </p:nvPr>
        </p:nvSpPr>
        <p:spPr/>
        <p:txBody>
          <a:bodyPr/>
          <a:lstStyle/>
          <a:p>
            <a:fld id="{824A558B-E4E9-A94A-B9C1-029E46A76ABA}" type="slidenum">
              <a:rPr lang="en-US" smtClean="0"/>
              <a:t>6</a:t>
            </a:fld>
            <a:endParaRPr lang="en-US"/>
          </a:p>
        </p:txBody>
      </p:sp>
    </p:spTree>
    <p:extLst>
      <p:ext uri="{BB962C8B-B14F-4D97-AF65-F5344CB8AC3E}">
        <p14:creationId xmlns:p14="http://schemas.microsoft.com/office/powerpoint/2010/main" val="25365219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pPr>
            <a:r>
              <a:rPr lang="en-US" sz="1100" dirty="0">
                <a:latin typeface="Gill Sans MT" panose="020B0502020104020203" pitchFamily="34" charset="0"/>
                <a:ea typeface="Calibri"/>
                <a:cs typeface="Times New Roman"/>
              </a:rPr>
              <a:t>Notes:</a:t>
            </a:r>
          </a:p>
          <a:p>
            <a:pPr>
              <a:lnSpc>
                <a:spcPct val="115000"/>
              </a:lnSpc>
            </a:pPr>
            <a:endParaRPr lang="en-US" sz="1100" dirty="0">
              <a:latin typeface="Gill Sans MT" panose="020B0502020104020203" pitchFamily="34" charset="0"/>
              <a:ea typeface="Calibri"/>
              <a:cs typeface="Times New Roman"/>
            </a:endParaRPr>
          </a:p>
          <a:p>
            <a:pPr>
              <a:lnSpc>
                <a:spcPct val="115000"/>
              </a:lnSpc>
            </a:pPr>
            <a:r>
              <a:rPr lang="en-US" sz="1100" dirty="0">
                <a:latin typeface="Gill Sans MT" panose="020B0502020104020203" pitchFamily="34" charset="0"/>
                <a:ea typeface="Calibri"/>
                <a:cs typeface="Times New Roman"/>
              </a:rPr>
              <a:t>Item 6 is formatted a little differently than the old form, but provides the same information regarding who has been sent this notice.</a:t>
            </a:r>
          </a:p>
          <a:p>
            <a:pPr defTabSz="924020">
              <a:defRPr/>
            </a:pPr>
            <a:endParaRPr lang="en-US" sz="1100" dirty="0">
              <a:latin typeface="Gill Sans MT" panose="020B0502020104020203" pitchFamily="34" charset="0"/>
            </a:endParaRPr>
          </a:p>
        </p:txBody>
      </p:sp>
      <p:sp>
        <p:nvSpPr>
          <p:cNvPr id="4" name="Slide Number Placeholder 3"/>
          <p:cNvSpPr>
            <a:spLocks noGrp="1"/>
          </p:cNvSpPr>
          <p:nvPr>
            <p:ph type="sldNum" sz="quarter" idx="10"/>
          </p:nvPr>
        </p:nvSpPr>
        <p:spPr/>
        <p:txBody>
          <a:bodyPr/>
          <a:lstStyle/>
          <a:p>
            <a:fld id="{824A558B-E4E9-A94A-B9C1-029E46A76ABA}" type="slidenum">
              <a:rPr lang="en-US" smtClean="0"/>
              <a:t>7</a:t>
            </a:fld>
            <a:endParaRPr lang="en-US"/>
          </a:p>
        </p:txBody>
      </p:sp>
    </p:spTree>
    <p:extLst>
      <p:ext uri="{BB962C8B-B14F-4D97-AF65-F5344CB8AC3E}">
        <p14:creationId xmlns:p14="http://schemas.microsoft.com/office/powerpoint/2010/main" val="13234084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040" y="4415790"/>
            <a:ext cx="5608320" cy="4105910"/>
          </a:xfrm>
        </p:spPr>
        <p:txBody>
          <a:bodyPr/>
          <a:lstStyle/>
          <a:p>
            <a:pPr>
              <a:lnSpc>
                <a:spcPct val="114000"/>
              </a:lnSpc>
            </a:pPr>
            <a:r>
              <a:rPr lang="en-US" sz="1100" dirty="0">
                <a:latin typeface="Gill Sans MT" panose="020B0502020104020203" pitchFamily="34" charset="0"/>
                <a:ea typeface="Calibri"/>
                <a:cs typeface="Times New Roman"/>
              </a:rPr>
              <a:t>Notes:</a:t>
            </a:r>
          </a:p>
          <a:p>
            <a:pPr>
              <a:lnSpc>
                <a:spcPct val="114000"/>
              </a:lnSpc>
            </a:pPr>
            <a:endParaRPr lang="en-US" sz="1100" dirty="0">
              <a:latin typeface="Gill Sans MT" panose="020B0502020104020203" pitchFamily="34" charset="0"/>
              <a:ea typeface="Calibri"/>
              <a:cs typeface="Times New Roman"/>
            </a:endParaRPr>
          </a:p>
          <a:p>
            <a:pPr>
              <a:lnSpc>
                <a:spcPct val="114000"/>
              </a:lnSpc>
            </a:pPr>
            <a:r>
              <a:rPr lang="en-US" sz="1100" dirty="0">
                <a:latin typeface="Gill Sans MT" panose="020B0502020104020203" pitchFamily="34" charset="0"/>
                <a:ea typeface="Calibri"/>
                <a:cs typeface="Times New Roman"/>
              </a:rPr>
              <a:t>The Child Support Locate Request form is used between child support agencies to request locate information on individuals for child support purposes.  The form is used to make the request to another state </a:t>
            </a:r>
            <a:r>
              <a:rPr lang="en-US" sz="1100" b="1" dirty="0">
                <a:latin typeface="Gill Sans MT" panose="020B0502020104020203" pitchFamily="34" charset="0"/>
                <a:ea typeface="Calibri"/>
                <a:cs typeface="Times New Roman"/>
              </a:rPr>
              <a:t>only</a:t>
            </a:r>
            <a:r>
              <a:rPr lang="en-US" sz="1100" dirty="0">
                <a:latin typeface="Gill Sans MT" panose="020B0502020104020203" pitchFamily="34" charset="0"/>
                <a:ea typeface="Calibri"/>
                <a:cs typeface="Times New Roman"/>
              </a:rPr>
              <a:t> when a CSENet agreement is not in place.  Most states have these agreements in place, so this form will not be needed often.  The requesting agency completes as much information as it has available and sends the form to the other state.  </a:t>
            </a:r>
          </a:p>
          <a:p>
            <a:pPr>
              <a:lnSpc>
                <a:spcPct val="114000"/>
              </a:lnSpc>
            </a:pPr>
            <a:endParaRPr lang="en-US" sz="1100" dirty="0">
              <a:latin typeface="Gill Sans MT" panose="020B0502020104020203" pitchFamily="34" charset="0"/>
              <a:ea typeface="Calibri"/>
              <a:cs typeface="Times New Roman"/>
            </a:endParaRPr>
          </a:p>
          <a:p>
            <a:pPr>
              <a:lnSpc>
                <a:spcPct val="114000"/>
              </a:lnSpc>
            </a:pPr>
            <a:r>
              <a:rPr lang="en-US" sz="1100" dirty="0">
                <a:latin typeface="Gill Sans MT" panose="020B0502020104020203" pitchFamily="34" charset="0"/>
                <a:ea typeface="Calibri"/>
                <a:cs typeface="Times New Roman"/>
              </a:rPr>
              <a:t>A state may also use this locate form to request locate information from a tribe, a foreign reciprocating country (FRC), or a Hague Convention country, when there are no other prescribed locate forms for the specific entity.  Before using this form to send a locate request to a tribe, inquire with the tribe about the tribe’s preferences.  Similarly, before using this form to send a locate request to an FRC or Hague Convention country, check the country-specific Caseworker Guide (for FRCs) or Hague Country Profile (for Hague Convention countries) for information about that country’s preferences. </a:t>
            </a:r>
          </a:p>
          <a:p>
            <a:pPr>
              <a:lnSpc>
                <a:spcPct val="114000"/>
              </a:lnSpc>
            </a:pPr>
            <a:endParaRPr lang="en-US" sz="1100" dirty="0">
              <a:latin typeface="Gill Sans MT" panose="020B0502020104020203" pitchFamily="34" charset="0"/>
              <a:ea typeface="Calibri"/>
              <a:cs typeface="Times New Roman"/>
            </a:endParaRPr>
          </a:p>
          <a:p>
            <a:pPr>
              <a:lnSpc>
                <a:spcPct val="114000"/>
              </a:lnSpc>
            </a:pPr>
            <a:r>
              <a:rPr lang="en-US" sz="1100" dirty="0">
                <a:latin typeface="Gill Sans MT" panose="020B0502020104020203" pitchFamily="34" charset="0"/>
                <a:ea typeface="Calibri"/>
                <a:cs typeface="Times New Roman"/>
              </a:rPr>
              <a:t>OCSE changed the name of the form from “Locate Data Sheet “ to “Child Support Locate Request” to help clarify the purpose of the form.  The rest of the header record was changed to be consistent across all the intergovernmental forms – as we have discussed.</a:t>
            </a:r>
            <a:endParaRPr lang="en-US" sz="1100" dirty="0">
              <a:latin typeface="Gill Sans MT" panose="020B0502020104020203" pitchFamily="34" charset="0"/>
            </a:endParaRPr>
          </a:p>
        </p:txBody>
      </p:sp>
      <p:sp>
        <p:nvSpPr>
          <p:cNvPr id="4" name="Slide Number Placeholder 3"/>
          <p:cNvSpPr>
            <a:spLocks noGrp="1"/>
          </p:cNvSpPr>
          <p:nvPr>
            <p:ph type="sldNum" sz="quarter" idx="10"/>
          </p:nvPr>
        </p:nvSpPr>
        <p:spPr/>
        <p:txBody>
          <a:bodyPr/>
          <a:lstStyle/>
          <a:p>
            <a:fld id="{824A558B-E4E9-A94A-B9C1-029E46A76ABA}" type="slidenum">
              <a:rPr lang="en-US" smtClean="0"/>
              <a:t>8</a:t>
            </a:fld>
            <a:endParaRPr lang="en-US"/>
          </a:p>
        </p:txBody>
      </p:sp>
    </p:spTree>
    <p:extLst>
      <p:ext uri="{BB962C8B-B14F-4D97-AF65-F5344CB8AC3E}">
        <p14:creationId xmlns:p14="http://schemas.microsoft.com/office/powerpoint/2010/main" val="36341454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233680" y="4260851"/>
            <a:ext cx="6543040" cy="4260850"/>
          </a:xfrm>
        </p:spPr>
        <p:txBody>
          <a:bodyPr/>
          <a:lstStyle/>
          <a:p>
            <a:pPr>
              <a:lnSpc>
                <a:spcPct val="114000"/>
              </a:lnSpc>
            </a:pPr>
            <a:r>
              <a:rPr lang="en-US" sz="1100" dirty="0">
                <a:latin typeface="Gill Sans MT" panose="020B0502020104020203" pitchFamily="34" charset="0"/>
                <a:ea typeface="Calibri"/>
                <a:cs typeface="Times New Roman"/>
              </a:rPr>
              <a:t>Notes:</a:t>
            </a:r>
          </a:p>
          <a:p>
            <a:pPr>
              <a:lnSpc>
                <a:spcPct val="114000"/>
              </a:lnSpc>
            </a:pPr>
            <a:endParaRPr lang="en-US" sz="1100" dirty="0">
              <a:latin typeface="Gill Sans MT" panose="020B0502020104020203" pitchFamily="34" charset="0"/>
              <a:ea typeface="Calibri"/>
              <a:cs typeface="Times New Roman"/>
            </a:endParaRPr>
          </a:p>
          <a:p>
            <a:pPr>
              <a:lnSpc>
                <a:spcPct val="114000"/>
              </a:lnSpc>
            </a:pPr>
            <a:r>
              <a:rPr lang="en-US" sz="1100" dirty="0">
                <a:latin typeface="Gill Sans MT" panose="020B0502020104020203" pitchFamily="34" charset="0"/>
                <a:ea typeface="Calibri"/>
                <a:cs typeface="Times New Roman"/>
              </a:rPr>
              <a:t>This revised form is divided into four sections.  The checkboxes for noncustodial parent and custodial parent information were changed to “Parent who owes or may owe support” and “Parent who is owed support.”  A checkbox was added for a “Caretaker who is owed support.”</a:t>
            </a:r>
          </a:p>
          <a:p>
            <a:pPr>
              <a:lnSpc>
                <a:spcPct val="114000"/>
              </a:lnSpc>
            </a:pPr>
            <a:endParaRPr lang="en-US" sz="1100" dirty="0">
              <a:latin typeface="Gill Sans MT" panose="020B0502020104020203" pitchFamily="34" charset="0"/>
              <a:ea typeface="Calibri"/>
              <a:cs typeface="Times New Roman"/>
            </a:endParaRPr>
          </a:p>
          <a:p>
            <a:pPr>
              <a:lnSpc>
                <a:spcPct val="114000"/>
              </a:lnSpc>
            </a:pPr>
            <a:r>
              <a:rPr lang="en-US" sz="1100" dirty="0">
                <a:latin typeface="Gill Sans MT" panose="020B0502020104020203" pitchFamily="34" charset="0"/>
                <a:ea typeface="Calibri"/>
                <a:cs typeface="Times New Roman"/>
              </a:rPr>
              <a:t>Under Section I, the workgroup advised OCSE that much of the demographic information on the old Locate Data Sheet was not needed when making or responding to locate requests.  For this reason, most demographic questions have been deleted, leaving only information about name, social security number, date of birth, and the “possibly dangerous” indicator.</a:t>
            </a:r>
          </a:p>
          <a:p>
            <a:pPr>
              <a:lnSpc>
                <a:spcPct val="114000"/>
              </a:lnSpc>
            </a:pPr>
            <a:endParaRPr lang="en-US" sz="1100" dirty="0">
              <a:latin typeface="Gill Sans MT" panose="020B0502020104020203" pitchFamily="34" charset="0"/>
              <a:ea typeface="Calibri"/>
              <a:cs typeface="Times New Roman"/>
            </a:endParaRPr>
          </a:p>
          <a:p>
            <a:pPr>
              <a:lnSpc>
                <a:spcPct val="114000"/>
              </a:lnSpc>
            </a:pPr>
            <a:r>
              <a:rPr lang="en-US" sz="1100" dirty="0">
                <a:latin typeface="Gill Sans MT" panose="020B0502020104020203" pitchFamily="34" charset="0"/>
                <a:ea typeface="Calibri"/>
                <a:cs typeface="Times New Roman"/>
              </a:rPr>
              <a:t>Section II Other Pertinent Information provides a space to enter information that may be useful in locating the individual, especially if sending this form to a tribe or foreign country.  This might include the physical description, nationality, passport, place of birth, gender, etc.</a:t>
            </a:r>
          </a:p>
          <a:p>
            <a:pPr>
              <a:lnSpc>
                <a:spcPct val="114000"/>
              </a:lnSpc>
            </a:pPr>
            <a:r>
              <a:rPr lang="en-US" sz="1100" dirty="0">
                <a:latin typeface="Gill Sans MT" panose="020B0502020104020203" pitchFamily="34" charset="0"/>
              </a:rPr>
              <a:t> </a:t>
            </a:r>
          </a:p>
          <a:p>
            <a:pPr>
              <a:lnSpc>
                <a:spcPct val="114000"/>
              </a:lnSpc>
            </a:pPr>
            <a:endParaRPr lang="en-US" sz="1100" dirty="0">
              <a:latin typeface="Gill Sans MT" panose="020B0502020104020203" pitchFamily="34" charset="0"/>
            </a:endParaRPr>
          </a:p>
        </p:txBody>
      </p:sp>
      <p:sp>
        <p:nvSpPr>
          <p:cNvPr id="4" name="Slide Number Placeholder 3"/>
          <p:cNvSpPr>
            <a:spLocks noGrp="1"/>
          </p:cNvSpPr>
          <p:nvPr>
            <p:ph type="sldNum" sz="quarter" idx="10"/>
          </p:nvPr>
        </p:nvSpPr>
        <p:spPr/>
        <p:txBody>
          <a:bodyPr/>
          <a:lstStyle/>
          <a:p>
            <a:fld id="{824A558B-E4E9-A94A-B9C1-029E46A76ABA}" type="slidenum">
              <a:rPr lang="en-US" smtClean="0"/>
              <a:t>9</a:t>
            </a:fld>
            <a:endParaRPr lang="en-US"/>
          </a:p>
        </p:txBody>
      </p:sp>
    </p:spTree>
    <p:extLst>
      <p:ext uri="{BB962C8B-B14F-4D97-AF65-F5344CB8AC3E}">
        <p14:creationId xmlns:p14="http://schemas.microsoft.com/office/powerpoint/2010/main" val="315887598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Cover - Blue">
    <p:bg>
      <p:bgPr>
        <a:solidFill>
          <a:srgbClr val="0071BC"/>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FFFFFF"/>
                </a:solidFill>
                <a:latin typeface="Gill Sans MT"/>
                <a:cs typeface="Gill Sans MT"/>
              </a:defRPr>
            </a:lvl1pPr>
          </a:lstStyle>
          <a:p>
            <a:fld id="{EB2C8F94-9D67-854F-8417-3B884156945E}" type="datetime1">
              <a:rPr lang="en-US" smtClean="0"/>
              <a:pPr/>
              <a:t>7/25/2017</a:t>
            </a:fld>
            <a:endParaRPr lang="en-US"/>
          </a:p>
        </p:txBody>
      </p:sp>
      <p:sp>
        <p:nvSpPr>
          <p:cNvPr id="9" name="Footer Placeholder 4"/>
          <p:cNvSpPr>
            <a:spLocks noGrp="1"/>
          </p:cNvSpPr>
          <p:nvPr>
            <p:ph type="ftr" sz="quarter" idx="3"/>
          </p:nvPr>
        </p:nvSpPr>
        <p:spPr>
          <a:xfrm>
            <a:off x="3124200" y="6520934"/>
            <a:ext cx="2895600" cy="184666"/>
          </a:xfrm>
          <a:prstGeom prst="rect">
            <a:avLst/>
          </a:prstGeom>
        </p:spPr>
        <p:txBody>
          <a:bodyPr vert="horz" lIns="91440" tIns="45720" rIns="91440" bIns="45720" rtlCol="0" anchor="ctr">
            <a:spAutoFit/>
          </a:bodyPr>
          <a:lstStyle>
            <a:lvl1pPr algn="ctr">
              <a:defRPr sz="600" b="0" i="0">
                <a:solidFill>
                  <a:srgbClr val="FFFFFF"/>
                </a:solidFill>
                <a:latin typeface="Gill Sans MT"/>
                <a:cs typeface="Gill Sans MT"/>
              </a:defRPr>
            </a:lvl1pPr>
          </a:lstStyle>
          <a:p>
            <a:r>
              <a:rPr lang="en-US" smtClean="0"/>
              <a:t>FOOTER GOES HERE</a:t>
            </a:r>
            <a:endParaRPr lang="en-US"/>
          </a:p>
        </p:txBody>
      </p:sp>
      <p:sp>
        <p:nvSpPr>
          <p:cNvPr id="10"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4" name="Title 1"/>
          <p:cNvSpPr>
            <a:spLocks noGrp="1"/>
          </p:cNvSpPr>
          <p:nvPr>
            <p:ph type="ctrTitle" hasCustomPrompt="1"/>
          </p:nvPr>
        </p:nvSpPr>
        <p:spPr>
          <a:xfrm>
            <a:off x="914400" y="1676400"/>
            <a:ext cx="5486400" cy="1600200"/>
          </a:xfrm>
        </p:spPr>
        <p:txBody>
          <a:bodyPr anchor="b" anchorCtr="0">
            <a:normAutofit/>
          </a:bodyPr>
          <a:lstStyle>
            <a:lvl1pPr>
              <a:defRPr sz="3200">
                <a:solidFill>
                  <a:srgbClr val="FFFFFF"/>
                </a:solidFill>
              </a:defRPr>
            </a:lvl1pPr>
          </a:lstStyle>
          <a:p>
            <a:r>
              <a:rPr lang="en-US" dirty="0" smtClean="0"/>
              <a:t>CLICK TO EDIT MASTER TITLE STYLE</a:t>
            </a:r>
            <a:endParaRPr lang="en-US" dirty="0"/>
          </a:p>
        </p:txBody>
      </p:sp>
      <p:sp>
        <p:nvSpPr>
          <p:cNvPr id="15" name="Subtitle 2"/>
          <p:cNvSpPr>
            <a:spLocks noGrp="1"/>
          </p:cNvSpPr>
          <p:nvPr>
            <p:ph type="subTitle" idx="1" hasCustomPrompt="1"/>
          </p:nvPr>
        </p:nvSpPr>
        <p:spPr>
          <a:xfrm>
            <a:off x="914400" y="3657600"/>
            <a:ext cx="3429000" cy="1600200"/>
          </a:xfrm>
        </p:spPr>
        <p:txBody>
          <a:bodyPr>
            <a:normAutofit/>
          </a:bodyPr>
          <a:lstStyle>
            <a:lvl1pPr marL="0" indent="0" algn="l">
              <a:buNone/>
              <a:defRPr sz="18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cxnSp>
        <p:nvCxnSpPr>
          <p:cNvPr id="16" name="Straight Connector 15"/>
          <p:cNvCxnSpPr/>
          <p:nvPr userDrawn="1"/>
        </p:nvCxnSpPr>
        <p:spPr>
          <a:xfrm>
            <a:off x="1066800" y="3429000"/>
            <a:ext cx="4191000" cy="0"/>
          </a:xfrm>
          <a:prstGeom prst="line">
            <a:avLst/>
          </a:prstGeom>
          <a:ln w="1905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extBox 2"/>
          <p:cNvSpPr txBox="1"/>
          <p:nvPr userDrawn="1"/>
        </p:nvSpPr>
        <p:spPr>
          <a:xfrm>
            <a:off x="914400" y="5638800"/>
            <a:ext cx="4572000" cy="584775"/>
          </a:xfrm>
          <a:prstGeom prst="rect">
            <a:avLst/>
          </a:prstGeom>
          <a:noFill/>
        </p:spPr>
        <p:txBody>
          <a:bodyPr wrap="square" rtlCol="0">
            <a:spAutoFit/>
          </a:bodyPr>
          <a:lstStyle/>
          <a:p>
            <a:r>
              <a:rPr lang="en-US" sz="1600" dirty="0" smtClean="0">
                <a:solidFill>
                  <a:schemeClr val="bg1"/>
                </a:solidFill>
                <a:latin typeface="+mn-lt"/>
              </a:rPr>
              <a:t>Office of Child Support Enforcement</a:t>
            </a:r>
          </a:p>
          <a:p>
            <a:r>
              <a:rPr lang="en-US" sz="1600" dirty="0" smtClean="0">
                <a:solidFill>
                  <a:schemeClr val="bg1"/>
                </a:solidFill>
                <a:latin typeface="+mn-lt"/>
              </a:rPr>
              <a:t>Division of Policy and Training</a:t>
            </a:r>
            <a:endParaRPr lang="en-US" sz="1600" dirty="0">
              <a:solidFill>
                <a:schemeClr val="bg1"/>
              </a:solidFill>
              <a:latin typeface="+mn-lt"/>
            </a:endParaRPr>
          </a:p>
        </p:txBody>
      </p:sp>
      <p:pic>
        <p:nvPicPr>
          <p:cNvPr id="12" name="Picture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553200" y="2210558"/>
            <a:ext cx="1904242" cy="1904242"/>
          </a:xfrm>
          <a:prstGeom prst="rect">
            <a:avLst/>
          </a:prstGeom>
        </p:spPr>
      </p:pic>
    </p:spTree>
    <p:extLst>
      <p:ext uri="{BB962C8B-B14F-4D97-AF65-F5344CB8AC3E}">
        <p14:creationId xmlns:p14="http://schemas.microsoft.com/office/powerpoint/2010/main" val="21476625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Divider - Blue">
    <p:bg>
      <p:bgPr>
        <a:solidFill>
          <a:srgbClr val="0071BC"/>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14400" y="1589782"/>
            <a:ext cx="5486400" cy="1077218"/>
          </a:xfrm>
        </p:spPr>
        <p:txBody>
          <a:bodyPr wrap="square" anchor="t" anchorCtr="0">
            <a:spAutoFit/>
          </a:bodyPr>
          <a:lstStyle>
            <a:lvl1pPr>
              <a:defRPr sz="3200">
                <a:solidFill>
                  <a:srgbClr val="FFFFFF"/>
                </a:solidFill>
              </a:defRPr>
            </a:lvl1pPr>
          </a:lstStyle>
          <a:p>
            <a:r>
              <a:rPr lang="en-US" dirty="0" smtClean="0"/>
              <a:t>CLICK TO EDIT MASTER TITLE STYLE</a:t>
            </a:r>
            <a:endParaRPr lang="en-US" dirty="0"/>
          </a:p>
        </p:txBody>
      </p:sp>
      <p:sp>
        <p:nvSpPr>
          <p:cNvPr id="3" name="Date Placeholder 2"/>
          <p:cNvSpPr>
            <a:spLocks noGrp="1"/>
          </p:cNvSpPr>
          <p:nvPr>
            <p:ph type="dt" sz="half" idx="10"/>
          </p:nvPr>
        </p:nvSpPr>
        <p:spPr/>
        <p:txBody>
          <a:bodyPr/>
          <a:lstStyle>
            <a:lvl1pPr>
              <a:defRPr>
                <a:solidFill>
                  <a:srgbClr val="FFFFFF"/>
                </a:solidFill>
              </a:defRPr>
            </a:lvl1pPr>
          </a:lstStyle>
          <a:p>
            <a:fld id="{C3349C05-927F-3348-96DF-9086CF2761D6}" type="datetime1">
              <a:rPr lang="en-US" smtClean="0"/>
              <a:t>7/25/2017</a:t>
            </a:fld>
            <a:endParaRPr lang="en-US"/>
          </a:p>
        </p:txBody>
      </p:sp>
      <p:sp>
        <p:nvSpPr>
          <p:cNvPr id="4" name="Footer Placeholder 3"/>
          <p:cNvSpPr>
            <a:spLocks noGrp="1"/>
          </p:cNvSpPr>
          <p:nvPr>
            <p:ph type="ftr" sz="quarter" idx="11"/>
          </p:nvPr>
        </p:nvSpPr>
        <p:spPr/>
        <p:txBody>
          <a:bodyPr/>
          <a:lstStyle>
            <a:lvl1pPr>
              <a:defRPr>
                <a:solidFill>
                  <a:srgbClr val="FFFFFF"/>
                </a:solidFill>
              </a:defRPr>
            </a:lvl1pPr>
          </a:lstStyle>
          <a:p>
            <a:r>
              <a:rPr lang="en-US" smtClean="0"/>
              <a:t>FOOTER GOES HERE</a:t>
            </a:r>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42782948-4DBE-204D-AB9E-B65E067054AE}" type="slidenum">
              <a:rPr lang="en-US" smtClean="0"/>
              <a:pPr/>
              <a:t>‹#›</a:t>
            </a:fld>
            <a:endParaRPr lang="en-US"/>
          </a:p>
        </p:txBody>
      </p:sp>
    </p:spTree>
    <p:extLst>
      <p:ext uri="{BB962C8B-B14F-4D97-AF65-F5344CB8AC3E}">
        <p14:creationId xmlns:p14="http://schemas.microsoft.com/office/powerpoint/2010/main" val="1834963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ue/Gray 1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600200"/>
            <a:ext cx="7543800" cy="4572000"/>
          </a:xfrm>
        </p:spPr>
        <p:txBody>
          <a:bodyPr/>
          <a:lstStyle/>
          <a:p>
            <a:pPr lvl="0"/>
            <a:r>
              <a:rPr lang="en-US" dirty="0" smtClean="0"/>
              <a:t>Click to edit Master text styles</a:t>
            </a:r>
          </a:p>
          <a:p>
            <a:pPr lvl="1"/>
            <a:r>
              <a:rPr lang="en-US" dirty="0" smtClean="0"/>
              <a:t>Second level</a:t>
            </a:r>
          </a:p>
        </p:txBody>
      </p:sp>
      <p:sp>
        <p:nvSpPr>
          <p:cNvPr id="8"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6C6463"/>
                </a:solidFill>
                <a:latin typeface="Gill Sans MT"/>
                <a:cs typeface="Gill Sans MT"/>
              </a:defRPr>
            </a:lvl1pPr>
          </a:lstStyle>
          <a:p>
            <a:fld id="{414FB1AD-D69E-B741-965A-0BAE826C2FA6}" type="datetime1">
              <a:rPr lang="en-US" smtClean="0"/>
              <a:pPr/>
              <a:t>7/25/2017</a:t>
            </a:fld>
            <a:endParaRPr lang="en-US"/>
          </a:p>
        </p:txBody>
      </p:sp>
      <p:sp>
        <p:nvSpPr>
          <p:cNvPr id="9" name="Footer Placeholder 4"/>
          <p:cNvSpPr>
            <a:spLocks noGrp="1"/>
          </p:cNvSpPr>
          <p:nvPr>
            <p:ph type="ftr" sz="quarter" idx="3"/>
          </p:nvPr>
        </p:nvSpPr>
        <p:spPr>
          <a:xfrm>
            <a:off x="3124200" y="6520934"/>
            <a:ext cx="2895600" cy="184666"/>
          </a:xfrm>
          <a:prstGeom prst="rect">
            <a:avLst/>
          </a:prstGeom>
        </p:spPr>
        <p:txBody>
          <a:bodyPr vert="horz" lIns="91440" tIns="45720" rIns="91440" bIns="45720" rtlCol="0" anchor="ctr">
            <a:spAutoFit/>
          </a:bodyPr>
          <a:lstStyle>
            <a:lvl1pPr algn="ctr">
              <a:defRPr sz="600" b="0" i="0">
                <a:solidFill>
                  <a:srgbClr val="6C6463"/>
                </a:solidFill>
                <a:latin typeface="Gill Sans MT"/>
                <a:cs typeface="Gill Sans MT"/>
              </a:defRPr>
            </a:lvl1pPr>
          </a:lstStyle>
          <a:p>
            <a:r>
              <a:rPr lang="en-US" smtClean="0"/>
              <a:t>FOOTER GOES HERE</a:t>
            </a:r>
            <a:endParaRPr lang="en-US"/>
          </a:p>
        </p:txBody>
      </p:sp>
      <p:sp>
        <p:nvSpPr>
          <p:cNvPr id="10"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6C6463"/>
                </a:solidFill>
                <a:latin typeface="Gill Sans MT"/>
                <a:cs typeface="Gill Sans MT"/>
              </a:defRPr>
            </a:lvl1pPr>
          </a:lstStyle>
          <a:p>
            <a:fld id="{42782948-4DBE-204D-AB9E-B65E067054AE}" type="slidenum">
              <a:rPr lang="en-US" smtClean="0"/>
              <a:pPr/>
              <a:t>‹#›</a:t>
            </a:fld>
            <a:endParaRPr lang="en-US"/>
          </a:p>
        </p:txBody>
      </p:sp>
      <p:sp>
        <p:nvSpPr>
          <p:cNvPr id="11" name="Title 1"/>
          <p:cNvSpPr>
            <a:spLocks noGrp="1"/>
          </p:cNvSpPr>
          <p:nvPr>
            <p:ph type="title" hasCustomPrompt="1"/>
          </p:nvPr>
        </p:nvSpPr>
        <p:spPr>
          <a:xfrm>
            <a:off x="685800" y="848380"/>
            <a:ext cx="7543800" cy="523220"/>
          </a:xfrm>
        </p:spPr>
        <p:txBody>
          <a:bodyPr wrap="square" anchor="b" anchorCtr="0">
            <a:spAutoFit/>
          </a:bodyPr>
          <a:lstStyle>
            <a:lvl1pPr>
              <a:defRPr baseline="0">
                <a:solidFill>
                  <a:srgbClr val="0071BC"/>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11160972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lue/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5800" y="1600200"/>
            <a:ext cx="3809696"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p:txBody>
      </p:sp>
      <p:sp>
        <p:nvSpPr>
          <p:cNvPr id="4" name="Content Placeholder 3"/>
          <p:cNvSpPr>
            <a:spLocks noGrp="1"/>
          </p:cNvSpPr>
          <p:nvPr>
            <p:ph sz="half" idx="2"/>
          </p:nvPr>
        </p:nvSpPr>
        <p:spPr>
          <a:xfrm>
            <a:off x="4647896" y="1600200"/>
            <a:ext cx="38103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p:txBody>
      </p:sp>
      <p:sp>
        <p:nvSpPr>
          <p:cNvPr id="5" name="Date Placeholder 4"/>
          <p:cNvSpPr>
            <a:spLocks noGrp="1"/>
          </p:cNvSpPr>
          <p:nvPr>
            <p:ph type="dt" sz="half" idx="10"/>
          </p:nvPr>
        </p:nvSpPr>
        <p:spPr/>
        <p:txBody>
          <a:bodyPr/>
          <a:lstStyle>
            <a:lvl1pPr>
              <a:defRPr>
                <a:solidFill>
                  <a:srgbClr val="6C6463"/>
                </a:solidFill>
              </a:defRPr>
            </a:lvl1pPr>
          </a:lstStyle>
          <a:p>
            <a:fld id="{AB18E012-EC0C-1649-A039-CB178266D114}" type="datetime1">
              <a:rPr lang="en-US" smtClean="0"/>
              <a:t>7/25/2017</a:t>
            </a:fld>
            <a:endParaRPr lang="en-US"/>
          </a:p>
        </p:txBody>
      </p:sp>
      <p:sp>
        <p:nvSpPr>
          <p:cNvPr id="6" name="Footer Placeholder 5"/>
          <p:cNvSpPr>
            <a:spLocks noGrp="1"/>
          </p:cNvSpPr>
          <p:nvPr>
            <p:ph type="ftr" sz="quarter" idx="11"/>
          </p:nvPr>
        </p:nvSpPr>
        <p:spPr/>
        <p:txBody>
          <a:bodyPr/>
          <a:lstStyle>
            <a:lvl1pPr>
              <a:defRPr>
                <a:solidFill>
                  <a:srgbClr val="6C6463"/>
                </a:solidFill>
              </a:defRPr>
            </a:lvl1pPr>
          </a:lstStyle>
          <a:p>
            <a:r>
              <a:rPr lang="en-US" smtClean="0"/>
              <a:t>FOOTER GOES HERE</a:t>
            </a:r>
            <a:endParaRPr lang="en-US"/>
          </a:p>
        </p:txBody>
      </p:sp>
      <p:sp>
        <p:nvSpPr>
          <p:cNvPr id="7" name="Slide Number Placeholder 6"/>
          <p:cNvSpPr>
            <a:spLocks noGrp="1"/>
          </p:cNvSpPr>
          <p:nvPr>
            <p:ph type="sldNum" sz="quarter" idx="12"/>
          </p:nvPr>
        </p:nvSpPr>
        <p:spPr/>
        <p:txBody>
          <a:bodyPr/>
          <a:lstStyle>
            <a:lvl1pPr>
              <a:defRPr>
                <a:solidFill>
                  <a:srgbClr val="6C6463"/>
                </a:solidFill>
              </a:defRPr>
            </a:lvl1pPr>
          </a:lstStyle>
          <a:p>
            <a:fld id="{42782948-4DBE-204D-AB9E-B65E067054AE}" type="slidenum">
              <a:rPr lang="en-US" smtClean="0"/>
              <a:pPr/>
              <a:t>‹#›</a:t>
            </a:fld>
            <a:endParaRPr lang="en-US"/>
          </a:p>
        </p:txBody>
      </p:sp>
      <p:sp>
        <p:nvSpPr>
          <p:cNvPr id="10" name="Title 1"/>
          <p:cNvSpPr>
            <a:spLocks noGrp="1"/>
          </p:cNvSpPr>
          <p:nvPr>
            <p:ph type="title" hasCustomPrompt="1"/>
          </p:nvPr>
        </p:nvSpPr>
        <p:spPr>
          <a:xfrm>
            <a:off x="685800" y="848380"/>
            <a:ext cx="7772704" cy="523220"/>
          </a:xfrm>
        </p:spPr>
        <p:txBody>
          <a:bodyPr wrap="square" anchor="b" anchorCtr="0">
            <a:spAutoFit/>
          </a:bodyPr>
          <a:lstStyle>
            <a:lvl1pPr>
              <a:defRPr baseline="0">
                <a:solidFill>
                  <a:srgbClr val="0071BC"/>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9860425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ue/Gray 3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600200"/>
            <a:ext cx="2514296"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p:txBody>
      </p:sp>
      <p:sp>
        <p:nvSpPr>
          <p:cNvPr id="4" name="Content Placeholder 3"/>
          <p:cNvSpPr>
            <a:spLocks noGrp="1"/>
          </p:cNvSpPr>
          <p:nvPr>
            <p:ph sz="half" idx="2"/>
          </p:nvPr>
        </p:nvSpPr>
        <p:spPr>
          <a:xfrm>
            <a:off x="5943600" y="1600200"/>
            <a:ext cx="25149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p:txBody>
      </p:sp>
      <p:sp>
        <p:nvSpPr>
          <p:cNvPr id="5" name="Date Placeholder 4"/>
          <p:cNvSpPr>
            <a:spLocks noGrp="1"/>
          </p:cNvSpPr>
          <p:nvPr>
            <p:ph type="dt" sz="half" idx="10"/>
          </p:nvPr>
        </p:nvSpPr>
        <p:spPr/>
        <p:txBody>
          <a:bodyPr/>
          <a:lstStyle>
            <a:lvl1pPr>
              <a:defRPr>
                <a:solidFill>
                  <a:srgbClr val="6C6463"/>
                </a:solidFill>
              </a:defRPr>
            </a:lvl1pPr>
          </a:lstStyle>
          <a:p>
            <a:fld id="{39C62A9A-2216-F44B-AFF9-136AA601C377}" type="datetime1">
              <a:rPr lang="en-US" smtClean="0"/>
              <a:t>7/25/2017</a:t>
            </a:fld>
            <a:endParaRPr lang="en-US"/>
          </a:p>
        </p:txBody>
      </p:sp>
      <p:sp>
        <p:nvSpPr>
          <p:cNvPr id="6" name="Footer Placeholder 5"/>
          <p:cNvSpPr>
            <a:spLocks noGrp="1"/>
          </p:cNvSpPr>
          <p:nvPr>
            <p:ph type="ftr" sz="quarter" idx="11"/>
          </p:nvPr>
        </p:nvSpPr>
        <p:spPr/>
        <p:txBody>
          <a:bodyPr/>
          <a:lstStyle>
            <a:lvl1pPr>
              <a:defRPr>
                <a:solidFill>
                  <a:srgbClr val="6C6463"/>
                </a:solidFill>
              </a:defRPr>
            </a:lvl1pPr>
          </a:lstStyle>
          <a:p>
            <a:r>
              <a:rPr lang="en-US" smtClean="0"/>
              <a:t>FOOTER GOES HERE</a:t>
            </a:r>
            <a:endParaRPr lang="en-US"/>
          </a:p>
        </p:txBody>
      </p:sp>
      <p:sp>
        <p:nvSpPr>
          <p:cNvPr id="7" name="Slide Number Placeholder 6"/>
          <p:cNvSpPr>
            <a:spLocks noGrp="1"/>
          </p:cNvSpPr>
          <p:nvPr>
            <p:ph type="sldNum" sz="quarter" idx="12"/>
          </p:nvPr>
        </p:nvSpPr>
        <p:spPr/>
        <p:txBody>
          <a:bodyPr/>
          <a:lstStyle>
            <a:lvl1pPr>
              <a:defRPr>
                <a:solidFill>
                  <a:srgbClr val="6C6463"/>
                </a:solidFill>
              </a:defRPr>
            </a:lvl1pPr>
          </a:lstStyle>
          <a:p>
            <a:fld id="{42782948-4DBE-204D-AB9E-B65E067054AE}" type="slidenum">
              <a:rPr lang="en-US" smtClean="0"/>
              <a:pPr/>
              <a:t>‹#›</a:t>
            </a:fld>
            <a:endParaRPr lang="en-US"/>
          </a:p>
        </p:txBody>
      </p:sp>
      <p:sp>
        <p:nvSpPr>
          <p:cNvPr id="9" name="Title 1"/>
          <p:cNvSpPr>
            <a:spLocks noGrp="1"/>
          </p:cNvSpPr>
          <p:nvPr>
            <p:ph type="title" hasCustomPrompt="1"/>
          </p:nvPr>
        </p:nvSpPr>
        <p:spPr>
          <a:xfrm>
            <a:off x="686104" y="848380"/>
            <a:ext cx="7772400" cy="523220"/>
          </a:xfrm>
        </p:spPr>
        <p:txBody>
          <a:bodyPr anchor="b" anchorCtr="0">
            <a:spAutoFit/>
          </a:bodyPr>
          <a:lstStyle>
            <a:lvl1pPr>
              <a:defRPr baseline="0">
                <a:solidFill>
                  <a:srgbClr val="0071BC"/>
                </a:solidFill>
              </a:defRPr>
            </a:lvl1pPr>
          </a:lstStyle>
          <a:p>
            <a:r>
              <a:rPr lang="en-US" dirty="0" smtClean="0"/>
              <a:t>CLICK TO EDIT MASTER TITLE STYLE</a:t>
            </a:r>
            <a:endParaRPr lang="en-US" dirty="0"/>
          </a:p>
        </p:txBody>
      </p:sp>
      <p:sp>
        <p:nvSpPr>
          <p:cNvPr id="10" name="Content Placeholder 3"/>
          <p:cNvSpPr>
            <a:spLocks noGrp="1"/>
          </p:cNvSpPr>
          <p:nvPr>
            <p:ph sz="half" idx="13"/>
          </p:nvPr>
        </p:nvSpPr>
        <p:spPr>
          <a:xfrm>
            <a:off x="3314548" y="1600200"/>
            <a:ext cx="25149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p:txBody>
      </p:sp>
    </p:spTree>
    <p:extLst>
      <p:ext uri="{BB962C8B-B14F-4D97-AF65-F5344CB8AC3E}">
        <p14:creationId xmlns:p14="http://schemas.microsoft.com/office/powerpoint/2010/main" val="1909667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ue/White 1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600200"/>
            <a:ext cx="7772400" cy="4572000"/>
          </a:xfrm>
        </p:spPr>
        <p:txBody>
          <a:bodyPr/>
          <a:lstStyle/>
          <a:p>
            <a:pPr lvl="0"/>
            <a:r>
              <a:rPr lang="en-US" dirty="0" smtClean="0"/>
              <a:t>Click to edit Master text styles</a:t>
            </a:r>
          </a:p>
          <a:p>
            <a:pPr lvl="1"/>
            <a:r>
              <a:rPr lang="en-US" dirty="0" smtClean="0"/>
              <a:t>Second level</a:t>
            </a:r>
          </a:p>
        </p:txBody>
      </p:sp>
      <p:sp>
        <p:nvSpPr>
          <p:cNvPr id="8"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6C6463"/>
                </a:solidFill>
                <a:latin typeface="Gill Sans MT"/>
                <a:cs typeface="Gill Sans MT"/>
              </a:defRPr>
            </a:lvl1pPr>
          </a:lstStyle>
          <a:p>
            <a:fld id="{414FB1AD-D69E-B741-965A-0BAE826C2FA6}" type="datetime1">
              <a:rPr lang="en-US" smtClean="0"/>
              <a:pPr/>
              <a:t>7/25/2017</a:t>
            </a:fld>
            <a:endParaRPr lang="en-US"/>
          </a:p>
        </p:txBody>
      </p:sp>
      <p:sp>
        <p:nvSpPr>
          <p:cNvPr id="9" name="Footer Placeholder 4"/>
          <p:cNvSpPr>
            <a:spLocks noGrp="1"/>
          </p:cNvSpPr>
          <p:nvPr>
            <p:ph type="ftr" sz="quarter" idx="3"/>
          </p:nvPr>
        </p:nvSpPr>
        <p:spPr>
          <a:xfrm>
            <a:off x="3124200" y="6520934"/>
            <a:ext cx="2895600" cy="184666"/>
          </a:xfrm>
          <a:prstGeom prst="rect">
            <a:avLst/>
          </a:prstGeom>
        </p:spPr>
        <p:txBody>
          <a:bodyPr vert="horz" lIns="91440" tIns="45720" rIns="91440" bIns="45720" rtlCol="0" anchor="ctr">
            <a:spAutoFit/>
          </a:bodyPr>
          <a:lstStyle>
            <a:lvl1pPr algn="ctr">
              <a:defRPr sz="600" b="0" i="0">
                <a:solidFill>
                  <a:srgbClr val="6C6463"/>
                </a:solidFill>
                <a:latin typeface="Gill Sans MT"/>
                <a:cs typeface="Gill Sans MT"/>
              </a:defRPr>
            </a:lvl1pPr>
          </a:lstStyle>
          <a:p>
            <a:r>
              <a:rPr lang="en-US" smtClean="0"/>
              <a:t>FOOTER GOES HERE</a:t>
            </a:r>
            <a:endParaRPr lang="en-US"/>
          </a:p>
        </p:txBody>
      </p:sp>
      <p:sp>
        <p:nvSpPr>
          <p:cNvPr id="10"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6C6463"/>
                </a:solidFill>
                <a:latin typeface="Gill Sans MT"/>
                <a:cs typeface="Gill Sans MT"/>
              </a:defRPr>
            </a:lvl1pPr>
          </a:lstStyle>
          <a:p>
            <a:fld id="{42782948-4DBE-204D-AB9E-B65E067054AE}" type="slidenum">
              <a:rPr lang="en-US" smtClean="0"/>
              <a:pPr/>
              <a:t>‹#›</a:t>
            </a:fld>
            <a:endParaRPr lang="en-US"/>
          </a:p>
        </p:txBody>
      </p:sp>
      <p:sp>
        <p:nvSpPr>
          <p:cNvPr id="11" name="Title 1"/>
          <p:cNvSpPr>
            <a:spLocks noGrp="1"/>
          </p:cNvSpPr>
          <p:nvPr>
            <p:ph type="title" hasCustomPrompt="1"/>
          </p:nvPr>
        </p:nvSpPr>
        <p:spPr>
          <a:xfrm>
            <a:off x="686104" y="848380"/>
            <a:ext cx="7772400" cy="523220"/>
          </a:xfrm>
        </p:spPr>
        <p:txBody>
          <a:bodyPr anchor="b" anchorCtr="0">
            <a:spAutoFit/>
          </a:bodyPr>
          <a:lstStyle>
            <a:lvl1pPr>
              <a:defRPr baseline="0">
                <a:solidFill>
                  <a:srgbClr val="0071BC"/>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26921424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ue Contact Info">
    <p:bg>
      <p:bgPr>
        <a:solidFill>
          <a:srgbClr val="0071BC"/>
        </a:solidFill>
        <a:effectLst/>
      </p:bgPr>
    </p:bg>
    <p:spTree>
      <p:nvGrpSpPr>
        <p:cNvPr id="1" name=""/>
        <p:cNvGrpSpPr/>
        <p:nvPr/>
      </p:nvGrpSpPr>
      <p:grpSpPr>
        <a:xfrm>
          <a:off x="0" y="0"/>
          <a:ext cx="0" cy="0"/>
          <a:chOff x="0" y="0"/>
          <a:chExt cx="0" cy="0"/>
        </a:xfrm>
      </p:grpSpPr>
      <p:sp>
        <p:nvSpPr>
          <p:cNvPr id="6"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FFFFFF"/>
                </a:solidFill>
                <a:latin typeface="Gill Sans MT"/>
                <a:cs typeface="Gill Sans MT"/>
              </a:defRPr>
            </a:lvl1pPr>
          </a:lstStyle>
          <a:p>
            <a:fld id="{3F4168E2-91C5-9646-9F53-5B4E70AF759D}" type="datetime1">
              <a:rPr lang="en-US" smtClean="0"/>
              <a:pPr/>
              <a:t>7/25/2017</a:t>
            </a:fld>
            <a:endParaRPr lang="en-US"/>
          </a:p>
        </p:txBody>
      </p:sp>
      <p:sp>
        <p:nvSpPr>
          <p:cNvPr id="8"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6" name="Subtitle 2"/>
          <p:cNvSpPr>
            <a:spLocks noGrp="1"/>
          </p:cNvSpPr>
          <p:nvPr>
            <p:ph type="subTitle" idx="1" hasCustomPrompt="1"/>
          </p:nvPr>
        </p:nvSpPr>
        <p:spPr>
          <a:xfrm>
            <a:off x="685800" y="4114800"/>
            <a:ext cx="3429000" cy="1600200"/>
          </a:xfrm>
          <a:effectLst>
            <a:outerShdw blurRad="254000" dir="5400000" algn="tl" rotWithShape="0">
              <a:srgbClr val="000000">
                <a:alpha val="40000"/>
              </a:srgbClr>
            </a:outerShdw>
          </a:effectLst>
        </p:spPr>
        <p:txBody>
          <a:bodyPr>
            <a:normAutofit/>
          </a:bodyPr>
          <a:lstStyle>
            <a:lvl1pPr marL="0" indent="0" algn="l">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cxnSp>
        <p:nvCxnSpPr>
          <p:cNvPr id="17" name="Straight Connector 16"/>
          <p:cNvCxnSpPr/>
          <p:nvPr userDrawn="1"/>
        </p:nvCxnSpPr>
        <p:spPr>
          <a:xfrm>
            <a:off x="762000" y="3886200"/>
            <a:ext cx="381000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
        <p:nvSpPr>
          <p:cNvPr id="11" name="Title 1"/>
          <p:cNvSpPr>
            <a:spLocks noGrp="1"/>
          </p:cNvSpPr>
          <p:nvPr>
            <p:ph type="ctrTitle" hasCustomPrompt="1"/>
          </p:nvPr>
        </p:nvSpPr>
        <p:spPr>
          <a:xfrm>
            <a:off x="685800" y="2133600"/>
            <a:ext cx="5486400" cy="1600200"/>
          </a:xfrm>
          <a:effectLst>
            <a:outerShdw blurRad="254000" dir="2700000" algn="tl" rotWithShape="0">
              <a:srgbClr val="000000">
                <a:alpha val="20000"/>
              </a:srgbClr>
            </a:outerShdw>
          </a:effectLst>
        </p:spPr>
        <p:txBody>
          <a:bodyPr anchor="b" anchorCtr="0">
            <a:normAutofit/>
          </a:bodyPr>
          <a:lstStyle>
            <a:lvl1pPr>
              <a:defRPr sz="3200">
                <a:solidFill>
                  <a:schemeClr val="bg1"/>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18218525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Light Color Cover">
    <p:bg>
      <p:bgPr>
        <a:solidFill>
          <a:schemeClr val="tx2">
            <a:lumMod val="20000"/>
            <a:lumOff val="80000"/>
          </a:schemeClr>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112E51"/>
                </a:solidFill>
                <a:latin typeface="Gill Sans MT"/>
                <a:cs typeface="Gill Sans MT"/>
              </a:defRPr>
            </a:lvl1pPr>
          </a:lstStyle>
          <a:p>
            <a:fld id="{EB2C8F94-9D67-854F-8417-3B884156945E}" type="datetime1">
              <a:rPr lang="en-US" smtClean="0"/>
              <a:pPr/>
              <a:t>7/25/2017</a:t>
            </a:fld>
            <a:endParaRPr lang="en-US" dirty="0"/>
          </a:p>
        </p:txBody>
      </p:sp>
      <p:sp>
        <p:nvSpPr>
          <p:cNvPr id="9" name="Footer Placeholder 4"/>
          <p:cNvSpPr>
            <a:spLocks noGrp="1"/>
          </p:cNvSpPr>
          <p:nvPr>
            <p:ph type="ftr" sz="quarter" idx="3"/>
          </p:nvPr>
        </p:nvSpPr>
        <p:spPr>
          <a:xfrm>
            <a:off x="3124200" y="6520934"/>
            <a:ext cx="2895600" cy="184666"/>
          </a:xfrm>
          <a:prstGeom prst="rect">
            <a:avLst/>
          </a:prstGeom>
        </p:spPr>
        <p:txBody>
          <a:bodyPr vert="horz" lIns="91440" tIns="45720" rIns="91440" bIns="45720" rtlCol="0" anchor="ctr">
            <a:spAutoFit/>
          </a:bodyPr>
          <a:lstStyle>
            <a:lvl1pPr algn="ctr">
              <a:defRPr sz="600" b="0" i="0">
                <a:solidFill>
                  <a:srgbClr val="112E51"/>
                </a:solidFill>
                <a:latin typeface="Gill Sans MT"/>
                <a:cs typeface="Gill Sans MT"/>
              </a:defRPr>
            </a:lvl1pPr>
          </a:lstStyle>
          <a:p>
            <a:r>
              <a:rPr lang="en-US" dirty="0" smtClean="0"/>
              <a:t>FOOTER GOES HERE</a:t>
            </a:r>
            <a:endParaRPr lang="en-US" dirty="0"/>
          </a:p>
        </p:txBody>
      </p:sp>
      <p:sp>
        <p:nvSpPr>
          <p:cNvPr id="10"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112E51"/>
                </a:solidFill>
                <a:latin typeface="Gill Sans MT"/>
                <a:cs typeface="Gill Sans MT"/>
              </a:defRPr>
            </a:lvl1pPr>
          </a:lstStyle>
          <a:p>
            <a:fld id="{42782948-4DBE-204D-AB9E-B65E067054AE}" type="slidenum">
              <a:rPr lang="en-US" smtClean="0"/>
              <a:pPr/>
              <a:t>‹#›</a:t>
            </a:fld>
            <a:endParaRPr lang="en-US" dirty="0"/>
          </a:p>
        </p:txBody>
      </p:sp>
      <p:sp>
        <p:nvSpPr>
          <p:cNvPr id="14" name="Title 1"/>
          <p:cNvSpPr>
            <a:spLocks noGrp="1"/>
          </p:cNvSpPr>
          <p:nvPr>
            <p:ph type="ctrTitle" hasCustomPrompt="1"/>
          </p:nvPr>
        </p:nvSpPr>
        <p:spPr>
          <a:xfrm>
            <a:off x="685800" y="1676400"/>
            <a:ext cx="5486400" cy="1600200"/>
          </a:xfrm>
        </p:spPr>
        <p:txBody>
          <a:bodyPr anchor="b" anchorCtr="0">
            <a:normAutofit/>
          </a:bodyPr>
          <a:lstStyle>
            <a:lvl1pPr>
              <a:defRPr sz="3200" baseline="0">
                <a:solidFill>
                  <a:srgbClr val="112E51"/>
                </a:solidFill>
              </a:defRPr>
            </a:lvl1pPr>
          </a:lstStyle>
          <a:p>
            <a:r>
              <a:rPr lang="en-US" dirty="0" smtClean="0"/>
              <a:t>CLICK TO EDIT MASTER TITLE STYLE</a:t>
            </a:r>
            <a:endParaRPr lang="en-US" dirty="0"/>
          </a:p>
        </p:txBody>
      </p:sp>
      <p:sp>
        <p:nvSpPr>
          <p:cNvPr id="15" name="Subtitle 2"/>
          <p:cNvSpPr>
            <a:spLocks noGrp="1"/>
          </p:cNvSpPr>
          <p:nvPr>
            <p:ph type="subTitle" idx="1" hasCustomPrompt="1"/>
          </p:nvPr>
        </p:nvSpPr>
        <p:spPr>
          <a:xfrm>
            <a:off x="685800" y="3657600"/>
            <a:ext cx="3429000" cy="1600200"/>
          </a:xfrm>
        </p:spPr>
        <p:txBody>
          <a:bodyPr>
            <a:normAutofit/>
          </a:bodyPr>
          <a:lstStyle>
            <a:lvl1pPr marL="0" indent="0" algn="l">
              <a:buNone/>
              <a:defRPr sz="1800">
                <a:solidFill>
                  <a:srgbClr val="112E5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cxnSp>
        <p:nvCxnSpPr>
          <p:cNvPr id="16" name="Straight Connector 15"/>
          <p:cNvCxnSpPr/>
          <p:nvPr userDrawn="1"/>
        </p:nvCxnSpPr>
        <p:spPr>
          <a:xfrm>
            <a:off x="762000" y="3429000"/>
            <a:ext cx="4343400" cy="0"/>
          </a:xfrm>
          <a:prstGeom prst="line">
            <a:avLst/>
          </a:prstGeom>
          <a:ln w="19050">
            <a:solidFill>
              <a:srgbClr val="112E51"/>
            </a:solidFill>
          </a:ln>
          <a:effectLst/>
        </p:spPr>
        <p:style>
          <a:lnRef idx="2">
            <a:schemeClr val="accent1"/>
          </a:lnRef>
          <a:fillRef idx="0">
            <a:schemeClr val="accent1"/>
          </a:fillRef>
          <a:effectRef idx="1">
            <a:schemeClr val="accent1"/>
          </a:effectRef>
          <a:fontRef idx="minor">
            <a:schemeClr val="tx1"/>
          </a:fontRef>
        </p:style>
      </p:cxnSp>
      <p:sp>
        <p:nvSpPr>
          <p:cNvPr id="11" name="TextBox 10"/>
          <p:cNvSpPr txBox="1"/>
          <p:nvPr userDrawn="1"/>
        </p:nvSpPr>
        <p:spPr>
          <a:xfrm>
            <a:off x="685800" y="5638800"/>
            <a:ext cx="4572000" cy="584775"/>
          </a:xfrm>
          <a:prstGeom prst="rect">
            <a:avLst/>
          </a:prstGeom>
          <a:noFill/>
        </p:spPr>
        <p:txBody>
          <a:bodyPr wrap="square" rtlCol="0">
            <a:spAutoFit/>
          </a:bodyPr>
          <a:lstStyle/>
          <a:p>
            <a:r>
              <a:rPr lang="en-US" sz="1600" dirty="0" smtClean="0">
                <a:solidFill>
                  <a:srgbClr val="112E51"/>
                </a:solidFill>
                <a:latin typeface="+mn-lt"/>
              </a:rPr>
              <a:t>Office of Child Support Enforcement</a:t>
            </a:r>
          </a:p>
          <a:p>
            <a:r>
              <a:rPr lang="en-US" sz="1600" dirty="0" smtClean="0">
                <a:solidFill>
                  <a:srgbClr val="112E51"/>
                </a:solidFill>
                <a:latin typeface="+mn-lt"/>
              </a:rPr>
              <a:t>Division of Policy and Training</a:t>
            </a:r>
            <a:endParaRPr lang="en-US" sz="1600" dirty="0">
              <a:solidFill>
                <a:srgbClr val="112E51"/>
              </a:solidFill>
              <a:latin typeface="+mn-lt"/>
            </a:endParaRPr>
          </a:p>
        </p:txBody>
      </p:sp>
    </p:spTree>
    <p:extLst>
      <p:ext uri="{BB962C8B-B14F-4D97-AF65-F5344CB8AC3E}">
        <p14:creationId xmlns:p14="http://schemas.microsoft.com/office/powerpoint/2010/main" val="19383389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4E2E0"/>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6104" y="457200"/>
            <a:ext cx="7772400" cy="914400"/>
          </a:xfrm>
          <a:prstGeom prst="rect">
            <a:avLst/>
          </a:prstGeom>
        </p:spPr>
        <p:txBody>
          <a:bodyPr vert="horz" lIns="91440" tIns="45720" rIns="91440" bIns="45720" rtlCol="0" anchor="b" anchorCtr="0">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85800" y="1600200"/>
            <a:ext cx="7772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p:txBody>
      </p:sp>
      <p:sp>
        <p:nvSpPr>
          <p:cNvPr id="4" name="Date Placeholder 3"/>
          <p:cNvSpPr>
            <a:spLocks noGrp="1"/>
          </p:cNvSpPr>
          <p:nvPr>
            <p:ph type="dt" sz="half" idx="2"/>
          </p:nvPr>
        </p:nvSpPr>
        <p:spPr>
          <a:xfrm>
            <a:off x="152400" y="6530079"/>
            <a:ext cx="2133600" cy="184666"/>
          </a:xfrm>
          <a:prstGeom prst="rect">
            <a:avLst/>
          </a:prstGeom>
        </p:spPr>
        <p:txBody>
          <a:bodyPr vert="horz" lIns="91440" tIns="45720" rIns="91440" bIns="45720" rtlCol="0" anchor="ctr">
            <a:spAutoFit/>
          </a:bodyPr>
          <a:lstStyle>
            <a:lvl1pPr algn="l">
              <a:defRPr sz="600" b="0" i="0">
                <a:solidFill>
                  <a:srgbClr val="635C5B"/>
                </a:solidFill>
                <a:latin typeface="Gill Sans MT"/>
                <a:cs typeface="Gill Sans MT"/>
              </a:defRPr>
            </a:lvl1pPr>
          </a:lstStyle>
          <a:p>
            <a:fld id="{7C017F59-29DA-6F48-B92A-5AD511CC2D63}" type="datetime1">
              <a:rPr lang="en-US" smtClean="0"/>
              <a:pPr/>
              <a:t>7/25/2017</a:t>
            </a:fld>
            <a:endParaRPr lang="en-US"/>
          </a:p>
        </p:txBody>
      </p:sp>
      <p:sp>
        <p:nvSpPr>
          <p:cNvPr id="5" name="Footer Placeholder 4"/>
          <p:cNvSpPr>
            <a:spLocks noGrp="1"/>
          </p:cNvSpPr>
          <p:nvPr>
            <p:ph type="ftr" sz="quarter" idx="3"/>
          </p:nvPr>
        </p:nvSpPr>
        <p:spPr>
          <a:xfrm>
            <a:off x="3124200" y="6530079"/>
            <a:ext cx="2895600" cy="184666"/>
          </a:xfrm>
          <a:prstGeom prst="rect">
            <a:avLst/>
          </a:prstGeom>
        </p:spPr>
        <p:txBody>
          <a:bodyPr vert="horz" lIns="91440" tIns="45720" rIns="91440" bIns="45720" rtlCol="0" anchor="ctr">
            <a:spAutoFit/>
          </a:bodyPr>
          <a:lstStyle>
            <a:lvl1pPr algn="ctr">
              <a:defRPr sz="600" b="0" i="0">
                <a:solidFill>
                  <a:srgbClr val="635C5B"/>
                </a:solidFill>
                <a:latin typeface="Gill Sans MT"/>
                <a:cs typeface="Gill Sans MT"/>
              </a:defRPr>
            </a:lvl1pPr>
          </a:lstStyle>
          <a:p>
            <a:r>
              <a:rPr lang="en-US" smtClean="0"/>
              <a:t>FOOTER GOES HERE</a:t>
            </a:r>
            <a:endParaRPr lang="en-US"/>
          </a:p>
        </p:txBody>
      </p:sp>
      <p:sp>
        <p:nvSpPr>
          <p:cNvPr id="6" name="Slide Number Placeholder 5"/>
          <p:cNvSpPr>
            <a:spLocks noGrp="1"/>
          </p:cNvSpPr>
          <p:nvPr>
            <p:ph type="sldNum" sz="quarter" idx="4"/>
          </p:nvPr>
        </p:nvSpPr>
        <p:spPr>
          <a:xfrm>
            <a:off x="6858000" y="6530079"/>
            <a:ext cx="2133600" cy="184666"/>
          </a:xfrm>
          <a:prstGeom prst="rect">
            <a:avLst/>
          </a:prstGeom>
        </p:spPr>
        <p:txBody>
          <a:bodyPr vert="horz" lIns="91440" tIns="45720" rIns="91440" bIns="45720" rtlCol="0" anchor="ctr">
            <a:spAutoFit/>
          </a:bodyPr>
          <a:lstStyle>
            <a:lvl1pPr algn="r">
              <a:defRPr sz="600" b="0" i="0">
                <a:solidFill>
                  <a:srgbClr val="635C5B"/>
                </a:solidFill>
                <a:latin typeface="Gill Sans MT"/>
                <a:cs typeface="Gill Sans MT"/>
              </a:defRPr>
            </a:lvl1pPr>
          </a:lstStyle>
          <a:p>
            <a:fld id="{42782948-4DBE-204D-AB9E-B65E067054AE}" type="slidenum">
              <a:rPr lang="en-US" smtClean="0"/>
              <a:pPr/>
              <a:t>‹#›</a:t>
            </a:fld>
            <a:endParaRPr lang="en-US"/>
          </a:p>
        </p:txBody>
      </p:sp>
      <p:sp>
        <p:nvSpPr>
          <p:cNvPr id="7" name="Frame 6"/>
          <p:cNvSpPr/>
          <p:nvPr/>
        </p:nvSpPr>
        <p:spPr>
          <a:xfrm>
            <a:off x="0" y="0"/>
            <a:ext cx="9144000" cy="6858000"/>
          </a:xfrm>
          <a:prstGeom prst="frame">
            <a:avLst>
              <a:gd name="adj1" fmla="val 2222"/>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0" i="0" dirty="0">
              <a:solidFill>
                <a:srgbClr val="FFFFFF"/>
              </a:solidFill>
              <a:latin typeface="Gill Sans MT"/>
              <a:cs typeface="Gill Sans MT"/>
            </a:endParaRPr>
          </a:p>
        </p:txBody>
      </p:sp>
    </p:spTree>
    <p:extLst>
      <p:ext uri="{BB962C8B-B14F-4D97-AF65-F5344CB8AC3E}">
        <p14:creationId xmlns:p14="http://schemas.microsoft.com/office/powerpoint/2010/main" val="881333492"/>
      </p:ext>
    </p:extLst>
  </p:cSld>
  <p:clrMap bg1="lt1" tx1="dk1" bg2="lt2" tx2="dk2" accent1="accent1" accent2="accent2" accent3="accent3" accent4="accent4" accent5="accent5" accent6="accent6" hlink="hlink" folHlink="folHlink"/>
  <p:sldLayoutIdLst>
    <p:sldLayoutId id="2147483738" r:id="rId1"/>
    <p:sldLayoutId id="2147483654" r:id="rId2"/>
    <p:sldLayoutId id="2147483708" r:id="rId3"/>
    <p:sldLayoutId id="2147483709" r:id="rId4"/>
    <p:sldLayoutId id="2147483710" r:id="rId5"/>
    <p:sldLayoutId id="2147483722" r:id="rId6"/>
    <p:sldLayoutId id="2147483696" r:id="rId7"/>
    <p:sldLayoutId id="2147483741" r:id="rId8"/>
  </p:sldLayoutIdLst>
  <p:hf hdr="0"/>
  <p:txStyles>
    <p:titleStyle>
      <a:lvl1pPr algn="l" defTabSz="457200" rtl="0" eaLnBrk="1" latinLnBrk="0" hangingPunct="1">
        <a:spcBef>
          <a:spcPct val="0"/>
        </a:spcBef>
        <a:buNone/>
        <a:defRPr sz="2800" b="0" i="0" kern="1200" baseline="0">
          <a:solidFill>
            <a:srgbClr val="0071BC"/>
          </a:solidFill>
          <a:latin typeface="Gill Sans MT"/>
          <a:ea typeface="+mj-ea"/>
          <a:cs typeface="Gill Sans MT"/>
        </a:defRPr>
      </a:lvl1pPr>
    </p:titleStyle>
    <p:bodyStyle>
      <a:lvl1pPr marL="230188" indent="-230188" algn="l" defTabSz="457200" rtl="0" eaLnBrk="1" latinLnBrk="0" hangingPunct="1">
        <a:spcBef>
          <a:spcPts val="0"/>
        </a:spcBef>
        <a:spcAft>
          <a:spcPts val="1200"/>
        </a:spcAft>
        <a:buFont typeface="Arial"/>
        <a:buChar char="•"/>
        <a:defRPr sz="2000" b="0" i="0" kern="1200">
          <a:solidFill>
            <a:srgbClr val="5B616B"/>
          </a:solidFill>
          <a:latin typeface="Gill Sans MT"/>
          <a:ea typeface="+mn-ea"/>
          <a:cs typeface="Gill Sans MT"/>
        </a:defRPr>
      </a:lvl1pPr>
      <a:lvl2pPr marL="684213" indent="-230188" algn="l" defTabSz="457200" rtl="0" eaLnBrk="1" latinLnBrk="0" hangingPunct="1">
        <a:spcBef>
          <a:spcPts val="0"/>
        </a:spcBef>
        <a:spcAft>
          <a:spcPts val="1200"/>
        </a:spcAft>
        <a:buFont typeface="Arial"/>
        <a:buChar char="–"/>
        <a:defRPr sz="2000" b="0" i="0" kern="1200">
          <a:solidFill>
            <a:srgbClr val="5B616B"/>
          </a:solidFill>
          <a:latin typeface="Gill Sans MT"/>
          <a:ea typeface="+mn-ea"/>
          <a:cs typeface="Gill Sans MT"/>
        </a:defRPr>
      </a:lvl2pPr>
      <a:lvl3pPr marL="914400" indent="-230188" algn="l" defTabSz="457200" rtl="0" eaLnBrk="1" latinLnBrk="0" hangingPunct="1">
        <a:spcBef>
          <a:spcPct val="20000"/>
        </a:spcBef>
        <a:buFont typeface="Arial"/>
        <a:buChar char="•"/>
        <a:defRPr sz="1800" b="0" i="0" kern="1200">
          <a:solidFill>
            <a:srgbClr val="6C6463"/>
          </a:solidFill>
          <a:latin typeface="Gill Sans MT"/>
          <a:ea typeface="+mn-ea"/>
          <a:cs typeface="Gill Sans MT"/>
        </a:defRPr>
      </a:lvl3pPr>
      <a:lvl4pPr marL="1146175" indent="-231775" algn="l" defTabSz="457200" rtl="0" eaLnBrk="1" latinLnBrk="0" hangingPunct="1">
        <a:spcBef>
          <a:spcPct val="20000"/>
        </a:spcBef>
        <a:buFont typeface="Arial"/>
        <a:buChar char="–"/>
        <a:defRPr sz="1600" b="0" i="0" kern="1200">
          <a:solidFill>
            <a:srgbClr val="6C6463"/>
          </a:solidFill>
          <a:latin typeface="Gill Sans MT"/>
          <a:ea typeface="+mn-ea"/>
          <a:cs typeface="Gill Sans MT"/>
        </a:defRPr>
      </a:lvl4pPr>
      <a:lvl5pPr marL="1255713" indent="-230188" algn="l" defTabSz="457200" rtl="0" eaLnBrk="1" latinLnBrk="0" hangingPunct="1">
        <a:spcBef>
          <a:spcPct val="20000"/>
        </a:spcBef>
        <a:buFont typeface="Arial"/>
        <a:buChar char="»"/>
        <a:defRPr sz="1400" b="0" i="0" kern="1200">
          <a:solidFill>
            <a:srgbClr val="6C6463"/>
          </a:solidFill>
          <a:latin typeface="Gill Sans MT"/>
          <a:ea typeface="+mn-ea"/>
          <a:cs typeface="Gill Sans M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microsoft.com/office/2007/relationships/hdphoto" Target="../media/hdphoto1.wdp"/></Relationships>
</file>

<file path=ppt/slides/_rels/slide20.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20.xml"/><Relationship Id="rId1" Type="http://schemas.openxmlformats.org/officeDocument/2006/relationships/slideLayout" Target="../slideLayouts/slideLayout3.xml"/><Relationship Id="rId4" Type="http://schemas.openxmlformats.org/officeDocument/2006/relationships/image" Target="../media/image21.png"/></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4.xml"/><Relationship Id="rId1" Type="http://schemas.openxmlformats.org/officeDocument/2006/relationships/slideLayout" Target="../slideLayouts/slideLayout3.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jpg"/></Relationships>
</file>

<file path=ppt/slides/_rels/slide25.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5.xml"/><Relationship Id="rId1" Type="http://schemas.openxmlformats.org/officeDocument/2006/relationships/slideLayout" Target="../slideLayouts/slideLayout3.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jpg"/></Relationships>
</file>

<file path=ppt/slides/_rels/slide26.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6.xml"/><Relationship Id="rId1" Type="http://schemas.openxmlformats.org/officeDocument/2006/relationships/slideLayout" Target="../slideLayouts/slideLayout3.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jpg"/></Relationships>
</file>

<file path=ppt/slides/_rels/slide27.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8.xml"/><Relationship Id="rId1" Type="http://schemas.openxmlformats.org/officeDocument/2006/relationships/slideLayout" Target="../slideLayouts/slideLayout3.xml"/><Relationship Id="rId6" Type="http://schemas.openxmlformats.org/officeDocument/2006/relationships/image" Target="../media/image31.jpg"/><Relationship Id="rId5" Type="http://schemas.openxmlformats.org/officeDocument/2006/relationships/image" Target="../media/image30.png"/><Relationship Id="rId4" Type="http://schemas.openxmlformats.org/officeDocument/2006/relationships/image" Target="../media/image29.jpeg"/></Relationships>
</file>

<file path=ppt/slides/_rels/slide2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9.xml"/><Relationship Id="rId1" Type="http://schemas.openxmlformats.org/officeDocument/2006/relationships/slideLayout" Target="../slideLayouts/slideLayout3.xml"/><Relationship Id="rId6" Type="http://schemas.openxmlformats.org/officeDocument/2006/relationships/image" Target="../media/image31.jpg"/><Relationship Id="rId5" Type="http://schemas.openxmlformats.org/officeDocument/2006/relationships/image" Target="../media/image30.png"/><Relationship Id="rId4" Type="http://schemas.openxmlformats.org/officeDocument/2006/relationships/image" Target="../media/image29.jpeg"/></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microsoft.com/office/2007/relationships/hdphoto" Target="../media/hdphoto2.wdp"/></Relationships>
</file>

<file path=ppt/slides/_rels/slide3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0.xml"/><Relationship Id="rId1" Type="http://schemas.openxmlformats.org/officeDocument/2006/relationships/slideLayout" Target="../slideLayouts/slideLayout3.xml"/><Relationship Id="rId6" Type="http://schemas.openxmlformats.org/officeDocument/2006/relationships/image" Target="../media/image31.jpg"/><Relationship Id="rId5" Type="http://schemas.openxmlformats.org/officeDocument/2006/relationships/image" Target="../media/image30.png"/><Relationship Id="rId4" Type="http://schemas.openxmlformats.org/officeDocument/2006/relationships/image" Target="../media/image29.jpeg"/></Relationships>
</file>

<file path=ppt/slides/_rels/slide31.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2.jpg"/><Relationship Id="rId7" Type="http://schemas.openxmlformats.org/officeDocument/2006/relationships/image" Target="../media/image29.jpeg"/><Relationship Id="rId2" Type="http://schemas.openxmlformats.org/officeDocument/2006/relationships/notesSlide" Target="../notesSlides/notesSlide32.xml"/><Relationship Id="rId1" Type="http://schemas.openxmlformats.org/officeDocument/2006/relationships/slideLayout" Target="../slideLayouts/slideLayout3.xml"/><Relationship Id="rId6" Type="http://schemas.openxmlformats.org/officeDocument/2006/relationships/image" Target="../media/image35.GIF"/><Relationship Id="rId5" Type="http://schemas.openxmlformats.org/officeDocument/2006/relationships/image" Target="../media/image34.png"/><Relationship Id="rId4" Type="http://schemas.openxmlformats.org/officeDocument/2006/relationships/image" Target="../media/image33.jpeg"/></Relationships>
</file>

<file path=ppt/slides/_rels/slide33.xml.rels><?xml version="1.0" encoding="UTF-8" standalone="yes"?>
<Relationships xmlns="http://schemas.openxmlformats.org/package/2006/relationships"><Relationship Id="rId3" Type="http://schemas.openxmlformats.org/officeDocument/2006/relationships/image" Target="../media/image35.GIF"/><Relationship Id="rId7" Type="http://schemas.openxmlformats.org/officeDocument/2006/relationships/image" Target="../media/image29.jpeg"/><Relationship Id="rId2" Type="http://schemas.openxmlformats.org/officeDocument/2006/relationships/notesSlide" Target="../notesSlides/notesSlide33.xml"/><Relationship Id="rId1" Type="http://schemas.openxmlformats.org/officeDocument/2006/relationships/slideLayout" Target="../slideLayouts/slideLayout3.xml"/><Relationship Id="rId6" Type="http://schemas.openxmlformats.org/officeDocument/2006/relationships/image" Target="../media/image34.png"/><Relationship Id="rId5" Type="http://schemas.openxmlformats.org/officeDocument/2006/relationships/image" Target="../media/image33.jpeg"/><Relationship Id="rId4" Type="http://schemas.openxmlformats.org/officeDocument/2006/relationships/image" Target="../media/image32.jpg"/></Relationships>
</file>

<file path=ppt/slides/_rels/slide34.xml.rels><?xml version="1.0" encoding="UTF-8" standalone="yes"?>
<Relationships xmlns="http://schemas.openxmlformats.org/package/2006/relationships"><Relationship Id="rId3" Type="http://schemas.openxmlformats.org/officeDocument/2006/relationships/image" Target="../media/image35.GIF"/><Relationship Id="rId7" Type="http://schemas.openxmlformats.org/officeDocument/2006/relationships/image" Target="../media/image29.jpeg"/><Relationship Id="rId2" Type="http://schemas.openxmlformats.org/officeDocument/2006/relationships/notesSlide" Target="../notesSlides/notesSlide34.xml"/><Relationship Id="rId1" Type="http://schemas.openxmlformats.org/officeDocument/2006/relationships/slideLayout" Target="../slideLayouts/slideLayout3.xml"/><Relationship Id="rId6" Type="http://schemas.openxmlformats.org/officeDocument/2006/relationships/image" Target="../media/image34.png"/><Relationship Id="rId5" Type="http://schemas.openxmlformats.org/officeDocument/2006/relationships/image" Target="../media/image33.jpeg"/><Relationship Id="rId4" Type="http://schemas.openxmlformats.org/officeDocument/2006/relationships/image" Target="../media/image32.jpg"/></Relationships>
</file>

<file path=ppt/slides/_rels/slide35.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https://www.acf.hhs.gov/css/resource/uifsa-intergovernmental-child-support-enforcement-forms" TargetMode="External"/><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fld id="{479B594D-EE2C-E248-B7F0-F679C2E525DC}" type="datetime1">
              <a:rPr lang="en-US" smtClean="0"/>
              <a:pPr/>
              <a:t>7/25/2017</a:t>
            </a:fld>
            <a:r>
              <a:rPr lang="en-US" smtClean="0"/>
              <a:t>`1</a:t>
            </a:r>
            <a:endParaRPr lang="en-US" dirty="0"/>
          </a:p>
        </p:txBody>
      </p:sp>
      <p:sp>
        <p:nvSpPr>
          <p:cNvPr id="4" name="Slide Number Placeholder 3"/>
          <p:cNvSpPr>
            <a:spLocks noGrp="1"/>
          </p:cNvSpPr>
          <p:nvPr>
            <p:ph type="sldNum" sz="quarter" idx="4"/>
          </p:nvPr>
        </p:nvSpPr>
        <p:spPr/>
        <p:txBody>
          <a:bodyPr/>
          <a:lstStyle/>
          <a:p>
            <a:fld id="{42782948-4DBE-204D-AB9E-B65E067054AE}" type="slidenum">
              <a:rPr lang="en-US" smtClean="0"/>
              <a:pPr/>
              <a:t>1</a:t>
            </a:fld>
            <a:endParaRPr lang="en-US"/>
          </a:p>
        </p:txBody>
      </p:sp>
      <p:sp>
        <p:nvSpPr>
          <p:cNvPr id="12" name="Title 11"/>
          <p:cNvSpPr>
            <a:spLocks noGrp="1"/>
          </p:cNvSpPr>
          <p:nvPr>
            <p:ph type="ctrTitle"/>
          </p:nvPr>
        </p:nvSpPr>
        <p:spPr/>
        <p:txBody>
          <a:bodyPr/>
          <a:lstStyle/>
          <a:p>
            <a:r>
              <a:rPr lang="en-US" cap="all" dirty="0">
                <a:solidFill>
                  <a:schemeClr val="bg1"/>
                </a:solidFill>
              </a:rPr>
              <a:t>Intergovernmental Forms </a:t>
            </a:r>
            <a:r>
              <a:rPr lang="en-US" cap="all" dirty="0" smtClean="0">
                <a:solidFill>
                  <a:schemeClr val="bg1"/>
                </a:solidFill>
              </a:rPr>
              <a:t> Training</a:t>
            </a:r>
            <a:endParaRPr lang="en-US" cap="all" dirty="0">
              <a:solidFill>
                <a:schemeClr val="bg1"/>
              </a:solidFill>
            </a:endParaRPr>
          </a:p>
        </p:txBody>
      </p:sp>
      <p:sp>
        <p:nvSpPr>
          <p:cNvPr id="13" name="Subtitle 12"/>
          <p:cNvSpPr>
            <a:spLocks noGrp="1"/>
          </p:cNvSpPr>
          <p:nvPr>
            <p:ph type="subTitle" idx="1"/>
          </p:nvPr>
        </p:nvSpPr>
        <p:spPr/>
        <p:txBody>
          <a:bodyPr/>
          <a:lstStyle/>
          <a:p>
            <a:r>
              <a:rPr lang="en-US" cap="all" dirty="0" smtClean="0"/>
              <a:t>Session  four</a:t>
            </a:r>
          </a:p>
        </p:txBody>
      </p:sp>
    </p:spTree>
    <p:extLst>
      <p:ext uri="{BB962C8B-B14F-4D97-AF65-F5344CB8AC3E}">
        <p14:creationId xmlns:p14="http://schemas.microsoft.com/office/powerpoint/2010/main" val="9552446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p:txBody>
          <a:bodyPr/>
          <a:lstStyle/>
          <a:p>
            <a:fld id="{414FB1AD-D69E-B741-965A-0BAE826C2FA6}" type="datetime1">
              <a:rPr lang="en-US" smtClean="0"/>
              <a:pPr/>
              <a:t>7/25/2017</a:t>
            </a:fld>
            <a:endParaRPr lang="en-US"/>
          </a:p>
        </p:txBody>
      </p:sp>
      <p:sp>
        <p:nvSpPr>
          <p:cNvPr id="5" name="Slide Number Placeholder 4"/>
          <p:cNvSpPr>
            <a:spLocks noGrp="1"/>
          </p:cNvSpPr>
          <p:nvPr>
            <p:ph type="sldNum" sz="quarter" idx="4"/>
          </p:nvPr>
        </p:nvSpPr>
        <p:spPr/>
        <p:txBody>
          <a:bodyPr/>
          <a:lstStyle/>
          <a:p>
            <a:fld id="{42782948-4DBE-204D-AB9E-B65E067054AE}" type="slidenum">
              <a:rPr lang="en-US" smtClean="0"/>
              <a:pPr/>
              <a:t>10</a:t>
            </a:fld>
            <a:endParaRPr lang="en-US"/>
          </a:p>
        </p:txBody>
      </p:sp>
      <p:sp>
        <p:nvSpPr>
          <p:cNvPr id="6" name="Title 5"/>
          <p:cNvSpPr>
            <a:spLocks noGrp="1"/>
          </p:cNvSpPr>
          <p:nvPr>
            <p:ph type="title"/>
          </p:nvPr>
        </p:nvSpPr>
        <p:spPr>
          <a:xfrm>
            <a:off x="685800" y="848380"/>
            <a:ext cx="7696200" cy="523220"/>
          </a:xfrm>
        </p:spPr>
        <p:txBody>
          <a:bodyPr/>
          <a:lstStyle/>
          <a:p>
            <a:r>
              <a:rPr lang="en-US" cap="all" dirty="0"/>
              <a:t>Child support locate request – Slide </a:t>
            </a:r>
            <a:r>
              <a:rPr lang="en-US" cap="all" dirty="0" smtClean="0"/>
              <a:t>3</a:t>
            </a:r>
            <a:endParaRPr lang="en-US" cap="all" dirty="0"/>
          </a:p>
        </p:txBody>
      </p:sp>
      <p:pic>
        <p:nvPicPr>
          <p:cNvPr id="133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2575" y="1447800"/>
            <a:ext cx="7566025" cy="1146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9252687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14400" y="1589782"/>
            <a:ext cx="5486400" cy="584775"/>
          </a:xfrm>
        </p:spPr>
        <p:txBody>
          <a:bodyPr/>
          <a:lstStyle/>
          <a:p>
            <a:r>
              <a:rPr lang="en-US" b="1" cap="all" dirty="0" smtClean="0">
                <a:solidFill>
                  <a:schemeClr val="bg1"/>
                </a:solidFill>
              </a:rPr>
              <a:t>Questions</a:t>
            </a:r>
            <a:endParaRPr lang="en-US" cap="all" dirty="0">
              <a:solidFill>
                <a:schemeClr val="bg1"/>
              </a:solidFill>
            </a:endParaRPr>
          </a:p>
        </p:txBody>
      </p:sp>
      <p:sp>
        <p:nvSpPr>
          <p:cNvPr id="2" name="Date Placeholder 1"/>
          <p:cNvSpPr>
            <a:spLocks noGrp="1"/>
          </p:cNvSpPr>
          <p:nvPr>
            <p:ph type="dt" sz="half" idx="10"/>
          </p:nvPr>
        </p:nvSpPr>
        <p:spPr/>
        <p:txBody>
          <a:bodyPr/>
          <a:lstStyle/>
          <a:p>
            <a:fld id="{97F57F02-9C8D-9C43-8CF1-E7D544BE7C72}" type="datetime1">
              <a:rPr lang="en-US" smtClean="0"/>
              <a:pPr/>
              <a:t>7/25/2017</a:t>
            </a:fld>
            <a:endParaRPr lang="en-US"/>
          </a:p>
        </p:txBody>
      </p:sp>
      <p:sp>
        <p:nvSpPr>
          <p:cNvPr id="5" name="Slide Number Placeholder 4"/>
          <p:cNvSpPr>
            <a:spLocks noGrp="1"/>
          </p:cNvSpPr>
          <p:nvPr>
            <p:ph type="sldNum" sz="quarter" idx="12"/>
          </p:nvPr>
        </p:nvSpPr>
        <p:spPr/>
        <p:txBody>
          <a:bodyPr/>
          <a:lstStyle/>
          <a:p>
            <a:fld id="{42782948-4DBE-204D-AB9E-B65E067054AE}" type="slidenum">
              <a:rPr lang="en-US" smtClean="0"/>
              <a:pPr/>
              <a:t>11</a:t>
            </a:fld>
            <a:endParaRPr lang="en-US"/>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15000" y="2819400"/>
            <a:ext cx="1876425" cy="2838450"/>
          </a:xfrm>
          <a:prstGeom prst="rect">
            <a:avLst/>
          </a:prstGeom>
        </p:spPr>
      </p:pic>
    </p:spTree>
    <p:extLst>
      <p:ext uri="{BB962C8B-B14F-4D97-AF65-F5344CB8AC3E}">
        <p14:creationId xmlns:p14="http://schemas.microsoft.com/office/powerpoint/2010/main" val="266086493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p:txBody>
          <a:bodyPr/>
          <a:lstStyle/>
          <a:p>
            <a:fld id="{414FB1AD-D69E-B741-965A-0BAE826C2FA6}" type="datetime1">
              <a:rPr lang="en-US" smtClean="0"/>
              <a:pPr/>
              <a:t>7/25/2017</a:t>
            </a:fld>
            <a:endParaRPr lang="en-US"/>
          </a:p>
        </p:txBody>
      </p:sp>
      <p:sp>
        <p:nvSpPr>
          <p:cNvPr id="5" name="Slide Number Placeholder 4"/>
          <p:cNvSpPr>
            <a:spLocks noGrp="1"/>
          </p:cNvSpPr>
          <p:nvPr>
            <p:ph type="sldNum" sz="quarter" idx="4"/>
          </p:nvPr>
        </p:nvSpPr>
        <p:spPr/>
        <p:txBody>
          <a:bodyPr/>
          <a:lstStyle/>
          <a:p>
            <a:fld id="{42782948-4DBE-204D-AB9E-B65E067054AE}" type="slidenum">
              <a:rPr lang="en-US" smtClean="0"/>
              <a:pPr/>
              <a:t>12</a:t>
            </a:fld>
            <a:endParaRPr lang="en-US"/>
          </a:p>
        </p:txBody>
      </p:sp>
      <p:sp>
        <p:nvSpPr>
          <p:cNvPr id="6" name="Title 5"/>
          <p:cNvSpPr>
            <a:spLocks noGrp="1"/>
          </p:cNvSpPr>
          <p:nvPr>
            <p:ph type="title"/>
          </p:nvPr>
        </p:nvSpPr>
        <p:spPr>
          <a:xfrm>
            <a:off x="685800" y="417493"/>
            <a:ext cx="7543800" cy="954107"/>
          </a:xfrm>
        </p:spPr>
        <p:txBody>
          <a:bodyPr/>
          <a:lstStyle/>
          <a:p>
            <a:r>
              <a:rPr lang="en-US" cap="all" dirty="0" smtClean="0"/>
              <a:t>Declaration in support of establishing parentage – </a:t>
            </a:r>
            <a:r>
              <a:rPr lang="en-US" cap="all" dirty="0"/>
              <a:t>slide 1</a:t>
            </a:r>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9075" y="1441450"/>
            <a:ext cx="7553325" cy="4730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9134824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p:txBody>
          <a:bodyPr/>
          <a:lstStyle/>
          <a:p>
            <a:fld id="{414FB1AD-D69E-B741-965A-0BAE826C2FA6}" type="datetime1">
              <a:rPr lang="en-US" smtClean="0"/>
              <a:pPr/>
              <a:t>7/25/2017</a:t>
            </a:fld>
            <a:endParaRPr lang="en-US"/>
          </a:p>
        </p:txBody>
      </p:sp>
      <p:sp>
        <p:nvSpPr>
          <p:cNvPr id="5" name="Slide Number Placeholder 4"/>
          <p:cNvSpPr>
            <a:spLocks noGrp="1"/>
          </p:cNvSpPr>
          <p:nvPr>
            <p:ph type="sldNum" sz="quarter" idx="4"/>
          </p:nvPr>
        </p:nvSpPr>
        <p:spPr/>
        <p:txBody>
          <a:bodyPr/>
          <a:lstStyle/>
          <a:p>
            <a:fld id="{42782948-4DBE-204D-AB9E-B65E067054AE}" type="slidenum">
              <a:rPr lang="en-US" smtClean="0"/>
              <a:pPr/>
              <a:t>13</a:t>
            </a:fld>
            <a:endParaRPr lang="en-US"/>
          </a:p>
        </p:txBody>
      </p:sp>
      <p:sp>
        <p:nvSpPr>
          <p:cNvPr id="6" name="Title 5"/>
          <p:cNvSpPr>
            <a:spLocks noGrp="1"/>
          </p:cNvSpPr>
          <p:nvPr>
            <p:ph type="title"/>
          </p:nvPr>
        </p:nvSpPr>
        <p:spPr>
          <a:xfrm>
            <a:off x="685800" y="417493"/>
            <a:ext cx="7543800" cy="954107"/>
          </a:xfrm>
        </p:spPr>
        <p:txBody>
          <a:bodyPr/>
          <a:lstStyle/>
          <a:p>
            <a:r>
              <a:rPr lang="en-US" cap="all" dirty="0"/>
              <a:t>Declaration in support of establishing </a:t>
            </a:r>
            <a:r>
              <a:rPr lang="en-US" cap="all" dirty="0" smtClean="0"/>
              <a:t>parentage – slide 2</a:t>
            </a:r>
            <a:endParaRPr lang="en-US" cap="all" dirty="0"/>
          </a:p>
        </p:txBody>
      </p:sp>
      <p:pic>
        <p:nvPicPr>
          <p:cNvPr id="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0187" y="1447800"/>
            <a:ext cx="7618413"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0300379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p:txBody>
          <a:bodyPr/>
          <a:lstStyle/>
          <a:p>
            <a:fld id="{414FB1AD-D69E-B741-965A-0BAE826C2FA6}" type="datetime1">
              <a:rPr lang="en-US" smtClean="0"/>
              <a:pPr/>
              <a:t>7/25/2017</a:t>
            </a:fld>
            <a:endParaRPr lang="en-US"/>
          </a:p>
        </p:txBody>
      </p:sp>
      <p:sp>
        <p:nvSpPr>
          <p:cNvPr id="5" name="Slide Number Placeholder 4"/>
          <p:cNvSpPr>
            <a:spLocks noGrp="1"/>
          </p:cNvSpPr>
          <p:nvPr>
            <p:ph type="sldNum" sz="quarter" idx="4"/>
          </p:nvPr>
        </p:nvSpPr>
        <p:spPr/>
        <p:txBody>
          <a:bodyPr/>
          <a:lstStyle/>
          <a:p>
            <a:fld id="{42782948-4DBE-204D-AB9E-B65E067054AE}" type="slidenum">
              <a:rPr lang="en-US" smtClean="0"/>
              <a:pPr/>
              <a:t>14</a:t>
            </a:fld>
            <a:endParaRPr lang="en-US"/>
          </a:p>
        </p:txBody>
      </p:sp>
      <p:sp>
        <p:nvSpPr>
          <p:cNvPr id="6" name="Title 5"/>
          <p:cNvSpPr>
            <a:spLocks noGrp="1"/>
          </p:cNvSpPr>
          <p:nvPr>
            <p:ph type="title"/>
          </p:nvPr>
        </p:nvSpPr>
        <p:spPr>
          <a:xfrm>
            <a:off x="685800" y="417493"/>
            <a:ext cx="7543800" cy="954107"/>
          </a:xfrm>
        </p:spPr>
        <p:txBody>
          <a:bodyPr/>
          <a:lstStyle/>
          <a:p>
            <a:r>
              <a:rPr lang="en-US" cap="all" dirty="0"/>
              <a:t>Declaration in support of establishing </a:t>
            </a:r>
            <a:r>
              <a:rPr lang="en-US" cap="all" dirty="0" smtClean="0"/>
              <a:t>parentage – </a:t>
            </a:r>
            <a:r>
              <a:rPr lang="en-US" cap="all" dirty="0"/>
              <a:t>slide </a:t>
            </a:r>
            <a:r>
              <a:rPr lang="en-US" cap="all" dirty="0" smtClean="0"/>
              <a:t>3</a:t>
            </a:r>
            <a:endParaRPr lang="en-US" cap="all" dirty="0"/>
          </a:p>
        </p:txBody>
      </p:sp>
      <p:pic>
        <p:nvPicPr>
          <p:cNvPr id="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1447800"/>
            <a:ext cx="7561263"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4472999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p:txBody>
          <a:bodyPr/>
          <a:lstStyle/>
          <a:p>
            <a:fld id="{414FB1AD-D69E-B741-965A-0BAE826C2FA6}" type="datetime1">
              <a:rPr lang="en-US" smtClean="0"/>
              <a:pPr/>
              <a:t>7/25/2017</a:t>
            </a:fld>
            <a:endParaRPr lang="en-US"/>
          </a:p>
        </p:txBody>
      </p:sp>
      <p:sp>
        <p:nvSpPr>
          <p:cNvPr id="5" name="Slide Number Placeholder 4"/>
          <p:cNvSpPr>
            <a:spLocks noGrp="1"/>
          </p:cNvSpPr>
          <p:nvPr>
            <p:ph type="sldNum" sz="quarter" idx="4"/>
          </p:nvPr>
        </p:nvSpPr>
        <p:spPr/>
        <p:txBody>
          <a:bodyPr/>
          <a:lstStyle/>
          <a:p>
            <a:fld id="{42782948-4DBE-204D-AB9E-B65E067054AE}" type="slidenum">
              <a:rPr lang="en-US" smtClean="0"/>
              <a:pPr/>
              <a:t>15</a:t>
            </a:fld>
            <a:endParaRPr lang="en-US"/>
          </a:p>
        </p:txBody>
      </p:sp>
      <p:sp>
        <p:nvSpPr>
          <p:cNvPr id="6" name="Title 5"/>
          <p:cNvSpPr>
            <a:spLocks noGrp="1"/>
          </p:cNvSpPr>
          <p:nvPr>
            <p:ph type="title"/>
          </p:nvPr>
        </p:nvSpPr>
        <p:spPr>
          <a:xfrm>
            <a:off x="685800" y="417493"/>
            <a:ext cx="7543800" cy="954107"/>
          </a:xfrm>
        </p:spPr>
        <p:txBody>
          <a:bodyPr/>
          <a:lstStyle/>
          <a:p>
            <a:r>
              <a:rPr lang="en-US" cap="all" dirty="0"/>
              <a:t>Declaration in support of establishing </a:t>
            </a:r>
            <a:r>
              <a:rPr lang="en-US" cap="all" dirty="0" smtClean="0"/>
              <a:t>parentage – </a:t>
            </a:r>
            <a:r>
              <a:rPr lang="en-US" cap="all" dirty="0"/>
              <a:t>slide </a:t>
            </a:r>
            <a:r>
              <a:rPr lang="en-US" cap="all" dirty="0" smtClean="0"/>
              <a:t>4</a:t>
            </a:r>
            <a:endParaRPr lang="en-US" cap="all" dirty="0"/>
          </a:p>
        </p:txBody>
      </p:sp>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7337" y="1524000"/>
            <a:ext cx="7561263" cy="2343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6423140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p:txBody>
          <a:bodyPr/>
          <a:lstStyle/>
          <a:p>
            <a:fld id="{414FB1AD-D69E-B741-965A-0BAE826C2FA6}" type="datetime1">
              <a:rPr lang="en-US" smtClean="0"/>
              <a:pPr/>
              <a:t>7/25/2017</a:t>
            </a:fld>
            <a:endParaRPr lang="en-US"/>
          </a:p>
        </p:txBody>
      </p:sp>
      <p:sp>
        <p:nvSpPr>
          <p:cNvPr id="5" name="Slide Number Placeholder 4"/>
          <p:cNvSpPr>
            <a:spLocks noGrp="1"/>
          </p:cNvSpPr>
          <p:nvPr>
            <p:ph type="sldNum" sz="quarter" idx="4"/>
          </p:nvPr>
        </p:nvSpPr>
        <p:spPr/>
        <p:txBody>
          <a:bodyPr/>
          <a:lstStyle/>
          <a:p>
            <a:fld id="{42782948-4DBE-204D-AB9E-B65E067054AE}" type="slidenum">
              <a:rPr lang="en-US" smtClean="0"/>
              <a:pPr/>
              <a:t>16</a:t>
            </a:fld>
            <a:endParaRPr lang="en-US"/>
          </a:p>
        </p:txBody>
      </p:sp>
      <p:sp>
        <p:nvSpPr>
          <p:cNvPr id="6" name="Title 5"/>
          <p:cNvSpPr>
            <a:spLocks noGrp="1"/>
          </p:cNvSpPr>
          <p:nvPr>
            <p:ph type="title"/>
          </p:nvPr>
        </p:nvSpPr>
        <p:spPr>
          <a:xfrm>
            <a:off x="685800" y="417493"/>
            <a:ext cx="7543800" cy="954107"/>
          </a:xfrm>
        </p:spPr>
        <p:txBody>
          <a:bodyPr/>
          <a:lstStyle/>
          <a:p>
            <a:r>
              <a:rPr lang="en-US" cap="all" dirty="0"/>
              <a:t>Declaration in support of establishing </a:t>
            </a:r>
            <a:r>
              <a:rPr lang="en-US" cap="all" dirty="0" smtClean="0"/>
              <a:t>parentage – </a:t>
            </a:r>
            <a:r>
              <a:rPr lang="en-US" cap="all" dirty="0"/>
              <a:t>slide </a:t>
            </a:r>
            <a:r>
              <a:rPr lang="en-US" cap="all" dirty="0" smtClean="0"/>
              <a:t>5</a:t>
            </a:r>
            <a:endParaRPr lang="en-US" dirty="0"/>
          </a:p>
        </p:txBody>
      </p:sp>
      <p:pic>
        <p:nvPicPr>
          <p:cNvPr id="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1447800"/>
            <a:ext cx="7561263" cy="3705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818250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p:txBody>
          <a:bodyPr/>
          <a:lstStyle/>
          <a:p>
            <a:fld id="{414FB1AD-D69E-B741-965A-0BAE826C2FA6}" type="datetime1">
              <a:rPr lang="en-US" smtClean="0"/>
              <a:pPr/>
              <a:t>7/25/2017</a:t>
            </a:fld>
            <a:endParaRPr lang="en-US"/>
          </a:p>
        </p:txBody>
      </p:sp>
      <p:sp>
        <p:nvSpPr>
          <p:cNvPr id="5" name="Slide Number Placeholder 4"/>
          <p:cNvSpPr>
            <a:spLocks noGrp="1"/>
          </p:cNvSpPr>
          <p:nvPr>
            <p:ph type="sldNum" sz="quarter" idx="4"/>
          </p:nvPr>
        </p:nvSpPr>
        <p:spPr/>
        <p:txBody>
          <a:bodyPr/>
          <a:lstStyle/>
          <a:p>
            <a:fld id="{42782948-4DBE-204D-AB9E-B65E067054AE}" type="slidenum">
              <a:rPr lang="en-US" smtClean="0"/>
              <a:pPr/>
              <a:t>17</a:t>
            </a:fld>
            <a:endParaRPr lang="en-US"/>
          </a:p>
        </p:txBody>
      </p:sp>
      <p:sp>
        <p:nvSpPr>
          <p:cNvPr id="6" name="Title 5"/>
          <p:cNvSpPr>
            <a:spLocks noGrp="1"/>
          </p:cNvSpPr>
          <p:nvPr>
            <p:ph type="title"/>
          </p:nvPr>
        </p:nvSpPr>
        <p:spPr>
          <a:xfrm>
            <a:off x="685800" y="417493"/>
            <a:ext cx="7543800" cy="954107"/>
          </a:xfrm>
        </p:spPr>
        <p:txBody>
          <a:bodyPr/>
          <a:lstStyle/>
          <a:p>
            <a:r>
              <a:rPr lang="en-US" cap="all" dirty="0"/>
              <a:t>Declaration in support of establishing </a:t>
            </a:r>
            <a:r>
              <a:rPr lang="en-US" cap="all" dirty="0" smtClean="0"/>
              <a:t>parentage – </a:t>
            </a:r>
            <a:r>
              <a:rPr lang="en-US" cap="all" dirty="0"/>
              <a:t>slide </a:t>
            </a:r>
            <a:r>
              <a:rPr lang="en-US" cap="all" dirty="0" smtClean="0"/>
              <a:t>6</a:t>
            </a:r>
            <a:endParaRPr lang="en-US" dirty="0"/>
          </a:p>
        </p:txBody>
      </p:sp>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3037" y="1524000"/>
            <a:ext cx="7523163" cy="2962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0602440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p:txBody>
          <a:bodyPr/>
          <a:lstStyle/>
          <a:p>
            <a:fld id="{414FB1AD-D69E-B741-965A-0BAE826C2FA6}" type="datetime1">
              <a:rPr lang="en-US" smtClean="0"/>
              <a:pPr/>
              <a:t>7/25/2017</a:t>
            </a:fld>
            <a:endParaRPr lang="en-US"/>
          </a:p>
        </p:txBody>
      </p:sp>
      <p:sp>
        <p:nvSpPr>
          <p:cNvPr id="5" name="Slide Number Placeholder 4"/>
          <p:cNvSpPr>
            <a:spLocks noGrp="1"/>
          </p:cNvSpPr>
          <p:nvPr>
            <p:ph type="sldNum" sz="quarter" idx="4"/>
          </p:nvPr>
        </p:nvSpPr>
        <p:spPr/>
        <p:txBody>
          <a:bodyPr/>
          <a:lstStyle/>
          <a:p>
            <a:fld id="{42782948-4DBE-204D-AB9E-B65E067054AE}" type="slidenum">
              <a:rPr lang="en-US" smtClean="0"/>
              <a:pPr/>
              <a:t>18</a:t>
            </a:fld>
            <a:endParaRPr lang="en-US"/>
          </a:p>
        </p:txBody>
      </p:sp>
      <p:sp>
        <p:nvSpPr>
          <p:cNvPr id="6" name="Title 5"/>
          <p:cNvSpPr>
            <a:spLocks noGrp="1"/>
          </p:cNvSpPr>
          <p:nvPr>
            <p:ph type="title"/>
          </p:nvPr>
        </p:nvSpPr>
        <p:spPr>
          <a:xfrm>
            <a:off x="685800" y="417493"/>
            <a:ext cx="7543800" cy="954107"/>
          </a:xfrm>
        </p:spPr>
        <p:txBody>
          <a:bodyPr/>
          <a:lstStyle/>
          <a:p>
            <a:r>
              <a:rPr lang="en-US" cap="all" dirty="0"/>
              <a:t>Declaration in support of establishing </a:t>
            </a:r>
            <a:r>
              <a:rPr lang="en-US" cap="all" dirty="0" smtClean="0"/>
              <a:t>parentage – </a:t>
            </a:r>
            <a:r>
              <a:rPr lang="en-US" cap="all" dirty="0"/>
              <a:t>slide </a:t>
            </a:r>
            <a:r>
              <a:rPr lang="en-US" cap="all" dirty="0" smtClean="0"/>
              <a:t>7</a:t>
            </a:r>
            <a:endParaRPr lang="en-US" dirty="0"/>
          </a:p>
        </p:txBody>
      </p:sp>
      <p:pic>
        <p:nvPicPr>
          <p:cNvPr id="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1524000"/>
            <a:ext cx="7504113" cy="3859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3932335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14400" y="1589782"/>
            <a:ext cx="5486400" cy="584775"/>
          </a:xfrm>
        </p:spPr>
        <p:txBody>
          <a:bodyPr/>
          <a:lstStyle/>
          <a:p>
            <a:r>
              <a:rPr lang="en-US" b="1" cap="all" dirty="0" smtClean="0">
                <a:solidFill>
                  <a:schemeClr val="bg1"/>
                </a:solidFill>
              </a:rPr>
              <a:t>Questions</a:t>
            </a:r>
            <a:endParaRPr lang="en-US" cap="all" dirty="0">
              <a:solidFill>
                <a:schemeClr val="bg1"/>
              </a:solidFill>
            </a:endParaRPr>
          </a:p>
        </p:txBody>
      </p:sp>
      <p:sp>
        <p:nvSpPr>
          <p:cNvPr id="2" name="Date Placeholder 1"/>
          <p:cNvSpPr>
            <a:spLocks noGrp="1"/>
          </p:cNvSpPr>
          <p:nvPr>
            <p:ph type="dt" sz="half" idx="10"/>
          </p:nvPr>
        </p:nvSpPr>
        <p:spPr/>
        <p:txBody>
          <a:bodyPr/>
          <a:lstStyle/>
          <a:p>
            <a:fld id="{97F57F02-9C8D-9C43-8CF1-E7D544BE7C72}" type="datetime1">
              <a:rPr lang="en-US" smtClean="0"/>
              <a:pPr/>
              <a:t>7/25/2017</a:t>
            </a:fld>
            <a:endParaRPr lang="en-US"/>
          </a:p>
        </p:txBody>
      </p:sp>
      <p:sp>
        <p:nvSpPr>
          <p:cNvPr id="5" name="Slide Number Placeholder 4"/>
          <p:cNvSpPr>
            <a:spLocks noGrp="1"/>
          </p:cNvSpPr>
          <p:nvPr>
            <p:ph type="sldNum" sz="quarter" idx="12"/>
          </p:nvPr>
        </p:nvSpPr>
        <p:spPr/>
        <p:txBody>
          <a:bodyPr/>
          <a:lstStyle/>
          <a:p>
            <a:fld id="{42782948-4DBE-204D-AB9E-B65E067054AE}" type="slidenum">
              <a:rPr lang="en-US" smtClean="0"/>
              <a:pPr/>
              <a:t>19</a:t>
            </a:fld>
            <a:endParaRPr lang="en-US"/>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72200" y="2971800"/>
            <a:ext cx="1895475" cy="2857500"/>
          </a:xfrm>
          <a:prstGeom prst="rect">
            <a:avLst/>
          </a:prstGeom>
        </p:spPr>
      </p:pic>
    </p:spTree>
    <p:extLst>
      <p:ext uri="{BB962C8B-B14F-4D97-AF65-F5344CB8AC3E}">
        <p14:creationId xmlns:p14="http://schemas.microsoft.com/office/powerpoint/2010/main" val="41593016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E7E7E5"/>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6553200" y="1295400"/>
            <a:ext cx="2280757" cy="1657350"/>
          </a:xfrm>
          <a:prstGeom prst="rect">
            <a:avLst/>
          </a:prstGeom>
          <a:solidFill>
            <a:schemeClr val="bg1">
              <a:lumMod val="75000"/>
            </a:schemeClr>
          </a:solidFill>
        </p:spPr>
      </p:pic>
      <p:sp>
        <p:nvSpPr>
          <p:cNvPr id="9" name="Content Placeholder 8"/>
          <p:cNvSpPr>
            <a:spLocks noGrp="1"/>
          </p:cNvSpPr>
          <p:nvPr>
            <p:ph idx="1"/>
          </p:nvPr>
        </p:nvSpPr>
        <p:spPr/>
        <p:txBody>
          <a:bodyPr>
            <a:normAutofit/>
          </a:bodyPr>
          <a:lstStyle/>
          <a:p>
            <a:pPr>
              <a:spcAft>
                <a:spcPts val="600"/>
              </a:spcAft>
            </a:pPr>
            <a:r>
              <a:rPr lang="en-US" dirty="0" smtClean="0"/>
              <a:t>Session </a:t>
            </a:r>
            <a:r>
              <a:rPr lang="en-US" dirty="0"/>
              <a:t>1: </a:t>
            </a:r>
          </a:p>
          <a:p>
            <a:pPr lvl="1">
              <a:spcAft>
                <a:spcPts val="0"/>
              </a:spcAft>
            </a:pPr>
            <a:r>
              <a:rPr lang="en-US" dirty="0"/>
              <a:t>Objective</a:t>
            </a:r>
          </a:p>
          <a:p>
            <a:pPr lvl="1">
              <a:spcAft>
                <a:spcPts val="0"/>
              </a:spcAft>
            </a:pPr>
            <a:r>
              <a:rPr lang="en-US" dirty="0"/>
              <a:t>Background</a:t>
            </a:r>
          </a:p>
          <a:p>
            <a:pPr lvl="1">
              <a:spcAft>
                <a:spcPts val="0"/>
              </a:spcAft>
            </a:pPr>
            <a:r>
              <a:rPr lang="en-US" dirty="0"/>
              <a:t>General Changes</a:t>
            </a:r>
          </a:p>
          <a:p>
            <a:pPr lvl="1">
              <a:spcAft>
                <a:spcPts val="0"/>
              </a:spcAft>
            </a:pPr>
            <a:r>
              <a:rPr lang="en-US" dirty="0"/>
              <a:t>Child Support Agency Confidential Information Form</a:t>
            </a:r>
          </a:p>
          <a:p>
            <a:pPr lvl="1">
              <a:spcAft>
                <a:spcPts val="0"/>
              </a:spcAft>
            </a:pPr>
            <a:r>
              <a:rPr lang="en-US" dirty="0"/>
              <a:t>Personal Information Form For UIFSA </a:t>
            </a:r>
            <a:r>
              <a:rPr lang="en-US" b="1" dirty="0"/>
              <a:t>§ </a:t>
            </a:r>
            <a:r>
              <a:rPr lang="en-US" dirty="0"/>
              <a:t>311</a:t>
            </a:r>
          </a:p>
          <a:p>
            <a:pPr lvl="1">
              <a:spcAft>
                <a:spcPts val="0"/>
              </a:spcAft>
            </a:pPr>
            <a:r>
              <a:rPr lang="en-US" dirty="0"/>
              <a:t>Transmittal #1</a:t>
            </a:r>
          </a:p>
          <a:p>
            <a:pPr lvl="1"/>
            <a:r>
              <a:rPr lang="en-US" dirty="0"/>
              <a:t>Transmittal #1 </a:t>
            </a:r>
            <a:r>
              <a:rPr lang="en-US" dirty="0" smtClean="0"/>
              <a:t>Acknowledgment</a:t>
            </a:r>
          </a:p>
          <a:p>
            <a:pPr>
              <a:spcAft>
                <a:spcPts val="600"/>
              </a:spcAft>
            </a:pPr>
            <a:r>
              <a:rPr lang="en-US" dirty="0" smtClean="0"/>
              <a:t>Session 2:</a:t>
            </a:r>
            <a:endParaRPr lang="en-US" dirty="0">
              <a:solidFill>
                <a:srgbClr val="4D4735"/>
              </a:solidFill>
            </a:endParaRPr>
          </a:p>
          <a:p>
            <a:pPr lvl="1">
              <a:lnSpc>
                <a:spcPct val="110000"/>
              </a:lnSpc>
              <a:spcAft>
                <a:spcPts val="0"/>
              </a:spcAft>
            </a:pPr>
            <a:r>
              <a:rPr lang="en-US" dirty="0" smtClean="0"/>
              <a:t>Transmittal #2</a:t>
            </a:r>
            <a:endParaRPr lang="en-US" dirty="0">
              <a:solidFill>
                <a:srgbClr val="4D4735"/>
              </a:solidFill>
            </a:endParaRPr>
          </a:p>
          <a:p>
            <a:pPr lvl="1">
              <a:lnSpc>
                <a:spcPct val="110000"/>
              </a:lnSpc>
              <a:spcAft>
                <a:spcPts val="0"/>
              </a:spcAft>
            </a:pPr>
            <a:r>
              <a:rPr lang="en-US" dirty="0" smtClean="0"/>
              <a:t>Transmittal #3</a:t>
            </a:r>
            <a:endParaRPr lang="en-US" dirty="0">
              <a:solidFill>
                <a:srgbClr val="4D4735"/>
              </a:solidFill>
            </a:endParaRPr>
          </a:p>
          <a:p>
            <a:pPr lvl="1">
              <a:lnSpc>
                <a:spcPct val="110000"/>
              </a:lnSpc>
              <a:spcAft>
                <a:spcPts val="0"/>
              </a:spcAft>
            </a:pPr>
            <a:r>
              <a:rPr lang="en-US" dirty="0" smtClean="0"/>
              <a:t>Letter of Transmittal Requesting Registration</a:t>
            </a:r>
            <a:endParaRPr lang="en-US" dirty="0">
              <a:solidFill>
                <a:srgbClr val="4D4735"/>
              </a:solidFill>
            </a:endParaRPr>
          </a:p>
          <a:p>
            <a:pPr lvl="1">
              <a:lnSpc>
                <a:spcPct val="110000"/>
              </a:lnSpc>
              <a:spcAft>
                <a:spcPts val="0"/>
              </a:spcAft>
            </a:pPr>
            <a:r>
              <a:rPr lang="en-US" dirty="0" smtClean="0"/>
              <a:t>Uniform Support Petition</a:t>
            </a:r>
            <a:endParaRPr lang="en-US" dirty="0">
              <a:solidFill>
                <a:srgbClr val="4D4735"/>
              </a:solidFill>
            </a:endParaRPr>
          </a:p>
          <a:p>
            <a:pPr>
              <a:spcAft>
                <a:spcPts val="0"/>
              </a:spcAft>
            </a:pPr>
            <a:endParaRPr lang="en-US" dirty="0"/>
          </a:p>
        </p:txBody>
      </p:sp>
      <p:sp>
        <p:nvSpPr>
          <p:cNvPr id="4" name="Date Placeholder 3"/>
          <p:cNvSpPr>
            <a:spLocks noGrp="1"/>
          </p:cNvSpPr>
          <p:nvPr>
            <p:ph type="dt" sz="half" idx="2"/>
          </p:nvPr>
        </p:nvSpPr>
        <p:spPr/>
        <p:txBody>
          <a:bodyPr/>
          <a:lstStyle/>
          <a:p>
            <a:fld id="{F1C838E6-2EFE-2E47-BF15-73F64BC0A44F}" type="datetime1">
              <a:rPr lang="en-US" smtClean="0"/>
              <a:pPr/>
              <a:t>7/25/2017</a:t>
            </a:fld>
            <a:endParaRPr lang="en-US"/>
          </a:p>
        </p:txBody>
      </p:sp>
      <p:sp>
        <p:nvSpPr>
          <p:cNvPr id="6" name="Slide Number Placeholder 5"/>
          <p:cNvSpPr>
            <a:spLocks noGrp="1"/>
          </p:cNvSpPr>
          <p:nvPr>
            <p:ph type="sldNum" sz="quarter" idx="4"/>
          </p:nvPr>
        </p:nvSpPr>
        <p:spPr/>
        <p:txBody>
          <a:bodyPr/>
          <a:lstStyle/>
          <a:p>
            <a:fld id="{42782948-4DBE-204D-AB9E-B65E067054AE}" type="slidenum">
              <a:rPr lang="en-US" smtClean="0"/>
              <a:pPr/>
              <a:t>2</a:t>
            </a:fld>
            <a:endParaRPr lang="en-US"/>
          </a:p>
        </p:txBody>
      </p:sp>
      <p:sp>
        <p:nvSpPr>
          <p:cNvPr id="8" name="Title 7"/>
          <p:cNvSpPr>
            <a:spLocks noGrp="1"/>
          </p:cNvSpPr>
          <p:nvPr>
            <p:ph type="title"/>
          </p:nvPr>
        </p:nvSpPr>
        <p:spPr>
          <a:xfrm>
            <a:off x="685800" y="417493"/>
            <a:ext cx="7543800" cy="954107"/>
          </a:xfrm>
        </p:spPr>
        <p:txBody>
          <a:bodyPr/>
          <a:lstStyle/>
          <a:p>
            <a:r>
              <a:rPr lang="en-US" cap="all" dirty="0">
                <a:solidFill>
                  <a:srgbClr val="0070C0"/>
                </a:solidFill>
              </a:rPr>
              <a:t>Agenda for the Four-Part Intergovernmental Training course:</a:t>
            </a:r>
            <a:endParaRPr lang="en-US" dirty="0"/>
          </a:p>
        </p:txBody>
      </p:sp>
    </p:spTree>
    <p:extLst>
      <p:ext uri="{BB962C8B-B14F-4D97-AF65-F5344CB8AC3E}">
        <p14:creationId xmlns:p14="http://schemas.microsoft.com/office/powerpoint/2010/main" val="335047804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p:txBody>
          <a:bodyPr/>
          <a:lstStyle/>
          <a:p>
            <a:fld id="{414FB1AD-D69E-B741-965A-0BAE826C2FA6}" type="datetime1">
              <a:rPr lang="en-US" smtClean="0"/>
              <a:pPr/>
              <a:t>7/25/2017</a:t>
            </a:fld>
            <a:endParaRPr lang="en-US"/>
          </a:p>
        </p:txBody>
      </p:sp>
      <p:sp>
        <p:nvSpPr>
          <p:cNvPr id="4" name="Footer Placeholder 3"/>
          <p:cNvSpPr>
            <a:spLocks noGrp="1"/>
          </p:cNvSpPr>
          <p:nvPr>
            <p:ph type="ftr" sz="quarter" idx="3"/>
          </p:nvPr>
        </p:nvSpPr>
        <p:spPr/>
        <p:txBody>
          <a:bodyPr/>
          <a:lstStyle/>
          <a:p>
            <a:r>
              <a:rPr lang="en-US" smtClean="0"/>
              <a:t>FOOTER GOES HERE</a:t>
            </a:r>
            <a:endParaRPr lang="en-US"/>
          </a:p>
        </p:txBody>
      </p:sp>
      <p:sp>
        <p:nvSpPr>
          <p:cNvPr id="5" name="Slide Number Placeholder 4"/>
          <p:cNvSpPr>
            <a:spLocks noGrp="1"/>
          </p:cNvSpPr>
          <p:nvPr>
            <p:ph type="sldNum" sz="quarter" idx="4"/>
          </p:nvPr>
        </p:nvSpPr>
        <p:spPr/>
        <p:txBody>
          <a:bodyPr/>
          <a:lstStyle/>
          <a:p>
            <a:fld id="{42782948-4DBE-204D-AB9E-B65E067054AE}" type="slidenum">
              <a:rPr lang="en-US" smtClean="0"/>
              <a:pPr/>
              <a:t>20</a:t>
            </a:fld>
            <a:endParaRPr lang="en-US"/>
          </a:p>
        </p:txBody>
      </p:sp>
      <p:sp>
        <p:nvSpPr>
          <p:cNvPr id="6" name="Title 5"/>
          <p:cNvSpPr>
            <a:spLocks noGrp="1"/>
          </p:cNvSpPr>
          <p:nvPr>
            <p:ph type="title"/>
          </p:nvPr>
        </p:nvSpPr>
        <p:spPr>
          <a:xfrm>
            <a:off x="685800" y="314980"/>
            <a:ext cx="7543800" cy="523220"/>
          </a:xfrm>
        </p:spPr>
        <p:txBody>
          <a:bodyPr/>
          <a:lstStyle/>
          <a:p>
            <a:r>
              <a:rPr lang="en-US" dirty="0" smtClean="0"/>
              <a:t>Forms Matrix</a:t>
            </a:r>
            <a:endParaRPr lang="en-US" dirty="0"/>
          </a:p>
        </p:txBody>
      </p:sp>
      <p:pic>
        <p:nvPicPr>
          <p:cNvPr id="1387" name="Picture 36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87" y="5943600"/>
            <a:ext cx="8447014" cy="5402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838200"/>
            <a:ext cx="83820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8856495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p:txBody>
          <a:bodyPr/>
          <a:lstStyle/>
          <a:p>
            <a:fld id="{414FB1AD-D69E-B741-965A-0BAE826C2FA6}" type="datetime1">
              <a:rPr lang="en-US" smtClean="0"/>
              <a:pPr/>
              <a:t>7/25/2017</a:t>
            </a:fld>
            <a:endParaRPr lang="en-US"/>
          </a:p>
        </p:txBody>
      </p:sp>
      <p:sp>
        <p:nvSpPr>
          <p:cNvPr id="4" name="Footer Placeholder 3"/>
          <p:cNvSpPr>
            <a:spLocks noGrp="1"/>
          </p:cNvSpPr>
          <p:nvPr>
            <p:ph type="ftr" sz="quarter" idx="3"/>
          </p:nvPr>
        </p:nvSpPr>
        <p:spPr/>
        <p:txBody>
          <a:bodyPr/>
          <a:lstStyle/>
          <a:p>
            <a:r>
              <a:rPr lang="en-US" smtClean="0"/>
              <a:t>FOOTER GOES HERE</a:t>
            </a:r>
            <a:endParaRPr lang="en-US"/>
          </a:p>
        </p:txBody>
      </p:sp>
      <p:sp>
        <p:nvSpPr>
          <p:cNvPr id="5" name="Slide Number Placeholder 4"/>
          <p:cNvSpPr>
            <a:spLocks noGrp="1"/>
          </p:cNvSpPr>
          <p:nvPr>
            <p:ph type="sldNum" sz="quarter" idx="4"/>
          </p:nvPr>
        </p:nvSpPr>
        <p:spPr/>
        <p:txBody>
          <a:bodyPr/>
          <a:lstStyle/>
          <a:p>
            <a:fld id="{42782948-4DBE-204D-AB9E-B65E067054AE}" type="slidenum">
              <a:rPr lang="en-US" smtClean="0"/>
              <a:pPr/>
              <a:t>21</a:t>
            </a:fld>
            <a:endParaRPr lang="en-US"/>
          </a:p>
        </p:txBody>
      </p:sp>
      <p:sp>
        <p:nvSpPr>
          <p:cNvPr id="6" name="Title 5"/>
          <p:cNvSpPr>
            <a:spLocks noGrp="1"/>
          </p:cNvSpPr>
          <p:nvPr>
            <p:ph type="title"/>
          </p:nvPr>
        </p:nvSpPr>
        <p:spPr>
          <a:xfrm>
            <a:off x="685800" y="381000"/>
            <a:ext cx="7543800" cy="523220"/>
          </a:xfrm>
        </p:spPr>
        <p:txBody>
          <a:bodyPr/>
          <a:lstStyle/>
          <a:p>
            <a:r>
              <a:rPr lang="en-US" dirty="0"/>
              <a:t>Forms Matrix – Page 2</a:t>
            </a: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 y="1222375"/>
            <a:ext cx="8991600" cy="555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3725428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p:txBody>
          <a:bodyPr/>
          <a:lstStyle/>
          <a:p>
            <a:fld id="{414FB1AD-D69E-B741-965A-0BAE826C2FA6}" type="datetime1">
              <a:rPr lang="en-US" smtClean="0"/>
              <a:pPr/>
              <a:t>7/25/2017</a:t>
            </a:fld>
            <a:endParaRPr lang="en-US"/>
          </a:p>
        </p:txBody>
      </p:sp>
      <p:sp>
        <p:nvSpPr>
          <p:cNvPr id="4" name="Footer Placeholder 3"/>
          <p:cNvSpPr>
            <a:spLocks noGrp="1"/>
          </p:cNvSpPr>
          <p:nvPr>
            <p:ph type="ftr" sz="quarter" idx="3"/>
          </p:nvPr>
        </p:nvSpPr>
        <p:spPr/>
        <p:txBody>
          <a:bodyPr/>
          <a:lstStyle/>
          <a:p>
            <a:r>
              <a:rPr lang="en-US" smtClean="0"/>
              <a:t>FOOTER GOES HERE</a:t>
            </a:r>
            <a:endParaRPr lang="en-US"/>
          </a:p>
        </p:txBody>
      </p:sp>
      <p:sp>
        <p:nvSpPr>
          <p:cNvPr id="5" name="Slide Number Placeholder 4"/>
          <p:cNvSpPr>
            <a:spLocks noGrp="1"/>
          </p:cNvSpPr>
          <p:nvPr>
            <p:ph type="sldNum" sz="quarter" idx="4"/>
          </p:nvPr>
        </p:nvSpPr>
        <p:spPr/>
        <p:txBody>
          <a:bodyPr/>
          <a:lstStyle/>
          <a:p>
            <a:fld id="{42782948-4DBE-204D-AB9E-B65E067054AE}" type="slidenum">
              <a:rPr lang="en-US" smtClean="0"/>
              <a:pPr/>
              <a:t>22</a:t>
            </a:fld>
            <a:endParaRPr lang="en-US"/>
          </a:p>
        </p:txBody>
      </p:sp>
      <p:sp>
        <p:nvSpPr>
          <p:cNvPr id="6" name="Title 5"/>
          <p:cNvSpPr>
            <a:spLocks noGrp="1"/>
          </p:cNvSpPr>
          <p:nvPr>
            <p:ph type="title"/>
          </p:nvPr>
        </p:nvSpPr>
        <p:spPr>
          <a:xfrm>
            <a:off x="685800" y="381000"/>
            <a:ext cx="7543800" cy="523220"/>
          </a:xfrm>
        </p:spPr>
        <p:txBody>
          <a:bodyPr/>
          <a:lstStyle/>
          <a:p>
            <a:r>
              <a:rPr lang="en-US" dirty="0"/>
              <a:t>Forms Matrix – Page 3</a:t>
            </a: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1219200"/>
            <a:ext cx="8839200"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60128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14400" y="1589782"/>
            <a:ext cx="5486400" cy="584775"/>
          </a:xfrm>
        </p:spPr>
        <p:txBody>
          <a:bodyPr/>
          <a:lstStyle/>
          <a:p>
            <a:r>
              <a:rPr lang="en-US" b="1" cap="all" dirty="0" smtClean="0">
                <a:solidFill>
                  <a:schemeClr val="bg1"/>
                </a:solidFill>
              </a:rPr>
              <a:t>Questions</a:t>
            </a:r>
            <a:endParaRPr lang="en-US" cap="all" dirty="0">
              <a:solidFill>
                <a:schemeClr val="bg1"/>
              </a:solidFill>
            </a:endParaRPr>
          </a:p>
        </p:txBody>
      </p:sp>
      <p:sp>
        <p:nvSpPr>
          <p:cNvPr id="2" name="Date Placeholder 1"/>
          <p:cNvSpPr>
            <a:spLocks noGrp="1"/>
          </p:cNvSpPr>
          <p:nvPr>
            <p:ph type="dt" sz="half" idx="10"/>
          </p:nvPr>
        </p:nvSpPr>
        <p:spPr/>
        <p:txBody>
          <a:bodyPr/>
          <a:lstStyle/>
          <a:p>
            <a:fld id="{97F57F02-9C8D-9C43-8CF1-E7D544BE7C72}" type="datetime1">
              <a:rPr lang="en-US" smtClean="0"/>
              <a:pPr/>
              <a:t>7/25/2017</a:t>
            </a:fld>
            <a:endParaRPr lang="en-US"/>
          </a:p>
        </p:txBody>
      </p:sp>
      <p:sp>
        <p:nvSpPr>
          <p:cNvPr id="5" name="Slide Number Placeholder 4"/>
          <p:cNvSpPr>
            <a:spLocks noGrp="1"/>
          </p:cNvSpPr>
          <p:nvPr>
            <p:ph type="sldNum" sz="quarter" idx="12"/>
          </p:nvPr>
        </p:nvSpPr>
        <p:spPr/>
        <p:txBody>
          <a:bodyPr/>
          <a:lstStyle/>
          <a:p>
            <a:fld id="{42782948-4DBE-204D-AB9E-B65E067054AE}" type="slidenum">
              <a:rPr lang="en-US" smtClean="0"/>
              <a:pPr/>
              <a:t>23</a:t>
            </a:fld>
            <a:endParaRPr lang="en-US"/>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72200" y="2971800"/>
            <a:ext cx="1895475" cy="2857500"/>
          </a:xfrm>
          <a:prstGeom prst="rect">
            <a:avLst/>
          </a:prstGeom>
        </p:spPr>
      </p:pic>
    </p:spTree>
    <p:extLst>
      <p:ext uri="{BB962C8B-B14F-4D97-AF65-F5344CB8AC3E}">
        <p14:creationId xmlns:p14="http://schemas.microsoft.com/office/powerpoint/2010/main" val="95240330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p:txBody>
          <a:bodyPr/>
          <a:lstStyle/>
          <a:p>
            <a:fld id="{414FB1AD-D69E-B741-965A-0BAE826C2FA6}" type="datetime1">
              <a:rPr lang="en-US" smtClean="0"/>
              <a:pPr/>
              <a:t>7/25/2017</a:t>
            </a:fld>
            <a:endParaRPr lang="en-US"/>
          </a:p>
        </p:txBody>
      </p:sp>
      <p:sp>
        <p:nvSpPr>
          <p:cNvPr id="5" name="Slide Number Placeholder 4"/>
          <p:cNvSpPr>
            <a:spLocks noGrp="1"/>
          </p:cNvSpPr>
          <p:nvPr>
            <p:ph type="sldNum" sz="quarter" idx="4"/>
          </p:nvPr>
        </p:nvSpPr>
        <p:spPr/>
        <p:txBody>
          <a:bodyPr/>
          <a:lstStyle/>
          <a:p>
            <a:fld id="{42782948-4DBE-204D-AB9E-B65E067054AE}" type="slidenum">
              <a:rPr lang="en-US" smtClean="0"/>
              <a:pPr/>
              <a:t>24</a:t>
            </a:fld>
            <a:endParaRPr lang="en-US"/>
          </a:p>
        </p:txBody>
      </p:sp>
      <p:sp>
        <p:nvSpPr>
          <p:cNvPr id="6" name="Title 5"/>
          <p:cNvSpPr>
            <a:spLocks noGrp="1"/>
          </p:cNvSpPr>
          <p:nvPr>
            <p:ph type="title"/>
          </p:nvPr>
        </p:nvSpPr>
        <p:spPr>
          <a:xfrm>
            <a:off x="685800" y="304800"/>
            <a:ext cx="7543800" cy="523220"/>
          </a:xfrm>
        </p:spPr>
        <p:txBody>
          <a:bodyPr/>
          <a:lstStyle/>
          <a:p>
            <a:pPr algn="ctr"/>
            <a:r>
              <a:rPr lang="en-US" dirty="0"/>
              <a:t>Scenario </a:t>
            </a:r>
            <a:r>
              <a:rPr lang="en-US" dirty="0" smtClean="0"/>
              <a:t>1 – First Slide</a:t>
            </a:r>
            <a:endParaRPr lang="en-US" dirty="0"/>
          </a:p>
        </p:txBody>
      </p:sp>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7418" y="3352800"/>
            <a:ext cx="1932432" cy="2066544"/>
          </a:xfrm>
          <a:prstGeom prst="rect">
            <a:avLst/>
          </a:prstGeom>
        </p:spPr>
      </p:pic>
      <p:grpSp>
        <p:nvGrpSpPr>
          <p:cNvPr id="7" name="Group 6"/>
          <p:cNvGrpSpPr/>
          <p:nvPr/>
        </p:nvGrpSpPr>
        <p:grpSpPr>
          <a:xfrm>
            <a:off x="497239" y="1509884"/>
            <a:ext cx="2172791" cy="2064986"/>
            <a:chOff x="418009" y="456036"/>
            <a:chExt cx="3333750" cy="2695575"/>
          </a:xfrm>
        </p:grpSpPr>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8009" y="456036"/>
              <a:ext cx="3333750" cy="2695575"/>
            </a:xfrm>
            <a:prstGeom prst="rect">
              <a:avLst/>
            </a:prstGeom>
          </p:spPr>
        </p:pic>
        <p:sp>
          <p:nvSpPr>
            <p:cNvPr id="9" name="TextBox 8"/>
            <p:cNvSpPr txBox="1"/>
            <p:nvPr/>
          </p:nvSpPr>
          <p:spPr>
            <a:xfrm>
              <a:off x="1296545" y="1312415"/>
              <a:ext cx="1897967" cy="522292"/>
            </a:xfrm>
            <a:prstGeom prst="rect">
              <a:avLst/>
            </a:prstGeom>
            <a:noFill/>
          </p:spPr>
          <p:txBody>
            <a:bodyPr wrap="square" rtlCol="0">
              <a:spAutoFit/>
            </a:bodyPr>
            <a:lstStyle/>
            <a:p>
              <a:pPr defTabSz="914400"/>
              <a:r>
                <a:rPr lang="en-US" sz="2000" dirty="0" smtClean="0">
                  <a:solidFill>
                    <a:prstClr val="black"/>
                  </a:solidFill>
                  <a:latin typeface="Gill Sans MT" panose="020B0502020104020203" pitchFamily="34" charset="0"/>
                </a:rPr>
                <a:t>Colorado</a:t>
              </a:r>
              <a:endParaRPr lang="en-US" sz="2000" dirty="0">
                <a:solidFill>
                  <a:prstClr val="black"/>
                </a:solidFill>
                <a:latin typeface="Gill Sans MT" panose="020B0502020104020203" pitchFamily="34" charset="0"/>
              </a:endParaRPr>
            </a:p>
          </p:txBody>
        </p:sp>
      </p:grpSp>
      <p:sp>
        <p:nvSpPr>
          <p:cNvPr id="13" name="TextBox 12"/>
          <p:cNvSpPr txBox="1"/>
          <p:nvPr/>
        </p:nvSpPr>
        <p:spPr>
          <a:xfrm>
            <a:off x="228600" y="5486400"/>
            <a:ext cx="3581400" cy="769441"/>
          </a:xfrm>
          <a:prstGeom prst="rect">
            <a:avLst/>
          </a:prstGeom>
          <a:noFill/>
        </p:spPr>
        <p:txBody>
          <a:bodyPr wrap="square" rtlCol="0">
            <a:spAutoFit/>
          </a:bodyPr>
          <a:lstStyle/>
          <a:p>
            <a:pPr algn="ctr" defTabSz="914400"/>
            <a:r>
              <a:rPr lang="en-US" sz="2200" dirty="0" smtClean="0">
                <a:solidFill>
                  <a:srgbClr val="FF0000"/>
                </a:solidFill>
                <a:latin typeface="Gill Sans MT" panose="020B0502020104020203" pitchFamily="34" charset="0"/>
              </a:rPr>
              <a:t>CO divorce – Mom pays dad $200/month</a:t>
            </a:r>
            <a:endParaRPr lang="en-US" sz="2200" dirty="0">
              <a:solidFill>
                <a:srgbClr val="FF0000"/>
              </a:solidFill>
              <a:latin typeface="Gill Sans MT" panose="020B0502020104020203" pitchFamily="34" charset="0"/>
            </a:endParaRPr>
          </a:p>
        </p:txBody>
      </p:sp>
      <p:sp>
        <p:nvSpPr>
          <p:cNvPr id="14" name="TextBox 13"/>
          <p:cNvSpPr txBox="1"/>
          <p:nvPr/>
        </p:nvSpPr>
        <p:spPr>
          <a:xfrm>
            <a:off x="2845029" y="2043615"/>
            <a:ext cx="3327171" cy="1015663"/>
          </a:xfrm>
          <a:prstGeom prst="rect">
            <a:avLst/>
          </a:prstGeom>
          <a:noFill/>
        </p:spPr>
        <p:txBody>
          <a:bodyPr wrap="square" rtlCol="0">
            <a:spAutoFit/>
          </a:bodyPr>
          <a:lstStyle/>
          <a:p>
            <a:pPr defTabSz="914400"/>
            <a:r>
              <a:rPr lang="en-US" sz="2000" dirty="0" smtClean="0">
                <a:solidFill>
                  <a:prstClr val="black"/>
                </a:solidFill>
                <a:latin typeface="Gill Sans MT" panose="020B0502020104020203" pitchFamily="34" charset="0"/>
              </a:rPr>
              <a:t>Q -- What action should be requested on the Transmittal #1?</a:t>
            </a:r>
          </a:p>
        </p:txBody>
      </p:sp>
      <p:grpSp>
        <p:nvGrpSpPr>
          <p:cNvPr id="15" name="Group 14"/>
          <p:cNvGrpSpPr/>
          <p:nvPr/>
        </p:nvGrpSpPr>
        <p:grpSpPr>
          <a:xfrm>
            <a:off x="6212354" y="562037"/>
            <a:ext cx="2474445" cy="2497242"/>
            <a:chOff x="8542191" y="562036"/>
            <a:chExt cx="3202900" cy="3159993"/>
          </a:xfrm>
        </p:grpSpPr>
        <p:pic>
          <p:nvPicPr>
            <p:cNvPr id="16" name="Picture 1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928132" y="562036"/>
              <a:ext cx="2816959" cy="2890510"/>
            </a:xfrm>
            <a:prstGeom prst="rect">
              <a:avLst/>
            </a:prstGeom>
          </p:spPr>
        </p:pic>
        <p:sp>
          <p:nvSpPr>
            <p:cNvPr id="17" name="TextBox 16"/>
            <p:cNvSpPr txBox="1"/>
            <p:nvPr/>
          </p:nvSpPr>
          <p:spPr>
            <a:xfrm rot="3805565">
              <a:off x="10110229" y="2487493"/>
              <a:ext cx="1693897" cy="517899"/>
            </a:xfrm>
            <a:prstGeom prst="rect">
              <a:avLst/>
            </a:prstGeom>
            <a:noFill/>
          </p:spPr>
          <p:txBody>
            <a:bodyPr wrap="square" rtlCol="0">
              <a:spAutoFit/>
            </a:bodyPr>
            <a:lstStyle/>
            <a:p>
              <a:pPr defTabSz="914400"/>
              <a:r>
                <a:rPr lang="en-US" sz="2000" dirty="0" smtClean="0">
                  <a:solidFill>
                    <a:prstClr val="white"/>
                  </a:solidFill>
                  <a:latin typeface="Gill Sans MT" panose="020B0502020104020203" pitchFamily="34" charset="0"/>
                </a:rPr>
                <a:t>Michigan</a:t>
              </a:r>
              <a:endParaRPr lang="en-US" sz="2000" dirty="0">
                <a:solidFill>
                  <a:prstClr val="white"/>
                </a:solidFill>
                <a:latin typeface="Gill Sans MT" panose="020B0502020104020203" pitchFamily="34" charset="0"/>
              </a:endParaRPr>
            </a:p>
          </p:txBody>
        </p:sp>
        <p:pic>
          <p:nvPicPr>
            <p:cNvPr id="18" name="Picture 1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542191" y="1842615"/>
              <a:ext cx="1456910" cy="1879414"/>
            </a:xfrm>
            <a:prstGeom prst="rect">
              <a:avLst/>
            </a:prstGeom>
          </p:spPr>
        </p:pic>
      </p:grpSp>
      <p:sp>
        <p:nvSpPr>
          <p:cNvPr id="19" name="TextBox 18"/>
          <p:cNvSpPr txBox="1"/>
          <p:nvPr/>
        </p:nvSpPr>
        <p:spPr>
          <a:xfrm>
            <a:off x="3276600" y="3733800"/>
            <a:ext cx="5593080" cy="1015663"/>
          </a:xfrm>
          <a:prstGeom prst="rect">
            <a:avLst/>
          </a:prstGeom>
          <a:noFill/>
        </p:spPr>
        <p:txBody>
          <a:bodyPr wrap="square" rtlCol="0">
            <a:spAutoFit/>
          </a:bodyPr>
          <a:lstStyle/>
          <a:p>
            <a:pPr defTabSz="914400"/>
            <a:r>
              <a:rPr lang="en-US" sz="2000" dirty="0">
                <a:solidFill>
                  <a:prstClr val="black"/>
                </a:solidFill>
                <a:latin typeface="Gill Sans MT" panose="020B0502020104020203" pitchFamily="34" charset="0"/>
              </a:rPr>
              <a:t>A -- Action </a:t>
            </a:r>
            <a:r>
              <a:rPr lang="en-US" sz="2000" dirty="0" smtClean="0">
                <a:solidFill>
                  <a:prstClr val="black"/>
                </a:solidFill>
                <a:latin typeface="Gill Sans MT" panose="020B0502020104020203" pitchFamily="34" charset="0"/>
              </a:rPr>
              <a:t>3A, requesting </a:t>
            </a:r>
            <a:r>
              <a:rPr lang="en-US" sz="2000" dirty="0">
                <a:solidFill>
                  <a:prstClr val="black"/>
                </a:solidFill>
                <a:latin typeface="Gill Sans MT" panose="020B0502020104020203" pitchFamily="34" charset="0"/>
              </a:rPr>
              <a:t>enforcement of the responding tribunal’s order.</a:t>
            </a:r>
          </a:p>
          <a:p>
            <a:pPr defTabSz="914400"/>
            <a:endParaRPr lang="en-US" sz="2000" dirty="0">
              <a:solidFill>
                <a:prstClr val="black"/>
              </a:solidFill>
              <a:latin typeface="Calibri" panose="020F0502020204030204"/>
            </a:endParaRPr>
          </a:p>
        </p:txBody>
      </p:sp>
      <p:sp>
        <p:nvSpPr>
          <p:cNvPr id="20" name="TextBox 19"/>
          <p:cNvSpPr txBox="1"/>
          <p:nvPr/>
        </p:nvSpPr>
        <p:spPr>
          <a:xfrm>
            <a:off x="5867399" y="3074313"/>
            <a:ext cx="2832651" cy="430887"/>
          </a:xfrm>
          <a:prstGeom prst="rect">
            <a:avLst/>
          </a:prstGeom>
          <a:noFill/>
        </p:spPr>
        <p:txBody>
          <a:bodyPr wrap="square" rtlCol="0">
            <a:spAutoFit/>
          </a:bodyPr>
          <a:lstStyle/>
          <a:p>
            <a:pPr algn="ctr" defTabSz="914400"/>
            <a:r>
              <a:rPr lang="en-US" sz="2200" dirty="0" smtClean="0">
                <a:solidFill>
                  <a:srgbClr val="FF0000"/>
                </a:solidFill>
                <a:latin typeface="Gill Sans MT" panose="020B0502020104020203" pitchFamily="34" charset="0"/>
              </a:rPr>
              <a:t>Dad is on TANF</a:t>
            </a:r>
            <a:endParaRPr lang="en-US" sz="2200" dirty="0">
              <a:solidFill>
                <a:srgbClr val="FF0000"/>
              </a:solidFill>
              <a:latin typeface="Gill Sans MT" panose="020B0502020104020203" pitchFamily="34" charset="0"/>
            </a:endParaRPr>
          </a:p>
        </p:txBody>
      </p:sp>
    </p:spTree>
    <p:extLst>
      <p:ext uri="{BB962C8B-B14F-4D97-AF65-F5344CB8AC3E}">
        <p14:creationId xmlns:p14="http://schemas.microsoft.com/office/powerpoint/2010/main" val="4562195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9"/>
                                        </p:tgtEl>
                                        <p:attrNameLst>
                                          <p:attrName>style.visibility</p:attrName>
                                        </p:attrNameLst>
                                      </p:cBhvr>
                                      <p:to>
                                        <p:strVal val="visible"/>
                                      </p:to>
                                    </p:set>
                                    <p:animEffect transition="in" filter="fade">
                                      <p:cBhvr>
                                        <p:cTn id="14" dur="1000"/>
                                        <p:tgtEl>
                                          <p:spTgt spid="19"/>
                                        </p:tgtEl>
                                      </p:cBhvr>
                                    </p:animEffect>
                                    <p:anim calcmode="lin" valueType="num">
                                      <p:cBhvr>
                                        <p:cTn id="15" dur="1000" fill="hold"/>
                                        <p:tgtEl>
                                          <p:spTgt spid="19"/>
                                        </p:tgtEl>
                                        <p:attrNameLst>
                                          <p:attrName>ppt_x</p:attrName>
                                        </p:attrNameLst>
                                      </p:cBhvr>
                                      <p:tavLst>
                                        <p:tav tm="0">
                                          <p:val>
                                            <p:strVal val="#ppt_x"/>
                                          </p:val>
                                        </p:tav>
                                        <p:tav tm="100000">
                                          <p:val>
                                            <p:strVal val="#ppt_x"/>
                                          </p:val>
                                        </p:tav>
                                      </p:tavLst>
                                    </p:anim>
                                    <p:anim calcmode="lin" valueType="num">
                                      <p:cBhvr>
                                        <p:cTn id="16"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p:txBody>
          <a:bodyPr/>
          <a:lstStyle/>
          <a:p>
            <a:fld id="{414FB1AD-D69E-B741-965A-0BAE826C2FA6}" type="datetime1">
              <a:rPr lang="en-US" smtClean="0"/>
              <a:pPr/>
              <a:t>7/25/2017</a:t>
            </a:fld>
            <a:endParaRPr lang="en-US"/>
          </a:p>
        </p:txBody>
      </p:sp>
      <p:sp>
        <p:nvSpPr>
          <p:cNvPr id="5" name="Slide Number Placeholder 4"/>
          <p:cNvSpPr>
            <a:spLocks noGrp="1"/>
          </p:cNvSpPr>
          <p:nvPr>
            <p:ph type="sldNum" sz="quarter" idx="4"/>
          </p:nvPr>
        </p:nvSpPr>
        <p:spPr/>
        <p:txBody>
          <a:bodyPr/>
          <a:lstStyle/>
          <a:p>
            <a:fld id="{42782948-4DBE-204D-AB9E-B65E067054AE}" type="slidenum">
              <a:rPr lang="en-US" smtClean="0"/>
              <a:pPr/>
              <a:t>25</a:t>
            </a:fld>
            <a:endParaRPr lang="en-US"/>
          </a:p>
        </p:txBody>
      </p:sp>
      <p:sp>
        <p:nvSpPr>
          <p:cNvPr id="6" name="Title 5"/>
          <p:cNvSpPr>
            <a:spLocks noGrp="1"/>
          </p:cNvSpPr>
          <p:nvPr>
            <p:ph type="title"/>
          </p:nvPr>
        </p:nvSpPr>
        <p:spPr>
          <a:xfrm>
            <a:off x="685800" y="304800"/>
            <a:ext cx="7543800" cy="523220"/>
          </a:xfrm>
        </p:spPr>
        <p:txBody>
          <a:bodyPr/>
          <a:lstStyle/>
          <a:p>
            <a:pPr algn="ctr"/>
            <a:r>
              <a:rPr lang="en-US" dirty="0"/>
              <a:t>Scenario </a:t>
            </a:r>
            <a:r>
              <a:rPr lang="en-US" dirty="0" smtClean="0"/>
              <a:t>1- Second Slide</a:t>
            </a:r>
            <a:endParaRPr lang="en-US" dirty="0"/>
          </a:p>
        </p:txBody>
      </p:sp>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7418" y="3352800"/>
            <a:ext cx="1932432" cy="2066544"/>
          </a:xfrm>
          <a:prstGeom prst="rect">
            <a:avLst/>
          </a:prstGeom>
        </p:spPr>
      </p:pic>
      <p:grpSp>
        <p:nvGrpSpPr>
          <p:cNvPr id="7" name="Group 6"/>
          <p:cNvGrpSpPr/>
          <p:nvPr/>
        </p:nvGrpSpPr>
        <p:grpSpPr>
          <a:xfrm>
            <a:off x="497239" y="1509884"/>
            <a:ext cx="2172791" cy="2064986"/>
            <a:chOff x="418009" y="456036"/>
            <a:chExt cx="3333750" cy="2695575"/>
          </a:xfrm>
        </p:grpSpPr>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8009" y="456036"/>
              <a:ext cx="3333750" cy="2695575"/>
            </a:xfrm>
            <a:prstGeom prst="rect">
              <a:avLst/>
            </a:prstGeom>
          </p:spPr>
        </p:pic>
        <p:sp>
          <p:nvSpPr>
            <p:cNvPr id="9" name="TextBox 8"/>
            <p:cNvSpPr txBox="1"/>
            <p:nvPr/>
          </p:nvSpPr>
          <p:spPr>
            <a:xfrm>
              <a:off x="1296545" y="1312415"/>
              <a:ext cx="1897967" cy="522292"/>
            </a:xfrm>
            <a:prstGeom prst="rect">
              <a:avLst/>
            </a:prstGeom>
            <a:noFill/>
          </p:spPr>
          <p:txBody>
            <a:bodyPr wrap="square" rtlCol="0">
              <a:spAutoFit/>
            </a:bodyPr>
            <a:lstStyle/>
            <a:p>
              <a:pPr defTabSz="914400"/>
              <a:r>
                <a:rPr lang="en-US" sz="2000" dirty="0" smtClean="0">
                  <a:solidFill>
                    <a:prstClr val="black"/>
                  </a:solidFill>
                  <a:latin typeface="Gill Sans MT" panose="020B0502020104020203" pitchFamily="34" charset="0"/>
                </a:rPr>
                <a:t>Colorado</a:t>
              </a:r>
              <a:endParaRPr lang="en-US" sz="2000" dirty="0">
                <a:solidFill>
                  <a:prstClr val="black"/>
                </a:solidFill>
                <a:latin typeface="Gill Sans MT" panose="020B0502020104020203" pitchFamily="34" charset="0"/>
              </a:endParaRPr>
            </a:p>
          </p:txBody>
        </p:sp>
      </p:grpSp>
      <p:sp>
        <p:nvSpPr>
          <p:cNvPr id="13" name="TextBox 12"/>
          <p:cNvSpPr txBox="1"/>
          <p:nvPr/>
        </p:nvSpPr>
        <p:spPr>
          <a:xfrm>
            <a:off x="228600" y="5486400"/>
            <a:ext cx="3581400" cy="769441"/>
          </a:xfrm>
          <a:prstGeom prst="rect">
            <a:avLst/>
          </a:prstGeom>
          <a:noFill/>
        </p:spPr>
        <p:txBody>
          <a:bodyPr wrap="square" rtlCol="0">
            <a:spAutoFit/>
          </a:bodyPr>
          <a:lstStyle/>
          <a:p>
            <a:pPr algn="ctr" defTabSz="914400"/>
            <a:r>
              <a:rPr lang="en-US" sz="2200" dirty="0" smtClean="0">
                <a:solidFill>
                  <a:srgbClr val="FF0000"/>
                </a:solidFill>
                <a:latin typeface="Gill Sans MT" panose="020B0502020104020203" pitchFamily="34" charset="0"/>
              </a:rPr>
              <a:t>CO divorce – Mom pays dad $200/month</a:t>
            </a:r>
            <a:endParaRPr lang="en-US" sz="2200" dirty="0">
              <a:solidFill>
                <a:srgbClr val="FF0000"/>
              </a:solidFill>
              <a:latin typeface="Gill Sans MT" panose="020B0502020104020203" pitchFamily="34" charset="0"/>
            </a:endParaRPr>
          </a:p>
        </p:txBody>
      </p:sp>
      <p:sp>
        <p:nvSpPr>
          <p:cNvPr id="14" name="TextBox 13"/>
          <p:cNvSpPr txBox="1"/>
          <p:nvPr/>
        </p:nvSpPr>
        <p:spPr>
          <a:xfrm>
            <a:off x="2845029" y="2043615"/>
            <a:ext cx="3327171" cy="707886"/>
          </a:xfrm>
          <a:prstGeom prst="rect">
            <a:avLst/>
          </a:prstGeom>
          <a:noFill/>
        </p:spPr>
        <p:txBody>
          <a:bodyPr wrap="square" rtlCol="0">
            <a:spAutoFit/>
          </a:bodyPr>
          <a:lstStyle/>
          <a:p>
            <a:pPr defTabSz="914400"/>
            <a:r>
              <a:rPr lang="en-US" sz="2000" dirty="0" smtClean="0">
                <a:solidFill>
                  <a:prstClr val="black"/>
                </a:solidFill>
                <a:latin typeface="Gill Sans MT" panose="020B0502020104020203" pitchFamily="34" charset="0"/>
              </a:rPr>
              <a:t>Q -- What </a:t>
            </a:r>
            <a:r>
              <a:rPr lang="en-US" sz="2000" dirty="0">
                <a:solidFill>
                  <a:prstClr val="black"/>
                </a:solidFill>
                <a:latin typeface="Gill Sans MT" panose="020B0502020104020203" pitchFamily="34" charset="0"/>
              </a:rPr>
              <a:t>federal forms must be included?</a:t>
            </a:r>
          </a:p>
        </p:txBody>
      </p:sp>
      <p:grpSp>
        <p:nvGrpSpPr>
          <p:cNvPr id="15" name="Group 14"/>
          <p:cNvGrpSpPr/>
          <p:nvPr/>
        </p:nvGrpSpPr>
        <p:grpSpPr>
          <a:xfrm>
            <a:off x="6212354" y="562037"/>
            <a:ext cx="2474445" cy="2497242"/>
            <a:chOff x="8542191" y="562036"/>
            <a:chExt cx="3202900" cy="3159993"/>
          </a:xfrm>
        </p:grpSpPr>
        <p:pic>
          <p:nvPicPr>
            <p:cNvPr id="16" name="Picture 1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928132" y="562036"/>
              <a:ext cx="2816959" cy="2890510"/>
            </a:xfrm>
            <a:prstGeom prst="rect">
              <a:avLst/>
            </a:prstGeom>
          </p:spPr>
        </p:pic>
        <p:sp>
          <p:nvSpPr>
            <p:cNvPr id="17" name="TextBox 16"/>
            <p:cNvSpPr txBox="1"/>
            <p:nvPr/>
          </p:nvSpPr>
          <p:spPr>
            <a:xfrm rot="3805565">
              <a:off x="10110229" y="2487493"/>
              <a:ext cx="1693897" cy="517899"/>
            </a:xfrm>
            <a:prstGeom prst="rect">
              <a:avLst/>
            </a:prstGeom>
            <a:noFill/>
          </p:spPr>
          <p:txBody>
            <a:bodyPr wrap="square" rtlCol="0">
              <a:spAutoFit/>
            </a:bodyPr>
            <a:lstStyle/>
            <a:p>
              <a:pPr defTabSz="914400"/>
              <a:r>
                <a:rPr lang="en-US" sz="2000" dirty="0" smtClean="0">
                  <a:solidFill>
                    <a:prstClr val="white"/>
                  </a:solidFill>
                  <a:latin typeface="Gill Sans MT" panose="020B0502020104020203" pitchFamily="34" charset="0"/>
                </a:rPr>
                <a:t>Michigan</a:t>
              </a:r>
              <a:endParaRPr lang="en-US" sz="2000" dirty="0">
                <a:solidFill>
                  <a:prstClr val="white"/>
                </a:solidFill>
                <a:latin typeface="Gill Sans MT" panose="020B0502020104020203" pitchFamily="34" charset="0"/>
              </a:endParaRPr>
            </a:p>
          </p:txBody>
        </p:sp>
        <p:pic>
          <p:nvPicPr>
            <p:cNvPr id="18" name="Picture 1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542191" y="1842615"/>
              <a:ext cx="1456910" cy="1879414"/>
            </a:xfrm>
            <a:prstGeom prst="rect">
              <a:avLst/>
            </a:prstGeom>
          </p:spPr>
        </p:pic>
      </p:grpSp>
      <p:sp>
        <p:nvSpPr>
          <p:cNvPr id="19" name="TextBox 18"/>
          <p:cNvSpPr txBox="1"/>
          <p:nvPr/>
        </p:nvSpPr>
        <p:spPr>
          <a:xfrm>
            <a:off x="3276600" y="3733800"/>
            <a:ext cx="5593080" cy="1938992"/>
          </a:xfrm>
          <a:prstGeom prst="rect">
            <a:avLst/>
          </a:prstGeom>
          <a:noFill/>
        </p:spPr>
        <p:txBody>
          <a:bodyPr wrap="square" rtlCol="0">
            <a:spAutoFit/>
          </a:bodyPr>
          <a:lstStyle/>
          <a:p>
            <a:pPr defTabSz="914400"/>
            <a:r>
              <a:rPr lang="en-US" sz="2000" dirty="0">
                <a:solidFill>
                  <a:prstClr val="black"/>
                </a:solidFill>
                <a:latin typeface="Gill Sans MT" panose="020B0502020104020203" pitchFamily="34" charset="0"/>
              </a:rPr>
              <a:t>A -- There are 2 federal forms that must be included:</a:t>
            </a:r>
          </a:p>
          <a:p>
            <a:pPr marL="685800" lvl="1" indent="-228600">
              <a:buFont typeface="+mj-lt"/>
              <a:buAutoNum type="arabicPeriod"/>
            </a:pPr>
            <a:r>
              <a:rPr lang="en-US" sz="2000" dirty="0" smtClean="0">
                <a:solidFill>
                  <a:prstClr val="black"/>
                </a:solidFill>
                <a:latin typeface="Gill Sans MT" panose="020B0502020104020203" pitchFamily="34" charset="0"/>
              </a:rPr>
              <a:t>The </a:t>
            </a:r>
            <a:r>
              <a:rPr lang="en-US" sz="2000" dirty="0">
                <a:solidFill>
                  <a:prstClr val="black"/>
                </a:solidFill>
                <a:latin typeface="Gill Sans MT" panose="020B0502020104020203" pitchFamily="34" charset="0"/>
              </a:rPr>
              <a:t>Child Support Enforcement Transmittal #1 and</a:t>
            </a:r>
          </a:p>
          <a:p>
            <a:pPr marL="685800" lvl="1" indent="-228600">
              <a:buFont typeface="+mj-lt"/>
              <a:buAutoNum type="arabicPeriod"/>
            </a:pPr>
            <a:r>
              <a:rPr lang="en-US" sz="2000" dirty="0">
                <a:solidFill>
                  <a:prstClr val="black"/>
                </a:solidFill>
                <a:latin typeface="Gill Sans MT" panose="020B0502020104020203" pitchFamily="34" charset="0"/>
              </a:rPr>
              <a:t>The Child Support Agency Confidential Information </a:t>
            </a:r>
            <a:r>
              <a:rPr lang="en-US" sz="2000" dirty="0" smtClean="0">
                <a:solidFill>
                  <a:prstClr val="black"/>
                </a:solidFill>
                <a:latin typeface="Gill Sans MT" panose="020B0502020104020203" pitchFamily="34" charset="0"/>
              </a:rPr>
              <a:t>Form. </a:t>
            </a:r>
            <a:endParaRPr lang="en-US" sz="2000" dirty="0">
              <a:solidFill>
                <a:prstClr val="black"/>
              </a:solidFill>
              <a:latin typeface="Gill Sans MT" panose="020B0502020104020203" pitchFamily="34" charset="0"/>
            </a:endParaRPr>
          </a:p>
        </p:txBody>
      </p:sp>
      <p:sp>
        <p:nvSpPr>
          <p:cNvPr id="20" name="TextBox 19"/>
          <p:cNvSpPr txBox="1"/>
          <p:nvPr/>
        </p:nvSpPr>
        <p:spPr>
          <a:xfrm>
            <a:off x="5867399" y="3074313"/>
            <a:ext cx="2832651" cy="430887"/>
          </a:xfrm>
          <a:prstGeom prst="rect">
            <a:avLst/>
          </a:prstGeom>
          <a:noFill/>
        </p:spPr>
        <p:txBody>
          <a:bodyPr wrap="square" rtlCol="0">
            <a:spAutoFit/>
          </a:bodyPr>
          <a:lstStyle/>
          <a:p>
            <a:pPr algn="ctr" defTabSz="914400"/>
            <a:r>
              <a:rPr lang="en-US" sz="2200" dirty="0" smtClean="0">
                <a:solidFill>
                  <a:srgbClr val="FF0000"/>
                </a:solidFill>
                <a:latin typeface="Gill Sans MT" panose="020B0502020104020203" pitchFamily="34" charset="0"/>
              </a:rPr>
              <a:t>Dad is on TANF</a:t>
            </a:r>
            <a:endParaRPr lang="en-US" sz="2200" dirty="0">
              <a:solidFill>
                <a:srgbClr val="FF0000"/>
              </a:solidFill>
              <a:latin typeface="Gill Sans MT" panose="020B0502020104020203" pitchFamily="34" charset="0"/>
            </a:endParaRPr>
          </a:p>
        </p:txBody>
      </p:sp>
    </p:spTree>
    <p:extLst>
      <p:ext uri="{BB962C8B-B14F-4D97-AF65-F5344CB8AC3E}">
        <p14:creationId xmlns:p14="http://schemas.microsoft.com/office/powerpoint/2010/main" val="2577442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9"/>
                                        </p:tgtEl>
                                        <p:attrNameLst>
                                          <p:attrName>style.visibility</p:attrName>
                                        </p:attrNameLst>
                                      </p:cBhvr>
                                      <p:to>
                                        <p:strVal val="visible"/>
                                      </p:to>
                                    </p:set>
                                    <p:animEffect transition="in" filter="fade">
                                      <p:cBhvr>
                                        <p:cTn id="14" dur="1000"/>
                                        <p:tgtEl>
                                          <p:spTgt spid="19"/>
                                        </p:tgtEl>
                                      </p:cBhvr>
                                    </p:animEffect>
                                    <p:anim calcmode="lin" valueType="num">
                                      <p:cBhvr>
                                        <p:cTn id="15" dur="1000" fill="hold"/>
                                        <p:tgtEl>
                                          <p:spTgt spid="19"/>
                                        </p:tgtEl>
                                        <p:attrNameLst>
                                          <p:attrName>ppt_x</p:attrName>
                                        </p:attrNameLst>
                                      </p:cBhvr>
                                      <p:tavLst>
                                        <p:tav tm="0">
                                          <p:val>
                                            <p:strVal val="#ppt_x"/>
                                          </p:val>
                                        </p:tav>
                                        <p:tav tm="100000">
                                          <p:val>
                                            <p:strVal val="#ppt_x"/>
                                          </p:val>
                                        </p:tav>
                                      </p:tavLst>
                                    </p:anim>
                                    <p:anim calcmode="lin" valueType="num">
                                      <p:cBhvr>
                                        <p:cTn id="16"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p:txBody>
          <a:bodyPr/>
          <a:lstStyle/>
          <a:p>
            <a:fld id="{414FB1AD-D69E-B741-965A-0BAE826C2FA6}" type="datetime1">
              <a:rPr lang="en-US" smtClean="0"/>
              <a:pPr/>
              <a:t>7/25/2017</a:t>
            </a:fld>
            <a:endParaRPr lang="en-US"/>
          </a:p>
        </p:txBody>
      </p:sp>
      <p:sp>
        <p:nvSpPr>
          <p:cNvPr id="5" name="Slide Number Placeholder 4"/>
          <p:cNvSpPr>
            <a:spLocks noGrp="1"/>
          </p:cNvSpPr>
          <p:nvPr>
            <p:ph type="sldNum" sz="quarter" idx="4"/>
          </p:nvPr>
        </p:nvSpPr>
        <p:spPr/>
        <p:txBody>
          <a:bodyPr/>
          <a:lstStyle/>
          <a:p>
            <a:fld id="{42782948-4DBE-204D-AB9E-B65E067054AE}" type="slidenum">
              <a:rPr lang="en-US" smtClean="0"/>
              <a:pPr/>
              <a:t>26</a:t>
            </a:fld>
            <a:endParaRPr lang="en-US"/>
          </a:p>
        </p:txBody>
      </p:sp>
      <p:sp>
        <p:nvSpPr>
          <p:cNvPr id="6" name="Title 5"/>
          <p:cNvSpPr>
            <a:spLocks noGrp="1"/>
          </p:cNvSpPr>
          <p:nvPr>
            <p:ph type="title"/>
          </p:nvPr>
        </p:nvSpPr>
        <p:spPr>
          <a:xfrm>
            <a:off x="685800" y="304800"/>
            <a:ext cx="7543800" cy="523220"/>
          </a:xfrm>
        </p:spPr>
        <p:txBody>
          <a:bodyPr/>
          <a:lstStyle/>
          <a:p>
            <a:pPr algn="ctr"/>
            <a:r>
              <a:rPr lang="en-US" dirty="0"/>
              <a:t>Scenario </a:t>
            </a:r>
            <a:r>
              <a:rPr lang="en-US" dirty="0" smtClean="0"/>
              <a:t>1- Third Slide</a:t>
            </a:r>
            <a:endParaRPr lang="en-US" dirty="0"/>
          </a:p>
        </p:txBody>
      </p:sp>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7418" y="3352800"/>
            <a:ext cx="1932432" cy="2066544"/>
          </a:xfrm>
          <a:prstGeom prst="rect">
            <a:avLst/>
          </a:prstGeom>
        </p:spPr>
      </p:pic>
      <p:grpSp>
        <p:nvGrpSpPr>
          <p:cNvPr id="7" name="Group 6"/>
          <p:cNvGrpSpPr/>
          <p:nvPr/>
        </p:nvGrpSpPr>
        <p:grpSpPr>
          <a:xfrm>
            <a:off x="497239" y="1509884"/>
            <a:ext cx="2172791" cy="2064986"/>
            <a:chOff x="418009" y="456036"/>
            <a:chExt cx="3333750" cy="2695575"/>
          </a:xfrm>
        </p:grpSpPr>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8009" y="456036"/>
              <a:ext cx="3333750" cy="2695575"/>
            </a:xfrm>
            <a:prstGeom prst="rect">
              <a:avLst/>
            </a:prstGeom>
          </p:spPr>
        </p:pic>
        <p:sp>
          <p:nvSpPr>
            <p:cNvPr id="9" name="TextBox 8"/>
            <p:cNvSpPr txBox="1"/>
            <p:nvPr/>
          </p:nvSpPr>
          <p:spPr>
            <a:xfrm>
              <a:off x="1296545" y="1312415"/>
              <a:ext cx="1897967" cy="522292"/>
            </a:xfrm>
            <a:prstGeom prst="rect">
              <a:avLst/>
            </a:prstGeom>
            <a:noFill/>
          </p:spPr>
          <p:txBody>
            <a:bodyPr wrap="square" rtlCol="0">
              <a:spAutoFit/>
            </a:bodyPr>
            <a:lstStyle/>
            <a:p>
              <a:pPr defTabSz="914400"/>
              <a:r>
                <a:rPr lang="en-US" sz="2000" dirty="0" smtClean="0">
                  <a:solidFill>
                    <a:prstClr val="black"/>
                  </a:solidFill>
                  <a:latin typeface="Gill Sans MT" panose="020B0502020104020203" pitchFamily="34" charset="0"/>
                </a:rPr>
                <a:t>Colorado</a:t>
              </a:r>
              <a:endParaRPr lang="en-US" sz="2000" dirty="0">
                <a:solidFill>
                  <a:prstClr val="black"/>
                </a:solidFill>
                <a:latin typeface="Gill Sans MT" panose="020B0502020104020203" pitchFamily="34" charset="0"/>
              </a:endParaRPr>
            </a:p>
          </p:txBody>
        </p:sp>
      </p:grpSp>
      <p:sp>
        <p:nvSpPr>
          <p:cNvPr id="13" name="TextBox 12"/>
          <p:cNvSpPr txBox="1"/>
          <p:nvPr/>
        </p:nvSpPr>
        <p:spPr>
          <a:xfrm>
            <a:off x="228600" y="5486400"/>
            <a:ext cx="3581400" cy="769441"/>
          </a:xfrm>
          <a:prstGeom prst="rect">
            <a:avLst/>
          </a:prstGeom>
          <a:noFill/>
        </p:spPr>
        <p:txBody>
          <a:bodyPr wrap="square" rtlCol="0">
            <a:spAutoFit/>
          </a:bodyPr>
          <a:lstStyle/>
          <a:p>
            <a:pPr algn="ctr" defTabSz="914400"/>
            <a:r>
              <a:rPr lang="en-US" sz="2200" dirty="0" smtClean="0">
                <a:solidFill>
                  <a:srgbClr val="FF0000"/>
                </a:solidFill>
                <a:latin typeface="Gill Sans MT" panose="020B0502020104020203" pitchFamily="34" charset="0"/>
              </a:rPr>
              <a:t>CO divorce – Mom pays dad $200/month</a:t>
            </a:r>
            <a:endParaRPr lang="en-US" sz="2200" dirty="0">
              <a:solidFill>
                <a:srgbClr val="FF0000"/>
              </a:solidFill>
              <a:latin typeface="Gill Sans MT" panose="020B0502020104020203" pitchFamily="34" charset="0"/>
            </a:endParaRPr>
          </a:p>
        </p:txBody>
      </p:sp>
      <p:sp>
        <p:nvSpPr>
          <p:cNvPr id="14" name="TextBox 13"/>
          <p:cNvSpPr txBox="1"/>
          <p:nvPr/>
        </p:nvSpPr>
        <p:spPr>
          <a:xfrm>
            <a:off x="2845029" y="2043615"/>
            <a:ext cx="3327171" cy="1015663"/>
          </a:xfrm>
          <a:prstGeom prst="rect">
            <a:avLst/>
          </a:prstGeom>
          <a:noFill/>
        </p:spPr>
        <p:txBody>
          <a:bodyPr wrap="square" rtlCol="0">
            <a:spAutoFit/>
          </a:bodyPr>
          <a:lstStyle/>
          <a:p>
            <a:pPr defTabSz="914400"/>
            <a:r>
              <a:rPr lang="en-US" sz="2000" dirty="0" smtClean="0">
                <a:solidFill>
                  <a:prstClr val="black"/>
                </a:solidFill>
                <a:latin typeface="Gill Sans MT" panose="020B0502020104020203" pitchFamily="34" charset="0"/>
              </a:rPr>
              <a:t>Q -- Are </a:t>
            </a:r>
            <a:r>
              <a:rPr lang="en-US" sz="2000" dirty="0">
                <a:solidFill>
                  <a:prstClr val="black"/>
                </a:solidFill>
                <a:latin typeface="Gill Sans MT" panose="020B0502020104020203" pitchFamily="34" charset="0"/>
              </a:rPr>
              <a:t>there other documents that should be included or would be helpful?</a:t>
            </a:r>
          </a:p>
        </p:txBody>
      </p:sp>
      <p:grpSp>
        <p:nvGrpSpPr>
          <p:cNvPr id="15" name="Group 14"/>
          <p:cNvGrpSpPr/>
          <p:nvPr/>
        </p:nvGrpSpPr>
        <p:grpSpPr>
          <a:xfrm>
            <a:off x="6212354" y="562037"/>
            <a:ext cx="2474445" cy="2497242"/>
            <a:chOff x="8542191" y="562036"/>
            <a:chExt cx="3202900" cy="3159993"/>
          </a:xfrm>
        </p:grpSpPr>
        <p:pic>
          <p:nvPicPr>
            <p:cNvPr id="16" name="Picture 1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928132" y="562036"/>
              <a:ext cx="2816959" cy="2890510"/>
            </a:xfrm>
            <a:prstGeom prst="rect">
              <a:avLst/>
            </a:prstGeom>
          </p:spPr>
        </p:pic>
        <p:sp>
          <p:nvSpPr>
            <p:cNvPr id="17" name="TextBox 16"/>
            <p:cNvSpPr txBox="1"/>
            <p:nvPr/>
          </p:nvSpPr>
          <p:spPr>
            <a:xfrm rot="3805565">
              <a:off x="10110229" y="2487493"/>
              <a:ext cx="1693897" cy="517899"/>
            </a:xfrm>
            <a:prstGeom prst="rect">
              <a:avLst/>
            </a:prstGeom>
            <a:noFill/>
          </p:spPr>
          <p:txBody>
            <a:bodyPr wrap="square" rtlCol="0">
              <a:spAutoFit/>
            </a:bodyPr>
            <a:lstStyle/>
            <a:p>
              <a:pPr defTabSz="914400"/>
              <a:r>
                <a:rPr lang="en-US" sz="2000" dirty="0" smtClean="0">
                  <a:solidFill>
                    <a:prstClr val="white"/>
                  </a:solidFill>
                  <a:latin typeface="Gill Sans MT" panose="020B0502020104020203" pitchFamily="34" charset="0"/>
                </a:rPr>
                <a:t>Michigan</a:t>
              </a:r>
              <a:endParaRPr lang="en-US" sz="2000" dirty="0">
                <a:solidFill>
                  <a:prstClr val="white"/>
                </a:solidFill>
                <a:latin typeface="Gill Sans MT" panose="020B0502020104020203" pitchFamily="34" charset="0"/>
              </a:endParaRPr>
            </a:p>
          </p:txBody>
        </p:sp>
        <p:pic>
          <p:nvPicPr>
            <p:cNvPr id="18" name="Picture 1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542191" y="1842615"/>
              <a:ext cx="1456910" cy="1879414"/>
            </a:xfrm>
            <a:prstGeom prst="rect">
              <a:avLst/>
            </a:prstGeom>
          </p:spPr>
        </p:pic>
      </p:grpSp>
      <p:sp>
        <p:nvSpPr>
          <p:cNvPr id="19" name="TextBox 18"/>
          <p:cNvSpPr txBox="1"/>
          <p:nvPr/>
        </p:nvSpPr>
        <p:spPr>
          <a:xfrm>
            <a:off x="3276600" y="3733800"/>
            <a:ext cx="5593080" cy="1015663"/>
          </a:xfrm>
          <a:prstGeom prst="rect">
            <a:avLst/>
          </a:prstGeom>
          <a:noFill/>
        </p:spPr>
        <p:txBody>
          <a:bodyPr wrap="square" rtlCol="0">
            <a:spAutoFit/>
          </a:bodyPr>
          <a:lstStyle/>
          <a:p>
            <a:pPr defTabSz="914400"/>
            <a:r>
              <a:rPr lang="en-US" sz="2000" dirty="0" smtClean="0">
                <a:solidFill>
                  <a:prstClr val="black"/>
                </a:solidFill>
                <a:latin typeface="Gill Sans MT" panose="020B0502020104020203" pitchFamily="34" charset="0"/>
              </a:rPr>
              <a:t>A -- A </a:t>
            </a:r>
            <a:r>
              <a:rPr lang="en-US" sz="2000" dirty="0">
                <a:solidFill>
                  <a:prstClr val="black"/>
                </a:solidFill>
                <a:latin typeface="Gill Sans MT" panose="020B0502020104020203" pitchFamily="34" charset="0"/>
              </a:rPr>
              <a:t>copy of the responding tribunal’s order could be helpful and any payment information of which the responding agency may not be aware.</a:t>
            </a:r>
          </a:p>
        </p:txBody>
      </p:sp>
      <p:sp>
        <p:nvSpPr>
          <p:cNvPr id="20" name="TextBox 19"/>
          <p:cNvSpPr txBox="1"/>
          <p:nvPr/>
        </p:nvSpPr>
        <p:spPr>
          <a:xfrm>
            <a:off x="5867399" y="3074313"/>
            <a:ext cx="2832651" cy="430887"/>
          </a:xfrm>
          <a:prstGeom prst="rect">
            <a:avLst/>
          </a:prstGeom>
          <a:noFill/>
        </p:spPr>
        <p:txBody>
          <a:bodyPr wrap="square" rtlCol="0">
            <a:spAutoFit/>
          </a:bodyPr>
          <a:lstStyle/>
          <a:p>
            <a:pPr algn="ctr" defTabSz="914400"/>
            <a:r>
              <a:rPr lang="en-US" sz="2200" dirty="0" smtClean="0">
                <a:solidFill>
                  <a:srgbClr val="FF0000"/>
                </a:solidFill>
                <a:latin typeface="Gill Sans MT" panose="020B0502020104020203" pitchFamily="34" charset="0"/>
              </a:rPr>
              <a:t>Dad is on TANF</a:t>
            </a:r>
            <a:endParaRPr lang="en-US" sz="2200" dirty="0">
              <a:solidFill>
                <a:srgbClr val="FF0000"/>
              </a:solidFill>
              <a:latin typeface="Gill Sans MT" panose="020B0502020104020203" pitchFamily="34" charset="0"/>
            </a:endParaRPr>
          </a:p>
        </p:txBody>
      </p:sp>
    </p:spTree>
    <p:extLst>
      <p:ext uri="{BB962C8B-B14F-4D97-AF65-F5344CB8AC3E}">
        <p14:creationId xmlns:p14="http://schemas.microsoft.com/office/powerpoint/2010/main" val="22180639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9"/>
                                        </p:tgtEl>
                                        <p:attrNameLst>
                                          <p:attrName>style.visibility</p:attrName>
                                        </p:attrNameLst>
                                      </p:cBhvr>
                                      <p:to>
                                        <p:strVal val="visible"/>
                                      </p:to>
                                    </p:set>
                                    <p:animEffect transition="in" filter="fade">
                                      <p:cBhvr>
                                        <p:cTn id="14" dur="1000"/>
                                        <p:tgtEl>
                                          <p:spTgt spid="19"/>
                                        </p:tgtEl>
                                      </p:cBhvr>
                                    </p:animEffect>
                                    <p:anim calcmode="lin" valueType="num">
                                      <p:cBhvr>
                                        <p:cTn id="15" dur="1000" fill="hold"/>
                                        <p:tgtEl>
                                          <p:spTgt spid="19"/>
                                        </p:tgtEl>
                                        <p:attrNameLst>
                                          <p:attrName>ppt_x</p:attrName>
                                        </p:attrNameLst>
                                      </p:cBhvr>
                                      <p:tavLst>
                                        <p:tav tm="0">
                                          <p:val>
                                            <p:strVal val="#ppt_x"/>
                                          </p:val>
                                        </p:tav>
                                        <p:tav tm="100000">
                                          <p:val>
                                            <p:strVal val="#ppt_x"/>
                                          </p:val>
                                        </p:tav>
                                      </p:tavLst>
                                    </p:anim>
                                    <p:anim calcmode="lin" valueType="num">
                                      <p:cBhvr>
                                        <p:cTn id="16"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14400" y="1589782"/>
            <a:ext cx="5486400" cy="584775"/>
          </a:xfrm>
        </p:spPr>
        <p:txBody>
          <a:bodyPr/>
          <a:lstStyle/>
          <a:p>
            <a:r>
              <a:rPr lang="en-US" b="1" cap="all" dirty="0" smtClean="0">
                <a:solidFill>
                  <a:schemeClr val="bg1"/>
                </a:solidFill>
              </a:rPr>
              <a:t>Questions</a:t>
            </a:r>
            <a:endParaRPr lang="en-US" cap="all" dirty="0">
              <a:solidFill>
                <a:schemeClr val="bg1"/>
              </a:solidFill>
            </a:endParaRPr>
          </a:p>
        </p:txBody>
      </p:sp>
      <p:sp>
        <p:nvSpPr>
          <p:cNvPr id="2" name="Date Placeholder 1"/>
          <p:cNvSpPr>
            <a:spLocks noGrp="1"/>
          </p:cNvSpPr>
          <p:nvPr>
            <p:ph type="dt" sz="half" idx="10"/>
          </p:nvPr>
        </p:nvSpPr>
        <p:spPr/>
        <p:txBody>
          <a:bodyPr/>
          <a:lstStyle/>
          <a:p>
            <a:fld id="{97F57F02-9C8D-9C43-8CF1-E7D544BE7C72}" type="datetime1">
              <a:rPr lang="en-US" smtClean="0"/>
              <a:pPr/>
              <a:t>7/25/2017</a:t>
            </a:fld>
            <a:endParaRPr lang="en-US"/>
          </a:p>
        </p:txBody>
      </p:sp>
      <p:sp>
        <p:nvSpPr>
          <p:cNvPr id="5" name="Slide Number Placeholder 4"/>
          <p:cNvSpPr>
            <a:spLocks noGrp="1"/>
          </p:cNvSpPr>
          <p:nvPr>
            <p:ph type="sldNum" sz="quarter" idx="12"/>
          </p:nvPr>
        </p:nvSpPr>
        <p:spPr/>
        <p:txBody>
          <a:bodyPr/>
          <a:lstStyle/>
          <a:p>
            <a:fld id="{42782948-4DBE-204D-AB9E-B65E067054AE}" type="slidenum">
              <a:rPr lang="en-US" smtClean="0"/>
              <a:pPr/>
              <a:t>27</a:t>
            </a:fld>
            <a:endParaRPr lang="en-US"/>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72200" y="2971800"/>
            <a:ext cx="1895475" cy="2857500"/>
          </a:xfrm>
          <a:prstGeom prst="rect">
            <a:avLst/>
          </a:prstGeom>
        </p:spPr>
      </p:pic>
    </p:spTree>
    <p:extLst>
      <p:ext uri="{BB962C8B-B14F-4D97-AF65-F5344CB8AC3E}">
        <p14:creationId xmlns:p14="http://schemas.microsoft.com/office/powerpoint/2010/main" val="95240330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p:txBody>
          <a:bodyPr/>
          <a:lstStyle/>
          <a:p>
            <a:fld id="{414FB1AD-D69E-B741-965A-0BAE826C2FA6}" type="datetime1">
              <a:rPr lang="en-US" smtClean="0"/>
              <a:pPr/>
              <a:t>7/25/2017</a:t>
            </a:fld>
            <a:endParaRPr lang="en-US"/>
          </a:p>
        </p:txBody>
      </p:sp>
      <p:sp>
        <p:nvSpPr>
          <p:cNvPr id="5" name="Slide Number Placeholder 4"/>
          <p:cNvSpPr>
            <a:spLocks noGrp="1"/>
          </p:cNvSpPr>
          <p:nvPr>
            <p:ph type="sldNum" sz="quarter" idx="4"/>
          </p:nvPr>
        </p:nvSpPr>
        <p:spPr/>
        <p:txBody>
          <a:bodyPr/>
          <a:lstStyle/>
          <a:p>
            <a:fld id="{42782948-4DBE-204D-AB9E-B65E067054AE}" type="slidenum">
              <a:rPr lang="en-US" smtClean="0"/>
              <a:pPr/>
              <a:t>28</a:t>
            </a:fld>
            <a:endParaRPr lang="en-US"/>
          </a:p>
        </p:txBody>
      </p:sp>
      <p:sp>
        <p:nvSpPr>
          <p:cNvPr id="6" name="Title 5"/>
          <p:cNvSpPr>
            <a:spLocks noGrp="1"/>
          </p:cNvSpPr>
          <p:nvPr>
            <p:ph type="title"/>
          </p:nvPr>
        </p:nvSpPr>
        <p:spPr>
          <a:xfrm>
            <a:off x="685800" y="381000"/>
            <a:ext cx="7543800" cy="523220"/>
          </a:xfrm>
        </p:spPr>
        <p:txBody>
          <a:bodyPr/>
          <a:lstStyle/>
          <a:p>
            <a:pPr algn="ctr"/>
            <a:r>
              <a:rPr lang="en-US" dirty="0"/>
              <a:t>Scenario </a:t>
            </a:r>
            <a:r>
              <a:rPr lang="en-US" dirty="0" smtClean="0"/>
              <a:t>2 – First Slide</a:t>
            </a:r>
            <a:endParaRPr lang="en-US" dirty="0"/>
          </a:p>
        </p:txBody>
      </p:sp>
      <p:sp>
        <p:nvSpPr>
          <p:cNvPr id="7" name="TextBox 6"/>
          <p:cNvSpPr txBox="1"/>
          <p:nvPr/>
        </p:nvSpPr>
        <p:spPr>
          <a:xfrm>
            <a:off x="486342" y="861308"/>
            <a:ext cx="2588469" cy="2246769"/>
          </a:xfrm>
          <a:prstGeom prst="rect">
            <a:avLst/>
          </a:prstGeom>
          <a:noFill/>
        </p:spPr>
        <p:txBody>
          <a:bodyPr wrap="square" rtlCol="0">
            <a:spAutoFit/>
          </a:bodyPr>
          <a:lstStyle/>
          <a:p>
            <a:r>
              <a:rPr lang="en-US" sz="2000" dirty="0" err="1">
                <a:solidFill>
                  <a:srgbClr val="FF0000"/>
                </a:solidFill>
              </a:rPr>
              <a:t>Nonmarital</a:t>
            </a:r>
            <a:r>
              <a:rPr lang="en-US" sz="2000" dirty="0">
                <a:solidFill>
                  <a:srgbClr val="FF0000"/>
                </a:solidFill>
              </a:rPr>
              <a:t> birth</a:t>
            </a:r>
          </a:p>
          <a:p>
            <a:endParaRPr lang="en-US" sz="2000" dirty="0">
              <a:solidFill>
                <a:srgbClr val="FF0000"/>
              </a:solidFill>
            </a:endParaRPr>
          </a:p>
          <a:p>
            <a:r>
              <a:rPr lang="en-US" sz="2000" dirty="0">
                <a:solidFill>
                  <a:srgbClr val="FF0000"/>
                </a:solidFill>
              </a:rPr>
              <a:t>No acknowledgment of paternity</a:t>
            </a:r>
          </a:p>
          <a:p>
            <a:endParaRPr lang="en-US" sz="2000" dirty="0">
              <a:solidFill>
                <a:srgbClr val="FF0000"/>
              </a:solidFill>
            </a:endParaRPr>
          </a:p>
          <a:p>
            <a:r>
              <a:rPr lang="en-US" sz="2000" dirty="0">
                <a:solidFill>
                  <a:srgbClr val="FF0000"/>
                </a:solidFill>
              </a:rPr>
              <a:t>Mom applies for </a:t>
            </a:r>
            <a:r>
              <a:rPr lang="en-US" sz="2000" dirty="0" smtClean="0">
                <a:solidFill>
                  <a:srgbClr val="FF0000"/>
                </a:solidFill>
              </a:rPr>
              <a:t>IV-D </a:t>
            </a:r>
            <a:r>
              <a:rPr lang="en-US" sz="2000" dirty="0">
                <a:solidFill>
                  <a:srgbClr val="FF0000"/>
                </a:solidFill>
              </a:rPr>
              <a:t>services in CA</a:t>
            </a:r>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48342" y="642017"/>
            <a:ext cx="2085041" cy="2078949"/>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490436" y="1425663"/>
            <a:ext cx="1157288" cy="1543050"/>
          </a:xfrm>
          <a:prstGeom prst="rect">
            <a:avLst/>
          </a:prstGeom>
        </p:spPr>
      </p:pic>
      <p:pic>
        <p:nvPicPr>
          <p:cNvPr id="10" name="Content Placeholder 6"/>
          <p:cNvPicPr>
            <a:picLocks noGrp="1" noChangeAspect="1"/>
          </p:cNvPicPr>
          <p:nvPr>
            <p:ph idx="1"/>
          </p:nvPr>
        </p:nvPicPr>
        <p:blipFill>
          <a:blip r:embed="rId5" cstate="print">
            <a:extLst>
              <a:ext uri="{28A0092B-C50C-407E-A947-70E740481C1C}">
                <a14:useLocalDpi xmlns:a14="http://schemas.microsoft.com/office/drawing/2010/main" val="0"/>
              </a:ext>
            </a:extLst>
          </a:blip>
          <a:stretch>
            <a:fillRect/>
          </a:stretch>
        </p:blipFill>
        <p:spPr>
          <a:xfrm>
            <a:off x="517822" y="4333318"/>
            <a:ext cx="1838882" cy="1838882"/>
          </a:xfrm>
        </p:spPr>
      </p:pic>
      <p:pic>
        <p:nvPicPr>
          <p:cNvPr id="11" name="Picture 1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400025" y="3464112"/>
            <a:ext cx="1480387" cy="1480387"/>
          </a:xfrm>
          <a:prstGeom prst="rect">
            <a:avLst/>
          </a:prstGeom>
        </p:spPr>
      </p:pic>
      <p:sp>
        <p:nvSpPr>
          <p:cNvPr id="12" name="TextBox 11"/>
          <p:cNvSpPr txBox="1"/>
          <p:nvPr/>
        </p:nvSpPr>
        <p:spPr>
          <a:xfrm>
            <a:off x="3200400" y="3318882"/>
            <a:ext cx="3528326" cy="1223412"/>
          </a:xfrm>
          <a:prstGeom prst="rect">
            <a:avLst/>
          </a:prstGeom>
          <a:noFill/>
        </p:spPr>
        <p:txBody>
          <a:bodyPr wrap="square" rtlCol="0">
            <a:spAutoFit/>
          </a:bodyPr>
          <a:lstStyle/>
          <a:p>
            <a:pPr defTabSz="685800"/>
            <a:r>
              <a:rPr lang="en-US" sz="2000" dirty="0" smtClean="0">
                <a:solidFill>
                  <a:srgbClr val="2F2B20"/>
                </a:solidFill>
                <a:latin typeface="Gill Sans MT" panose="020B0502020104020203" pitchFamily="34" charset="0"/>
              </a:rPr>
              <a:t>Q -- What </a:t>
            </a:r>
            <a:r>
              <a:rPr lang="en-US" sz="2000" dirty="0">
                <a:solidFill>
                  <a:srgbClr val="2F2B20"/>
                </a:solidFill>
                <a:latin typeface="Gill Sans MT" panose="020B0502020104020203" pitchFamily="34" charset="0"/>
              </a:rPr>
              <a:t>action should be requested on the Transmittal #1?</a:t>
            </a:r>
          </a:p>
          <a:p>
            <a:pPr algn="ctr" defTabSz="685800"/>
            <a:endParaRPr lang="en-US" sz="1350" dirty="0">
              <a:solidFill>
                <a:srgbClr val="2F2B20"/>
              </a:solidFill>
            </a:endParaRPr>
          </a:p>
        </p:txBody>
      </p:sp>
      <p:sp>
        <p:nvSpPr>
          <p:cNvPr id="13" name="TextBox 12"/>
          <p:cNvSpPr txBox="1"/>
          <p:nvPr/>
        </p:nvSpPr>
        <p:spPr>
          <a:xfrm>
            <a:off x="2743200" y="4153798"/>
            <a:ext cx="6069189" cy="1772793"/>
          </a:xfrm>
          <a:prstGeom prst="rect">
            <a:avLst/>
          </a:prstGeom>
          <a:noFill/>
        </p:spPr>
        <p:txBody>
          <a:bodyPr wrap="square" rtlCol="0">
            <a:spAutoFit/>
          </a:bodyPr>
          <a:lstStyle/>
          <a:p>
            <a:pPr defTabSz="685800"/>
            <a:endParaRPr lang="en-US" dirty="0">
              <a:solidFill>
                <a:srgbClr val="2F2B20"/>
              </a:solidFill>
            </a:endParaRPr>
          </a:p>
          <a:p>
            <a:pPr lvl="1">
              <a:lnSpc>
                <a:spcPct val="114000"/>
              </a:lnSpc>
            </a:pPr>
            <a:r>
              <a:rPr lang="en-US" sz="2000" dirty="0" smtClean="0">
                <a:solidFill>
                  <a:srgbClr val="2F2B20"/>
                </a:solidFill>
                <a:latin typeface="Gill Sans MT" panose="020B0502020104020203" pitchFamily="34" charset="0"/>
              </a:rPr>
              <a:t>A -- Action </a:t>
            </a:r>
            <a:r>
              <a:rPr lang="en-US" sz="2000" dirty="0">
                <a:solidFill>
                  <a:srgbClr val="2F2B20"/>
                </a:solidFill>
                <a:latin typeface="Gill Sans MT" panose="020B0502020104020203" pitchFamily="34" charset="0"/>
              </a:rPr>
              <a:t>1 along with </a:t>
            </a:r>
            <a:r>
              <a:rPr lang="en-US" sz="2000" dirty="0" smtClean="0">
                <a:solidFill>
                  <a:srgbClr val="2F2B20"/>
                </a:solidFill>
                <a:latin typeface="Gill Sans MT" panose="020B0502020104020203" pitchFamily="34" charset="0"/>
              </a:rPr>
              <a:t>2.A, </a:t>
            </a:r>
            <a:r>
              <a:rPr lang="en-US" sz="2000" dirty="0">
                <a:solidFill>
                  <a:srgbClr val="2F2B20"/>
                </a:solidFill>
                <a:latin typeface="Gill Sans MT" panose="020B0502020104020203" pitchFamily="34" charset="0"/>
              </a:rPr>
              <a:t>requesting establishment of parentage and support.  If you are requesting establishment of </a:t>
            </a:r>
            <a:r>
              <a:rPr lang="en-US" sz="2000" dirty="0" smtClean="0">
                <a:solidFill>
                  <a:srgbClr val="2F2B20"/>
                </a:solidFill>
                <a:latin typeface="Gill Sans MT" panose="020B0502020104020203" pitchFamily="34" charset="0"/>
              </a:rPr>
              <a:t>retroactive </a:t>
            </a:r>
            <a:r>
              <a:rPr lang="en-US" sz="2000" dirty="0">
                <a:solidFill>
                  <a:srgbClr val="2F2B20"/>
                </a:solidFill>
                <a:latin typeface="Gill Sans MT" panose="020B0502020104020203" pitchFamily="34" charset="0"/>
              </a:rPr>
              <a:t>support, you would also mark </a:t>
            </a:r>
            <a:r>
              <a:rPr lang="en-US" sz="2000" dirty="0" smtClean="0">
                <a:solidFill>
                  <a:srgbClr val="2F2B20"/>
                </a:solidFill>
                <a:latin typeface="Gill Sans MT" panose="020B0502020104020203" pitchFamily="34" charset="0"/>
              </a:rPr>
              <a:t>2.B.</a:t>
            </a:r>
            <a:endParaRPr lang="en-US" sz="2000" dirty="0">
              <a:solidFill>
                <a:srgbClr val="2F2B20"/>
              </a:solidFill>
              <a:latin typeface="Gill Sans MT" panose="020B0502020104020203" pitchFamily="34" charset="0"/>
            </a:endParaRPr>
          </a:p>
        </p:txBody>
      </p:sp>
      <p:sp>
        <p:nvSpPr>
          <p:cNvPr id="14" name="TextBox 13"/>
          <p:cNvSpPr txBox="1"/>
          <p:nvPr/>
        </p:nvSpPr>
        <p:spPr>
          <a:xfrm rot="3795821">
            <a:off x="7753635" y="1557671"/>
            <a:ext cx="1028700" cy="400110"/>
          </a:xfrm>
          <a:prstGeom prst="rect">
            <a:avLst/>
          </a:prstGeom>
          <a:noFill/>
        </p:spPr>
        <p:txBody>
          <a:bodyPr wrap="square" rtlCol="0">
            <a:spAutoFit/>
          </a:bodyPr>
          <a:lstStyle/>
          <a:p>
            <a:r>
              <a:rPr lang="en-US" sz="2000" dirty="0">
                <a:solidFill>
                  <a:srgbClr val="2F2B20"/>
                </a:solidFill>
              </a:rPr>
              <a:t>Florida</a:t>
            </a:r>
          </a:p>
        </p:txBody>
      </p:sp>
      <p:sp>
        <p:nvSpPr>
          <p:cNvPr id="2" name="TextBox 1"/>
          <p:cNvSpPr txBox="1"/>
          <p:nvPr/>
        </p:nvSpPr>
        <p:spPr>
          <a:xfrm>
            <a:off x="7069080" y="2968713"/>
            <a:ext cx="1855464" cy="400110"/>
          </a:xfrm>
          <a:prstGeom prst="rect">
            <a:avLst/>
          </a:prstGeom>
          <a:noFill/>
        </p:spPr>
        <p:txBody>
          <a:bodyPr wrap="square" rtlCol="0">
            <a:spAutoFit/>
          </a:bodyPr>
          <a:lstStyle/>
          <a:p>
            <a:r>
              <a:rPr lang="en-US" sz="2000" dirty="0" smtClean="0">
                <a:solidFill>
                  <a:srgbClr val="FF0000"/>
                </a:solidFill>
              </a:rPr>
              <a:t>Alleged father</a:t>
            </a:r>
            <a:endParaRPr lang="en-US" sz="2000" dirty="0">
              <a:solidFill>
                <a:srgbClr val="FF0000"/>
              </a:solidFill>
            </a:endParaRPr>
          </a:p>
        </p:txBody>
      </p:sp>
    </p:spTree>
    <p:extLst>
      <p:ext uri="{BB962C8B-B14F-4D97-AF65-F5344CB8AC3E}">
        <p14:creationId xmlns:p14="http://schemas.microsoft.com/office/powerpoint/2010/main" val="8498049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p:txBody>
          <a:bodyPr/>
          <a:lstStyle/>
          <a:p>
            <a:fld id="{414FB1AD-D69E-B741-965A-0BAE826C2FA6}" type="datetime1">
              <a:rPr lang="en-US" smtClean="0"/>
              <a:pPr/>
              <a:t>7/25/2017</a:t>
            </a:fld>
            <a:endParaRPr lang="en-US"/>
          </a:p>
        </p:txBody>
      </p:sp>
      <p:sp>
        <p:nvSpPr>
          <p:cNvPr id="5" name="Slide Number Placeholder 4"/>
          <p:cNvSpPr>
            <a:spLocks noGrp="1"/>
          </p:cNvSpPr>
          <p:nvPr>
            <p:ph type="sldNum" sz="quarter" idx="4"/>
          </p:nvPr>
        </p:nvSpPr>
        <p:spPr/>
        <p:txBody>
          <a:bodyPr/>
          <a:lstStyle/>
          <a:p>
            <a:fld id="{42782948-4DBE-204D-AB9E-B65E067054AE}" type="slidenum">
              <a:rPr lang="en-US" smtClean="0"/>
              <a:pPr/>
              <a:t>29</a:t>
            </a:fld>
            <a:endParaRPr lang="en-US"/>
          </a:p>
        </p:txBody>
      </p:sp>
      <p:sp>
        <p:nvSpPr>
          <p:cNvPr id="6" name="Title 5"/>
          <p:cNvSpPr>
            <a:spLocks noGrp="1"/>
          </p:cNvSpPr>
          <p:nvPr>
            <p:ph type="title"/>
          </p:nvPr>
        </p:nvSpPr>
        <p:spPr>
          <a:xfrm>
            <a:off x="685800" y="381000"/>
            <a:ext cx="7543800" cy="523220"/>
          </a:xfrm>
        </p:spPr>
        <p:txBody>
          <a:bodyPr/>
          <a:lstStyle/>
          <a:p>
            <a:pPr algn="ctr"/>
            <a:r>
              <a:rPr lang="en-US" dirty="0"/>
              <a:t>Scenario </a:t>
            </a:r>
            <a:r>
              <a:rPr lang="en-US" dirty="0" smtClean="0"/>
              <a:t>2 – Second Slide</a:t>
            </a:r>
            <a:endParaRPr lang="en-US" dirty="0"/>
          </a:p>
        </p:txBody>
      </p:sp>
      <p:sp>
        <p:nvSpPr>
          <p:cNvPr id="7" name="TextBox 6"/>
          <p:cNvSpPr txBox="1"/>
          <p:nvPr/>
        </p:nvSpPr>
        <p:spPr>
          <a:xfrm>
            <a:off x="486342" y="861308"/>
            <a:ext cx="2588469" cy="2000548"/>
          </a:xfrm>
          <a:prstGeom prst="rect">
            <a:avLst/>
          </a:prstGeom>
          <a:noFill/>
        </p:spPr>
        <p:txBody>
          <a:bodyPr wrap="square" rtlCol="0">
            <a:spAutoFit/>
          </a:bodyPr>
          <a:lstStyle/>
          <a:p>
            <a:r>
              <a:rPr lang="en-US" sz="2000" dirty="0" err="1">
                <a:solidFill>
                  <a:srgbClr val="FF0000"/>
                </a:solidFill>
                <a:latin typeface="Gill Sans MT" panose="020B0502020104020203" pitchFamily="34" charset="0"/>
              </a:rPr>
              <a:t>Nonmarital</a:t>
            </a:r>
            <a:r>
              <a:rPr lang="en-US" sz="2000" dirty="0">
                <a:solidFill>
                  <a:srgbClr val="FF0000"/>
                </a:solidFill>
                <a:latin typeface="Gill Sans MT" panose="020B0502020104020203" pitchFamily="34" charset="0"/>
              </a:rPr>
              <a:t> birth</a:t>
            </a:r>
          </a:p>
          <a:p>
            <a:endParaRPr lang="en-US" sz="1200" dirty="0">
              <a:solidFill>
                <a:srgbClr val="FF0000"/>
              </a:solidFill>
              <a:latin typeface="Gill Sans MT" panose="020B0502020104020203" pitchFamily="34" charset="0"/>
            </a:endParaRPr>
          </a:p>
          <a:p>
            <a:r>
              <a:rPr lang="en-US" sz="2000" dirty="0">
                <a:solidFill>
                  <a:srgbClr val="FF0000"/>
                </a:solidFill>
                <a:latin typeface="Gill Sans MT" panose="020B0502020104020203" pitchFamily="34" charset="0"/>
              </a:rPr>
              <a:t>No acknowledgment of paternity</a:t>
            </a:r>
          </a:p>
          <a:p>
            <a:endParaRPr lang="en-US" sz="1200" dirty="0">
              <a:solidFill>
                <a:srgbClr val="FF0000"/>
              </a:solidFill>
              <a:latin typeface="Gill Sans MT" panose="020B0502020104020203" pitchFamily="34" charset="0"/>
            </a:endParaRPr>
          </a:p>
          <a:p>
            <a:r>
              <a:rPr lang="en-US" sz="2000" dirty="0">
                <a:solidFill>
                  <a:srgbClr val="FF0000"/>
                </a:solidFill>
                <a:latin typeface="Gill Sans MT" panose="020B0502020104020203" pitchFamily="34" charset="0"/>
              </a:rPr>
              <a:t>Mom applies for </a:t>
            </a:r>
            <a:r>
              <a:rPr lang="en-US" sz="2000" dirty="0" smtClean="0">
                <a:solidFill>
                  <a:srgbClr val="FF0000"/>
                </a:solidFill>
                <a:latin typeface="Gill Sans MT" panose="020B0502020104020203" pitchFamily="34" charset="0"/>
              </a:rPr>
              <a:t>IV-D </a:t>
            </a:r>
            <a:r>
              <a:rPr lang="en-US" sz="2000" dirty="0">
                <a:solidFill>
                  <a:srgbClr val="FF0000"/>
                </a:solidFill>
                <a:latin typeface="Gill Sans MT" panose="020B0502020104020203" pitchFamily="34" charset="0"/>
              </a:rPr>
              <a:t>services in CA</a:t>
            </a:r>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18145" y="337794"/>
            <a:ext cx="2085041" cy="2078949"/>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518145" y="1080986"/>
            <a:ext cx="1157288" cy="1543050"/>
          </a:xfrm>
          <a:prstGeom prst="rect">
            <a:avLst/>
          </a:prstGeom>
        </p:spPr>
      </p:pic>
      <p:pic>
        <p:nvPicPr>
          <p:cNvPr id="10" name="Content Placeholder 6"/>
          <p:cNvPicPr>
            <a:picLocks noGrp="1" noChangeAspect="1"/>
          </p:cNvPicPr>
          <p:nvPr>
            <p:ph idx="1"/>
          </p:nvPr>
        </p:nvPicPr>
        <p:blipFill>
          <a:blip r:embed="rId5" cstate="print">
            <a:extLst>
              <a:ext uri="{28A0092B-C50C-407E-A947-70E740481C1C}">
                <a14:useLocalDpi xmlns:a14="http://schemas.microsoft.com/office/drawing/2010/main" val="0"/>
              </a:ext>
            </a:extLst>
          </a:blip>
          <a:stretch>
            <a:fillRect/>
          </a:stretch>
        </p:blipFill>
        <p:spPr>
          <a:xfrm>
            <a:off x="517822" y="4333318"/>
            <a:ext cx="1838882" cy="1838882"/>
          </a:xfrm>
        </p:spPr>
      </p:pic>
      <p:pic>
        <p:nvPicPr>
          <p:cNvPr id="11" name="Picture 1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400025" y="3464112"/>
            <a:ext cx="1480387" cy="1480387"/>
          </a:xfrm>
          <a:prstGeom prst="rect">
            <a:avLst/>
          </a:prstGeom>
        </p:spPr>
      </p:pic>
      <p:sp>
        <p:nvSpPr>
          <p:cNvPr id="12" name="TextBox 11"/>
          <p:cNvSpPr txBox="1"/>
          <p:nvPr/>
        </p:nvSpPr>
        <p:spPr>
          <a:xfrm>
            <a:off x="3074811" y="2169740"/>
            <a:ext cx="3182653" cy="1192634"/>
          </a:xfrm>
          <a:prstGeom prst="rect">
            <a:avLst/>
          </a:prstGeom>
          <a:noFill/>
        </p:spPr>
        <p:txBody>
          <a:bodyPr wrap="square" rtlCol="0">
            <a:spAutoFit/>
          </a:bodyPr>
          <a:lstStyle/>
          <a:p>
            <a:pPr defTabSz="685800"/>
            <a:r>
              <a:rPr lang="en-US" sz="2000" dirty="0">
                <a:solidFill>
                  <a:srgbClr val="2F2B20"/>
                </a:solidFill>
                <a:latin typeface="Gill Sans MT" panose="020B0502020104020203" pitchFamily="34" charset="0"/>
              </a:rPr>
              <a:t>Q -- What federal forms must be included?</a:t>
            </a:r>
          </a:p>
          <a:p>
            <a:pPr defTabSz="685800"/>
            <a:endParaRPr lang="en-US" dirty="0">
              <a:solidFill>
                <a:srgbClr val="2F2B20"/>
              </a:solidFill>
            </a:endParaRPr>
          </a:p>
          <a:p>
            <a:pPr algn="ctr" defTabSz="685800"/>
            <a:endParaRPr lang="en-US" sz="1350" dirty="0">
              <a:solidFill>
                <a:srgbClr val="2F2B20"/>
              </a:solidFill>
            </a:endParaRPr>
          </a:p>
        </p:txBody>
      </p:sp>
      <p:sp>
        <p:nvSpPr>
          <p:cNvPr id="13" name="TextBox 12"/>
          <p:cNvSpPr txBox="1"/>
          <p:nvPr/>
        </p:nvSpPr>
        <p:spPr>
          <a:xfrm>
            <a:off x="2590800" y="2624036"/>
            <a:ext cx="6286515" cy="4001095"/>
          </a:xfrm>
          <a:prstGeom prst="rect">
            <a:avLst/>
          </a:prstGeom>
          <a:noFill/>
        </p:spPr>
        <p:txBody>
          <a:bodyPr wrap="square" rtlCol="0">
            <a:spAutoFit/>
          </a:bodyPr>
          <a:lstStyle/>
          <a:p>
            <a:pPr defTabSz="685800"/>
            <a:endParaRPr lang="en-US" dirty="0">
              <a:solidFill>
                <a:srgbClr val="2F2B20"/>
              </a:solidFill>
            </a:endParaRPr>
          </a:p>
          <a:p>
            <a:pPr defTabSz="685800"/>
            <a:endParaRPr lang="en-US" dirty="0">
              <a:solidFill>
                <a:srgbClr val="2F2B20"/>
              </a:solidFill>
            </a:endParaRPr>
          </a:p>
          <a:p>
            <a:pPr lvl="1"/>
            <a:r>
              <a:rPr lang="en-US" sz="2000" dirty="0" smtClean="0">
                <a:solidFill>
                  <a:srgbClr val="2F2B20"/>
                </a:solidFill>
                <a:latin typeface="Gill Sans MT" panose="020B0502020104020203" pitchFamily="34" charset="0"/>
              </a:rPr>
              <a:t>A -- This </a:t>
            </a:r>
            <a:r>
              <a:rPr lang="en-US" sz="2000" dirty="0">
                <a:solidFill>
                  <a:srgbClr val="2F2B20"/>
                </a:solidFill>
                <a:latin typeface="Gill Sans MT" panose="020B0502020104020203" pitchFamily="34" charset="0"/>
              </a:rPr>
              <a:t>scenario requires 6 federal forms:</a:t>
            </a:r>
          </a:p>
          <a:p>
            <a:pPr marL="685800" lvl="1" indent="-228600">
              <a:buFont typeface="+mj-lt"/>
              <a:buAutoNum type="arabicPeriod"/>
            </a:pPr>
            <a:r>
              <a:rPr lang="en-US" sz="2000" dirty="0">
                <a:solidFill>
                  <a:srgbClr val="2F2B20"/>
                </a:solidFill>
                <a:latin typeface="Gill Sans MT" panose="020B0502020104020203" pitchFamily="34" charset="0"/>
              </a:rPr>
              <a:t>The Child Support Enforcement Transmittal #1 – Initial </a:t>
            </a:r>
            <a:r>
              <a:rPr lang="en-US" sz="2000" dirty="0" smtClean="0">
                <a:solidFill>
                  <a:srgbClr val="2F2B20"/>
                </a:solidFill>
                <a:latin typeface="Gill Sans MT" panose="020B0502020104020203" pitchFamily="34" charset="0"/>
              </a:rPr>
              <a:t>Request, </a:t>
            </a:r>
            <a:endParaRPr lang="en-US" sz="2000" dirty="0">
              <a:solidFill>
                <a:srgbClr val="2F2B20"/>
              </a:solidFill>
              <a:latin typeface="Gill Sans MT" panose="020B0502020104020203" pitchFamily="34" charset="0"/>
            </a:endParaRPr>
          </a:p>
          <a:p>
            <a:pPr marL="685800" lvl="1" indent="-228600">
              <a:buFont typeface="+mj-lt"/>
              <a:buAutoNum type="arabicPeriod"/>
            </a:pPr>
            <a:r>
              <a:rPr lang="en-US" sz="2000" dirty="0">
                <a:solidFill>
                  <a:srgbClr val="2F2B20"/>
                </a:solidFill>
                <a:latin typeface="Gill Sans MT" panose="020B0502020104020203" pitchFamily="34" charset="0"/>
              </a:rPr>
              <a:t>The Child Support Agency Confidential Information </a:t>
            </a:r>
            <a:r>
              <a:rPr lang="en-US" sz="2000" dirty="0" smtClean="0">
                <a:solidFill>
                  <a:srgbClr val="2F2B20"/>
                </a:solidFill>
                <a:latin typeface="Gill Sans MT" panose="020B0502020104020203" pitchFamily="34" charset="0"/>
              </a:rPr>
              <a:t>Form,</a:t>
            </a:r>
            <a:endParaRPr lang="en-US" sz="2000" dirty="0">
              <a:solidFill>
                <a:srgbClr val="2F2B20"/>
              </a:solidFill>
              <a:latin typeface="Gill Sans MT" panose="020B0502020104020203" pitchFamily="34" charset="0"/>
            </a:endParaRPr>
          </a:p>
          <a:p>
            <a:pPr marL="685800" lvl="1" indent="-228600">
              <a:buFont typeface="+mj-lt"/>
              <a:buAutoNum type="arabicPeriod"/>
            </a:pPr>
            <a:r>
              <a:rPr lang="en-US" sz="2000" dirty="0">
                <a:solidFill>
                  <a:srgbClr val="2F2B20"/>
                </a:solidFill>
                <a:latin typeface="Gill Sans MT" panose="020B0502020104020203" pitchFamily="34" charset="0"/>
              </a:rPr>
              <a:t>The Uniform Support </a:t>
            </a:r>
            <a:r>
              <a:rPr lang="en-US" sz="2000" dirty="0" smtClean="0">
                <a:solidFill>
                  <a:srgbClr val="2F2B20"/>
                </a:solidFill>
                <a:latin typeface="Gill Sans MT" panose="020B0502020104020203" pitchFamily="34" charset="0"/>
              </a:rPr>
              <a:t>Petition,</a:t>
            </a:r>
            <a:endParaRPr lang="en-US" sz="2000" dirty="0">
              <a:solidFill>
                <a:srgbClr val="2F2B20"/>
              </a:solidFill>
              <a:latin typeface="Gill Sans MT" panose="020B0502020104020203" pitchFamily="34" charset="0"/>
            </a:endParaRPr>
          </a:p>
          <a:p>
            <a:pPr marL="685800" lvl="1" indent="-228600">
              <a:buFont typeface="+mj-lt"/>
              <a:buAutoNum type="arabicPeriod"/>
            </a:pPr>
            <a:r>
              <a:rPr lang="en-US" sz="2000" dirty="0">
                <a:solidFill>
                  <a:srgbClr val="2F2B20"/>
                </a:solidFill>
                <a:latin typeface="Gill Sans MT" panose="020B0502020104020203" pitchFamily="34" charset="0"/>
              </a:rPr>
              <a:t>The General </a:t>
            </a:r>
            <a:r>
              <a:rPr lang="en-US" sz="2000" dirty="0" smtClean="0">
                <a:solidFill>
                  <a:srgbClr val="2F2B20"/>
                </a:solidFill>
                <a:latin typeface="Gill Sans MT" panose="020B0502020104020203" pitchFamily="34" charset="0"/>
              </a:rPr>
              <a:t>Testimony,</a:t>
            </a:r>
            <a:endParaRPr lang="en-US" sz="2000" dirty="0">
              <a:solidFill>
                <a:srgbClr val="2F2B20"/>
              </a:solidFill>
              <a:latin typeface="Gill Sans MT" panose="020B0502020104020203" pitchFamily="34" charset="0"/>
            </a:endParaRPr>
          </a:p>
          <a:p>
            <a:pPr marL="685800" lvl="1" indent="-228600">
              <a:buFont typeface="+mj-lt"/>
              <a:buAutoNum type="arabicPeriod"/>
            </a:pPr>
            <a:r>
              <a:rPr lang="en-US" sz="2000" dirty="0">
                <a:solidFill>
                  <a:srgbClr val="2F2B20"/>
                </a:solidFill>
                <a:latin typeface="Gill Sans MT" panose="020B0502020104020203" pitchFamily="34" charset="0"/>
              </a:rPr>
              <a:t>The Personal Information Form for UIFSA § </a:t>
            </a:r>
            <a:r>
              <a:rPr lang="en-US" sz="2000" dirty="0" smtClean="0">
                <a:solidFill>
                  <a:srgbClr val="2F2B20"/>
                </a:solidFill>
                <a:latin typeface="Gill Sans MT" panose="020B0502020104020203" pitchFamily="34" charset="0"/>
              </a:rPr>
              <a:t>311, </a:t>
            </a:r>
            <a:r>
              <a:rPr lang="en-US" sz="2000" dirty="0">
                <a:solidFill>
                  <a:srgbClr val="2F2B20"/>
                </a:solidFill>
                <a:latin typeface="Gill Sans MT" panose="020B0502020104020203" pitchFamily="34" charset="0"/>
              </a:rPr>
              <a:t>and </a:t>
            </a:r>
          </a:p>
          <a:p>
            <a:pPr marL="685800" lvl="1" indent="-228600">
              <a:buFont typeface="+mj-lt"/>
              <a:buAutoNum type="arabicPeriod"/>
            </a:pPr>
            <a:r>
              <a:rPr lang="en-US" sz="2000" dirty="0">
                <a:solidFill>
                  <a:srgbClr val="2F2B20"/>
                </a:solidFill>
                <a:latin typeface="Gill Sans MT" panose="020B0502020104020203" pitchFamily="34" charset="0"/>
              </a:rPr>
              <a:t>The Declaration in Support of Establishing Parentage </a:t>
            </a:r>
            <a:r>
              <a:rPr lang="en-US" sz="2000" dirty="0" smtClean="0">
                <a:solidFill>
                  <a:srgbClr val="2F2B20"/>
                </a:solidFill>
                <a:latin typeface="Gill Sans MT" panose="020B0502020104020203" pitchFamily="34" charset="0"/>
              </a:rPr>
              <a:t>(1 for each child).</a:t>
            </a:r>
            <a:endParaRPr lang="en-US" sz="2000" dirty="0">
              <a:solidFill>
                <a:srgbClr val="2F2B20"/>
              </a:solidFill>
              <a:latin typeface="Gill Sans MT" panose="020B0502020104020203" pitchFamily="34" charset="0"/>
            </a:endParaRPr>
          </a:p>
          <a:p>
            <a:pPr lvl="2"/>
            <a:endParaRPr lang="en-US" dirty="0">
              <a:solidFill>
                <a:srgbClr val="2F2B20"/>
              </a:solidFill>
            </a:endParaRPr>
          </a:p>
        </p:txBody>
      </p:sp>
      <p:sp>
        <p:nvSpPr>
          <p:cNvPr id="14" name="TextBox 13"/>
          <p:cNvSpPr txBox="1"/>
          <p:nvPr/>
        </p:nvSpPr>
        <p:spPr>
          <a:xfrm rot="3795821">
            <a:off x="7723438" y="1342148"/>
            <a:ext cx="1028700" cy="400110"/>
          </a:xfrm>
          <a:prstGeom prst="rect">
            <a:avLst/>
          </a:prstGeom>
          <a:noFill/>
        </p:spPr>
        <p:txBody>
          <a:bodyPr wrap="square" rtlCol="0">
            <a:spAutoFit/>
          </a:bodyPr>
          <a:lstStyle/>
          <a:p>
            <a:r>
              <a:rPr lang="en-US" sz="2000" dirty="0">
                <a:solidFill>
                  <a:srgbClr val="2F2B20"/>
                </a:solidFill>
              </a:rPr>
              <a:t>Florida</a:t>
            </a:r>
          </a:p>
        </p:txBody>
      </p:sp>
      <p:sp>
        <p:nvSpPr>
          <p:cNvPr id="2" name="TextBox 1"/>
          <p:cNvSpPr txBox="1"/>
          <p:nvPr/>
        </p:nvSpPr>
        <p:spPr>
          <a:xfrm>
            <a:off x="6858000" y="2561946"/>
            <a:ext cx="2019314" cy="400110"/>
          </a:xfrm>
          <a:prstGeom prst="rect">
            <a:avLst/>
          </a:prstGeom>
          <a:noFill/>
        </p:spPr>
        <p:txBody>
          <a:bodyPr wrap="square" rtlCol="0">
            <a:spAutoFit/>
          </a:bodyPr>
          <a:lstStyle/>
          <a:p>
            <a:r>
              <a:rPr lang="en-US" sz="2000" dirty="0" smtClean="0">
                <a:solidFill>
                  <a:srgbClr val="FF0000"/>
                </a:solidFill>
                <a:latin typeface="Gill Sans MT" panose="020B0502020104020203" pitchFamily="34" charset="0"/>
              </a:rPr>
              <a:t>Alleged father</a:t>
            </a:r>
            <a:endParaRPr lang="en-US" sz="2000" dirty="0">
              <a:solidFill>
                <a:srgbClr val="FF0000"/>
              </a:solidFill>
              <a:latin typeface="Gill Sans MT" panose="020B0502020104020203" pitchFamily="34" charset="0"/>
            </a:endParaRPr>
          </a:p>
        </p:txBody>
      </p:sp>
    </p:spTree>
    <p:extLst>
      <p:ext uri="{BB962C8B-B14F-4D97-AF65-F5344CB8AC3E}">
        <p14:creationId xmlns:p14="http://schemas.microsoft.com/office/powerpoint/2010/main" val="10084135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6629400" y="819805"/>
            <a:ext cx="2108601" cy="1890712"/>
          </a:xfrm>
          <a:prstGeom prst="rect">
            <a:avLst/>
          </a:prstGeom>
          <a:solidFill>
            <a:schemeClr val="bg1">
              <a:lumMod val="75000"/>
            </a:schemeClr>
          </a:solidFill>
        </p:spPr>
      </p:pic>
      <p:sp>
        <p:nvSpPr>
          <p:cNvPr id="2" name="Content Placeholder 1"/>
          <p:cNvSpPr>
            <a:spLocks noGrp="1"/>
          </p:cNvSpPr>
          <p:nvPr>
            <p:ph idx="1"/>
          </p:nvPr>
        </p:nvSpPr>
        <p:spPr/>
        <p:txBody>
          <a:bodyPr>
            <a:normAutofit lnSpcReduction="10000"/>
          </a:bodyPr>
          <a:lstStyle/>
          <a:p>
            <a:pPr>
              <a:spcAft>
                <a:spcPts val="600"/>
              </a:spcAft>
            </a:pPr>
            <a:r>
              <a:rPr lang="en-US" dirty="0" smtClean="0"/>
              <a:t>Session </a:t>
            </a:r>
            <a:r>
              <a:rPr lang="en-US" dirty="0"/>
              <a:t>3:</a:t>
            </a:r>
          </a:p>
          <a:p>
            <a:pPr lvl="1">
              <a:spcAft>
                <a:spcPts val="0"/>
              </a:spcAft>
            </a:pPr>
            <a:r>
              <a:rPr lang="en-US" dirty="0"/>
              <a:t>General Testimony</a:t>
            </a:r>
          </a:p>
          <a:p>
            <a:pPr lvl="1">
              <a:spcAft>
                <a:spcPts val="600"/>
              </a:spcAft>
            </a:pPr>
            <a:r>
              <a:rPr lang="en-US" dirty="0"/>
              <a:t>Request for Change of Support Payment Location Pursuant to UIFSA § 319</a:t>
            </a:r>
          </a:p>
          <a:p>
            <a:pPr>
              <a:spcAft>
                <a:spcPts val="600"/>
              </a:spcAft>
            </a:pPr>
            <a:r>
              <a:rPr lang="en-US" b="1" dirty="0" smtClean="0"/>
              <a:t>Session </a:t>
            </a:r>
            <a:r>
              <a:rPr lang="en-US" b="1" dirty="0"/>
              <a:t>4:</a:t>
            </a:r>
          </a:p>
          <a:p>
            <a:pPr lvl="1">
              <a:spcAft>
                <a:spcPts val="0"/>
              </a:spcAft>
            </a:pPr>
            <a:r>
              <a:rPr lang="en-US" b="1" dirty="0" smtClean="0"/>
              <a:t>Notice </a:t>
            </a:r>
            <a:r>
              <a:rPr lang="en-US" b="1" dirty="0"/>
              <a:t>of Determination of Controlling Order</a:t>
            </a:r>
          </a:p>
          <a:p>
            <a:pPr lvl="1">
              <a:spcAft>
                <a:spcPts val="0"/>
              </a:spcAft>
            </a:pPr>
            <a:r>
              <a:rPr lang="en-US" b="1" dirty="0"/>
              <a:t>Child Support Locate </a:t>
            </a:r>
            <a:r>
              <a:rPr lang="en-US" b="1" dirty="0" smtClean="0"/>
              <a:t>Request</a:t>
            </a:r>
          </a:p>
          <a:p>
            <a:pPr lvl="1">
              <a:lnSpc>
                <a:spcPct val="110000"/>
              </a:lnSpc>
              <a:spcAft>
                <a:spcPts val="0"/>
              </a:spcAft>
            </a:pPr>
            <a:r>
              <a:rPr lang="en-US" b="1" dirty="0" smtClean="0"/>
              <a:t>Declaration </a:t>
            </a:r>
            <a:r>
              <a:rPr lang="en-US" b="1" dirty="0"/>
              <a:t>in Support of Establishing </a:t>
            </a:r>
            <a:r>
              <a:rPr lang="en-US" b="1" dirty="0" smtClean="0"/>
              <a:t>Parentage</a:t>
            </a:r>
          </a:p>
          <a:p>
            <a:pPr lvl="1"/>
            <a:r>
              <a:rPr lang="en-US" b="1" dirty="0" smtClean="0"/>
              <a:t>Forms Matrix</a:t>
            </a:r>
            <a:endParaRPr lang="en-US" b="1" dirty="0"/>
          </a:p>
          <a:p>
            <a:r>
              <a:rPr lang="en-US" b="1" dirty="0" smtClean="0"/>
              <a:t>Implementation Timeframes</a:t>
            </a:r>
          </a:p>
          <a:p>
            <a:r>
              <a:rPr lang="en-US" b="1" dirty="0" smtClean="0"/>
              <a:t>Resources</a:t>
            </a:r>
            <a:endParaRPr lang="en-US" b="1" dirty="0"/>
          </a:p>
          <a:p>
            <a:r>
              <a:rPr lang="en-US" b="1" dirty="0"/>
              <a:t>Wrap-up</a:t>
            </a:r>
          </a:p>
          <a:p>
            <a:endParaRPr lang="en-US" dirty="0"/>
          </a:p>
        </p:txBody>
      </p:sp>
      <p:sp>
        <p:nvSpPr>
          <p:cNvPr id="3" name="Date Placeholder 2"/>
          <p:cNvSpPr>
            <a:spLocks noGrp="1"/>
          </p:cNvSpPr>
          <p:nvPr>
            <p:ph type="dt" sz="half" idx="2"/>
          </p:nvPr>
        </p:nvSpPr>
        <p:spPr/>
        <p:txBody>
          <a:bodyPr/>
          <a:lstStyle/>
          <a:p>
            <a:fld id="{414FB1AD-D69E-B741-965A-0BAE826C2FA6}" type="datetime1">
              <a:rPr lang="en-US" smtClean="0"/>
              <a:pPr/>
              <a:t>7/25/2017</a:t>
            </a:fld>
            <a:endParaRPr lang="en-US"/>
          </a:p>
        </p:txBody>
      </p:sp>
      <p:sp>
        <p:nvSpPr>
          <p:cNvPr id="5" name="Slide Number Placeholder 4"/>
          <p:cNvSpPr>
            <a:spLocks noGrp="1"/>
          </p:cNvSpPr>
          <p:nvPr>
            <p:ph type="sldNum" sz="quarter" idx="4"/>
          </p:nvPr>
        </p:nvSpPr>
        <p:spPr/>
        <p:txBody>
          <a:bodyPr/>
          <a:lstStyle/>
          <a:p>
            <a:fld id="{42782948-4DBE-204D-AB9E-B65E067054AE}" type="slidenum">
              <a:rPr lang="en-US" smtClean="0"/>
              <a:pPr/>
              <a:t>3</a:t>
            </a:fld>
            <a:endParaRPr lang="en-US"/>
          </a:p>
        </p:txBody>
      </p:sp>
      <p:sp>
        <p:nvSpPr>
          <p:cNvPr id="6" name="Title 5"/>
          <p:cNvSpPr>
            <a:spLocks noGrp="1"/>
          </p:cNvSpPr>
          <p:nvPr>
            <p:ph type="title"/>
          </p:nvPr>
        </p:nvSpPr>
        <p:spPr/>
        <p:txBody>
          <a:bodyPr/>
          <a:lstStyle/>
          <a:p>
            <a:r>
              <a:rPr lang="en-US" cap="all" dirty="0" smtClean="0"/>
              <a:t>Agenda Continued:</a:t>
            </a:r>
            <a:endParaRPr lang="en-US" cap="all" dirty="0"/>
          </a:p>
        </p:txBody>
      </p:sp>
    </p:spTree>
    <p:extLst>
      <p:ext uri="{BB962C8B-B14F-4D97-AF65-F5344CB8AC3E}">
        <p14:creationId xmlns:p14="http://schemas.microsoft.com/office/powerpoint/2010/main" val="125990557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p:txBody>
          <a:bodyPr/>
          <a:lstStyle/>
          <a:p>
            <a:fld id="{414FB1AD-D69E-B741-965A-0BAE826C2FA6}" type="datetime1">
              <a:rPr lang="en-US" smtClean="0"/>
              <a:pPr/>
              <a:t>7/25/2017</a:t>
            </a:fld>
            <a:endParaRPr lang="en-US"/>
          </a:p>
        </p:txBody>
      </p:sp>
      <p:sp>
        <p:nvSpPr>
          <p:cNvPr id="5" name="Slide Number Placeholder 4"/>
          <p:cNvSpPr>
            <a:spLocks noGrp="1"/>
          </p:cNvSpPr>
          <p:nvPr>
            <p:ph type="sldNum" sz="quarter" idx="4"/>
          </p:nvPr>
        </p:nvSpPr>
        <p:spPr/>
        <p:txBody>
          <a:bodyPr/>
          <a:lstStyle/>
          <a:p>
            <a:fld id="{42782948-4DBE-204D-AB9E-B65E067054AE}" type="slidenum">
              <a:rPr lang="en-US" smtClean="0"/>
              <a:pPr/>
              <a:t>30</a:t>
            </a:fld>
            <a:endParaRPr lang="en-US"/>
          </a:p>
        </p:txBody>
      </p:sp>
      <p:sp>
        <p:nvSpPr>
          <p:cNvPr id="6" name="Title 5"/>
          <p:cNvSpPr>
            <a:spLocks noGrp="1"/>
          </p:cNvSpPr>
          <p:nvPr>
            <p:ph type="title"/>
          </p:nvPr>
        </p:nvSpPr>
        <p:spPr>
          <a:xfrm>
            <a:off x="685800" y="381000"/>
            <a:ext cx="7543800" cy="523220"/>
          </a:xfrm>
        </p:spPr>
        <p:txBody>
          <a:bodyPr/>
          <a:lstStyle/>
          <a:p>
            <a:pPr algn="ctr"/>
            <a:r>
              <a:rPr lang="en-US" dirty="0"/>
              <a:t>Scenario </a:t>
            </a:r>
            <a:r>
              <a:rPr lang="en-US" dirty="0" smtClean="0"/>
              <a:t>2 – Third Slide</a:t>
            </a:r>
            <a:endParaRPr lang="en-US" dirty="0"/>
          </a:p>
        </p:txBody>
      </p:sp>
      <p:sp>
        <p:nvSpPr>
          <p:cNvPr id="7" name="TextBox 6"/>
          <p:cNvSpPr txBox="1"/>
          <p:nvPr/>
        </p:nvSpPr>
        <p:spPr>
          <a:xfrm>
            <a:off x="486342" y="861308"/>
            <a:ext cx="2588469" cy="2000548"/>
          </a:xfrm>
          <a:prstGeom prst="rect">
            <a:avLst/>
          </a:prstGeom>
          <a:noFill/>
        </p:spPr>
        <p:txBody>
          <a:bodyPr wrap="square" rtlCol="0">
            <a:spAutoFit/>
          </a:bodyPr>
          <a:lstStyle/>
          <a:p>
            <a:r>
              <a:rPr lang="en-US" sz="2000" dirty="0" err="1">
                <a:solidFill>
                  <a:srgbClr val="FF0000"/>
                </a:solidFill>
                <a:latin typeface="Gill Sans MT" panose="020B0502020104020203" pitchFamily="34" charset="0"/>
              </a:rPr>
              <a:t>Nonmarital</a:t>
            </a:r>
            <a:r>
              <a:rPr lang="en-US" sz="2000" dirty="0">
                <a:solidFill>
                  <a:srgbClr val="FF0000"/>
                </a:solidFill>
                <a:latin typeface="Gill Sans MT" panose="020B0502020104020203" pitchFamily="34" charset="0"/>
              </a:rPr>
              <a:t> birth</a:t>
            </a:r>
          </a:p>
          <a:p>
            <a:endParaRPr lang="en-US" sz="1200" dirty="0">
              <a:solidFill>
                <a:srgbClr val="FF0000"/>
              </a:solidFill>
              <a:latin typeface="Gill Sans MT" panose="020B0502020104020203" pitchFamily="34" charset="0"/>
            </a:endParaRPr>
          </a:p>
          <a:p>
            <a:r>
              <a:rPr lang="en-US" sz="2000" dirty="0">
                <a:solidFill>
                  <a:srgbClr val="FF0000"/>
                </a:solidFill>
                <a:latin typeface="Gill Sans MT" panose="020B0502020104020203" pitchFamily="34" charset="0"/>
              </a:rPr>
              <a:t>No acknowledgment of paternity</a:t>
            </a:r>
          </a:p>
          <a:p>
            <a:endParaRPr lang="en-US" sz="1200" dirty="0">
              <a:solidFill>
                <a:srgbClr val="FF0000"/>
              </a:solidFill>
              <a:latin typeface="Gill Sans MT" panose="020B0502020104020203" pitchFamily="34" charset="0"/>
            </a:endParaRPr>
          </a:p>
          <a:p>
            <a:r>
              <a:rPr lang="en-US" sz="2000" dirty="0">
                <a:solidFill>
                  <a:srgbClr val="FF0000"/>
                </a:solidFill>
                <a:latin typeface="Gill Sans MT" panose="020B0502020104020203" pitchFamily="34" charset="0"/>
              </a:rPr>
              <a:t>Mom applies for </a:t>
            </a:r>
            <a:r>
              <a:rPr lang="en-US" sz="2000" dirty="0" smtClean="0">
                <a:solidFill>
                  <a:srgbClr val="FF0000"/>
                </a:solidFill>
                <a:latin typeface="Gill Sans MT" panose="020B0502020104020203" pitchFamily="34" charset="0"/>
              </a:rPr>
              <a:t>IV-D </a:t>
            </a:r>
            <a:r>
              <a:rPr lang="en-US" sz="2000" dirty="0">
                <a:solidFill>
                  <a:srgbClr val="FF0000"/>
                </a:solidFill>
                <a:latin typeface="Gill Sans MT" panose="020B0502020104020203" pitchFamily="34" charset="0"/>
              </a:rPr>
              <a:t>services in CA</a:t>
            </a:r>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48342" y="642017"/>
            <a:ext cx="2085041" cy="2078949"/>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490436" y="1425663"/>
            <a:ext cx="1157288" cy="1543050"/>
          </a:xfrm>
          <a:prstGeom prst="rect">
            <a:avLst/>
          </a:prstGeom>
        </p:spPr>
      </p:pic>
      <p:pic>
        <p:nvPicPr>
          <p:cNvPr id="10" name="Content Placeholder 6"/>
          <p:cNvPicPr>
            <a:picLocks noGrp="1" noChangeAspect="1"/>
          </p:cNvPicPr>
          <p:nvPr>
            <p:ph idx="1"/>
          </p:nvPr>
        </p:nvPicPr>
        <p:blipFill>
          <a:blip r:embed="rId5" cstate="print">
            <a:extLst>
              <a:ext uri="{28A0092B-C50C-407E-A947-70E740481C1C}">
                <a14:useLocalDpi xmlns:a14="http://schemas.microsoft.com/office/drawing/2010/main" val="0"/>
              </a:ext>
            </a:extLst>
          </a:blip>
          <a:stretch>
            <a:fillRect/>
          </a:stretch>
        </p:blipFill>
        <p:spPr>
          <a:xfrm>
            <a:off x="517822" y="4333318"/>
            <a:ext cx="1838882" cy="1838882"/>
          </a:xfrm>
        </p:spPr>
      </p:pic>
      <p:pic>
        <p:nvPicPr>
          <p:cNvPr id="11" name="Picture 1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400025" y="3464112"/>
            <a:ext cx="1480387" cy="1480387"/>
          </a:xfrm>
          <a:prstGeom prst="rect">
            <a:avLst/>
          </a:prstGeom>
        </p:spPr>
      </p:pic>
      <p:sp>
        <p:nvSpPr>
          <p:cNvPr id="12" name="TextBox 11"/>
          <p:cNvSpPr txBox="1"/>
          <p:nvPr/>
        </p:nvSpPr>
        <p:spPr>
          <a:xfrm>
            <a:off x="3231195" y="2772505"/>
            <a:ext cx="3160762" cy="1531188"/>
          </a:xfrm>
          <a:prstGeom prst="rect">
            <a:avLst/>
          </a:prstGeom>
          <a:noFill/>
        </p:spPr>
        <p:txBody>
          <a:bodyPr wrap="square" rtlCol="0">
            <a:spAutoFit/>
          </a:bodyPr>
          <a:lstStyle/>
          <a:p>
            <a:pPr defTabSz="685800"/>
            <a:r>
              <a:rPr lang="en-US" sz="2000" dirty="0" smtClean="0">
                <a:solidFill>
                  <a:srgbClr val="2F2B20"/>
                </a:solidFill>
                <a:latin typeface="Gill Sans MT" panose="020B0502020104020203" pitchFamily="34" charset="0"/>
              </a:rPr>
              <a:t>Q -- Are </a:t>
            </a:r>
            <a:r>
              <a:rPr lang="en-US" sz="2000" dirty="0">
                <a:solidFill>
                  <a:srgbClr val="2F2B20"/>
                </a:solidFill>
                <a:latin typeface="Gill Sans MT" panose="020B0502020104020203" pitchFamily="34" charset="0"/>
              </a:rPr>
              <a:t>there other documents that should be included or would be helpful?</a:t>
            </a:r>
          </a:p>
          <a:p>
            <a:pPr algn="ctr" defTabSz="685800"/>
            <a:endParaRPr lang="en-US" sz="1350" dirty="0">
              <a:solidFill>
                <a:srgbClr val="2F2B20"/>
              </a:solidFill>
            </a:endParaRPr>
          </a:p>
        </p:txBody>
      </p:sp>
      <p:sp>
        <p:nvSpPr>
          <p:cNvPr id="13" name="TextBox 12"/>
          <p:cNvSpPr txBox="1"/>
          <p:nvPr/>
        </p:nvSpPr>
        <p:spPr>
          <a:xfrm>
            <a:off x="3343528" y="3903584"/>
            <a:ext cx="5419471" cy="2400657"/>
          </a:xfrm>
          <a:prstGeom prst="rect">
            <a:avLst/>
          </a:prstGeom>
          <a:noFill/>
        </p:spPr>
        <p:txBody>
          <a:bodyPr wrap="square" rtlCol="0">
            <a:spAutoFit/>
          </a:bodyPr>
          <a:lstStyle/>
          <a:p>
            <a:pPr defTabSz="685800"/>
            <a:endParaRPr lang="en-US" dirty="0">
              <a:solidFill>
                <a:srgbClr val="2F2B20"/>
              </a:solidFill>
            </a:endParaRPr>
          </a:p>
          <a:p>
            <a:pPr lvl="1" defTabSz="939363">
              <a:lnSpc>
                <a:spcPct val="114000"/>
              </a:lnSpc>
              <a:defRPr/>
            </a:pPr>
            <a:r>
              <a:rPr lang="en-US" sz="2000" dirty="0" smtClean="0">
                <a:solidFill>
                  <a:srgbClr val="2F2B20"/>
                </a:solidFill>
                <a:latin typeface="Gill Sans MT" panose="020B0502020104020203" pitchFamily="34" charset="0"/>
              </a:rPr>
              <a:t>A -- It </a:t>
            </a:r>
            <a:r>
              <a:rPr lang="en-US" sz="2000" dirty="0">
                <a:solidFill>
                  <a:srgbClr val="2F2B20"/>
                </a:solidFill>
                <a:latin typeface="Gill Sans MT" panose="020B0502020104020203" pitchFamily="34" charset="0"/>
              </a:rPr>
              <a:t>is helpful to include a birth certificate or official birth record to ensure there is not already a different parent’s name listed. </a:t>
            </a:r>
            <a:r>
              <a:rPr lang="en-US" sz="2000" dirty="0" smtClean="0">
                <a:solidFill>
                  <a:srgbClr val="2F2B20"/>
                </a:solidFill>
                <a:latin typeface="Gill Sans MT" panose="020B0502020104020203" pitchFamily="34" charset="0"/>
              </a:rPr>
              <a:t>Supporting </a:t>
            </a:r>
            <a:r>
              <a:rPr lang="en-US" sz="2000" dirty="0">
                <a:solidFill>
                  <a:srgbClr val="2F2B20"/>
                </a:solidFill>
                <a:latin typeface="Gill Sans MT" panose="020B0502020104020203" pitchFamily="34" charset="0"/>
              </a:rPr>
              <a:t>financial documents might be needed for the responding state’s guidelines.</a:t>
            </a:r>
          </a:p>
          <a:p>
            <a:pPr defTabSz="685800"/>
            <a:endParaRPr lang="en-US" dirty="0">
              <a:solidFill>
                <a:srgbClr val="2F2B20"/>
              </a:solidFill>
            </a:endParaRPr>
          </a:p>
        </p:txBody>
      </p:sp>
      <p:sp>
        <p:nvSpPr>
          <p:cNvPr id="14" name="TextBox 13"/>
          <p:cNvSpPr txBox="1"/>
          <p:nvPr/>
        </p:nvSpPr>
        <p:spPr>
          <a:xfrm rot="3795821">
            <a:off x="7753635" y="1557672"/>
            <a:ext cx="1028700" cy="400110"/>
          </a:xfrm>
          <a:prstGeom prst="rect">
            <a:avLst/>
          </a:prstGeom>
          <a:noFill/>
        </p:spPr>
        <p:txBody>
          <a:bodyPr wrap="square" rtlCol="0">
            <a:spAutoFit/>
          </a:bodyPr>
          <a:lstStyle/>
          <a:p>
            <a:r>
              <a:rPr lang="en-US" sz="2000" dirty="0">
                <a:solidFill>
                  <a:srgbClr val="2F2B20"/>
                </a:solidFill>
                <a:latin typeface="Gill Sans MT" panose="020B0502020104020203" pitchFamily="34" charset="0"/>
              </a:rPr>
              <a:t>Florida</a:t>
            </a:r>
          </a:p>
        </p:txBody>
      </p:sp>
      <p:sp>
        <p:nvSpPr>
          <p:cNvPr id="2" name="TextBox 1"/>
          <p:cNvSpPr txBox="1"/>
          <p:nvPr/>
        </p:nvSpPr>
        <p:spPr>
          <a:xfrm>
            <a:off x="7069080" y="2968713"/>
            <a:ext cx="1855464" cy="400110"/>
          </a:xfrm>
          <a:prstGeom prst="rect">
            <a:avLst/>
          </a:prstGeom>
          <a:noFill/>
        </p:spPr>
        <p:txBody>
          <a:bodyPr wrap="square" rtlCol="0">
            <a:spAutoFit/>
          </a:bodyPr>
          <a:lstStyle/>
          <a:p>
            <a:r>
              <a:rPr lang="en-US" sz="2000" dirty="0" smtClean="0">
                <a:solidFill>
                  <a:srgbClr val="FF0000"/>
                </a:solidFill>
                <a:latin typeface="Gill Sans MT" panose="020B0502020104020203" pitchFamily="34" charset="0"/>
              </a:rPr>
              <a:t>Alleged father</a:t>
            </a:r>
            <a:endParaRPr lang="en-US" sz="2000" dirty="0">
              <a:solidFill>
                <a:srgbClr val="FF0000"/>
              </a:solidFill>
              <a:latin typeface="Gill Sans MT" panose="020B0502020104020203" pitchFamily="34" charset="0"/>
            </a:endParaRPr>
          </a:p>
        </p:txBody>
      </p:sp>
    </p:spTree>
    <p:extLst>
      <p:ext uri="{BB962C8B-B14F-4D97-AF65-F5344CB8AC3E}">
        <p14:creationId xmlns:p14="http://schemas.microsoft.com/office/powerpoint/2010/main" val="4855036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14400" y="1589782"/>
            <a:ext cx="5486400" cy="584775"/>
          </a:xfrm>
        </p:spPr>
        <p:txBody>
          <a:bodyPr/>
          <a:lstStyle/>
          <a:p>
            <a:r>
              <a:rPr lang="en-US" b="1" cap="all" dirty="0" smtClean="0">
                <a:solidFill>
                  <a:schemeClr val="bg1"/>
                </a:solidFill>
              </a:rPr>
              <a:t>Questions</a:t>
            </a:r>
            <a:endParaRPr lang="en-US" cap="all" dirty="0">
              <a:solidFill>
                <a:schemeClr val="bg1"/>
              </a:solidFill>
            </a:endParaRPr>
          </a:p>
        </p:txBody>
      </p:sp>
      <p:sp>
        <p:nvSpPr>
          <p:cNvPr id="2" name="Date Placeholder 1"/>
          <p:cNvSpPr>
            <a:spLocks noGrp="1"/>
          </p:cNvSpPr>
          <p:nvPr>
            <p:ph type="dt" sz="half" idx="10"/>
          </p:nvPr>
        </p:nvSpPr>
        <p:spPr/>
        <p:txBody>
          <a:bodyPr/>
          <a:lstStyle/>
          <a:p>
            <a:fld id="{97F57F02-9C8D-9C43-8CF1-E7D544BE7C72}" type="datetime1">
              <a:rPr lang="en-US" smtClean="0"/>
              <a:pPr/>
              <a:t>7/25/2017</a:t>
            </a:fld>
            <a:endParaRPr lang="en-US"/>
          </a:p>
        </p:txBody>
      </p:sp>
      <p:sp>
        <p:nvSpPr>
          <p:cNvPr id="5" name="Slide Number Placeholder 4"/>
          <p:cNvSpPr>
            <a:spLocks noGrp="1"/>
          </p:cNvSpPr>
          <p:nvPr>
            <p:ph type="sldNum" sz="quarter" idx="12"/>
          </p:nvPr>
        </p:nvSpPr>
        <p:spPr/>
        <p:txBody>
          <a:bodyPr/>
          <a:lstStyle/>
          <a:p>
            <a:fld id="{42782948-4DBE-204D-AB9E-B65E067054AE}" type="slidenum">
              <a:rPr lang="en-US" smtClean="0"/>
              <a:pPr/>
              <a:t>31</a:t>
            </a:fld>
            <a:endParaRPr lang="en-US"/>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72200" y="2971800"/>
            <a:ext cx="1895475" cy="2857500"/>
          </a:xfrm>
          <a:prstGeom prst="rect">
            <a:avLst/>
          </a:prstGeom>
        </p:spPr>
      </p:pic>
    </p:spTree>
    <p:extLst>
      <p:ext uri="{BB962C8B-B14F-4D97-AF65-F5344CB8AC3E}">
        <p14:creationId xmlns:p14="http://schemas.microsoft.com/office/powerpoint/2010/main" val="95240330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p:txBody>
          <a:bodyPr/>
          <a:lstStyle/>
          <a:p>
            <a:fld id="{414FB1AD-D69E-B741-965A-0BAE826C2FA6}" type="datetime1">
              <a:rPr lang="en-US" smtClean="0"/>
              <a:pPr/>
              <a:t>7/25/2017</a:t>
            </a:fld>
            <a:endParaRPr lang="en-US"/>
          </a:p>
        </p:txBody>
      </p:sp>
      <p:sp>
        <p:nvSpPr>
          <p:cNvPr id="5" name="Slide Number Placeholder 4"/>
          <p:cNvSpPr>
            <a:spLocks noGrp="1"/>
          </p:cNvSpPr>
          <p:nvPr>
            <p:ph type="sldNum" sz="quarter" idx="4"/>
          </p:nvPr>
        </p:nvSpPr>
        <p:spPr/>
        <p:txBody>
          <a:bodyPr/>
          <a:lstStyle/>
          <a:p>
            <a:fld id="{42782948-4DBE-204D-AB9E-B65E067054AE}" type="slidenum">
              <a:rPr lang="en-US" smtClean="0"/>
              <a:pPr/>
              <a:t>32</a:t>
            </a:fld>
            <a:endParaRPr lang="en-US"/>
          </a:p>
        </p:txBody>
      </p:sp>
      <p:sp>
        <p:nvSpPr>
          <p:cNvPr id="6" name="Title 5"/>
          <p:cNvSpPr>
            <a:spLocks noGrp="1"/>
          </p:cNvSpPr>
          <p:nvPr>
            <p:ph type="title"/>
          </p:nvPr>
        </p:nvSpPr>
        <p:spPr>
          <a:xfrm>
            <a:off x="685800" y="381000"/>
            <a:ext cx="7543800" cy="523220"/>
          </a:xfrm>
        </p:spPr>
        <p:txBody>
          <a:bodyPr/>
          <a:lstStyle/>
          <a:p>
            <a:pPr algn="ctr"/>
            <a:r>
              <a:rPr lang="en-US" dirty="0"/>
              <a:t>Scenario </a:t>
            </a:r>
            <a:r>
              <a:rPr lang="en-US" dirty="0" smtClean="0"/>
              <a:t>3 – First Slide</a:t>
            </a:r>
            <a:endParaRPr lang="en-US" dirty="0"/>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1055" y="1224364"/>
            <a:ext cx="1600200" cy="2063115"/>
          </a:xfrm>
          <a:prstGeom prst="rect">
            <a:avLst/>
          </a:prstGeom>
        </p:spPr>
      </p:pic>
      <p:pic>
        <p:nvPicPr>
          <p:cNvPr id="11" name="Picture 10"/>
          <p:cNvPicPr>
            <a:picLocks noChangeAspect="1"/>
          </p:cNvPicPr>
          <p:nvPr/>
        </p:nvPicPr>
        <p:blipFill rotWithShape="1">
          <a:blip r:embed="rId4" cstate="print">
            <a:extLst>
              <a:ext uri="{28A0092B-C50C-407E-A947-70E740481C1C}">
                <a14:useLocalDpi xmlns:a14="http://schemas.microsoft.com/office/drawing/2010/main" val="0"/>
              </a:ext>
            </a:extLst>
          </a:blip>
          <a:srcRect t="-7534" b="8904"/>
          <a:stretch/>
        </p:blipFill>
        <p:spPr>
          <a:xfrm>
            <a:off x="1099607" y="3466757"/>
            <a:ext cx="1447377" cy="1202436"/>
          </a:xfrm>
          <a:prstGeom prst="rect">
            <a:avLst/>
          </a:prstGeom>
        </p:spPr>
      </p:pic>
      <p:sp>
        <p:nvSpPr>
          <p:cNvPr id="12" name="TextBox 11"/>
          <p:cNvSpPr txBox="1"/>
          <p:nvPr/>
        </p:nvSpPr>
        <p:spPr>
          <a:xfrm>
            <a:off x="704088" y="4784238"/>
            <a:ext cx="1988762" cy="707886"/>
          </a:xfrm>
          <a:prstGeom prst="rect">
            <a:avLst/>
          </a:prstGeom>
          <a:noFill/>
        </p:spPr>
        <p:txBody>
          <a:bodyPr wrap="square" rtlCol="0">
            <a:spAutoFit/>
          </a:bodyPr>
          <a:lstStyle/>
          <a:p>
            <a:pPr algn="ctr" defTabSz="685800"/>
            <a:r>
              <a:rPr lang="en-US" sz="2000" dirty="0">
                <a:solidFill>
                  <a:srgbClr val="FF0000"/>
                </a:solidFill>
                <a:latin typeface="Gill Sans MT" panose="020B0502020104020203" pitchFamily="34" charset="0"/>
              </a:rPr>
              <a:t>Mom requests a </a:t>
            </a:r>
            <a:r>
              <a:rPr lang="en-US" sz="2000" dirty="0" smtClean="0">
                <a:solidFill>
                  <a:srgbClr val="FF0000"/>
                </a:solidFill>
                <a:latin typeface="Gill Sans MT" panose="020B0502020104020203" pitchFamily="34" charset="0"/>
              </a:rPr>
              <a:t>modification</a:t>
            </a:r>
            <a:endParaRPr lang="en-US" sz="2000" dirty="0">
              <a:solidFill>
                <a:srgbClr val="FF0000"/>
              </a:solidFill>
              <a:latin typeface="Gill Sans MT" panose="020B0502020104020203" pitchFamily="34" charset="0"/>
            </a:endParaRPr>
          </a:p>
        </p:txBody>
      </p:sp>
      <p:grpSp>
        <p:nvGrpSpPr>
          <p:cNvPr id="14" name="Group 13"/>
          <p:cNvGrpSpPr/>
          <p:nvPr/>
        </p:nvGrpSpPr>
        <p:grpSpPr>
          <a:xfrm>
            <a:off x="3713073" y="1503403"/>
            <a:ext cx="1316127" cy="1537850"/>
            <a:chOff x="3268860" y="1503403"/>
            <a:chExt cx="1316127" cy="1537850"/>
          </a:xfrm>
        </p:grpSpPr>
        <p:pic>
          <p:nvPicPr>
            <p:cNvPr id="15" name="Picture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268860" y="1503403"/>
              <a:ext cx="1316127" cy="1537850"/>
            </a:xfrm>
            <a:prstGeom prst="rect">
              <a:avLst/>
            </a:prstGeom>
          </p:spPr>
        </p:pic>
        <p:sp>
          <p:nvSpPr>
            <p:cNvPr id="16" name="TextBox 15"/>
            <p:cNvSpPr txBox="1"/>
            <p:nvPr/>
          </p:nvSpPr>
          <p:spPr>
            <a:xfrm>
              <a:off x="3441988" y="1980161"/>
              <a:ext cx="901412" cy="707886"/>
            </a:xfrm>
            <a:prstGeom prst="rect">
              <a:avLst/>
            </a:prstGeom>
            <a:noFill/>
          </p:spPr>
          <p:txBody>
            <a:bodyPr wrap="square" rtlCol="0">
              <a:spAutoFit/>
            </a:bodyPr>
            <a:lstStyle/>
            <a:p>
              <a:pPr defTabSz="685800"/>
              <a:r>
                <a:rPr lang="en-US" sz="2000" dirty="0">
                  <a:solidFill>
                    <a:srgbClr val="FF0000"/>
                  </a:solidFill>
                  <a:latin typeface="Gill Sans MT" panose="020B0502020104020203" pitchFamily="34" charset="0"/>
                </a:rPr>
                <a:t>Utah</a:t>
              </a:r>
            </a:p>
            <a:p>
              <a:pPr defTabSz="685800"/>
              <a:r>
                <a:rPr lang="en-US" sz="2000" dirty="0">
                  <a:solidFill>
                    <a:srgbClr val="FF0000"/>
                  </a:solidFill>
                  <a:latin typeface="Gill Sans MT" panose="020B0502020104020203" pitchFamily="34" charset="0"/>
                </a:rPr>
                <a:t>Order</a:t>
              </a:r>
            </a:p>
          </p:txBody>
        </p:sp>
      </p:grpSp>
      <p:pic>
        <p:nvPicPr>
          <p:cNvPr id="17" name="Picture 16"/>
          <p:cNvPicPr>
            <a:picLocks noChangeAspect="1"/>
          </p:cNvPicPr>
          <p:nvPr/>
        </p:nvPicPr>
        <p:blipFill rotWithShape="1">
          <a:blip r:embed="rId6">
            <a:extLst>
              <a:ext uri="{28A0092B-C50C-407E-A947-70E740481C1C}">
                <a14:useLocalDpi xmlns:a14="http://schemas.microsoft.com/office/drawing/2010/main" val="0"/>
              </a:ext>
            </a:extLst>
          </a:blip>
          <a:srcRect t="15618" b="15618"/>
          <a:stretch/>
        </p:blipFill>
        <p:spPr>
          <a:xfrm>
            <a:off x="5867400" y="1323023"/>
            <a:ext cx="2632901" cy="1234440"/>
          </a:xfrm>
          <a:prstGeom prst="rect">
            <a:avLst/>
          </a:prstGeom>
        </p:spPr>
      </p:pic>
      <p:sp>
        <p:nvSpPr>
          <p:cNvPr id="18" name="TextBox 17"/>
          <p:cNvSpPr txBox="1"/>
          <p:nvPr/>
        </p:nvSpPr>
        <p:spPr>
          <a:xfrm>
            <a:off x="6705600" y="1922453"/>
            <a:ext cx="1371599" cy="400110"/>
          </a:xfrm>
          <a:prstGeom prst="rect">
            <a:avLst/>
          </a:prstGeom>
          <a:noFill/>
        </p:spPr>
        <p:txBody>
          <a:bodyPr wrap="square" rtlCol="0">
            <a:spAutoFit/>
          </a:bodyPr>
          <a:lstStyle/>
          <a:p>
            <a:pPr defTabSz="685800"/>
            <a:r>
              <a:rPr lang="en-US" sz="2000" dirty="0">
                <a:solidFill>
                  <a:prstClr val="white"/>
                </a:solidFill>
                <a:latin typeface="Gill Sans MT" panose="020B0502020104020203" pitchFamily="34" charset="0"/>
              </a:rPr>
              <a:t>Kentucky</a:t>
            </a:r>
          </a:p>
        </p:txBody>
      </p:sp>
      <p:pic>
        <p:nvPicPr>
          <p:cNvPr id="19" name="Picture 1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598325" y="2525504"/>
            <a:ext cx="1157288" cy="1543050"/>
          </a:xfrm>
          <a:prstGeom prst="rect">
            <a:avLst/>
          </a:prstGeom>
        </p:spPr>
      </p:pic>
      <p:sp>
        <p:nvSpPr>
          <p:cNvPr id="20" name="TextBox 19"/>
          <p:cNvSpPr txBox="1"/>
          <p:nvPr/>
        </p:nvSpPr>
        <p:spPr>
          <a:xfrm>
            <a:off x="3023449" y="3276653"/>
            <a:ext cx="3528326" cy="1223412"/>
          </a:xfrm>
          <a:prstGeom prst="rect">
            <a:avLst/>
          </a:prstGeom>
          <a:noFill/>
        </p:spPr>
        <p:txBody>
          <a:bodyPr wrap="square" rtlCol="0">
            <a:spAutoFit/>
          </a:bodyPr>
          <a:lstStyle/>
          <a:p>
            <a:pPr defTabSz="685800"/>
            <a:r>
              <a:rPr lang="en-US" sz="2000" dirty="0" smtClean="0">
                <a:solidFill>
                  <a:prstClr val="black"/>
                </a:solidFill>
                <a:latin typeface="Gill Sans MT" panose="020B0502020104020203" pitchFamily="34" charset="0"/>
              </a:rPr>
              <a:t>Q -- What </a:t>
            </a:r>
            <a:r>
              <a:rPr lang="en-US" sz="2000" dirty="0">
                <a:solidFill>
                  <a:prstClr val="black"/>
                </a:solidFill>
                <a:latin typeface="Gill Sans MT" panose="020B0502020104020203" pitchFamily="34" charset="0"/>
              </a:rPr>
              <a:t>action should be requested on the Transmittal #1?</a:t>
            </a:r>
          </a:p>
          <a:p>
            <a:pPr algn="ctr" defTabSz="685800"/>
            <a:endParaRPr lang="en-US" sz="1350" dirty="0">
              <a:solidFill>
                <a:prstClr val="black"/>
              </a:solidFill>
            </a:endParaRPr>
          </a:p>
        </p:txBody>
      </p:sp>
      <p:sp>
        <p:nvSpPr>
          <p:cNvPr id="21" name="TextBox 20"/>
          <p:cNvSpPr txBox="1"/>
          <p:nvPr/>
        </p:nvSpPr>
        <p:spPr>
          <a:xfrm>
            <a:off x="3681169" y="4717818"/>
            <a:ext cx="4495800" cy="1569660"/>
          </a:xfrm>
          <a:prstGeom prst="rect">
            <a:avLst/>
          </a:prstGeom>
          <a:noFill/>
        </p:spPr>
        <p:txBody>
          <a:bodyPr wrap="square" rtlCol="0">
            <a:spAutoFit/>
          </a:bodyPr>
          <a:lstStyle/>
          <a:p>
            <a:pPr defTabSz="685800"/>
            <a:endParaRPr lang="en-US" dirty="0">
              <a:solidFill>
                <a:prstClr val="black"/>
              </a:solidFill>
            </a:endParaRPr>
          </a:p>
          <a:p>
            <a:pPr defTabSz="685800"/>
            <a:r>
              <a:rPr lang="en-US" sz="2000" dirty="0" smtClean="0">
                <a:solidFill>
                  <a:prstClr val="black"/>
                </a:solidFill>
                <a:latin typeface="Gill Sans MT" panose="020B0502020104020203" pitchFamily="34" charset="0"/>
              </a:rPr>
              <a:t>A -- </a:t>
            </a:r>
            <a:r>
              <a:rPr lang="en-US" sz="2000" dirty="0">
                <a:latin typeface="Gill Sans MT" panose="020B0502020104020203" pitchFamily="34" charset="0"/>
              </a:rPr>
              <a:t>Action </a:t>
            </a:r>
            <a:r>
              <a:rPr lang="en-US" sz="2000" dirty="0" smtClean="0">
                <a:latin typeface="Gill Sans MT" panose="020B0502020104020203" pitchFamily="34" charset="0"/>
              </a:rPr>
              <a:t>4.B, </a:t>
            </a:r>
            <a:r>
              <a:rPr lang="en-US" sz="2000" dirty="0">
                <a:latin typeface="Gill Sans MT" panose="020B0502020104020203" pitchFamily="34" charset="0"/>
              </a:rPr>
              <a:t>requesting Kentucky register, modify, and enforce </a:t>
            </a:r>
            <a:r>
              <a:rPr lang="en-US" sz="2000" dirty="0" smtClean="0">
                <a:latin typeface="Gill Sans MT" panose="020B0502020104020203" pitchFamily="34" charset="0"/>
              </a:rPr>
              <a:t>the </a:t>
            </a:r>
            <a:r>
              <a:rPr lang="en-US" sz="2000" dirty="0">
                <a:latin typeface="Gill Sans MT" panose="020B0502020104020203" pitchFamily="34" charset="0"/>
              </a:rPr>
              <a:t>Utah order.  </a:t>
            </a:r>
          </a:p>
          <a:p>
            <a:pPr defTabSz="685800"/>
            <a:endParaRPr lang="en-US" dirty="0">
              <a:solidFill>
                <a:prstClr val="black"/>
              </a:solidFill>
            </a:endParaRPr>
          </a:p>
        </p:txBody>
      </p:sp>
      <p:sp>
        <p:nvSpPr>
          <p:cNvPr id="22" name="TextBox 21"/>
          <p:cNvSpPr txBox="1"/>
          <p:nvPr/>
        </p:nvSpPr>
        <p:spPr>
          <a:xfrm rot="20354417">
            <a:off x="732016" y="2022809"/>
            <a:ext cx="903958" cy="400110"/>
          </a:xfrm>
          <a:prstGeom prst="rect">
            <a:avLst/>
          </a:prstGeom>
          <a:noFill/>
        </p:spPr>
        <p:txBody>
          <a:bodyPr wrap="square" rtlCol="0">
            <a:spAutoFit/>
          </a:bodyPr>
          <a:lstStyle/>
          <a:p>
            <a:pPr defTabSz="685800"/>
            <a:r>
              <a:rPr lang="en-US" sz="2000" dirty="0">
                <a:solidFill>
                  <a:prstClr val="white"/>
                </a:solidFill>
                <a:latin typeface="Gill Sans MT" panose="020B0502020104020203" pitchFamily="34" charset="0"/>
              </a:rPr>
              <a:t>Maine</a:t>
            </a:r>
          </a:p>
        </p:txBody>
      </p:sp>
      <p:sp>
        <p:nvSpPr>
          <p:cNvPr id="2" name="TextBox 1"/>
          <p:cNvSpPr txBox="1"/>
          <p:nvPr/>
        </p:nvSpPr>
        <p:spPr>
          <a:xfrm>
            <a:off x="5929069" y="4068554"/>
            <a:ext cx="3138731" cy="400110"/>
          </a:xfrm>
          <a:prstGeom prst="rect">
            <a:avLst/>
          </a:prstGeom>
          <a:noFill/>
        </p:spPr>
        <p:txBody>
          <a:bodyPr wrap="square" rtlCol="0">
            <a:spAutoFit/>
          </a:bodyPr>
          <a:lstStyle/>
          <a:p>
            <a:r>
              <a:rPr lang="en-US" sz="2000" dirty="0" smtClean="0">
                <a:solidFill>
                  <a:srgbClr val="FF0000"/>
                </a:solidFill>
                <a:latin typeface="Gill Sans MT" panose="020B0502020104020203" pitchFamily="34" charset="0"/>
              </a:rPr>
              <a:t>Dad received a promotion</a:t>
            </a:r>
          </a:p>
        </p:txBody>
      </p:sp>
    </p:spTree>
    <p:extLst>
      <p:ext uri="{BB962C8B-B14F-4D97-AF65-F5344CB8AC3E}">
        <p14:creationId xmlns:p14="http://schemas.microsoft.com/office/powerpoint/2010/main" val="40179408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1000"/>
                                        <p:tgtEl>
                                          <p:spTgt spid="20"/>
                                        </p:tgtEl>
                                      </p:cBhvr>
                                    </p:animEffect>
                                    <p:anim calcmode="lin" valueType="num">
                                      <p:cBhvr>
                                        <p:cTn id="8" dur="1000" fill="hold"/>
                                        <p:tgtEl>
                                          <p:spTgt spid="20"/>
                                        </p:tgtEl>
                                        <p:attrNameLst>
                                          <p:attrName>ppt_x</p:attrName>
                                        </p:attrNameLst>
                                      </p:cBhvr>
                                      <p:tavLst>
                                        <p:tav tm="0">
                                          <p:val>
                                            <p:strVal val="#ppt_x"/>
                                          </p:val>
                                        </p:tav>
                                        <p:tav tm="100000">
                                          <p:val>
                                            <p:strVal val="#ppt_x"/>
                                          </p:val>
                                        </p:tav>
                                      </p:tavLst>
                                    </p:anim>
                                    <p:anim calcmode="lin" valueType="num">
                                      <p:cBhvr>
                                        <p:cTn id="9"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fade">
                                      <p:cBhvr>
                                        <p:cTn id="14" dur="1000"/>
                                        <p:tgtEl>
                                          <p:spTgt spid="21"/>
                                        </p:tgtEl>
                                      </p:cBhvr>
                                    </p:animEffect>
                                    <p:anim calcmode="lin" valueType="num">
                                      <p:cBhvr>
                                        <p:cTn id="15" dur="1000" fill="hold"/>
                                        <p:tgtEl>
                                          <p:spTgt spid="21"/>
                                        </p:tgtEl>
                                        <p:attrNameLst>
                                          <p:attrName>ppt_x</p:attrName>
                                        </p:attrNameLst>
                                      </p:cBhvr>
                                      <p:tavLst>
                                        <p:tav tm="0">
                                          <p:val>
                                            <p:strVal val="#ppt_x"/>
                                          </p:val>
                                        </p:tav>
                                        <p:tav tm="100000">
                                          <p:val>
                                            <p:strVal val="#ppt_x"/>
                                          </p:val>
                                        </p:tav>
                                      </p:tavLst>
                                    </p:anim>
                                    <p:anim calcmode="lin" valueType="num">
                                      <p:cBhvr>
                                        <p:cTn id="16"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p:cNvPicPr>
            <a:picLocks noChangeAspect="1"/>
          </p:cNvPicPr>
          <p:nvPr/>
        </p:nvPicPr>
        <p:blipFill rotWithShape="1">
          <a:blip r:embed="rId3">
            <a:extLst>
              <a:ext uri="{28A0092B-C50C-407E-A947-70E740481C1C}">
                <a14:useLocalDpi xmlns:a14="http://schemas.microsoft.com/office/drawing/2010/main" val="0"/>
              </a:ext>
            </a:extLst>
          </a:blip>
          <a:srcRect t="15618" b="15618"/>
          <a:stretch/>
        </p:blipFill>
        <p:spPr>
          <a:xfrm>
            <a:off x="6324600" y="312114"/>
            <a:ext cx="2632901" cy="1234440"/>
          </a:xfrm>
          <a:prstGeom prst="rect">
            <a:avLst/>
          </a:prstGeom>
        </p:spPr>
      </p:pic>
      <p:sp>
        <p:nvSpPr>
          <p:cNvPr id="3" name="Date Placeholder 2"/>
          <p:cNvSpPr>
            <a:spLocks noGrp="1"/>
          </p:cNvSpPr>
          <p:nvPr>
            <p:ph type="dt" sz="half" idx="2"/>
          </p:nvPr>
        </p:nvSpPr>
        <p:spPr/>
        <p:txBody>
          <a:bodyPr/>
          <a:lstStyle/>
          <a:p>
            <a:fld id="{414FB1AD-D69E-B741-965A-0BAE826C2FA6}" type="datetime1">
              <a:rPr lang="en-US" smtClean="0"/>
              <a:pPr/>
              <a:t>7/25/2017</a:t>
            </a:fld>
            <a:endParaRPr lang="en-US"/>
          </a:p>
        </p:txBody>
      </p:sp>
      <p:sp>
        <p:nvSpPr>
          <p:cNvPr id="5" name="Slide Number Placeholder 4"/>
          <p:cNvSpPr>
            <a:spLocks noGrp="1"/>
          </p:cNvSpPr>
          <p:nvPr>
            <p:ph type="sldNum" sz="quarter" idx="4"/>
          </p:nvPr>
        </p:nvSpPr>
        <p:spPr/>
        <p:txBody>
          <a:bodyPr/>
          <a:lstStyle/>
          <a:p>
            <a:fld id="{42782948-4DBE-204D-AB9E-B65E067054AE}" type="slidenum">
              <a:rPr lang="en-US" smtClean="0"/>
              <a:pPr/>
              <a:t>33</a:t>
            </a:fld>
            <a:endParaRPr lang="en-US"/>
          </a:p>
        </p:txBody>
      </p:sp>
      <p:sp>
        <p:nvSpPr>
          <p:cNvPr id="6" name="Title 5"/>
          <p:cNvSpPr>
            <a:spLocks noGrp="1"/>
          </p:cNvSpPr>
          <p:nvPr>
            <p:ph type="title"/>
          </p:nvPr>
        </p:nvSpPr>
        <p:spPr>
          <a:xfrm>
            <a:off x="685800" y="381000"/>
            <a:ext cx="7543800" cy="523220"/>
          </a:xfrm>
        </p:spPr>
        <p:txBody>
          <a:bodyPr/>
          <a:lstStyle/>
          <a:p>
            <a:pPr algn="ctr"/>
            <a:r>
              <a:rPr lang="en-US" dirty="0"/>
              <a:t>Scenario </a:t>
            </a:r>
            <a:r>
              <a:rPr lang="en-US" dirty="0" smtClean="0"/>
              <a:t>3 – Second Slide</a:t>
            </a:r>
            <a:endParaRPr lang="en-US" dirty="0"/>
          </a:p>
        </p:txBody>
      </p:sp>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1055" y="1224364"/>
            <a:ext cx="1600200" cy="2063115"/>
          </a:xfrm>
          <a:prstGeom prst="rect">
            <a:avLst/>
          </a:prstGeom>
        </p:spPr>
      </p:pic>
      <p:pic>
        <p:nvPicPr>
          <p:cNvPr id="11" name="Picture 10"/>
          <p:cNvPicPr>
            <a:picLocks noChangeAspect="1"/>
          </p:cNvPicPr>
          <p:nvPr/>
        </p:nvPicPr>
        <p:blipFill rotWithShape="1">
          <a:blip r:embed="rId5" cstate="print">
            <a:extLst>
              <a:ext uri="{28A0092B-C50C-407E-A947-70E740481C1C}">
                <a14:useLocalDpi xmlns:a14="http://schemas.microsoft.com/office/drawing/2010/main" val="0"/>
              </a:ext>
            </a:extLst>
          </a:blip>
          <a:srcRect t="-7534" b="8904"/>
          <a:stretch/>
        </p:blipFill>
        <p:spPr>
          <a:xfrm>
            <a:off x="1099607" y="3466757"/>
            <a:ext cx="1447377" cy="1202436"/>
          </a:xfrm>
          <a:prstGeom prst="rect">
            <a:avLst/>
          </a:prstGeom>
        </p:spPr>
      </p:pic>
      <p:sp>
        <p:nvSpPr>
          <p:cNvPr id="12" name="TextBox 11"/>
          <p:cNvSpPr txBox="1"/>
          <p:nvPr/>
        </p:nvSpPr>
        <p:spPr>
          <a:xfrm>
            <a:off x="704088" y="4784238"/>
            <a:ext cx="1988762" cy="707886"/>
          </a:xfrm>
          <a:prstGeom prst="rect">
            <a:avLst/>
          </a:prstGeom>
          <a:noFill/>
        </p:spPr>
        <p:txBody>
          <a:bodyPr wrap="square" rtlCol="0">
            <a:spAutoFit/>
          </a:bodyPr>
          <a:lstStyle/>
          <a:p>
            <a:pPr algn="ctr" defTabSz="685800"/>
            <a:r>
              <a:rPr lang="en-US" sz="2000" dirty="0">
                <a:solidFill>
                  <a:srgbClr val="FF0000"/>
                </a:solidFill>
                <a:latin typeface="Gill Sans MT" panose="020B0502020104020203" pitchFamily="34" charset="0"/>
              </a:rPr>
              <a:t>Mom requests a </a:t>
            </a:r>
            <a:r>
              <a:rPr lang="en-US" sz="2000" dirty="0" smtClean="0">
                <a:solidFill>
                  <a:srgbClr val="FF0000"/>
                </a:solidFill>
                <a:latin typeface="Gill Sans MT" panose="020B0502020104020203" pitchFamily="34" charset="0"/>
              </a:rPr>
              <a:t>modification</a:t>
            </a:r>
            <a:endParaRPr lang="en-US" sz="2000" dirty="0">
              <a:solidFill>
                <a:srgbClr val="FF0000"/>
              </a:solidFill>
              <a:latin typeface="Gill Sans MT" panose="020B0502020104020203" pitchFamily="34" charset="0"/>
            </a:endParaRPr>
          </a:p>
        </p:txBody>
      </p:sp>
      <p:grpSp>
        <p:nvGrpSpPr>
          <p:cNvPr id="14" name="Group 13"/>
          <p:cNvGrpSpPr/>
          <p:nvPr/>
        </p:nvGrpSpPr>
        <p:grpSpPr>
          <a:xfrm>
            <a:off x="3713073" y="1015520"/>
            <a:ext cx="1316127" cy="1537850"/>
            <a:chOff x="3268860" y="1503403"/>
            <a:chExt cx="1316127" cy="1537850"/>
          </a:xfrm>
        </p:grpSpPr>
        <p:pic>
          <p:nvPicPr>
            <p:cNvPr id="15" name="Picture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268860" y="1503403"/>
              <a:ext cx="1316127" cy="1537850"/>
            </a:xfrm>
            <a:prstGeom prst="rect">
              <a:avLst/>
            </a:prstGeom>
          </p:spPr>
        </p:pic>
        <p:sp>
          <p:nvSpPr>
            <p:cNvPr id="16" name="TextBox 15"/>
            <p:cNvSpPr txBox="1"/>
            <p:nvPr/>
          </p:nvSpPr>
          <p:spPr>
            <a:xfrm>
              <a:off x="3544300" y="1980161"/>
              <a:ext cx="963225" cy="707886"/>
            </a:xfrm>
            <a:prstGeom prst="rect">
              <a:avLst/>
            </a:prstGeom>
            <a:noFill/>
          </p:spPr>
          <p:txBody>
            <a:bodyPr wrap="square" rtlCol="0">
              <a:spAutoFit/>
            </a:bodyPr>
            <a:lstStyle/>
            <a:p>
              <a:pPr defTabSz="685800"/>
              <a:r>
                <a:rPr lang="en-US" sz="2000" dirty="0">
                  <a:solidFill>
                    <a:srgbClr val="FF0000"/>
                  </a:solidFill>
                  <a:latin typeface="Gill Sans MT" panose="020B0502020104020203" pitchFamily="34" charset="0"/>
                </a:rPr>
                <a:t>Utah</a:t>
              </a:r>
            </a:p>
            <a:p>
              <a:pPr defTabSz="685800"/>
              <a:r>
                <a:rPr lang="en-US" sz="2000" dirty="0">
                  <a:solidFill>
                    <a:srgbClr val="FF0000"/>
                  </a:solidFill>
                  <a:latin typeface="Gill Sans MT" panose="020B0502020104020203" pitchFamily="34" charset="0"/>
                </a:rPr>
                <a:t>Order</a:t>
              </a:r>
            </a:p>
          </p:txBody>
        </p:sp>
      </p:grpSp>
      <p:sp>
        <p:nvSpPr>
          <p:cNvPr id="18" name="TextBox 17"/>
          <p:cNvSpPr txBox="1"/>
          <p:nvPr/>
        </p:nvSpPr>
        <p:spPr>
          <a:xfrm>
            <a:off x="7050193" y="880646"/>
            <a:ext cx="1292013" cy="400110"/>
          </a:xfrm>
          <a:prstGeom prst="rect">
            <a:avLst/>
          </a:prstGeom>
          <a:noFill/>
        </p:spPr>
        <p:txBody>
          <a:bodyPr wrap="square" rtlCol="0">
            <a:spAutoFit/>
          </a:bodyPr>
          <a:lstStyle/>
          <a:p>
            <a:pPr defTabSz="685800"/>
            <a:r>
              <a:rPr lang="en-US" sz="2000" dirty="0">
                <a:solidFill>
                  <a:schemeClr val="bg1"/>
                </a:solidFill>
                <a:latin typeface="Gill Sans MT" panose="020B0502020104020203" pitchFamily="34" charset="0"/>
              </a:rPr>
              <a:t>Kentucky</a:t>
            </a:r>
          </a:p>
        </p:txBody>
      </p:sp>
      <p:pic>
        <p:nvPicPr>
          <p:cNvPr id="19" name="Picture 1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578185" y="1615440"/>
            <a:ext cx="1157288" cy="1543050"/>
          </a:xfrm>
          <a:prstGeom prst="rect">
            <a:avLst/>
          </a:prstGeom>
        </p:spPr>
      </p:pic>
      <p:sp>
        <p:nvSpPr>
          <p:cNvPr id="20" name="TextBox 19"/>
          <p:cNvSpPr txBox="1"/>
          <p:nvPr/>
        </p:nvSpPr>
        <p:spPr>
          <a:xfrm>
            <a:off x="2971800" y="2782519"/>
            <a:ext cx="3528326" cy="915635"/>
          </a:xfrm>
          <a:prstGeom prst="rect">
            <a:avLst/>
          </a:prstGeom>
          <a:noFill/>
        </p:spPr>
        <p:txBody>
          <a:bodyPr wrap="square" rtlCol="0">
            <a:spAutoFit/>
          </a:bodyPr>
          <a:lstStyle/>
          <a:p>
            <a:pPr defTabSz="685800"/>
            <a:r>
              <a:rPr lang="en-US" sz="2000" dirty="0" smtClean="0">
                <a:solidFill>
                  <a:prstClr val="black"/>
                </a:solidFill>
                <a:latin typeface="Gill Sans MT" panose="020B0502020104020203" pitchFamily="34" charset="0"/>
              </a:rPr>
              <a:t>Q -- What </a:t>
            </a:r>
            <a:r>
              <a:rPr lang="en-US" sz="2000" dirty="0">
                <a:solidFill>
                  <a:prstClr val="black"/>
                </a:solidFill>
                <a:latin typeface="Gill Sans MT" panose="020B0502020104020203" pitchFamily="34" charset="0"/>
              </a:rPr>
              <a:t>federal forms must be included?</a:t>
            </a:r>
          </a:p>
          <a:p>
            <a:pPr algn="ctr" defTabSz="685800"/>
            <a:endParaRPr lang="en-US" sz="1350" dirty="0">
              <a:solidFill>
                <a:prstClr val="black"/>
              </a:solidFill>
            </a:endParaRPr>
          </a:p>
        </p:txBody>
      </p:sp>
      <p:sp>
        <p:nvSpPr>
          <p:cNvPr id="21" name="TextBox 20"/>
          <p:cNvSpPr txBox="1"/>
          <p:nvPr/>
        </p:nvSpPr>
        <p:spPr>
          <a:xfrm>
            <a:off x="2546984" y="3276600"/>
            <a:ext cx="6049832" cy="3139321"/>
          </a:xfrm>
          <a:prstGeom prst="rect">
            <a:avLst/>
          </a:prstGeom>
          <a:noFill/>
        </p:spPr>
        <p:txBody>
          <a:bodyPr wrap="square" rtlCol="0">
            <a:spAutoFit/>
          </a:bodyPr>
          <a:lstStyle/>
          <a:p>
            <a:pPr defTabSz="685800"/>
            <a:endParaRPr lang="en-US" dirty="0">
              <a:solidFill>
                <a:prstClr val="black"/>
              </a:solidFill>
            </a:endParaRPr>
          </a:p>
          <a:p>
            <a:pPr lvl="1"/>
            <a:r>
              <a:rPr lang="en-US" sz="2000" dirty="0" smtClean="0">
                <a:solidFill>
                  <a:prstClr val="black"/>
                </a:solidFill>
                <a:latin typeface="Gill Sans MT" panose="020B0502020104020203" pitchFamily="34" charset="0"/>
              </a:rPr>
              <a:t>A -- This </a:t>
            </a:r>
            <a:r>
              <a:rPr lang="en-US" sz="2000" dirty="0">
                <a:solidFill>
                  <a:prstClr val="black"/>
                </a:solidFill>
                <a:latin typeface="Gill Sans MT" panose="020B0502020104020203" pitchFamily="34" charset="0"/>
              </a:rPr>
              <a:t>scenario also requires 6 federal forms:</a:t>
            </a:r>
          </a:p>
          <a:p>
            <a:pPr marL="685800" lvl="1" indent="-228600">
              <a:buFont typeface="+mj-lt"/>
              <a:buAutoNum type="arabicPeriod"/>
            </a:pPr>
            <a:r>
              <a:rPr lang="en-US" sz="2000" dirty="0">
                <a:solidFill>
                  <a:prstClr val="black"/>
                </a:solidFill>
                <a:latin typeface="Gill Sans MT" panose="020B0502020104020203" pitchFamily="34" charset="0"/>
              </a:rPr>
              <a:t>The Child Support Enforcement Transmittal #1 – Initial Request (Check action </a:t>
            </a:r>
            <a:r>
              <a:rPr lang="en-US" sz="2000" dirty="0" smtClean="0">
                <a:solidFill>
                  <a:prstClr val="black"/>
                </a:solidFill>
                <a:latin typeface="Gill Sans MT" panose="020B0502020104020203" pitchFamily="34" charset="0"/>
              </a:rPr>
              <a:t>4.B.),</a:t>
            </a:r>
            <a:endParaRPr lang="en-US" sz="2000" dirty="0">
              <a:solidFill>
                <a:prstClr val="black"/>
              </a:solidFill>
              <a:latin typeface="Gill Sans MT" panose="020B0502020104020203" pitchFamily="34" charset="0"/>
            </a:endParaRPr>
          </a:p>
          <a:p>
            <a:pPr marL="685800" lvl="1" indent="-228600">
              <a:buFont typeface="+mj-lt"/>
              <a:buAutoNum type="arabicPeriod"/>
            </a:pPr>
            <a:r>
              <a:rPr lang="en-US" sz="2000" dirty="0">
                <a:solidFill>
                  <a:prstClr val="black"/>
                </a:solidFill>
                <a:latin typeface="Gill Sans MT" panose="020B0502020104020203" pitchFamily="34" charset="0"/>
              </a:rPr>
              <a:t>The Child Support Agency Confidential Information </a:t>
            </a:r>
            <a:r>
              <a:rPr lang="en-US" sz="2000" dirty="0" smtClean="0">
                <a:solidFill>
                  <a:prstClr val="black"/>
                </a:solidFill>
                <a:latin typeface="Gill Sans MT" panose="020B0502020104020203" pitchFamily="34" charset="0"/>
              </a:rPr>
              <a:t>Form,</a:t>
            </a:r>
            <a:endParaRPr lang="en-US" sz="2000" dirty="0">
              <a:solidFill>
                <a:prstClr val="black"/>
              </a:solidFill>
              <a:latin typeface="Gill Sans MT" panose="020B0502020104020203" pitchFamily="34" charset="0"/>
            </a:endParaRPr>
          </a:p>
          <a:p>
            <a:pPr marL="685800" lvl="1" indent="-228600">
              <a:buFont typeface="+mj-lt"/>
              <a:buAutoNum type="arabicPeriod"/>
            </a:pPr>
            <a:r>
              <a:rPr lang="en-US" sz="2000" dirty="0">
                <a:solidFill>
                  <a:prstClr val="black"/>
                </a:solidFill>
                <a:latin typeface="Gill Sans MT" panose="020B0502020104020203" pitchFamily="34" charset="0"/>
              </a:rPr>
              <a:t>The Letter of Transmittal Requesting </a:t>
            </a:r>
            <a:r>
              <a:rPr lang="en-US" sz="2000" dirty="0" smtClean="0">
                <a:solidFill>
                  <a:prstClr val="black"/>
                </a:solidFill>
                <a:latin typeface="Gill Sans MT" panose="020B0502020104020203" pitchFamily="34" charset="0"/>
              </a:rPr>
              <a:t>Registration,</a:t>
            </a:r>
            <a:endParaRPr lang="en-US" sz="2000" dirty="0">
              <a:solidFill>
                <a:prstClr val="black"/>
              </a:solidFill>
              <a:latin typeface="Gill Sans MT" panose="020B0502020104020203" pitchFamily="34" charset="0"/>
            </a:endParaRPr>
          </a:p>
          <a:p>
            <a:pPr marL="685800" lvl="1" indent="-228600">
              <a:buFont typeface="+mj-lt"/>
              <a:buAutoNum type="arabicPeriod"/>
            </a:pPr>
            <a:r>
              <a:rPr lang="en-US" sz="2000" dirty="0">
                <a:solidFill>
                  <a:prstClr val="black"/>
                </a:solidFill>
                <a:latin typeface="Gill Sans MT" panose="020B0502020104020203" pitchFamily="34" charset="0"/>
              </a:rPr>
              <a:t>The Uniform Support </a:t>
            </a:r>
            <a:r>
              <a:rPr lang="en-US" sz="2000" dirty="0" smtClean="0">
                <a:solidFill>
                  <a:prstClr val="black"/>
                </a:solidFill>
                <a:latin typeface="Gill Sans MT" panose="020B0502020104020203" pitchFamily="34" charset="0"/>
              </a:rPr>
              <a:t>Petition,</a:t>
            </a:r>
            <a:endParaRPr lang="en-US" sz="2000" dirty="0">
              <a:solidFill>
                <a:prstClr val="black"/>
              </a:solidFill>
              <a:latin typeface="Gill Sans MT" panose="020B0502020104020203" pitchFamily="34" charset="0"/>
            </a:endParaRPr>
          </a:p>
          <a:p>
            <a:pPr marL="685800" lvl="1" indent="-228600">
              <a:buFont typeface="+mj-lt"/>
              <a:buAutoNum type="arabicPeriod"/>
            </a:pPr>
            <a:r>
              <a:rPr lang="en-US" sz="2000" dirty="0">
                <a:solidFill>
                  <a:prstClr val="black"/>
                </a:solidFill>
                <a:latin typeface="Gill Sans MT" panose="020B0502020104020203" pitchFamily="34" charset="0"/>
              </a:rPr>
              <a:t>The General </a:t>
            </a:r>
            <a:r>
              <a:rPr lang="en-US" sz="2000" dirty="0" smtClean="0">
                <a:solidFill>
                  <a:prstClr val="black"/>
                </a:solidFill>
                <a:latin typeface="Gill Sans MT" panose="020B0502020104020203" pitchFamily="34" charset="0"/>
              </a:rPr>
              <a:t>Testimony, </a:t>
            </a:r>
            <a:r>
              <a:rPr lang="en-US" sz="2000" dirty="0">
                <a:solidFill>
                  <a:prstClr val="black"/>
                </a:solidFill>
                <a:latin typeface="Gill Sans MT" panose="020B0502020104020203" pitchFamily="34" charset="0"/>
              </a:rPr>
              <a:t>and</a:t>
            </a:r>
          </a:p>
          <a:p>
            <a:pPr marL="685800" lvl="1" indent="-228600">
              <a:buFont typeface="+mj-lt"/>
              <a:buAutoNum type="arabicPeriod"/>
            </a:pPr>
            <a:r>
              <a:rPr lang="en-US" sz="2000" dirty="0">
                <a:solidFill>
                  <a:prstClr val="black"/>
                </a:solidFill>
                <a:latin typeface="Gill Sans MT" panose="020B0502020104020203" pitchFamily="34" charset="0"/>
              </a:rPr>
              <a:t>The Personal Information Form for UIFSA § </a:t>
            </a:r>
            <a:r>
              <a:rPr lang="en-US" sz="2000" dirty="0" smtClean="0">
                <a:solidFill>
                  <a:prstClr val="black"/>
                </a:solidFill>
                <a:latin typeface="Gill Sans MT" panose="020B0502020104020203" pitchFamily="34" charset="0"/>
              </a:rPr>
              <a:t>311.</a:t>
            </a:r>
            <a:endParaRPr lang="en-US" sz="2000" dirty="0">
              <a:solidFill>
                <a:prstClr val="black"/>
              </a:solidFill>
              <a:latin typeface="Gill Sans MT" panose="020B0502020104020203" pitchFamily="34" charset="0"/>
            </a:endParaRPr>
          </a:p>
        </p:txBody>
      </p:sp>
      <p:sp>
        <p:nvSpPr>
          <p:cNvPr id="22" name="TextBox 21"/>
          <p:cNvSpPr txBox="1"/>
          <p:nvPr/>
        </p:nvSpPr>
        <p:spPr>
          <a:xfrm rot="20354417">
            <a:off x="796399" y="1993857"/>
            <a:ext cx="903958" cy="400110"/>
          </a:xfrm>
          <a:prstGeom prst="rect">
            <a:avLst/>
          </a:prstGeom>
          <a:noFill/>
        </p:spPr>
        <p:txBody>
          <a:bodyPr wrap="square" rtlCol="0">
            <a:spAutoFit/>
          </a:bodyPr>
          <a:lstStyle/>
          <a:p>
            <a:pPr defTabSz="685800"/>
            <a:r>
              <a:rPr lang="en-US" sz="2000" dirty="0">
                <a:solidFill>
                  <a:prstClr val="white"/>
                </a:solidFill>
                <a:latin typeface="Gill Sans MT" panose="020B0502020104020203" pitchFamily="34" charset="0"/>
              </a:rPr>
              <a:t>Maine</a:t>
            </a:r>
          </a:p>
        </p:txBody>
      </p:sp>
      <p:sp>
        <p:nvSpPr>
          <p:cNvPr id="2" name="TextBox 1"/>
          <p:cNvSpPr txBox="1"/>
          <p:nvPr/>
        </p:nvSpPr>
        <p:spPr>
          <a:xfrm>
            <a:off x="5853616" y="1881555"/>
            <a:ext cx="2743200" cy="707886"/>
          </a:xfrm>
          <a:prstGeom prst="rect">
            <a:avLst/>
          </a:prstGeom>
          <a:noFill/>
        </p:spPr>
        <p:txBody>
          <a:bodyPr wrap="square" rtlCol="0">
            <a:spAutoFit/>
          </a:bodyPr>
          <a:lstStyle/>
          <a:p>
            <a:r>
              <a:rPr lang="en-US" sz="2000" dirty="0" smtClean="0">
                <a:solidFill>
                  <a:srgbClr val="FF0000"/>
                </a:solidFill>
                <a:latin typeface="Gill Sans MT" panose="020B0502020104020203" pitchFamily="34" charset="0"/>
              </a:rPr>
              <a:t>Dad received a promotion</a:t>
            </a:r>
          </a:p>
        </p:txBody>
      </p:sp>
    </p:spTree>
    <p:extLst>
      <p:ext uri="{BB962C8B-B14F-4D97-AF65-F5344CB8AC3E}">
        <p14:creationId xmlns:p14="http://schemas.microsoft.com/office/powerpoint/2010/main" val="3673927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1000"/>
                                        <p:tgtEl>
                                          <p:spTgt spid="20"/>
                                        </p:tgtEl>
                                      </p:cBhvr>
                                    </p:animEffect>
                                    <p:anim calcmode="lin" valueType="num">
                                      <p:cBhvr>
                                        <p:cTn id="8" dur="1000" fill="hold"/>
                                        <p:tgtEl>
                                          <p:spTgt spid="20"/>
                                        </p:tgtEl>
                                        <p:attrNameLst>
                                          <p:attrName>ppt_x</p:attrName>
                                        </p:attrNameLst>
                                      </p:cBhvr>
                                      <p:tavLst>
                                        <p:tav tm="0">
                                          <p:val>
                                            <p:strVal val="#ppt_x"/>
                                          </p:val>
                                        </p:tav>
                                        <p:tav tm="100000">
                                          <p:val>
                                            <p:strVal val="#ppt_x"/>
                                          </p:val>
                                        </p:tav>
                                      </p:tavLst>
                                    </p:anim>
                                    <p:anim calcmode="lin" valueType="num">
                                      <p:cBhvr>
                                        <p:cTn id="9"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fade">
                                      <p:cBhvr>
                                        <p:cTn id="14" dur="1000"/>
                                        <p:tgtEl>
                                          <p:spTgt spid="21"/>
                                        </p:tgtEl>
                                      </p:cBhvr>
                                    </p:animEffect>
                                    <p:anim calcmode="lin" valueType="num">
                                      <p:cBhvr>
                                        <p:cTn id="15" dur="1000" fill="hold"/>
                                        <p:tgtEl>
                                          <p:spTgt spid="21"/>
                                        </p:tgtEl>
                                        <p:attrNameLst>
                                          <p:attrName>ppt_x</p:attrName>
                                        </p:attrNameLst>
                                      </p:cBhvr>
                                      <p:tavLst>
                                        <p:tav tm="0">
                                          <p:val>
                                            <p:strVal val="#ppt_x"/>
                                          </p:val>
                                        </p:tav>
                                        <p:tav tm="100000">
                                          <p:val>
                                            <p:strVal val="#ppt_x"/>
                                          </p:val>
                                        </p:tav>
                                      </p:tavLst>
                                    </p:anim>
                                    <p:anim calcmode="lin" valueType="num">
                                      <p:cBhvr>
                                        <p:cTn id="16"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p:cNvPicPr>
            <a:picLocks noChangeAspect="1"/>
          </p:cNvPicPr>
          <p:nvPr/>
        </p:nvPicPr>
        <p:blipFill rotWithShape="1">
          <a:blip r:embed="rId3">
            <a:extLst>
              <a:ext uri="{28A0092B-C50C-407E-A947-70E740481C1C}">
                <a14:useLocalDpi xmlns:a14="http://schemas.microsoft.com/office/drawing/2010/main" val="0"/>
              </a:ext>
            </a:extLst>
          </a:blip>
          <a:srcRect t="15618" b="15618"/>
          <a:stretch/>
        </p:blipFill>
        <p:spPr>
          <a:xfrm>
            <a:off x="6206299" y="420148"/>
            <a:ext cx="2632901" cy="1234440"/>
          </a:xfrm>
          <a:prstGeom prst="rect">
            <a:avLst/>
          </a:prstGeom>
        </p:spPr>
      </p:pic>
      <p:sp>
        <p:nvSpPr>
          <p:cNvPr id="3" name="Date Placeholder 2"/>
          <p:cNvSpPr>
            <a:spLocks noGrp="1"/>
          </p:cNvSpPr>
          <p:nvPr>
            <p:ph type="dt" sz="half" idx="2"/>
          </p:nvPr>
        </p:nvSpPr>
        <p:spPr/>
        <p:txBody>
          <a:bodyPr/>
          <a:lstStyle/>
          <a:p>
            <a:fld id="{414FB1AD-D69E-B741-965A-0BAE826C2FA6}" type="datetime1">
              <a:rPr lang="en-US" smtClean="0"/>
              <a:pPr/>
              <a:t>7/25/2017</a:t>
            </a:fld>
            <a:endParaRPr lang="en-US"/>
          </a:p>
        </p:txBody>
      </p:sp>
      <p:sp>
        <p:nvSpPr>
          <p:cNvPr id="5" name="Slide Number Placeholder 4"/>
          <p:cNvSpPr>
            <a:spLocks noGrp="1"/>
          </p:cNvSpPr>
          <p:nvPr>
            <p:ph type="sldNum" sz="quarter" idx="4"/>
          </p:nvPr>
        </p:nvSpPr>
        <p:spPr/>
        <p:txBody>
          <a:bodyPr/>
          <a:lstStyle/>
          <a:p>
            <a:fld id="{42782948-4DBE-204D-AB9E-B65E067054AE}" type="slidenum">
              <a:rPr lang="en-US" smtClean="0"/>
              <a:pPr/>
              <a:t>34</a:t>
            </a:fld>
            <a:endParaRPr lang="en-US"/>
          </a:p>
        </p:txBody>
      </p:sp>
      <p:sp>
        <p:nvSpPr>
          <p:cNvPr id="6" name="Title 5"/>
          <p:cNvSpPr>
            <a:spLocks noGrp="1"/>
          </p:cNvSpPr>
          <p:nvPr>
            <p:ph type="title"/>
          </p:nvPr>
        </p:nvSpPr>
        <p:spPr>
          <a:xfrm>
            <a:off x="685800" y="381000"/>
            <a:ext cx="7543800" cy="523220"/>
          </a:xfrm>
        </p:spPr>
        <p:txBody>
          <a:bodyPr/>
          <a:lstStyle/>
          <a:p>
            <a:pPr algn="ctr"/>
            <a:r>
              <a:rPr lang="en-US" dirty="0"/>
              <a:t>Scenario </a:t>
            </a:r>
            <a:r>
              <a:rPr lang="en-US" dirty="0" smtClean="0"/>
              <a:t>3 – Third Slide</a:t>
            </a:r>
            <a:endParaRPr lang="en-US" dirty="0"/>
          </a:p>
        </p:txBody>
      </p:sp>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1055" y="1224364"/>
            <a:ext cx="1600200" cy="2063115"/>
          </a:xfrm>
          <a:prstGeom prst="rect">
            <a:avLst/>
          </a:prstGeom>
        </p:spPr>
      </p:pic>
      <p:pic>
        <p:nvPicPr>
          <p:cNvPr id="11" name="Picture 10"/>
          <p:cNvPicPr>
            <a:picLocks noChangeAspect="1"/>
          </p:cNvPicPr>
          <p:nvPr/>
        </p:nvPicPr>
        <p:blipFill rotWithShape="1">
          <a:blip r:embed="rId5" cstate="print">
            <a:extLst>
              <a:ext uri="{28A0092B-C50C-407E-A947-70E740481C1C}">
                <a14:useLocalDpi xmlns:a14="http://schemas.microsoft.com/office/drawing/2010/main" val="0"/>
              </a:ext>
            </a:extLst>
          </a:blip>
          <a:srcRect t="-7534" b="8904"/>
          <a:stretch/>
        </p:blipFill>
        <p:spPr>
          <a:xfrm>
            <a:off x="1099607" y="3466757"/>
            <a:ext cx="1447377" cy="1202436"/>
          </a:xfrm>
          <a:prstGeom prst="rect">
            <a:avLst/>
          </a:prstGeom>
        </p:spPr>
      </p:pic>
      <p:sp>
        <p:nvSpPr>
          <p:cNvPr id="12" name="TextBox 11"/>
          <p:cNvSpPr txBox="1"/>
          <p:nvPr/>
        </p:nvSpPr>
        <p:spPr>
          <a:xfrm>
            <a:off x="704088" y="4794177"/>
            <a:ext cx="1988762" cy="707886"/>
          </a:xfrm>
          <a:prstGeom prst="rect">
            <a:avLst/>
          </a:prstGeom>
          <a:noFill/>
        </p:spPr>
        <p:txBody>
          <a:bodyPr wrap="square" rtlCol="0">
            <a:spAutoFit/>
          </a:bodyPr>
          <a:lstStyle/>
          <a:p>
            <a:pPr algn="ctr" defTabSz="685800"/>
            <a:r>
              <a:rPr lang="en-US" sz="2000" dirty="0">
                <a:solidFill>
                  <a:srgbClr val="FF0000"/>
                </a:solidFill>
                <a:latin typeface="Gill Sans MT" panose="020B0502020104020203" pitchFamily="34" charset="0"/>
              </a:rPr>
              <a:t>Mom requests a </a:t>
            </a:r>
            <a:r>
              <a:rPr lang="en-US" sz="2000" dirty="0" smtClean="0">
                <a:solidFill>
                  <a:srgbClr val="FF0000"/>
                </a:solidFill>
                <a:latin typeface="Gill Sans MT" panose="020B0502020104020203" pitchFamily="34" charset="0"/>
              </a:rPr>
              <a:t>modification</a:t>
            </a:r>
            <a:endParaRPr lang="en-US" sz="2000" dirty="0">
              <a:solidFill>
                <a:srgbClr val="FF0000"/>
              </a:solidFill>
              <a:latin typeface="Gill Sans MT" panose="020B0502020104020203" pitchFamily="34" charset="0"/>
            </a:endParaRPr>
          </a:p>
        </p:txBody>
      </p:sp>
      <p:grpSp>
        <p:nvGrpSpPr>
          <p:cNvPr id="14" name="Group 13"/>
          <p:cNvGrpSpPr/>
          <p:nvPr/>
        </p:nvGrpSpPr>
        <p:grpSpPr>
          <a:xfrm>
            <a:off x="3713073" y="1503403"/>
            <a:ext cx="1316127" cy="1537850"/>
            <a:chOff x="3268860" y="1503403"/>
            <a:chExt cx="1316127" cy="1537850"/>
          </a:xfrm>
        </p:grpSpPr>
        <p:pic>
          <p:nvPicPr>
            <p:cNvPr id="15" name="Picture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268860" y="1503403"/>
              <a:ext cx="1316127" cy="1537850"/>
            </a:xfrm>
            <a:prstGeom prst="rect">
              <a:avLst/>
            </a:prstGeom>
          </p:spPr>
        </p:pic>
        <p:sp>
          <p:nvSpPr>
            <p:cNvPr id="16" name="TextBox 15"/>
            <p:cNvSpPr txBox="1"/>
            <p:nvPr/>
          </p:nvSpPr>
          <p:spPr>
            <a:xfrm>
              <a:off x="3441988" y="1980161"/>
              <a:ext cx="901412" cy="707886"/>
            </a:xfrm>
            <a:prstGeom prst="rect">
              <a:avLst/>
            </a:prstGeom>
            <a:noFill/>
          </p:spPr>
          <p:txBody>
            <a:bodyPr wrap="square" rtlCol="0">
              <a:spAutoFit/>
            </a:bodyPr>
            <a:lstStyle/>
            <a:p>
              <a:pPr defTabSz="685800"/>
              <a:r>
                <a:rPr lang="en-US" sz="2000" dirty="0">
                  <a:solidFill>
                    <a:srgbClr val="FF0000"/>
                  </a:solidFill>
                  <a:latin typeface="Gill Sans MT" panose="020B0502020104020203" pitchFamily="34" charset="0"/>
                </a:rPr>
                <a:t>Utah</a:t>
              </a:r>
            </a:p>
            <a:p>
              <a:pPr defTabSz="685800"/>
              <a:r>
                <a:rPr lang="en-US" sz="2000" dirty="0">
                  <a:solidFill>
                    <a:srgbClr val="FF0000"/>
                  </a:solidFill>
                  <a:latin typeface="Gill Sans MT" panose="020B0502020104020203" pitchFamily="34" charset="0"/>
                </a:rPr>
                <a:t>Order</a:t>
              </a:r>
            </a:p>
          </p:txBody>
        </p:sp>
      </p:grpSp>
      <p:sp>
        <p:nvSpPr>
          <p:cNvPr id="18" name="TextBox 17"/>
          <p:cNvSpPr txBox="1"/>
          <p:nvPr/>
        </p:nvSpPr>
        <p:spPr>
          <a:xfrm>
            <a:off x="6930956" y="978483"/>
            <a:ext cx="1334738" cy="400110"/>
          </a:xfrm>
          <a:prstGeom prst="rect">
            <a:avLst/>
          </a:prstGeom>
          <a:noFill/>
        </p:spPr>
        <p:txBody>
          <a:bodyPr wrap="square" rtlCol="0">
            <a:spAutoFit/>
          </a:bodyPr>
          <a:lstStyle/>
          <a:p>
            <a:pPr defTabSz="685800"/>
            <a:r>
              <a:rPr lang="en-US" sz="2000" dirty="0">
                <a:solidFill>
                  <a:schemeClr val="bg1"/>
                </a:solidFill>
                <a:latin typeface="Gill Sans MT" panose="020B0502020104020203" pitchFamily="34" charset="0"/>
              </a:rPr>
              <a:t>Kentuck</a:t>
            </a:r>
            <a:r>
              <a:rPr lang="en-US" sz="2000" dirty="0">
                <a:solidFill>
                  <a:prstClr val="white"/>
                </a:solidFill>
                <a:latin typeface="Gill Sans MT" panose="020B0502020104020203" pitchFamily="34" charset="0"/>
              </a:rPr>
              <a:t>y</a:t>
            </a:r>
          </a:p>
        </p:txBody>
      </p:sp>
      <p:pic>
        <p:nvPicPr>
          <p:cNvPr id="19" name="Picture 1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598325" y="1753979"/>
            <a:ext cx="1157288" cy="1543050"/>
          </a:xfrm>
          <a:prstGeom prst="rect">
            <a:avLst/>
          </a:prstGeom>
        </p:spPr>
      </p:pic>
      <p:sp>
        <p:nvSpPr>
          <p:cNvPr id="20" name="TextBox 19"/>
          <p:cNvSpPr txBox="1"/>
          <p:nvPr/>
        </p:nvSpPr>
        <p:spPr>
          <a:xfrm>
            <a:off x="2839806" y="3209129"/>
            <a:ext cx="4047934" cy="1500411"/>
          </a:xfrm>
          <a:prstGeom prst="rect">
            <a:avLst/>
          </a:prstGeom>
          <a:noFill/>
        </p:spPr>
        <p:txBody>
          <a:bodyPr wrap="square" rtlCol="0">
            <a:spAutoFit/>
          </a:bodyPr>
          <a:lstStyle/>
          <a:p>
            <a:pPr defTabSz="685800"/>
            <a:r>
              <a:rPr lang="en-US" sz="2000" dirty="0">
                <a:solidFill>
                  <a:prstClr val="black"/>
                </a:solidFill>
                <a:latin typeface="Gill Sans MT" panose="020B0502020104020203" pitchFamily="34" charset="0"/>
              </a:rPr>
              <a:t>Q -- Are there other documents that should be included or would be helpful?</a:t>
            </a:r>
          </a:p>
          <a:p>
            <a:pPr defTabSz="685800"/>
            <a:endParaRPr lang="en-US" dirty="0">
              <a:solidFill>
                <a:prstClr val="black"/>
              </a:solidFill>
            </a:endParaRPr>
          </a:p>
          <a:p>
            <a:pPr algn="ctr" defTabSz="685800"/>
            <a:endParaRPr lang="en-US" sz="1350" dirty="0">
              <a:solidFill>
                <a:prstClr val="black"/>
              </a:solidFill>
            </a:endParaRPr>
          </a:p>
        </p:txBody>
      </p:sp>
      <p:sp>
        <p:nvSpPr>
          <p:cNvPr id="21" name="TextBox 20"/>
          <p:cNvSpPr txBox="1"/>
          <p:nvPr/>
        </p:nvSpPr>
        <p:spPr>
          <a:xfrm>
            <a:off x="3305535" y="4219987"/>
            <a:ext cx="4871434" cy="1877437"/>
          </a:xfrm>
          <a:prstGeom prst="rect">
            <a:avLst/>
          </a:prstGeom>
          <a:noFill/>
        </p:spPr>
        <p:txBody>
          <a:bodyPr wrap="square" rtlCol="0">
            <a:spAutoFit/>
          </a:bodyPr>
          <a:lstStyle/>
          <a:p>
            <a:pPr defTabSz="685800"/>
            <a:endParaRPr lang="en-US" dirty="0">
              <a:solidFill>
                <a:prstClr val="black"/>
              </a:solidFill>
            </a:endParaRPr>
          </a:p>
          <a:p>
            <a:pPr defTabSz="685800"/>
            <a:r>
              <a:rPr lang="en-US" sz="2000" dirty="0">
                <a:solidFill>
                  <a:prstClr val="black"/>
                </a:solidFill>
                <a:latin typeface="Gill Sans MT" panose="020B0502020104020203" pitchFamily="34" charset="0"/>
              </a:rPr>
              <a:t>A -- </a:t>
            </a:r>
            <a:r>
              <a:rPr lang="en-US" sz="2000" dirty="0" smtClean="0">
                <a:solidFill>
                  <a:prstClr val="black"/>
                </a:solidFill>
                <a:latin typeface="Gill Sans MT" panose="020B0502020104020203" pitchFamily="34" charset="0"/>
              </a:rPr>
              <a:t>A </a:t>
            </a:r>
            <a:r>
              <a:rPr lang="en-US" sz="2000" dirty="0">
                <a:solidFill>
                  <a:prstClr val="black"/>
                </a:solidFill>
                <a:latin typeface="Gill Sans MT" panose="020B0502020104020203" pitchFamily="34" charset="0"/>
              </a:rPr>
              <a:t>certified copy of the Utah </a:t>
            </a:r>
            <a:r>
              <a:rPr lang="en-US" sz="2000" dirty="0" smtClean="0">
                <a:solidFill>
                  <a:prstClr val="black"/>
                </a:solidFill>
                <a:latin typeface="Gill Sans MT" panose="020B0502020104020203" pitchFamily="34" charset="0"/>
              </a:rPr>
              <a:t>order, along with payment </a:t>
            </a:r>
            <a:r>
              <a:rPr lang="en-US" sz="2000" dirty="0">
                <a:solidFill>
                  <a:prstClr val="black"/>
                </a:solidFill>
                <a:latin typeface="Gill Sans MT" panose="020B0502020104020203" pitchFamily="34" charset="0"/>
              </a:rPr>
              <a:t>records and supporting financial documents </a:t>
            </a:r>
            <a:r>
              <a:rPr lang="en-US" sz="2000" dirty="0" smtClean="0">
                <a:solidFill>
                  <a:prstClr val="black"/>
                </a:solidFill>
                <a:latin typeface="Gill Sans MT" panose="020B0502020104020203" pitchFamily="34" charset="0"/>
              </a:rPr>
              <a:t>which might </a:t>
            </a:r>
            <a:r>
              <a:rPr lang="en-US" sz="2000" dirty="0">
                <a:solidFill>
                  <a:prstClr val="black"/>
                </a:solidFill>
                <a:latin typeface="Gill Sans MT" panose="020B0502020104020203" pitchFamily="34" charset="0"/>
              </a:rPr>
              <a:t>be needed for the responding state’s </a:t>
            </a:r>
            <a:r>
              <a:rPr lang="en-US" sz="2000" dirty="0" smtClean="0">
                <a:solidFill>
                  <a:prstClr val="black"/>
                </a:solidFill>
                <a:latin typeface="Gill Sans MT" panose="020B0502020104020203" pitchFamily="34" charset="0"/>
              </a:rPr>
              <a:t>guidelines.</a:t>
            </a:r>
            <a:endParaRPr lang="en-US" sz="2000" dirty="0">
              <a:solidFill>
                <a:prstClr val="black"/>
              </a:solidFill>
              <a:latin typeface="Gill Sans MT" panose="020B0502020104020203" pitchFamily="34" charset="0"/>
            </a:endParaRPr>
          </a:p>
          <a:p>
            <a:pPr defTabSz="685800"/>
            <a:endParaRPr lang="en-US" i="1" dirty="0">
              <a:solidFill>
                <a:prstClr val="black"/>
              </a:solidFill>
            </a:endParaRPr>
          </a:p>
        </p:txBody>
      </p:sp>
      <p:sp>
        <p:nvSpPr>
          <p:cNvPr id="22" name="TextBox 21"/>
          <p:cNvSpPr txBox="1"/>
          <p:nvPr/>
        </p:nvSpPr>
        <p:spPr>
          <a:xfrm rot="20354417">
            <a:off x="796399" y="1993857"/>
            <a:ext cx="903958" cy="400110"/>
          </a:xfrm>
          <a:prstGeom prst="rect">
            <a:avLst/>
          </a:prstGeom>
          <a:noFill/>
        </p:spPr>
        <p:txBody>
          <a:bodyPr wrap="square" rtlCol="0">
            <a:spAutoFit/>
          </a:bodyPr>
          <a:lstStyle/>
          <a:p>
            <a:pPr defTabSz="685800"/>
            <a:r>
              <a:rPr lang="en-US" sz="2000" dirty="0">
                <a:solidFill>
                  <a:prstClr val="white"/>
                </a:solidFill>
                <a:latin typeface="Gill Sans MT" panose="020B0502020104020203" pitchFamily="34" charset="0"/>
              </a:rPr>
              <a:t>Maine</a:t>
            </a:r>
          </a:p>
        </p:txBody>
      </p:sp>
      <p:sp>
        <p:nvSpPr>
          <p:cNvPr id="2" name="TextBox 1"/>
          <p:cNvSpPr txBox="1"/>
          <p:nvPr/>
        </p:nvSpPr>
        <p:spPr>
          <a:xfrm>
            <a:off x="5729838" y="1877860"/>
            <a:ext cx="2743200" cy="707886"/>
          </a:xfrm>
          <a:prstGeom prst="rect">
            <a:avLst/>
          </a:prstGeom>
          <a:noFill/>
        </p:spPr>
        <p:txBody>
          <a:bodyPr wrap="square" rtlCol="0">
            <a:spAutoFit/>
          </a:bodyPr>
          <a:lstStyle/>
          <a:p>
            <a:r>
              <a:rPr lang="en-US" sz="2000" dirty="0" smtClean="0">
                <a:solidFill>
                  <a:srgbClr val="FF0000"/>
                </a:solidFill>
                <a:latin typeface="Gill Sans MT" panose="020B0502020104020203" pitchFamily="34" charset="0"/>
              </a:rPr>
              <a:t>Dad received a promotion</a:t>
            </a:r>
          </a:p>
        </p:txBody>
      </p:sp>
    </p:spTree>
    <p:extLst>
      <p:ext uri="{BB962C8B-B14F-4D97-AF65-F5344CB8AC3E}">
        <p14:creationId xmlns:p14="http://schemas.microsoft.com/office/powerpoint/2010/main" val="8413593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1000"/>
                                        <p:tgtEl>
                                          <p:spTgt spid="20"/>
                                        </p:tgtEl>
                                      </p:cBhvr>
                                    </p:animEffect>
                                    <p:anim calcmode="lin" valueType="num">
                                      <p:cBhvr>
                                        <p:cTn id="8" dur="1000" fill="hold"/>
                                        <p:tgtEl>
                                          <p:spTgt spid="20"/>
                                        </p:tgtEl>
                                        <p:attrNameLst>
                                          <p:attrName>ppt_x</p:attrName>
                                        </p:attrNameLst>
                                      </p:cBhvr>
                                      <p:tavLst>
                                        <p:tav tm="0">
                                          <p:val>
                                            <p:strVal val="#ppt_x"/>
                                          </p:val>
                                        </p:tav>
                                        <p:tav tm="100000">
                                          <p:val>
                                            <p:strVal val="#ppt_x"/>
                                          </p:val>
                                        </p:tav>
                                      </p:tavLst>
                                    </p:anim>
                                    <p:anim calcmode="lin" valueType="num">
                                      <p:cBhvr>
                                        <p:cTn id="9"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fade">
                                      <p:cBhvr>
                                        <p:cTn id="14" dur="1000"/>
                                        <p:tgtEl>
                                          <p:spTgt spid="21"/>
                                        </p:tgtEl>
                                      </p:cBhvr>
                                    </p:animEffect>
                                    <p:anim calcmode="lin" valueType="num">
                                      <p:cBhvr>
                                        <p:cTn id="15" dur="1000" fill="hold"/>
                                        <p:tgtEl>
                                          <p:spTgt spid="21"/>
                                        </p:tgtEl>
                                        <p:attrNameLst>
                                          <p:attrName>ppt_x</p:attrName>
                                        </p:attrNameLst>
                                      </p:cBhvr>
                                      <p:tavLst>
                                        <p:tav tm="0">
                                          <p:val>
                                            <p:strVal val="#ppt_x"/>
                                          </p:val>
                                        </p:tav>
                                        <p:tav tm="100000">
                                          <p:val>
                                            <p:strVal val="#ppt_x"/>
                                          </p:val>
                                        </p:tav>
                                      </p:tavLst>
                                    </p:anim>
                                    <p:anim calcmode="lin" valueType="num">
                                      <p:cBhvr>
                                        <p:cTn id="16"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14400" y="1589782"/>
            <a:ext cx="5486400" cy="584775"/>
          </a:xfrm>
        </p:spPr>
        <p:txBody>
          <a:bodyPr/>
          <a:lstStyle/>
          <a:p>
            <a:r>
              <a:rPr lang="en-US" b="1" cap="all" dirty="0" smtClean="0">
                <a:solidFill>
                  <a:schemeClr val="bg1"/>
                </a:solidFill>
              </a:rPr>
              <a:t>Questions</a:t>
            </a:r>
            <a:endParaRPr lang="en-US" cap="all" dirty="0">
              <a:solidFill>
                <a:schemeClr val="bg1"/>
              </a:solidFill>
            </a:endParaRPr>
          </a:p>
        </p:txBody>
      </p:sp>
      <p:sp>
        <p:nvSpPr>
          <p:cNvPr id="2" name="Date Placeholder 1"/>
          <p:cNvSpPr>
            <a:spLocks noGrp="1"/>
          </p:cNvSpPr>
          <p:nvPr>
            <p:ph type="dt" sz="half" idx="10"/>
          </p:nvPr>
        </p:nvSpPr>
        <p:spPr/>
        <p:txBody>
          <a:bodyPr/>
          <a:lstStyle/>
          <a:p>
            <a:fld id="{97F57F02-9C8D-9C43-8CF1-E7D544BE7C72}" type="datetime1">
              <a:rPr lang="en-US" smtClean="0"/>
              <a:pPr/>
              <a:t>7/25/2017</a:t>
            </a:fld>
            <a:endParaRPr lang="en-US"/>
          </a:p>
        </p:txBody>
      </p:sp>
      <p:sp>
        <p:nvSpPr>
          <p:cNvPr id="5" name="Slide Number Placeholder 4"/>
          <p:cNvSpPr>
            <a:spLocks noGrp="1"/>
          </p:cNvSpPr>
          <p:nvPr>
            <p:ph type="sldNum" sz="quarter" idx="12"/>
          </p:nvPr>
        </p:nvSpPr>
        <p:spPr/>
        <p:txBody>
          <a:bodyPr/>
          <a:lstStyle/>
          <a:p>
            <a:fld id="{42782948-4DBE-204D-AB9E-B65E067054AE}" type="slidenum">
              <a:rPr lang="en-US" smtClean="0"/>
              <a:pPr/>
              <a:t>35</a:t>
            </a:fld>
            <a:endParaRPr lang="en-US"/>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72200" y="2971800"/>
            <a:ext cx="1895475" cy="2857500"/>
          </a:xfrm>
          <a:prstGeom prst="rect">
            <a:avLst/>
          </a:prstGeom>
        </p:spPr>
      </p:pic>
    </p:spTree>
    <p:extLst>
      <p:ext uri="{BB962C8B-B14F-4D97-AF65-F5344CB8AC3E}">
        <p14:creationId xmlns:p14="http://schemas.microsoft.com/office/powerpoint/2010/main" val="95240330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solidFill>
                  <a:schemeClr val="tx1"/>
                </a:solidFill>
                <a:latin typeface="Gill Sans MT" panose="020B0502020104020203" pitchFamily="34" charset="0"/>
              </a:rPr>
              <a:t>Revised forms </a:t>
            </a:r>
            <a:r>
              <a:rPr lang="en-US" dirty="0" smtClean="0">
                <a:solidFill>
                  <a:schemeClr val="tx1"/>
                </a:solidFill>
                <a:latin typeface="Gill Sans MT" panose="020B0502020104020203" pitchFamily="34" charset="0"/>
              </a:rPr>
              <a:t>are valid </a:t>
            </a:r>
            <a:r>
              <a:rPr lang="en-US" dirty="0">
                <a:solidFill>
                  <a:schemeClr val="tx1"/>
                </a:solidFill>
                <a:latin typeface="Gill Sans MT" panose="020B0502020104020203" pitchFamily="34" charset="0"/>
              </a:rPr>
              <a:t>and available now.</a:t>
            </a:r>
          </a:p>
          <a:p>
            <a:r>
              <a:rPr lang="en-US" dirty="0">
                <a:solidFill>
                  <a:schemeClr val="tx1"/>
                </a:solidFill>
                <a:latin typeface="Gill Sans MT" panose="020B0502020104020203" pitchFamily="34" charset="0"/>
              </a:rPr>
              <a:t>Link to forms</a:t>
            </a:r>
            <a:r>
              <a:rPr lang="en-US" dirty="0">
                <a:solidFill>
                  <a:schemeClr val="tx1"/>
                </a:solidFill>
              </a:rPr>
              <a:t>:  </a:t>
            </a:r>
            <a:r>
              <a:rPr lang="en-US" dirty="0">
                <a:solidFill>
                  <a:schemeClr val="tx1"/>
                </a:solidFill>
                <a:hlinkClick r:id="rId3"/>
              </a:rPr>
              <a:t>https://www.acf.hhs.gov/css/resource/uifsa-intergovernmental-child-support-enforcement-forms</a:t>
            </a:r>
            <a:endParaRPr lang="en-US" dirty="0">
              <a:solidFill>
                <a:schemeClr val="tx1"/>
              </a:solidFill>
            </a:endParaRPr>
          </a:p>
          <a:p>
            <a:r>
              <a:rPr lang="en-US" dirty="0">
                <a:solidFill>
                  <a:schemeClr val="tx1"/>
                </a:solidFill>
                <a:latin typeface="Gill Sans MT" panose="020B0502020104020203" pitchFamily="34" charset="0"/>
              </a:rPr>
              <a:t>Deadline for all states to begin using the revised forms is January 15, 2018.</a:t>
            </a:r>
          </a:p>
          <a:p>
            <a:r>
              <a:rPr lang="en-US" dirty="0">
                <a:solidFill>
                  <a:schemeClr val="tx1"/>
                </a:solidFill>
                <a:latin typeface="Gill Sans MT" panose="020B0502020104020203" pitchFamily="34" charset="0"/>
              </a:rPr>
              <a:t>States should continue to honor old forms.</a:t>
            </a:r>
            <a:endParaRPr lang="en-US" dirty="0">
              <a:solidFill>
                <a:schemeClr val="tx1"/>
              </a:solidFill>
            </a:endParaRPr>
          </a:p>
        </p:txBody>
      </p:sp>
      <p:sp>
        <p:nvSpPr>
          <p:cNvPr id="3" name="Date Placeholder 2"/>
          <p:cNvSpPr>
            <a:spLocks noGrp="1"/>
          </p:cNvSpPr>
          <p:nvPr>
            <p:ph type="dt" sz="half" idx="2"/>
          </p:nvPr>
        </p:nvSpPr>
        <p:spPr/>
        <p:txBody>
          <a:bodyPr/>
          <a:lstStyle/>
          <a:p>
            <a:r>
              <a:rPr lang="en-US"/>
              <a:t>3/28/2017</a:t>
            </a:r>
          </a:p>
        </p:txBody>
      </p:sp>
      <p:sp>
        <p:nvSpPr>
          <p:cNvPr id="5" name="Slide Number Placeholder 4"/>
          <p:cNvSpPr>
            <a:spLocks noGrp="1"/>
          </p:cNvSpPr>
          <p:nvPr>
            <p:ph type="sldNum" sz="quarter" idx="4"/>
          </p:nvPr>
        </p:nvSpPr>
        <p:spPr/>
        <p:txBody>
          <a:bodyPr/>
          <a:lstStyle/>
          <a:p>
            <a:fld id="{42782948-4DBE-204D-AB9E-B65E067054AE}" type="slidenum">
              <a:rPr lang="en-US" smtClean="0"/>
              <a:pPr/>
              <a:t>36</a:t>
            </a:fld>
            <a:endParaRPr lang="en-US"/>
          </a:p>
        </p:txBody>
      </p:sp>
      <p:sp>
        <p:nvSpPr>
          <p:cNvPr id="6" name="Title 5"/>
          <p:cNvSpPr>
            <a:spLocks noGrp="1"/>
          </p:cNvSpPr>
          <p:nvPr>
            <p:ph type="title"/>
          </p:nvPr>
        </p:nvSpPr>
        <p:spPr/>
        <p:txBody>
          <a:bodyPr/>
          <a:lstStyle/>
          <a:p>
            <a:r>
              <a:rPr lang="en-US" dirty="0"/>
              <a:t>Effective Date of Revised Forms</a:t>
            </a:r>
          </a:p>
        </p:txBody>
      </p:sp>
    </p:spTree>
    <p:extLst>
      <p:ext uri="{BB962C8B-B14F-4D97-AF65-F5344CB8AC3E}">
        <p14:creationId xmlns:p14="http://schemas.microsoft.com/office/powerpoint/2010/main" val="388272421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828020"/>
            <a:ext cx="8458200" cy="5692914"/>
          </a:xfrm>
        </p:spPr>
        <p:txBody>
          <a:bodyPr>
            <a:normAutofit fontScale="77500" lnSpcReduction="20000"/>
          </a:bodyPr>
          <a:lstStyle/>
          <a:p>
            <a:r>
              <a:rPr lang="en-US" sz="2900" dirty="0" smtClean="0"/>
              <a:t>Training slides and notes: (recordings will be here added when available)</a:t>
            </a:r>
          </a:p>
          <a:p>
            <a:pPr marL="454025" lvl="1" indent="0">
              <a:buNone/>
            </a:pPr>
            <a:r>
              <a:rPr lang="en-US" sz="2900" dirty="0"/>
              <a:t>https://</a:t>
            </a:r>
            <a:r>
              <a:rPr lang="en-US" sz="2900" dirty="0" smtClean="0"/>
              <a:t>www.acf.hhs.gov/css/resource/intergovernmental-forms-training</a:t>
            </a:r>
          </a:p>
          <a:p>
            <a:r>
              <a:rPr lang="en-US" sz="2900" dirty="0" smtClean="0"/>
              <a:t>Intergovernmental forms:</a:t>
            </a:r>
          </a:p>
          <a:p>
            <a:pPr marL="454025" lvl="1" indent="0">
              <a:buNone/>
            </a:pPr>
            <a:r>
              <a:rPr lang="en-US" sz="2900" dirty="0"/>
              <a:t>https://</a:t>
            </a:r>
            <a:r>
              <a:rPr lang="en-US" sz="2900" dirty="0" smtClean="0"/>
              <a:t>www.acf.hhs.gov/css/resource/uifsa-intergovernmental-child-support-enforcement-forms</a:t>
            </a:r>
            <a:endParaRPr lang="en-US" sz="2900" dirty="0"/>
          </a:p>
          <a:p>
            <a:r>
              <a:rPr lang="en-US" sz="2900" dirty="0" smtClean="0"/>
              <a:t>Forms matrix, attached with your slides for this training and soon to be published on the OCSE website</a:t>
            </a:r>
          </a:p>
          <a:p>
            <a:r>
              <a:rPr lang="en-US" sz="2900" dirty="0" smtClean="0"/>
              <a:t>State customizable forms matrix, attached </a:t>
            </a:r>
            <a:r>
              <a:rPr lang="en-US" sz="2900" dirty="0"/>
              <a:t>with your slides for this training and soon to be published on the OCSE </a:t>
            </a:r>
            <a:r>
              <a:rPr lang="en-US" sz="2900" dirty="0" smtClean="0"/>
              <a:t>website</a:t>
            </a:r>
          </a:p>
          <a:p>
            <a:r>
              <a:rPr lang="en-US" sz="2900" dirty="0" smtClean="0"/>
              <a:t>IM 16-05 </a:t>
            </a:r>
            <a:r>
              <a:rPr lang="en-US" sz="2900" dirty="0"/>
              <a:t>Training Materials Available: International Case Processing Under UIFSA (2008)</a:t>
            </a:r>
            <a:endParaRPr lang="en-US" sz="2900" dirty="0" smtClean="0"/>
          </a:p>
          <a:p>
            <a:pPr marL="454025" lvl="1" indent="0">
              <a:buNone/>
            </a:pPr>
            <a:r>
              <a:rPr lang="en-US" sz="2900" dirty="0"/>
              <a:t>https://www.acf.hhs.gov/css/resource/training-materials-available-international-case-processing-under-uifsa-2008</a:t>
            </a:r>
            <a:endParaRPr lang="en-US" sz="2900" dirty="0" smtClean="0"/>
          </a:p>
          <a:p>
            <a:endParaRPr lang="en-US" dirty="0"/>
          </a:p>
        </p:txBody>
      </p:sp>
      <p:sp>
        <p:nvSpPr>
          <p:cNvPr id="3" name="Date Placeholder 2"/>
          <p:cNvSpPr>
            <a:spLocks noGrp="1"/>
          </p:cNvSpPr>
          <p:nvPr>
            <p:ph type="dt" sz="half" idx="2"/>
          </p:nvPr>
        </p:nvSpPr>
        <p:spPr/>
        <p:txBody>
          <a:bodyPr/>
          <a:lstStyle/>
          <a:p>
            <a:fld id="{414FB1AD-D69E-B741-965A-0BAE826C2FA6}" type="datetime1">
              <a:rPr lang="en-US" smtClean="0"/>
              <a:pPr/>
              <a:t>7/25/2017</a:t>
            </a:fld>
            <a:endParaRPr lang="en-US"/>
          </a:p>
        </p:txBody>
      </p:sp>
      <p:sp>
        <p:nvSpPr>
          <p:cNvPr id="5" name="Slide Number Placeholder 4"/>
          <p:cNvSpPr>
            <a:spLocks noGrp="1"/>
          </p:cNvSpPr>
          <p:nvPr>
            <p:ph type="sldNum" sz="quarter" idx="4"/>
          </p:nvPr>
        </p:nvSpPr>
        <p:spPr/>
        <p:txBody>
          <a:bodyPr/>
          <a:lstStyle/>
          <a:p>
            <a:fld id="{42782948-4DBE-204D-AB9E-B65E067054AE}" type="slidenum">
              <a:rPr lang="en-US" smtClean="0"/>
              <a:pPr/>
              <a:t>37</a:t>
            </a:fld>
            <a:endParaRPr lang="en-US"/>
          </a:p>
        </p:txBody>
      </p:sp>
      <p:sp>
        <p:nvSpPr>
          <p:cNvPr id="6" name="Title 5"/>
          <p:cNvSpPr>
            <a:spLocks noGrp="1"/>
          </p:cNvSpPr>
          <p:nvPr>
            <p:ph type="title"/>
          </p:nvPr>
        </p:nvSpPr>
        <p:spPr>
          <a:xfrm>
            <a:off x="685800" y="304800"/>
            <a:ext cx="7543800" cy="523220"/>
          </a:xfrm>
        </p:spPr>
        <p:txBody>
          <a:bodyPr/>
          <a:lstStyle/>
          <a:p>
            <a:r>
              <a:rPr lang="en-US" dirty="0" smtClean="0"/>
              <a:t>Intergovernmental Forms Resources</a:t>
            </a:r>
            <a:endParaRPr lang="en-US" dirty="0"/>
          </a:p>
        </p:txBody>
      </p:sp>
    </p:spTree>
    <p:extLst>
      <p:ext uri="{BB962C8B-B14F-4D97-AF65-F5344CB8AC3E}">
        <p14:creationId xmlns:p14="http://schemas.microsoft.com/office/powerpoint/2010/main" val="249544553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US" dirty="0" smtClean="0"/>
              <a:t>Covered in Training:</a:t>
            </a:r>
          </a:p>
          <a:p>
            <a:pPr lvl="1"/>
            <a:r>
              <a:rPr lang="en-US" dirty="0" smtClean="0"/>
              <a:t>Background (Session One)</a:t>
            </a:r>
          </a:p>
          <a:p>
            <a:pPr lvl="1"/>
            <a:r>
              <a:rPr lang="en-US" dirty="0"/>
              <a:t>G</a:t>
            </a:r>
            <a:r>
              <a:rPr lang="en-US" dirty="0" smtClean="0"/>
              <a:t>eneral changes across forms (Session One)</a:t>
            </a:r>
          </a:p>
          <a:p>
            <a:pPr lvl="1"/>
            <a:r>
              <a:rPr lang="en-US" dirty="0" smtClean="0"/>
              <a:t>Discussion of all 13 forms (Session One – Session Four)</a:t>
            </a:r>
          </a:p>
          <a:p>
            <a:pPr lvl="1"/>
            <a:r>
              <a:rPr lang="en-US" dirty="0" smtClean="0"/>
              <a:t>Effective Dates</a:t>
            </a:r>
          </a:p>
          <a:p>
            <a:pPr lvl="1"/>
            <a:r>
              <a:rPr lang="en-US" dirty="0" smtClean="0"/>
              <a:t>Resources</a:t>
            </a:r>
          </a:p>
          <a:p>
            <a:endParaRPr lang="en-US" dirty="0"/>
          </a:p>
        </p:txBody>
      </p:sp>
      <p:sp>
        <p:nvSpPr>
          <p:cNvPr id="3" name="Date Placeholder 2"/>
          <p:cNvSpPr>
            <a:spLocks noGrp="1"/>
          </p:cNvSpPr>
          <p:nvPr>
            <p:ph type="dt" sz="half" idx="2"/>
          </p:nvPr>
        </p:nvSpPr>
        <p:spPr/>
        <p:txBody>
          <a:bodyPr/>
          <a:lstStyle/>
          <a:p>
            <a:fld id="{414FB1AD-D69E-B741-965A-0BAE826C2FA6}" type="datetime1">
              <a:rPr lang="en-US" smtClean="0"/>
              <a:pPr/>
              <a:t>7/25/2017</a:t>
            </a:fld>
            <a:endParaRPr lang="en-US"/>
          </a:p>
        </p:txBody>
      </p:sp>
      <p:sp>
        <p:nvSpPr>
          <p:cNvPr id="5" name="Slide Number Placeholder 4"/>
          <p:cNvSpPr>
            <a:spLocks noGrp="1"/>
          </p:cNvSpPr>
          <p:nvPr>
            <p:ph type="sldNum" sz="quarter" idx="4"/>
          </p:nvPr>
        </p:nvSpPr>
        <p:spPr/>
        <p:txBody>
          <a:bodyPr/>
          <a:lstStyle/>
          <a:p>
            <a:fld id="{42782948-4DBE-204D-AB9E-B65E067054AE}" type="slidenum">
              <a:rPr lang="en-US" smtClean="0"/>
              <a:pPr/>
              <a:t>38</a:t>
            </a:fld>
            <a:endParaRPr lang="en-US"/>
          </a:p>
        </p:txBody>
      </p:sp>
      <p:sp>
        <p:nvSpPr>
          <p:cNvPr id="6" name="Title 5"/>
          <p:cNvSpPr>
            <a:spLocks noGrp="1"/>
          </p:cNvSpPr>
          <p:nvPr>
            <p:ph type="title"/>
          </p:nvPr>
        </p:nvSpPr>
        <p:spPr/>
        <p:txBody>
          <a:bodyPr/>
          <a:lstStyle/>
          <a:p>
            <a:r>
              <a:rPr lang="en-US" dirty="0" smtClean="0"/>
              <a:t>Training Wrap-Up</a:t>
            </a:r>
            <a:endParaRPr lang="en-US" dirty="0"/>
          </a:p>
        </p:txBody>
      </p:sp>
    </p:spTree>
    <p:extLst>
      <p:ext uri="{BB962C8B-B14F-4D97-AF65-F5344CB8AC3E}">
        <p14:creationId xmlns:p14="http://schemas.microsoft.com/office/powerpoint/2010/main" val="419508280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14400" y="1589782"/>
            <a:ext cx="5486400" cy="584775"/>
          </a:xfrm>
        </p:spPr>
        <p:txBody>
          <a:bodyPr/>
          <a:lstStyle/>
          <a:p>
            <a:r>
              <a:rPr lang="en-US" b="1" cap="all" dirty="0" smtClean="0">
                <a:solidFill>
                  <a:schemeClr val="bg1"/>
                </a:solidFill>
              </a:rPr>
              <a:t>Questions</a:t>
            </a:r>
            <a:endParaRPr lang="en-US" cap="all" dirty="0">
              <a:solidFill>
                <a:schemeClr val="bg1"/>
              </a:solidFill>
            </a:endParaRPr>
          </a:p>
        </p:txBody>
      </p:sp>
      <p:sp>
        <p:nvSpPr>
          <p:cNvPr id="2" name="Date Placeholder 1"/>
          <p:cNvSpPr>
            <a:spLocks noGrp="1"/>
          </p:cNvSpPr>
          <p:nvPr>
            <p:ph type="dt" sz="half" idx="10"/>
          </p:nvPr>
        </p:nvSpPr>
        <p:spPr/>
        <p:txBody>
          <a:bodyPr/>
          <a:lstStyle/>
          <a:p>
            <a:fld id="{97F57F02-9C8D-9C43-8CF1-E7D544BE7C72}" type="datetime1">
              <a:rPr lang="en-US" smtClean="0"/>
              <a:pPr/>
              <a:t>7/25/2017</a:t>
            </a:fld>
            <a:endParaRPr lang="en-US"/>
          </a:p>
        </p:txBody>
      </p:sp>
      <p:sp>
        <p:nvSpPr>
          <p:cNvPr id="5" name="Slide Number Placeholder 4"/>
          <p:cNvSpPr>
            <a:spLocks noGrp="1"/>
          </p:cNvSpPr>
          <p:nvPr>
            <p:ph type="sldNum" sz="quarter" idx="12"/>
          </p:nvPr>
        </p:nvSpPr>
        <p:spPr/>
        <p:txBody>
          <a:bodyPr/>
          <a:lstStyle/>
          <a:p>
            <a:fld id="{42782948-4DBE-204D-AB9E-B65E067054AE}" type="slidenum">
              <a:rPr lang="en-US" smtClean="0"/>
              <a:pPr/>
              <a:t>39</a:t>
            </a:fld>
            <a:endParaRPr lang="en-US"/>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72200" y="2971800"/>
            <a:ext cx="1895475" cy="2857500"/>
          </a:xfrm>
          <a:prstGeom prst="rect">
            <a:avLst/>
          </a:prstGeom>
        </p:spPr>
      </p:pic>
    </p:spTree>
    <p:extLst>
      <p:ext uri="{BB962C8B-B14F-4D97-AF65-F5344CB8AC3E}">
        <p14:creationId xmlns:p14="http://schemas.microsoft.com/office/powerpoint/2010/main" val="26608649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676400" y="990600"/>
            <a:ext cx="6934200" cy="1676400"/>
          </a:xfrm>
        </p:spPr>
        <p:txBody>
          <a:bodyPr/>
          <a:lstStyle/>
          <a:p>
            <a:r>
              <a:rPr lang="en-US" sz="11000" b="1" cap="all" dirty="0" smtClean="0">
                <a:solidFill>
                  <a:schemeClr val="bg1"/>
                </a:solidFill>
                <a:latin typeface="Stencil" panose="040409050D0802020404" pitchFamily="82" charset="0"/>
              </a:rPr>
              <a:t>session</a:t>
            </a:r>
            <a:endParaRPr lang="en-US" sz="11000" cap="all" dirty="0">
              <a:solidFill>
                <a:schemeClr val="bg1"/>
              </a:solidFill>
              <a:latin typeface="Stencil" panose="040409050D0802020404" pitchFamily="82" charset="0"/>
            </a:endParaRPr>
          </a:p>
        </p:txBody>
      </p:sp>
      <p:sp>
        <p:nvSpPr>
          <p:cNvPr id="2" name="Date Placeholder 1"/>
          <p:cNvSpPr>
            <a:spLocks noGrp="1"/>
          </p:cNvSpPr>
          <p:nvPr>
            <p:ph type="dt" sz="half" idx="10"/>
          </p:nvPr>
        </p:nvSpPr>
        <p:spPr/>
        <p:txBody>
          <a:bodyPr/>
          <a:lstStyle/>
          <a:p>
            <a:fld id="{97F57F02-9C8D-9C43-8CF1-E7D544BE7C72}" type="datetime1">
              <a:rPr lang="en-US" smtClean="0"/>
              <a:pPr/>
              <a:t>7/25/2017</a:t>
            </a:fld>
            <a:endParaRPr lang="en-US"/>
          </a:p>
        </p:txBody>
      </p:sp>
      <p:sp>
        <p:nvSpPr>
          <p:cNvPr id="5" name="Slide Number Placeholder 4"/>
          <p:cNvSpPr>
            <a:spLocks noGrp="1"/>
          </p:cNvSpPr>
          <p:nvPr>
            <p:ph type="sldNum" sz="quarter" idx="12"/>
          </p:nvPr>
        </p:nvSpPr>
        <p:spPr/>
        <p:txBody>
          <a:bodyPr/>
          <a:lstStyle/>
          <a:p>
            <a:fld id="{42782948-4DBE-204D-AB9E-B65E067054AE}" type="slidenum">
              <a:rPr lang="en-US" smtClean="0"/>
              <a:pPr/>
              <a:t>4</a:t>
            </a:fld>
            <a:endParaRPr lang="en-US"/>
          </a:p>
        </p:txBody>
      </p:sp>
      <p:pic>
        <p:nvPicPr>
          <p:cNvPr id="1026" name="Picture 2" descr="C:\Users\debbie.ward\AppData\Local\Microsoft\Windows\Temporary Internet Files\Content.IE5\HXT5IT90\Gerald-G-Creation-Days-Numbers-3[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52800" y="2886651"/>
            <a:ext cx="2362835" cy="34379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6472689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p:txBody>
          <a:bodyPr/>
          <a:lstStyle/>
          <a:p>
            <a:fld id="{AB18E012-EC0C-1649-A039-CB178266D114}" type="datetime1">
              <a:rPr lang="en-US" smtClean="0"/>
              <a:t>7/25/2017</a:t>
            </a:fld>
            <a:endParaRPr lang="en-US"/>
          </a:p>
        </p:txBody>
      </p:sp>
      <p:sp>
        <p:nvSpPr>
          <p:cNvPr id="6" name="Slide Number Placeholder 5"/>
          <p:cNvSpPr>
            <a:spLocks noGrp="1"/>
          </p:cNvSpPr>
          <p:nvPr>
            <p:ph type="sldNum" sz="quarter" idx="4"/>
          </p:nvPr>
        </p:nvSpPr>
        <p:spPr/>
        <p:txBody>
          <a:bodyPr/>
          <a:lstStyle/>
          <a:p>
            <a:fld id="{42782948-4DBE-204D-AB9E-B65E067054AE}" type="slidenum">
              <a:rPr lang="en-US" smtClean="0"/>
              <a:pPr/>
              <a:t>40</a:t>
            </a:fld>
            <a:endParaRPr lang="en-US"/>
          </a:p>
        </p:txBody>
      </p:sp>
      <p:sp>
        <p:nvSpPr>
          <p:cNvPr id="5" name="Footer Placeholder 4"/>
          <p:cNvSpPr>
            <a:spLocks noGrp="1"/>
          </p:cNvSpPr>
          <p:nvPr>
            <p:ph type="ftr" sz="quarter" idx="4294967295"/>
          </p:nvPr>
        </p:nvSpPr>
        <p:spPr>
          <a:xfrm>
            <a:off x="0" y="6529388"/>
            <a:ext cx="2895600" cy="185737"/>
          </a:xfrm>
        </p:spPr>
        <p:txBody>
          <a:bodyPr/>
          <a:lstStyle/>
          <a:p>
            <a:r>
              <a:rPr lang="en-US"/>
              <a:t>FOOTER GOES HERE</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00700" y="907576"/>
            <a:ext cx="2514600" cy="2514600"/>
          </a:xfrm>
          <a:prstGeom prst="rect">
            <a:avLst/>
          </a:prstGeom>
        </p:spPr>
      </p:pic>
      <p:sp>
        <p:nvSpPr>
          <p:cNvPr id="7" name="Subtitle 8"/>
          <p:cNvSpPr txBox="1">
            <a:spLocks/>
          </p:cNvSpPr>
          <p:nvPr/>
        </p:nvSpPr>
        <p:spPr>
          <a:xfrm>
            <a:off x="655608" y="4102400"/>
            <a:ext cx="3810000" cy="1600200"/>
          </a:xfrm>
          <a:prstGeom prst="rect">
            <a:avLst/>
          </a:prstGeom>
          <a:effectLst>
            <a:outerShdw blurRad="254000" dir="5400000" algn="tl" rotWithShape="0">
              <a:srgbClr val="000000">
                <a:alpha val="40000"/>
              </a:srgbClr>
            </a:outerShdw>
          </a:effectLst>
        </p:spPr>
        <p:txBody>
          <a:bodyPr vert="horz" lIns="91440" tIns="45720" rIns="91440" bIns="45720" rtlCol="0">
            <a:normAutofit/>
          </a:bodyPr>
          <a:lstStyle>
            <a:lvl1pPr marL="0" indent="0" algn="l" defTabSz="457200" rtl="0" eaLnBrk="1" latinLnBrk="0" hangingPunct="1">
              <a:spcBef>
                <a:spcPts val="0"/>
              </a:spcBef>
              <a:spcAft>
                <a:spcPts val="1200"/>
              </a:spcAft>
              <a:buFont typeface="Arial"/>
              <a:buNone/>
              <a:defRPr sz="1800" b="0" i="0" kern="1200">
                <a:solidFill>
                  <a:schemeClr val="bg1"/>
                </a:solidFill>
                <a:latin typeface="Gill Sans MT"/>
                <a:ea typeface="+mn-ea"/>
                <a:cs typeface="Gill Sans MT"/>
              </a:defRPr>
            </a:lvl1pPr>
            <a:lvl2pPr marL="457200" indent="0" algn="ctr" defTabSz="457200" rtl="0" eaLnBrk="1" latinLnBrk="0" hangingPunct="1">
              <a:spcBef>
                <a:spcPts val="0"/>
              </a:spcBef>
              <a:spcAft>
                <a:spcPts val="1200"/>
              </a:spcAft>
              <a:buFont typeface="Arial"/>
              <a:buNone/>
              <a:defRPr sz="2000" b="0" i="0" kern="1200">
                <a:solidFill>
                  <a:schemeClr val="tx1">
                    <a:tint val="75000"/>
                  </a:schemeClr>
                </a:solidFill>
                <a:latin typeface="Gill Sans MT"/>
                <a:ea typeface="+mn-ea"/>
                <a:cs typeface="Gill Sans MT"/>
              </a:defRPr>
            </a:lvl2pPr>
            <a:lvl3pPr marL="914400" indent="0" algn="ctr" defTabSz="457200" rtl="0" eaLnBrk="1" latinLnBrk="0" hangingPunct="1">
              <a:spcBef>
                <a:spcPct val="20000"/>
              </a:spcBef>
              <a:buFont typeface="Arial"/>
              <a:buNone/>
              <a:defRPr sz="1800" b="0" i="0" kern="1200">
                <a:solidFill>
                  <a:schemeClr val="tx1">
                    <a:tint val="75000"/>
                  </a:schemeClr>
                </a:solidFill>
                <a:latin typeface="Gill Sans MT"/>
                <a:ea typeface="+mn-ea"/>
                <a:cs typeface="Gill Sans MT"/>
              </a:defRPr>
            </a:lvl3pPr>
            <a:lvl4pPr marL="1371600" indent="0" algn="ctr" defTabSz="457200" rtl="0" eaLnBrk="1" latinLnBrk="0" hangingPunct="1">
              <a:spcBef>
                <a:spcPct val="20000"/>
              </a:spcBef>
              <a:buFont typeface="Arial"/>
              <a:buNone/>
              <a:defRPr sz="1600" b="0" i="0" kern="1200">
                <a:solidFill>
                  <a:schemeClr val="tx1">
                    <a:tint val="75000"/>
                  </a:schemeClr>
                </a:solidFill>
                <a:latin typeface="Gill Sans MT"/>
                <a:ea typeface="+mn-ea"/>
                <a:cs typeface="Gill Sans MT"/>
              </a:defRPr>
            </a:lvl4pPr>
            <a:lvl5pPr marL="1828800" indent="0" algn="ctr" defTabSz="457200" rtl="0" eaLnBrk="1" latinLnBrk="0" hangingPunct="1">
              <a:spcBef>
                <a:spcPct val="20000"/>
              </a:spcBef>
              <a:buFont typeface="Arial"/>
              <a:buNone/>
              <a:defRPr sz="1400" b="0" i="0" kern="1200">
                <a:solidFill>
                  <a:schemeClr val="tx1">
                    <a:tint val="75000"/>
                  </a:schemeClr>
                </a:solidFill>
                <a:latin typeface="Gill Sans MT"/>
                <a:ea typeface="+mn-ea"/>
                <a:cs typeface="Gill Sans MT"/>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spcAft>
                <a:spcPts val="600"/>
              </a:spcAft>
            </a:pPr>
            <a:r>
              <a:rPr lang="en-US" dirty="0"/>
              <a:t>OCSE Division of Policy and Training</a:t>
            </a:r>
          </a:p>
          <a:p>
            <a:pPr>
              <a:spcAft>
                <a:spcPts val="600"/>
              </a:spcAft>
            </a:pPr>
            <a:r>
              <a:rPr lang="en-US" dirty="0"/>
              <a:t>ocse.dpt@acf.hhs.gov</a:t>
            </a:r>
          </a:p>
        </p:txBody>
      </p:sp>
    </p:spTree>
    <p:extLst>
      <p:ext uri="{BB962C8B-B14F-4D97-AF65-F5344CB8AC3E}">
        <p14:creationId xmlns:p14="http://schemas.microsoft.com/office/powerpoint/2010/main" val="423160666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p:txBody>
          <a:bodyPr/>
          <a:lstStyle/>
          <a:p>
            <a:fld id="{414FB1AD-D69E-B741-965A-0BAE826C2FA6}" type="datetime1">
              <a:rPr lang="en-US" smtClean="0"/>
              <a:pPr/>
              <a:t>7/25/2017</a:t>
            </a:fld>
            <a:endParaRPr lang="en-US"/>
          </a:p>
        </p:txBody>
      </p:sp>
      <p:sp>
        <p:nvSpPr>
          <p:cNvPr id="5" name="Slide Number Placeholder 4"/>
          <p:cNvSpPr>
            <a:spLocks noGrp="1"/>
          </p:cNvSpPr>
          <p:nvPr>
            <p:ph type="sldNum" sz="quarter" idx="4"/>
          </p:nvPr>
        </p:nvSpPr>
        <p:spPr/>
        <p:txBody>
          <a:bodyPr/>
          <a:lstStyle/>
          <a:p>
            <a:fld id="{42782948-4DBE-204D-AB9E-B65E067054AE}" type="slidenum">
              <a:rPr lang="en-US" smtClean="0"/>
              <a:pPr/>
              <a:t>5</a:t>
            </a:fld>
            <a:endParaRPr lang="en-US"/>
          </a:p>
        </p:txBody>
      </p:sp>
      <p:sp>
        <p:nvSpPr>
          <p:cNvPr id="6" name="Title 5"/>
          <p:cNvSpPr>
            <a:spLocks noGrp="1"/>
          </p:cNvSpPr>
          <p:nvPr>
            <p:ph type="title"/>
          </p:nvPr>
        </p:nvSpPr>
        <p:spPr>
          <a:xfrm>
            <a:off x="685800" y="417493"/>
            <a:ext cx="7543800" cy="954107"/>
          </a:xfrm>
        </p:spPr>
        <p:txBody>
          <a:bodyPr/>
          <a:lstStyle/>
          <a:p>
            <a:r>
              <a:rPr lang="en-US" cap="all" dirty="0" smtClean="0"/>
              <a:t>Notice of determination of controlling order </a:t>
            </a:r>
            <a:r>
              <a:rPr lang="en-US" cap="all" dirty="0"/>
              <a:t>– </a:t>
            </a:r>
            <a:r>
              <a:rPr lang="en-US" cap="all" dirty="0" smtClean="0"/>
              <a:t>slide </a:t>
            </a:r>
            <a:r>
              <a:rPr lang="en-US" cap="all" dirty="0"/>
              <a:t>1</a:t>
            </a:r>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1447800"/>
            <a:ext cx="7473950" cy="4187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8514759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p:txBody>
          <a:bodyPr/>
          <a:lstStyle/>
          <a:p>
            <a:fld id="{414FB1AD-D69E-B741-965A-0BAE826C2FA6}" type="datetime1">
              <a:rPr lang="en-US" smtClean="0"/>
              <a:pPr/>
              <a:t>7/25/2017</a:t>
            </a:fld>
            <a:endParaRPr lang="en-US"/>
          </a:p>
        </p:txBody>
      </p:sp>
      <p:sp>
        <p:nvSpPr>
          <p:cNvPr id="5" name="Slide Number Placeholder 4"/>
          <p:cNvSpPr>
            <a:spLocks noGrp="1"/>
          </p:cNvSpPr>
          <p:nvPr>
            <p:ph type="sldNum" sz="quarter" idx="4"/>
          </p:nvPr>
        </p:nvSpPr>
        <p:spPr/>
        <p:txBody>
          <a:bodyPr/>
          <a:lstStyle/>
          <a:p>
            <a:fld id="{42782948-4DBE-204D-AB9E-B65E067054AE}" type="slidenum">
              <a:rPr lang="en-US" smtClean="0"/>
              <a:pPr/>
              <a:t>6</a:t>
            </a:fld>
            <a:endParaRPr lang="en-US"/>
          </a:p>
        </p:txBody>
      </p:sp>
      <p:sp>
        <p:nvSpPr>
          <p:cNvPr id="6" name="Title 5"/>
          <p:cNvSpPr>
            <a:spLocks noGrp="1"/>
          </p:cNvSpPr>
          <p:nvPr>
            <p:ph type="title"/>
          </p:nvPr>
        </p:nvSpPr>
        <p:spPr>
          <a:xfrm>
            <a:off x="685800" y="417493"/>
            <a:ext cx="7543800" cy="954107"/>
          </a:xfrm>
        </p:spPr>
        <p:txBody>
          <a:bodyPr/>
          <a:lstStyle/>
          <a:p>
            <a:r>
              <a:rPr lang="en-US" cap="all" dirty="0"/>
              <a:t>Notice of determination of controlling order – slide </a:t>
            </a:r>
            <a:r>
              <a:rPr lang="en-US" cap="all" dirty="0" smtClean="0"/>
              <a:t>2</a:t>
            </a:r>
            <a:endParaRPr lang="en-US" cap="all" dirty="0"/>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1447800"/>
            <a:ext cx="7394575" cy="3498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9726767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p:txBody>
          <a:bodyPr/>
          <a:lstStyle/>
          <a:p>
            <a:fld id="{414FB1AD-D69E-B741-965A-0BAE826C2FA6}" type="datetime1">
              <a:rPr lang="en-US" smtClean="0"/>
              <a:pPr/>
              <a:t>7/25/2017</a:t>
            </a:fld>
            <a:endParaRPr lang="en-US"/>
          </a:p>
        </p:txBody>
      </p:sp>
      <p:sp>
        <p:nvSpPr>
          <p:cNvPr id="5" name="Slide Number Placeholder 4"/>
          <p:cNvSpPr>
            <a:spLocks noGrp="1"/>
          </p:cNvSpPr>
          <p:nvPr>
            <p:ph type="sldNum" sz="quarter" idx="4"/>
          </p:nvPr>
        </p:nvSpPr>
        <p:spPr/>
        <p:txBody>
          <a:bodyPr/>
          <a:lstStyle/>
          <a:p>
            <a:fld id="{42782948-4DBE-204D-AB9E-B65E067054AE}" type="slidenum">
              <a:rPr lang="en-US" smtClean="0"/>
              <a:pPr/>
              <a:t>7</a:t>
            </a:fld>
            <a:endParaRPr lang="en-US"/>
          </a:p>
        </p:txBody>
      </p:sp>
      <p:sp>
        <p:nvSpPr>
          <p:cNvPr id="6" name="Title 5"/>
          <p:cNvSpPr>
            <a:spLocks noGrp="1"/>
          </p:cNvSpPr>
          <p:nvPr>
            <p:ph type="title"/>
          </p:nvPr>
        </p:nvSpPr>
        <p:spPr>
          <a:xfrm>
            <a:off x="685800" y="417493"/>
            <a:ext cx="7543800" cy="954107"/>
          </a:xfrm>
        </p:spPr>
        <p:txBody>
          <a:bodyPr/>
          <a:lstStyle/>
          <a:p>
            <a:r>
              <a:rPr lang="en-US" cap="all" dirty="0"/>
              <a:t>Notice of determination of controlling order – slide </a:t>
            </a:r>
            <a:r>
              <a:rPr lang="en-US" cap="all" dirty="0" smtClean="0"/>
              <a:t>3</a:t>
            </a:r>
            <a:endParaRPr lang="en-US" dirty="0"/>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1676400"/>
            <a:ext cx="7029450" cy="2676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1732908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p:txBody>
          <a:bodyPr/>
          <a:lstStyle/>
          <a:p>
            <a:fld id="{414FB1AD-D69E-B741-965A-0BAE826C2FA6}" type="datetime1">
              <a:rPr lang="en-US" smtClean="0"/>
              <a:pPr/>
              <a:t>7/25/2017</a:t>
            </a:fld>
            <a:endParaRPr lang="en-US"/>
          </a:p>
        </p:txBody>
      </p:sp>
      <p:sp>
        <p:nvSpPr>
          <p:cNvPr id="5" name="Slide Number Placeholder 4"/>
          <p:cNvSpPr>
            <a:spLocks noGrp="1"/>
          </p:cNvSpPr>
          <p:nvPr>
            <p:ph type="sldNum" sz="quarter" idx="4"/>
          </p:nvPr>
        </p:nvSpPr>
        <p:spPr/>
        <p:txBody>
          <a:bodyPr/>
          <a:lstStyle/>
          <a:p>
            <a:fld id="{42782948-4DBE-204D-AB9E-B65E067054AE}" type="slidenum">
              <a:rPr lang="en-US" smtClean="0"/>
              <a:pPr/>
              <a:t>8</a:t>
            </a:fld>
            <a:endParaRPr lang="en-US"/>
          </a:p>
        </p:txBody>
      </p:sp>
      <p:sp>
        <p:nvSpPr>
          <p:cNvPr id="6" name="Title 5"/>
          <p:cNvSpPr>
            <a:spLocks noGrp="1"/>
          </p:cNvSpPr>
          <p:nvPr>
            <p:ph type="title"/>
          </p:nvPr>
        </p:nvSpPr>
        <p:spPr>
          <a:xfrm>
            <a:off x="609600" y="417493"/>
            <a:ext cx="8001000" cy="954107"/>
          </a:xfrm>
        </p:spPr>
        <p:txBody>
          <a:bodyPr/>
          <a:lstStyle/>
          <a:p>
            <a:r>
              <a:rPr lang="en-US" cap="all" dirty="0"/>
              <a:t>Child support locate </a:t>
            </a:r>
            <a:r>
              <a:rPr lang="en-US" cap="all" dirty="0" smtClean="0"/>
              <a:t>request –</a:t>
            </a:r>
            <a:br>
              <a:rPr lang="en-US" cap="all" dirty="0" smtClean="0"/>
            </a:br>
            <a:r>
              <a:rPr lang="en-US" cap="all" dirty="0" smtClean="0"/>
              <a:t>Slide 1</a:t>
            </a:r>
            <a:endParaRPr lang="en-US" cap="all" dirty="0"/>
          </a:p>
        </p:txBody>
      </p:sp>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1524000"/>
            <a:ext cx="7559675" cy="2871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7951837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p:txBody>
          <a:bodyPr/>
          <a:lstStyle/>
          <a:p>
            <a:fld id="{414FB1AD-D69E-B741-965A-0BAE826C2FA6}" type="datetime1">
              <a:rPr lang="en-US" smtClean="0"/>
              <a:pPr/>
              <a:t>7/25/2017</a:t>
            </a:fld>
            <a:endParaRPr lang="en-US"/>
          </a:p>
        </p:txBody>
      </p:sp>
      <p:sp>
        <p:nvSpPr>
          <p:cNvPr id="5" name="Slide Number Placeholder 4"/>
          <p:cNvSpPr>
            <a:spLocks noGrp="1"/>
          </p:cNvSpPr>
          <p:nvPr>
            <p:ph type="sldNum" sz="quarter" idx="4"/>
          </p:nvPr>
        </p:nvSpPr>
        <p:spPr/>
        <p:txBody>
          <a:bodyPr/>
          <a:lstStyle/>
          <a:p>
            <a:fld id="{42782948-4DBE-204D-AB9E-B65E067054AE}" type="slidenum">
              <a:rPr lang="en-US" smtClean="0"/>
              <a:pPr/>
              <a:t>9</a:t>
            </a:fld>
            <a:endParaRPr lang="en-US"/>
          </a:p>
        </p:txBody>
      </p:sp>
      <p:sp>
        <p:nvSpPr>
          <p:cNvPr id="6" name="Title 5"/>
          <p:cNvSpPr>
            <a:spLocks noGrp="1"/>
          </p:cNvSpPr>
          <p:nvPr>
            <p:ph type="title"/>
          </p:nvPr>
        </p:nvSpPr>
        <p:spPr>
          <a:xfrm>
            <a:off x="685800" y="848380"/>
            <a:ext cx="7772400" cy="523220"/>
          </a:xfrm>
        </p:spPr>
        <p:txBody>
          <a:bodyPr/>
          <a:lstStyle/>
          <a:p>
            <a:r>
              <a:rPr lang="en-US" cap="all" dirty="0"/>
              <a:t>Child support locate </a:t>
            </a:r>
            <a:r>
              <a:rPr lang="en-US" cap="all" dirty="0" smtClean="0"/>
              <a:t>request – </a:t>
            </a:r>
            <a:r>
              <a:rPr lang="en-US" cap="all" dirty="0"/>
              <a:t>Slide </a:t>
            </a:r>
            <a:r>
              <a:rPr lang="en-US" cap="all" dirty="0" smtClean="0"/>
              <a:t>2</a:t>
            </a:r>
            <a:endParaRPr lang="en-US" dirty="0"/>
          </a:p>
        </p:txBody>
      </p:sp>
      <p:pic>
        <p:nvPicPr>
          <p:cNvPr id="122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1481138"/>
            <a:ext cx="7559675" cy="3395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31854815"/>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UIDATA" val="&lt;database version=&quot;10.0&quot;&gt;&lt;object type=&quot;1&quot; unique_id=&quot;10001&quot;&gt;&lt;object type=&quot;2&quot; unique_id=&quot;10002&quot;&gt;&lt;object type=&quot;3&quot; unique_id=&quot;10003&quot;&gt;&lt;property id=&quot;20148&quot; value=&quot;5&quot;/&gt;&lt;property id=&quot;20300&quot; value=&quot;Slide 1 - &amp;quot;Intergovernmental Forms  Training&amp;quot;&quot;/&gt;&lt;property id=&quot;20307&quot; value=&quot;291&quot;/&gt;&lt;/object&gt;&lt;object type=&quot;3&quot; unique_id=&quot;10004&quot;&gt;&lt;property id=&quot;20148&quot; value=&quot;5&quot;/&gt;&lt;property id=&quot;20300&quot; value=&quot;Slide 2 - &amp;quot;Agenda for the Four-Part Intergovernmental Training course:&amp;quot;&quot;/&gt;&lt;property id=&quot;20307&quot; value=&quot;322&quot;/&gt;&lt;/object&gt;&lt;object type=&quot;3&quot; unique_id=&quot;10005&quot;&gt;&lt;property id=&quot;20148&quot; value=&quot;5&quot;/&gt;&lt;property id=&quot;20300&quot; value=&quot;Slide 3 - &amp;quot;Agenda Continued:&amp;quot;&quot;/&gt;&lt;property id=&quot;20307&quot; value=&quot;331&quot;/&gt;&lt;/object&gt;&lt;object type=&quot;3&quot; unique_id=&quot;10006&quot;&gt;&lt;property id=&quot;20148&quot; value=&quot;5&quot;/&gt;&lt;property id=&quot;20300&quot; value=&quot;Slide 4 - &amp;quot;session&amp;quot;&quot;/&gt;&lt;property id=&quot;20307&quot; value=&quot;333&quot;/&gt;&lt;/object&gt;&lt;object type=&quot;3&quot; unique_id=&quot;10007&quot;&gt;&lt;property id=&quot;20148&quot; value=&quot;5&quot;/&gt;&lt;property id=&quot;20300&quot; value=&quot;Slide 5 - &amp;quot;Notice of determination of controlling order – slide 1&amp;quot;&quot;/&gt;&lt;property id=&quot;20307&quot; value=&quot;345&quot;/&gt;&lt;/object&gt;&lt;object type=&quot;3&quot; unique_id=&quot;10008&quot;&gt;&lt;property id=&quot;20148&quot; value=&quot;5&quot;/&gt;&lt;property id=&quot;20300&quot; value=&quot;Slide 6 - &amp;quot;Notice of determination of controlling order – slide 2&amp;quot;&quot;/&gt;&lt;property id=&quot;20307&quot; value=&quot;346&quot;/&gt;&lt;/object&gt;&lt;object type=&quot;3&quot; unique_id=&quot;10009&quot;&gt;&lt;property id=&quot;20148&quot; value=&quot;5&quot;/&gt;&lt;property id=&quot;20300&quot; value=&quot;Slide 7 - &amp;quot;Notice of determination of controlling order – slide 3&amp;quot;&quot;/&gt;&lt;property id=&quot;20307&quot; value=&quot;359&quot;/&gt;&lt;/object&gt;&lt;object type=&quot;3&quot; unique_id=&quot;10010&quot;&gt;&lt;property id=&quot;20148&quot; value=&quot;5&quot;/&gt;&lt;property id=&quot;20300&quot; value=&quot;Slide 8 - &amp;quot;Child support locate request – Slide 1&amp;quot;&quot;/&gt;&lt;property id=&quot;20307&quot; value=&quot;347&quot;/&gt;&lt;/object&gt;&lt;object type=&quot;3&quot; unique_id=&quot;10011&quot;&gt;&lt;property id=&quot;20148&quot; value=&quot;5&quot;/&gt;&lt;property id=&quot;20300&quot; value=&quot;Slide 9 - &amp;quot;Child support locate request – Slide 2&amp;quot;&quot;/&gt;&lt;property id=&quot;20307&quot; value=&quot;348&quot;/&gt;&lt;/object&gt;&lt;object type=&quot;3&quot; unique_id=&quot;10012&quot;&gt;&lt;property id=&quot;20148&quot; value=&quot;5&quot;/&gt;&lt;property id=&quot;20300&quot; value=&quot;Slide 10 - &amp;quot;Child support locate request – Slide 3&amp;quot;&quot;/&gt;&lt;property id=&quot;20307&quot; value=&quot;349&quot;/&gt;&lt;/object&gt;&lt;object type=&quot;3&quot; unique_id=&quot;10013&quot;&gt;&lt;property id=&quot;20148&quot; value=&quot;5&quot;/&gt;&lt;property id=&quot;20300&quot; value=&quot;Slide 11 - &amp;quot;Questions&amp;quot;&quot;/&gt;&lt;property id=&quot;20307&quot; value=&quot;355&quot;/&gt;&lt;/object&gt;&lt;object type=&quot;3&quot; unique_id=&quot;10014&quot;&gt;&lt;property id=&quot;20148&quot; value=&quot;5&quot;/&gt;&lt;property id=&quot;20300&quot; value=&quot;Slide 12 - &amp;quot;Declaration in support of establishing parentage – slide 1&amp;quot;&quot;/&gt;&lt;property id=&quot;20307&quot; value=&quot;341&quot;/&gt;&lt;/object&gt;&lt;object type=&quot;3&quot; unique_id=&quot;10015&quot;&gt;&lt;property id=&quot;20148&quot; value=&quot;5&quot;/&gt;&lt;property id=&quot;20300&quot; value=&quot;Slide 13 - &amp;quot;Declaration in support of establishing parentage – slide 2&amp;quot;&quot;/&gt;&lt;property id=&quot;20307&quot; value=&quot;342&quot;/&gt;&lt;/object&gt;&lt;object type=&quot;3&quot; unique_id=&quot;10016&quot;&gt;&lt;property id=&quot;20148&quot; value=&quot;5&quot;/&gt;&lt;property id=&quot;20300&quot; value=&quot;Slide 14 - &amp;quot;Declaration in support of establishing parentage – slide 3&amp;quot;&quot;/&gt;&lt;property id=&quot;20307&quot; value=&quot;343&quot;/&gt;&lt;/object&gt;&lt;object type=&quot;3&quot; unique_id=&quot;10017&quot;&gt;&lt;property id=&quot;20148&quot; value=&quot;5&quot;/&gt;&lt;property id=&quot;20300&quot; value=&quot;Slide 15 - &amp;quot;Declaration in support of establishing parentage – slide 4&amp;quot;&quot;/&gt;&lt;property id=&quot;20307&quot; value=&quot;344&quot;/&gt;&lt;/object&gt;&lt;object type=&quot;3&quot; unique_id=&quot;10018&quot;&gt;&lt;property id=&quot;20148&quot; value=&quot;5&quot;/&gt;&lt;property id=&quot;20300&quot; value=&quot;Slide 16 - &amp;quot;Declaration in support of establishing parentage – slide 5&amp;quot;&quot;/&gt;&lt;property id=&quot;20307&quot; value=&quot;362&quot;/&gt;&lt;/object&gt;&lt;object type=&quot;3&quot; unique_id=&quot;10019&quot;&gt;&lt;property id=&quot;20148&quot; value=&quot;5&quot;/&gt;&lt;property id=&quot;20300&quot; value=&quot;Slide 17 - &amp;quot;Declaration in support of establishing parentage – slide 6&amp;quot;&quot;/&gt;&lt;property id=&quot;20307&quot; value=&quot;363&quot;/&gt;&lt;/object&gt;&lt;object type=&quot;3&quot; unique_id=&quot;10020&quot;&gt;&lt;property id=&quot;20148&quot; value=&quot;5&quot;/&gt;&lt;property id=&quot;20300&quot; value=&quot;Slide 18 - &amp;quot;Declaration in support of establishing parentage – slide 7&amp;quot;&quot;/&gt;&lt;property id=&quot;20307&quot; value=&quot;364&quot;/&gt;&lt;/object&gt;&lt;object type=&quot;3&quot; unique_id=&quot;10021&quot;&gt;&lt;property id=&quot;20148&quot; value=&quot;5&quot;/&gt;&lt;property id=&quot;20300&quot; value=&quot;Slide 19 - &amp;quot;Questions&amp;quot;&quot;/&gt;&lt;property id=&quot;20307&quot; value=&quot;383&quot;/&gt;&lt;/object&gt;&lt;object type=&quot;3&quot; unique_id=&quot;10022&quot;&gt;&lt;property id=&quot;20148&quot; value=&quot;5&quot;/&gt;&lt;property id=&quot;20300&quot; value=&quot;Slide 20 - &amp;quot;Forms Matrix&amp;quot;&quot;/&gt;&lt;property id=&quot;20307&quot; value=&quot;371&quot;/&gt;&lt;/object&gt;&lt;object type=&quot;3&quot; unique_id=&quot;10023&quot;&gt;&lt;property id=&quot;20148&quot; value=&quot;5&quot;/&gt;&lt;property id=&quot;20300&quot; value=&quot;Slide 21 - &amp;quot;Forms Matrix – Page 2&amp;quot;&quot;/&gt;&lt;property id=&quot;20307&quot; value=&quot;373&quot;/&gt;&lt;/object&gt;&lt;object type=&quot;3&quot; unique_id=&quot;10024&quot;&gt;&lt;property id=&quot;20148&quot; value=&quot;5&quot;/&gt;&lt;property id=&quot;20300&quot; value=&quot;Slide 22 - &amp;quot;Forms Matrix – Page 3&amp;quot;&quot;/&gt;&lt;property id=&quot;20307&quot; value=&quot;372&quot;/&gt;&lt;/object&gt;&lt;object type=&quot;3&quot; unique_id=&quot;10025&quot;&gt;&lt;property id=&quot;20148&quot; value=&quot;5&quot;/&gt;&lt;property id=&quot;20300&quot; value=&quot;Slide 23 - &amp;quot;Questions&amp;quot;&quot;/&gt;&lt;property id=&quot;20307&quot; value=&quot;384&quot;/&gt;&lt;/object&gt;&lt;object type=&quot;3&quot; unique_id=&quot;10026&quot;&gt;&lt;property id=&quot;20148&quot; value=&quot;5&quot;/&gt;&lt;property id=&quot;20300&quot; value=&quot;Slide 24 - &amp;quot;Scenario 1 – First Slide&amp;quot;&quot;/&gt;&lt;property id=&quot;20307&quot; value=&quot;380&quot;/&gt;&lt;/object&gt;&lt;object type=&quot;3&quot; unique_id=&quot;10027&quot;&gt;&lt;property id=&quot;20148&quot; value=&quot;5&quot;/&gt;&lt;property id=&quot;20300&quot; value=&quot;Slide 25 - &amp;quot;Scenario 1- Second Slide&amp;quot;&quot;/&gt;&lt;property id=&quot;20307&quot; value=&quot;388&quot;/&gt;&lt;/object&gt;&lt;object type=&quot;3&quot; unique_id=&quot;10028&quot;&gt;&lt;property id=&quot;20148&quot; value=&quot;5&quot;/&gt;&lt;property id=&quot;20300&quot; value=&quot;Slide 26 - &amp;quot;Scenario 1- Third Slide&amp;quot;&quot;/&gt;&lt;property id=&quot;20307&quot; value=&quot;389&quot;/&gt;&lt;/object&gt;&lt;object type=&quot;3&quot; unique_id=&quot;10029&quot;&gt;&lt;property id=&quot;20148&quot; value=&quot;5&quot;/&gt;&lt;property id=&quot;20300&quot; value=&quot;Slide 27 - &amp;quot;Questions&amp;quot;&quot;/&gt;&lt;property id=&quot;20307&quot; value=&quot;385&quot;/&gt;&lt;/object&gt;&lt;object type=&quot;3&quot; unique_id=&quot;10030&quot;&gt;&lt;property id=&quot;20148&quot; value=&quot;5&quot;/&gt;&lt;property id=&quot;20300&quot; value=&quot;Slide 28 - &amp;quot;Scenario 2 – First Slide&amp;quot;&quot;/&gt;&lt;property id=&quot;20307&quot; value=&quot;381&quot;/&gt;&lt;/object&gt;&lt;object type=&quot;3&quot; unique_id=&quot;10031&quot;&gt;&lt;property id=&quot;20148&quot; value=&quot;5&quot;/&gt;&lt;property id=&quot;20300&quot; value=&quot;Slide 29 - &amp;quot;Scenario 2 – Second Slide&amp;quot;&quot;/&gt;&lt;property id=&quot;20307&quot; value=&quot;390&quot;/&gt;&lt;/object&gt;&lt;object type=&quot;3&quot; unique_id=&quot;10032&quot;&gt;&lt;property id=&quot;20148&quot; value=&quot;5&quot;/&gt;&lt;property id=&quot;20300&quot; value=&quot;Slide 30 - &amp;quot;Scenario 2 – Third Slide&amp;quot;&quot;/&gt;&lt;property id=&quot;20307&quot; value=&quot;391&quot;/&gt;&lt;/object&gt;&lt;object type=&quot;3&quot; unique_id=&quot;10033&quot;&gt;&lt;property id=&quot;20148&quot; value=&quot;5&quot;/&gt;&lt;property id=&quot;20300&quot; value=&quot;Slide 31 - &amp;quot;Questions&amp;quot;&quot;/&gt;&lt;property id=&quot;20307&quot; value=&quot;386&quot;/&gt;&lt;/object&gt;&lt;object type=&quot;3&quot; unique_id=&quot;10034&quot;&gt;&lt;property id=&quot;20148&quot; value=&quot;5&quot;/&gt;&lt;property id=&quot;20300&quot; value=&quot;Slide 32 - &amp;quot;Scenario 3 – First Slide&amp;quot;&quot;/&gt;&lt;property id=&quot;20307&quot; value=&quot;382&quot;/&gt;&lt;/object&gt;&lt;object type=&quot;3&quot; unique_id=&quot;10035&quot;&gt;&lt;property id=&quot;20148&quot; value=&quot;5&quot;/&gt;&lt;property id=&quot;20300&quot; value=&quot;Slide 33 - &amp;quot;Scenario 3 – Second Slide&amp;quot;&quot;/&gt;&lt;property id=&quot;20307&quot; value=&quot;392&quot;/&gt;&lt;/object&gt;&lt;object type=&quot;3&quot; unique_id=&quot;10036&quot;&gt;&lt;property id=&quot;20148&quot; value=&quot;5&quot;/&gt;&lt;property id=&quot;20300&quot; value=&quot;Slide 34 - &amp;quot;Scenario 3 – Third Slide&amp;quot;&quot;/&gt;&lt;property id=&quot;20307&quot; value=&quot;393&quot;/&gt;&lt;/object&gt;&lt;object type=&quot;3&quot; unique_id=&quot;10037&quot;&gt;&lt;property id=&quot;20148&quot; value=&quot;5&quot;/&gt;&lt;property id=&quot;20300&quot; value=&quot;Slide 35 - &amp;quot;Questions&amp;quot;&quot;/&gt;&lt;property id=&quot;20307&quot; value=&quot;387&quot;/&gt;&lt;/object&gt;&lt;object type=&quot;3&quot; unique_id=&quot;10038&quot;&gt;&lt;property id=&quot;20148&quot; value=&quot;5&quot;/&gt;&lt;property id=&quot;20300&quot; value=&quot;Slide 36 - &amp;quot;Effective Date of Revised Forms&amp;quot;&quot;/&gt;&lt;property id=&quot;20307&quot; value=&quot;365&quot;/&gt;&lt;/object&gt;&lt;object type=&quot;3&quot; unique_id=&quot;10039&quot;&gt;&lt;property id=&quot;20148&quot; value=&quot;5&quot;/&gt;&lt;property id=&quot;20300&quot; value=&quot;Slide 37 - &amp;quot;Intergovernmental Forms Resources&amp;quot;&quot;/&gt;&lt;property id=&quot;20307&quot; value=&quot;368&quot;/&gt;&lt;/object&gt;&lt;object type=&quot;3&quot; unique_id=&quot;10040&quot;&gt;&lt;property id=&quot;20148&quot; value=&quot;5&quot;/&gt;&lt;property id=&quot;20300&quot; value=&quot;Slide 38 - &amp;quot;Training Wrap-Up&amp;quot;&quot;/&gt;&lt;property id=&quot;20307&quot; value=&quot;367&quot;/&gt;&lt;/object&gt;&lt;object type=&quot;3&quot; unique_id=&quot;10041&quot;&gt;&lt;property id=&quot;20148&quot; value=&quot;5&quot;/&gt;&lt;property id=&quot;20300&quot; value=&quot;Slide 39 - &amp;quot;Questions&amp;quot;&quot;/&gt;&lt;property id=&quot;20307&quot; value=&quot;357&quot;/&gt;&lt;/object&gt;&lt;object type=&quot;3&quot; unique_id=&quot;10042&quot;&gt;&lt;property id=&quot;20148&quot; value=&quot;5&quot;/&gt;&lt;property id=&quot;20300&quot; value=&quot;Slide 40&quot;/&gt;&lt;property id=&quot;20307&quot; value=&quot;366&quot;/&gt;&lt;/object&gt;&lt;/object&gt;&lt;object type=&quot;8&quot; unique_id=&quot;10084&quot;&gt;&lt;/object&gt;&lt;/object&gt;&lt;/database&gt;"/>
  <p:tag name="SECTOMILLISECCONVERTED" val="1"/>
</p:tagLst>
</file>

<file path=ppt/theme/theme1.xml><?xml version="1.0" encoding="utf-8"?>
<a:theme xmlns:a="http://schemas.openxmlformats.org/drawingml/2006/main" name="4.3-Template_4.29.2016">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6486</TotalTime>
  <Words>5177</Words>
  <Application>Microsoft Office PowerPoint</Application>
  <PresentationFormat>On-screen Show (4:3)</PresentationFormat>
  <Paragraphs>673</Paragraphs>
  <Slides>40</Slides>
  <Notes>40</Notes>
  <HiddenSlides>0</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4.3-Template_4.29.2016</vt:lpstr>
      <vt:lpstr>Intergovernmental Forms  Training</vt:lpstr>
      <vt:lpstr>Agenda for the Four-Part Intergovernmental Training course:</vt:lpstr>
      <vt:lpstr>Agenda Continued:</vt:lpstr>
      <vt:lpstr>session</vt:lpstr>
      <vt:lpstr>Notice of determination of controlling order – slide 1</vt:lpstr>
      <vt:lpstr>Notice of determination of controlling order – slide 2</vt:lpstr>
      <vt:lpstr>Notice of determination of controlling order – slide 3</vt:lpstr>
      <vt:lpstr>Child support locate request – Slide 1</vt:lpstr>
      <vt:lpstr>Child support locate request – Slide 2</vt:lpstr>
      <vt:lpstr>Child support locate request – Slide 3</vt:lpstr>
      <vt:lpstr>Questions</vt:lpstr>
      <vt:lpstr>Declaration in support of establishing parentage – slide 1</vt:lpstr>
      <vt:lpstr>Declaration in support of establishing parentage – slide 2</vt:lpstr>
      <vt:lpstr>Declaration in support of establishing parentage – slide 3</vt:lpstr>
      <vt:lpstr>Declaration in support of establishing parentage – slide 4</vt:lpstr>
      <vt:lpstr>Declaration in support of establishing parentage – slide 5</vt:lpstr>
      <vt:lpstr>Declaration in support of establishing parentage – slide 6</vt:lpstr>
      <vt:lpstr>Declaration in support of establishing parentage – slide 7</vt:lpstr>
      <vt:lpstr>Questions</vt:lpstr>
      <vt:lpstr>Forms Matrix</vt:lpstr>
      <vt:lpstr>Forms Matrix – Page 2</vt:lpstr>
      <vt:lpstr>Forms Matrix – Page 3</vt:lpstr>
      <vt:lpstr>Questions</vt:lpstr>
      <vt:lpstr>Scenario 1 – First Slide</vt:lpstr>
      <vt:lpstr>Scenario 1- Second Slide</vt:lpstr>
      <vt:lpstr>Scenario 1- Third Slide</vt:lpstr>
      <vt:lpstr>Questions</vt:lpstr>
      <vt:lpstr>Scenario 2 – First Slide</vt:lpstr>
      <vt:lpstr>Scenario 2 – Second Slide</vt:lpstr>
      <vt:lpstr>Scenario 2 – Third Slide</vt:lpstr>
      <vt:lpstr>Questions</vt:lpstr>
      <vt:lpstr>Scenario 3 – First Slide</vt:lpstr>
      <vt:lpstr>Scenario 3 – Second Slide</vt:lpstr>
      <vt:lpstr>Scenario 3 – Third Slide</vt:lpstr>
      <vt:lpstr>Questions</vt:lpstr>
      <vt:lpstr>Effective Date of Revised Forms</vt:lpstr>
      <vt:lpstr>Intergovernmental Forms Resources</vt:lpstr>
      <vt:lpstr>Training Wrap-Up</vt:lpstr>
      <vt:lpstr>Questions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PHOTO COVER OPTION TITLE GOES HERE CAN  RUN THREE LINES</dc:title>
  <dc:creator>Riddick, Yvette (ACF)</dc:creator>
  <cp:lastModifiedBy>Windows User</cp:lastModifiedBy>
  <cp:revision>188</cp:revision>
  <cp:lastPrinted>2017-07-17T18:23:23Z</cp:lastPrinted>
  <dcterms:created xsi:type="dcterms:W3CDTF">2016-05-03T20:02:08Z</dcterms:created>
  <dcterms:modified xsi:type="dcterms:W3CDTF">2017-07-25T13:53:06Z</dcterms:modified>
</cp:coreProperties>
</file>