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79"/>
  </p:notesMasterIdLst>
  <p:handoutMasterIdLst>
    <p:handoutMasterId r:id="rId80"/>
  </p:handoutMasterIdLst>
  <p:sldIdLst>
    <p:sldId id="437" r:id="rId2"/>
    <p:sldId id="355" r:id="rId3"/>
    <p:sldId id="438" r:id="rId4"/>
    <p:sldId id="356" r:id="rId5"/>
    <p:sldId id="357" r:id="rId6"/>
    <p:sldId id="358" r:id="rId7"/>
    <p:sldId id="436" r:id="rId8"/>
    <p:sldId id="359" r:id="rId9"/>
    <p:sldId id="360" r:id="rId10"/>
    <p:sldId id="361" r:id="rId11"/>
    <p:sldId id="362" r:id="rId12"/>
    <p:sldId id="429" r:id="rId13"/>
    <p:sldId id="430" r:id="rId14"/>
    <p:sldId id="364" r:id="rId15"/>
    <p:sldId id="433" r:id="rId16"/>
    <p:sldId id="363" r:id="rId17"/>
    <p:sldId id="366" r:id="rId18"/>
    <p:sldId id="367" r:id="rId19"/>
    <p:sldId id="368" r:id="rId20"/>
    <p:sldId id="369" r:id="rId21"/>
    <p:sldId id="370" r:id="rId22"/>
    <p:sldId id="371" r:id="rId23"/>
    <p:sldId id="372" r:id="rId24"/>
    <p:sldId id="440" r:id="rId25"/>
    <p:sldId id="376" r:id="rId26"/>
    <p:sldId id="377" r:id="rId27"/>
    <p:sldId id="378" r:id="rId28"/>
    <p:sldId id="379" r:id="rId29"/>
    <p:sldId id="380" r:id="rId30"/>
    <p:sldId id="381" r:id="rId31"/>
    <p:sldId id="382" r:id="rId32"/>
    <p:sldId id="383" r:id="rId33"/>
    <p:sldId id="384" r:id="rId34"/>
    <p:sldId id="385" r:id="rId35"/>
    <p:sldId id="386" r:id="rId36"/>
    <p:sldId id="387" r:id="rId37"/>
    <p:sldId id="434" r:id="rId38"/>
    <p:sldId id="388" r:id="rId39"/>
    <p:sldId id="389" r:id="rId40"/>
    <p:sldId id="435" r:id="rId41"/>
    <p:sldId id="390" r:id="rId42"/>
    <p:sldId id="391" r:id="rId43"/>
    <p:sldId id="392" r:id="rId44"/>
    <p:sldId id="393" r:id="rId45"/>
    <p:sldId id="394" r:id="rId46"/>
    <p:sldId id="395" r:id="rId47"/>
    <p:sldId id="396" r:id="rId48"/>
    <p:sldId id="397" r:id="rId49"/>
    <p:sldId id="398" r:id="rId50"/>
    <p:sldId id="399" r:id="rId51"/>
    <p:sldId id="400" r:id="rId52"/>
    <p:sldId id="401" r:id="rId53"/>
    <p:sldId id="402" r:id="rId54"/>
    <p:sldId id="403" r:id="rId55"/>
    <p:sldId id="404" r:id="rId56"/>
    <p:sldId id="405" r:id="rId57"/>
    <p:sldId id="406" r:id="rId58"/>
    <p:sldId id="407" r:id="rId59"/>
    <p:sldId id="408" r:id="rId60"/>
    <p:sldId id="409" r:id="rId61"/>
    <p:sldId id="410" r:id="rId62"/>
    <p:sldId id="411" r:id="rId63"/>
    <p:sldId id="412" r:id="rId64"/>
    <p:sldId id="413" r:id="rId65"/>
    <p:sldId id="414" r:id="rId66"/>
    <p:sldId id="423" r:id="rId67"/>
    <p:sldId id="415" r:id="rId68"/>
    <p:sldId id="416" r:id="rId69"/>
    <p:sldId id="417" r:id="rId70"/>
    <p:sldId id="418" r:id="rId71"/>
    <p:sldId id="419" r:id="rId72"/>
    <p:sldId id="420" r:id="rId73"/>
    <p:sldId id="421" r:id="rId74"/>
    <p:sldId id="422" r:id="rId75"/>
    <p:sldId id="426" r:id="rId76"/>
    <p:sldId id="427" r:id="rId77"/>
    <p:sldId id="441" r:id="rId78"/>
  </p:sldIdLst>
  <p:sldSz cx="9144000" cy="6858000" type="screen4x3"/>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64">
          <p15:clr>
            <a:srgbClr val="A4A3A4"/>
          </p15:clr>
        </p15:guide>
        <p15:guide id="2" pos="576">
          <p15:clr>
            <a:srgbClr val="A4A3A4"/>
          </p15:clr>
        </p15:guide>
        <p15:guide id="3" pos="432">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6A90"/>
    <a:srgbClr val="5B616B"/>
    <a:srgbClr val="A12854"/>
    <a:srgbClr val="F6F3EE"/>
    <a:srgbClr val="264A64"/>
    <a:srgbClr val="E29F4D"/>
    <a:srgbClr val="63BAB0"/>
    <a:srgbClr val="F9E585"/>
    <a:srgbClr val="112E51"/>
    <a:srgbClr val="3333FF"/>
  </p:clrMru>
  <p:extLst>
    <p:ext uri="{E76CE94A-603C-4142-B9EB-6D1370010A27}">
      <p14:discardImageEditData xmlns:p14="http://schemas.microsoft.com/office/powerpoint/2010/main" val="1"/>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15" autoAdjust="0"/>
    <p:restoredTop sz="58424" autoAdjust="0"/>
  </p:normalViewPr>
  <p:slideViewPr>
    <p:cSldViewPr snapToObjects="1">
      <p:cViewPr varScale="1">
        <p:scale>
          <a:sx n="60" d="100"/>
          <a:sy n="60" d="100"/>
        </p:scale>
        <p:origin x="1008" y="66"/>
      </p:cViewPr>
      <p:guideLst>
        <p:guide orient="horz" pos="2064"/>
        <p:guide pos="576"/>
        <p:guide pos="432"/>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85" d="100"/>
          <a:sy n="85" d="100"/>
        </p:scale>
        <p:origin x="3768" y="4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37840" cy="464820"/>
          </a:xfrm>
          <a:prstGeom prst="rect">
            <a:avLst/>
          </a:prstGeom>
        </p:spPr>
        <p:txBody>
          <a:bodyPr vert="horz" lIns="93162" tIns="46581" rIns="93162" bIns="46581" rtlCol="0"/>
          <a:lstStyle>
            <a:lvl1pPr algn="l">
              <a:defRPr sz="1200"/>
            </a:lvl1pPr>
          </a:lstStyle>
          <a:p>
            <a:endParaRPr lang="en-US" dirty="0"/>
          </a:p>
        </p:txBody>
      </p:sp>
      <p:sp>
        <p:nvSpPr>
          <p:cNvPr id="3" name="Date Placeholder 2"/>
          <p:cNvSpPr>
            <a:spLocks noGrp="1"/>
          </p:cNvSpPr>
          <p:nvPr>
            <p:ph type="dt" sz="quarter" idx="1"/>
          </p:nvPr>
        </p:nvSpPr>
        <p:spPr>
          <a:xfrm>
            <a:off x="3970939" y="0"/>
            <a:ext cx="3037840" cy="464820"/>
          </a:xfrm>
          <a:prstGeom prst="rect">
            <a:avLst/>
          </a:prstGeom>
        </p:spPr>
        <p:txBody>
          <a:bodyPr vert="horz" lIns="93162" tIns="46581" rIns="93162" bIns="46581" rtlCol="0"/>
          <a:lstStyle>
            <a:lvl1pPr algn="r">
              <a:defRPr sz="1200"/>
            </a:lvl1pPr>
          </a:lstStyle>
          <a:p>
            <a:fld id="{C64D9E48-5E7F-D24C-87D5-695B18367D24}" type="datetimeFigureOut">
              <a:rPr lang="en-US" smtClean="0"/>
              <a:t>7/17/2018</a:t>
            </a:fld>
            <a:endParaRPr lang="en-US" dirty="0"/>
          </a:p>
        </p:txBody>
      </p:sp>
      <p:sp>
        <p:nvSpPr>
          <p:cNvPr id="4" name="Footer Placeholder 3"/>
          <p:cNvSpPr>
            <a:spLocks noGrp="1"/>
          </p:cNvSpPr>
          <p:nvPr>
            <p:ph type="ftr" sz="quarter" idx="2"/>
          </p:nvPr>
        </p:nvSpPr>
        <p:spPr>
          <a:xfrm>
            <a:off x="1" y="8829967"/>
            <a:ext cx="3037840" cy="464820"/>
          </a:xfrm>
          <a:prstGeom prst="rect">
            <a:avLst/>
          </a:prstGeom>
        </p:spPr>
        <p:txBody>
          <a:bodyPr vert="horz" lIns="93162" tIns="46581" rIns="93162" bIns="46581"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939" y="8829967"/>
            <a:ext cx="3037840" cy="464820"/>
          </a:xfrm>
          <a:prstGeom prst="rect">
            <a:avLst/>
          </a:prstGeom>
        </p:spPr>
        <p:txBody>
          <a:bodyPr vert="horz" lIns="93162" tIns="46581" rIns="93162" bIns="46581" rtlCol="0" anchor="b"/>
          <a:lstStyle>
            <a:lvl1pPr algn="r">
              <a:defRPr sz="1200"/>
            </a:lvl1pPr>
          </a:lstStyle>
          <a:p>
            <a:fld id="{B6CB10C2-C6DD-5A4A-BF1B-B012B8BA4284}" type="slidenum">
              <a:rPr lang="en-US" smtClean="0"/>
              <a:t>‹#›</a:t>
            </a:fld>
            <a:endParaRPr lang="en-US" dirty="0"/>
          </a:p>
        </p:txBody>
      </p:sp>
    </p:spTree>
    <p:extLst>
      <p:ext uri="{BB962C8B-B14F-4D97-AF65-F5344CB8AC3E}">
        <p14:creationId xmlns:p14="http://schemas.microsoft.com/office/powerpoint/2010/main" val="30979759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37840" cy="464820"/>
          </a:xfrm>
          <a:prstGeom prst="rect">
            <a:avLst/>
          </a:prstGeom>
        </p:spPr>
        <p:txBody>
          <a:bodyPr vert="horz" lIns="93162" tIns="46581" rIns="93162" bIns="46581" rtlCol="0"/>
          <a:lstStyle>
            <a:lvl1pPr algn="l">
              <a:defRPr sz="1200"/>
            </a:lvl1pPr>
          </a:lstStyle>
          <a:p>
            <a:endParaRPr lang="en-US" dirty="0"/>
          </a:p>
        </p:txBody>
      </p:sp>
      <p:sp>
        <p:nvSpPr>
          <p:cNvPr id="3" name="Date Placeholder 2"/>
          <p:cNvSpPr>
            <a:spLocks noGrp="1"/>
          </p:cNvSpPr>
          <p:nvPr>
            <p:ph type="dt" idx="1"/>
          </p:nvPr>
        </p:nvSpPr>
        <p:spPr>
          <a:xfrm>
            <a:off x="3970939" y="0"/>
            <a:ext cx="3037840" cy="464820"/>
          </a:xfrm>
          <a:prstGeom prst="rect">
            <a:avLst/>
          </a:prstGeom>
        </p:spPr>
        <p:txBody>
          <a:bodyPr vert="horz" lIns="93162" tIns="46581" rIns="93162" bIns="46581" rtlCol="0"/>
          <a:lstStyle>
            <a:lvl1pPr algn="r">
              <a:defRPr sz="1200"/>
            </a:lvl1pPr>
          </a:lstStyle>
          <a:p>
            <a:fld id="{B86357CE-B3EB-1B4A-84E5-C1E2DF427ABD}" type="datetimeFigureOut">
              <a:rPr lang="en-US" smtClean="0"/>
              <a:t>7/17/2018</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62" tIns="46581" rIns="93162" bIns="46581"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62" tIns="46581" rIns="93162" bIns="4658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8829967"/>
            <a:ext cx="3037840" cy="464820"/>
          </a:xfrm>
          <a:prstGeom prst="rect">
            <a:avLst/>
          </a:prstGeom>
        </p:spPr>
        <p:txBody>
          <a:bodyPr vert="horz" lIns="93162" tIns="46581" rIns="93162" bIns="46581"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9" y="8829967"/>
            <a:ext cx="3037840" cy="464820"/>
          </a:xfrm>
          <a:prstGeom prst="rect">
            <a:avLst/>
          </a:prstGeom>
        </p:spPr>
        <p:txBody>
          <a:bodyPr vert="horz" lIns="93162" tIns="46581" rIns="93162" bIns="46581" rtlCol="0" anchor="b"/>
          <a:lstStyle>
            <a:lvl1pPr algn="r">
              <a:defRPr sz="1200"/>
            </a:lvl1pPr>
          </a:lstStyle>
          <a:p>
            <a:fld id="{824A558B-E4E9-A94A-B9C1-029E46A76ABA}" type="slidenum">
              <a:rPr lang="en-US" smtClean="0"/>
              <a:t>‹#›</a:t>
            </a:fld>
            <a:endParaRPr lang="en-US" dirty="0"/>
          </a:p>
        </p:txBody>
      </p:sp>
    </p:spTree>
    <p:extLst>
      <p:ext uri="{BB962C8B-B14F-4D97-AF65-F5344CB8AC3E}">
        <p14:creationId xmlns:p14="http://schemas.microsoft.com/office/powerpoint/2010/main" val="306893798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Notes: </a:t>
            </a:r>
          </a:p>
          <a:p>
            <a:endParaRPr lang="en-US" baseline="0" dirty="0" smtClean="0"/>
          </a:p>
          <a:p>
            <a:r>
              <a:rPr lang="en-US" baseline="0" dirty="0" smtClean="0"/>
              <a:t>Welcome </a:t>
            </a:r>
            <a:r>
              <a:rPr lang="en-US" baseline="0" dirty="0"/>
              <a:t>to Interstate 101 training!</a:t>
            </a:r>
          </a:p>
          <a:p>
            <a:endParaRPr lang="en-US" baseline="0" dirty="0"/>
          </a:p>
          <a:p>
            <a:r>
              <a:rPr lang="en-US" baseline="0" dirty="0"/>
              <a:t>This training is on interstate child support case processing, and will introduce and describe federal laws, federal regulations, and the Uniform Interstate Family Support Act, which is regularly referred to as “UIFSA.”  Interstate 101 is basic training and has several companion courses on interstate case processing including:</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1</a:t>
            </a:fld>
            <a:endParaRPr lang="en-US" dirty="0"/>
          </a:p>
        </p:txBody>
      </p:sp>
    </p:spTree>
    <p:extLst>
      <p:ext uri="{BB962C8B-B14F-4D97-AF65-F5344CB8AC3E}">
        <p14:creationId xmlns:p14="http://schemas.microsoft.com/office/powerpoint/2010/main" val="40429253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baseline="0" dirty="0" smtClean="0"/>
              <a:t>Notes: </a:t>
            </a:r>
          </a:p>
          <a:p>
            <a:endParaRPr lang="en-US" baseline="0" dirty="0" smtClean="0"/>
          </a:p>
          <a:p>
            <a:pPr defTabSz="453376">
              <a:defRPr/>
            </a:pPr>
            <a:r>
              <a:rPr lang="en-US" baseline="0" dirty="0" smtClean="0"/>
              <a:t>Federal </a:t>
            </a:r>
            <a:r>
              <a:rPr lang="en-US" baseline="0" dirty="0"/>
              <a:t>regulations use the terms “initiating agency” and “responding agency” for intergovernmental cases.  An initiating agency is the IV-D agency where a parent has applied for or is receiving services, and includes an agency in a foreign country.  These services may include referring an intergovernmental case to a responding agency.  A responding agency is the IV-D agency taking the establishment, enforcement, or modification action requested by the initiating agency in an intergovernmental case.</a:t>
            </a:r>
          </a:p>
          <a:p>
            <a:pPr defTabSz="453376">
              <a:defRPr/>
            </a:pPr>
            <a:endParaRPr lang="en-US" baseline="0" dirty="0"/>
          </a:p>
          <a:p>
            <a:r>
              <a:rPr lang="en-US" baseline="0" dirty="0"/>
              <a:t>In most cases, the initiating agency will be providing services to the custodial parent and the responding agency will be in the state where the noncustodial parent resides or has income and assets.  But there may be instances where the noncustodial parent has applied for services in an initiating state, such as when a modification of support is needed.  In that case, the initiating state will send the case to the responding state where the custodial parent resides.  </a:t>
            </a:r>
          </a:p>
          <a:p>
            <a:endParaRPr lang="en-US" baseline="0" dirty="0"/>
          </a:p>
          <a:p>
            <a:pPr defTabSz="457124">
              <a:defRPr/>
            </a:pPr>
            <a:r>
              <a:rPr lang="en-US" dirty="0"/>
              <a:t>UIFSA defines “tribunal” as “a court, administrative agency, or quasi-judicial entity authorized to establish, enforce, or modify support orders or to determine parentage of a child.”  Depending on state law, a tribunal may include the support enforcement agency.  </a:t>
            </a:r>
          </a:p>
          <a:p>
            <a:endParaRPr lang="en-US" baseline="0" dirty="0"/>
          </a:p>
          <a:p>
            <a:r>
              <a:rPr lang="en-US" baseline="0" dirty="0"/>
              <a:t>References:</a:t>
            </a:r>
          </a:p>
          <a:p>
            <a:pPr defTabSz="465753"/>
            <a:r>
              <a:rPr lang="en-US" baseline="0" dirty="0"/>
              <a:t>UIFSA Section 102(14), (22), (29)</a:t>
            </a:r>
          </a:p>
          <a:p>
            <a:r>
              <a:rPr lang="en-US" baseline="0" dirty="0"/>
              <a:t>45 CFR 301.1</a:t>
            </a:r>
          </a:p>
          <a:p>
            <a:r>
              <a:rPr lang="en-US" baseline="0" dirty="0"/>
              <a:t>45 CFR 303.7</a:t>
            </a:r>
          </a:p>
        </p:txBody>
      </p:sp>
      <p:sp>
        <p:nvSpPr>
          <p:cNvPr id="4" name="Slide Number Placeholder 3"/>
          <p:cNvSpPr>
            <a:spLocks noGrp="1"/>
          </p:cNvSpPr>
          <p:nvPr>
            <p:ph type="sldNum" sz="quarter" idx="10"/>
          </p:nvPr>
        </p:nvSpPr>
        <p:spPr/>
        <p:txBody>
          <a:bodyPr/>
          <a:lstStyle/>
          <a:p>
            <a:fld id="{824A558B-E4E9-A94A-B9C1-029E46A76ABA}" type="slidenum">
              <a:rPr lang="en-US" smtClean="0"/>
              <a:t>10</a:t>
            </a:fld>
            <a:endParaRPr lang="en-US" dirty="0"/>
          </a:p>
        </p:txBody>
      </p:sp>
    </p:spTree>
    <p:extLst>
      <p:ext uri="{BB962C8B-B14F-4D97-AF65-F5344CB8AC3E}">
        <p14:creationId xmlns:p14="http://schemas.microsoft.com/office/powerpoint/2010/main" val="7613537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baseline="0" dirty="0" smtClean="0"/>
              <a:t>Notes: </a:t>
            </a:r>
          </a:p>
          <a:p>
            <a:endParaRPr lang="en-US" baseline="0" dirty="0" smtClean="0"/>
          </a:p>
          <a:p>
            <a:r>
              <a:rPr lang="en-US" dirty="0" smtClean="0"/>
              <a:t>Let’s </a:t>
            </a:r>
            <a:r>
              <a:rPr lang="en-US" dirty="0"/>
              <a:t>practice using the terms covered so far in this training.  </a:t>
            </a:r>
            <a:r>
              <a:rPr lang="en-US" baseline="0" dirty="0"/>
              <a:t>Here, we have one parent living in Arizona—the noncustodial parent—and the other parent living in Texas with the child—the custodial parent.  If the custodial parent applies for services, the IV-D agency in Texas must open a case and determine the most appropriate case processing option.  </a:t>
            </a:r>
          </a:p>
          <a:p>
            <a:endParaRPr lang="en-US" baseline="0" dirty="0"/>
          </a:p>
          <a:p>
            <a:r>
              <a:rPr lang="en-US" baseline="0" dirty="0"/>
              <a:t>If the IV-D agency in Texas decides to use its one-state remedies, it will seek to establish a support obligation for the noncustodial parent directly, without involving Arizona.  If the IV-D agency decides to send an interstate IV-D case to Arizona, Texas will be the initiating agency and Arizona will be the responding agency.  Arizona will seek to establish a support obligation for the noncustodial parent.  </a:t>
            </a:r>
          </a:p>
          <a:p>
            <a:endParaRPr lang="en-US" baseline="0" dirty="0"/>
          </a:p>
          <a:p>
            <a:r>
              <a:rPr lang="en-US" baseline="0" dirty="0"/>
              <a:t>Arizona’s central registry will receive the case and check to make sure all the requisite documentation is included before sending it on to the appropriate office or unit in the state to proceed with whatever Texas has requested—establishment, enforcement, or modification.  Later in this training, we will look at each action—establishment, enforcement, and modification—individually.  </a:t>
            </a:r>
          </a:p>
        </p:txBody>
      </p:sp>
      <p:sp>
        <p:nvSpPr>
          <p:cNvPr id="4" name="Slide Number Placeholder 3"/>
          <p:cNvSpPr>
            <a:spLocks noGrp="1"/>
          </p:cNvSpPr>
          <p:nvPr>
            <p:ph type="sldNum" sz="quarter" idx="10"/>
          </p:nvPr>
        </p:nvSpPr>
        <p:spPr/>
        <p:txBody>
          <a:bodyPr/>
          <a:lstStyle/>
          <a:p>
            <a:fld id="{824A558B-E4E9-A94A-B9C1-029E46A76ABA}" type="slidenum">
              <a:rPr lang="en-US" smtClean="0"/>
              <a:t>11</a:t>
            </a:fld>
            <a:endParaRPr lang="en-US" dirty="0"/>
          </a:p>
        </p:txBody>
      </p:sp>
    </p:spTree>
    <p:extLst>
      <p:ext uri="{BB962C8B-B14F-4D97-AF65-F5344CB8AC3E}">
        <p14:creationId xmlns:p14="http://schemas.microsoft.com/office/powerpoint/2010/main" val="31758519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Notes: </a:t>
            </a:r>
          </a:p>
          <a:p>
            <a:endParaRPr lang="en-US" baseline="0" dirty="0" smtClean="0"/>
          </a:p>
          <a:p>
            <a:r>
              <a:rPr lang="en-US" dirty="0" smtClean="0"/>
              <a:t>Now </a:t>
            </a:r>
            <a:r>
              <a:rPr lang="en-US" dirty="0"/>
              <a:t>that we have the terms down, let’s briefly discuss the history of UIFSA.</a:t>
            </a:r>
            <a:endParaRPr lang="en-GB" dirty="0"/>
          </a:p>
        </p:txBody>
      </p:sp>
      <p:sp>
        <p:nvSpPr>
          <p:cNvPr id="4" name="Slide Number Placeholder 3"/>
          <p:cNvSpPr>
            <a:spLocks noGrp="1"/>
          </p:cNvSpPr>
          <p:nvPr>
            <p:ph type="sldNum" sz="quarter" idx="10"/>
          </p:nvPr>
        </p:nvSpPr>
        <p:spPr/>
        <p:txBody>
          <a:bodyPr/>
          <a:lstStyle/>
          <a:p>
            <a:fld id="{824A558B-E4E9-A94A-B9C1-029E46A76ABA}" type="slidenum">
              <a:rPr lang="en-US" smtClean="0"/>
              <a:t>12</a:t>
            </a:fld>
            <a:endParaRPr lang="en-US" dirty="0"/>
          </a:p>
        </p:txBody>
      </p:sp>
    </p:spTree>
    <p:extLst>
      <p:ext uri="{BB962C8B-B14F-4D97-AF65-F5344CB8AC3E}">
        <p14:creationId xmlns:p14="http://schemas.microsoft.com/office/powerpoint/2010/main" val="31533565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baseline="0" dirty="0" smtClean="0"/>
              <a:t>Notes: </a:t>
            </a:r>
          </a:p>
          <a:p>
            <a:endParaRPr lang="en-US" baseline="0" dirty="0" smtClean="0"/>
          </a:p>
          <a:p>
            <a:r>
              <a:rPr lang="en-US" dirty="0" smtClean="0"/>
              <a:t>UIFSA </a:t>
            </a:r>
            <a:r>
              <a:rPr lang="en-US" dirty="0"/>
              <a:t>was developed by the Uniform Law Commission in 1992 to provide a comprehensive body of law for</a:t>
            </a:r>
            <a:r>
              <a:rPr lang="en-US" baseline="0" dirty="0"/>
              <a:t> interstate child support cases, which replaced the prior model acts.  In 1996, the Commission amended UIFSA and, about a month later, Congress mandated that all states enact UIFSA by 1998 in order to remain eligible for federal funding of their child support programs.  The Uniform Law Commission subsequently amended UIFSA in 2001 and 2008, which resulted in different states having different versions of UIFSA.  However, in 2014, Congress mandated that all states enact UIFSA 2008, resulting in a uniform law in all states.  Now that all states have enacted UIFSA 2008, this training simply will refer to “UIFSA” for the 2008 version.</a:t>
            </a:r>
          </a:p>
          <a:p>
            <a:endParaRPr lang="en-US" baseline="0" dirty="0"/>
          </a:p>
          <a:p>
            <a:pPr defTabSz="457124">
              <a:defRPr/>
            </a:pPr>
            <a:r>
              <a:rPr lang="en-US" baseline="0" dirty="0"/>
              <a:t>UIFSA can be found on the Uniform Law Commission’s website and the hyperlink is contained at the end of this training. </a:t>
            </a:r>
          </a:p>
          <a:p>
            <a:pPr defTabSz="457124">
              <a:defRPr/>
            </a:pPr>
            <a:endParaRPr lang="en-US" dirty="0"/>
          </a:p>
          <a:p>
            <a:r>
              <a:rPr lang="en-US" baseline="0" dirty="0"/>
              <a:t>References:</a:t>
            </a:r>
          </a:p>
          <a:p>
            <a:pPr defTabSz="457124">
              <a:defRPr/>
            </a:pPr>
            <a:r>
              <a:rPr lang="en-US" baseline="0" dirty="0"/>
              <a:t>UIFSA 2008 (http://www.uniformlaws.org/shared/docs/interstate%20family%20support/UIFSA_2008_Final_Amended%202015_Revised%20Prefatory%20Note%20and%20Comments.pdf)</a:t>
            </a:r>
          </a:p>
        </p:txBody>
      </p:sp>
      <p:sp>
        <p:nvSpPr>
          <p:cNvPr id="4" name="Slide Number Placeholder 3"/>
          <p:cNvSpPr>
            <a:spLocks noGrp="1"/>
          </p:cNvSpPr>
          <p:nvPr>
            <p:ph type="sldNum" sz="quarter" idx="10"/>
          </p:nvPr>
        </p:nvSpPr>
        <p:spPr/>
        <p:txBody>
          <a:bodyPr/>
          <a:lstStyle/>
          <a:p>
            <a:fld id="{824A558B-E4E9-A94A-B9C1-029E46A76ABA}" type="slidenum">
              <a:rPr lang="en-US" smtClean="0"/>
              <a:t>13</a:t>
            </a:fld>
            <a:endParaRPr lang="en-US" dirty="0"/>
          </a:p>
        </p:txBody>
      </p:sp>
    </p:spTree>
    <p:extLst>
      <p:ext uri="{BB962C8B-B14F-4D97-AF65-F5344CB8AC3E}">
        <p14:creationId xmlns:p14="http://schemas.microsoft.com/office/powerpoint/2010/main" val="22025729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baseline="0" dirty="0" smtClean="0"/>
              <a:t>Notes: </a:t>
            </a:r>
          </a:p>
          <a:p>
            <a:endParaRPr lang="en-US" baseline="0" dirty="0" smtClean="0"/>
          </a:p>
          <a:p>
            <a:pPr defTabSz="457124">
              <a:defRPr/>
            </a:pPr>
            <a:r>
              <a:rPr lang="en-US" baseline="0" dirty="0" smtClean="0"/>
              <a:t>UIFSA </a:t>
            </a:r>
            <a:r>
              <a:rPr lang="en-US" baseline="0" dirty="0"/>
              <a:t>provides one set of rules for states to follow for interstate child support cases, and facilitates interstate coordination and cooperation.  And UIFSA has made a difference—in 2016, interstate child support collections totaled almost $1.6 billion</a:t>
            </a:r>
            <a:r>
              <a:rPr lang="en-US" dirty="0"/>
              <a:t>.  </a:t>
            </a:r>
          </a:p>
          <a:p>
            <a:pPr defTabSz="457124">
              <a:defRPr/>
            </a:pPr>
            <a:endParaRPr lang="en-US" dirty="0"/>
          </a:p>
          <a:p>
            <a:pPr defTabSz="457124">
              <a:defRPr/>
            </a:pPr>
            <a:r>
              <a:rPr lang="en-US" baseline="0" dirty="0"/>
              <a:t>OCSE has issued policy guidance on UIFSA, including IM-16-02, as a resource for states.  </a:t>
            </a:r>
          </a:p>
          <a:p>
            <a:pPr defTabSz="457124">
              <a:defRPr/>
            </a:pPr>
            <a:endParaRPr lang="en-US" dirty="0"/>
          </a:p>
          <a:p>
            <a:r>
              <a:rPr lang="en-US" baseline="0" dirty="0"/>
              <a:t>References:</a:t>
            </a:r>
          </a:p>
          <a:p>
            <a:r>
              <a:rPr lang="en-US" dirty="0"/>
              <a:t>OCSE FY16 Annual Report, Table 33 (https://www.acf.hhs.gov/sites/default/files/programs/css/fy_2016_annual_report.pdf)</a:t>
            </a:r>
          </a:p>
          <a:p>
            <a:pPr defTabSz="457124">
              <a:defRPr/>
            </a:pPr>
            <a:r>
              <a:rPr lang="en-US" baseline="0" dirty="0"/>
              <a:t>OCSE IM-16-02 (https://www.acf.hhs.gov/css/resource/2008-revisions-to-the-uniform-interstate-family-support-act)</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14</a:t>
            </a:fld>
            <a:endParaRPr lang="en-US" dirty="0"/>
          </a:p>
        </p:txBody>
      </p:sp>
    </p:spTree>
    <p:extLst>
      <p:ext uri="{BB962C8B-B14F-4D97-AF65-F5344CB8AC3E}">
        <p14:creationId xmlns:p14="http://schemas.microsoft.com/office/powerpoint/2010/main" val="9710461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baseline="0" dirty="0" smtClean="0"/>
              <a:t>Notes: </a:t>
            </a:r>
          </a:p>
          <a:p>
            <a:endParaRPr lang="en-US" baseline="0" dirty="0" smtClean="0"/>
          </a:p>
          <a:p>
            <a:pPr defTabSz="465753">
              <a:defRPr/>
            </a:pPr>
            <a:r>
              <a:rPr lang="en-US" baseline="0" dirty="0" smtClean="0"/>
              <a:t>Like </a:t>
            </a:r>
            <a:r>
              <a:rPr lang="en-US" baseline="0" dirty="0"/>
              <a:t>most uniform laws, UIFSA is divided into articles by subject matter.  For example, Article 3 contains many procedural rules for UIFSA proceedings and is titled “Civil Provisions of General Application.”  </a:t>
            </a:r>
          </a:p>
          <a:p>
            <a:pPr defTabSz="465753">
              <a:defRPr/>
            </a:pPr>
            <a:endParaRPr lang="en-US" baseline="0" dirty="0"/>
          </a:p>
          <a:p>
            <a:pPr defTabSz="465753">
              <a:defRPr/>
            </a:pPr>
            <a:r>
              <a:rPr lang="en-US" baseline="0" dirty="0"/>
              <a:t>Each article contains a number of sections and each section sets forth a specific principle of law.  Most sections also have a “comment” that helps tribunals interpret the law by providing explanations for the specific section and any changes from prior UIFSA versions.  It is very important to look at both the applicable UIFSA section and the comment when questions arise about UIFSA. </a:t>
            </a:r>
          </a:p>
          <a:p>
            <a:pPr defTabSz="465753">
              <a:defRPr/>
            </a:pPr>
            <a:endParaRPr lang="en-US" baseline="0" dirty="0"/>
          </a:p>
          <a:p>
            <a:pPr defTabSz="465753">
              <a:defRPr/>
            </a:pPr>
            <a:r>
              <a:rPr lang="en-US" baseline="0" dirty="0"/>
              <a:t>Here, section 318 allows a tribunal to request assistance with obtaining evidence from a tribunal in another state.  The comment to section 318 explains that “[t]his section takes a logical step to facilitate interstate and international cooperation by enlisting the power of the forum to assist a tribunal of another state or country with the discovery process.”  </a:t>
            </a:r>
          </a:p>
          <a:p>
            <a:pPr defTabSz="465753">
              <a:defRPr/>
            </a:pPr>
            <a:endParaRPr lang="en-US" baseline="0" dirty="0"/>
          </a:p>
          <a:p>
            <a:pPr defTabSz="465753">
              <a:defRPr/>
            </a:pPr>
            <a:r>
              <a:rPr lang="en-US" baseline="0" dirty="0"/>
              <a:t>References:</a:t>
            </a:r>
          </a:p>
          <a:p>
            <a:pPr defTabSz="465753">
              <a:defRPr/>
            </a:pPr>
            <a:r>
              <a:rPr lang="en-US" baseline="0" dirty="0"/>
              <a:t>UIFSA Section 318</a:t>
            </a:r>
          </a:p>
        </p:txBody>
      </p:sp>
      <p:sp>
        <p:nvSpPr>
          <p:cNvPr id="4" name="Slide Number Placeholder 3"/>
          <p:cNvSpPr>
            <a:spLocks noGrp="1"/>
          </p:cNvSpPr>
          <p:nvPr>
            <p:ph type="sldNum" sz="quarter" idx="10"/>
          </p:nvPr>
        </p:nvSpPr>
        <p:spPr/>
        <p:txBody>
          <a:bodyPr/>
          <a:lstStyle/>
          <a:p>
            <a:fld id="{824A558B-E4E9-A94A-B9C1-029E46A76ABA}" type="slidenum">
              <a:rPr lang="en-US" smtClean="0"/>
              <a:t>15</a:t>
            </a:fld>
            <a:endParaRPr lang="en-US" dirty="0"/>
          </a:p>
        </p:txBody>
      </p:sp>
    </p:spTree>
    <p:extLst>
      <p:ext uri="{BB962C8B-B14F-4D97-AF65-F5344CB8AC3E}">
        <p14:creationId xmlns:p14="http://schemas.microsoft.com/office/powerpoint/2010/main" val="41094438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Notes: </a:t>
            </a:r>
          </a:p>
          <a:p>
            <a:endParaRPr lang="en-US" baseline="0" dirty="0" smtClean="0"/>
          </a:p>
          <a:p>
            <a:r>
              <a:rPr lang="en-US" dirty="0" smtClean="0"/>
              <a:t>Now </a:t>
            </a:r>
            <a:r>
              <a:rPr lang="en-US" dirty="0"/>
              <a:t>let’s move on to the basics of interstate cases.</a:t>
            </a:r>
            <a:endParaRPr lang="en-GB" dirty="0"/>
          </a:p>
        </p:txBody>
      </p:sp>
      <p:sp>
        <p:nvSpPr>
          <p:cNvPr id="4" name="Slide Number Placeholder 3"/>
          <p:cNvSpPr>
            <a:spLocks noGrp="1"/>
          </p:cNvSpPr>
          <p:nvPr>
            <p:ph type="sldNum" sz="quarter" idx="10"/>
          </p:nvPr>
        </p:nvSpPr>
        <p:spPr/>
        <p:txBody>
          <a:bodyPr/>
          <a:lstStyle/>
          <a:p>
            <a:fld id="{824A558B-E4E9-A94A-B9C1-029E46A76ABA}" type="slidenum">
              <a:rPr lang="en-US" smtClean="0"/>
              <a:t>16</a:t>
            </a:fld>
            <a:endParaRPr lang="en-US" dirty="0"/>
          </a:p>
        </p:txBody>
      </p:sp>
    </p:spTree>
    <p:extLst>
      <p:ext uri="{BB962C8B-B14F-4D97-AF65-F5344CB8AC3E}">
        <p14:creationId xmlns:p14="http://schemas.microsoft.com/office/powerpoint/2010/main" val="9768030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baseline="0" dirty="0" smtClean="0"/>
              <a:t>Notes: </a:t>
            </a:r>
          </a:p>
          <a:p>
            <a:endParaRPr lang="en-US" baseline="0" dirty="0" smtClean="0"/>
          </a:p>
          <a:p>
            <a:r>
              <a:rPr lang="en-US" dirty="0" smtClean="0"/>
              <a:t>Title </a:t>
            </a:r>
            <a:r>
              <a:rPr lang="en-US" dirty="0"/>
              <a:t>IV-D of the Social Security Act and federal regulations establish the framework for IV-D agencies to follow when working intergovernmental cases.  </a:t>
            </a:r>
          </a:p>
          <a:p>
            <a:endParaRPr lang="en-US" baseline="0" dirty="0"/>
          </a:p>
          <a:p>
            <a:r>
              <a:rPr lang="en-US" baseline="0" dirty="0"/>
              <a:t>Federal law requires states to cooperate when handling interstate cases and gives states a financial incentive to do so.  In an interstate IV-D case, both the initiating and responding agencies can count the child support collections when calculating federal financial incentives.</a:t>
            </a:r>
          </a:p>
          <a:p>
            <a:endParaRPr lang="en-US" baseline="0" dirty="0"/>
          </a:p>
          <a:p>
            <a:r>
              <a:rPr lang="en-US" baseline="0" dirty="0"/>
              <a:t>Federal law also requires states to enact UIFSA 2008, and all states have done so.  </a:t>
            </a:r>
          </a:p>
          <a:p>
            <a:endParaRPr lang="en-US" baseline="0" dirty="0"/>
          </a:p>
          <a:p>
            <a:r>
              <a:rPr lang="en-US" baseline="0" dirty="0"/>
              <a:t>Finally, federal law requires each IV-D agency to have a central registry to process interstate cases. </a:t>
            </a:r>
          </a:p>
          <a:p>
            <a:endParaRPr lang="en-US" dirty="0"/>
          </a:p>
          <a:p>
            <a:r>
              <a:rPr lang="en-US" dirty="0"/>
              <a:t>Unlike UIFSA, which applies regardless of whether a IV-D agency is involved in the interstate case, </a:t>
            </a:r>
            <a:r>
              <a:rPr lang="en-US" baseline="0" dirty="0"/>
              <a:t>most requirements in Title IV-D of the Social Security Act and federal regulations apply only to open IV-D cases. </a:t>
            </a:r>
          </a:p>
          <a:p>
            <a:endParaRPr lang="en-US" baseline="0" dirty="0"/>
          </a:p>
          <a:p>
            <a:r>
              <a:rPr lang="en-US" baseline="0" dirty="0"/>
              <a:t>References:</a:t>
            </a:r>
          </a:p>
          <a:p>
            <a:r>
              <a:rPr lang="en-US" baseline="0" dirty="0"/>
              <a:t>Sections 458(c) and 454(9) of the Social Security Act</a:t>
            </a:r>
          </a:p>
          <a:p>
            <a:r>
              <a:rPr lang="en-US" baseline="0" dirty="0"/>
              <a:t>45 CFR 303.7</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17</a:t>
            </a:fld>
            <a:endParaRPr lang="en-US" dirty="0"/>
          </a:p>
        </p:txBody>
      </p:sp>
    </p:spTree>
    <p:extLst>
      <p:ext uri="{BB962C8B-B14F-4D97-AF65-F5344CB8AC3E}">
        <p14:creationId xmlns:p14="http://schemas.microsoft.com/office/powerpoint/2010/main" val="22212681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baseline="0" dirty="0" smtClean="0"/>
              <a:t>Notes: </a:t>
            </a:r>
          </a:p>
          <a:p>
            <a:endParaRPr lang="en-US" baseline="0" dirty="0" smtClean="0"/>
          </a:p>
          <a:p>
            <a:r>
              <a:rPr lang="en-US" baseline="0" dirty="0" smtClean="0"/>
              <a:t>The </a:t>
            </a:r>
            <a:r>
              <a:rPr lang="en-US" baseline="0" dirty="0"/>
              <a:t>federal Full Faith and Credit for Child Support Orders Act is called “FFCCSOA” for short.  FFCCSOA was enacted i</a:t>
            </a:r>
            <a:r>
              <a:rPr lang="en-GB" dirty="0"/>
              <a:t>n 1994 and requires courts of all U.S. territories, states, and tribes to give full faith and credit to a child support order issued by another state or tribe that had jurisdiction over the parties.  </a:t>
            </a:r>
            <a:r>
              <a:rPr lang="en-US" baseline="0" dirty="0"/>
              <a:t>FFCSOA was designed to be consistent with UIFSA.  </a:t>
            </a:r>
          </a:p>
          <a:p>
            <a:endParaRPr lang="en-US" baseline="0" dirty="0"/>
          </a:p>
          <a:p>
            <a:r>
              <a:rPr lang="en-US" baseline="0" dirty="0"/>
              <a:t>While tribes are not required like states to enact UIFSA, tribes are required to abide by FFCCSOA so both states and tribes apply the same rules regarding: continuing, exclusive jurisdiction; modification jurisdiction; determination of the controlling order; and choice of law – concepts that we will cover in this training and Interstate 201.  OCSE has issued guidance on FFCCSOA in AT-02-03 for states and tribes.</a:t>
            </a:r>
          </a:p>
          <a:p>
            <a:endParaRPr lang="en-US" baseline="0" dirty="0"/>
          </a:p>
          <a:p>
            <a:r>
              <a:rPr lang="en-US" baseline="0" dirty="0"/>
              <a:t>FFCCSOA may be found on OCSE’s website and the hyperlink is contained at the end of this training.  </a:t>
            </a:r>
          </a:p>
          <a:p>
            <a:endParaRPr lang="en-US" baseline="0" dirty="0"/>
          </a:p>
          <a:p>
            <a:r>
              <a:rPr lang="en-US" baseline="0" dirty="0"/>
              <a:t>References:</a:t>
            </a:r>
          </a:p>
          <a:p>
            <a:r>
              <a:rPr lang="en-US" baseline="0" dirty="0"/>
              <a:t>28 U.S.C. 1738B (https://www.acf.hhs.gov/css/resource/full-faith-and-credit-for-child-support-orders) </a:t>
            </a:r>
          </a:p>
          <a:p>
            <a:r>
              <a:rPr lang="en-US" baseline="0" dirty="0"/>
              <a:t>OCSE AT-02-03 (https://www.acf.hhs.gov/css/resource/applicability-of-full-faith-and-credit-for-child-support-orders)</a:t>
            </a:r>
          </a:p>
          <a:p>
            <a:pPr defTabSz="457124">
              <a:defRPr/>
            </a:pPr>
            <a:r>
              <a:rPr lang="en-US" baseline="0" dirty="0"/>
              <a:t>   </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18</a:t>
            </a:fld>
            <a:endParaRPr lang="en-US" dirty="0"/>
          </a:p>
        </p:txBody>
      </p:sp>
    </p:spTree>
    <p:extLst>
      <p:ext uri="{BB962C8B-B14F-4D97-AF65-F5344CB8AC3E}">
        <p14:creationId xmlns:p14="http://schemas.microsoft.com/office/powerpoint/2010/main" val="22942865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baseline="0" dirty="0" smtClean="0"/>
              <a:t>Notes: </a:t>
            </a:r>
          </a:p>
          <a:p>
            <a:endParaRPr lang="en-US" baseline="0" dirty="0" smtClean="0"/>
          </a:p>
          <a:p>
            <a:r>
              <a:rPr lang="en-US" dirty="0" smtClean="0"/>
              <a:t>Let’s </a:t>
            </a:r>
            <a:r>
              <a:rPr lang="en-US" dirty="0"/>
              <a:t>move on to UIFSA basics.  Although they are not the same, UIFSA and federal law work together to provide structure for IV-D agencies to follow when working intergovernmental cases.  Most UIFSA provisions apply regardless of whether the IV-D agency is involved in the case.</a:t>
            </a:r>
          </a:p>
          <a:p>
            <a:endParaRPr lang="en-US" dirty="0"/>
          </a:p>
          <a:p>
            <a:r>
              <a:rPr lang="en-US" dirty="0"/>
              <a:t>Before UIFSA came along, the majority of support proceedings</a:t>
            </a:r>
            <a:r>
              <a:rPr lang="en-US" baseline="0" dirty="0"/>
              <a:t> were </a:t>
            </a:r>
            <a:r>
              <a:rPr lang="en-US" i="1" baseline="0" dirty="0"/>
              <a:t>de novo</a:t>
            </a:r>
            <a:r>
              <a:rPr lang="en-US" baseline="0" dirty="0"/>
              <a:t>. That meant that even when an existing order of one state was sent to a second state for registration and enforcement, the second state often asserted the right to issue a new support order.  This resulted in multiple support orders in effect in several states.  UIFSA was designed to prevent this problem by having a “one order at one time” rule combined with limits on the power of tribunals to modify existing orders. </a:t>
            </a:r>
          </a:p>
          <a:p>
            <a:endParaRPr lang="en-US" baseline="0" dirty="0"/>
          </a:p>
          <a:p>
            <a:r>
              <a:rPr lang="en-US" baseline="0" dirty="0"/>
              <a:t>If a state with jurisdiction under UIFSA enters a support order, that state is the issuing state with the order that controls the child support obligation, normally referred to as the “controlling order.”  Until that order is modified by another state, the order will continue to be the controlling order and the state is the issuing state even after the parents and child have left.</a:t>
            </a:r>
          </a:p>
          <a:p>
            <a:endParaRPr lang="en-US" baseline="0" dirty="0"/>
          </a:p>
          <a:p>
            <a:r>
              <a:rPr lang="en-US" baseline="0" dirty="0"/>
              <a:t>Under UIFSA, the initial controlling order will determine the duration of support.  </a:t>
            </a:r>
            <a:r>
              <a:rPr lang="en-US" dirty="0"/>
              <a:t>For example, assume that the initial controlling order is set by New York and New York law provides that parents are obligated to support their children until the age of 21.  Any future modification of that order under UIFSA will maintain that duration even though the law in the state modifying the order has a different age when support terminates.</a:t>
            </a:r>
            <a:r>
              <a:rPr lang="en-US" baseline="0" dirty="0"/>
              <a:t> </a:t>
            </a:r>
          </a:p>
          <a:p>
            <a:endParaRPr lang="en-US" baseline="0" dirty="0"/>
          </a:p>
          <a:p>
            <a:r>
              <a:rPr lang="en-US" baseline="0" dirty="0"/>
              <a:t>References: UIFSA Sections 102(21), 206, 604, 611</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19</a:t>
            </a:fld>
            <a:endParaRPr lang="en-US" dirty="0"/>
          </a:p>
        </p:txBody>
      </p:sp>
    </p:spTree>
    <p:extLst>
      <p:ext uri="{BB962C8B-B14F-4D97-AF65-F5344CB8AC3E}">
        <p14:creationId xmlns:p14="http://schemas.microsoft.com/office/powerpoint/2010/main" val="38172367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baseline="0" dirty="0" smtClean="0"/>
              <a:t>Notes: </a:t>
            </a:r>
          </a:p>
          <a:p>
            <a:endParaRPr lang="en-US" baseline="0" dirty="0" smtClean="0"/>
          </a:p>
          <a:p>
            <a:pPr marL="172839" indent="-172839">
              <a:buFont typeface="Arial" panose="020B0604020202020204" pitchFamily="34" charset="0"/>
              <a:buChar char="•"/>
            </a:pPr>
            <a:r>
              <a:rPr lang="en-US" baseline="0" dirty="0" smtClean="0">
                <a:latin typeface="+mn-lt"/>
              </a:rPr>
              <a:t>Interstate </a:t>
            </a:r>
            <a:r>
              <a:rPr lang="en-US" baseline="0" dirty="0">
                <a:latin typeface="+mn-lt"/>
              </a:rPr>
              <a:t>201 train</a:t>
            </a:r>
            <a:r>
              <a:rPr lang="en-US" baseline="0" dirty="0"/>
              <a:t>ing with more advanced materials on the laws and processes for interstate cases</a:t>
            </a:r>
          </a:p>
          <a:p>
            <a:pPr marL="172839" indent="-172839">
              <a:buFont typeface="Arial" panose="020B0604020202020204" pitchFamily="34" charset="0"/>
              <a:buChar char="•"/>
            </a:pPr>
            <a:r>
              <a:rPr lang="en-US" baseline="0" dirty="0"/>
              <a:t>Interstate case scenarios</a:t>
            </a:r>
          </a:p>
          <a:p>
            <a:pPr marL="172839" indent="-172839">
              <a:buFont typeface="Arial" panose="020B0604020202020204" pitchFamily="34" charset="0"/>
              <a:buChar char="•"/>
            </a:pPr>
            <a:r>
              <a:rPr lang="en-US" baseline="0" dirty="0"/>
              <a:t>Interstate payment processing </a:t>
            </a:r>
          </a:p>
          <a:p>
            <a:pPr marL="172839" indent="-172839">
              <a:buFont typeface="Arial" panose="020B0604020202020204" pitchFamily="34" charset="0"/>
              <a:buChar char="•"/>
            </a:pPr>
            <a:r>
              <a:rPr lang="en-US" baseline="0" dirty="0"/>
              <a:t>Interstate case closure and</a:t>
            </a:r>
          </a:p>
          <a:p>
            <a:pPr marL="172839" indent="-172839">
              <a:buFont typeface="Arial" panose="020B0604020202020204" pitchFamily="34" charset="0"/>
              <a:buChar char="•"/>
            </a:pPr>
            <a:r>
              <a:rPr lang="en-US" baseline="0" dirty="0"/>
              <a:t>Interstate Tools and Resources</a:t>
            </a:r>
          </a:p>
          <a:p>
            <a:endParaRPr lang="en-US" baseline="0" dirty="0"/>
          </a:p>
          <a:p>
            <a:r>
              <a:rPr lang="en-US" baseline="0" dirty="0"/>
              <a:t>All of these trainings are intended to complement, rather than repeat, OCSE’s training on International Case Processing and the training on the revised Intergovernmental Forms.  But the concepts of those trainings will be incorporated as much as possible here.</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2</a:t>
            </a:fld>
            <a:endParaRPr lang="en-US" dirty="0"/>
          </a:p>
        </p:txBody>
      </p:sp>
    </p:spTree>
    <p:extLst>
      <p:ext uri="{BB962C8B-B14F-4D97-AF65-F5344CB8AC3E}">
        <p14:creationId xmlns:p14="http://schemas.microsoft.com/office/powerpoint/2010/main" val="27196639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baseline="0" dirty="0" smtClean="0"/>
              <a:t>Notes: </a:t>
            </a:r>
          </a:p>
          <a:p>
            <a:endParaRPr lang="en-US" baseline="0" dirty="0" smtClean="0"/>
          </a:p>
          <a:p>
            <a:r>
              <a:rPr lang="en-US" baseline="0" dirty="0" smtClean="0"/>
              <a:t>All </a:t>
            </a:r>
            <a:r>
              <a:rPr lang="en-US" baseline="0" dirty="0"/>
              <a:t>states must recognize the controlling order and, upon request, must enforce the controlling order.  It does not matter if both parents and the child have left the issuing state – the order remains enforceable.  </a:t>
            </a:r>
          </a:p>
          <a:p>
            <a:endParaRPr lang="en-US" baseline="0" dirty="0"/>
          </a:p>
          <a:p>
            <a:r>
              <a:rPr lang="en-US" baseline="0" dirty="0"/>
              <a:t>The concept of registration is important.  A state often will enforce an order by registering it, which entails filing the controlling support order with a tribunal.  Once the order is registered, it may be enforced in the same manner and is subject to the same procedures as an intrastate order.  </a:t>
            </a:r>
          </a:p>
          <a:p>
            <a:endParaRPr lang="en-US" baseline="0" dirty="0"/>
          </a:p>
          <a:p>
            <a:r>
              <a:rPr lang="en-US" baseline="0" dirty="0"/>
              <a:t>References:</a:t>
            </a:r>
          </a:p>
          <a:p>
            <a:r>
              <a:rPr lang="en-US" baseline="0" dirty="0"/>
              <a:t>UIFSA Sections 102(21), 206, 602, 603</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20</a:t>
            </a:fld>
            <a:endParaRPr lang="en-US" dirty="0"/>
          </a:p>
        </p:txBody>
      </p:sp>
    </p:spTree>
    <p:extLst>
      <p:ext uri="{BB962C8B-B14F-4D97-AF65-F5344CB8AC3E}">
        <p14:creationId xmlns:p14="http://schemas.microsoft.com/office/powerpoint/2010/main" val="40240970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baseline="0" dirty="0" smtClean="0"/>
              <a:t>Notes: </a:t>
            </a:r>
          </a:p>
          <a:p>
            <a:endParaRPr lang="en-US" baseline="0" dirty="0" smtClean="0"/>
          </a:p>
          <a:p>
            <a:r>
              <a:rPr lang="en-US" dirty="0" smtClean="0"/>
              <a:t>“</a:t>
            </a:r>
            <a:r>
              <a:rPr lang="en-US" dirty="0"/>
              <a:t>Continuing, exclusive jurisdiction” is a core concept of UIFSA and defines which state has the authority to modify the controlling order.  It is commonly referred to as </a:t>
            </a:r>
            <a:r>
              <a:rPr lang="en-US" baseline="0" dirty="0"/>
              <a:t>“CEJ.”  CEJ maintains the one order at one time rule.</a:t>
            </a:r>
          </a:p>
          <a:p>
            <a:endParaRPr lang="en-US" baseline="0" dirty="0"/>
          </a:p>
          <a:p>
            <a:r>
              <a:rPr lang="en-US" baseline="0" dirty="0"/>
              <a:t>Under UIFSA, a state with CEJ has exclusive authority to modify a child support order in an interstate case.  We will look at the UIFSA modification rules later in this training and in Interstate 201 training.  But for now, it is important to know the basic CEJ rule.  The issuing state will retain CEJ to modify its order as long as a parent or the child resides there, unless the parents consent otherwise.  </a:t>
            </a:r>
          </a:p>
          <a:p>
            <a:endParaRPr lang="en-US" baseline="0" dirty="0"/>
          </a:p>
          <a:p>
            <a:r>
              <a:rPr lang="en-US" baseline="0" dirty="0"/>
              <a:t>References:</a:t>
            </a:r>
          </a:p>
          <a:p>
            <a:r>
              <a:rPr lang="en-US" baseline="0" dirty="0"/>
              <a:t>UIFSA Sections 205, 611</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21</a:t>
            </a:fld>
            <a:endParaRPr lang="en-US" dirty="0"/>
          </a:p>
        </p:txBody>
      </p:sp>
    </p:spTree>
    <p:extLst>
      <p:ext uri="{BB962C8B-B14F-4D97-AF65-F5344CB8AC3E}">
        <p14:creationId xmlns:p14="http://schemas.microsoft.com/office/powerpoint/2010/main" val="42934017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baseline="0" dirty="0" smtClean="0"/>
              <a:t>Notes: </a:t>
            </a:r>
          </a:p>
          <a:p>
            <a:endParaRPr lang="en-US" baseline="0" dirty="0" smtClean="0"/>
          </a:p>
          <a:p>
            <a:r>
              <a:rPr lang="en-US" dirty="0" smtClean="0"/>
              <a:t>To </a:t>
            </a:r>
            <a:r>
              <a:rPr lang="en-US" dirty="0"/>
              <a:t>apply these UIFSA basics, let’s consider a hypothetical</a:t>
            </a:r>
            <a:r>
              <a:rPr lang="en-US" baseline="0" dirty="0"/>
              <a:t> case.  The issuing state is Minnesota, and the custodial parent and child continue to reside there.  The noncustodial parent has moved to Wisconsin.  In this example, Minnesota has CEJ because the custodial parent lives there. </a:t>
            </a:r>
          </a:p>
          <a:p>
            <a:endParaRPr lang="en-US" baseline="0" dirty="0"/>
          </a:p>
          <a:p>
            <a:r>
              <a:rPr lang="en-US" baseline="0" dirty="0"/>
              <a:t>If one of the parents wanted to modify the controlling order, the tribunal in Minnesota has the exclusive power to modify the order, unless the parents consent otherwise.  This is because one of the parents continues to reside there.  It does not matter if it is the custodial or noncustodial parent who is seeking the modification. </a:t>
            </a:r>
          </a:p>
          <a:p>
            <a:endParaRPr lang="en-US" baseline="0" dirty="0"/>
          </a:p>
          <a:p>
            <a:r>
              <a:rPr lang="en-US" baseline="0" dirty="0"/>
              <a:t>Finally, Minnesota can enforce its order.  But remember, under UIFSA, any state can enforce the order upon request.  The IV-D agency in Minnesota can use one-state remedies and initiate a direct income withholding notice to the noncustodial parent’s employer in Wisconsin.  The other option is that the Minnesota IV-D agency can initiate an interstate IV-D case to the IV-D agency in Wisconsin.  Wisconsin, as the responding agency, will enforce the order against the noncustodial parent’s income and assets in Wisconsin.  </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22</a:t>
            </a:fld>
            <a:endParaRPr lang="en-US" dirty="0"/>
          </a:p>
        </p:txBody>
      </p:sp>
    </p:spTree>
    <p:extLst>
      <p:ext uri="{BB962C8B-B14F-4D97-AF65-F5344CB8AC3E}">
        <p14:creationId xmlns:p14="http://schemas.microsoft.com/office/powerpoint/2010/main" val="40771442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baseline="0" dirty="0" smtClean="0"/>
              <a:t>Notes: </a:t>
            </a:r>
          </a:p>
          <a:p>
            <a:endParaRPr lang="en-US" baseline="0" dirty="0" smtClean="0"/>
          </a:p>
          <a:p>
            <a:r>
              <a:rPr lang="en-US" dirty="0" smtClean="0"/>
              <a:t>Because </a:t>
            </a:r>
            <a:r>
              <a:rPr lang="en-US" dirty="0"/>
              <a:t>the laws prior to UIFSA made it possible for more than one state to have a child support order for the same noncustodial parent and child, UIFSA contained a procedure for a tribunal to determine which order was controlling.  The procedure, called “determination of controlling order” or “DCO,” is set forth in section 207 of UIFSA.  </a:t>
            </a:r>
          </a:p>
          <a:p>
            <a:endParaRPr lang="en-US" dirty="0"/>
          </a:p>
          <a:p>
            <a:r>
              <a:rPr lang="en-US" dirty="0"/>
              <a:t>Since UIFSA has been in effect now for 20 years, there should not be more than one valid support order.  This procedure, therefore, is rarely used today.</a:t>
            </a:r>
            <a:endParaRPr lang="en-US" baseline="0" dirty="0"/>
          </a:p>
          <a:p>
            <a:endParaRPr lang="en-US" baseline="0" dirty="0"/>
          </a:p>
          <a:p>
            <a:r>
              <a:rPr lang="en-US" baseline="0" dirty="0"/>
              <a:t>Reference:</a:t>
            </a:r>
          </a:p>
          <a:p>
            <a:r>
              <a:rPr lang="en-US" baseline="0" dirty="0"/>
              <a:t>Section 207</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23</a:t>
            </a:fld>
            <a:endParaRPr lang="en-US" dirty="0"/>
          </a:p>
        </p:txBody>
      </p:sp>
    </p:spTree>
    <p:extLst>
      <p:ext uri="{BB962C8B-B14F-4D97-AF65-F5344CB8AC3E}">
        <p14:creationId xmlns:p14="http://schemas.microsoft.com/office/powerpoint/2010/main" val="192606671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Notes: </a:t>
            </a:r>
          </a:p>
          <a:p>
            <a:endParaRPr lang="en-US" baseline="0" dirty="0" smtClean="0"/>
          </a:p>
          <a:p>
            <a:pPr defTabSz="465753">
              <a:defRPr/>
            </a:pPr>
            <a:r>
              <a:rPr lang="en-US" dirty="0" smtClean="0"/>
              <a:t>Before </a:t>
            </a:r>
            <a:r>
              <a:rPr lang="en-US" dirty="0"/>
              <a:t>we move on to interstate establishment, are there any questions on interstate terms, history, or basics?</a:t>
            </a:r>
          </a:p>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204464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Notes: </a:t>
            </a:r>
          </a:p>
          <a:p>
            <a:endParaRPr lang="en-US" baseline="0" dirty="0" smtClean="0"/>
          </a:p>
          <a:p>
            <a:r>
              <a:rPr lang="en-US" dirty="0" smtClean="0"/>
              <a:t>Let’s </a:t>
            </a:r>
            <a:r>
              <a:rPr lang="en-US" dirty="0"/>
              <a:t>move on to establishment principles.  In this training, we will focus on establishment in interstate cases; however, establishment in other types of intergovernmental cases such as international cases is similar but varies slightly. </a:t>
            </a:r>
          </a:p>
        </p:txBody>
      </p:sp>
      <p:sp>
        <p:nvSpPr>
          <p:cNvPr id="4" name="Slide Number Placeholder 3"/>
          <p:cNvSpPr>
            <a:spLocks noGrp="1"/>
          </p:cNvSpPr>
          <p:nvPr>
            <p:ph type="sldNum" sz="quarter" idx="10"/>
          </p:nvPr>
        </p:nvSpPr>
        <p:spPr/>
        <p:txBody>
          <a:bodyPr/>
          <a:lstStyle/>
          <a:p>
            <a:fld id="{824A558B-E4E9-A94A-B9C1-029E46A76ABA}" type="slidenum">
              <a:rPr lang="en-US" smtClean="0"/>
              <a:t>25</a:t>
            </a:fld>
            <a:endParaRPr lang="en-US" dirty="0"/>
          </a:p>
        </p:txBody>
      </p:sp>
    </p:spTree>
    <p:extLst>
      <p:ext uri="{BB962C8B-B14F-4D97-AF65-F5344CB8AC3E}">
        <p14:creationId xmlns:p14="http://schemas.microsoft.com/office/powerpoint/2010/main" val="31153625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baseline="0" dirty="0" smtClean="0"/>
              <a:t>Notes: </a:t>
            </a:r>
          </a:p>
          <a:p>
            <a:endParaRPr lang="en-US" baseline="0" dirty="0" smtClean="0"/>
          </a:p>
          <a:p>
            <a:r>
              <a:rPr lang="en-US" dirty="0" smtClean="0"/>
              <a:t>UIFSA </a:t>
            </a:r>
            <a:r>
              <a:rPr lang="en-US" dirty="0"/>
              <a:t>allows for three types of establishment:  </a:t>
            </a:r>
          </a:p>
          <a:p>
            <a:pPr marL="171422" indent="-171422">
              <a:buFont typeface="Arial" panose="020B0604020202020204" pitchFamily="34" charset="0"/>
              <a:buChar char="•"/>
            </a:pPr>
            <a:r>
              <a:rPr lang="en-US" dirty="0"/>
              <a:t>parentage</a:t>
            </a:r>
          </a:p>
          <a:p>
            <a:pPr marL="171422" indent="-171422">
              <a:buFont typeface="Arial" panose="020B0604020202020204" pitchFamily="34" charset="0"/>
              <a:buChar char="•"/>
            </a:pPr>
            <a:r>
              <a:rPr lang="en-US" dirty="0"/>
              <a:t>child support and </a:t>
            </a:r>
          </a:p>
          <a:p>
            <a:pPr marL="171422" indent="-171422">
              <a:buFont typeface="Arial" panose="020B0604020202020204" pitchFamily="34" charset="0"/>
              <a:buChar char="•"/>
            </a:pPr>
            <a:r>
              <a:rPr lang="en-US" dirty="0"/>
              <a:t>spousal support  </a:t>
            </a:r>
          </a:p>
          <a:p>
            <a:endParaRPr lang="en-US" dirty="0"/>
          </a:p>
          <a:p>
            <a:r>
              <a:rPr lang="en-US" dirty="0"/>
              <a:t>If there has been no support order entered for a child, UIFSA allows a tribunal in a state that has jurisdiction to enter a child support order, and that becomes the issuing state with the controlling order.  Once a tribunal with jurisdiction issues a child support order, no other tribunal may issue a new support order.</a:t>
            </a:r>
          </a:p>
          <a:p>
            <a:endParaRPr lang="en-US" dirty="0"/>
          </a:p>
          <a:p>
            <a:r>
              <a:rPr lang="en-US" dirty="0"/>
              <a:t>If parentage has not been established, either pursuant to law or determined by a tribunal, UIFSA also allows a tribunal to enter a judgment of parentage.  Finally, UIFSA permits a tribunal to establish spousal support—although that litigation does not fall within a IV-D agency’s responsibilities and, therefore, will not be covered in this training.</a:t>
            </a:r>
          </a:p>
          <a:p>
            <a:endParaRPr lang="en-US" dirty="0"/>
          </a:p>
          <a:p>
            <a:r>
              <a:rPr lang="en-US" dirty="0"/>
              <a:t>References:</a:t>
            </a:r>
          </a:p>
          <a:p>
            <a:r>
              <a:rPr lang="en-US" dirty="0"/>
              <a:t>UIFSA Sections 201, 204, 401</a:t>
            </a:r>
          </a:p>
        </p:txBody>
      </p:sp>
      <p:sp>
        <p:nvSpPr>
          <p:cNvPr id="4" name="Slide Number Placeholder 3"/>
          <p:cNvSpPr>
            <a:spLocks noGrp="1"/>
          </p:cNvSpPr>
          <p:nvPr>
            <p:ph type="sldNum" sz="quarter" idx="10"/>
          </p:nvPr>
        </p:nvSpPr>
        <p:spPr/>
        <p:txBody>
          <a:bodyPr/>
          <a:lstStyle/>
          <a:p>
            <a:fld id="{824A558B-E4E9-A94A-B9C1-029E46A76ABA}" type="slidenum">
              <a:rPr lang="en-US" smtClean="0"/>
              <a:t>26</a:t>
            </a:fld>
            <a:endParaRPr lang="en-US" dirty="0"/>
          </a:p>
        </p:txBody>
      </p:sp>
    </p:spTree>
    <p:extLst>
      <p:ext uri="{BB962C8B-B14F-4D97-AF65-F5344CB8AC3E}">
        <p14:creationId xmlns:p14="http://schemas.microsoft.com/office/powerpoint/2010/main" val="27360236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baseline="0" dirty="0" smtClean="0"/>
              <a:t>Notes: </a:t>
            </a:r>
          </a:p>
          <a:p>
            <a:endParaRPr lang="en-US" baseline="0" dirty="0" smtClean="0"/>
          </a:p>
          <a:p>
            <a:r>
              <a:rPr lang="en-US" dirty="0" smtClean="0"/>
              <a:t>A </a:t>
            </a:r>
            <a:r>
              <a:rPr lang="en-US" dirty="0"/>
              <a:t>IV-D agency providing services to a custodial parent has two options</a:t>
            </a:r>
            <a:r>
              <a:rPr lang="en-US" baseline="0" dirty="0"/>
              <a:t> if parentage or support, or both, needs to be established and the noncustodial parent lives in a different state.  The first option is for the IV-D agency to use one-state remedies through what is called “long-arm jurisdiction” to establish support or parentage against the noncustodial parent.  </a:t>
            </a:r>
          </a:p>
          <a:p>
            <a:endParaRPr lang="en-US" baseline="0" dirty="0"/>
          </a:p>
          <a:p>
            <a:r>
              <a:rPr lang="en-US" baseline="0" dirty="0"/>
              <a:t>The second option is for the IV-D agency to refer an interstate IV-D case to the IV-D agency in the state where the noncustodial parent resides.  Please note that sometimes the noncustodial parent is the one receiving IV-D services.  In that case, the IV-D agency may refer an interstate IV-D case for establishment to the IV-D agency in the state where the custodial parent resides. </a:t>
            </a:r>
          </a:p>
          <a:p>
            <a:endParaRPr lang="en-US" baseline="0" dirty="0"/>
          </a:p>
          <a:p>
            <a:r>
              <a:rPr lang="en-US" baseline="0" dirty="0"/>
              <a:t>The one-state remedies option is available only if certain criteria are present, which we will cover in the next few slides.  The interstate IV-D case referral is always an option. </a:t>
            </a:r>
          </a:p>
          <a:p>
            <a:endParaRPr lang="en-US" baseline="0" dirty="0"/>
          </a:p>
          <a:p>
            <a:r>
              <a:rPr lang="en-US" baseline="0" dirty="0"/>
              <a:t>References:</a:t>
            </a:r>
          </a:p>
          <a:p>
            <a:r>
              <a:rPr lang="en-US" baseline="0" dirty="0"/>
              <a:t>UIFSA Sections 201, 304, 305</a:t>
            </a:r>
          </a:p>
          <a:p>
            <a:r>
              <a:rPr lang="en-US" baseline="0" dirty="0"/>
              <a:t>45 CFR 303.7(c), (d)</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27</a:t>
            </a:fld>
            <a:endParaRPr lang="en-US" dirty="0"/>
          </a:p>
        </p:txBody>
      </p:sp>
    </p:spTree>
    <p:extLst>
      <p:ext uri="{BB962C8B-B14F-4D97-AF65-F5344CB8AC3E}">
        <p14:creationId xmlns:p14="http://schemas.microsoft.com/office/powerpoint/2010/main" val="22909408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baseline="0" dirty="0" smtClean="0"/>
              <a:t>Notes: </a:t>
            </a:r>
          </a:p>
          <a:p>
            <a:endParaRPr lang="en-US" baseline="0" dirty="0" smtClean="0"/>
          </a:p>
          <a:p>
            <a:r>
              <a:rPr lang="en-US" dirty="0" smtClean="0"/>
              <a:t>In </a:t>
            </a:r>
            <a:r>
              <a:rPr lang="en-US" dirty="0"/>
              <a:t>order for a tribunal to have the power to require an individual to take an action, such as pay child support, the tribunal must have personal jurisdiction over the individual.  A tribunal has personal jurisdiction over a person who lives in the state.  Sometimes, however, a tribunal will be able to exercise personal jurisdiction over a nonresident so long as that individual has minimum contacts with the state.  This is called long-arm jurisdiction because the tribunal is reaching out and obtaining personal jurisdiction over a person residing in another state.  </a:t>
            </a:r>
          </a:p>
          <a:p>
            <a:endParaRPr lang="en-US" dirty="0"/>
          </a:p>
          <a:p>
            <a:r>
              <a:rPr lang="en-US" dirty="0"/>
              <a:t>The concept of “long-arm jurisdiction” stems from constitutional requirements of due process.  Federal regulations require a IV-D agency to consider</a:t>
            </a:r>
            <a:r>
              <a:rPr lang="en-US" baseline="0" dirty="0"/>
              <a:t> using</a:t>
            </a:r>
            <a:r>
              <a:rPr lang="en-US" dirty="0"/>
              <a:t> long-arm jurisdiction to establish a child support order if the agency determines that long-arm jurisdiction is both available and appropriate.</a:t>
            </a:r>
          </a:p>
          <a:p>
            <a:r>
              <a:rPr lang="en-US" dirty="0"/>
              <a:t> </a:t>
            </a:r>
          </a:p>
          <a:p>
            <a:r>
              <a:rPr lang="en-US" baseline="0" dirty="0"/>
              <a:t>In the illustration, the tribunal in Texas is extending its “arm” to assert personal jurisdiction over the noncustodial parent in Arizona, which is allowed so long as that parent took certain actions in and had contact with Texas.  If so, Texas may be able to enter a child support order and, if needed, a parentage judgment against the noncustodial parent.  We’ll see on the next slide what sorts of actions will subject a noncustodial parent to the jurisdiction of a tribunal in another state.</a:t>
            </a:r>
          </a:p>
          <a:p>
            <a:endParaRPr lang="en-US" baseline="0" dirty="0"/>
          </a:p>
          <a:p>
            <a:r>
              <a:rPr lang="en-US" baseline="0" dirty="0"/>
              <a:t>References:</a:t>
            </a:r>
          </a:p>
          <a:p>
            <a:r>
              <a:rPr lang="en-US" baseline="0" dirty="0"/>
              <a:t>45 CFR 303.7(c)(3)</a:t>
            </a:r>
          </a:p>
          <a:p>
            <a:r>
              <a:rPr lang="en-US" baseline="0" dirty="0"/>
              <a:t>UIFSA Section 201</a:t>
            </a:r>
          </a:p>
        </p:txBody>
      </p:sp>
      <p:sp>
        <p:nvSpPr>
          <p:cNvPr id="4" name="Slide Number Placeholder 3"/>
          <p:cNvSpPr>
            <a:spLocks noGrp="1"/>
          </p:cNvSpPr>
          <p:nvPr>
            <p:ph type="sldNum" sz="quarter" idx="10"/>
          </p:nvPr>
        </p:nvSpPr>
        <p:spPr/>
        <p:txBody>
          <a:bodyPr/>
          <a:lstStyle/>
          <a:p>
            <a:fld id="{824A558B-E4E9-A94A-B9C1-029E46A76ABA}" type="slidenum">
              <a:rPr lang="en-US" smtClean="0"/>
              <a:t>28</a:t>
            </a:fld>
            <a:endParaRPr lang="en-US" dirty="0"/>
          </a:p>
        </p:txBody>
      </p:sp>
    </p:spTree>
    <p:extLst>
      <p:ext uri="{BB962C8B-B14F-4D97-AF65-F5344CB8AC3E}">
        <p14:creationId xmlns:p14="http://schemas.microsoft.com/office/powerpoint/2010/main" val="7111256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baseline="0" dirty="0" smtClean="0"/>
              <a:t>Notes: </a:t>
            </a:r>
          </a:p>
          <a:p>
            <a:endParaRPr lang="en-US" baseline="0" dirty="0" smtClean="0"/>
          </a:p>
          <a:p>
            <a:r>
              <a:rPr lang="en-US" dirty="0" smtClean="0"/>
              <a:t>Section </a:t>
            </a:r>
            <a:r>
              <a:rPr lang="en-US" dirty="0"/>
              <a:t>201 of UIFSA lists the actions that will subject a nonresident parent to the jurisdiction of a tribunal in another state.  The first action is if the noncustodial parent is served with a summons (or, if state law permits, with a notice or citation) to appear in court while he or she is actually in the state.  Using our example from the previous slide, if the parent is served with a summons while he or she is actually in Texas, the Texas tribunal will have long-arm jurisdiction to establish support and, if needed, parentage.</a:t>
            </a:r>
          </a:p>
          <a:p>
            <a:endParaRPr lang="en-US" dirty="0"/>
          </a:p>
          <a:p>
            <a:r>
              <a:rPr lang="en-US" dirty="0"/>
              <a:t>The second action is where the noncustodial parent consents to jurisdiction.  Allowing parties to consent is consistent throughout UIFSA.  As you will learn later in this training, parents may consent in a record to a tribunal’s jurisdiction outside of the standard UIFSA modification rules.  </a:t>
            </a:r>
          </a:p>
          <a:p>
            <a:endParaRPr lang="en-US" dirty="0"/>
          </a:p>
          <a:p>
            <a:r>
              <a:rPr lang="en-US" dirty="0"/>
              <a:t>References:</a:t>
            </a:r>
          </a:p>
          <a:p>
            <a:r>
              <a:rPr lang="en-US" dirty="0"/>
              <a:t>UIFSA Section 201</a:t>
            </a:r>
          </a:p>
        </p:txBody>
      </p:sp>
      <p:sp>
        <p:nvSpPr>
          <p:cNvPr id="4" name="Slide Number Placeholder 3"/>
          <p:cNvSpPr>
            <a:spLocks noGrp="1"/>
          </p:cNvSpPr>
          <p:nvPr>
            <p:ph type="sldNum" sz="quarter" idx="10"/>
          </p:nvPr>
        </p:nvSpPr>
        <p:spPr/>
        <p:txBody>
          <a:bodyPr/>
          <a:lstStyle/>
          <a:p>
            <a:fld id="{824A558B-E4E9-A94A-B9C1-029E46A76ABA}" type="slidenum">
              <a:rPr lang="en-US" smtClean="0"/>
              <a:t>29</a:t>
            </a:fld>
            <a:endParaRPr lang="en-US" dirty="0"/>
          </a:p>
        </p:txBody>
      </p:sp>
    </p:spTree>
    <p:extLst>
      <p:ext uri="{BB962C8B-B14F-4D97-AF65-F5344CB8AC3E}">
        <p14:creationId xmlns:p14="http://schemas.microsoft.com/office/powerpoint/2010/main" val="23621980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baseline="0" dirty="0" smtClean="0"/>
              <a:t>Notes: </a:t>
            </a:r>
          </a:p>
          <a:p>
            <a:endParaRPr lang="en-US" baseline="0" dirty="0" smtClean="0"/>
          </a:p>
          <a:p>
            <a:pPr defTabSz="465753">
              <a:defRPr/>
            </a:pPr>
            <a:r>
              <a:rPr lang="en-US" baseline="0" dirty="0" smtClean="0"/>
              <a:t>In </a:t>
            </a:r>
            <a:r>
              <a:rPr lang="en-US" baseline="0" dirty="0"/>
              <a:t>this training, we will cover the:</a:t>
            </a:r>
          </a:p>
          <a:p>
            <a:pPr defTabSz="465753">
              <a:defRPr/>
            </a:pPr>
            <a:endParaRPr lang="en-US" baseline="0" dirty="0"/>
          </a:p>
          <a:p>
            <a:pPr marL="171422" indent="-171422" defTabSz="465753">
              <a:buFont typeface="Arial" panose="020B0604020202020204" pitchFamily="34" charset="0"/>
              <a:buChar char="•"/>
              <a:defRPr/>
            </a:pPr>
            <a:r>
              <a:rPr lang="en-US" baseline="0" dirty="0"/>
              <a:t>Terms regularly used in interstate cases</a:t>
            </a:r>
          </a:p>
          <a:p>
            <a:pPr marL="171422" indent="-171422" defTabSz="465753">
              <a:buFont typeface="Arial" panose="020B0604020202020204" pitchFamily="34" charset="0"/>
              <a:buChar char="•"/>
              <a:defRPr/>
            </a:pPr>
            <a:r>
              <a:rPr lang="en-US" baseline="0" dirty="0"/>
              <a:t>History of UIFSA</a:t>
            </a:r>
          </a:p>
          <a:p>
            <a:pPr marL="171422" indent="-171422" defTabSz="465753">
              <a:buFont typeface="Arial" panose="020B0604020202020204" pitchFamily="34" charset="0"/>
              <a:buChar char="•"/>
              <a:defRPr/>
            </a:pPr>
            <a:r>
              <a:rPr lang="en-US" baseline="0" dirty="0"/>
              <a:t>Basics of interstate cases</a:t>
            </a:r>
          </a:p>
          <a:p>
            <a:pPr marL="171422" indent="-171422" defTabSz="465753">
              <a:buFont typeface="Arial" panose="020B0604020202020204" pitchFamily="34" charset="0"/>
              <a:buChar char="•"/>
              <a:defRPr/>
            </a:pPr>
            <a:r>
              <a:rPr lang="en-US" baseline="0" dirty="0"/>
              <a:t>Establishment of parentage and support orders when parents live in different states</a:t>
            </a:r>
          </a:p>
          <a:p>
            <a:pPr marL="171422" indent="-171422" defTabSz="465753">
              <a:buFont typeface="Arial" panose="020B0604020202020204" pitchFamily="34" charset="0"/>
              <a:buChar char="•"/>
              <a:defRPr/>
            </a:pPr>
            <a:r>
              <a:rPr lang="en-US" baseline="0" dirty="0"/>
              <a:t>Enforcement across state lines and</a:t>
            </a:r>
          </a:p>
          <a:p>
            <a:pPr marL="171422" indent="-171422" defTabSz="465753">
              <a:buFont typeface="Arial" panose="020B0604020202020204" pitchFamily="34" charset="0"/>
              <a:buChar char="•"/>
              <a:defRPr/>
            </a:pPr>
            <a:r>
              <a:rPr lang="en-US" baseline="0" dirty="0"/>
              <a:t>Modification of support orders</a:t>
            </a:r>
          </a:p>
          <a:p>
            <a:pPr marL="171422" indent="-171422" defTabSz="465753">
              <a:buFont typeface="Arial" panose="020B0604020202020204" pitchFamily="34" charset="0"/>
              <a:buChar char="•"/>
              <a:defRPr/>
            </a:pPr>
            <a:endParaRPr lang="en-US" baseline="0" dirty="0"/>
          </a:p>
          <a:p>
            <a:pPr defTabSz="465753">
              <a:defRPr/>
            </a:pPr>
            <a:r>
              <a:rPr lang="en-US" baseline="0" dirty="0"/>
              <a:t>During this 90-minute training, there are three breaks for questions and one final opportunity for questions at the end of the training.  You may type your question into the Q&amp;A box on Web Ex or wait until a break for the operator to unmute the phone lines.</a:t>
            </a:r>
          </a:p>
          <a:p>
            <a:pPr defTabSz="465753">
              <a:defRPr/>
            </a:pPr>
            <a:endParaRPr lang="en-US" baseline="0" dirty="0"/>
          </a:p>
          <a:p>
            <a:pPr defTabSz="465753">
              <a:defRPr/>
            </a:pPr>
            <a:r>
              <a:rPr lang="en-US" baseline="0" dirty="0"/>
              <a:t>This training references laws, regulations, and OCSE policy guidance.  At the end of the training, there is a list of those materials with hyperlinks to the electronic version of the documents.</a:t>
            </a:r>
          </a:p>
          <a:p>
            <a:pPr defTabSz="465753">
              <a:defRPr/>
            </a:pPr>
            <a:endParaRPr lang="en-US" baseline="0" dirty="0"/>
          </a:p>
        </p:txBody>
      </p:sp>
      <p:sp>
        <p:nvSpPr>
          <p:cNvPr id="4" name="Slide Number Placeholder 3"/>
          <p:cNvSpPr>
            <a:spLocks noGrp="1"/>
          </p:cNvSpPr>
          <p:nvPr>
            <p:ph type="sldNum" sz="quarter" idx="10"/>
          </p:nvPr>
        </p:nvSpPr>
        <p:spPr/>
        <p:txBody>
          <a:bodyPr/>
          <a:lstStyle/>
          <a:p>
            <a:fld id="{824A558B-E4E9-A94A-B9C1-029E46A76ABA}" type="slidenum">
              <a:rPr lang="en-US" smtClean="0"/>
              <a:t>3</a:t>
            </a:fld>
            <a:endParaRPr lang="en-US" dirty="0"/>
          </a:p>
        </p:txBody>
      </p:sp>
    </p:spTree>
    <p:extLst>
      <p:ext uri="{BB962C8B-B14F-4D97-AF65-F5344CB8AC3E}">
        <p14:creationId xmlns:p14="http://schemas.microsoft.com/office/powerpoint/2010/main" val="23026612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baseline="0" dirty="0" smtClean="0"/>
              <a:t>Notes: </a:t>
            </a:r>
          </a:p>
          <a:p>
            <a:endParaRPr lang="en-US" baseline="0" dirty="0" smtClean="0"/>
          </a:p>
          <a:p>
            <a:r>
              <a:rPr lang="en-US" dirty="0" smtClean="0"/>
              <a:t>Under </a:t>
            </a:r>
            <a:r>
              <a:rPr lang="en-US" dirty="0"/>
              <a:t>UIFSA, if the parent resided in the state with the child, a tribunal will have jurisdiction to enter a child support order and, if needed, a parentage order.  The joint residence could have been in the past.  Again, using our example, if the noncustodial parent lived in Texas with the child at any point, Texas will have long-arm jurisdiction to establish a support order against the parent for the child. </a:t>
            </a:r>
          </a:p>
          <a:p>
            <a:endParaRPr lang="en-US" dirty="0"/>
          </a:p>
          <a:p>
            <a:r>
              <a:rPr lang="en-US" dirty="0"/>
              <a:t>Under another basis of long-arm jurisdiction, if the noncustodial parent lived in the state and provided prenatal expenses to the mother or support for the child, then he or she will be subject to support proceedings in that state.</a:t>
            </a:r>
          </a:p>
          <a:p>
            <a:endParaRPr lang="en-US" dirty="0"/>
          </a:p>
          <a:p>
            <a:r>
              <a:rPr lang="en-US" dirty="0"/>
              <a:t>References:</a:t>
            </a:r>
          </a:p>
          <a:p>
            <a:r>
              <a:rPr lang="en-US" dirty="0"/>
              <a:t>UIFSA Section 201</a:t>
            </a:r>
          </a:p>
        </p:txBody>
      </p:sp>
      <p:sp>
        <p:nvSpPr>
          <p:cNvPr id="4" name="Slide Number Placeholder 3"/>
          <p:cNvSpPr>
            <a:spLocks noGrp="1"/>
          </p:cNvSpPr>
          <p:nvPr>
            <p:ph type="sldNum" sz="quarter" idx="10"/>
          </p:nvPr>
        </p:nvSpPr>
        <p:spPr/>
        <p:txBody>
          <a:bodyPr/>
          <a:lstStyle/>
          <a:p>
            <a:fld id="{824A558B-E4E9-A94A-B9C1-029E46A76ABA}" type="slidenum">
              <a:rPr lang="en-US" smtClean="0"/>
              <a:t>30</a:t>
            </a:fld>
            <a:endParaRPr lang="en-US" dirty="0"/>
          </a:p>
        </p:txBody>
      </p:sp>
    </p:spTree>
    <p:extLst>
      <p:ext uri="{BB962C8B-B14F-4D97-AF65-F5344CB8AC3E}">
        <p14:creationId xmlns:p14="http://schemas.microsoft.com/office/powerpoint/2010/main" val="346581245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baseline="0" dirty="0" smtClean="0"/>
              <a:t>Notes: </a:t>
            </a:r>
          </a:p>
          <a:p>
            <a:endParaRPr lang="en-US" baseline="0" dirty="0" smtClean="0"/>
          </a:p>
          <a:p>
            <a:r>
              <a:rPr lang="en-US" dirty="0" smtClean="0"/>
              <a:t>Section </a:t>
            </a:r>
            <a:r>
              <a:rPr lang="en-US" dirty="0"/>
              <a:t>201 of UIFSA lists three other specific actions by a nonresident that can be the basis of personal jurisdiction.  The tribunal has jurisdiction if the child is in the state because of acts or directives of the nonresident parent.  A common example is if the custodial parent and child moved to the state to avoid domestic violence by the noncustodial parent.  Another example is where a noncustodial parent tells the custodial parent to go live with the noncustodial parent’s relative.</a:t>
            </a:r>
          </a:p>
          <a:p>
            <a:endParaRPr lang="en-US" dirty="0"/>
          </a:p>
          <a:p>
            <a:r>
              <a:rPr lang="en-US" dirty="0"/>
              <a:t>The action listed as number six refers to where the conception may have occurred in the state.  This is a common basis to assert personal jurisdiction and the reason why many states ask where the sexual relationship occurred on a paternity affidavit or questionnaire.  The test is whether the conduct was during the probable period of conception.  </a:t>
            </a:r>
          </a:p>
          <a:p>
            <a:endParaRPr lang="en-US" dirty="0"/>
          </a:p>
          <a:p>
            <a:r>
              <a:rPr lang="en-US" dirty="0"/>
              <a:t>The last specific action involves a nonresident asserting parentage in a putative father registry.  States did not have to enact this subsection of UIFSA because not all states have putative father registries. </a:t>
            </a:r>
          </a:p>
          <a:p>
            <a:endParaRPr lang="en-US" dirty="0"/>
          </a:p>
          <a:p>
            <a:r>
              <a:rPr lang="en-US" dirty="0"/>
              <a:t>References:</a:t>
            </a:r>
          </a:p>
          <a:p>
            <a:r>
              <a:rPr lang="en-US" dirty="0"/>
              <a:t>UIFSA Section 201</a:t>
            </a:r>
          </a:p>
          <a:p>
            <a:r>
              <a:rPr lang="en-US" dirty="0"/>
              <a:t> </a:t>
            </a:r>
          </a:p>
        </p:txBody>
      </p:sp>
      <p:sp>
        <p:nvSpPr>
          <p:cNvPr id="4" name="Slide Number Placeholder 3"/>
          <p:cNvSpPr>
            <a:spLocks noGrp="1"/>
          </p:cNvSpPr>
          <p:nvPr>
            <p:ph type="sldNum" sz="quarter" idx="10"/>
          </p:nvPr>
        </p:nvSpPr>
        <p:spPr/>
        <p:txBody>
          <a:bodyPr/>
          <a:lstStyle/>
          <a:p>
            <a:fld id="{824A558B-E4E9-A94A-B9C1-029E46A76ABA}" type="slidenum">
              <a:rPr lang="en-US" smtClean="0"/>
              <a:t>31</a:t>
            </a:fld>
            <a:endParaRPr lang="en-US" dirty="0"/>
          </a:p>
        </p:txBody>
      </p:sp>
    </p:spTree>
    <p:extLst>
      <p:ext uri="{BB962C8B-B14F-4D97-AF65-F5344CB8AC3E}">
        <p14:creationId xmlns:p14="http://schemas.microsoft.com/office/powerpoint/2010/main" val="15763750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baseline="0" dirty="0" smtClean="0"/>
              <a:t>Notes: </a:t>
            </a:r>
          </a:p>
          <a:p>
            <a:endParaRPr lang="en-US" baseline="0" dirty="0" smtClean="0"/>
          </a:p>
          <a:p>
            <a:r>
              <a:rPr lang="en-US" dirty="0" smtClean="0"/>
              <a:t>Section </a:t>
            </a:r>
            <a:r>
              <a:rPr lang="en-US" dirty="0"/>
              <a:t>201 of UIFSA also contains a broad provision that will allow a tribunal to assert long-arm jurisdiction using any basis consistent with the U.S. or state constitution. </a:t>
            </a:r>
          </a:p>
          <a:p>
            <a:endParaRPr lang="en-US" dirty="0"/>
          </a:p>
          <a:p>
            <a:r>
              <a:rPr lang="en-US" dirty="0"/>
              <a:t>Finally, it is important to note that even though a state may have long-arm jurisdiction over a nonresident parent under the facts of the case, the parent still must be served with the legal documents.  Sometimes it may be difficult for an out-of-state IV-D agency to serve the noncustodial parent in another state, which may lead to the referral of an interstate IV-D case instead.</a:t>
            </a:r>
          </a:p>
          <a:p>
            <a:endParaRPr lang="en-US" dirty="0"/>
          </a:p>
          <a:p>
            <a:r>
              <a:rPr lang="en-US" dirty="0"/>
              <a:t>References:</a:t>
            </a:r>
          </a:p>
          <a:p>
            <a:r>
              <a:rPr lang="en-US" dirty="0"/>
              <a:t>UIFSA Section 201</a:t>
            </a:r>
          </a:p>
        </p:txBody>
      </p:sp>
      <p:sp>
        <p:nvSpPr>
          <p:cNvPr id="4" name="Slide Number Placeholder 3"/>
          <p:cNvSpPr>
            <a:spLocks noGrp="1"/>
          </p:cNvSpPr>
          <p:nvPr>
            <p:ph type="sldNum" sz="quarter" idx="10"/>
          </p:nvPr>
        </p:nvSpPr>
        <p:spPr/>
        <p:txBody>
          <a:bodyPr/>
          <a:lstStyle/>
          <a:p>
            <a:fld id="{824A558B-E4E9-A94A-B9C1-029E46A76ABA}" type="slidenum">
              <a:rPr lang="en-US" smtClean="0"/>
              <a:t>32</a:t>
            </a:fld>
            <a:endParaRPr lang="en-US" dirty="0"/>
          </a:p>
        </p:txBody>
      </p:sp>
    </p:spTree>
    <p:extLst>
      <p:ext uri="{BB962C8B-B14F-4D97-AF65-F5344CB8AC3E}">
        <p14:creationId xmlns:p14="http://schemas.microsoft.com/office/powerpoint/2010/main" val="321582997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baseline="0" dirty="0" smtClean="0"/>
              <a:t>Notes: </a:t>
            </a:r>
          </a:p>
          <a:p>
            <a:endParaRPr lang="en-US" baseline="0" dirty="0" smtClean="0"/>
          </a:p>
          <a:p>
            <a:r>
              <a:rPr lang="en-US" dirty="0" smtClean="0"/>
              <a:t>There </a:t>
            </a:r>
            <a:r>
              <a:rPr lang="en-US" dirty="0"/>
              <a:t>are substantial benefits to a state exercising long-arm jurisdiction when the facts establish that the noncustodial parent had requisite contact with the state.  If a tribunal in your state exercises long-arm jurisdiction over a nonresident parent, the tribunal will apply your state’s laws to determine all of the relevant substantive issues.  This means that child support will be calculated according to your state’s guideline and your laws will determine any other issues.  </a:t>
            </a:r>
          </a:p>
          <a:p>
            <a:endParaRPr lang="en-US" dirty="0"/>
          </a:p>
          <a:p>
            <a:r>
              <a:rPr lang="en-US" dirty="0"/>
              <a:t>Another benefit is that the order will be the initial controlling order in the case so duration of the support obligation will be governed by your state’s law.  As long as a parent or child resides in the state, your state as the issuing state has CEJ to modify the order. </a:t>
            </a:r>
          </a:p>
          <a:p>
            <a:endParaRPr lang="en-US" dirty="0"/>
          </a:p>
          <a:p>
            <a:r>
              <a:rPr lang="en-US" dirty="0"/>
              <a:t>References:</a:t>
            </a:r>
          </a:p>
          <a:p>
            <a:r>
              <a:rPr lang="en-US" dirty="0"/>
              <a:t>UIFSA Sections 205, 210, 611</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33</a:t>
            </a:fld>
            <a:endParaRPr lang="en-US" dirty="0"/>
          </a:p>
        </p:txBody>
      </p:sp>
    </p:spTree>
    <p:extLst>
      <p:ext uri="{BB962C8B-B14F-4D97-AF65-F5344CB8AC3E}">
        <p14:creationId xmlns:p14="http://schemas.microsoft.com/office/powerpoint/2010/main" val="280909990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baseline="0" dirty="0" smtClean="0"/>
              <a:t>Notes: </a:t>
            </a:r>
          </a:p>
          <a:p>
            <a:endParaRPr lang="en-US" baseline="0" dirty="0" smtClean="0"/>
          </a:p>
          <a:p>
            <a:r>
              <a:rPr lang="en-US" dirty="0" smtClean="0"/>
              <a:t>UIFSA </a:t>
            </a:r>
            <a:r>
              <a:rPr lang="en-US" dirty="0"/>
              <a:t>allows a tribunal exercising personal jurisdiction over a nonresident parent to enlist the assistance of a tribunal in that parent’s state.  Such assistance may include help with a deposition or in providing a location for testimony by telephone or other electronic means.  Tribunals can communicate with each other about laws, the legal effect of an order, and the status of a proceeding.  UIFSA also authorizes the tribunal establishing the order to ask the tribunal in the noncustodial parent’s state to help with discovery.  If the noncustodial parent fails to cooperate, the assisting tribunal may compel the parent to comply with a discovery order that a tribunal issued in another state.</a:t>
            </a:r>
          </a:p>
          <a:p>
            <a:endParaRPr lang="en-US" dirty="0"/>
          </a:p>
          <a:p>
            <a:r>
              <a:rPr lang="en-US" dirty="0"/>
              <a:t>References:</a:t>
            </a:r>
          </a:p>
          <a:p>
            <a:r>
              <a:rPr lang="en-US" dirty="0"/>
              <a:t>UIFSA Sections 210, 316, 317, 318</a:t>
            </a:r>
          </a:p>
          <a:p>
            <a:endParaRPr lang="en-US" dirty="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34</a:t>
            </a:fld>
            <a:endParaRPr lang="en-US" dirty="0"/>
          </a:p>
        </p:txBody>
      </p:sp>
    </p:spTree>
    <p:extLst>
      <p:ext uri="{BB962C8B-B14F-4D97-AF65-F5344CB8AC3E}">
        <p14:creationId xmlns:p14="http://schemas.microsoft.com/office/powerpoint/2010/main" val="246442226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baseline="0" dirty="0" smtClean="0"/>
              <a:t>Notes: </a:t>
            </a:r>
          </a:p>
          <a:p>
            <a:endParaRPr lang="en-US" baseline="0" dirty="0" smtClean="0"/>
          </a:p>
          <a:p>
            <a:r>
              <a:rPr lang="en-US" dirty="0" smtClean="0"/>
              <a:t>UIFSA </a:t>
            </a:r>
            <a:r>
              <a:rPr lang="en-US" dirty="0"/>
              <a:t>was designed to accommodate the presentation of evidence across state lines.  First, the nonresident parent is not required to be physically present in a tribunal in order for a support order to be established.  Instead, the tribunal may consider evidence such as an affidavit or documentary evidence transmitted by electronic means when setting a support order.  Second, the tribunal must permit the nonresident parent to testify under penalty of perjury by telephone, audiovisual, or other electronic means at a designated tribunal or other location, such as the child support office, in his or her state. </a:t>
            </a:r>
          </a:p>
          <a:p>
            <a:endParaRPr lang="en-US" dirty="0"/>
          </a:p>
          <a:p>
            <a:r>
              <a:rPr lang="en-US" dirty="0"/>
              <a:t>Reference:</a:t>
            </a:r>
          </a:p>
          <a:p>
            <a:r>
              <a:rPr lang="en-US" dirty="0"/>
              <a:t>UIFSA Section 316</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35</a:t>
            </a:fld>
            <a:endParaRPr lang="en-US" dirty="0"/>
          </a:p>
        </p:txBody>
      </p:sp>
    </p:spTree>
    <p:extLst>
      <p:ext uri="{BB962C8B-B14F-4D97-AF65-F5344CB8AC3E}">
        <p14:creationId xmlns:p14="http://schemas.microsoft.com/office/powerpoint/2010/main" val="316230672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baseline="0" dirty="0" smtClean="0"/>
              <a:t>Notes: </a:t>
            </a:r>
          </a:p>
          <a:p>
            <a:endParaRPr lang="en-US" baseline="0" dirty="0" smtClean="0"/>
          </a:p>
          <a:p>
            <a:r>
              <a:rPr lang="en-US" dirty="0" smtClean="0"/>
              <a:t>Let’s </a:t>
            </a:r>
            <a:r>
              <a:rPr lang="en-US" dirty="0"/>
              <a:t>go back to the illustration.  Assume the parents lived together in Texas when the child was conceived, signed an acknowledgment of paternity for the child at the hospital, and continued living together for a short time after the child was born.  </a:t>
            </a:r>
          </a:p>
          <a:p>
            <a:endParaRPr lang="en-US" dirty="0"/>
          </a:p>
          <a:p>
            <a:r>
              <a:rPr lang="en-US" dirty="0"/>
              <a:t>Under UIFSA, there are several provisions under which Texas may exercise long-arm jurisdiction.  </a:t>
            </a:r>
          </a:p>
          <a:p>
            <a:endParaRPr lang="en-US" dirty="0"/>
          </a:p>
          <a:p>
            <a:pPr marL="171422" indent="-171422">
              <a:buFont typeface="Arial" panose="020B0604020202020204" pitchFamily="34" charset="0"/>
              <a:buChar char="•"/>
            </a:pPr>
            <a:r>
              <a:rPr lang="en-US" dirty="0"/>
              <a:t>First, under UIFSA section 201(a)(3), a tribunal in Texas may exercise long-arm jurisdiction over the father because he lived in Texas with the child.  </a:t>
            </a:r>
          </a:p>
          <a:p>
            <a:pPr marL="171422" indent="-171422">
              <a:buFont typeface="Arial" panose="020B0604020202020204" pitchFamily="34" charset="0"/>
              <a:buChar char="•"/>
            </a:pPr>
            <a:r>
              <a:rPr lang="en-US" dirty="0"/>
              <a:t>Under section 201(a)(5), the tribunal may exercise long-arm jurisdiction because the father resided in Texas and provided support for the child.  </a:t>
            </a:r>
          </a:p>
          <a:p>
            <a:pPr marL="171422" indent="-171422">
              <a:buFont typeface="Arial" panose="020B0604020202020204" pitchFamily="34" charset="0"/>
              <a:buChar char="•"/>
            </a:pPr>
            <a:r>
              <a:rPr lang="en-US" dirty="0"/>
              <a:t>Under section 201(a)(6), the father is subject to jurisdiction in Texas because the child was conceived there.  </a:t>
            </a:r>
          </a:p>
          <a:p>
            <a:pPr marL="171422" indent="-171422">
              <a:buFont typeface="Arial" panose="020B0604020202020204" pitchFamily="34" charset="0"/>
              <a:buChar char="•"/>
            </a:pPr>
            <a:r>
              <a:rPr lang="en-US" dirty="0"/>
              <a:t>Finally, because the father signed an acknowledgment of paternity in Texas, a tribunal likely would determine that the father had minimum contacts with Texas sufficient for jurisdiction consistent with the state and federal constitution.  </a:t>
            </a:r>
          </a:p>
          <a:p>
            <a:endParaRPr lang="en-US" dirty="0"/>
          </a:p>
          <a:p>
            <a:r>
              <a:rPr lang="en-US" dirty="0"/>
              <a:t>Therefore, the IV-D agency providing services to the custodial parent may file a case to establish support in Texas and serve the noncustodial parent with the establishment petition and any other necessary documents in Arizona.  </a:t>
            </a:r>
          </a:p>
        </p:txBody>
      </p:sp>
      <p:sp>
        <p:nvSpPr>
          <p:cNvPr id="4" name="Slide Number Placeholder 3"/>
          <p:cNvSpPr>
            <a:spLocks noGrp="1"/>
          </p:cNvSpPr>
          <p:nvPr>
            <p:ph type="sldNum" sz="quarter" idx="10"/>
          </p:nvPr>
        </p:nvSpPr>
        <p:spPr/>
        <p:txBody>
          <a:bodyPr/>
          <a:lstStyle/>
          <a:p>
            <a:fld id="{824A558B-E4E9-A94A-B9C1-029E46A76ABA}" type="slidenum">
              <a:rPr lang="en-US" smtClean="0"/>
              <a:t>36</a:t>
            </a:fld>
            <a:endParaRPr lang="en-US" dirty="0"/>
          </a:p>
        </p:txBody>
      </p:sp>
    </p:spTree>
    <p:extLst>
      <p:ext uri="{BB962C8B-B14F-4D97-AF65-F5344CB8AC3E}">
        <p14:creationId xmlns:p14="http://schemas.microsoft.com/office/powerpoint/2010/main" val="88655920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baseline="0" dirty="0" smtClean="0"/>
              <a:t>Notes: </a:t>
            </a:r>
          </a:p>
          <a:p>
            <a:endParaRPr lang="en-US" baseline="0" dirty="0" smtClean="0"/>
          </a:p>
          <a:p>
            <a:r>
              <a:rPr lang="en-US" dirty="0" smtClean="0"/>
              <a:t>Once </a:t>
            </a:r>
            <a:r>
              <a:rPr lang="en-US" dirty="0"/>
              <a:t>served, the noncustodial parent must participate in the proceedings in Texas or risk having a default order entered against him.  Remember that the parent does not have to travel to Texas to participate, although he certainly can appear personally.  The parent, instead, may testify under penalty of perjury at a tribunal in Arizona or other designated location, and he may submit evidence in the form of an affidavit or documents submitted electronically, such as a W2 form or paycheck stubs.  </a:t>
            </a:r>
          </a:p>
          <a:p>
            <a:endParaRPr lang="en-US" baseline="0" dirty="0"/>
          </a:p>
          <a:p>
            <a:r>
              <a:rPr lang="en-US" baseline="0" dirty="0"/>
              <a:t>The tribunal in Texas will set the support order in accordance with the Texas child support guideline and Texas will be the issuing state with the controlling order under UIFSA.  As long as any party or child resides in Texas, Texas will continue to have CEJ for purposes of modification.  </a:t>
            </a:r>
          </a:p>
          <a:p>
            <a:endParaRPr lang="en-US" baseline="0" dirty="0"/>
          </a:p>
        </p:txBody>
      </p:sp>
      <p:sp>
        <p:nvSpPr>
          <p:cNvPr id="4" name="Slide Number Placeholder 3"/>
          <p:cNvSpPr>
            <a:spLocks noGrp="1"/>
          </p:cNvSpPr>
          <p:nvPr>
            <p:ph type="sldNum" sz="quarter" idx="10"/>
          </p:nvPr>
        </p:nvSpPr>
        <p:spPr/>
        <p:txBody>
          <a:bodyPr/>
          <a:lstStyle/>
          <a:p>
            <a:fld id="{824A558B-E4E9-A94A-B9C1-029E46A76ABA}" type="slidenum">
              <a:rPr lang="en-US" smtClean="0"/>
              <a:t>37</a:t>
            </a:fld>
            <a:endParaRPr lang="en-US" dirty="0"/>
          </a:p>
        </p:txBody>
      </p:sp>
    </p:spTree>
    <p:extLst>
      <p:ext uri="{BB962C8B-B14F-4D97-AF65-F5344CB8AC3E}">
        <p14:creationId xmlns:p14="http://schemas.microsoft.com/office/powerpoint/2010/main" val="204324715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baseline="0" dirty="0" smtClean="0"/>
              <a:t>Notes: </a:t>
            </a:r>
          </a:p>
          <a:p>
            <a:endParaRPr lang="en-US" baseline="0" dirty="0" smtClean="0"/>
          </a:p>
          <a:p>
            <a:r>
              <a:rPr lang="en-US" dirty="0" smtClean="0"/>
              <a:t>The </a:t>
            </a:r>
            <a:r>
              <a:rPr lang="en-US" dirty="0"/>
              <a:t>other option that always is available to a IV-D agency in an interstate establishment case is to refer the case to the IV-D agency in a state with personal jurisdiction over the noncustodial parent.  Usually this means referring the case to the state where the noncustodial parent resides.  The interstate IV-D case referral is always an option if the state providing services to a parent does not have long-arm jurisdiction over the other parent, or one-state remedies are not appropriate or were not successful.</a:t>
            </a:r>
          </a:p>
        </p:txBody>
      </p:sp>
      <p:sp>
        <p:nvSpPr>
          <p:cNvPr id="4" name="Slide Number Placeholder 3"/>
          <p:cNvSpPr>
            <a:spLocks noGrp="1"/>
          </p:cNvSpPr>
          <p:nvPr>
            <p:ph type="sldNum" sz="quarter" idx="10"/>
          </p:nvPr>
        </p:nvSpPr>
        <p:spPr/>
        <p:txBody>
          <a:bodyPr/>
          <a:lstStyle/>
          <a:p>
            <a:fld id="{824A558B-E4E9-A94A-B9C1-029E46A76ABA}" type="slidenum">
              <a:rPr lang="en-US" smtClean="0"/>
              <a:t>38</a:t>
            </a:fld>
            <a:endParaRPr lang="en-US" dirty="0"/>
          </a:p>
        </p:txBody>
      </p:sp>
    </p:spTree>
    <p:extLst>
      <p:ext uri="{BB962C8B-B14F-4D97-AF65-F5344CB8AC3E}">
        <p14:creationId xmlns:p14="http://schemas.microsoft.com/office/powerpoint/2010/main" val="241316670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baseline="0" dirty="0" smtClean="0"/>
              <a:t>Notes: </a:t>
            </a:r>
          </a:p>
          <a:p>
            <a:endParaRPr lang="en-US" baseline="0" dirty="0" smtClean="0"/>
          </a:p>
          <a:p>
            <a:r>
              <a:rPr lang="en-US" dirty="0" smtClean="0"/>
              <a:t>This </a:t>
            </a:r>
            <a:r>
              <a:rPr lang="en-US" dirty="0"/>
              <a:t>slide lists the required federal intergovernmental forms that must be sent by the initiating agency on an interstate IV-D case to establish child support: </a:t>
            </a:r>
          </a:p>
          <a:p>
            <a:endParaRPr lang="en-US" dirty="0"/>
          </a:p>
          <a:p>
            <a:pPr marL="174658" indent="-174658">
              <a:buFont typeface="Arial" panose="020B0604020202020204" pitchFamily="34" charset="0"/>
              <a:buChar char="•"/>
            </a:pPr>
            <a:r>
              <a:rPr lang="en-US" dirty="0"/>
              <a:t>Child Support Enforcement Transmittal #1</a:t>
            </a:r>
          </a:p>
          <a:p>
            <a:pPr marL="174658" indent="-174658">
              <a:buFont typeface="Arial" panose="020B0604020202020204" pitchFamily="34" charset="0"/>
              <a:buChar char="•"/>
            </a:pPr>
            <a:r>
              <a:rPr lang="en-US" dirty="0"/>
              <a:t>Uniform Support Petition</a:t>
            </a:r>
          </a:p>
          <a:p>
            <a:pPr marL="174658" indent="-174658">
              <a:buFont typeface="Arial" panose="020B0604020202020204" pitchFamily="34" charset="0"/>
              <a:buChar char="•"/>
            </a:pPr>
            <a:r>
              <a:rPr lang="en-US" dirty="0"/>
              <a:t>General Testimony</a:t>
            </a:r>
          </a:p>
          <a:p>
            <a:pPr marL="174658" indent="-174658">
              <a:buFont typeface="Arial" panose="020B0604020202020204" pitchFamily="34" charset="0"/>
              <a:buChar char="•"/>
            </a:pPr>
            <a:r>
              <a:rPr lang="en-US" dirty="0"/>
              <a:t>Child Support Agency Confidential Information Form and</a:t>
            </a:r>
          </a:p>
          <a:p>
            <a:pPr marL="174658" indent="-174658">
              <a:buFont typeface="Arial" panose="020B0604020202020204" pitchFamily="34" charset="0"/>
              <a:buChar char="•"/>
            </a:pPr>
            <a:r>
              <a:rPr lang="en-US" dirty="0"/>
              <a:t>Personal Information Form for UIFSA § 311</a:t>
            </a:r>
          </a:p>
          <a:p>
            <a:pPr marL="174658" indent="-174658">
              <a:buFont typeface="Arial" panose="020B0604020202020204" pitchFamily="34" charset="0"/>
              <a:buChar char="•"/>
            </a:pPr>
            <a:endParaRPr lang="en-US" dirty="0"/>
          </a:p>
          <a:p>
            <a:pPr defTabSz="453376">
              <a:defRPr/>
            </a:pPr>
            <a:r>
              <a:rPr lang="en-US" dirty="0"/>
              <a:t>The last form, the Personal Information Form, contains all of the information required by section 311 of UIFSA including the names, addresses, and social security numbers of the parents, and the name, gender, address, social security number, and date of birth of each child for whose benefit support is sought or whose parentage is to be determined.  Please note that the responding agency may require additional documents for child support establishment such as the custodial parent’s pay stubs or tax returns when necessary to establish a support order.</a:t>
            </a:r>
          </a:p>
          <a:p>
            <a:pPr defTabSz="453376">
              <a:defRPr/>
            </a:pPr>
            <a:endParaRPr lang="en-US" dirty="0"/>
          </a:p>
          <a:p>
            <a:r>
              <a:rPr lang="en-US" dirty="0"/>
              <a:t>References:</a:t>
            </a:r>
          </a:p>
          <a:p>
            <a:r>
              <a:rPr lang="en-US" dirty="0"/>
              <a:t>UIFSA Section 311</a:t>
            </a:r>
          </a:p>
        </p:txBody>
      </p:sp>
      <p:sp>
        <p:nvSpPr>
          <p:cNvPr id="4" name="Slide Number Placeholder 3"/>
          <p:cNvSpPr>
            <a:spLocks noGrp="1"/>
          </p:cNvSpPr>
          <p:nvPr>
            <p:ph type="sldNum" sz="quarter" idx="10"/>
          </p:nvPr>
        </p:nvSpPr>
        <p:spPr/>
        <p:txBody>
          <a:bodyPr/>
          <a:lstStyle/>
          <a:p>
            <a:fld id="{824A558B-E4E9-A94A-B9C1-029E46A76ABA}" type="slidenum">
              <a:rPr lang="en-US" smtClean="0"/>
              <a:t>39</a:t>
            </a:fld>
            <a:endParaRPr lang="en-US" dirty="0"/>
          </a:p>
        </p:txBody>
      </p:sp>
    </p:spTree>
    <p:extLst>
      <p:ext uri="{BB962C8B-B14F-4D97-AF65-F5344CB8AC3E}">
        <p14:creationId xmlns:p14="http://schemas.microsoft.com/office/powerpoint/2010/main" val="42347576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Notes: </a:t>
            </a:r>
          </a:p>
          <a:p>
            <a:endParaRPr lang="en-US" baseline="0" dirty="0" smtClean="0"/>
          </a:p>
          <a:p>
            <a:pPr defTabSz="457124">
              <a:defRPr/>
            </a:pPr>
            <a:r>
              <a:rPr lang="en-US" baseline="0" dirty="0" smtClean="0"/>
              <a:t>Before </a:t>
            </a:r>
            <a:r>
              <a:rPr lang="en-US" baseline="0" dirty="0"/>
              <a:t>we begin, just one quick note.  Throughout this training we use the term “parent” because most child support cases involve two parents.  But it’s important to recognize that some child support cases may not involve two parents, such as when the child’s guardian or a foster care agency is the party seeking support.  The same interstate rules apply in those cases when it’s not the actual parent of the child pursuing support.</a:t>
            </a:r>
          </a:p>
          <a:p>
            <a:pPr defTabSz="457124">
              <a:defRPr/>
            </a:pPr>
            <a:endParaRPr lang="en-US" baseline="0" dirty="0"/>
          </a:p>
          <a:p>
            <a:pPr defTabSz="457124">
              <a:defRPr/>
            </a:pPr>
            <a:r>
              <a:rPr lang="en-US" baseline="0" dirty="0"/>
              <a:t>Now l</a:t>
            </a:r>
            <a:r>
              <a:rPr lang="en-US" dirty="0"/>
              <a:t>et’s look</a:t>
            </a:r>
            <a:r>
              <a:rPr lang="en-US" baseline="0" dirty="0"/>
              <a:t> at the terms used in interstate cases. </a:t>
            </a:r>
          </a:p>
          <a:p>
            <a:endParaRPr lang="en-GB" dirty="0"/>
          </a:p>
        </p:txBody>
      </p:sp>
      <p:sp>
        <p:nvSpPr>
          <p:cNvPr id="4" name="Slide Number Placeholder 3"/>
          <p:cNvSpPr>
            <a:spLocks noGrp="1"/>
          </p:cNvSpPr>
          <p:nvPr>
            <p:ph type="sldNum" sz="quarter" idx="10"/>
          </p:nvPr>
        </p:nvSpPr>
        <p:spPr/>
        <p:txBody>
          <a:bodyPr/>
          <a:lstStyle/>
          <a:p>
            <a:fld id="{824A558B-E4E9-A94A-B9C1-029E46A76ABA}" type="slidenum">
              <a:rPr lang="en-US" smtClean="0"/>
              <a:t>4</a:t>
            </a:fld>
            <a:endParaRPr lang="en-US" dirty="0"/>
          </a:p>
        </p:txBody>
      </p:sp>
    </p:spTree>
    <p:extLst>
      <p:ext uri="{BB962C8B-B14F-4D97-AF65-F5344CB8AC3E}">
        <p14:creationId xmlns:p14="http://schemas.microsoft.com/office/powerpoint/2010/main" val="74734248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baseline="0" dirty="0" smtClean="0"/>
              <a:t>Notes: </a:t>
            </a:r>
          </a:p>
          <a:p>
            <a:endParaRPr lang="en-US" baseline="0" dirty="0" smtClean="0"/>
          </a:p>
          <a:p>
            <a:r>
              <a:rPr lang="en-US" dirty="0" smtClean="0"/>
              <a:t>UIFSA </a:t>
            </a:r>
            <a:r>
              <a:rPr lang="en-US" dirty="0"/>
              <a:t>allows the forms listed on the prior slide for interstate child support establishment to be sent electronically.  In OCSE’s Interstate Tools and Resources training, we will discuss OCSE’s interstate communication tools that may be used to help process interstate cases including the Electronic Document Exchange.</a:t>
            </a:r>
          </a:p>
          <a:p>
            <a:r>
              <a:rPr lang="en-US" dirty="0"/>
              <a:t> </a:t>
            </a:r>
          </a:p>
          <a:p>
            <a:r>
              <a:rPr lang="en-US" dirty="0"/>
              <a:t>The forms required for an interstate IV-D establishment case, as well as other types of interstate cases, are listed on a matrix OCSE developed.  This matrix is available on OCSE’s website and a hyperlink is contained at the end of this training.</a:t>
            </a:r>
          </a:p>
          <a:p>
            <a:endParaRPr lang="en-US" dirty="0"/>
          </a:p>
          <a:p>
            <a:r>
              <a:rPr lang="en-US" dirty="0"/>
              <a:t>Also on its website, OCSE has training materials on filling out the forms listed in this training, and explains which forms are intended to provide information for the responding agency only and which are intended to be filed with the tribunal.</a:t>
            </a:r>
          </a:p>
          <a:p>
            <a:endParaRPr lang="en-US" dirty="0"/>
          </a:p>
          <a:p>
            <a:r>
              <a:rPr lang="en-US" dirty="0"/>
              <a:t>References:</a:t>
            </a:r>
          </a:p>
          <a:p>
            <a:pPr defTabSz="453376">
              <a:defRPr/>
            </a:pPr>
            <a:r>
              <a:rPr lang="en-US" dirty="0"/>
              <a:t>OCSE Intergovernmental Forms Matrix (https://www.acf.hhs.gov/sites/default/files/programs/css/intergovernmental_forms_matrix.pdf)</a:t>
            </a:r>
          </a:p>
          <a:p>
            <a:r>
              <a:rPr lang="en-US" dirty="0"/>
              <a:t>OCSE IM-17-02 (https://www.acf.hhs.gov/css/resource/ocse-intergovernmental-forms-training)</a:t>
            </a:r>
          </a:p>
        </p:txBody>
      </p:sp>
      <p:sp>
        <p:nvSpPr>
          <p:cNvPr id="4" name="Slide Number Placeholder 3"/>
          <p:cNvSpPr>
            <a:spLocks noGrp="1"/>
          </p:cNvSpPr>
          <p:nvPr>
            <p:ph type="sldNum" sz="quarter" idx="10"/>
          </p:nvPr>
        </p:nvSpPr>
        <p:spPr/>
        <p:txBody>
          <a:bodyPr/>
          <a:lstStyle/>
          <a:p>
            <a:fld id="{824A558B-E4E9-A94A-B9C1-029E46A76ABA}" type="slidenum">
              <a:rPr lang="en-US" smtClean="0"/>
              <a:t>40</a:t>
            </a:fld>
            <a:endParaRPr lang="en-US" dirty="0"/>
          </a:p>
        </p:txBody>
      </p:sp>
    </p:spTree>
    <p:extLst>
      <p:ext uri="{BB962C8B-B14F-4D97-AF65-F5344CB8AC3E}">
        <p14:creationId xmlns:p14="http://schemas.microsoft.com/office/powerpoint/2010/main" val="322242629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baseline="0" dirty="0" smtClean="0"/>
              <a:t>Notes: </a:t>
            </a:r>
          </a:p>
          <a:p>
            <a:endParaRPr lang="en-US" baseline="0" dirty="0" smtClean="0"/>
          </a:p>
          <a:p>
            <a:r>
              <a:rPr lang="en-US" dirty="0" smtClean="0"/>
              <a:t>If </a:t>
            </a:r>
            <a:r>
              <a:rPr lang="en-US" dirty="0"/>
              <a:t>parentage has not been established, either by law, acknowledgment, or order, the initiating agency must request that the responding agency establish parentage as part of the interstate IV-D case.  The intergovernmental forms listed on this slide apply to parentage establishment and include:</a:t>
            </a:r>
          </a:p>
          <a:p>
            <a:endParaRPr lang="en-US" dirty="0"/>
          </a:p>
          <a:p>
            <a:pPr marL="174658" indent="-174658">
              <a:buFont typeface="Arial" panose="020B0604020202020204" pitchFamily="34" charset="0"/>
              <a:buChar char="•"/>
            </a:pPr>
            <a:r>
              <a:rPr lang="en-US" dirty="0"/>
              <a:t>Child Support Enforcement Transmittal #1</a:t>
            </a:r>
          </a:p>
          <a:p>
            <a:pPr marL="174658" indent="-174658">
              <a:buFont typeface="Arial" panose="020B0604020202020204" pitchFamily="34" charset="0"/>
              <a:buChar char="•"/>
            </a:pPr>
            <a:r>
              <a:rPr lang="en-US" dirty="0"/>
              <a:t>Uniform Support Petition</a:t>
            </a:r>
          </a:p>
          <a:p>
            <a:pPr marL="174658" indent="-174658">
              <a:buFont typeface="Arial" panose="020B0604020202020204" pitchFamily="34" charset="0"/>
              <a:buChar char="•"/>
            </a:pPr>
            <a:r>
              <a:rPr lang="en-US" dirty="0"/>
              <a:t>Declaration in Support of Establishing Parentage</a:t>
            </a:r>
          </a:p>
          <a:p>
            <a:pPr marL="174658" indent="-174658">
              <a:buFont typeface="Arial" panose="020B0604020202020204" pitchFamily="34" charset="0"/>
              <a:buChar char="•"/>
            </a:pPr>
            <a:r>
              <a:rPr lang="en-US" dirty="0"/>
              <a:t>General Testimony</a:t>
            </a:r>
          </a:p>
          <a:p>
            <a:pPr marL="174658" indent="-174658">
              <a:buFont typeface="Arial" panose="020B0604020202020204" pitchFamily="34" charset="0"/>
              <a:buChar char="•"/>
            </a:pPr>
            <a:r>
              <a:rPr lang="en-US" dirty="0"/>
              <a:t>Child Support Agency Confidential Information Form and</a:t>
            </a:r>
          </a:p>
          <a:p>
            <a:pPr marL="174658" indent="-174658">
              <a:buFont typeface="Arial" panose="020B0604020202020204" pitchFamily="34" charset="0"/>
              <a:buChar char="•"/>
            </a:pPr>
            <a:r>
              <a:rPr lang="en-US" dirty="0"/>
              <a:t>Personal Information Form for UIFSA § 311</a:t>
            </a:r>
          </a:p>
          <a:p>
            <a:pPr marL="174658" indent="-174658">
              <a:buFont typeface="Arial" panose="020B0604020202020204" pitchFamily="34" charset="0"/>
              <a:buChar char="•"/>
            </a:pPr>
            <a:endParaRPr lang="en-US" dirty="0"/>
          </a:p>
          <a:p>
            <a:r>
              <a:rPr lang="en-US" dirty="0"/>
              <a:t>References:</a:t>
            </a:r>
          </a:p>
          <a:p>
            <a:r>
              <a:rPr lang="en-US" dirty="0"/>
              <a:t>UIFSA Section 311</a:t>
            </a:r>
          </a:p>
          <a:p>
            <a:r>
              <a:rPr lang="en-US" dirty="0"/>
              <a:t>OCSE Intergovernmental Forms Matrix (https://www.acf.hhs.gov/sites/default/files/programs/css/intergovernmental_forms_matrix.pdf)</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41</a:t>
            </a:fld>
            <a:endParaRPr lang="en-US" dirty="0"/>
          </a:p>
        </p:txBody>
      </p:sp>
    </p:spTree>
    <p:extLst>
      <p:ext uri="{BB962C8B-B14F-4D97-AF65-F5344CB8AC3E}">
        <p14:creationId xmlns:p14="http://schemas.microsoft.com/office/powerpoint/2010/main" val="1841717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baseline="0" dirty="0" smtClean="0"/>
              <a:t>Notes: </a:t>
            </a:r>
          </a:p>
          <a:p>
            <a:endParaRPr lang="en-US" baseline="0" dirty="0" smtClean="0"/>
          </a:p>
          <a:p>
            <a:r>
              <a:rPr lang="en-US" dirty="0" smtClean="0"/>
              <a:t>Once </a:t>
            </a:r>
            <a:r>
              <a:rPr lang="en-US" dirty="0"/>
              <a:t>the initiating agency has completed the required documents, the interstate IV-D case is sent to the applicable central registry.  Federal regulations require the central registry to process the case within 10 working days, including determining if the case file is complete with all required documents and, if necessary, asking the initiating agency for additional documentation, acknowledging that the case was received, and forwarding the case either for location services or to the local office to take action to establish support or parentage or both.</a:t>
            </a:r>
          </a:p>
          <a:p>
            <a:endParaRPr lang="en-US" dirty="0"/>
          </a:p>
          <a:p>
            <a:r>
              <a:rPr lang="en-US" dirty="0"/>
              <a:t>Federal regulations require the responding agency to accept and process the interstate case regardless of whether the initiating agency had the ability to use long-arm jurisdiction over the noncustodial parent.</a:t>
            </a:r>
          </a:p>
          <a:p>
            <a:endParaRPr lang="en-US" dirty="0"/>
          </a:p>
          <a:p>
            <a:r>
              <a:rPr lang="en-US" dirty="0"/>
              <a:t>Reference:</a:t>
            </a:r>
          </a:p>
          <a:p>
            <a:r>
              <a:rPr lang="en-US" dirty="0"/>
              <a:t>45 CFR 303.7</a:t>
            </a:r>
          </a:p>
        </p:txBody>
      </p:sp>
      <p:sp>
        <p:nvSpPr>
          <p:cNvPr id="4" name="Slide Number Placeholder 3"/>
          <p:cNvSpPr>
            <a:spLocks noGrp="1"/>
          </p:cNvSpPr>
          <p:nvPr>
            <p:ph type="sldNum" sz="quarter" idx="10"/>
          </p:nvPr>
        </p:nvSpPr>
        <p:spPr/>
        <p:txBody>
          <a:bodyPr/>
          <a:lstStyle/>
          <a:p>
            <a:fld id="{824A558B-E4E9-A94A-B9C1-029E46A76ABA}" type="slidenum">
              <a:rPr lang="en-US" smtClean="0"/>
              <a:t>42</a:t>
            </a:fld>
            <a:endParaRPr lang="en-US" dirty="0"/>
          </a:p>
        </p:txBody>
      </p:sp>
    </p:spTree>
    <p:extLst>
      <p:ext uri="{BB962C8B-B14F-4D97-AF65-F5344CB8AC3E}">
        <p14:creationId xmlns:p14="http://schemas.microsoft.com/office/powerpoint/2010/main" val="70734953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baseline="0" dirty="0" smtClean="0"/>
              <a:t>Notes: </a:t>
            </a:r>
          </a:p>
          <a:p>
            <a:endParaRPr lang="en-US" baseline="0" dirty="0" smtClean="0"/>
          </a:p>
          <a:p>
            <a:r>
              <a:rPr lang="en-US" dirty="0" smtClean="0"/>
              <a:t>Federal </a:t>
            </a:r>
            <a:r>
              <a:rPr lang="en-US" dirty="0"/>
              <a:t>regulations list the duties of a responding agency in an interstate IV-D case.  As discussed, the responding agency must accept and process the case to the extent it can, even while following up with the initiating agency for additional documentation or information.  The responding agency must treat the case as it would an intrastate case and provide services requested by the initiating agency and necessary to the case.  In most cases, the responding agency will ask a tribunal to establish a support order and, if necessary, parentage.  The tribunal will apply the laws of its state to determine these issues.  Remember that UIFSA defines tribunal as including both courts and administrative agencies.  </a:t>
            </a:r>
          </a:p>
          <a:p>
            <a:endParaRPr lang="en-US" dirty="0"/>
          </a:p>
          <a:p>
            <a:r>
              <a:rPr lang="en-US" dirty="0"/>
              <a:t>Finally, according to federal regulations, the responding agency is responsible for any costs in the case.  For example, if parentage needs to be established and genetic testing is requested by the noncustodial parent, the responding agency must schedule and pay for the testing. </a:t>
            </a:r>
          </a:p>
          <a:p>
            <a:endParaRPr lang="en-US" dirty="0"/>
          </a:p>
          <a:p>
            <a:r>
              <a:rPr lang="en-US" dirty="0"/>
              <a:t>Reference:</a:t>
            </a:r>
          </a:p>
          <a:p>
            <a:r>
              <a:rPr lang="en-US" dirty="0"/>
              <a:t>45 CFR 303.7  </a:t>
            </a:r>
          </a:p>
        </p:txBody>
      </p:sp>
      <p:sp>
        <p:nvSpPr>
          <p:cNvPr id="4" name="Slide Number Placeholder 3"/>
          <p:cNvSpPr>
            <a:spLocks noGrp="1"/>
          </p:cNvSpPr>
          <p:nvPr>
            <p:ph type="sldNum" sz="quarter" idx="10"/>
          </p:nvPr>
        </p:nvSpPr>
        <p:spPr/>
        <p:txBody>
          <a:bodyPr/>
          <a:lstStyle/>
          <a:p>
            <a:fld id="{824A558B-E4E9-A94A-B9C1-029E46A76ABA}" type="slidenum">
              <a:rPr lang="en-US" smtClean="0"/>
              <a:t>43</a:t>
            </a:fld>
            <a:endParaRPr lang="en-US" dirty="0"/>
          </a:p>
        </p:txBody>
      </p:sp>
    </p:spTree>
    <p:extLst>
      <p:ext uri="{BB962C8B-B14F-4D97-AF65-F5344CB8AC3E}">
        <p14:creationId xmlns:p14="http://schemas.microsoft.com/office/powerpoint/2010/main" val="39984508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baseline="0" dirty="0" smtClean="0"/>
              <a:t>Notes: </a:t>
            </a:r>
          </a:p>
          <a:p>
            <a:endParaRPr lang="en-US" baseline="0" dirty="0" smtClean="0"/>
          </a:p>
          <a:p>
            <a:pPr defTabSz="465753">
              <a:defRPr/>
            </a:pPr>
            <a:r>
              <a:rPr lang="en-US" dirty="0" smtClean="0"/>
              <a:t>Let’s </a:t>
            </a:r>
            <a:r>
              <a:rPr lang="en-US" dirty="0"/>
              <a:t>look at an example.  If </a:t>
            </a:r>
            <a:r>
              <a:rPr lang="en-US" dirty="0">
                <a:latin typeface="+mn-lt"/>
              </a:rPr>
              <a:t>Texas does not have personal jurisdiction over the noncustodial parent or decides that long-arm jurisdiction is not the most appropriate service for this family, Texas will send an interstate IV-D case to Arizona.  The IV-D agency in Texas is the initiating agency and the IV-D agency in Arizona is the responding agency.  </a:t>
            </a:r>
          </a:p>
          <a:p>
            <a:pPr defTabSz="465753">
              <a:defRPr/>
            </a:pPr>
            <a:endParaRPr lang="en-US" dirty="0">
              <a:latin typeface="Gill Sans MT" panose="020B0502020104020203" pitchFamily="34" charset="0"/>
            </a:endParaRPr>
          </a:p>
        </p:txBody>
      </p:sp>
      <p:sp>
        <p:nvSpPr>
          <p:cNvPr id="4" name="Slide Number Placeholder 3"/>
          <p:cNvSpPr>
            <a:spLocks noGrp="1"/>
          </p:cNvSpPr>
          <p:nvPr>
            <p:ph type="sldNum" sz="quarter" idx="10"/>
          </p:nvPr>
        </p:nvSpPr>
        <p:spPr/>
        <p:txBody>
          <a:bodyPr/>
          <a:lstStyle/>
          <a:p>
            <a:fld id="{824A558B-E4E9-A94A-B9C1-029E46A76ABA}" type="slidenum">
              <a:rPr lang="en-US" smtClean="0"/>
              <a:t>44</a:t>
            </a:fld>
            <a:endParaRPr lang="en-US" dirty="0"/>
          </a:p>
        </p:txBody>
      </p:sp>
    </p:spTree>
    <p:extLst>
      <p:ext uri="{BB962C8B-B14F-4D97-AF65-F5344CB8AC3E}">
        <p14:creationId xmlns:p14="http://schemas.microsoft.com/office/powerpoint/2010/main" val="318404544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baseline="0" dirty="0" smtClean="0"/>
              <a:t>Notes: </a:t>
            </a:r>
          </a:p>
          <a:p>
            <a:endParaRPr lang="en-US" baseline="0" dirty="0" smtClean="0"/>
          </a:p>
          <a:p>
            <a:pPr defTabSz="453376">
              <a:defRPr/>
            </a:pPr>
            <a:r>
              <a:rPr lang="en-US" dirty="0" smtClean="0">
                <a:latin typeface="+mn-lt"/>
              </a:rPr>
              <a:t>The </a:t>
            </a:r>
            <a:r>
              <a:rPr lang="en-US" dirty="0">
                <a:latin typeface="+mn-lt"/>
              </a:rPr>
              <a:t>interstate IV-D case from Texas will go to Arizona’s central registry, located in Phoenix.  The central registry will review the interstate packet and request any additional necessary documents or information.  Even if additional documents are requested from the initiating agency, the central registry must go on and send the case to the appropriate office either for locator services or for establishment services.  In our example here, if the central registry determines that the noncustodial parent lives in Coconino County, the central registry will send the case to the office that handles cases in that county.  </a:t>
            </a:r>
          </a:p>
          <a:p>
            <a:pPr defTabSz="453376">
              <a:defRPr/>
            </a:pPr>
            <a:endParaRPr lang="en-US" dirty="0">
              <a:latin typeface="+mn-lt"/>
            </a:endParaRPr>
          </a:p>
          <a:p>
            <a:pPr defTabSz="453376">
              <a:defRPr/>
            </a:pPr>
            <a:r>
              <a:rPr lang="en-US" dirty="0">
                <a:latin typeface="+mn-lt"/>
              </a:rPr>
              <a:t>The local office will file the case with the County Superior Court.  Once the sheriff or other process server serves the noncustodial parent with the legal documents, the court may hold a hearing to decide the amount of child support pursuant to the guideline in Arizona.  Arizona law will determine other substantive issues as well.</a:t>
            </a:r>
          </a:p>
          <a:p>
            <a:pPr defTabSz="453376">
              <a:defRPr/>
            </a:pPr>
            <a:endParaRPr lang="en-US" dirty="0">
              <a:latin typeface="+mn-lt"/>
            </a:endParaRPr>
          </a:p>
          <a:p>
            <a:pPr defTabSz="453376">
              <a:defRPr/>
            </a:pPr>
            <a:r>
              <a:rPr lang="en-US" dirty="0">
                <a:latin typeface="+mn-lt"/>
              </a:rPr>
              <a:t>Arizona will be the issuing state and, as we will discuss later in this training, Arizona will have CEJ to modify the order as long as a parent or child resides there.  While the most common scenario is that the noncustodial parent continues to reside in Arizona, the custodial parent could move to Arizona and the noncustodial parent could move away.  It’s the presence of either parent or the child that counts for CEJ purposes under UIFSA.  </a:t>
            </a:r>
          </a:p>
        </p:txBody>
      </p:sp>
      <p:sp>
        <p:nvSpPr>
          <p:cNvPr id="4" name="Slide Number Placeholder 3"/>
          <p:cNvSpPr>
            <a:spLocks noGrp="1"/>
          </p:cNvSpPr>
          <p:nvPr>
            <p:ph type="sldNum" sz="quarter" idx="10"/>
          </p:nvPr>
        </p:nvSpPr>
        <p:spPr/>
        <p:txBody>
          <a:bodyPr/>
          <a:lstStyle/>
          <a:p>
            <a:fld id="{824A558B-E4E9-A94A-B9C1-029E46A76ABA}" type="slidenum">
              <a:rPr lang="en-US" smtClean="0"/>
              <a:t>45</a:t>
            </a:fld>
            <a:endParaRPr lang="en-US" dirty="0"/>
          </a:p>
        </p:txBody>
      </p:sp>
    </p:spTree>
    <p:extLst>
      <p:ext uri="{BB962C8B-B14F-4D97-AF65-F5344CB8AC3E}">
        <p14:creationId xmlns:p14="http://schemas.microsoft.com/office/powerpoint/2010/main" val="216173453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Notes: </a:t>
            </a:r>
          </a:p>
          <a:p>
            <a:endParaRPr lang="en-US" baseline="0" dirty="0" smtClean="0"/>
          </a:p>
          <a:p>
            <a:pPr defTabSz="465753">
              <a:defRPr/>
            </a:pPr>
            <a:r>
              <a:rPr lang="en-US" dirty="0" smtClean="0"/>
              <a:t>Before </a:t>
            </a:r>
            <a:r>
              <a:rPr lang="en-US" dirty="0"/>
              <a:t>we move on to interstate enforcement, are there any questions on interstate establishment?</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46</a:t>
            </a:fld>
            <a:endParaRPr lang="en-US" dirty="0"/>
          </a:p>
        </p:txBody>
      </p:sp>
    </p:spTree>
    <p:extLst>
      <p:ext uri="{BB962C8B-B14F-4D97-AF65-F5344CB8AC3E}">
        <p14:creationId xmlns:p14="http://schemas.microsoft.com/office/powerpoint/2010/main" val="45451286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Notes: </a:t>
            </a:r>
          </a:p>
          <a:p>
            <a:endParaRPr lang="en-US" baseline="0" dirty="0" smtClean="0"/>
          </a:p>
          <a:p>
            <a:r>
              <a:rPr lang="en-US" dirty="0" smtClean="0"/>
              <a:t>We </a:t>
            </a:r>
            <a:r>
              <a:rPr lang="en-US" dirty="0"/>
              <a:t>have two topics left to cover.  Next we will look at interstate enforcement of support orders.</a:t>
            </a:r>
          </a:p>
        </p:txBody>
      </p:sp>
      <p:sp>
        <p:nvSpPr>
          <p:cNvPr id="4" name="Slide Number Placeholder 3"/>
          <p:cNvSpPr>
            <a:spLocks noGrp="1"/>
          </p:cNvSpPr>
          <p:nvPr>
            <p:ph type="sldNum" sz="quarter" idx="10"/>
          </p:nvPr>
        </p:nvSpPr>
        <p:spPr/>
        <p:txBody>
          <a:bodyPr/>
          <a:lstStyle/>
          <a:p>
            <a:fld id="{824A558B-E4E9-A94A-B9C1-029E46A76ABA}" type="slidenum">
              <a:rPr lang="en-US" smtClean="0"/>
              <a:t>47</a:t>
            </a:fld>
            <a:endParaRPr lang="en-US" dirty="0"/>
          </a:p>
        </p:txBody>
      </p:sp>
    </p:spTree>
    <p:extLst>
      <p:ext uri="{BB962C8B-B14F-4D97-AF65-F5344CB8AC3E}">
        <p14:creationId xmlns:p14="http://schemas.microsoft.com/office/powerpoint/2010/main" val="122255502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baseline="0" dirty="0" smtClean="0"/>
              <a:t>Notes: </a:t>
            </a:r>
          </a:p>
          <a:p>
            <a:endParaRPr lang="en-US" baseline="0" dirty="0" smtClean="0"/>
          </a:p>
          <a:p>
            <a:r>
              <a:rPr lang="en-US" dirty="0" smtClean="0"/>
              <a:t>Remember </a:t>
            </a:r>
            <a:r>
              <a:rPr lang="en-US" dirty="0"/>
              <a:t>that a key component of UIFSA is that once a support order is legally established in the issuing state, all states have the authority to enforce the order.  The issuing state’s order will remain in effect until it is fully complied with or is modified under the rules of UIFSA. </a:t>
            </a:r>
          </a:p>
          <a:p>
            <a:endParaRPr lang="en-US" dirty="0"/>
          </a:p>
          <a:p>
            <a:r>
              <a:rPr lang="en-US" dirty="0"/>
              <a:t>As we discussed earlier in the training, a tribunal has personal jurisdiction to establish and enforce a support order if the parent lives in the state.  A tribunal also will have personal jurisdiction to take certain enforcement actions against a nonresident parent, such as holding the parent in civil contempt for willfully not paying child support, if that parent has minimal contacts with the state.  In contrast, under UIFSA, any state may send an income withholding notice because that enforcement action does not require any type of jurisdiction over the noncustodial parent.</a:t>
            </a:r>
          </a:p>
          <a:p>
            <a:endParaRPr lang="en-US" dirty="0"/>
          </a:p>
          <a:p>
            <a:pPr defTabSz="453376">
              <a:defRPr/>
            </a:pPr>
            <a:r>
              <a:rPr lang="en-US" dirty="0"/>
              <a:t>Also, as covered in detail in OCSE’s international training modules, a support order from the U.S. can be enforced in certain foreign countries under the Hague Convention and other international arrangements.  In similar fashion, a support order from certain foreign countries may be enforced in the U.S. under UIFSA.</a:t>
            </a:r>
          </a:p>
          <a:p>
            <a:pPr defTabSz="453376">
              <a:defRPr/>
            </a:pPr>
            <a:endParaRPr lang="en-US" dirty="0"/>
          </a:p>
          <a:p>
            <a:pPr defTabSz="453376">
              <a:defRPr/>
            </a:pPr>
            <a:endParaRPr lang="en-US" dirty="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48</a:t>
            </a:fld>
            <a:endParaRPr lang="en-US" dirty="0"/>
          </a:p>
        </p:txBody>
      </p:sp>
    </p:spTree>
    <p:extLst>
      <p:ext uri="{BB962C8B-B14F-4D97-AF65-F5344CB8AC3E}">
        <p14:creationId xmlns:p14="http://schemas.microsoft.com/office/powerpoint/2010/main" val="369580099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baseline="0" dirty="0" smtClean="0"/>
              <a:t>Notes: </a:t>
            </a:r>
          </a:p>
          <a:p>
            <a:endParaRPr lang="en-US" baseline="0" dirty="0" smtClean="0"/>
          </a:p>
          <a:p>
            <a:r>
              <a:rPr lang="en-US" dirty="0" smtClean="0"/>
              <a:t>Under </a:t>
            </a:r>
            <a:r>
              <a:rPr lang="en-US" dirty="0"/>
              <a:t>UIFSA, a tribunal that has issued an order will continue to have jurisdiction to enforce the order as long as it is the controlling order and has not been modified.  When the noncustodial parent lives in a different state, the IV-D agency in the issuing state has two enforcement options</a:t>
            </a:r>
            <a:r>
              <a:rPr lang="en-US" baseline="0" dirty="0"/>
              <a:t>.  The first option is for the IV-D agency to use one-state remedies, which we will discuss in a moment. </a:t>
            </a:r>
          </a:p>
          <a:p>
            <a:endParaRPr lang="en-US" baseline="0" dirty="0"/>
          </a:p>
          <a:p>
            <a:r>
              <a:rPr lang="en-US" baseline="0" dirty="0"/>
              <a:t>The second option is for the IV-D agency to refer an interstate IV-D case to the IV-D agency in the state where the noncustodial parent resides or has income or assets. This interstate referral option also is always available under UIFSA.  It is up to the issuing state to determine whether the one-state or two-state enforcement option is most appropriate under the facts of the case. </a:t>
            </a:r>
          </a:p>
          <a:p>
            <a:endParaRPr lang="en-US" baseline="0" dirty="0"/>
          </a:p>
          <a:p>
            <a:r>
              <a:rPr lang="en-US" baseline="0" dirty="0"/>
              <a:t>While a IV-D agency receives no federal funding to establish a spousal support order, the agency may enforce a spousal support obligation along with child support when both child and spousal support are part of the same order, such as a divorce judgment.</a:t>
            </a:r>
          </a:p>
          <a:p>
            <a:endParaRPr lang="en-US" baseline="0" dirty="0"/>
          </a:p>
          <a:p>
            <a:r>
              <a:rPr lang="en-US" baseline="0" dirty="0"/>
              <a:t>References: </a:t>
            </a:r>
          </a:p>
          <a:p>
            <a:r>
              <a:rPr lang="en-US" baseline="0" dirty="0"/>
              <a:t>UIFSA Section 202</a:t>
            </a:r>
          </a:p>
          <a:p>
            <a:r>
              <a:rPr lang="en-US" baseline="0" dirty="0"/>
              <a:t>45 CFR 303.7</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49</a:t>
            </a:fld>
            <a:endParaRPr lang="en-US" dirty="0"/>
          </a:p>
        </p:txBody>
      </p:sp>
    </p:spTree>
    <p:extLst>
      <p:ext uri="{BB962C8B-B14F-4D97-AF65-F5344CB8AC3E}">
        <p14:creationId xmlns:p14="http://schemas.microsoft.com/office/powerpoint/2010/main" val="14133127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baseline="0" dirty="0" smtClean="0"/>
              <a:t>Notes: </a:t>
            </a:r>
          </a:p>
          <a:p>
            <a:endParaRPr lang="en-US" baseline="0" dirty="0" smtClean="0"/>
          </a:p>
          <a:p>
            <a:r>
              <a:rPr lang="en-US" dirty="0" smtClean="0"/>
              <a:t>The</a:t>
            </a:r>
            <a:r>
              <a:rPr lang="en-US" baseline="0" dirty="0" smtClean="0"/>
              <a:t> </a:t>
            </a:r>
            <a:r>
              <a:rPr lang="en-US" baseline="0" dirty="0"/>
              <a:t>next three slides list </a:t>
            </a:r>
            <a:r>
              <a:rPr lang="en-US" dirty="0"/>
              <a:t>the common terms used for different types of child support cases</a:t>
            </a:r>
            <a:r>
              <a:rPr lang="en-US" baseline="0" dirty="0"/>
              <a:t>.  An intrastate case involves only one state.  In most intrastate cases, both parents live in the state that is providing child support services.  </a:t>
            </a:r>
          </a:p>
          <a:p>
            <a:endParaRPr lang="en-US" baseline="0" dirty="0"/>
          </a:p>
          <a:p>
            <a:r>
              <a:rPr lang="en-US" baseline="0" dirty="0"/>
              <a:t>When parents live in different states, many child support professionals refer to the case as an “interstate” case, as opposed to an “intrastate” case.  But there are other terms that we will learn in this training that more accurately describe the </a:t>
            </a:r>
            <a:r>
              <a:rPr lang="en-US" i="1" baseline="0" dirty="0"/>
              <a:t>type </a:t>
            </a:r>
            <a:r>
              <a:rPr lang="en-US" i="0" baseline="0" dirty="0"/>
              <a:t>of interstate case.</a:t>
            </a:r>
            <a:endParaRPr lang="en-US" baseline="0" dirty="0"/>
          </a:p>
          <a:p>
            <a:r>
              <a:rPr lang="en-US" baseline="0" dirty="0"/>
              <a:t> </a:t>
            </a:r>
          </a:p>
          <a:p>
            <a:r>
              <a:rPr lang="en-US" baseline="0" dirty="0"/>
              <a:t>One-state remedies involve one state taking action against a parent who lives in, or has income or assets in, another state.  In contrast, an interstate IV-D case encompasses two states—hence it is commonly referred to as a “two-state case”—and involves one state referring a case to another state for specific child support services.  In most cases, an interstate IV-D case is a referral from the state providing services to the custodial parent to the state where the noncustodial parent resides.  </a:t>
            </a:r>
          </a:p>
          <a:p>
            <a:endParaRPr lang="en-US" baseline="0" dirty="0"/>
          </a:p>
          <a:p>
            <a:pPr defTabSz="457124">
              <a:defRPr/>
            </a:pPr>
            <a:r>
              <a:rPr lang="en-US" baseline="0" dirty="0"/>
              <a:t>In this training, we will talk about one-state remedies and interstate IV-D cases. </a:t>
            </a:r>
          </a:p>
          <a:p>
            <a:endParaRPr lang="en-US" baseline="0" dirty="0"/>
          </a:p>
          <a:p>
            <a:r>
              <a:rPr lang="en-US" baseline="0" dirty="0"/>
              <a:t>References:</a:t>
            </a:r>
          </a:p>
          <a:p>
            <a:r>
              <a:rPr lang="en-US" baseline="0" dirty="0"/>
              <a:t>45 CFR 301.1</a:t>
            </a:r>
          </a:p>
        </p:txBody>
      </p:sp>
      <p:sp>
        <p:nvSpPr>
          <p:cNvPr id="4" name="Slide Number Placeholder 3"/>
          <p:cNvSpPr>
            <a:spLocks noGrp="1"/>
          </p:cNvSpPr>
          <p:nvPr>
            <p:ph type="sldNum" sz="quarter" idx="10"/>
          </p:nvPr>
        </p:nvSpPr>
        <p:spPr/>
        <p:txBody>
          <a:bodyPr/>
          <a:lstStyle/>
          <a:p>
            <a:fld id="{824A558B-E4E9-A94A-B9C1-029E46A76ABA}" type="slidenum">
              <a:rPr lang="en-US" smtClean="0"/>
              <a:t>5</a:t>
            </a:fld>
            <a:endParaRPr lang="en-US" dirty="0"/>
          </a:p>
        </p:txBody>
      </p:sp>
    </p:spTree>
    <p:extLst>
      <p:ext uri="{BB962C8B-B14F-4D97-AF65-F5344CB8AC3E}">
        <p14:creationId xmlns:p14="http://schemas.microsoft.com/office/powerpoint/2010/main" val="128160737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baseline="0" dirty="0" smtClean="0"/>
              <a:t>Notes: </a:t>
            </a:r>
          </a:p>
          <a:p>
            <a:endParaRPr lang="en-US" baseline="0" dirty="0" smtClean="0"/>
          </a:p>
          <a:p>
            <a:r>
              <a:rPr lang="en-US" dirty="0" smtClean="0"/>
              <a:t>Let’s </a:t>
            </a:r>
            <a:r>
              <a:rPr lang="en-US" dirty="0"/>
              <a:t>first discuss enforcement using one-state remedies.  Income withholding is one of the most effective ways to collect child support and accounts for 75% of the child support collected in the United States.  The process is simple: an income withholding notice is sent to the noncustodial parent’s employer.  The employer deducts the child support from the parent’s paycheck and then sends the support to the designated State Disbursement Unit or “SDU.”</a:t>
            </a:r>
          </a:p>
          <a:p>
            <a:endParaRPr lang="en-US" dirty="0"/>
          </a:p>
          <a:p>
            <a:r>
              <a:rPr lang="en-US" dirty="0"/>
              <a:t>The term “direct income withholding” is a specific type of withholding.  Direct income withholding occurs when the IV-D agency sends an income withholding notice directly to an employer in another state without requesting the assistance of the other state’s child support agency or tribunal.  Direct income withholding is a core enforcement technique under UIFSA and federal law.  When an employer in another state receives the notice, it is required to comply as if the income withholding notice had been issued by a tribunal in the employer’s state. </a:t>
            </a:r>
          </a:p>
          <a:p>
            <a:endParaRPr lang="en-US" dirty="0"/>
          </a:p>
          <a:p>
            <a:r>
              <a:rPr lang="en-US" baseline="0" dirty="0"/>
              <a:t>References:</a:t>
            </a:r>
          </a:p>
          <a:p>
            <a:r>
              <a:rPr lang="en-US" baseline="0" dirty="0"/>
              <a:t>UIFSA Sections 501, 502</a:t>
            </a:r>
          </a:p>
          <a:p>
            <a:r>
              <a:rPr lang="en-US" baseline="0" dirty="0"/>
              <a:t>Section 466(b) of the Social Security Act</a:t>
            </a:r>
          </a:p>
        </p:txBody>
      </p:sp>
      <p:sp>
        <p:nvSpPr>
          <p:cNvPr id="4" name="Slide Number Placeholder 3"/>
          <p:cNvSpPr>
            <a:spLocks noGrp="1"/>
          </p:cNvSpPr>
          <p:nvPr>
            <p:ph type="sldNum" sz="quarter" idx="10"/>
          </p:nvPr>
        </p:nvSpPr>
        <p:spPr/>
        <p:txBody>
          <a:bodyPr/>
          <a:lstStyle/>
          <a:p>
            <a:fld id="{824A558B-E4E9-A94A-B9C1-029E46A76ABA}" type="slidenum">
              <a:rPr lang="en-US" smtClean="0"/>
              <a:t>50</a:t>
            </a:fld>
            <a:endParaRPr lang="en-US" dirty="0"/>
          </a:p>
        </p:txBody>
      </p:sp>
    </p:spTree>
    <p:extLst>
      <p:ext uri="{BB962C8B-B14F-4D97-AF65-F5344CB8AC3E}">
        <p14:creationId xmlns:p14="http://schemas.microsoft.com/office/powerpoint/2010/main" val="30527148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baseline="0" dirty="0" smtClean="0"/>
              <a:t>Notes: </a:t>
            </a:r>
          </a:p>
          <a:p>
            <a:endParaRPr lang="en-US" baseline="0" dirty="0" smtClean="0"/>
          </a:p>
          <a:p>
            <a:r>
              <a:rPr lang="en-US" dirty="0" smtClean="0"/>
              <a:t>Direct </a:t>
            </a:r>
            <a:r>
              <a:rPr lang="en-US" dirty="0"/>
              <a:t>income withholding is used against the </a:t>
            </a:r>
            <a:r>
              <a:rPr lang="en-US" i="1" dirty="0"/>
              <a:t>income</a:t>
            </a:r>
            <a:r>
              <a:rPr lang="en-US" dirty="0"/>
              <a:t> of a noncustodial parent; therefore, personal jurisdiction over the noncustodial parent is not required.  But where there is more than one state trying to enforce an order, states must work together to make sure there are not duplicative and competing income withholding notices from more than one state.  </a:t>
            </a:r>
          </a:p>
          <a:p>
            <a:endParaRPr lang="en-US" dirty="0"/>
          </a:p>
          <a:p>
            <a:r>
              <a:rPr lang="en-US" baseline="0" dirty="0"/>
              <a:t>Like intrastate income withholding, all direct income withholding orders must be on the form that has been approved by the federal Office of Management and Budget (OMB).  The more complicated issues concerning direct income withholding in the context of interstate payment processing will be covered in Interstate Payment Processing training. </a:t>
            </a:r>
          </a:p>
          <a:p>
            <a:endParaRPr lang="en-US" baseline="0" dirty="0"/>
          </a:p>
          <a:p>
            <a:r>
              <a:rPr lang="en-US" baseline="0" dirty="0"/>
              <a:t>References:</a:t>
            </a:r>
          </a:p>
          <a:p>
            <a:r>
              <a:rPr lang="en-US" baseline="0" dirty="0"/>
              <a:t>UIFSA Sections 501, 502</a:t>
            </a:r>
          </a:p>
          <a:p>
            <a:r>
              <a:rPr lang="en-US" baseline="0" dirty="0"/>
              <a:t>Section 466(b) of the Social Security Act</a:t>
            </a:r>
          </a:p>
        </p:txBody>
      </p:sp>
      <p:sp>
        <p:nvSpPr>
          <p:cNvPr id="4" name="Slide Number Placeholder 3"/>
          <p:cNvSpPr>
            <a:spLocks noGrp="1"/>
          </p:cNvSpPr>
          <p:nvPr>
            <p:ph type="sldNum" sz="quarter" idx="10"/>
          </p:nvPr>
        </p:nvSpPr>
        <p:spPr/>
        <p:txBody>
          <a:bodyPr/>
          <a:lstStyle/>
          <a:p>
            <a:fld id="{824A558B-E4E9-A94A-B9C1-029E46A76ABA}" type="slidenum">
              <a:rPr lang="en-US" smtClean="0"/>
              <a:t>51</a:t>
            </a:fld>
            <a:endParaRPr lang="en-US" dirty="0"/>
          </a:p>
        </p:txBody>
      </p:sp>
    </p:spTree>
    <p:extLst>
      <p:ext uri="{BB962C8B-B14F-4D97-AF65-F5344CB8AC3E}">
        <p14:creationId xmlns:p14="http://schemas.microsoft.com/office/powerpoint/2010/main" val="69229334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baseline="0" dirty="0" smtClean="0"/>
              <a:t>Notes: </a:t>
            </a:r>
          </a:p>
          <a:p>
            <a:endParaRPr lang="en-US" baseline="0" dirty="0" smtClean="0"/>
          </a:p>
          <a:p>
            <a:r>
              <a:rPr lang="en-US" baseline="0" dirty="0" smtClean="0"/>
              <a:t>Let’s </a:t>
            </a:r>
            <a:r>
              <a:rPr lang="en-US" baseline="0" dirty="0"/>
              <a:t>look at an example of how direct income withholding works.  Here, Texas is the issuing state and the custodial parent and child continue to reside there.  The IV-D agency in Texas decides to use one-state remedies to enforce the support order and sends a direct income withholding notice to the noncustodial parent’s employer in Arizona.  Unlike an interstate IV-D case, the IV-D agency in Arizona is not involved and does not open a IV-D case.  </a:t>
            </a:r>
          </a:p>
          <a:p>
            <a:endParaRPr lang="en-US" baseline="0" dirty="0"/>
          </a:p>
          <a:p>
            <a:r>
              <a:rPr lang="en-US" baseline="0" dirty="0"/>
              <a:t>Under UIFSA, the employer must comply with Texas’s income withholding notice, withhold the child support from the noncustodial parent’s paycheck, and send the child support to Texas.  </a:t>
            </a:r>
          </a:p>
          <a:p>
            <a:endParaRPr lang="en-US" baseline="0" dirty="0"/>
          </a:p>
        </p:txBody>
      </p:sp>
      <p:sp>
        <p:nvSpPr>
          <p:cNvPr id="4" name="Slide Number Placeholder 3"/>
          <p:cNvSpPr>
            <a:spLocks noGrp="1"/>
          </p:cNvSpPr>
          <p:nvPr>
            <p:ph type="sldNum" sz="quarter" idx="10"/>
          </p:nvPr>
        </p:nvSpPr>
        <p:spPr/>
        <p:txBody>
          <a:bodyPr/>
          <a:lstStyle/>
          <a:p>
            <a:fld id="{824A558B-E4E9-A94A-B9C1-029E46A76ABA}" type="slidenum">
              <a:rPr lang="en-US" smtClean="0"/>
              <a:t>52</a:t>
            </a:fld>
            <a:endParaRPr lang="en-US" dirty="0"/>
          </a:p>
        </p:txBody>
      </p:sp>
    </p:spTree>
    <p:extLst>
      <p:ext uri="{BB962C8B-B14F-4D97-AF65-F5344CB8AC3E}">
        <p14:creationId xmlns:p14="http://schemas.microsoft.com/office/powerpoint/2010/main" val="225222021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baseline="0" dirty="0" smtClean="0"/>
              <a:t>Notes: </a:t>
            </a:r>
          </a:p>
          <a:p>
            <a:endParaRPr lang="en-US" baseline="0" dirty="0" smtClean="0"/>
          </a:p>
          <a:p>
            <a:r>
              <a:rPr lang="en-US" dirty="0" smtClean="0"/>
              <a:t>Direct </a:t>
            </a:r>
            <a:r>
              <a:rPr lang="en-US" dirty="0"/>
              <a:t>income withholding is very effective if the IV-D agency is able to identify an employer for the noncustodial parent in another state.  If an employer is located in Arizona, Texas will be able to collect child support owed to the custodial parent through direct income withholding without ever involving the Arizona IV-D agency.  Also remember that f</a:t>
            </a:r>
            <a:r>
              <a:rPr lang="en-US" baseline="0" dirty="0"/>
              <a:t>or direct income withholding, it doesn’t matter if Texas is the issuing state or whether the noncustodial parent has had any contact with Texas because Texas does not need personal jurisdiction over the noncustodial parent under UIFSA. </a:t>
            </a:r>
            <a:endParaRPr lang="en-US" dirty="0"/>
          </a:p>
          <a:p>
            <a:endParaRPr lang="en-US" dirty="0"/>
          </a:p>
          <a:p>
            <a:r>
              <a:rPr lang="en-US" dirty="0"/>
              <a:t>But what if Texas cannot locate an employer in Arizona?  Then Texas’s ability to use other one-state enforcement remedies will depend on whether the noncustodial parent has any income or assets in Texas.  If the parent does, Texas can enforce the support order against those assets using </a:t>
            </a:r>
            <a:r>
              <a:rPr lang="en-US" i="1" dirty="0"/>
              <a:t>in rem </a:t>
            </a:r>
            <a:r>
              <a:rPr lang="en-US" i="0" dirty="0"/>
              <a:t>jurisdiction.  The term “</a:t>
            </a:r>
            <a:r>
              <a:rPr lang="en-US" i="1" dirty="0"/>
              <a:t>in-rem</a:t>
            </a:r>
            <a:r>
              <a:rPr lang="en-US" i="0" dirty="0"/>
              <a:t> jurisdiction” refers to a tribunal’s authority to take action against property located within the state, even if the owner of the property is not subject personally to the court’s authority.  In our example, </a:t>
            </a:r>
            <a:r>
              <a:rPr lang="en-US" dirty="0"/>
              <a:t>a tribunal in Texas has </a:t>
            </a:r>
            <a:r>
              <a:rPr lang="en-US" i="1" dirty="0"/>
              <a:t>in rem </a:t>
            </a:r>
            <a:r>
              <a:rPr lang="en-US" i="0" dirty="0"/>
              <a:t>jurisdiction over any real estate or bank accounts the noncustodial parent has in Texas.</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53</a:t>
            </a:fld>
            <a:endParaRPr lang="en-US" dirty="0"/>
          </a:p>
        </p:txBody>
      </p:sp>
    </p:spTree>
    <p:extLst>
      <p:ext uri="{BB962C8B-B14F-4D97-AF65-F5344CB8AC3E}">
        <p14:creationId xmlns:p14="http://schemas.microsoft.com/office/powerpoint/2010/main" val="347498908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baseline="0" dirty="0" smtClean="0"/>
              <a:t>Notes: </a:t>
            </a:r>
          </a:p>
          <a:p>
            <a:endParaRPr lang="en-US" baseline="0" dirty="0" smtClean="0"/>
          </a:p>
          <a:p>
            <a:r>
              <a:rPr lang="en-US" dirty="0" smtClean="0"/>
              <a:t>If </a:t>
            </a:r>
            <a:r>
              <a:rPr lang="en-US" dirty="0"/>
              <a:t>the state does not have jurisdiction over the noncustodial parent or her assets, or if one state remedies are not appropriate, the IV-D agency providing services to the custodial parent must use the interstate IV-D case referral process under UIFSA and federal regulations.  The initiating agency providing services to the custodial parent will send an interstate IV-D case for support enforcement to the responding agency where the noncustodial parent resides or has assets.</a:t>
            </a:r>
          </a:p>
          <a:p>
            <a:endParaRPr lang="en-US" dirty="0"/>
          </a:p>
          <a:p>
            <a:r>
              <a:rPr lang="en-US" dirty="0"/>
              <a:t>Here, in the diagram, Texas is initiating an interstate IV-D case seeking registration and enforcement of the Texas order to Arizona where the noncustodial parent resides.</a:t>
            </a:r>
          </a:p>
          <a:p>
            <a:r>
              <a:rPr lang="en-US" dirty="0"/>
              <a:t> </a:t>
            </a:r>
          </a:p>
          <a:p>
            <a:r>
              <a:rPr lang="en-US" dirty="0"/>
              <a:t>References:</a:t>
            </a:r>
          </a:p>
          <a:p>
            <a:r>
              <a:rPr lang="en-US" dirty="0"/>
              <a:t>UIFSA Section 602</a:t>
            </a:r>
          </a:p>
          <a:p>
            <a:r>
              <a:rPr lang="en-US" dirty="0"/>
              <a:t>45 CFR 303.7</a:t>
            </a:r>
          </a:p>
        </p:txBody>
      </p:sp>
      <p:sp>
        <p:nvSpPr>
          <p:cNvPr id="4" name="Slide Number Placeholder 3"/>
          <p:cNvSpPr>
            <a:spLocks noGrp="1"/>
          </p:cNvSpPr>
          <p:nvPr>
            <p:ph type="sldNum" sz="quarter" idx="10"/>
          </p:nvPr>
        </p:nvSpPr>
        <p:spPr/>
        <p:txBody>
          <a:bodyPr/>
          <a:lstStyle/>
          <a:p>
            <a:fld id="{824A558B-E4E9-A94A-B9C1-029E46A76ABA}" type="slidenum">
              <a:rPr lang="en-US" smtClean="0"/>
              <a:t>54</a:t>
            </a:fld>
            <a:endParaRPr lang="en-US" dirty="0"/>
          </a:p>
        </p:txBody>
      </p:sp>
    </p:spTree>
    <p:extLst>
      <p:ext uri="{BB962C8B-B14F-4D97-AF65-F5344CB8AC3E}">
        <p14:creationId xmlns:p14="http://schemas.microsoft.com/office/powerpoint/2010/main" val="412865609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baseline="0" dirty="0" smtClean="0"/>
              <a:t>Notes: </a:t>
            </a:r>
          </a:p>
          <a:p>
            <a:endParaRPr lang="en-US" baseline="0" dirty="0" smtClean="0"/>
          </a:p>
          <a:p>
            <a:r>
              <a:rPr lang="en-US" dirty="0" smtClean="0"/>
              <a:t>This </a:t>
            </a:r>
            <a:r>
              <a:rPr lang="en-US" dirty="0"/>
              <a:t>slide lists the required federal documents that must be sent by the initiating agency on a two-state case to register and enforce a child support order: </a:t>
            </a:r>
          </a:p>
          <a:p>
            <a:pPr marL="174658" indent="-174658">
              <a:buFont typeface="Arial" panose="020B0604020202020204" pitchFamily="34" charset="0"/>
              <a:buChar char="•"/>
            </a:pPr>
            <a:r>
              <a:rPr lang="en-US" dirty="0"/>
              <a:t>Child Support Enforcement Transmittal #1</a:t>
            </a:r>
          </a:p>
          <a:p>
            <a:pPr marL="174658" indent="-174658">
              <a:buFont typeface="Arial" panose="020B0604020202020204" pitchFamily="34" charset="0"/>
              <a:buChar char="•"/>
            </a:pPr>
            <a:r>
              <a:rPr lang="en-US" dirty="0"/>
              <a:t>Child Support Agency Confidential Information Form and</a:t>
            </a:r>
          </a:p>
          <a:p>
            <a:pPr marL="174658" indent="-174658">
              <a:buFont typeface="Arial" panose="020B0604020202020204" pitchFamily="34" charset="0"/>
              <a:buChar char="•"/>
            </a:pPr>
            <a:r>
              <a:rPr lang="en-US" dirty="0"/>
              <a:t>Letter of Transmittal Requesting Registration and Enforcement</a:t>
            </a:r>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In addition to these federal documents, UIFSA requires that the initiating agency send two copies, including one certified copy, of the order to be registered as well as any modification of the order.</a:t>
            </a:r>
          </a:p>
          <a:p>
            <a:endParaRPr lang="en-US" dirty="0"/>
          </a:p>
          <a:p>
            <a:r>
              <a:rPr lang="en-US" sz="1200" kern="1200" dirty="0">
                <a:solidFill>
                  <a:schemeClr val="tx1"/>
                </a:solidFill>
                <a:effectLst/>
                <a:latin typeface="+mn-lt"/>
                <a:ea typeface="+mn-ea"/>
                <a:cs typeface="+mn-cs"/>
              </a:rPr>
              <a:t>UIFSA also requires a sworn or certified statement showing the amount of any arrearage</a:t>
            </a:r>
            <a:r>
              <a:rPr lang="en-US" dirty="0"/>
              <a:t>.</a:t>
            </a:r>
          </a:p>
          <a:p>
            <a:endParaRPr lang="en-US" dirty="0"/>
          </a:p>
          <a:p>
            <a:r>
              <a:rPr lang="en-US" dirty="0"/>
              <a:t>References:</a:t>
            </a:r>
          </a:p>
          <a:p>
            <a:pPr defTabSz="457124">
              <a:defRPr/>
            </a:pPr>
            <a:r>
              <a:rPr lang="en-US" dirty="0"/>
              <a:t>OCSE Intergovernmental Forms Matrix (https://www.acf.hhs.gov/sites/default/files/programs/css/intergovernmental_forms_matrix.pdf)</a:t>
            </a:r>
          </a:p>
          <a:p>
            <a:r>
              <a:rPr lang="en-US" dirty="0"/>
              <a:t>OCSE IM-17-02 (https://www.acf.hhs.gov/css/resource/ocse-intergovernmental-forms-training)</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55</a:t>
            </a:fld>
            <a:endParaRPr lang="en-US" dirty="0"/>
          </a:p>
        </p:txBody>
      </p:sp>
    </p:spTree>
    <p:extLst>
      <p:ext uri="{BB962C8B-B14F-4D97-AF65-F5344CB8AC3E}">
        <p14:creationId xmlns:p14="http://schemas.microsoft.com/office/powerpoint/2010/main" val="105697060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baseline="0" dirty="0" smtClean="0"/>
              <a:t>Notes: </a:t>
            </a:r>
          </a:p>
          <a:p>
            <a:endParaRPr lang="en-US" baseline="0" dirty="0" smtClean="0"/>
          </a:p>
          <a:p>
            <a:r>
              <a:rPr lang="en-US" dirty="0" smtClean="0"/>
              <a:t>Just </a:t>
            </a:r>
            <a:r>
              <a:rPr lang="en-US" dirty="0"/>
              <a:t>as with an interstate IV-D case to </a:t>
            </a:r>
            <a:r>
              <a:rPr lang="en-US" i="1" dirty="0"/>
              <a:t>establish</a:t>
            </a:r>
            <a:r>
              <a:rPr lang="en-US" dirty="0"/>
              <a:t> a support order, the interstate IV-D case to </a:t>
            </a:r>
            <a:r>
              <a:rPr lang="en-US" i="1" dirty="0"/>
              <a:t>enforce </a:t>
            </a:r>
            <a:r>
              <a:rPr lang="en-US" i="0" dirty="0"/>
              <a:t>a child support order is received at the </a:t>
            </a:r>
            <a:r>
              <a:rPr lang="en-US" dirty="0"/>
              <a:t>responding agency’s central registry.  The central registry will check the file for completeness and request any additional information or documentation needed, send the acknowledgment form back to the initiating agency, and send the case to the local office.  After this occurs, the responding agency has a choice on how to proceed.</a:t>
            </a:r>
          </a:p>
          <a:p>
            <a:endParaRPr lang="en-US" dirty="0"/>
          </a:p>
          <a:p>
            <a:r>
              <a:rPr lang="en-US" dirty="0"/>
              <a:t>In an interstate enforcement action, UIFSA requires the responding agency to consider using administrative actions to collect support without first registering the order for enforcement, if it is appropriate to do so.  The most common type of administrative action is income withholding.  UIFSA provides the noncustodial parent the ability to contest administrative enforcement and, if the parent does so, the responding agency must register the order with the tribunal.  The Interstate 201 training will cover types of challenges that a noncustodial parent can raise to contest administrative enforcement or registration of another state’s order.</a:t>
            </a:r>
          </a:p>
          <a:p>
            <a:endParaRPr lang="en-US" dirty="0"/>
          </a:p>
          <a:p>
            <a:r>
              <a:rPr lang="en-US" dirty="0"/>
              <a:t>If administrative actions are not appropriate, the responding agency may register the order for enforcement with the appropriate tribunal.</a:t>
            </a:r>
          </a:p>
          <a:p>
            <a:endParaRPr lang="en-US" dirty="0"/>
          </a:p>
          <a:p>
            <a:r>
              <a:rPr lang="en-US" dirty="0"/>
              <a:t>References:</a:t>
            </a:r>
          </a:p>
          <a:p>
            <a:r>
              <a:rPr lang="en-US" dirty="0"/>
              <a:t>UIFSA Sections 507, 601</a:t>
            </a:r>
          </a:p>
          <a:p>
            <a:endParaRPr lang="en-US" dirty="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56</a:t>
            </a:fld>
            <a:endParaRPr lang="en-US" dirty="0"/>
          </a:p>
        </p:txBody>
      </p:sp>
    </p:spTree>
    <p:extLst>
      <p:ext uri="{BB962C8B-B14F-4D97-AF65-F5344CB8AC3E}">
        <p14:creationId xmlns:p14="http://schemas.microsoft.com/office/powerpoint/2010/main" val="275503669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baseline="0" dirty="0" smtClean="0"/>
              <a:t>Notes: </a:t>
            </a:r>
          </a:p>
          <a:p>
            <a:endParaRPr lang="en-US" baseline="0" dirty="0" smtClean="0"/>
          </a:p>
          <a:p>
            <a:r>
              <a:rPr lang="en-US" dirty="0" smtClean="0"/>
              <a:t>Regardless </a:t>
            </a:r>
            <a:r>
              <a:rPr lang="en-US" dirty="0"/>
              <a:t>of whether the responding agency decides to use administrative actions without registration or decides to register the order for enforcement, the responding agency is responsible for providing necessary services as it would an intrastate case including: </a:t>
            </a:r>
          </a:p>
          <a:p>
            <a:endParaRPr lang="en-US" dirty="0"/>
          </a:p>
          <a:p>
            <a:pPr marL="171422" indent="-171422">
              <a:buFont typeface="Arial" panose="020B0604020202020204" pitchFamily="34" charset="0"/>
              <a:buChar char="•"/>
            </a:pPr>
            <a:r>
              <a:rPr lang="en-US" dirty="0"/>
              <a:t>Initiating income withholding</a:t>
            </a:r>
          </a:p>
          <a:p>
            <a:pPr marL="171422" indent="-171422">
              <a:buFont typeface="Arial" panose="020B0604020202020204" pitchFamily="34" charset="0"/>
              <a:buChar char="•"/>
            </a:pPr>
            <a:r>
              <a:rPr lang="en-US" dirty="0"/>
              <a:t>Monitoring the noncustodial parent’s compliance with the order</a:t>
            </a:r>
          </a:p>
          <a:p>
            <a:pPr marL="171422" indent="-171422">
              <a:buFont typeface="Arial" panose="020B0604020202020204" pitchFamily="34" charset="0"/>
              <a:buChar char="•"/>
            </a:pPr>
            <a:r>
              <a:rPr lang="en-US" dirty="0"/>
              <a:t>Sending payments to the initiating agency’s SDU and</a:t>
            </a:r>
          </a:p>
          <a:p>
            <a:pPr marL="171422" indent="-171422">
              <a:buFont typeface="Arial" panose="020B0604020202020204" pitchFamily="34" charset="0"/>
              <a:buChar char="•"/>
            </a:pPr>
            <a:r>
              <a:rPr lang="en-US" dirty="0"/>
              <a:t>Identifying whether the noncustodial parent owes any arrears, and, if so, taking enforcement actions as appropriate to collect those arrears such as driver’s license suspension  </a:t>
            </a:r>
          </a:p>
          <a:p>
            <a:endParaRPr lang="en-US" dirty="0"/>
          </a:p>
          <a:p>
            <a:r>
              <a:rPr lang="en-US" dirty="0"/>
              <a:t>The initiating agency, in turn, distributes the payments to the custodial parent.  As mentioned in the beginning of the training, both the initiating and responding agencies may count the payments collected in their performance reporting.</a:t>
            </a:r>
          </a:p>
          <a:p>
            <a:endParaRPr lang="en-US" dirty="0"/>
          </a:p>
          <a:p>
            <a:r>
              <a:rPr lang="en-US" dirty="0"/>
              <a:t>References:</a:t>
            </a:r>
          </a:p>
          <a:p>
            <a:r>
              <a:rPr lang="en-US" dirty="0"/>
              <a:t>Section 458(c) of the Social Security Act</a:t>
            </a:r>
          </a:p>
          <a:p>
            <a:r>
              <a:rPr lang="en-US" dirty="0"/>
              <a:t>45 CFR 303.7</a:t>
            </a:r>
          </a:p>
        </p:txBody>
      </p:sp>
      <p:sp>
        <p:nvSpPr>
          <p:cNvPr id="4" name="Slide Number Placeholder 3"/>
          <p:cNvSpPr>
            <a:spLocks noGrp="1"/>
          </p:cNvSpPr>
          <p:nvPr>
            <p:ph type="sldNum" sz="quarter" idx="10"/>
          </p:nvPr>
        </p:nvSpPr>
        <p:spPr/>
        <p:txBody>
          <a:bodyPr/>
          <a:lstStyle/>
          <a:p>
            <a:fld id="{824A558B-E4E9-A94A-B9C1-029E46A76ABA}" type="slidenum">
              <a:rPr lang="en-US" smtClean="0"/>
              <a:t>57</a:t>
            </a:fld>
            <a:endParaRPr lang="en-US" dirty="0"/>
          </a:p>
        </p:txBody>
      </p:sp>
    </p:spTree>
    <p:extLst>
      <p:ext uri="{BB962C8B-B14F-4D97-AF65-F5344CB8AC3E}">
        <p14:creationId xmlns:p14="http://schemas.microsoft.com/office/powerpoint/2010/main" val="77288561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baseline="0" dirty="0" smtClean="0"/>
              <a:t>Notes: </a:t>
            </a:r>
          </a:p>
          <a:p>
            <a:endParaRPr lang="en-US" baseline="0" dirty="0" smtClean="0"/>
          </a:p>
          <a:p>
            <a:r>
              <a:rPr lang="en-US" dirty="0" smtClean="0"/>
              <a:t>Let’s </a:t>
            </a:r>
            <a:r>
              <a:rPr lang="en-US" dirty="0"/>
              <a:t>look at an interstate IV-D enforcement case.  In the diagram, Texas is the issuing state and has the controlling order.  The custodial parent and child reside in Texas, while the noncustodial parent lives in Arizona.  The IV-D agency in Texas can send an interstate IV-D case to Arizona’s central registry.  Arizona’s IV-D agency will be the responding agency and must decide whether to enforce Texas’s order administratively or whether to register the order with a tribunal for enforcement.</a:t>
            </a:r>
          </a:p>
          <a:p>
            <a:r>
              <a:rPr lang="en-US" dirty="0"/>
              <a:t>  </a:t>
            </a:r>
          </a:p>
          <a:p>
            <a:r>
              <a:rPr lang="en-US" dirty="0"/>
              <a:t>If Arizona’s IV-D agency can locate an employer for the noncustodial parent, it may decide to issue income withholding to collect the support without registering Texas’s order.  It will enforce Texas’s support order in the same way it would administratively enforce an intrastate order and monitor compliance, identify any delinquency, and take appropriate administrative enforcement action to collect any delinquency such as state tax refund intercept, driver’s license suspension, and bank lien. </a:t>
            </a:r>
          </a:p>
          <a:p>
            <a:endParaRPr lang="en-US" dirty="0"/>
          </a:p>
          <a:p>
            <a:r>
              <a:rPr lang="en-US" dirty="0"/>
              <a:t>If Arizona cannot identify an employer for the noncustodial parent, it may decide to register the order for enforcement.  Again, Arizona will enforce Texas’s support order in the same way it would enforce an intrastate order by monitoring compliance, and identifying and collecting delinquencies through all appropriate collection tools.</a:t>
            </a:r>
          </a:p>
        </p:txBody>
      </p:sp>
      <p:sp>
        <p:nvSpPr>
          <p:cNvPr id="4" name="Slide Number Placeholder 3"/>
          <p:cNvSpPr>
            <a:spLocks noGrp="1"/>
          </p:cNvSpPr>
          <p:nvPr>
            <p:ph type="sldNum" sz="quarter" idx="10"/>
          </p:nvPr>
        </p:nvSpPr>
        <p:spPr/>
        <p:txBody>
          <a:bodyPr/>
          <a:lstStyle/>
          <a:p>
            <a:fld id="{824A558B-E4E9-A94A-B9C1-029E46A76ABA}" type="slidenum">
              <a:rPr lang="en-US" smtClean="0"/>
              <a:t>58</a:t>
            </a:fld>
            <a:endParaRPr lang="en-US" dirty="0"/>
          </a:p>
        </p:txBody>
      </p:sp>
    </p:spTree>
    <p:extLst>
      <p:ext uri="{BB962C8B-B14F-4D97-AF65-F5344CB8AC3E}">
        <p14:creationId xmlns:p14="http://schemas.microsoft.com/office/powerpoint/2010/main" val="149473785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Notes: </a:t>
            </a:r>
          </a:p>
          <a:p>
            <a:endParaRPr lang="en-US" baseline="0" dirty="0" smtClean="0"/>
          </a:p>
          <a:p>
            <a:pPr defTabSz="465753">
              <a:defRPr/>
            </a:pPr>
            <a:r>
              <a:rPr lang="en-US" dirty="0" smtClean="0"/>
              <a:t>Before </a:t>
            </a:r>
            <a:r>
              <a:rPr lang="en-US" dirty="0"/>
              <a:t>we move on to modification are there any questions on interstate enforcement?</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59</a:t>
            </a:fld>
            <a:endParaRPr lang="en-US" dirty="0"/>
          </a:p>
        </p:txBody>
      </p:sp>
    </p:spTree>
    <p:extLst>
      <p:ext uri="{BB962C8B-B14F-4D97-AF65-F5344CB8AC3E}">
        <p14:creationId xmlns:p14="http://schemas.microsoft.com/office/powerpoint/2010/main" val="17964268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baseline="0" dirty="0" smtClean="0"/>
              <a:t>Notes: </a:t>
            </a:r>
          </a:p>
          <a:p>
            <a:endParaRPr lang="en-US" baseline="0" dirty="0" smtClean="0"/>
          </a:p>
          <a:p>
            <a:pPr defTabSz="465753">
              <a:defRPr/>
            </a:pPr>
            <a:r>
              <a:rPr lang="en-US" baseline="0" dirty="0" smtClean="0"/>
              <a:t>An </a:t>
            </a:r>
            <a:r>
              <a:rPr lang="en-US" baseline="0" dirty="0"/>
              <a:t>international case involves at least one foreign country.  For example, one parent may live in Italy and the other parent and child live in Delaware.  OCSE has nine training modules devoted to international cases under the new Hague Child Support Convention on its website.  Because there is already extensive training on international cases, we will not focus on cases involving foreign countries in this Interstate training series.  </a:t>
            </a:r>
          </a:p>
          <a:p>
            <a:pPr defTabSz="465753">
              <a:defRPr/>
            </a:pPr>
            <a:endParaRPr lang="en-US" baseline="0" dirty="0"/>
          </a:p>
          <a:p>
            <a:pPr defTabSz="465753">
              <a:defRPr/>
            </a:pPr>
            <a:r>
              <a:rPr lang="en-US" baseline="0" dirty="0"/>
              <a:t>But you should be aware of some basic things:</a:t>
            </a:r>
          </a:p>
          <a:p>
            <a:pPr defTabSz="465753">
              <a:defRPr/>
            </a:pPr>
            <a:endParaRPr lang="en-US" baseline="0" dirty="0"/>
          </a:p>
          <a:p>
            <a:pPr marL="171422" indent="-171422" defTabSz="465753">
              <a:buFont typeface="Arial" panose="020B0604020202020204" pitchFamily="34" charset="0"/>
              <a:buChar char="•"/>
              <a:defRPr/>
            </a:pPr>
            <a:r>
              <a:rPr lang="en-US" baseline="0" dirty="0"/>
              <a:t>First, UIFSA requirements apply to all states in all incoming cases, including international cases coming from a foreign country</a:t>
            </a:r>
          </a:p>
          <a:p>
            <a:pPr marL="171422" indent="-171422" defTabSz="465753">
              <a:buFont typeface="Arial" panose="020B0604020202020204" pitchFamily="34" charset="0"/>
              <a:buChar char="•"/>
              <a:defRPr/>
            </a:pPr>
            <a:r>
              <a:rPr lang="en-US" baseline="0" dirty="0"/>
              <a:t>Second, while UIFSA applies in every state to incoming international cases, foreign countries do not have UIFSA for outgoing international cases from the U.S.  </a:t>
            </a:r>
          </a:p>
          <a:p>
            <a:pPr marL="171422" indent="-171422" defTabSz="465753">
              <a:buFont typeface="Arial" panose="020B0604020202020204" pitchFamily="34" charset="0"/>
              <a:buChar char="•"/>
              <a:defRPr/>
            </a:pPr>
            <a:r>
              <a:rPr lang="en-US" baseline="0" dirty="0"/>
              <a:t>Finally, not every country meets the definition of “foreign country” under UIFSA.  For example, China would not be a foreign country under either UIFSA or federal regulations for purposes of child support enforcement because China has not ratified the Hague Convention and does not have a reciprocal agreement with the U.S.</a:t>
            </a:r>
          </a:p>
          <a:p>
            <a:pPr defTabSz="465753">
              <a:defRPr/>
            </a:pPr>
            <a:endParaRPr lang="en-US" baseline="0" dirty="0"/>
          </a:p>
          <a:p>
            <a:r>
              <a:rPr lang="en-US" baseline="0" dirty="0"/>
              <a:t>References:</a:t>
            </a:r>
          </a:p>
          <a:p>
            <a:r>
              <a:rPr lang="en-US" baseline="0" dirty="0"/>
              <a:t>45 CFR 301.1</a:t>
            </a:r>
          </a:p>
          <a:p>
            <a:r>
              <a:rPr lang="en-US" baseline="0" dirty="0"/>
              <a:t>OCSE International Case Processing Under UIFSA 2008 Training (https://www.acf.hhs.gov/css/resource/training-international-case-processing)</a:t>
            </a:r>
          </a:p>
        </p:txBody>
      </p:sp>
      <p:sp>
        <p:nvSpPr>
          <p:cNvPr id="4" name="Slide Number Placeholder 3"/>
          <p:cNvSpPr>
            <a:spLocks noGrp="1"/>
          </p:cNvSpPr>
          <p:nvPr>
            <p:ph type="sldNum" sz="quarter" idx="10"/>
          </p:nvPr>
        </p:nvSpPr>
        <p:spPr/>
        <p:txBody>
          <a:bodyPr/>
          <a:lstStyle/>
          <a:p>
            <a:fld id="{824A558B-E4E9-A94A-B9C1-029E46A76ABA}" type="slidenum">
              <a:rPr lang="en-US" smtClean="0"/>
              <a:t>6</a:t>
            </a:fld>
            <a:endParaRPr lang="en-US" dirty="0"/>
          </a:p>
        </p:txBody>
      </p:sp>
    </p:spTree>
    <p:extLst>
      <p:ext uri="{BB962C8B-B14F-4D97-AF65-F5344CB8AC3E}">
        <p14:creationId xmlns:p14="http://schemas.microsoft.com/office/powerpoint/2010/main" val="61191852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Notes: </a:t>
            </a:r>
          </a:p>
          <a:p>
            <a:endParaRPr lang="en-US" baseline="0" dirty="0" smtClean="0"/>
          </a:p>
          <a:p>
            <a:r>
              <a:rPr lang="en-US" dirty="0" smtClean="0"/>
              <a:t>The </a:t>
            </a:r>
            <a:r>
              <a:rPr lang="en-US" dirty="0"/>
              <a:t>last topic for Interstate 101 training is modification.  </a:t>
            </a:r>
          </a:p>
        </p:txBody>
      </p:sp>
      <p:sp>
        <p:nvSpPr>
          <p:cNvPr id="4" name="Slide Number Placeholder 3"/>
          <p:cNvSpPr>
            <a:spLocks noGrp="1"/>
          </p:cNvSpPr>
          <p:nvPr>
            <p:ph type="sldNum" sz="quarter" idx="10"/>
          </p:nvPr>
        </p:nvSpPr>
        <p:spPr/>
        <p:txBody>
          <a:bodyPr/>
          <a:lstStyle/>
          <a:p>
            <a:fld id="{824A558B-E4E9-A94A-B9C1-029E46A76ABA}" type="slidenum">
              <a:rPr lang="en-US" smtClean="0"/>
              <a:t>60</a:t>
            </a:fld>
            <a:endParaRPr lang="en-US" dirty="0"/>
          </a:p>
        </p:txBody>
      </p:sp>
    </p:spTree>
    <p:extLst>
      <p:ext uri="{BB962C8B-B14F-4D97-AF65-F5344CB8AC3E}">
        <p14:creationId xmlns:p14="http://schemas.microsoft.com/office/powerpoint/2010/main" val="233499824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baseline="0" dirty="0" smtClean="0"/>
              <a:t>Notes: </a:t>
            </a:r>
          </a:p>
          <a:p>
            <a:endParaRPr lang="en-US" baseline="0" dirty="0" smtClean="0"/>
          </a:p>
          <a:p>
            <a:r>
              <a:rPr lang="en-US" dirty="0" smtClean="0"/>
              <a:t>As </a:t>
            </a:r>
            <a:r>
              <a:rPr lang="en-US" dirty="0"/>
              <a:t>we have discussed, when a tribunal with jurisdiction establishes a support order, it is the controlling order.  That initial controlling order will set the duration of the support obligation, which can be modified only if allowed under the issuing state’s law.</a:t>
            </a:r>
          </a:p>
          <a:p>
            <a:endParaRPr lang="en-US" dirty="0"/>
          </a:p>
          <a:p>
            <a:r>
              <a:rPr lang="en-US" dirty="0"/>
              <a:t>The controlling order will be in effect until the order is fully complied with or modified in accordance with UIFSA.  </a:t>
            </a:r>
          </a:p>
        </p:txBody>
      </p:sp>
      <p:sp>
        <p:nvSpPr>
          <p:cNvPr id="4" name="Slide Number Placeholder 3"/>
          <p:cNvSpPr>
            <a:spLocks noGrp="1"/>
          </p:cNvSpPr>
          <p:nvPr>
            <p:ph type="sldNum" sz="quarter" idx="10"/>
          </p:nvPr>
        </p:nvSpPr>
        <p:spPr/>
        <p:txBody>
          <a:bodyPr/>
          <a:lstStyle/>
          <a:p>
            <a:fld id="{824A558B-E4E9-A94A-B9C1-029E46A76ABA}" type="slidenum">
              <a:rPr lang="en-US" smtClean="0"/>
              <a:t>61</a:t>
            </a:fld>
            <a:endParaRPr lang="en-US" dirty="0"/>
          </a:p>
        </p:txBody>
      </p:sp>
    </p:spTree>
    <p:extLst>
      <p:ext uri="{BB962C8B-B14F-4D97-AF65-F5344CB8AC3E}">
        <p14:creationId xmlns:p14="http://schemas.microsoft.com/office/powerpoint/2010/main" val="35332609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baseline="0" dirty="0" smtClean="0"/>
              <a:t>Notes: </a:t>
            </a:r>
          </a:p>
          <a:p>
            <a:endParaRPr lang="en-US" baseline="0" dirty="0" smtClean="0"/>
          </a:p>
          <a:p>
            <a:r>
              <a:rPr lang="en-US" dirty="0" smtClean="0"/>
              <a:t>Remember</a:t>
            </a:r>
            <a:r>
              <a:rPr lang="en-US" dirty="0"/>
              <a:t>, modification of a controlling order is not allowed except as provided by UIFSA.  This rule keeps the “one order at one time” UIFSA basic principle.  It also ensures that the state with CEJ modifies the order. </a:t>
            </a:r>
          </a:p>
          <a:p>
            <a:endParaRPr lang="en-US" dirty="0"/>
          </a:p>
          <a:p>
            <a:r>
              <a:rPr lang="en-US" dirty="0"/>
              <a:t>Under UIFSA, spousal support is not modifiable in any state except the issuing state.  While UIFSA permits the tribunal in the issuing state to modify spousal support, that litigation does not fall within a IV-D agency’s responsibilities and, therefore, will not be covered in this training.</a:t>
            </a:r>
          </a:p>
        </p:txBody>
      </p:sp>
      <p:sp>
        <p:nvSpPr>
          <p:cNvPr id="4" name="Slide Number Placeholder 3"/>
          <p:cNvSpPr>
            <a:spLocks noGrp="1"/>
          </p:cNvSpPr>
          <p:nvPr>
            <p:ph type="sldNum" sz="quarter" idx="10"/>
          </p:nvPr>
        </p:nvSpPr>
        <p:spPr/>
        <p:txBody>
          <a:bodyPr/>
          <a:lstStyle/>
          <a:p>
            <a:fld id="{824A558B-E4E9-A94A-B9C1-029E46A76ABA}" type="slidenum">
              <a:rPr lang="en-US" smtClean="0"/>
              <a:t>62</a:t>
            </a:fld>
            <a:endParaRPr lang="en-US" dirty="0"/>
          </a:p>
        </p:txBody>
      </p:sp>
    </p:spTree>
    <p:extLst>
      <p:ext uri="{BB962C8B-B14F-4D97-AF65-F5344CB8AC3E}">
        <p14:creationId xmlns:p14="http://schemas.microsoft.com/office/powerpoint/2010/main" val="289513046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baseline="0" dirty="0" smtClean="0"/>
              <a:t>Notes: </a:t>
            </a:r>
          </a:p>
          <a:p>
            <a:endParaRPr lang="en-US" baseline="0" dirty="0" smtClean="0"/>
          </a:p>
          <a:p>
            <a:r>
              <a:rPr lang="en-US" dirty="0" smtClean="0"/>
              <a:t>The </a:t>
            </a:r>
            <a:r>
              <a:rPr lang="en-US" dirty="0"/>
              <a:t>first UIFSA modification rule is that if either parent or the child lives in the issuing state, modification can occur only in the issuing state.  The issuing state will retain CEJ and no other state will have the power to modify the order.  </a:t>
            </a:r>
          </a:p>
          <a:p>
            <a:endParaRPr lang="en-US" dirty="0"/>
          </a:p>
          <a:p>
            <a:r>
              <a:rPr lang="en-US" dirty="0"/>
              <a:t>The only exception to this rule is when the parents consent to another state modifying the order and assuming CEJ.  The consent must be filed in a record with the issuing tribunal.  Further, the state assuming CEJ must have personal jurisdiction over at least one of the parties or is the state where the child resides. </a:t>
            </a:r>
          </a:p>
          <a:p>
            <a:endParaRPr lang="en-US" dirty="0"/>
          </a:p>
          <a:p>
            <a:r>
              <a:rPr lang="en-US" dirty="0"/>
              <a:t>It is important to note that CEJ is based on where the parties reside at the time the modification request is filed.</a:t>
            </a:r>
          </a:p>
          <a:p>
            <a:endParaRPr lang="en-US" dirty="0"/>
          </a:p>
          <a:p>
            <a:r>
              <a:rPr lang="en-US" dirty="0"/>
              <a:t>Reference:</a:t>
            </a:r>
          </a:p>
          <a:p>
            <a:r>
              <a:rPr lang="en-US" dirty="0"/>
              <a:t>UIFSA Section 205</a:t>
            </a:r>
          </a:p>
        </p:txBody>
      </p:sp>
      <p:sp>
        <p:nvSpPr>
          <p:cNvPr id="4" name="Slide Number Placeholder 3"/>
          <p:cNvSpPr>
            <a:spLocks noGrp="1"/>
          </p:cNvSpPr>
          <p:nvPr>
            <p:ph type="sldNum" sz="quarter" idx="10"/>
          </p:nvPr>
        </p:nvSpPr>
        <p:spPr/>
        <p:txBody>
          <a:bodyPr/>
          <a:lstStyle/>
          <a:p>
            <a:fld id="{824A558B-E4E9-A94A-B9C1-029E46A76ABA}" type="slidenum">
              <a:rPr lang="en-US" smtClean="0"/>
              <a:t>63</a:t>
            </a:fld>
            <a:endParaRPr lang="en-US" dirty="0"/>
          </a:p>
        </p:txBody>
      </p:sp>
    </p:spTree>
    <p:extLst>
      <p:ext uri="{BB962C8B-B14F-4D97-AF65-F5344CB8AC3E}">
        <p14:creationId xmlns:p14="http://schemas.microsoft.com/office/powerpoint/2010/main" val="355016414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baseline="0" dirty="0" smtClean="0"/>
              <a:t>Notes: </a:t>
            </a:r>
          </a:p>
          <a:p>
            <a:endParaRPr lang="en-US" baseline="0" dirty="0" smtClean="0"/>
          </a:p>
          <a:p>
            <a:r>
              <a:rPr lang="en-US" dirty="0" smtClean="0"/>
              <a:t>The </a:t>
            </a:r>
            <a:r>
              <a:rPr lang="en-US" dirty="0"/>
              <a:t>second UIFSA modification rule is that if neither parent nor the child lives in the issuing state, modification cannot occur in the issuing state.  The issuing state no longer has CEJ to modify the order.  </a:t>
            </a:r>
          </a:p>
          <a:p>
            <a:endParaRPr lang="en-US" dirty="0"/>
          </a:p>
          <a:p>
            <a:r>
              <a:rPr lang="en-US" dirty="0"/>
              <a:t>The only exception to this rule is if the parents consent in a record or in open court for the tribunal of the issuing state to retain CEJ to modify its order.</a:t>
            </a:r>
          </a:p>
          <a:p>
            <a:endParaRPr lang="en-US" dirty="0"/>
          </a:p>
          <a:p>
            <a:r>
              <a:rPr lang="en-US" dirty="0"/>
              <a:t>Reference:</a:t>
            </a:r>
          </a:p>
          <a:p>
            <a:r>
              <a:rPr lang="en-US" dirty="0"/>
              <a:t>UIFSA Section 205</a:t>
            </a:r>
          </a:p>
        </p:txBody>
      </p:sp>
      <p:sp>
        <p:nvSpPr>
          <p:cNvPr id="4" name="Slide Number Placeholder 3"/>
          <p:cNvSpPr>
            <a:spLocks noGrp="1"/>
          </p:cNvSpPr>
          <p:nvPr>
            <p:ph type="sldNum" sz="quarter" idx="10"/>
          </p:nvPr>
        </p:nvSpPr>
        <p:spPr/>
        <p:txBody>
          <a:bodyPr/>
          <a:lstStyle/>
          <a:p>
            <a:fld id="{824A558B-E4E9-A94A-B9C1-029E46A76ABA}" type="slidenum">
              <a:rPr lang="en-US" smtClean="0"/>
              <a:t>64</a:t>
            </a:fld>
            <a:endParaRPr lang="en-US" dirty="0"/>
          </a:p>
        </p:txBody>
      </p:sp>
    </p:spTree>
    <p:extLst>
      <p:ext uri="{BB962C8B-B14F-4D97-AF65-F5344CB8AC3E}">
        <p14:creationId xmlns:p14="http://schemas.microsoft.com/office/powerpoint/2010/main" val="390399347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baseline="0" dirty="0" smtClean="0"/>
              <a:t>Notes: </a:t>
            </a:r>
          </a:p>
          <a:p>
            <a:endParaRPr lang="en-US" baseline="0" dirty="0" smtClean="0"/>
          </a:p>
          <a:p>
            <a:r>
              <a:rPr lang="en-US" dirty="0" smtClean="0"/>
              <a:t>Another </a:t>
            </a:r>
            <a:r>
              <a:rPr lang="en-US" dirty="0"/>
              <a:t>UIFSA modification rule applies when the parents move out of the issuing state and now live in the same state and the child does not live in the issuing state.  In that case, the new state where the parents live may register and modify the order.  Once the order is modified, the state becomes the issuing state and assumes CEJ for any future modification.</a:t>
            </a:r>
          </a:p>
          <a:p>
            <a:endParaRPr lang="en-US" dirty="0"/>
          </a:p>
          <a:p>
            <a:r>
              <a:rPr lang="en-US" dirty="0"/>
              <a:t>Anytime a state modifies an order and assumes CEJ, UIFSA requires the party obtaining the modification to file a certified copy of the new order with the tribunal that issued the original order.</a:t>
            </a:r>
          </a:p>
          <a:p>
            <a:endParaRPr lang="en-US" dirty="0"/>
          </a:p>
          <a:p>
            <a:r>
              <a:rPr lang="en-US" dirty="0"/>
              <a:t>References:</a:t>
            </a:r>
          </a:p>
          <a:p>
            <a:r>
              <a:rPr lang="en-US" dirty="0"/>
              <a:t>UIFSA Sections 613, 614</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65</a:t>
            </a:fld>
            <a:endParaRPr lang="en-US" dirty="0"/>
          </a:p>
        </p:txBody>
      </p:sp>
    </p:spTree>
    <p:extLst>
      <p:ext uri="{BB962C8B-B14F-4D97-AF65-F5344CB8AC3E}">
        <p14:creationId xmlns:p14="http://schemas.microsoft.com/office/powerpoint/2010/main" val="214909575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baseline="0" dirty="0" smtClean="0"/>
              <a:t>Notes: </a:t>
            </a:r>
          </a:p>
          <a:p>
            <a:endParaRPr lang="en-US" baseline="0" dirty="0" smtClean="0"/>
          </a:p>
          <a:p>
            <a:r>
              <a:rPr lang="en-US" dirty="0" smtClean="0"/>
              <a:t>The </a:t>
            </a:r>
            <a:r>
              <a:rPr lang="en-US" dirty="0"/>
              <a:t>final, but very important, UIFSA modification rule applies when neither the parents nor child live in the issuing state, and the parents live in different states.  In that case, the parent who wants the modification must seek modification in a state with personal jurisdiction over the other parent.  That usually means seeking registration and modification in the other parent’s state.  </a:t>
            </a:r>
          </a:p>
          <a:p>
            <a:endParaRPr lang="en-US" dirty="0"/>
          </a:p>
          <a:p>
            <a:r>
              <a:rPr lang="en-US" dirty="0"/>
              <a:t>This is called the “play away” rule and is a basic UIFSA principle.  The rule is intended to eliminate the undesirable effect of a race to modify an order to obtain “home field advantage.”</a:t>
            </a:r>
          </a:p>
          <a:p>
            <a:endParaRPr lang="en-US" dirty="0"/>
          </a:p>
          <a:p>
            <a:r>
              <a:rPr lang="en-US" dirty="0"/>
              <a:t>Reference:</a:t>
            </a:r>
          </a:p>
          <a:p>
            <a:r>
              <a:rPr lang="en-US" dirty="0"/>
              <a:t>UIFSA Section 611</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66</a:t>
            </a:fld>
            <a:endParaRPr lang="en-US" dirty="0"/>
          </a:p>
        </p:txBody>
      </p:sp>
    </p:spTree>
    <p:extLst>
      <p:ext uri="{BB962C8B-B14F-4D97-AF65-F5344CB8AC3E}">
        <p14:creationId xmlns:p14="http://schemas.microsoft.com/office/powerpoint/2010/main" val="118442316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baseline="0" dirty="0" smtClean="0"/>
              <a:t>Notes: </a:t>
            </a:r>
          </a:p>
          <a:p>
            <a:endParaRPr lang="en-US" baseline="0" dirty="0" smtClean="0"/>
          </a:p>
          <a:p>
            <a:r>
              <a:rPr lang="en-US" dirty="0" smtClean="0"/>
              <a:t>The </a:t>
            </a:r>
            <a:r>
              <a:rPr lang="en-US" dirty="0"/>
              <a:t>registering tribunal applies the laws of its state to determine whether the order should be modified, the procedures that must be followed, and whether there are defenses to a modification request.  Further, the tribunal will apply its child support guideline laws to determine the new support amount.  </a:t>
            </a:r>
          </a:p>
          <a:p>
            <a:endParaRPr lang="en-US" dirty="0"/>
          </a:p>
          <a:p>
            <a:r>
              <a:rPr lang="en-US" dirty="0"/>
              <a:t>References:</a:t>
            </a:r>
          </a:p>
          <a:p>
            <a:r>
              <a:rPr lang="en-US" dirty="0"/>
              <a:t>UIFSA Sections 611, 613</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67</a:t>
            </a:fld>
            <a:endParaRPr lang="en-US" dirty="0"/>
          </a:p>
        </p:txBody>
      </p:sp>
    </p:spTree>
    <p:extLst>
      <p:ext uri="{BB962C8B-B14F-4D97-AF65-F5344CB8AC3E}">
        <p14:creationId xmlns:p14="http://schemas.microsoft.com/office/powerpoint/2010/main" val="271627233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baseline="0" dirty="0" smtClean="0"/>
              <a:t>Notes: </a:t>
            </a:r>
          </a:p>
          <a:p>
            <a:endParaRPr lang="en-US" baseline="0" dirty="0" smtClean="0"/>
          </a:p>
          <a:p>
            <a:r>
              <a:rPr lang="en-US" dirty="0" smtClean="0"/>
              <a:t>Remember </a:t>
            </a:r>
            <a:r>
              <a:rPr lang="en-US" dirty="0"/>
              <a:t>that under UIFSA, the registering tribunal cannot modify any aspect of the child support order that is not modifiable under the law of the issuing state.  This includes the duration of the support obligation.  For example, if the duration of the initial controlling order is 18, once the noncustodial parent has fulfilled the duty of support, the tribunal in another state with a longer duration cannot impose a further obligation on the parent.  On the other hand, if the law in the original issuing state provides that a tribunal may order child support to continue past the age of 18 years if the child is disabled, a tribunal in another state with jurisdiction to modify</a:t>
            </a:r>
            <a:r>
              <a:rPr lang="en-US" baseline="0" dirty="0"/>
              <a:t> under UIFSA </a:t>
            </a:r>
            <a:r>
              <a:rPr lang="en-US" dirty="0"/>
              <a:t>may modify the support order, just as the issuing tribunal could have when </a:t>
            </a:r>
            <a:r>
              <a:rPr lang="en-US" i="1" dirty="0"/>
              <a:t>it</a:t>
            </a:r>
            <a:r>
              <a:rPr lang="en-US" dirty="0"/>
              <a:t> had CEJ, to continue support past the age of 18 years if the child is disabled. </a:t>
            </a:r>
          </a:p>
          <a:p>
            <a:endParaRPr lang="en-US" dirty="0"/>
          </a:p>
          <a:p>
            <a:r>
              <a:rPr lang="en-US" dirty="0"/>
              <a:t>Also, once the registering tribunal modifies the order, that state assumes CEJ and will be the only state with the power to modify that order until it loses CEJ.  </a:t>
            </a:r>
          </a:p>
          <a:p>
            <a:endParaRPr lang="en-US" dirty="0"/>
          </a:p>
          <a:p>
            <a:r>
              <a:rPr lang="en-US" dirty="0"/>
              <a:t>But what if the registering tribunal does </a:t>
            </a:r>
            <a:r>
              <a:rPr lang="en-US" i="1" dirty="0"/>
              <a:t>not</a:t>
            </a:r>
            <a:r>
              <a:rPr lang="en-US" dirty="0"/>
              <a:t> modify the order because the legal standard for modification has not been met?  Under UIFSA, if the tribunal does not modify the order, the state does not assume CEJ. </a:t>
            </a:r>
          </a:p>
          <a:p>
            <a:endParaRPr lang="en-US" dirty="0"/>
          </a:p>
          <a:p>
            <a:r>
              <a:rPr lang="en-US" dirty="0"/>
              <a:t>Reference:</a:t>
            </a:r>
          </a:p>
          <a:p>
            <a:r>
              <a:rPr lang="en-US" dirty="0"/>
              <a:t>UIFSA Section 611</a:t>
            </a:r>
          </a:p>
        </p:txBody>
      </p:sp>
      <p:sp>
        <p:nvSpPr>
          <p:cNvPr id="4" name="Slide Number Placeholder 3"/>
          <p:cNvSpPr>
            <a:spLocks noGrp="1"/>
          </p:cNvSpPr>
          <p:nvPr>
            <p:ph type="sldNum" sz="quarter" idx="10"/>
          </p:nvPr>
        </p:nvSpPr>
        <p:spPr/>
        <p:txBody>
          <a:bodyPr/>
          <a:lstStyle/>
          <a:p>
            <a:fld id="{824A558B-E4E9-A94A-B9C1-029E46A76ABA}" type="slidenum">
              <a:rPr lang="en-US" smtClean="0"/>
              <a:t>68</a:t>
            </a:fld>
            <a:endParaRPr lang="en-US" dirty="0"/>
          </a:p>
        </p:txBody>
      </p:sp>
    </p:spTree>
    <p:extLst>
      <p:ext uri="{BB962C8B-B14F-4D97-AF65-F5344CB8AC3E}">
        <p14:creationId xmlns:p14="http://schemas.microsoft.com/office/powerpoint/2010/main" val="315819389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baseline="0" dirty="0" smtClean="0"/>
              <a:t>Notes: </a:t>
            </a:r>
          </a:p>
          <a:p>
            <a:endParaRPr lang="en-US" baseline="0" dirty="0" smtClean="0"/>
          </a:p>
          <a:p>
            <a:r>
              <a:rPr lang="en-US" dirty="0" smtClean="0"/>
              <a:t>The </a:t>
            </a:r>
            <a:r>
              <a:rPr lang="en-US" dirty="0"/>
              <a:t>federal intergovernmental forms listed on this slide apply to a request to modify a support order of another state and include:</a:t>
            </a:r>
          </a:p>
          <a:p>
            <a:endParaRPr lang="en-US" dirty="0"/>
          </a:p>
          <a:p>
            <a:pPr marL="174658" indent="-174658">
              <a:buFont typeface="Arial" panose="020B0604020202020204" pitchFamily="34" charset="0"/>
              <a:buChar char="•"/>
            </a:pPr>
            <a:r>
              <a:rPr lang="en-US" dirty="0"/>
              <a:t>Child Support Enforcement Transmittal #1</a:t>
            </a:r>
          </a:p>
          <a:p>
            <a:pPr marL="174658" indent="-174658">
              <a:buFont typeface="Arial" panose="020B0604020202020204" pitchFamily="34" charset="0"/>
              <a:buChar char="•"/>
            </a:pPr>
            <a:r>
              <a:rPr lang="en-US" dirty="0"/>
              <a:t>Uniform Support Petition</a:t>
            </a:r>
          </a:p>
          <a:p>
            <a:pPr marL="174658" indent="-174658">
              <a:buFont typeface="Arial" panose="020B0604020202020204" pitchFamily="34" charset="0"/>
              <a:buChar char="•"/>
            </a:pPr>
            <a:r>
              <a:rPr lang="en-US" dirty="0"/>
              <a:t>General Testimony</a:t>
            </a:r>
          </a:p>
          <a:p>
            <a:pPr marL="174658" indent="-174658">
              <a:buFont typeface="Arial" panose="020B0604020202020204" pitchFamily="34" charset="0"/>
              <a:buChar char="•"/>
            </a:pPr>
            <a:r>
              <a:rPr lang="en-US" dirty="0"/>
              <a:t>Child Support Agency Confidential Information Form</a:t>
            </a:r>
          </a:p>
          <a:p>
            <a:pPr marL="174658" indent="-174658">
              <a:buFont typeface="Arial" panose="020B0604020202020204" pitchFamily="34" charset="0"/>
              <a:buChar char="•"/>
            </a:pPr>
            <a:r>
              <a:rPr lang="en-US" dirty="0"/>
              <a:t>Personal Information Form for UIFSA § 311</a:t>
            </a:r>
          </a:p>
          <a:p>
            <a:pPr marL="174658" indent="-174658">
              <a:buFont typeface="Arial" panose="020B0604020202020204" pitchFamily="34" charset="0"/>
              <a:buChar char="•"/>
            </a:pPr>
            <a:r>
              <a:rPr lang="en-US" dirty="0"/>
              <a:t>Letter of Transmittal Requesting Registration</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Under UIFSA, the initiating agency also must send two copies, including one certified copy, of the order to be modified, including any prior modifications of the order.</a:t>
            </a:r>
          </a:p>
          <a:p>
            <a:endParaRPr lang="en-US" dirty="0"/>
          </a:p>
          <a:p>
            <a:r>
              <a:rPr lang="en-US" dirty="0"/>
              <a:t>Reference:</a:t>
            </a:r>
          </a:p>
          <a:p>
            <a:pPr defTabSz="457124">
              <a:defRPr/>
            </a:pPr>
            <a:r>
              <a:rPr lang="en-US" dirty="0"/>
              <a:t>OCSE Intergovernmental Forms Matrix (https://www.acf.hhs.gov/sites/default/files/programs/css/intergovernmental_forms_matrix.pdf)</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69</a:t>
            </a:fld>
            <a:endParaRPr lang="en-US" dirty="0"/>
          </a:p>
        </p:txBody>
      </p:sp>
    </p:spTree>
    <p:extLst>
      <p:ext uri="{BB962C8B-B14F-4D97-AF65-F5344CB8AC3E}">
        <p14:creationId xmlns:p14="http://schemas.microsoft.com/office/powerpoint/2010/main" val="722015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baseline="0" dirty="0" smtClean="0"/>
              <a:t>Notes: </a:t>
            </a:r>
          </a:p>
          <a:p>
            <a:endParaRPr lang="en-US" baseline="0" dirty="0" smtClean="0"/>
          </a:p>
          <a:p>
            <a:r>
              <a:rPr lang="en-US" baseline="0" dirty="0" smtClean="0"/>
              <a:t>The </a:t>
            </a:r>
            <a:r>
              <a:rPr lang="en-US" baseline="0" dirty="0"/>
              <a:t>term intergovernmental IV-D case is defined by federal regulations as a IV-D case in which the noncustodial parent lives or works in a different jurisdiction from the custodial parent and child, and the case has been referred by an initiating agency to a responding agency for services.  An intergovernmental IV-D case may include any combination of referrals between states, tribes, and foreign countries.</a:t>
            </a:r>
          </a:p>
          <a:p>
            <a:endParaRPr lang="en-US" baseline="0" dirty="0"/>
          </a:p>
          <a:p>
            <a:r>
              <a:rPr lang="en-US" baseline="0" dirty="0"/>
              <a:t>An intergovernmental IV-D case could be when:</a:t>
            </a:r>
          </a:p>
          <a:p>
            <a:endParaRPr lang="en-US" baseline="0" dirty="0"/>
          </a:p>
          <a:p>
            <a:pPr marL="171422" indent="-171422">
              <a:buFont typeface="Arial" panose="020B0604020202020204" pitchFamily="34" charset="0"/>
              <a:buChar char="•"/>
            </a:pPr>
            <a:r>
              <a:rPr lang="en-US" baseline="0" dirty="0"/>
              <a:t>One parent applies for services in Oklahoma and a case is sent to a Cherokee Nation reservation where the other parent resides or </a:t>
            </a:r>
          </a:p>
          <a:p>
            <a:pPr marL="171422" indent="-171422">
              <a:buFont typeface="Arial" panose="020B0604020202020204" pitchFamily="34" charset="0"/>
              <a:buChar char="•"/>
            </a:pPr>
            <a:r>
              <a:rPr lang="en-US" baseline="0" dirty="0"/>
              <a:t>One parent receives TANF in Arizona and a case is referred to Oklahoma for enforcement against the other parent or</a:t>
            </a:r>
          </a:p>
          <a:p>
            <a:pPr marL="171422" indent="-171422">
              <a:buFont typeface="Arial" panose="020B0604020202020204" pitchFamily="34" charset="0"/>
              <a:buChar char="•"/>
            </a:pPr>
            <a:r>
              <a:rPr lang="en-US" baseline="0" dirty="0"/>
              <a:t>One parent applies for services in Arizona and a case is sent to Germany where the other parent lives</a:t>
            </a:r>
          </a:p>
          <a:p>
            <a:pPr marL="171422" indent="-171422">
              <a:buFont typeface="Arial" panose="020B0604020202020204" pitchFamily="34" charset="0"/>
              <a:buChar char="•"/>
            </a:pPr>
            <a:endParaRPr lang="en-US" baseline="0" dirty="0"/>
          </a:p>
          <a:p>
            <a:r>
              <a:rPr lang="en-US" baseline="0" dirty="0"/>
              <a:t>It’s important to know the formal term “intergovernmental </a:t>
            </a:r>
            <a:r>
              <a:rPr lang="en-US" i="1" baseline="0" dirty="0"/>
              <a:t>IV-D</a:t>
            </a:r>
            <a:r>
              <a:rPr lang="en-US" baseline="0" dirty="0"/>
              <a:t> case” and its regulatory definition although informally, you may hear the term as simply “intergovernmental case.”  Also, intergovernmental case may be used as a generic term encompassing all kinds of interjurisdictional cases. </a:t>
            </a:r>
          </a:p>
          <a:p>
            <a:endParaRPr lang="en-US" baseline="0" dirty="0"/>
          </a:p>
          <a:p>
            <a:r>
              <a:rPr lang="en-US" baseline="0" dirty="0"/>
              <a:t>References:</a:t>
            </a:r>
          </a:p>
          <a:p>
            <a:r>
              <a:rPr lang="en-US" baseline="0" dirty="0"/>
              <a:t>45 CFR 301.1</a:t>
            </a:r>
          </a:p>
        </p:txBody>
      </p:sp>
      <p:sp>
        <p:nvSpPr>
          <p:cNvPr id="4" name="Slide Number Placeholder 3"/>
          <p:cNvSpPr>
            <a:spLocks noGrp="1"/>
          </p:cNvSpPr>
          <p:nvPr>
            <p:ph type="sldNum" sz="quarter" idx="10"/>
          </p:nvPr>
        </p:nvSpPr>
        <p:spPr/>
        <p:txBody>
          <a:bodyPr/>
          <a:lstStyle/>
          <a:p>
            <a:fld id="{824A558B-E4E9-A94A-B9C1-029E46A76ABA}" type="slidenum">
              <a:rPr lang="en-US" smtClean="0"/>
              <a:t>7</a:t>
            </a:fld>
            <a:endParaRPr lang="en-US" dirty="0"/>
          </a:p>
        </p:txBody>
      </p:sp>
    </p:spTree>
    <p:extLst>
      <p:ext uri="{BB962C8B-B14F-4D97-AF65-F5344CB8AC3E}">
        <p14:creationId xmlns:p14="http://schemas.microsoft.com/office/powerpoint/2010/main" val="208562844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baseline="0" dirty="0" smtClean="0"/>
              <a:t>Notes: </a:t>
            </a:r>
          </a:p>
          <a:p>
            <a:endParaRPr lang="en-US" baseline="0" dirty="0" smtClean="0"/>
          </a:p>
          <a:p>
            <a:r>
              <a:rPr lang="en-US" dirty="0" smtClean="0"/>
              <a:t>In </a:t>
            </a:r>
            <a:r>
              <a:rPr lang="en-US" dirty="0"/>
              <a:t>this illustration, Arizona has issued the controlling order and the noncustodial parent resides there.  The custodial parent and child live in Texas, and have asked the Texas IV-D agency to review the case for a modification because the noncustodial parent received a promotion and raise at work.  </a:t>
            </a:r>
          </a:p>
          <a:p>
            <a:endParaRPr lang="en-US" dirty="0"/>
          </a:p>
          <a:p>
            <a:r>
              <a:rPr lang="en-US" dirty="0"/>
              <a:t>If a modification is requested, it needs to be filed in Arizona because it has CEJ and one party still lives there.  There is an exception to the rule, however, which is if both parents file a consent in the record with the Arizona tribunal for Texas to modify the order and assume CEJ. </a:t>
            </a:r>
          </a:p>
        </p:txBody>
      </p:sp>
      <p:sp>
        <p:nvSpPr>
          <p:cNvPr id="4" name="Slide Number Placeholder 3"/>
          <p:cNvSpPr>
            <a:spLocks noGrp="1"/>
          </p:cNvSpPr>
          <p:nvPr>
            <p:ph type="sldNum" sz="quarter" idx="10"/>
          </p:nvPr>
        </p:nvSpPr>
        <p:spPr/>
        <p:txBody>
          <a:bodyPr/>
          <a:lstStyle/>
          <a:p>
            <a:fld id="{824A558B-E4E9-A94A-B9C1-029E46A76ABA}" type="slidenum">
              <a:rPr lang="en-US" smtClean="0"/>
              <a:t>70</a:t>
            </a:fld>
            <a:endParaRPr lang="en-US" dirty="0"/>
          </a:p>
        </p:txBody>
      </p:sp>
    </p:spTree>
    <p:extLst>
      <p:ext uri="{BB962C8B-B14F-4D97-AF65-F5344CB8AC3E}">
        <p14:creationId xmlns:p14="http://schemas.microsoft.com/office/powerpoint/2010/main" val="365027825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baseline="0" dirty="0" smtClean="0"/>
              <a:t>Notes: </a:t>
            </a:r>
          </a:p>
          <a:p>
            <a:endParaRPr lang="en-US" baseline="0" dirty="0" smtClean="0"/>
          </a:p>
          <a:p>
            <a:r>
              <a:rPr lang="en-US" dirty="0" smtClean="0"/>
              <a:t>Here </a:t>
            </a:r>
            <a:r>
              <a:rPr lang="en-US" dirty="0"/>
              <a:t>we see Texas as the initiating agency and Arizona as the responding agency.  Texas would ask Arizona to modify and enforce its order.  </a:t>
            </a:r>
          </a:p>
        </p:txBody>
      </p:sp>
      <p:sp>
        <p:nvSpPr>
          <p:cNvPr id="4" name="Slide Number Placeholder 3"/>
          <p:cNvSpPr>
            <a:spLocks noGrp="1"/>
          </p:cNvSpPr>
          <p:nvPr>
            <p:ph type="sldNum" sz="quarter" idx="10"/>
          </p:nvPr>
        </p:nvSpPr>
        <p:spPr/>
        <p:txBody>
          <a:bodyPr/>
          <a:lstStyle/>
          <a:p>
            <a:fld id="{824A558B-E4E9-A94A-B9C1-029E46A76ABA}" type="slidenum">
              <a:rPr lang="en-US" smtClean="0"/>
              <a:t>71</a:t>
            </a:fld>
            <a:endParaRPr lang="en-US" dirty="0"/>
          </a:p>
        </p:txBody>
      </p:sp>
    </p:spTree>
    <p:extLst>
      <p:ext uri="{BB962C8B-B14F-4D97-AF65-F5344CB8AC3E}">
        <p14:creationId xmlns:p14="http://schemas.microsoft.com/office/powerpoint/2010/main" val="337027932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baseline="0" dirty="0" smtClean="0"/>
              <a:t>Notes: </a:t>
            </a:r>
          </a:p>
          <a:p>
            <a:endParaRPr lang="en-US" baseline="0" dirty="0" smtClean="0"/>
          </a:p>
          <a:p>
            <a:pPr defTabSz="453376">
              <a:defRPr/>
            </a:pPr>
            <a:r>
              <a:rPr lang="en-US" dirty="0" smtClean="0"/>
              <a:t>This </a:t>
            </a:r>
            <a:r>
              <a:rPr lang="en-US" dirty="0"/>
              <a:t>scenario is different because New Mexico is now the issuing state and no one lives there.  The custodial parent and child live in Texas and the noncustodial parent lives in Arizona.  Let’s assume that the noncustodial parent lost his job and applies for IV-D services in Arizona.  </a:t>
            </a:r>
          </a:p>
          <a:p>
            <a:pPr defTabSz="453376">
              <a:defRPr/>
            </a:pPr>
            <a:endParaRPr lang="en-US" dirty="0"/>
          </a:p>
          <a:p>
            <a:pPr defTabSz="453376">
              <a:defRPr/>
            </a:pPr>
            <a:r>
              <a:rPr lang="en-US" dirty="0"/>
              <a:t>Even if no one lives in New Mexico, the parties can consent in a record or open court for New Mexico to continue to exercise jurisdiction to modify its order.  The more likely scenario, however, is that the Arizona IV-D agency will need to send a request for registration and modification of the New Mexico order to Texas under the “play away” rule.  </a:t>
            </a:r>
          </a:p>
          <a:p>
            <a:pPr defTabSz="453376">
              <a:defRPr/>
            </a:pP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72</a:t>
            </a:fld>
            <a:endParaRPr lang="en-US" dirty="0"/>
          </a:p>
        </p:txBody>
      </p:sp>
    </p:spTree>
    <p:extLst>
      <p:ext uri="{BB962C8B-B14F-4D97-AF65-F5344CB8AC3E}">
        <p14:creationId xmlns:p14="http://schemas.microsoft.com/office/powerpoint/2010/main" val="185629422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baseline="0" dirty="0" smtClean="0"/>
              <a:t>Notes: </a:t>
            </a:r>
          </a:p>
          <a:p>
            <a:endParaRPr lang="en-US" baseline="0" dirty="0" smtClean="0"/>
          </a:p>
          <a:p>
            <a:pPr defTabSz="453376">
              <a:defRPr/>
            </a:pPr>
            <a:r>
              <a:rPr lang="en-US" dirty="0" smtClean="0"/>
              <a:t>Here</a:t>
            </a:r>
            <a:r>
              <a:rPr lang="en-US" dirty="0"/>
              <a:t>, Arizona is the initiating state and Texas is the responding state, and the order is registered for modification in Texas.  Texas will apply its child support guideline to determine the new amount of the support order.  Once it modifies the order, the Texas tribunal assumes CEJ.  Under UIFSA, however, duration is governed by New Mexico law as it issued the initial controlling order and, therefore, Texas cannot set the duration of the support obligation according to its laws.  Remember that UIFSA requires the party seeking the modification, here the Texas IV-D agency, to send a certified copy of the new order to the tribunal in New Mexico. </a:t>
            </a:r>
          </a:p>
          <a:p>
            <a:pPr defTabSz="453376">
              <a:defRPr/>
            </a:pPr>
            <a:endParaRPr lang="en-US" dirty="0"/>
          </a:p>
          <a:p>
            <a:pPr defTabSz="453376">
              <a:defRPr/>
            </a:pPr>
            <a:r>
              <a:rPr lang="en-US" dirty="0"/>
              <a:t>If the order is not modified in Texas, possibly due to the fact that there is not a significant change in the monthly amount of support due, Texas does not gain CEJ in the case.</a:t>
            </a:r>
          </a:p>
        </p:txBody>
      </p:sp>
      <p:sp>
        <p:nvSpPr>
          <p:cNvPr id="4" name="Slide Number Placeholder 3"/>
          <p:cNvSpPr>
            <a:spLocks noGrp="1"/>
          </p:cNvSpPr>
          <p:nvPr>
            <p:ph type="sldNum" sz="quarter" idx="10"/>
          </p:nvPr>
        </p:nvSpPr>
        <p:spPr/>
        <p:txBody>
          <a:bodyPr/>
          <a:lstStyle/>
          <a:p>
            <a:fld id="{824A558B-E4E9-A94A-B9C1-029E46A76ABA}" type="slidenum">
              <a:rPr lang="en-US" smtClean="0"/>
              <a:t>73</a:t>
            </a:fld>
            <a:endParaRPr lang="en-US" dirty="0"/>
          </a:p>
        </p:txBody>
      </p:sp>
    </p:spTree>
    <p:extLst>
      <p:ext uri="{BB962C8B-B14F-4D97-AF65-F5344CB8AC3E}">
        <p14:creationId xmlns:p14="http://schemas.microsoft.com/office/powerpoint/2010/main" val="416249163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Notes: </a:t>
            </a:r>
          </a:p>
          <a:p>
            <a:endParaRPr lang="en-US" baseline="0" dirty="0" smtClean="0"/>
          </a:p>
          <a:p>
            <a:r>
              <a:rPr lang="en-US" dirty="0" smtClean="0"/>
              <a:t>We</a:t>
            </a:r>
            <a:r>
              <a:rPr lang="en-US" baseline="0" dirty="0" smtClean="0"/>
              <a:t> </a:t>
            </a:r>
            <a:r>
              <a:rPr lang="en-US" baseline="0" dirty="0"/>
              <a:t>have a few minutes for some questions on interstate modification or any topic covered today, but I first want to point out that after the webinar all registrants will receive a training evaluation.  We hope you will complete it and you are welcome to include any additional questions in the evaluation response.  You also can send your questions to OCSE at the email address listed on this slide. </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74</a:t>
            </a:fld>
            <a:endParaRPr lang="en-US" dirty="0"/>
          </a:p>
        </p:txBody>
      </p:sp>
    </p:spTree>
    <p:extLst>
      <p:ext uri="{BB962C8B-B14F-4D97-AF65-F5344CB8AC3E}">
        <p14:creationId xmlns:p14="http://schemas.microsoft.com/office/powerpoint/2010/main" val="103182408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baseline="0" dirty="0" smtClean="0"/>
              <a:t>Notes: </a:t>
            </a:r>
          </a:p>
          <a:p>
            <a:endParaRPr lang="en-US" baseline="0" dirty="0" smtClean="0"/>
          </a:p>
          <a:p>
            <a:r>
              <a:rPr lang="en-US" dirty="0" smtClean="0"/>
              <a:t>On </a:t>
            </a:r>
            <a:r>
              <a:rPr lang="en-US" dirty="0"/>
              <a:t>the next two slides, OCSE has listed the important reference materials discussed during this training and provided hyperlinks to these materials.  </a:t>
            </a:r>
          </a:p>
        </p:txBody>
      </p:sp>
      <p:sp>
        <p:nvSpPr>
          <p:cNvPr id="4" name="Slide Number Placeholder 3"/>
          <p:cNvSpPr>
            <a:spLocks noGrp="1"/>
          </p:cNvSpPr>
          <p:nvPr>
            <p:ph type="sldNum" sz="quarter" idx="10"/>
          </p:nvPr>
        </p:nvSpPr>
        <p:spPr/>
        <p:txBody>
          <a:bodyPr/>
          <a:lstStyle/>
          <a:p>
            <a:pPr defTabSz="457124">
              <a:defRPr/>
            </a:pPr>
            <a:fld id="{824A558B-E4E9-A94A-B9C1-029E46A76ABA}" type="slidenum">
              <a:rPr lang="en-US">
                <a:solidFill>
                  <a:prstClr val="black"/>
                </a:solidFill>
                <a:latin typeface="Calibri"/>
              </a:rPr>
              <a:pPr defTabSz="457124">
                <a:defRPr/>
              </a:pPr>
              <a:t>75</a:t>
            </a:fld>
            <a:endParaRPr lang="en-US" dirty="0">
              <a:solidFill>
                <a:prstClr val="black"/>
              </a:solidFill>
              <a:latin typeface="Calibri"/>
            </a:endParaRPr>
          </a:p>
        </p:txBody>
      </p:sp>
    </p:spTree>
    <p:extLst>
      <p:ext uri="{BB962C8B-B14F-4D97-AF65-F5344CB8AC3E}">
        <p14:creationId xmlns:p14="http://schemas.microsoft.com/office/powerpoint/2010/main" val="45645810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dirty="0" smtClean="0"/>
              <a:t>No notes.</a:t>
            </a:r>
            <a:endParaRPr lang="en-US" dirty="0"/>
          </a:p>
        </p:txBody>
      </p:sp>
      <p:sp>
        <p:nvSpPr>
          <p:cNvPr id="4" name="Slide Number Placeholder 3"/>
          <p:cNvSpPr>
            <a:spLocks noGrp="1"/>
          </p:cNvSpPr>
          <p:nvPr>
            <p:ph type="sldNum" sz="quarter" idx="10"/>
          </p:nvPr>
        </p:nvSpPr>
        <p:spPr/>
        <p:txBody>
          <a:bodyPr/>
          <a:lstStyle/>
          <a:p>
            <a:pPr defTabSz="457124">
              <a:defRPr/>
            </a:pPr>
            <a:fld id="{824A558B-E4E9-A94A-B9C1-029E46A76ABA}" type="slidenum">
              <a:rPr lang="en-US">
                <a:solidFill>
                  <a:prstClr val="black"/>
                </a:solidFill>
                <a:latin typeface="Calibri"/>
              </a:rPr>
              <a:pPr defTabSz="457124">
                <a:defRPr/>
              </a:pPr>
              <a:t>76</a:t>
            </a:fld>
            <a:endParaRPr lang="en-US" dirty="0">
              <a:solidFill>
                <a:prstClr val="black"/>
              </a:solidFill>
              <a:latin typeface="Calibri"/>
            </a:endParaRPr>
          </a:p>
        </p:txBody>
      </p:sp>
    </p:spTree>
    <p:extLst>
      <p:ext uri="{BB962C8B-B14F-4D97-AF65-F5344CB8AC3E}">
        <p14:creationId xmlns:p14="http://schemas.microsoft.com/office/powerpoint/2010/main" val="126294907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baseline="0" dirty="0" smtClean="0"/>
              <a:t>Notes: </a:t>
            </a:r>
          </a:p>
          <a:p>
            <a:endParaRPr lang="en-US" baseline="0" dirty="0" smtClean="0"/>
          </a:p>
          <a:p>
            <a:pPr marL="0" indent="0">
              <a:buFont typeface="Arial" panose="020B0604020202020204" pitchFamily="34" charset="0"/>
              <a:buNone/>
            </a:pPr>
            <a:r>
              <a:rPr lang="en-US" baseline="0" dirty="0" smtClean="0">
                <a:latin typeface="+mn-lt"/>
              </a:rPr>
              <a:t>This </a:t>
            </a:r>
            <a:r>
              <a:rPr lang="en-US" baseline="0" dirty="0">
                <a:latin typeface="+mn-lt"/>
              </a:rPr>
              <a:t>concludes our Interstate 101 training.  We have 5 more interstate training sessions for </a:t>
            </a:r>
            <a:r>
              <a:rPr lang="en-US" baseline="0" dirty="0" smtClean="0">
                <a:latin typeface="+mn-lt"/>
              </a:rPr>
              <a:t>you.  </a:t>
            </a:r>
            <a:endParaRPr lang="en-US" baseline="0" dirty="0">
              <a:latin typeface="+mn-lt"/>
            </a:endParaRPr>
          </a:p>
          <a:p>
            <a:pPr marL="0" indent="0">
              <a:buFont typeface="Arial" panose="020B0604020202020204" pitchFamily="34" charset="0"/>
              <a:buNone/>
            </a:pPr>
            <a:endParaRPr lang="en-US" baseline="0" dirty="0">
              <a:latin typeface="+mn-lt"/>
            </a:endParaRPr>
          </a:p>
          <a:p>
            <a:pPr marL="0" indent="0">
              <a:buFont typeface="Arial" panose="020B0604020202020204" pitchFamily="34" charset="0"/>
              <a:buNone/>
            </a:pPr>
            <a:r>
              <a:rPr lang="en-US" baseline="0" dirty="0" smtClean="0">
                <a:latin typeface="+mn-lt"/>
              </a:rPr>
              <a:t>OCSE </a:t>
            </a:r>
            <a:r>
              <a:rPr lang="en-US" baseline="0" dirty="0">
                <a:latin typeface="+mn-lt"/>
              </a:rPr>
              <a:t>will post the recordings and PowerPoints—including trainer notes—from all these sessions on the OCSE website for your future </a:t>
            </a:r>
            <a:r>
              <a:rPr lang="en-US" baseline="0" dirty="0" smtClean="0">
                <a:latin typeface="+mn-lt"/>
              </a:rPr>
              <a:t>use.</a:t>
            </a:r>
            <a:endParaRPr lang="en-US" baseline="0" dirty="0">
              <a:latin typeface="+mn-lt"/>
            </a:endParaRP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77</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298652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baseline="0" dirty="0" smtClean="0"/>
              <a:t>Notes: </a:t>
            </a:r>
          </a:p>
          <a:p>
            <a:endParaRPr lang="en-US" baseline="0" dirty="0" smtClean="0"/>
          </a:p>
          <a:p>
            <a:r>
              <a:rPr lang="en-US" dirty="0" smtClean="0"/>
              <a:t>Here </a:t>
            </a:r>
            <a:r>
              <a:rPr lang="en-US" dirty="0"/>
              <a:t>are some additional terms that will be used </a:t>
            </a:r>
            <a:r>
              <a:rPr lang="en-US" baseline="0" dirty="0"/>
              <a:t>during this training.  The term “issuing state” refers to the state where the child support order was issued.  As you will see during this training, the issuing state may change if the original child support order is modified by another state.  </a:t>
            </a:r>
          </a:p>
          <a:p>
            <a:endParaRPr lang="en-US" baseline="0" dirty="0"/>
          </a:p>
          <a:p>
            <a:r>
              <a:rPr lang="en-US" baseline="0" dirty="0"/>
              <a:t>Child support professionals often use the terms “custodial parent” for the person receiving child support and “noncustodial parent” for the person paying child support.  These terms are used in federal law.  UIFSA, on the other hand, uses the terms “obligee” and “obligor” in order to emphasize who has the support obligation.  Your state may use other terms for parents in the IV-D program.  </a:t>
            </a:r>
          </a:p>
          <a:p>
            <a:endParaRPr lang="en-US" baseline="0" dirty="0"/>
          </a:p>
          <a:p>
            <a:r>
              <a:rPr lang="en-US" baseline="0" dirty="0"/>
              <a:t>For simplicity, this training will use the terms “custodial parent” and “noncustodial parent,” but OCSE recognizes that there are cases where the parents have shared custody.  Also, remember that some cases involve a guardian of the child or a foster care agency, and not an actual parent.  The same rules apply in these cases as well.</a:t>
            </a:r>
          </a:p>
          <a:p>
            <a:endParaRPr lang="en-US" baseline="0" dirty="0"/>
          </a:p>
          <a:p>
            <a:r>
              <a:rPr lang="en-US" baseline="0" dirty="0"/>
              <a:t>References:</a:t>
            </a:r>
          </a:p>
          <a:p>
            <a:r>
              <a:rPr lang="en-US" baseline="0" dirty="0"/>
              <a:t>UIFSA Section 102(13), (16), (17)</a:t>
            </a:r>
          </a:p>
          <a:p>
            <a:r>
              <a:rPr lang="en-US" baseline="0" dirty="0"/>
              <a:t>Section 466 of the Social Security Act</a:t>
            </a:r>
          </a:p>
          <a:p>
            <a:endParaRPr lang="en-US" baseline="0" dirty="0"/>
          </a:p>
        </p:txBody>
      </p:sp>
      <p:sp>
        <p:nvSpPr>
          <p:cNvPr id="4" name="Slide Number Placeholder 3"/>
          <p:cNvSpPr>
            <a:spLocks noGrp="1"/>
          </p:cNvSpPr>
          <p:nvPr>
            <p:ph type="sldNum" sz="quarter" idx="10"/>
          </p:nvPr>
        </p:nvSpPr>
        <p:spPr/>
        <p:txBody>
          <a:bodyPr/>
          <a:lstStyle/>
          <a:p>
            <a:fld id="{824A558B-E4E9-A94A-B9C1-029E46A76ABA}" type="slidenum">
              <a:rPr lang="en-US" smtClean="0"/>
              <a:t>8</a:t>
            </a:fld>
            <a:endParaRPr lang="en-US" dirty="0"/>
          </a:p>
        </p:txBody>
      </p:sp>
    </p:spTree>
    <p:extLst>
      <p:ext uri="{BB962C8B-B14F-4D97-AF65-F5344CB8AC3E}">
        <p14:creationId xmlns:p14="http://schemas.microsoft.com/office/powerpoint/2010/main" val="32053805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baseline="0" dirty="0" smtClean="0"/>
              <a:t>Notes: </a:t>
            </a:r>
          </a:p>
          <a:p>
            <a:endParaRPr lang="en-US" baseline="0" dirty="0" smtClean="0"/>
          </a:p>
          <a:p>
            <a:r>
              <a:rPr lang="en-US" dirty="0" smtClean="0"/>
              <a:t>Another </a:t>
            </a:r>
            <a:r>
              <a:rPr lang="en-US" dirty="0"/>
              <a:t>common term </a:t>
            </a:r>
            <a:r>
              <a:rPr lang="en-US" baseline="0" dirty="0"/>
              <a:t>used in federal law to </a:t>
            </a:r>
            <a:r>
              <a:rPr lang="en-US" dirty="0"/>
              <a:t>refer to the state child support agency is “IV-D agency.”  As you may know, “IV-D” is</a:t>
            </a:r>
            <a:r>
              <a:rPr lang="en-US" baseline="0" dirty="0"/>
              <a:t> the section of the Social Security Act that created the federal-state-tribal child support program and contains the required laws on child support.  The IV-D agency administers the IV-D program in the state.  UIFSA uses a similar but broader term “support enforcement agency,” which includes the IV-D agency, other state or local governments, and certain private agencies responsible for establishing, enforcing, and modifying child support and/or spousal support orders. </a:t>
            </a:r>
          </a:p>
          <a:p>
            <a:endParaRPr lang="en-US" baseline="0" dirty="0"/>
          </a:p>
          <a:p>
            <a:r>
              <a:rPr lang="en-US" baseline="0" dirty="0"/>
              <a:t>Each state IV-D agency has a “central registry” that processes incoming intergovernmental cases and checks to see if incoming cases have all of the required documentation and, if not, requests missing information.  The central registry then will send the case for location services or to the local office for administrative or judicial action.  The central registry also is responsible for responding to inquiries from other states, tribes, and foreign countries.</a:t>
            </a:r>
          </a:p>
          <a:p>
            <a:endParaRPr lang="en-US" baseline="0" dirty="0"/>
          </a:p>
          <a:p>
            <a:r>
              <a:rPr lang="en-US" baseline="0" dirty="0"/>
              <a:t>References:</a:t>
            </a:r>
          </a:p>
          <a:p>
            <a:r>
              <a:rPr lang="en-US" baseline="0" dirty="0"/>
              <a:t>45 CFR 301.1</a:t>
            </a:r>
          </a:p>
          <a:p>
            <a:r>
              <a:rPr lang="en-US" baseline="0" dirty="0"/>
              <a:t>45 CFR 303.7</a:t>
            </a:r>
          </a:p>
          <a:p>
            <a:r>
              <a:rPr lang="en-US" baseline="0" dirty="0"/>
              <a:t>UIFSA Sections 102(27), 103</a:t>
            </a:r>
          </a:p>
        </p:txBody>
      </p:sp>
      <p:sp>
        <p:nvSpPr>
          <p:cNvPr id="4" name="Slide Number Placeholder 3"/>
          <p:cNvSpPr>
            <a:spLocks noGrp="1"/>
          </p:cNvSpPr>
          <p:nvPr>
            <p:ph type="sldNum" sz="quarter" idx="10"/>
          </p:nvPr>
        </p:nvSpPr>
        <p:spPr/>
        <p:txBody>
          <a:bodyPr/>
          <a:lstStyle/>
          <a:p>
            <a:fld id="{824A558B-E4E9-A94A-B9C1-029E46A76ABA}" type="slidenum">
              <a:rPr lang="en-US" smtClean="0"/>
              <a:t>9</a:t>
            </a:fld>
            <a:endParaRPr lang="en-US" dirty="0"/>
          </a:p>
        </p:txBody>
      </p:sp>
    </p:spTree>
    <p:extLst>
      <p:ext uri="{BB962C8B-B14F-4D97-AF65-F5344CB8AC3E}">
        <p14:creationId xmlns:p14="http://schemas.microsoft.com/office/powerpoint/2010/main" val="283955707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 Dark Blue">
    <p:bg>
      <p:bgPr>
        <a:solidFill>
          <a:srgbClr val="264A64"/>
        </a:solidFill>
        <a:effectLst/>
      </p:bgPr>
    </p:bg>
    <p:spTree>
      <p:nvGrpSpPr>
        <p:cNvPr id="1" name=""/>
        <p:cNvGrpSpPr/>
        <p:nvPr/>
      </p:nvGrpSpPr>
      <p:grpSpPr>
        <a:xfrm>
          <a:off x="0" y="0"/>
          <a:ext cx="0" cy="0"/>
          <a:chOff x="0" y="0"/>
          <a:chExt cx="0" cy="0"/>
        </a:xfrm>
      </p:grpSpPr>
      <p:sp>
        <p:nvSpPr>
          <p:cNvPr id="14" name="Title 1"/>
          <p:cNvSpPr>
            <a:spLocks noGrp="1"/>
          </p:cNvSpPr>
          <p:nvPr>
            <p:ph type="ctrTitle" hasCustomPrompt="1"/>
          </p:nvPr>
        </p:nvSpPr>
        <p:spPr>
          <a:xfrm>
            <a:off x="914400" y="1371600"/>
            <a:ext cx="5486400" cy="1600200"/>
          </a:xfrm>
        </p:spPr>
        <p:txBody>
          <a:bodyPr anchor="b" anchorCtr="0">
            <a:normAutofit/>
          </a:bodyPr>
          <a:lstStyle>
            <a:lvl1pPr>
              <a:defRPr sz="3200">
                <a:solidFill>
                  <a:srgbClr val="FFFFFF"/>
                </a:solidFill>
              </a:defRPr>
            </a:lvl1pPr>
          </a:lstStyle>
          <a:p>
            <a:r>
              <a:rPr lang="en-US" dirty="0"/>
              <a:t>Click to Edit Master Style</a:t>
            </a:r>
          </a:p>
        </p:txBody>
      </p:sp>
      <p:sp>
        <p:nvSpPr>
          <p:cNvPr id="15" name="Subtitle 2"/>
          <p:cNvSpPr>
            <a:spLocks noGrp="1"/>
          </p:cNvSpPr>
          <p:nvPr>
            <p:ph type="subTitle" idx="1" hasCustomPrompt="1"/>
          </p:nvPr>
        </p:nvSpPr>
        <p:spPr>
          <a:xfrm>
            <a:off x="914400" y="3352800"/>
            <a:ext cx="3429000" cy="1600200"/>
          </a:xfr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a:t>
            </a:r>
            <a:br>
              <a:rPr lang="en-US" dirty="0"/>
            </a:br>
            <a:r>
              <a:rPr lang="en-US" dirty="0"/>
              <a:t>Master Subtitle Style</a:t>
            </a:r>
          </a:p>
        </p:txBody>
      </p:sp>
      <p:cxnSp>
        <p:nvCxnSpPr>
          <p:cNvPr id="16" name="Straight Connector 15"/>
          <p:cNvCxnSpPr/>
          <p:nvPr userDrawn="1"/>
        </p:nvCxnSpPr>
        <p:spPr>
          <a:xfrm>
            <a:off x="1066800" y="3124200"/>
            <a:ext cx="419100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6" name="Picture 5" descr="Logo for HHS and ACF. Office of Child Support Enforcement" title="HHS/ACF Logo"/>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1066800" y="5638801"/>
            <a:ext cx="4494969" cy="685800"/>
          </a:xfrm>
          <a:prstGeom prst="rect">
            <a:avLst/>
          </a:prstGeom>
        </p:spPr>
      </p:pic>
    </p:spTree>
    <p:extLst>
      <p:ext uri="{BB962C8B-B14F-4D97-AF65-F5344CB8AC3E}">
        <p14:creationId xmlns:p14="http://schemas.microsoft.com/office/powerpoint/2010/main" val="21476625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ue/Gray 3 Content">
    <p:bg>
      <p:bgPr>
        <a:solidFill>
          <a:srgbClr val="F6F3EE"/>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baseline="0">
                <a:solidFill>
                  <a:srgbClr val="6C6463"/>
                </a:solidFill>
              </a:defRPr>
            </a:lvl2pPr>
            <a:lvl3pPr>
              <a:defRPr sz="1600">
                <a:solidFill>
                  <a:srgbClr val="6C6463"/>
                </a:solidFill>
                <a:latin typeface="Arial" panose="020B0604020202020204" pitchFamily="34" charset="0"/>
                <a:cs typeface="Arial" panose="020B0604020202020204" pitchFamily="34" charset="0"/>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latin typeface="Arial" panose="020B0604020202020204" pitchFamily="34" charset="0"/>
                <a:cs typeface="Arial" panose="020B0604020202020204" pitchFamily="34" charset="0"/>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latin typeface="Arial" panose="020B0604020202020204" pitchFamily="34" charset="0"/>
                <a:cs typeface="Arial" panose="020B0604020202020204" pitchFamily="34" charset="0"/>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13" name="Slide Number Placeholder 5"/>
          <p:cNvSpPr>
            <a:spLocks noGrp="1"/>
          </p:cNvSpPr>
          <p:nvPr>
            <p:ph type="sldNum" sz="quarter" idx="4"/>
          </p:nvPr>
        </p:nvSpPr>
        <p:spPr>
          <a:xfrm>
            <a:off x="6858000" y="6505545"/>
            <a:ext cx="2133600" cy="215444"/>
          </a:xfrm>
          <a:prstGeom prst="rect">
            <a:avLst/>
          </a:prstGeom>
        </p:spPr>
        <p:txBody>
          <a:bodyPr vert="horz" lIns="91440" tIns="45720" rIns="91440" bIns="45720" rtlCol="0" anchor="ctr">
            <a:spAutoFit/>
          </a:bodyPr>
          <a:lstStyle>
            <a:lvl1pPr algn="r">
              <a:defRPr sz="800" b="0" i="0">
                <a:solidFill>
                  <a:srgbClr val="6C6463"/>
                </a:solidFill>
                <a:latin typeface="Arial" panose="020B0604020202020204" pitchFamily="34" charset="0"/>
                <a:cs typeface="Arial" panose="020B0604020202020204" pitchFamily="34" charset="0"/>
              </a:defRPr>
            </a:lvl1pPr>
          </a:lstStyle>
          <a:p>
            <a:fld id="{42782948-4DBE-204D-AB9E-B65E067054AE}" type="slidenum">
              <a:rPr lang="en-US" smtClean="0"/>
              <a:pPr/>
              <a:t>‹#›</a:t>
            </a:fld>
            <a:endParaRPr lang="en-US" dirty="0"/>
          </a:p>
        </p:txBody>
      </p:sp>
      <p:sp>
        <p:nvSpPr>
          <p:cNvPr id="14" name="TextBox 13"/>
          <p:cNvSpPr txBox="1"/>
          <p:nvPr userDrawn="1"/>
        </p:nvSpPr>
        <p:spPr>
          <a:xfrm>
            <a:off x="3124200" y="6495990"/>
            <a:ext cx="2895600" cy="215444"/>
          </a:xfrm>
          <a:prstGeom prst="rect">
            <a:avLst/>
          </a:prstGeom>
          <a:noFill/>
        </p:spPr>
        <p:txBody>
          <a:bodyPr wrap="square" rtlCol="0">
            <a:spAutoFit/>
          </a:bodyPr>
          <a:lstStyle/>
          <a:p>
            <a:pPr algn="ctr"/>
            <a:r>
              <a:rPr lang="en-US" sz="800" dirty="0">
                <a:solidFill>
                  <a:srgbClr val="5B616B"/>
                </a:solidFill>
                <a:latin typeface="Arial" panose="020B0604020202020204" pitchFamily="34" charset="0"/>
                <a:cs typeface="Arial" panose="020B0604020202020204" pitchFamily="34" charset="0"/>
              </a:rPr>
              <a:t>Office of Child Support Enforcement</a:t>
            </a:r>
          </a:p>
        </p:txBody>
      </p:sp>
      <p:sp>
        <p:nvSpPr>
          <p:cNvPr id="8" name="Title 1"/>
          <p:cNvSpPr>
            <a:spLocks noGrp="1"/>
          </p:cNvSpPr>
          <p:nvPr>
            <p:ph type="title" hasCustomPrompt="1"/>
          </p:nvPr>
        </p:nvSpPr>
        <p:spPr>
          <a:xfrm>
            <a:off x="685800" y="848380"/>
            <a:ext cx="7543800" cy="523220"/>
          </a:xfrm>
        </p:spPr>
        <p:txBody>
          <a:bodyPr wrap="square" anchor="b" anchorCtr="0">
            <a:spAutoFit/>
          </a:bodyPr>
          <a:lstStyle>
            <a:lvl1pPr>
              <a:defRPr baseline="0">
                <a:solidFill>
                  <a:srgbClr val="336A90"/>
                </a:solidFill>
              </a:defRPr>
            </a:lvl1pPr>
          </a:lstStyle>
          <a:p>
            <a:r>
              <a:rPr lang="en-US" dirty="0"/>
              <a:t>Title Goes Here</a:t>
            </a:r>
          </a:p>
        </p:txBody>
      </p:sp>
    </p:spTree>
    <p:extLst>
      <p:ext uri="{BB962C8B-B14F-4D97-AF65-F5344CB8AC3E}">
        <p14:creationId xmlns:p14="http://schemas.microsoft.com/office/powerpoint/2010/main" val="1909667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 Photo">
    <p:bg>
      <p:bgPr>
        <a:solidFill>
          <a:srgbClr val="F6F3EE"/>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33400" y="1600200"/>
            <a:ext cx="3809696" cy="4724400"/>
          </a:xfrm>
        </p:spPr>
        <p:txBody>
          <a:bodyPr>
            <a:normAutofit/>
          </a:bodyPr>
          <a:lstStyle>
            <a:lvl1pPr>
              <a:defRPr sz="2000">
                <a:solidFill>
                  <a:srgbClr val="5B616B"/>
                </a:solidFill>
              </a:defRPr>
            </a:lvl1pPr>
            <a:lvl2pPr>
              <a:defRPr sz="1800">
                <a:solidFill>
                  <a:srgbClr val="5B616B"/>
                </a:solidFill>
              </a:defRPr>
            </a:lvl2pPr>
            <a:lvl3pPr>
              <a:defRPr sz="1600">
                <a:solidFill>
                  <a:srgbClr val="6C6463"/>
                </a:solidFill>
                <a:latin typeface="Arial" panose="020B0604020202020204" pitchFamily="34" charset="0"/>
                <a:cs typeface="Arial" panose="020B0604020202020204" pitchFamily="34" charset="0"/>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11" name="Content Placeholder 2"/>
          <p:cNvSpPr>
            <a:spLocks noGrp="1"/>
          </p:cNvSpPr>
          <p:nvPr>
            <p:ph sz="half" idx="11" hasCustomPrompt="1"/>
          </p:nvPr>
        </p:nvSpPr>
        <p:spPr>
          <a:xfrm>
            <a:off x="4724400" y="152400"/>
            <a:ext cx="4267200" cy="6562345"/>
          </a:xfrm>
        </p:spPr>
        <p:txBody>
          <a:bodyPr anchor="ctr" anchorCtr="0">
            <a:normAutofit/>
          </a:bodyPr>
          <a:lstStyle>
            <a:lvl1pPr marL="0" indent="0" algn="ctr">
              <a:buNone/>
              <a:defRPr sz="3600" b="1" i="0" baseline="0">
                <a:solidFill>
                  <a:srgbClr val="5B616B"/>
                </a:solidFill>
              </a:defRPr>
            </a:lvl1pPr>
            <a:lvl2pPr>
              <a:defRPr sz="1800">
                <a:solidFill>
                  <a:srgbClr val="5B616B"/>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dirty="0"/>
              <a:t>PLACE PHOTO</a:t>
            </a:r>
          </a:p>
        </p:txBody>
      </p:sp>
      <p:sp>
        <p:nvSpPr>
          <p:cNvPr id="5" name="Title 1"/>
          <p:cNvSpPr>
            <a:spLocks noGrp="1"/>
          </p:cNvSpPr>
          <p:nvPr>
            <p:ph type="title" hasCustomPrompt="1"/>
          </p:nvPr>
        </p:nvSpPr>
        <p:spPr>
          <a:xfrm>
            <a:off x="533400" y="848380"/>
            <a:ext cx="4038600" cy="523220"/>
          </a:xfrm>
        </p:spPr>
        <p:txBody>
          <a:bodyPr wrap="square" anchor="b" anchorCtr="0">
            <a:spAutoFit/>
          </a:bodyPr>
          <a:lstStyle>
            <a:lvl1pPr>
              <a:defRPr baseline="0">
                <a:solidFill>
                  <a:srgbClr val="336A90"/>
                </a:solidFill>
              </a:defRPr>
            </a:lvl1pPr>
          </a:lstStyle>
          <a:p>
            <a:r>
              <a:rPr lang="en-US" dirty="0"/>
              <a:t>Title Goes Here</a:t>
            </a:r>
          </a:p>
        </p:txBody>
      </p:sp>
    </p:spTree>
    <p:extLst>
      <p:ext uri="{BB962C8B-B14F-4D97-AF65-F5344CB8AC3E}">
        <p14:creationId xmlns:p14="http://schemas.microsoft.com/office/powerpoint/2010/main" val="4042005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More Information - 1">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dirty="0"/>
              <a:t>Office of Child Support Enforcement</a:t>
            </a:r>
          </a:p>
        </p:txBody>
      </p:sp>
      <p:sp>
        <p:nvSpPr>
          <p:cNvPr id="4" name="Slide Number Placeholder 3"/>
          <p:cNvSpPr>
            <a:spLocks noGrp="1"/>
          </p:cNvSpPr>
          <p:nvPr>
            <p:ph type="sldNum" sz="quarter" idx="11"/>
          </p:nvPr>
        </p:nvSpPr>
        <p:spPr/>
        <p:txBody>
          <a:bodyPr/>
          <a:lstStyle/>
          <a:p>
            <a:fld id="{42782948-4DBE-204D-AB9E-B65E067054AE}" type="slidenum">
              <a:rPr lang="en-US" smtClean="0"/>
              <a:pPr/>
              <a:t>‹#›</a:t>
            </a:fld>
            <a:endParaRPr lang="en-US" dirty="0"/>
          </a:p>
        </p:txBody>
      </p:sp>
      <p:sp>
        <p:nvSpPr>
          <p:cNvPr id="8" name="Text Placeholder 7"/>
          <p:cNvSpPr>
            <a:spLocks noGrp="1"/>
          </p:cNvSpPr>
          <p:nvPr>
            <p:ph type="body" sz="quarter" idx="12" hasCustomPrompt="1"/>
          </p:nvPr>
        </p:nvSpPr>
        <p:spPr>
          <a:xfrm>
            <a:off x="685800" y="1828800"/>
            <a:ext cx="5943600" cy="3581400"/>
          </a:xfrm>
        </p:spPr>
        <p:txBody>
          <a:bodyPr/>
          <a:lstStyle>
            <a:lvl1pPr marL="0" marR="0" indent="0" algn="l" defTabSz="457200" rtl="0" eaLnBrk="1" fontAlgn="auto" latinLnBrk="0" hangingPunct="1">
              <a:lnSpc>
                <a:spcPct val="100000"/>
              </a:lnSpc>
              <a:spcBef>
                <a:spcPts val="0"/>
              </a:spcBef>
              <a:spcAft>
                <a:spcPts val="3000"/>
              </a:spcAft>
              <a:buClrTx/>
              <a:buSzTx/>
              <a:buFont typeface="Arial"/>
              <a:buNone/>
              <a:tabLst/>
              <a:defRPr/>
            </a:lvl1pPr>
          </a:lstStyle>
          <a:p>
            <a:pPr marL="0" marR="0" lvl="0" indent="0" algn="l" defTabSz="457200" rtl="0" eaLnBrk="1" fontAlgn="auto" latinLnBrk="0" hangingPunct="1">
              <a:lnSpc>
                <a:spcPct val="100000"/>
              </a:lnSpc>
              <a:spcBef>
                <a:spcPts val="0"/>
              </a:spcBef>
              <a:spcAft>
                <a:spcPts val="3000"/>
              </a:spcAft>
              <a:buClrTx/>
              <a:buSzTx/>
              <a:buFont typeface="Arial"/>
              <a:buNone/>
              <a:tabLst/>
              <a:defRPr/>
            </a:pPr>
            <a:r>
              <a:rPr kumimoji="0" lang="en-US" sz="2400" b="0" i="0" u="none" strike="noStrike" kern="1200" cap="none" spc="0" normalizeH="0" baseline="0" noProof="0" dirty="0">
                <a:ln>
                  <a:noFill/>
                </a:ln>
                <a:solidFill>
                  <a:srgbClr val="336A90"/>
                </a:solidFill>
                <a:effectLst/>
                <a:uLnTx/>
                <a:uFillTx/>
                <a:latin typeface="Arial" panose="020B0604020202020204" pitchFamily="34" charset="0"/>
                <a:ea typeface="+mn-ea"/>
              </a:rPr>
              <a:t>Name</a:t>
            </a:r>
          </a:p>
          <a:p>
            <a:pPr marL="0" marR="0" lvl="0" indent="0" algn="l" defTabSz="457200" rtl="0" eaLnBrk="1" fontAlgn="auto" latinLnBrk="0" hangingPunct="1">
              <a:lnSpc>
                <a:spcPct val="100000"/>
              </a:lnSpc>
              <a:spcBef>
                <a:spcPts val="0"/>
              </a:spcBef>
              <a:spcAft>
                <a:spcPts val="3000"/>
              </a:spcAft>
              <a:buClrTx/>
              <a:buSzTx/>
              <a:buFont typeface="Arial"/>
              <a:buNone/>
              <a:tabLst/>
              <a:defRPr/>
            </a:pPr>
            <a:r>
              <a:rPr kumimoji="0" lang="en-US" sz="2400" b="0" i="0" u="none" strike="noStrike" kern="1200" cap="none" spc="0" normalizeH="0" baseline="0" noProof="0" dirty="0">
                <a:ln>
                  <a:noFill/>
                </a:ln>
                <a:solidFill>
                  <a:srgbClr val="336A90"/>
                </a:solidFill>
                <a:effectLst/>
                <a:uLnTx/>
                <a:uFillTx/>
                <a:latin typeface="Arial" panose="020B0604020202020204" pitchFamily="34" charset="0"/>
                <a:ea typeface="+mn-ea"/>
              </a:rPr>
              <a:t>Division/Office</a:t>
            </a:r>
          </a:p>
          <a:p>
            <a:pPr marL="0" marR="0" lvl="0" indent="0" algn="l" defTabSz="457200" rtl="0" eaLnBrk="1" fontAlgn="auto" latinLnBrk="0" hangingPunct="1">
              <a:lnSpc>
                <a:spcPct val="100000"/>
              </a:lnSpc>
              <a:spcBef>
                <a:spcPts val="0"/>
              </a:spcBef>
              <a:spcAft>
                <a:spcPts val="3000"/>
              </a:spcAft>
              <a:buClrTx/>
              <a:buSzTx/>
              <a:buFont typeface="Arial"/>
              <a:buNone/>
              <a:tabLst/>
              <a:defRPr/>
            </a:pPr>
            <a:r>
              <a:rPr kumimoji="0" lang="en-US" sz="2400" b="0" i="0" u="none" strike="noStrike" kern="1200" cap="none" spc="0" normalizeH="0" baseline="0" noProof="0" dirty="0">
                <a:ln>
                  <a:noFill/>
                </a:ln>
                <a:solidFill>
                  <a:srgbClr val="336A90"/>
                </a:solidFill>
                <a:effectLst/>
                <a:uLnTx/>
                <a:uFillTx/>
                <a:latin typeface="Arial" panose="020B0604020202020204" pitchFamily="34" charset="0"/>
                <a:ea typeface="+mn-ea"/>
              </a:rPr>
              <a:t>Contact Information</a:t>
            </a:r>
          </a:p>
          <a:p>
            <a:pPr marL="0" marR="0" lvl="0" indent="0" algn="l" defTabSz="457200" rtl="0" eaLnBrk="1" fontAlgn="auto" latinLnBrk="0" hangingPunct="1">
              <a:lnSpc>
                <a:spcPct val="100000"/>
              </a:lnSpc>
              <a:spcBef>
                <a:spcPts val="0"/>
              </a:spcBef>
              <a:spcAft>
                <a:spcPts val="3000"/>
              </a:spcAft>
              <a:buClrTx/>
              <a:buSzTx/>
              <a:buFont typeface="Arial"/>
              <a:buNone/>
              <a:tabLst/>
              <a:defRPr/>
            </a:pPr>
            <a:r>
              <a:rPr kumimoji="0" lang="en-US" sz="2400" b="0" i="0" u="none" strike="noStrike" kern="1200" cap="none" spc="0" normalizeH="0" baseline="0" noProof="0" dirty="0">
                <a:ln>
                  <a:noFill/>
                </a:ln>
                <a:solidFill>
                  <a:srgbClr val="336A90"/>
                </a:solidFill>
                <a:effectLst/>
                <a:uLnTx/>
                <a:uFillTx/>
                <a:latin typeface="Arial" panose="020B0604020202020204" pitchFamily="34" charset="0"/>
                <a:ea typeface="+mn-ea"/>
              </a:rPr>
              <a:t>Website</a:t>
            </a:r>
          </a:p>
          <a:p>
            <a:pPr lvl="0"/>
            <a:endParaRPr lang="en-US" dirty="0"/>
          </a:p>
        </p:txBody>
      </p:sp>
      <p:sp>
        <p:nvSpPr>
          <p:cNvPr id="9" name="TextBox 8"/>
          <p:cNvSpPr txBox="1"/>
          <p:nvPr userDrawn="1"/>
        </p:nvSpPr>
        <p:spPr>
          <a:xfrm>
            <a:off x="666750" y="847725"/>
            <a:ext cx="5943600" cy="523220"/>
          </a:xfrm>
          <a:prstGeom prst="rect">
            <a:avLst/>
          </a:prstGeom>
          <a:noFill/>
        </p:spPr>
        <p:txBody>
          <a:bodyPr wrap="square" rtlCol="0">
            <a:spAutoFit/>
          </a:bodyPr>
          <a:lstStyle/>
          <a:p>
            <a:r>
              <a:rPr kumimoji="0" lang="en-US" sz="2800" b="0" i="0" u="none" strike="noStrike" kern="1200" cap="none" spc="0" normalizeH="0" baseline="0" noProof="0" dirty="0">
                <a:ln>
                  <a:noFill/>
                </a:ln>
                <a:solidFill>
                  <a:srgbClr val="336A90"/>
                </a:solidFill>
                <a:effectLst/>
                <a:uLnTx/>
                <a:uFillTx/>
                <a:latin typeface="Arial" panose="020B0604020202020204" pitchFamily="34" charset="0"/>
                <a:ea typeface="+mj-ea"/>
              </a:rPr>
              <a:t>For More Information</a:t>
            </a:r>
            <a:endParaRPr lang="en-US" sz="16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389996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More Information - 2">
    <p:spTree>
      <p:nvGrpSpPr>
        <p:cNvPr id="1" name=""/>
        <p:cNvGrpSpPr/>
        <p:nvPr/>
      </p:nvGrpSpPr>
      <p:grpSpPr>
        <a:xfrm>
          <a:off x="0" y="0"/>
          <a:ext cx="0" cy="0"/>
          <a:chOff x="0" y="0"/>
          <a:chExt cx="0" cy="0"/>
        </a:xfrm>
      </p:grpSpPr>
      <p:sp>
        <p:nvSpPr>
          <p:cNvPr id="12" name="Rectangle 11"/>
          <p:cNvSpPr/>
          <p:nvPr userDrawn="1"/>
        </p:nvSpPr>
        <p:spPr>
          <a:xfrm>
            <a:off x="152400" y="152400"/>
            <a:ext cx="8839200" cy="2895600"/>
          </a:xfrm>
          <a:prstGeom prst="rect">
            <a:avLst/>
          </a:prstGeom>
          <a:solidFill>
            <a:srgbClr val="264A6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Title 7"/>
          <p:cNvSpPr>
            <a:spLocks noGrp="1"/>
          </p:cNvSpPr>
          <p:nvPr>
            <p:ph type="title"/>
          </p:nvPr>
        </p:nvSpPr>
        <p:spPr>
          <a:xfrm>
            <a:off x="685800" y="457200"/>
            <a:ext cx="7543800" cy="523220"/>
          </a:xfrm>
        </p:spPr>
        <p:txBody>
          <a:bodyPr/>
          <a:lstStyle>
            <a:lvl1pPr>
              <a:defRPr>
                <a:solidFill>
                  <a:schemeClr val="bg1"/>
                </a:solidFill>
              </a:defRPr>
            </a:lvl1pPr>
          </a:lstStyle>
          <a:p>
            <a:r>
              <a:rPr lang="en-US" dirty="0">
                <a:solidFill>
                  <a:schemeClr val="bg1"/>
                </a:solidFill>
              </a:rPr>
              <a:t>For More Information</a:t>
            </a:r>
            <a:endParaRPr lang="en-US" sz="1400" i="1" dirty="0">
              <a:solidFill>
                <a:schemeClr val="bg1"/>
              </a:solidFill>
            </a:endParaRPr>
          </a:p>
        </p:txBody>
      </p:sp>
      <p:sp>
        <p:nvSpPr>
          <p:cNvPr id="15" name="Subtitle 2"/>
          <p:cNvSpPr>
            <a:spLocks noGrp="1"/>
          </p:cNvSpPr>
          <p:nvPr>
            <p:ph type="subTitle" idx="1" hasCustomPrompt="1"/>
          </p:nvPr>
        </p:nvSpPr>
        <p:spPr>
          <a:xfrm>
            <a:off x="685800" y="1219200"/>
            <a:ext cx="75438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9" name="Content Placeholder 2"/>
          <p:cNvSpPr>
            <a:spLocks noGrp="1"/>
          </p:cNvSpPr>
          <p:nvPr>
            <p:ph sz="half" idx="13" hasCustomPrompt="1"/>
          </p:nvPr>
        </p:nvSpPr>
        <p:spPr>
          <a:xfrm>
            <a:off x="152400" y="3048000"/>
            <a:ext cx="8839200" cy="3666744"/>
          </a:xfrm>
          <a:solidFill>
            <a:srgbClr val="F6F3EE"/>
          </a:solidFill>
        </p:spPr>
        <p:txBody>
          <a:bodyPr anchor="ctr" anchorCtr="0">
            <a:normAutofit/>
          </a:bodyPr>
          <a:lstStyle>
            <a:lvl1pPr marL="0" indent="0" algn="ctr">
              <a:buNone/>
              <a:defRPr sz="3600" b="1" i="0" baseline="0">
                <a:solidFill>
                  <a:srgbClr val="5B616B"/>
                </a:solidFill>
              </a:defRPr>
            </a:lvl1pPr>
            <a:lvl2pPr>
              <a:defRPr sz="1800">
                <a:solidFill>
                  <a:srgbClr val="5B616B"/>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dirty="0"/>
              <a:t>PLACE PHOTO</a:t>
            </a:r>
          </a:p>
        </p:txBody>
      </p:sp>
    </p:spTree>
    <p:extLst>
      <p:ext uri="{BB962C8B-B14F-4D97-AF65-F5344CB8AC3E}">
        <p14:creationId xmlns:p14="http://schemas.microsoft.com/office/powerpoint/2010/main" val="29317531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More Information - 3">
    <p:spTree>
      <p:nvGrpSpPr>
        <p:cNvPr id="1" name=""/>
        <p:cNvGrpSpPr/>
        <p:nvPr/>
      </p:nvGrpSpPr>
      <p:grpSpPr>
        <a:xfrm>
          <a:off x="0" y="0"/>
          <a:ext cx="0" cy="0"/>
          <a:chOff x="0" y="0"/>
          <a:chExt cx="0" cy="0"/>
        </a:xfrm>
      </p:grpSpPr>
      <p:sp>
        <p:nvSpPr>
          <p:cNvPr id="14" name="Title 7"/>
          <p:cNvSpPr>
            <a:spLocks noGrp="1"/>
          </p:cNvSpPr>
          <p:nvPr>
            <p:ph type="title" hasCustomPrompt="1"/>
          </p:nvPr>
        </p:nvSpPr>
        <p:spPr>
          <a:xfrm>
            <a:off x="552450" y="533400"/>
            <a:ext cx="3657600" cy="523220"/>
          </a:xfrm>
          <a:effectLst/>
        </p:spPr>
        <p:txBody>
          <a:bodyPr/>
          <a:lstStyle>
            <a:lvl1pPr>
              <a:defRPr>
                <a:solidFill>
                  <a:srgbClr val="336A90"/>
                </a:solidFill>
              </a:defRPr>
            </a:lvl1pPr>
          </a:lstStyle>
          <a:p>
            <a:r>
              <a:rPr lang="en-US" dirty="0"/>
              <a:t>For More Information</a:t>
            </a:r>
          </a:p>
        </p:txBody>
      </p:sp>
      <p:sp>
        <p:nvSpPr>
          <p:cNvPr id="15" name="Subtitle 2"/>
          <p:cNvSpPr>
            <a:spLocks noGrp="1"/>
          </p:cNvSpPr>
          <p:nvPr>
            <p:ph type="subTitle" idx="1" hasCustomPrompt="1"/>
          </p:nvPr>
        </p:nvSpPr>
        <p:spPr>
          <a:xfrm>
            <a:off x="533400" y="1219200"/>
            <a:ext cx="3657600" cy="1600200"/>
          </a:xfrm>
          <a:effectLst/>
        </p:spPr>
        <p:txBody>
          <a:bodyPr>
            <a:normAutofit/>
          </a:bodyPr>
          <a:lstStyle>
            <a:lvl1pPr marL="0" indent="0" algn="l">
              <a:buNone/>
              <a:defRPr sz="1800">
                <a:solidFill>
                  <a:srgbClr val="336A9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Text STYLE</a:t>
            </a:r>
          </a:p>
        </p:txBody>
      </p:sp>
      <p:sp>
        <p:nvSpPr>
          <p:cNvPr id="9" name="Content Placeholder 2"/>
          <p:cNvSpPr>
            <a:spLocks noGrp="1"/>
          </p:cNvSpPr>
          <p:nvPr>
            <p:ph sz="half" idx="13" hasCustomPrompt="1"/>
          </p:nvPr>
        </p:nvSpPr>
        <p:spPr>
          <a:xfrm>
            <a:off x="4495800" y="152400"/>
            <a:ext cx="4495800" cy="6562344"/>
          </a:xfrm>
          <a:solidFill>
            <a:srgbClr val="F6F3EE"/>
          </a:solidFill>
        </p:spPr>
        <p:txBody>
          <a:bodyPr anchor="ctr" anchorCtr="0">
            <a:normAutofit/>
          </a:bodyPr>
          <a:lstStyle>
            <a:lvl1pPr marL="0" indent="0" algn="ctr">
              <a:buNone/>
              <a:defRPr sz="3600" b="1" i="0" baseline="0">
                <a:solidFill>
                  <a:srgbClr val="5B616B"/>
                </a:solidFill>
              </a:defRPr>
            </a:lvl1pPr>
            <a:lvl2pPr>
              <a:defRPr sz="1800">
                <a:solidFill>
                  <a:srgbClr val="5B616B"/>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dirty="0"/>
              <a:t>PLACE PHOTO</a:t>
            </a:r>
          </a:p>
        </p:txBody>
      </p:sp>
    </p:spTree>
    <p:extLst>
      <p:ext uri="{BB962C8B-B14F-4D97-AF65-F5344CB8AC3E}">
        <p14:creationId xmlns:p14="http://schemas.microsoft.com/office/powerpoint/2010/main" val="8552227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Cover - Green">
    <p:bg>
      <p:bgPr>
        <a:solidFill>
          <a:srgbClr val="1CA087"/>
        </a:solidFill>
        <a:effectLst/>
      </p:bgPr>
    </p:bg>
    <p:spTree>
      <p:nvGrpSpPr>
        <p:cNvPr id="1" name=""/>
        <p:cNvGrpSpPr/>
        <p:nvPr/>
      </p:nvGrpSpPr>
      <p:grpSpPr>
        <a:xfrm>
          <a:off x="0" y="0"/>
          <a:ext cx="0" cy="0"/>
          <a:chOff x="0" y="0"/>
          <a:chExt cx="0" cy="0"/>
        </a:xfrm>
      </p:grpSpPr>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r>
              <a:rPr lang="en-US" dirty="0"/>
              <a:t>10/26/2016</a:t>
            </a:r>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dirty="0"/>
              <a:t>Module 1</a:t>
            </a: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dirty="0"/>
          </a:p>
        </p:txBody>
      </p:sp>
      <p:cxnSp>
        <p:nvCxnSpPr>
          <p:cNvPr id="16" name="Straight Connector 15"/>
          <p:cNvCxnSpPr/>
          <p:nvPr userDrawn="1"/>
        </p:nvCxnSpPr>
        <p:spPr>
          <a:xfrm>
            <a:off x="762000" y="3429000"/>
            <a:ext cx="434340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1" name="TextBox 10"/>
          <p:cNvSpPr txBox="1"/>
          <p:nvPr userDrawn="1"/>
        </p:nvSpPr>
        <p:spPr>
          <a:xfrm>
            <a:off x="685800" y="5638800"/>
            <a:ext cx="4572000" cy="584775"/>
          </a:xfrm>
          <a:prstGeom prst="rect">
            <a:avLst/>
          </a:prstGeom>
          <a:noFill/>
        </p:spPr>
        <p:txBody>
          <a:bodyPr wrap="square" rtlCol="0">
            <a:spAutoFit/>
          </a:bodyPr>
          <a:lstStyle/>
          <a:p>
            <a:r>
              <a:rPr lang="en-US" sz="1600" dirty="0">
                <a:solidFill>
                  <a:schemeClr val="bg1"/>
                </a:solidFill>
                <a:latin typeface="+mn-lt"/>
              </a:rPr>
              <a:t>Office of Child Support Enforcement</a:t>
            </a:r>
          </a:p>
          <a:p>
            <a:r>
              <a:rPr lang="en-US" sz="1600" dirty="0">
                <a:solidFill>
                  <a:schemeClr val="bg1"/>
                </a:solidFill>
                <a:latin typeface="+mn-lt"/>
              </a:rPr>
              <a:t>Division of Policy and Training</a:t>
            </a:r>
          </a:p>
        </p:txBody>
      </p:sp>
      <p:sp>
        <p:nvSpPr>
          <p:cNvPr id="12" name="Subtitle 2"/>
          <p:cNvSpPr>
            <a:spLocks noGrp="1"/>
          </p:cNvSpPr>
          <p:nvPr>
            <p:ph type="subTitle" idx="1" hasCustomPrompt="1"/>
          </p:nvPr>
        </p:nvSpPr>
        <p:spPr>
          <a:xfrm>
            <a:off x="685800" y="3657600"/>
            <a:ext cx="34290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Title 1"/>
          <p:cNvSpPr>
            <a:spLocks noGrp="1"/>
          </p:cNvSpPr>
          <p:nvPr>
            <p:ph type="ctrTitle" hasCustomPrompt="1"/>
          </p:nvPr>
        </p:nvSpPr>
        <p:spPr>
          <a:xfrm>
            <a:off x="685800" y="1676400"/>
            <a:ext cx="5486400" cy="1600200"/>
          </a:xfrm>
          <a:effectLst>
            <a:outerShdw blurRad="254000" dir="2700000" algn="tl" rotWithShape="0">
              <a:srgbClr val="000000">
                <a:alpha val="20000"/>
              </a:srgbClr>
            </a:outerShdw>
          </a:effectLst>
        </p:spPr>
        <p:txBody>
          <a:bodyPr anchor="b" anchorCtr="0">
            <a:normAutofit/>
          </a:bodyPr>
          <a:lstStyle>
            <a:lvl1pPr>
              <a:defRPr sz="3200">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4894527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Green/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dirty="0"/>
              <a:t>Click to edit Master text styles</a:t>
            </a:r>
          </a:p>
          <a:p>
            <a:pPr lvl="1"/>
            <a:r>
              <a:rPr lang="en-US" dirty="0"/>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r>
              <a:rPr lang="en-US" dirty="0"/>
              <a:t>10/26/2016</a:t>
            </a:r>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6C6463"/>
                </a:solidFill>
                <a:latin typeface="Gill Sans MT"/>
                <a:cs typeface="Gill Sans MT"/>
              </a:defRPr>
            </a:lvl1pPr>
          </a:lstStyle>
          <a:p>
            <a:r>
              <a:rPr lang="en-US" dirty="0"/>
              <a:t>Module 1</a:t>
            </a: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dirty="0"/>
          </a:p>
        </p:txBody>
      </p:sp>
      <p:sp>
        <p:nvSpPr>
          <p:cNvPr id="11" name="Title 1"/>
          <p:cNvSpPr>
            <a:spLocks noGrp="1"/>
          </p:cNvSpPr>
          <p:nvPr>
            <p:ph type="title" hasCustomPrompt="1"/>
          </p:nvPr>
        </p:nvSpPr>
        <p:spPr>
          <a:xfrm>
            <a:off x="686104" y="848380"/>
            <a:ext cx="7772400" cy="523220"/>
          </a:xfrm>
        </p:spPr>
        <p:txBody>
          <a:bodyPr anchor="b" anchorCtr="0">
            <a:spAutoFit/>
          </a:bodyPr>
          <a:lstStyle>
            <a:lvl1pPr>
              <a:defRPr baseline="0">
                <a:solidFill>
                  <a:srgbClr val="1CA087"/>
                </a:solidFill>
              </a:defRPr>
            </a:lvl1pPr>
          </a:lstStyle>
          <a:p>
            <a:r>
              <a:rPr lang="en-US" dirty="0"/>
              <a:t>CLICK TO EDIT MASTER TITLE STYLE</a:t>
            </a:r>
          </a:p>
        </p:txBody>
      </p:sp>
    </p:spTree>
    <p:extLst>
      <p:ext uri="{BB962C8B-B14F-4D97-AF65-F5344CB8AC3E}">
        <p14:creationId xmlns:p14="http://schemas.microsoft.com/office/powerpoint/2010/main" val="7298995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Green Contact Info">
    <p:bg>
      <p:bgPr>
        <a:solidFill>
          <a:srgbClr val="1CA087"/>
        </a:solidFill>
        <a:effectLst/>
      </p:bgPr>
    </p:bg>
    <p:spTree>
      <p:nvGrpSpPr>
        <p:cNvPr id="1" name=""/>
        <p:cNvGrpSpPr/>
        <p:nvPr/>
      </p:nvGrpSpPr>
      <p:grpSpPr>
        <a:xfrm>
          <a:off x="0" y="0"/>
          <a:ext cx="0" cy="0"/>
          <a:chOff x="0" y="0"/>
          <a:chExt cx="0" cy="0"/>
        </a:xfrm>
      </p:grpSpPr>
      <p:sp>
        <p:nvSpPr>
          <p:cNvPr id="6"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r>
              <a:rPr lang="en-US" dirty="0"/>
              <a:t>10/26/2016</a:t>
            </a:r>
          </a:p>
        </p:txBody>
      </p:sp>
      <p:sp>
        <p:nvSpPr>
          <p:cNvPr id="8"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dirty="0"/>
          </a:p>
        </p:txBody>
      </p:sp>
      <p:sp>
        <p:nvSpPr>
          <p:cNvPr id="16" name="Subtitle 2"/>
          <p:cNvSpPr>
            <a:spLocks noGrp="1"/>
          </p:cNvSpPr>
          <p:nvPr>
            <p:ph type="subTitle" idx="1" hasCustomPrompt="1"/>
          </p:nvPr>
        </p:nvSpPr>
        <p:spPr>
          <a:xfrm>
            <a:off x="685800" y="4114800"/>
            <a:ext cx="34290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7" name="Straight Connector 16"/>
          <p:cNvCxnSpPr/>
          <p:nvPr userDrawn="1"/>
        </p:nvCxnSpPr>
        <p:spPr>
          <a:xfrm>
            <a:off x="762000" y="3886200"/>
            <a:ext cx="381000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
        <p:nvSpPr>
          <p:cNvPr id="11" name="Title 1"/>
          <p:cNvSpPr>
            <a:spLocks noGrp="1"/>
          </p:cNvSpPr>
          <p:nvPr>
            <p:ph type="ctrTitle" hasCustomPrompt="1"/>
          </p:nvPr>
        </p:nvSpPr>
        <p:spPr>
          <a:xfrm>
            <a:off x="685800" y="2133600"/>
            <a:ext cx="5486400" cy="1600200"/>
          </a:xfrm>
          <a:effectLst>
            <a:outerShdw blurRad="254000" dir="2700000" algn="tl" rotWithShape="0">
              <a:srgbClr val="000000">
                <a:alpha val="20000"/>
              </a:srgbClr>
            </a:outerShdw>
          </a:effectLst>
        </p:spPr>
        <p:txBody>
          <a:bodyPr anchor="b" anchorCtr="0">
            <a:normAutofit/>
          </a:bodyPr>
          <a:lstStyle>
            <a:lvl1pPr>
              <a:defRPr sz="3200">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13205849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 Light Gray">
    <p:bg>
      <p:bgPr>
        <a:solidFill>
          <a:srgbClr val="F6F3EE"/>
        </a:solidFill>
        <a:effectLst/>
      </p:bgPr>
    </p:bg>
    <p:spTree>
      <p:nvGrpSpPr>
        <p:cNvPr id="1" name=""/>
        <p:cNvGrpSpPr/>
        <p:nvPr/>
      </p:nvGrpSpPr>
      <p:grpSpPr>
        <a:xfrm>
          <a:off x="0" y="0"/>
          <a:ext cx="0" cy="0"/>
          <a:chOff x="0" y="0"/>
          <a:chExt cx="0" cy="0"/>
        </a:xfrm>
      </p:grpSpPr>
      <p:sp>
        <p:nvSpPr>
          <p:cNvPr id="14" name="Title 1"/>
          <p:cNvSpPr>
            <a:spLocks noGrp="1"/>
          </p:cNvSpPr>
          <p:nvPr>
            <p:ph type="ctrTitle" hasCustomPrompt="1"/>
          </p:nvPr>
        </p:nvSpPr>
        <p:spPr>
          <a:xfrm>
            <a:off x="685800" y="1676400"/>
            <a:ext cx="5486400" cy="1600200"/>
          </a:xfrm>
        </p:spPr>
        <p:txBody>
          <a:bodyPr anchor="b" anchorCtr="0">
            <a:normAutofit/>
          </a:bodyPr>
          <a:lstStyle>
            <a:lvl1pPr>
              <a:defRPr sz="3200" baseline="0">
                <a:solidFill>
                  <a:srgbClr val="336A90"/>
                </a:solidFill>
              </a:defRPr>
            </a:lvl1pPr>
          </a:lstStyle>
          <a:p>
            <a:r>
              <a:rPr lang="en-US" dirty="0"/>
              <a:t>Click to Edit Master Style</a:t>
            </a:r>
          </a:p>
        </p:txBody>
      </p:sp>
      <p:sp>
        <p:nvSpPr>
          <p:cNvPr id="15" name="Subtitle 2"/>
          <p:cNvSpPr>
            <a:spLocks noGrp="1"/>
          </p:cNvSpPr>
          <p:nvPr>
            <p:ph type="subTitle" idx="1" hasCustomPrompt="1"/>
          </p:nvPr>
        </p:nvSpPr>
        <p:spPr>
          <a:xfrm>
            <a:off x="685800" y="3657600"/>
            <a:ext cx="3429000" cy="1600200"/>
          </a:xfrm>
        </p:spPr>
        <p:txBody>
          <a:bodyPr>
            <a:normAutofit/>
          </a:bodyPr>
          <a:lstStyle>
            <a:lvl1pPr marL="0" indent="0" algn="l">
              <a:buNone/>
              <a:defRPr sz="1800">
                <a:solidFill>
                  <a:srgbClr val="336A9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a:t>
            </a:r>
            <a:br>
              <a:rPr lang="en-US" dirty="0"/>
            </a:br>
            <a:r>
              <a:rPr lang="en-US" dirty="0"/>
              <a:t>Master Subtitle Style</a:t>
            </a:r>
          </a:p>
        </p:txBody>
      </p:sp>
      <p:cxnSp>
        <p:nvCxnSpPr>
          <p:cNvPr id="16" name="Straight Connector 15"/>
          <p:cNvCxnSpPr/>
          <p:nvPr userDrawn="1"/>
        </p:nvCxnSpPr>
        <p:spPr>
          <a:xfrm>
            <a:off x="800100" y="3429000"/>
            <a:ext cx="4343400" cy="0"/>
          </a:xfrm>
          <a:prstGeom prst="line">
            <a:avLst/>
          </a:prstGeom>
          <a:ln w="19050">
            <a:solidFill>
              <a:srgbClr val="336A90"/>
            </a:solidFill>
          </a:ln>
          <a:effectLst/>
        </p:spPr>
        <p:style>
          <a:lnRef idx="2">
            <a:schemeClr val="accent1"/>
          </a:lnRef>
          <a:fillRef idx="0">
            <a:schemeClr val="accent1"/>
          </a:fillRef>
          <a:effectRef idx="1">
            <a:schemeClr val="accent1"/>
          </a:effectRef>
          <a:fontRef idx="minor">
            <a:schemeClr val="tx1"/>
          </a:fontRef>
        </p:style>
      </p:cxnSp>
      <p:pic>
        <p:nvPicPr>
          <p:cNvPr id="3" name="Picture 2"/>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14375" y="5847783"/>
            <a:ext cx="3752407" cy="570367"/>
          </a:xfrm>
          <a:prstGeom prst="rect">
            <a:avLst/>
          </a:prstGeom>
        </p:spPr>
      </p:pic>
    </p:spTree>
    <p:extLst>
      <p:ext uri="{BB962C8B-B14F-4D97-AF65-F5344CB8AC3E}">
        <p14:creationId xmlns:p14="http://schemas.microsoft.com/office/powerpoint/2010/main" val="19383389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 Photo - Dark Blu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a:xfrm>
            <a:off x="152400" y="3581400"/>
            <a:ext cx="6543675" cy="2057400"/>
          </a:xfrm>
          <a:prstGeom prst="rect">
            <a:avLst/>
          </a:prstGeom>
          <a:solidFill>
            <a:srgbClr val="264A64">
              <a:alpha val="9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Title 1"/>
          <p:cNvSpPr>
            <a:spLocks noGrp="1"/>
          </p:cNvSpPr>
          <p:nvPr>
            <p:ph type="ctrTitle" hasCustomPrompt="1"/>
          </p:nvPr>
        </p:nvSpPr>
        <p:spPr>
          <a:xfrm>
            <a:off x="914400" y="3581400"/>
            <a:ext cx="5486400" cy="1219200"/>
          </a:xfrm>
          <a:noFill/>
        </p:spPr>
        <p:txBody>
          <a:bodyPr anchor="b" anchorCtr="0">
            <a:normAutofit/>
          </a:bodyPr>
          <a:lstStyle>
            <a:lvl1pPr marL="0" algn="l">
              <a:defRPr sz="3200" baseline="0">
                <a:solidFill>
                  <a:srgbClr val="FFFFFF"/>
                </a:solidFill>
              </a:defRPr>
            </a:lvl1pPr>
          </a:lstStyle>
          <a:p>
            <a:r>
              <a:rPr lang="en-US" dirty="0"/>
              <a:t>Title Goes Here &amp;</a:t>
            </a:r>
            <a:br>
              <a:rPr lang="en-US" dirty="0"/>
            </a:br>
            <a:r>
              <a:rPr lang="en-US" dirty="0"/>
              <a:t>Can Run Two Lines</a:t>
            </a:r>
          </a:p>
        </p:txBody>
      </p:sp>
      <p:sp>
        <p:nvSpPr>
          <p:cNvPr id="11"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pic>
        <p:nvPicPr>
          <p:cNvPr id="10" name="Picture 9" descr="Logo for HHS and ACF. Office of Child Support Enforcement" title="HHS/ACF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048193" y="5029200"/>
            <a:ext cx="3142807" cy="479500"/>
          </a:xfrm>
          <a:prstGeom prst="rect">
            <a:avLst/>
          </a:prstGeom>
        </p:spPr>
      </p:pic>
    </p:spTree>
    <p:extLst>
      <p:ext uri="{BB962C8B-B14F-4D97-AF65-F5344CB8AC3E}">
        <p14:creationId xmlns:p14="http://schemas.microsoft.com/office/powerpoint/2010/main" val="33609582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 Photo - No Colo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itle 1"/>
          <p:cNvSpPr>
            <a:spLocks noGrp="1"/>
          </p:cNvSpPr>
          <p:nvPr>
            <p:ph type="ctrTitle" hasCustomPrompt="1"/>
          </p:nvPr>
        </p:nvSpPr>
        <p:spPr>
          <a:xfrm>
            <a:off x="914400" y="2667000"/>
            <a:ext cx="5486400" cy="1447800"/>
          </a:xfrm>
        </p:spPr>
        <p:txBody>
          <a:bodyPr anchor="ctr" anchorCtr="0">
            <a:normAutofit/>
          </a:bodyPr>
          <a:lstStyle>
            <a:lvl1pPr>
              <a:defRPr sz="3200" baseline="0">
                <a:solidFill>
                  <a:srgbClr val="FFFFFF"/>
                </a:solidFill>
              </a:defRPr>
            </a:lvl1pPr>
          </a:lstStyle>
          <a:p>
            <a:r>
              <a:rPr lang="en-US" dirty="0"/>
              <a:t>Click to Edit Master </a:t>
            </a:r>
            <a:br>
              <a:rPr lang="en-US" dirty="0"/>
            </a:br>
            <a:r>
              <a:rPr lang="en-US" dirty="0"/>
              <a:t>Photo Title Style</a:t>
            </a:r>
          </a:p>
        </p:txBody>
      </p:sp>
      <p:sp>
        <p:nvSpPr>
          <p:cNvPr id="15" name="Subtitle 2"/>
          <p:cNvSpPr>
            <a:spLocks noGrp="1"/>
          </p:cNvSpPr>
          <p:nvPr>
            <p:ph type="subTitle" idx="1" hasCustomPrompt="1"/>
          </p:nvPr>
        </p:nvSpPr>
        <p:spPr>
          <a:xfrm>
            <a:off x="914400" y="4343400"/>
            <a:ext cx="5562600" cy="1066800"/>
          </a:xfr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6" name="Straight Connector 15"/>
          <p:cNvCxnSpPr/>
          <p:nvPr userDrawn="1"/>
        </p:nvCxnSpPr>
        <p:spPr>
          <a:xfrm>
            <a:off x="1066800" y="4114800"/>
            <a:ext cx="419100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1"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pic>
        <p:nvPicPr>
          <p:cNvPr id="6" name="Picture 5" descr="Logo for HHS and ACF. Office of Child Support Enforcement" title="HHS/ACF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066800" y="5638801"/>
            <a:ext cx="4494969" cy="685800"/>
          </a:xfrm>
          <a:prstGeom prst="rect">
            <a:avLst/>
          </a:prstGeom>
        </p:spPr>
      </p:pic>
    </p:spTree>
    <p:extLst>
      <p:ext uri="{BB962C8B-B14F-4D97-AF65-F5344CB8AC3E}">
        <p14:creationId xmlns:p14="http://schemas.microsoft.com/office/powerpoint/2010/main" val="38616078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Divider - Dark Blue">
    <p:bg>
      <p:bgPr>
        <a:solidFill>
          <a:srgbClr val="264A6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95300" y="1589782"/>
            <a:ext cx="8153400" cy="523220"/>
          </a:xfrm>
        </p:spPr>
        <p:txBody>
          <a:bodyPr wrap="square" anchor="t" anchorCtr="0">
            <a:spAutoFit/>
          </a:bodyPr>
          <a:lstStyle>
            <a:lvl1pPr algn="ctr">
              <a:defRPr sz="2800">
                <a:solidFill>
                  <a:srgbClr val="FFFFFF"/>
                </a:solidFill>
              </a:defRPr>
            </a:lvl1pPr>
          </a:lstStyle>
          <a:p>
            <a:r>
              <a:rPr lang="en-US" dirty="0"/>
              <a:t>Click to Edit Master Divider Title Style</a:t>
            </a:r>
          </a:p>
        </p:txBody>
      </p:sp>
    </p:spTree>
    <p:extLst>
      <p:ext uri="{BB962C8B-B14F-4D97-AF65-F5344CB8AC3E}">
        <p14:creationId xmlns:p14="http://schemas.microsoft.com/office/powerpoint/2010/main" val="1834963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vider - Photo - Dark Blu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a:xfrm>
            <a:off x="152399" y="4181475"/>
            <a:ext cx="6543675" cy="1600200"/>
          </a:xfrm>
          <a:prstGeom prst="rect">
            <a:avLst/>
          </a:prstGeom>
          <a:solidFill>
            <a:srgbClr val="264A64">
              <a:alpha val="8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7" name="Title 1"/>
          <p:cNvSpPr>
            <a:spLocks noGrp="1"/>
          </p:cNvSpPr>
          <p:nvPr>
            <p:ph type="ctrTitle" hasCustomPrompt="1"/>
          </p:nvPr>
        </p:nvSpPr>
        <p:spPr>
          <a:xfrm>
            <a:off x="914400" y="4181475"/>
            <a:ext cx="5486400" cy="1600200"/>
          </a:xfrm>
          <a:noFill/>
        </p:spPr>
        <p:txBody>
          <a:bodyPr anchor="ctr" anchorCtr="0">
            <a:normAutofit/>
          </a:bodyPr>
          <a:lstStyle>
            <a:lvl1pPr marL="0" algn="l">
              <a:defRPr sz="2800" baseline="0">
                <a:solidFill>
                  <a:srgbClr val="FFFFFF"/>
                </a:solidFill>
              </a:defRPr>
            </a:lvl1pPr>
          </a:lstStyle>
          <a:p>
            <a:r>
              <a:rPr lang="en-US" dirty="0"/>
              <a:t>Click to Edit Photo Divider </a:t>
            </a:r>
            <a:br>
              <a:rPr lang="en-US" dirty="0"/>
            </a:br>
            <a:r>
              <a:rPr lang="en-US" dirty="0"/>
              <a:t>Title Style</a:t>
            </a:r>
          </a:p>
        </p:txBody>
      </p:sp>
    </p:spTree>
    <p:extLst>
      <p:ext uri="{BB962C8B-B14F-4D97-AF65-F5344CB8AC3E}">
        <p14:creationId xmlns:p14="http://schemas.microsoft.com/office/powerpoint/2010/main" val="24521341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Cover -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itle 1"/>
          <p:cNvSpPr>
            <a:spLocks noGrp="1"/>
          </p:cNvSpPr>
          <p:nvPr>
            <p:ph type="ctrTitle" hasCustomPrompt="1"/>
          </p:nvPr>
        </p:nvSpPr>
        <p:spPr>
          <a:xfrm>
            <a:off x="914400" y="1066800"/>
            <a:ext cx="7315200" cy="990600"/>
          </a:xfrm>
          <a:noFill/>
        </p:spPr>
        <p:txBody>
          <a:bodyPr anchor="b" anchorCtr="0">
            <a:normAutofit/>
          </a:bodyPr>
          <a:lstStyle>
            <a:lvl1pPr marL="0" algn="l">
              <a:defRPr sz="3200" baseline="0">
                <a:solidFill>
                  <a:srgbClr val="FFFFFF"/>
                </a:solidFill>
              </a:defRPr>
            </a:lvl1pPr>
          </a:lstStyle>
          <a:p>
            <a:r>
              <a:rPr lang="en-US" dirty="0"/>
              <a:t>Click to Edit Photo Divider </a:t>
            </a:r>
            <a:br>
              <a:rPr lang="en-US" dirty="0"/>
            </a:br>
            <a:r>
              <a:rPr lang="en-US" dirty="0"/>
              <a:t>Title Style</a:t>
            </a:r>
          </a:p>
        </p:txBody>
      </p:sp>
      <p:sp>
        <p:nvSpPr>
          <p:cNvPr id="11"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16161667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ue/Gray 1 Content">
    <p:bg>
      <p:bgPr>
        <a:solidFill>
          <a:srgbClr val="F6F3EE"/>
        </a:solid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85800" y="1600200"/>
            <a:ext cx="7543800" cy="4572000"/>
          </a:xfrm>
        </p:spPr>
        <p:txBody>
          <a:bodyPr/>
          <a:lstStyle>
            <a:lvl1pPr>
              <a:defRPr baseline="0">
                <a:solidFill>
                  <a:srgbClr val="5B616B"/>
                </a:solidFill>
              </a:defRPr>
            </a:lvl1pPr>
            <a:lvl2pPr>
              <a:defRPr>
                <a:solidFill>
                  <a:srgbClr val="5B616B"/>
                </a:solidFill>
              </a:defRPr>
            </a:lvl2pPr>
            <a:lvl3pPr>
              <a:defRPr sz="1600">
                <a:latin typeface="Arial" panose="020B0604020202020204" pitchFamily="34" charset="0"/>
                <a:cs typeface="Arial" panose="020B0604020202020204" pitchFamily="34" charset="0"/>
              </a:defRPr>
            </a:lvl3pPr>
          </a:lstStyle>
          <a:p>
            <a:pPr lvl="0"/>
            <a:r>
              <a:rPr lang="en-US" dirty="0"/>
              <a:t>Level 1 bullet goes here</a:t>
            </a:r>
          </a:p>
          <a:p>
            <a:pPr lvl="1"/>
            <a:r>
              <a:rPr lang="en-US" dirty="0"/>
              <a:t>Level 2 bullet goes here</a:t>
            </a:r>
          </a:p>
          <a:p>
            <a:pPr lvl="2"/>
            <a:r>
              <a:rPr lang="en-US" dirty="0"/>
              <a:t>Level 3 bullet goes here</a:t>
            </a:r>
          </a:p>
        </p:txBody>
      </p:sp>
      <p:sp>
        <p:nvSpPr>
          <p:cNvPr id="10" name="Slide Number Placeholder 5"/>
          <p:cNvSpPr>
            <a:spLocks noGrp="1"/>
          </p:cNvSpPr>
          <p:nvPr>
            <p:ph type="sldNum" sz="quarter" idx="4"/>
          </p:nvPr>
        </p:nvSpPr>
        <p:spPr>
          <a:xfrm>
            <a:off x="6858000" y="6505545"/>
            <a:ext cx="2133600" cy="215444"/>
          </a:xfrm>
          <a:prstGeom prst="rect">
            <a:avLst/>
          </a:prstGeom>
        </p:spPr>
        <p:txBody>
          <a:bodyPr vert="horz" lIns="91440" tIns="45720" rIns="91440" bIns="45720" rtlCol="0" anchor="ctr">
            <a:spAutoFit/>
          </a:bodyPr>
          <a:lstStyle>
            <a:lvl1pPr algn="r">
              <a:defRPr sz="800" b="0" i="0">
                <a:solidFill>
                  <a:srgbClr val="6C6463"/>
                </a:solidFill>
                <a:latin typeface="Arial" panose="020B0604020202020204" pitchFamily="34" charset="0"/>
                <a:cs typeface="Arial" panose="020B0604020202020204" pitchFamily="34" charset="0"/>
              </a:defRPr>
            </a:lvl1pPr>
          </a:lstStyle>
          <a:p>
            <a:fld id="{42782948-4DBE-204D-AB9E-B65E067054AE}" type="slidenum">
              <a:rPr lang="en-US" smtClean="0"/>
              <a:pPr/>
              <a:t>‹#›</a:t>
            </a:fld>
            <a:endParaRPr lang="en-US" dirty="0"/>
          </a:p>
        </p:txBody>
      </p:sp>
      <p:sp>
        <p:nvSpPr>
          <p:cNvPr id="11" name="Title 1"/>
          <p:cNvSpPr>
            <a:spLocks noGrp="1"/>
          </p:cNvSpPr>
          <p:nvPr>
            <p:ph type="title" hasCustomPrompt="1"/>
          </p:nvPr>
        </p:nvSpPr>
        <p:spPr>
          <a:xfrm>
            <a:off x="685800" y="848380"/>
            <a:ext cx="7543800" cy="523220"/>
          </a:xfrm>
        </p:spPr>
        <p:txBody>
          <a:bodyPr wrap="square" anchor="b" anchorCtr="0">
            <a:spAutoFit/>
          </a:bodyPr>
          <a:lstStyle>
            <a:lvl1pPr>
              <a:defRPr baseline="0">
                <a:solidFill>
                  <a:srgbClr val="336A90"/>
                </a:solidFill>
              </a:defRPr>
            </a:lvl1pPr>
          </a:lstStyle>
          <a:p>
            <a:r>
              <a:rPr lang="en-US" dirty="0"/>
              <a:t>Title Goes Here &amp; Can Run Two Lines</a:t>
            </a:r>
          </a:p>
        </p:txBody>
      </p:sp>
      <p:sp>
        <p:nvSpPr>
          <p:cNvPr id="2" name="TextBox 1"/>
          <p:cNvSpPr txBox="1"/>
          <p:nvPr userDrawn="1"/>
        </p:nvSpPr>
        <p:spPr>
          <a:xfrm>
            <a:off x="3124200" y="6495990"/>
            <a:ext cx="2895600" cy="215444"/>
          </a:xfrm>
          <a:prstGeom prst="rect">
            <a:avLst/>
          </a:prstGeom>
          <a:noFill/>
        </p:spPr>
        <p:txBody>
          <a:bodyPr wrap="square" rtlCol="0">
            <a:spAutoFit/>
          </a:bodyPr>
          <a:lstStyle/>
          <a:p>
            <a:pPr algn="ctr"/>
            <a:r>
              <a:rPr lang="en-US" sz="800" dirty="0">
                <a:solidFill>
                  <a:srgbClr val="5B616B"/>
                </a:solidFill>
                <a:latin typeface="Arial" panose="020B0604020202020204" pitchFamily="34" charset="0"/>
                <a:cs typeface="Arial" panose="020B0604020202020204" pitchFamily="34" charset="0"/>
              </a:rPr>
              <a:t>Office of Child Support Enforcement</a:t>
            </a:r>
          </a:p>
        </p:txBody>
      </p:sp>
    </p:spTree>
    <p:extLst>
      <p:ext uri="{BB962C8B-B14F-4D97-AF65-F5344CB8AC3E}">
        <p14:creationId xmlns:p14="http://schemas.microsoft.com/office/powerpoint/2010/main" val="11160972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ue/Gray 2 Content">
    <p:bg>
      <p:bgPr>
        <a:solidFill>
          <a:srgbClr val="F6F3EE"/>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685800" y="1600200"/>
            <a:ext cx="3657296" cy="4724400"/>
          </a:xfrm>
        </p:spPr>
        <p:txBody>
          <a:bodyPr>
            <a:normAutofit/>
          </a:bodyPr>
          <a:lstStyle>
            <a:lvl1pPr>
              <a:defRPr sz="2000" baseline="0">
                <a:solidFill>
                  <a:srgbClr val="5B616B"/>
                </a:solidFill>
              </a:defRPr>
            </a:lvl1pPr>
            <a:lvl2pPr>
              <a:defRPr sz="1800" baseline="0">
                <a:solidFill>
                  <a:srgbClr val="5B616B"/>
                </a:solidFill>
              </a:defRPr>
            </a:lvl2pPr>
            <a:lvl3pPr>
              <a:defRPr sz="1600">
                <a:solidFill>
                  <a:srgbClr val="6C6463"/>
                </a:solidFill>
                <a:latin typeface="Arial" panose="020B0604020202020204" pitchFamily="34" charset="0"/>
                <a:cs typeface="Arial" panose="020B0604020202020204" pitchFamily="34" charset="0"/>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dirty="0"/>
              <a:t>Level 1 bullet goes here</a:t>
            </a:r>
          </a:p>
          <a:p>
            <a:pPr lvl="1"/>
            <a:r>
              <a:rPr lang="en-US" dirty="0"/>
              <a:t>Level 2 bullet goes here</a:t>
            </a:r>
          </a:p>
          <a:p>
            <a:pPr lvl="2"/>
            <a:r>
              <a:rPr lang="en-US" dirty="0"/>
              <a:t>Level 3 bullet goes here</a:t>
            </a:r>
          </a:p>
        </p:txBody>
      </p:sp>
      <p:sp>
        <p:nvSpPr>
          <p:cNvPr id="6" name="Content Placeholder 2"/>
          <p:cNvSpPr>
            <a:spLocks noGrp="1"/>
          </p:cNvSpPr>
          <p:nvPr>
            <p:ph sz="half" idx="11" hasCustomPrompt="1"/>
          </p:nvPr>
        </p:nvSpPr>
        <p:spPr>
          <a:xfrm>
            <a:off x="4724400" y="1600200"/>
            <a:ext cx="3505200" cy="4724400"/>
          </a:xfrm>
        </p:spPr>
        <p:txBody>
          <a:bodyPr>
            <a:normAutofit/>
          </a:bodyPr>
          <a:lstStyle>
            <a:lvl1pPr>
              <a:defRPr sz="2000">
                <a:solidFill>
                  <a:srgbClr val="5B616B"/>
                </a:solidFill>
              </a:defRPr>
            </a:lvl1pPr>
            <a:lvl2pPr>
              <a:defRPr sz="1800">
                <a:solidFill>
                  <a:srgbClr val="5B616B"/>
                </a:solidFill>
              </a:defRPr>
            </a:lvl2pPr>
            <a:lvl3pPr>
              <a:defRPr sz="1600">
                <a:solidFill>
                  <a:srgbClr val="6C6463"/>
                </a:solidFill>
                <a:latin typeface="Arial" panose="020B0604020202020204" pitchFamily="34" charset="0"/>
                <a:cs typeface="Arial" panose="020B0604020202020204" pitchFamily="34" charset="0"/>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dirty="0"/>
              <a:t>Level 1 bullet goes here</a:t>
            </a:r>
          </a:p>
          <a:p>
            <a:pPr lvl="1"/>
            <a:r>
              <a:rPr lang="en-US" dirty="0"/>
              <a:t>Level 2 bullet goes here</a:t>
            </a:r>
          </a:p>
          <a:p>
            <a:pPr lvl="2"/>
            <a:r>
              <a:rPr lang="en-US" dirty="0"/>
              <a:t>Level 3 bullet goes here</a:t>
            </a:r>
          </a:p>
        </p:txBody>
      </p:sp>
      <p:sp>
        <p:nvSpPr>
          <p:cNvPr id="9" name="Slide Number Placeholder 5"/>
          <p:cNvSpPr>
            <a:spLocks noGrp="1"/>
          </p:cNvSpPr>
          <p:nvPr>
            <p:ph type="sldNum" sz="quarter" idx="4"/>
          </p:nvPr>
        </p:nvSpPr>
        <p:spPr>
          <a:xfrm>
            <a:off x="6858000" y="6505545"/>
            <a:ext cx="2133600" cy="215444"/>
          </a:xfrm>
          <a:prstGeom prst="rect">
            <a:avLst/>
          </a:prstGeom>
        </p:spPr>
        <p:txBody>
          <a:bodyPr vert="horz" lIns="91440" tIns="45720" rIns="91440" bIns="45720" rtlCol="0" anchor="ctr">
            <a:spAutoFit/>
          </a:bodyPr>
          <a:lstStyle>
            <a:lvl1pPr algn="r">
              <a:defRPr sz="800" b="0" i="0">
                <a:solidFill>
                  <a:srgbClr val="6C6463"/>
                </a:solidFill>
                <a:latin typeface="Arial" panose="020B0604020202020204" pitchFamily="34" charset="0"/>
                <a:cs typeface="Arial" panose="020B0604020202020204" pitchFamily="34" charset="0"/>
              </a:defRPr>
            </a:lvl1pPr>
          </a:lstStyle>
          <a:p>
            <a:fld id="{42782948-4DBE-204D-AB9E-B65E067054AE}" type="slidenum">
              <a:rPr lang="en-US" smtClean="0"/>
              <a:pPr/>
              <a:t>‹#›</a:t>
            </a:fld>
            <a:endParaRPr lang="en-US" dirty="0"/>
          </a:p>
        </p:txBody>
      </p:sp>
      <p:sp>
        <p:nvSpPr>
          <p:cNvPr id="11" name="TextBox 10"/>
          <p:cNvSpPr txBox="1"/>
          <p:nvPr userDrawn="1"/>
        </p:nvSpPr>
        <p:spPr>
          <a:xfrm>
            <a:off x="3124200" y="6495990"/>
            <a:ext cx="2895600" cy="215444"/>
          </a:xfrm>
          <a:prstGeom prst="rect">
            <a:avLst/>
          </a:prstGeom>
          <a:noFill/>
        </p:spPr>
        <p:txBody>
          <a:bodyPr wrap="square" rtlCol="0">
            <a:spAutoFit/>
          </a:bodyPr>
          <a:lstStyle/>
          <a:p>
            <a:pPr algn="ctr"/>
            <a:r>
              <a:rPr lang="en-US" sz="800" dirty="0">
                <a:solidFill>
                  <a:srgbClr val="5B616B"/>
                </a:solidFill>
                <a:latin typeface="Arial" panose="020B0604020202020204" pitchFamily="34" charset="0"/>
                <a:cs typeface="Arial" panose="020B0604020202020204" pitchFamily="34" charset="0"/>
              </a:rPr>
              <a:t>Office of Child Support Enforcement</a:t>
            </a:r>
          </a:p>
        </p:txBody>
      </p:sp>
      <p:sp>
        <p:nvSpPr>
          <p:cNvPr id="12" name="Title 1"/>
          <p:cNvSpPr>
            <a:spLocks noGrp="1"/>
          </p:cNvSpPr>
          <p:nvPr>
            <p:ph type="title" hasCustomPrompt="1"/>
          </p:nvPr>
        </p:nvSpPr>
        <p:spPr>
          <a:xfrm>
            <a:off x="685800" y="848380"/>
            <a:ext cx="7543800" cy="523220"/>
          </a:xfrm>
        </p:spPr>
        <p:txBody>
          <a:bodyPr wrap="square" anchor="b" anchorCtr="0">
            <a:spAutoFit/>
          </a:bodyPr>
          <a:lstStyle>
            <a:lvl1pPr>
              <a:defRPr baseline="0">
                <a:solidFill>
                  <a:srgbClr val="336A90"/>
                </a:solidFill>
              </a:defRPr>
            </a:lvl1pPr>
          </a:lstStyle>
          <a:p>
            <a:r>
              <a:rPr lang="en-US" dirty="0"/>
              <a:t>Title Goes Here</a:t>
            </a:r>
          </a:p>
        </p:txBody>
      </p:sp>
    </p:spTree>
    <p:extLst>
      <p:ext uri="{BB962C8B-B14F-4D97-AF65-F5344CB8AC3E}">
        <p14:creationId xmlns:p14="http://schemas.microsoft.com/office/powerpoint/2010/main" val="22247552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6F3EE"/>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6104" y="457200"/>
            <a:ext cx="7772400" cy="914400"/>
          </a:xfrm>
          <a:prstGeom prst="rect">
            <a:avLst/>
          </a:prstGeom>
        </p:spPr>
        <p:txBody>
          <a:bodyPr vert="horz" lIns="91440" tIns="45720" rIns="91440" bIns="45720" rtlCol="0" anchor="b" anchorCtr="0">
            <a:normAutofit/>
          </a:bodyPr>
          <a:lstStyle/>
          <a:p>
            <a:r>
              <a:rPr lang="en-US" dirty="0"/>
              <a:t>Click to edit Master title style</a:t>
            </a:r>
          </a:p>
        </p:txBody>
      </p:sp>
      <p:sp>
        <p:nvSpPr>
          <p:cNvPr id="3" name="Text Placeholder 2"/>
          <p:cNvSpPr>
            <a:spLocks noGrp="1"/>
          </p:cNvSpPr>
          <p:nvPr>
            <p:ph type="body" idx="1"/>
          </p:nvPr>
        </p:nvSpPr>
        <p:spPr>
          <a:xfrm>
            <a:off x="685800" y="1600200"/>
            <a:ext cx="7772400" cy="41148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p:txBody>
      </p:sp>
      <p:sp>
        <p:nvSpPr>
          <p:cNvPr id="7" name="Frame 6"/>
          <p:cNvSpPr/>
          <p:nvPr/>
        </p:nvSpPr>
        <p:spPr>
          <a:xfrm>
            <a:off x="0" y="0"/>
            <a:ext cx="9144000" cy="6858000"/>
          </a:xfrm>
          <a:prstGeom prst="frame">
            <a:avLst>
              <a:gd name="adj1" fmla="val 2222"/>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0" i="0" dirty="0">
              <a:solidFill>
                <a:srgbClr val="FFFFFF"/>
              </a:solidFill>
              <a:latin typeface="Gill Sans MT"/>
              <a:cs typeface="Gill Sans MT"/>
            </a:endParaRPr>
          </a:p>
        </p:txBody>
      </p:sp>
      <p:sp>
        <p:nvSpPr>
          <p:cNvPr id="9" name="Footer Placeholder 4"/>
          <p:cNvSpPr>
            <a:spLocks noGrp="1"/>
          </p:cNvSpPr>
          <p:nvPr>
            <p:ph type="ftr" sz="quarter" idx="3"/>
          </p:nvPr>
        </p:nvSpPr>
        <p:spPr>
          <a:xfrm>
            <a:off x="3124200" y="6505545"/>
            <a:ext cx="2895600" cy="215444"/>
          </a:xfrm>
          <a:prstGeom prst="rect">
            <a:avLst/>
          </a:prstGeom>
        </p:spPr>
        <p:txBody>
          <a:bodyPr vert="horz" lIns="91440" tIns="45720" rIns="91440" bIns="45720" rtlCol="0" anchor="ctr">
            <a:spAutoFit/>
          </a:bodyPr>
          <a:lstStyle>
            <a:lvl1pPr algn="ctr">
              <a:defRPr sz="800" b="0" i="0">
                <a:solidFill>
                  <a:srgbClr val="6C6463"/>
                </a:solidFill>
                <a:latin typeface="Arial" panose="020B0604020202020204" pitchFamily="34" charset="0"/>
                <a:cs typeface="Arial" panose="020B0604020202020204" pitchFamily="34" charset="0"/>
              </a:defRPr>
            </a:lvl1pPr>
          </a:lstStyle>
          <a:p>
            <a:r>
              <a:rPr lang="en-US" dirty="0"/>
              <a:t>Office of Child Support Enforcement</a:t>
            </a:r>
          </a:p>
        </p:txBody>
      </p:sp>
      <p:sp>
        <p:nvSpPr>
          <p:cNvPr id="10" name="Slide Number Placeholder 5"/>
          <p:cNvSpPr>
            <a:spLocks noGrp="1"/>
          </p:cNvSpPr>
          <p:nvPr>
            <p:ph type="sldNum" sz="quarter" idx="4"/>
          </p:nvPr>
        </p:nvSpPr>
        <p:spPr>
          <a:xfrm>
            <a:off x="6858000" y="6505545"/>
            <a:ext cx="2133600" cy="215444"/>
          </a:xfrm>
          <a:prstGeom prst="rect">
            <a:avLst/>
          </a:prstGeom>
        </p:spPr>
        <p:txBody>
          <a:bodyPr vert="horz" lIns="91440" tIns="45720" rIns="91440" bIns="45720" rtlCol="0" anchor="ctr">
            <a:spAutoFit/>
          </a:bodyPr>
          <a:lstStyle>
            <a:lvl1pPr algn="r">
              <a:defRPr sz="800" b="0" i="0">
                <a:solidFill>
                  <a:srgbClr val="6C6463"/>
                </a:solidFill>
                <a:latin typeface="Arial" panose="020B0604020202020204" pitchFamily="34" charset="0"/>
                <a:cs typeface="Arial" panose="020B0604020202020204" pitchFamily="34" charset="0"/>
              </a:defRPr>
            </a:lvl1pPr>
          </a:lstStyle>
          <a:p>
            <a:fld id="{42782948-4DBE-204D-AB9E-B65E067054AE}" type="slidenum">
              <a:rPr lang="en-US" smtClean="0"/>
              <a:pPr/>
              <a:t>‹#›</a:t>
            </a:fld>
            <a:endParaRPr lang="en-US" dirty="0"/>
          </a:p>
        </p:txBody>
      </p:sp>
    </p:spTree>
    <p:extLst>
      <p:ext uri="{BB962C8B-B14F-4D97-AF65-F5344CB8AC3E}">
        <p14:creationId xmlns:p14="http://schemas.microsoft.com/office/powerpoint/2010/main" val="881333492"/>
      </p:ext>
    </p:extLst>
  </p:cSld>
  <p:clrMap bg1="lt1" tx1="dk1" bg2="lt2" tx2="dk2" accent1="accent1" accent2="accent2" accent3="accent3" accent4="accent4" accent5="accent5" accent6="accent6" hlink="hlink" folHlink="folHlink"/>
  <p:sldLayoutIdLst>
    <p:sldLayoutId id="2147483738" r:id="rId1"/>
    <p:sldLayoutId id="2147483741" r:id="rId2"/>
    <p:sldLayoutId id="2147483743" r:id="rId3"/>
    <p:sldLayoutId id="2147483742" r:id="rId4"/>
    <p:sldLayoutId id="2147483654" r:id="rId5"/>
    <p:sldLayoutId id="2147483745" r:id="rId6"/>
    <p:sldLayoutId id="2147483746" r:id="rId7"/>
    <p:sldLayoutId id="2147483708" r:id="rId8"/>
    <p:sldLayoutId id="2147483774" r:id="rId9"/>
    <p:sldLayoutId id="2147483710" r:id="rId10"/>
    <p:sldLayoutId id="2147483748" r:id="rId11"/>
    <p:sldLayoutId id="2147483776" r:id="rId12"/>
    <p:sldLayoutId id="2147483744" r:id="rId13"/>
    <p:sldLayoutId id="2147483775" r:id="rId14"/>
    <p:sldLayoutId id="2147483777" r:id="rId15"/>
    <p:sldLayoutId id="2147483778" r:id="rId16"/>
    <p:sldLayoutId id="2147483779" r:id="rId17"/>
  </p:sldLayoutIdLst>
  <p:hf hdr="0" dt="0"/>
  <p:txStyles>
    <p:titleStyle>
      <a:lvl1pPr algn="l" defTabSz="457200" rtl="0" eaLnBrk="1" latinLnBrk="0" hangingPunct="1">
        <a:spcBef>
          <a:spcPct val="0"/>
        </a:spcBef>
        <a:buNone/>
        <a:defRPr sz="2800" b="0" i="0" kern="1200" baseline="0">
          <a:solidFill>
            <a:srgbClr val="336A90"/>
          </a:solidFill>
          <a:latin typeface="Arial" panose="020B0604020202020204" pitchFamily="34" charset="0"/>
          <a:ea typeface="+mj-ea"/>
          <a:cs typeface="Gill Sans MT"/>
        </a:defRPr>
      </a:lvl1pPr>
    </p:titleStyle>
    <p:bodyStyle>
      <a:lvl1pPr marL="230188" indent="-230188" algn="l" defTabSz="457200" rtl="0" eaLnBrk="1" latinLnBrk="0" hangingPunct="1">
        <a:spcBef>
          <a:spcPts val="0"/>
        </a:spcBef>
        <a:spcAft>
          <a:spcPts val="1200"/>
        </a:spcAft>
        <a:buFont typeface="Arial"/>
        <a:buChar char="•"/>
        <a:defRPr sz="2000" b="0" i="0" kern="1200" baseline="0">
          <a:solidFill>
            <a:srgbClr val="5B616B"/>
          </a:solidFill>
          <a:latin typeface="Arial" panose="020B0604020202020204" pitchFamily="34" charset="0"/>
          <a:ea typeface="+mn-ea"/>
          <a:cs typeface="Gill Sans MT"/>
        </a:defRPr>
      </a:lvl1pPr>
      <a:lvl2pPr marL="684213" indent="-230188" algn="l" defTabSz="457200" rtl="0" eaLnBrk="1" latinLnBrk="0" hangingPunct="1">
        <a:spcBef>
          <a:spcPts val="0"/>
        </a:spcBef>
        <a:spcAft>
          <a:spcPts val="1200"/>
        </a:spcAft>
        <a:buFont typeface="Arial"/>
        <a:buChar char="–"/>
        <a:defRPr sz="1800" b="0" i="0" kern="1200" baseline="0">
          <a:solidFill>
            <a:srgbClr val="5B616B"/>
          </a:solidFill>
          <a:latin typeface="Arial" panose="020B0604020202020204" pitchFamily="34" charset="0"/>
          <a:ea typeface="+mn-ea"/>
          <a:cs typeface="Gill Sans MT"/>
        </a:defRPr>
      </a:lvl2pPr>
      <a:lvl3pPr marL="914400" indent="-230188" algn="l" defTabSz="457200" rtl="0" eaLnBrk="1" latinLnBrk="0" hangingPunct="1">
        <a:spcBef>
          <a:spcPct val="20000"/>
        </a:spcBef>
        <a:buFont typeface="Arial"/>
        <a:buChar char="•"/>
        <a:defRPr sz="1800" b="0" i="0" kern="1200">
          <a:solidFill>
            <a:srgbClr val="6C6463"/>
          </a:solidFill>
          <a:latin typeface="Gill Sans MT"/>
          <a:ea typeface="+mn-ea"/>
          <a:cs typeface="Gill Sans MT"/>
        </a:defRPr>
      </a:lvl3pPr>
      <a:lvl4pPr marL="1146175" indent="-231775" algn="l" defTabSz="457200" rtl="0" eaLnBrk="1" latinLnBrk="0" hangingPunct="1">
        <a:spcBef>
          <a:spcPct val="20000"/>
        </a:spcBef>
        <a:buFont typeface="Arial"/>
        <a:buChar char="–"/>
        <a:defRPr sz="1600" b="0" i="0" kern="1200">
          <a:solidFill>
            <a:srgbClr val="6C6463"/>
          </a:solidFill>
          <a:latin typeface="Gill Sans MT"/>
          <a:ea typeface="+mn-ea"/>
          <a:cs typeface="Gill Sans MT"/>
        </a:defRPr>
      </a:lvl4pPr>
      <a:lvl5pPr marL="1255713" indent="-230188" algn="l" defTabSz="457200" rtl="0" eaLnBrk="1" latinLnBrk="0" hangingPunct="1">
        <a:spcBef>
          <a:spcPct val="20000"/>
        </a:spcBef>
        <a:buFont typeface="Arial"/>
        <a:buChar char="»"/>
        <a:defRPr sz="1400" b="0" i="0" kern="1200">
          <a:solidFill>
            <a:srgbClr val="6C6463"/>
          </a:solidFill>
          <a:latin typeface="Gill Sans MT"/>
          <a:ea typeface="+mn-ea"/>
          <a:cs typeface="Gill Sans M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4.xml"/><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5.xml"/><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1.xml"/><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2.xml"/><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3.xml"/><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4.xml"/><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8.xml"/><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9.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6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0.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8.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8.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8.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8.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7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0.xml"/><Relationship Id="rId1" Type="http://schemas.openxmlformats.org/officeDocument/2006/relationships/slideLayout" Target="../slideLayouts/slideLayout8.xml"/></Relationships>
</file>

<file path=ppt/slides/_rels/slide7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1.xml"/><Relationship Id="rId1" Type="http://schemas.openxmlformats.org/officeDocument/2006/relationships/slideLayout" Target="../slideLayouts/slideLayout8.xml"/></Relationships>
</file>

<file path=ppt/slides/_rels/slide7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2.xml"/><Relationship Id="rId1" Type="http://schemas.openxmlformats.org/officeDocument/2006/relationships/slideLayout" Target="../slideLayouts/slideLayout8.xml"/></Relationships>
</file>

<file path=ppt/slides/_rels/slide7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73.xml"/><Relationship Id="rId1" Type="http://schemas.openxmlformats.org/officeDocument/2006/relationships/slideLayout" Target="../slideLayouts/slideLayout8.xml"/></Relationships>
</file>

<file path=ppt/slides/_rels/slide7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4.xml"/><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3" Type="http://schemas.openxmlformats.org/officeDocument/2006/relationships/hyperlink" Target="http://www.uniformlaws.org/shared/docs/interstate%20family%20support/UIFSA_2008_Final_Amended%202015_Revised%20Prefatory%20Note%20and%20Comments.pdf" TargetMode="External"/><Relationship Id="rId2" Type="http://schemas.openxmlformats.org/officeDocument/2006/relationships/notesSlide" Target="../notesSlides/notesSlide75.xml"/><Relationship Id="rId1" Type="http://schemas.openxmlformats.org/officeDocument/2006/relationships/slideLayout" Target="../slideLayouts/slideLayout8.xml"/><Relationship Id="rId6" Type="http://schemas.openxmlformats.org/officeDocument/2006/relationships/hyperlink" Target="https://www.acf.hhs.gov/css/resource/ocse-intergovernmental-forms-training" TargetMode="External"/><Relationship Id="rId5" Type="http://schemas.openxmlformats.org/officeDocument/2006/relationships/hyperlink" Target="https://www.acf.hhs.gov/sites/default/files/programs/css/intergovernmental_forms_matrix.pdf" TargetMode="External"/><Relationship Id="rId4" Type="http://schemas.openxmlformats.org/officeDocument/2006/relationships/hyperlink" Target="https://www.acf.hhs.gov/css/resource/full-faith-and-credit-for-child-support-orders" TargetMode="External"/></Relationships>
</file>

<file path=ppt/slides/_rels/slide76.xml.rels><?xml version="1.0" encoding="UTF-8" standalone="yes"?>
<Relationships xmlns="http://schemas.openxmlformats.org/package/2006/relationships"><Relationship Id="rId3" Type="http://schemas.openxmlformats.org/officeDocument/2006/relationships/hyperlink" Target="https://www.acf.hhs.gov/css/resource/applicability-of-full-faith-and-credit-for-child-support-orders" TargetMode="External"/><Relationship Id="rId2" Type="http://schemas.openxmlformats.org/officeDocument/2006/relationships/notesSlide" Target="../notesSlides/notesSlide76.xml"/><Relationship Id="rId1" Type="http://schemas.openxmlformats.org/officeDocument/2006/relationships/slideLayout" Target="../slideLayouts/slideLayout8.xml"/><Relationship Id="rId5" Type="http://schemas.openxmlformats.org/officeDocument/2006/relationships/hyperlink" Target="https://www.acf.hhs.gov/css/resource/training-international-case-processing" TargetMode="External"/><Relationship Id="rId4" Type="http://schemas.openxmlformats.org/officeDocument/2006/relationships/hyperlink" Target="https://www.acf.hhs.gov/css/resource/2008-revisions-to-the-uniform-interstate-family-support-act" TargetMode="Externa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956441" y="3276600"/>
            <a:ext cx="5486400" cy="1447800"/>
          </a:xfrm>
        </p:spPr>
        <p:txBody>
          <a:bodyPr>
            <a:normAutofit/>
          </a:bodyPr>
          <a:lstStyle/>
          <a:p>
            <a:pPr>
              <a:lnSpc>
                <a:spcPts val="3480"/>
              </a:lnSpc>
              <a:spcBef>
                <a:spcPts val="0"/>
              </a:spcBef>
            </a:pPr>
            <a:r>
              <a:rPr lang="en-US" dirty="0"/>
              <a:t>INTERSTATE 101</a:t>
            </a:r>
            <a:br>
              <a:rPr lang="en-US" dirty="0"/>
            </a:br>
            <a:endParaRPr lang="en-US" dirty="0"/>
          </a:p>
        </p:txBody>
      </p:sp>
      <p:sp>
        <p:nvSpPr>
          <p:cNvPr id="6" name="Subtitle 5"/>
          <p:cNvSpPr>
            <a:spLocks noGrp="1"/>
          </p:cNvSpPr>
          <p:nvPr>
            <p:ph type="subTitle" idx="1"/>
          </p:nvPr>
        </p:nvSpPr>
        <p:spPr>
          <a:xfrm>
            <a:off x="990600" y="4267200"/>
            <a:ext cx="5562600" cy="1066800"/>
          </a:xfrm>
        </p:spPr>
        <p:txBody>
          <a:bodyPr/>
          <a:lstStyle/>
          <a:p>
            <a:r>
              <a:rPr lang="en-US" dirty="0"/>
              <a:t>July 12, 2018</a:t>
            </a:r>
          </a:p>
        </p:txBody>
      </p:sp>
    </p:spTree>
    <p:extLst>
      <p:ext uri="{BB962C8B-B14F-4D97-AF65-F5344CB8AC3E}">
        <p14:creationId xmlns:p14="http://schemas.microsoft.com/office/powerpoint/2010/main" val="33545610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r>
              <a:rPr lang="en-US" sz="2600" b="1" dirty="0"/>
              <a:t>Initiating agency </a:t>
            </a:r>
            <a:r>
              <a:rPr lang="en-US" sz="2600" dirty="0"/>
              <a:t>(federal law) – IV-D agency where parent is receiving services</a:t>
            </a:r>
          </a:p>
          <a:p>
            <a:pPr lvl="1"/>
            <a:r>
              <a:rPr lang="en-US" sz="2400" dirty="0"/>
              <a:t>Services may include referral of case to responding agency</a:t>
            </a:r>
          </a:p>
          <a:p>
            <a:r>
              <a:rPr lang="en-US" sz="2600" b="1" dirty="0"/>
              <a:t>Responding agency </a:t>
            </a:r>
            <a:r>
              <a:rPr lang="en-US" sz="2600" dirty="0"/>
              <a:t>(federal law) – IV-D agency providing services in response to referral from initiating agency</a:t>
            </a:r>
          </a:p>
          <a:p>
            <a:r>
              <a:rPr lang="en-US" sz="2600" b="1" dirty="0"/>
              <a:t>Tribunal</a:t>
            </a:r>
            <a:r>
              <a:rPr lang="en-US" sz="2600" dirty="0"/>
              <a:t> (UIFSA) – court, IV-D agency, or quasi-judicial entity authorized to establish, enforce, or modify support orders or determine parentage</a:t>
            </a:r>
            <a:endParaRPr lang="en-US" dirty="0"/>
          </a:p>
        </p:txBody>
      </p:sp>
      <p:sp>
        <p:nvSpPr>
          <p:cNvPr id="2" name="Slide Number Placeholder 1"/>
          <p:cNvSpPr>
            <a:spLocks noGrp="1"/>
          </p:cNvSpPr>
          <p:nvPr>
            <p:ph type="sldNum" sz="quarter" idx="4"/>
          </p:nvPr>
        </p:nvSpPr>
        <p:spPr/>
        <p:txBody>
          <a:bodyPr/>
          <a:lstStyle/>
          <a:p>
            <a:fld id="{42782948-4DBE-204D-AB9E-B65E067054AE}" type="slidenum">
              <a:rPr lang="en-US" smtClean="0"/>
              <a:pPr/>
              <a:t>10</a:t>
            </a:fld>
            <a:endParaRPr lang="en-US" dirty="0"/>
          </a:p>
        </p:txBody>
      </p:sp>
      <p:sp>
        <p:nvSpPr>
          <p:cNvPr id="8" name="Title 7"/>
          <p:cNvSpPr>
            <a:spLocks noGrp="1"/>
          </p:cNvSpPr>
          <p:nvPr>
            <p:ph type="title"/>
          </p:nvPr>
        </p:nvSpPr>
        <p:spPr>
          <a:xfrm>
            <a:off x="685800" y="786825"/>
            <a:ext cx="7543800" cy="584775"/>
          </a:xfrm>
        </p:spPr>
        <p:txBody>
          <a:bodyPr/>
          <a:lstStyle/>
          <a:p>
            <a:r>
              <a:rPr lang="en-US" sz="3200" dirty="0"/>
              <a:t>More Agency Terms</a:t>
            </a:r>
          </a:p>
        </p:txBody>
      </p:sp>
    </p:spTree>
    <p:extLst>
      <p:ext uri="{BB962C8B-B14F-4D97-AF65-F5344CB8AC3E}">
        <p14:creationId xmlns:p14="http://schemas.microsoft.com/office/powerpoint/2010/main" val="36958989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lstStyle/>
          <a:p>
            <a:r>
              <a:rPr lang="en-US" sz="2600" dirty="0"/>
              <a:t>What are possible terms to describe this type of case?</a:t>
            </a:r>
          </a:p>
          <a:p>
            <a:r>
              <a:rPr lang="en-US" sz="2600" dirty="0"/>
              <a:t>If Texas sends case to Arizona, what terms describe entities sending or receiving case? </a:t>
            </a:r>
          </a:p>
          <a:p>
            <a:endParaRPr lang="en-US" dirty="0"/>
          </a:p>
          <a:p>
            <a:pPr lvl="1"/>
            <a:endParaRPr lang="en-US" dirty="0"/>
          </a:p>
          <a:p>
            <a:endParaRPr lang="en-US" dirty="0"/>
          </a:p>
        </p:txBody>
      </p:sp>
      <p:sp>
        <p:nvSpPr>
          <p:cNvPr id="2" name="Slide Number Placeholder 1"/>
          <p:cNvSpPr>
            <a:spLocks noGrp="1"/>
          </p:cNvSpPr>
          <p:nvPr>
            <p:ph type="sldNum" sz="quarter" idx="4"/>
          </p:nvPr>
        </p:nvSpPr>
        <p:spPr/>
        <p:txBody>
          <a:bodyPr/>
          <a:lstStyle/>
          <a:p>
            <a:fld id="{42782948-4DBE-204D-AB9E-B65E067054AE}" type="slidenum">
              <a:rPr lang="en-US" smtClean="0"/>
              <a:pPr/>
              <a:t>11</a:t>
            </a:fld>
            <a:endParaRPr lang="en-US" dirty="0"/>
          </a:p>
        </p:txBody>
      </p:sp>
      <p:sp>
        <p:nvSpPr>
          <p:cNvPr id="8" name="Title 7"/>
          <p:cNvSpPr>
            <a:spLocks noGrp="1"/>
          </p:cNvSpPr>
          <p:nvPr>
            <p:ph type="title"/>
          </p:nvPr>
        </p:nvSpPr>
        <p:spPr>
          <a:xfrm>
            <a:off x="685800" y="786825"/>
            <a:ext cx="7543800" cy="584775"/>
          </a:xfrm>
        </p:spPr>
        <p:txBody>
          <a:bodyPr/>
          <a:lstStyle/>
          <a:p>
            <a:r>
              <a:rPr lang="en-US" sz="3200" dirty="0"/>
              <a:t>Practice Using Interstate Terms</a:t>
            </a:r>
          </a:p>
        </p:txBody>
      </p:sp>
      <p:pic>
        <p:nvPicPr>
          <p:cNvPr id="4" name="Picture 3"/>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268" y="-304800"/>
            <a:ext cx="9141463" cy="6857999"/>
          </a:xfrm>
          <a:prstGeom prst="rect">
            <a:avLst/>
          </a:prstGeom>
        </p:spPr>
      </p:pic>
    </p:spTree>
    <p:extLst>
      <p:ext uri="{BB962C8B-B14F-4D97-AF65-F5344CB8AC3E}">
        <p14:creationId xmlns:p14="http://schemas.microsoft.com/office/powerpoint/2010/main" val="16166893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en-US" b="1" dirty="0"/>
              <a:t>HISTORY</a:t>
            </a:r>
            <a:endParaRPr lang="en-GB" b="1" dirty="0"/>
          </a:p>
        </p:txBody>
      </p:sp>
      <p:sp>
        <p:nvSpPr>
          <p:cNvPr id="3" name="Slide Number Placeholder 2"/>
          <p:cNvSpPr>
            <a:spLocks noGrp="1"/>
          </p:cNvSpPr>
          <p:nvPr>
            <p:ph type="sldNum" sz="quarter" idx="4294967295"/>
          </p:nvPr>
        </p:nvSpPr>
        <p:spPr>
          <a:xfrm>
            <a:off x="7010400" y="6529388"/>
            <a:ext cx="2133600" cy="185737"/>
          </a:xfrm>
          <a:prstGeom prst="rect">
            <a:avLst/>
          </a:prstGeom>
        </p:spPr>
        <p:txBody>
          <a:bodyPr/>
          <a:lstStyle/>
          <a:p>
            <a:fld id="{42782948-4DBE-204D-AB9E-B65E067054AE}" type="slidenum">
              <a:rPr lang="en-US" smtClean="0"/>
              <a:pPr/>
              <a:t>12</a:t>
            </a:fld>
            <a:endParaRPr lang="en-US" dirty="0"/>
          </a:p>
        </p:txBody>
      </p:sp>
    </p:spTree>
    <p:extLst>
      <p:ext uri="{BB962C8B-B14F-4D97-AF65-F5344CB8AC3E}">
        <p14:creationId xmlns:p14="http://schemas.microsoft.com/office/powerpoint/2010/main" val="11922286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2133600"/>
            <a:ext cx="7543800" cy="2743200"/>
          </a:xfrm>
        </p:spPr>
        <p:txBody>
          <a:bodyPr/>
          <a:lstStyle/>
          <a:p>
            <a:r>
              <a:rPr lang="en-US" sz="2600" dirty="0"/>
              <a:t>Developed in 1992</a:t>
            </a:r>
          </a:p>
          <a:p>
            <a:r>
              <a:rPr lang="en-US" sz="2600" dirty="0"/>
              <a:t>Amended: 1996, 2001, 2008</a:t>
            </a:r>
          </a:p>
          <a:p>
            <a:r>
              <a:rPr lang="en-US" sz="2600" dirty="0"/>
              <a:t>Mandatory in 1998</a:t>
            </a:r>
          </a:p>
          <a:p>
            <a:r>
              <a:rPr lang="en-US" sz="2600" dirty="0"/>
              <a:t>Uniform law in all states</a:t>
            </a:r>
          </a:p>
        </p:txBody>
      </p:sp>
      <p:sp>
        <p:nvSpPr>
          <p:cNvPr id="2" name="Slide Number Placeholder 1"/>
          <p:cNvSpPr>
            <a:spLocks noGrp="1"/>
          </p:cNvSpPr>
          <p:nvPr>
            <p:ph type="sldNum" sz="quarter" idx="4"/>
          </p:nvPr>
        </p:nvSpPr>
        <p:spPr/>
        <p:txBody>
          <a:bodyPr/>
          <a:lstStyle/>
          <a:p>
            <a:fld id="{42782948-4DBE-204D-AB9E-B65E067054AE}" type="slidenum">
              <a:rPr lang="en-US" smtClean="0"/>
              <a:pPr/>
              <a:t>13</a:t>
            </a:fld>
            <a:endParaRPr lang="en-US" dirty="0"/>
          </a:p>
        </p:txBody>
      </p:sp>
      <p:sp>
        <p:nvSpPr>
          <p:cNvPr id="8" name="Title 7"/>
          <p:cNvSpPr>
            <a:spLocks noGrp="1"/>
          </p:cNvSpPr>
          <p:nvPr>
            <p:ph type="title"/>
          </p:nvPr>
        </p:nvSpPr>
        <p:spPr>
          <a:xfrm>
            <a:off x="685800" y="294382"/>
            <a:ext cx="8305800" cy="1534417"/>
          </a:xfrm>
        </p:spPr>
        <p:txBody>
          <a:bodyPr/>
          <a:lstStyle/>
          <a:p>
            <a:pPr>
              <a:spcAft>
                <a:spcPts val="2400"/>
              </a:spcAft>
            </a:pPr>
            <a:r>
              <a:rPr lang="en-US" sz="3200" dirty="0"/>
              <a:t>Uniform Interstate Family Support Act (UIFSA)</a:t>
            </a:r>
          </a:p>
        </p:txBody>
      </p:sp>
    </p:spTree>
    <p:extLst>
      <p:ext uri="{BB962C8B-B14F-4D97-AF65-F5344CB8AC3E}">
        <p14:creationId xmlns:p14="http://schemas.microsoft.com/office/powerpoint/2010/main" val="31272553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lstStyle/>
          <a:p>
            <a:r>
              <a:rPr lang="en-US" sz="2600" dirty="0"/>
              <a:t>Provides one set of rules</a:t>
            </a:r>
          </a:p>
          <a:p>
            <a:r>
              <a:rPr lang="en-US" sz="2600" dirty="0"/>
              <a:t>Enables interstate coordination and cooperation</a:t>
            </a:r>
          </a:p>
          <a:p>
            <a:r>
              <a:rPr lang="en-US" sz="2600" dirty="0"/>
              <a:t>Almost $1.6 billion collected in 2016</a:t>
            </a:r>
          </a:p>
          <a:p>
            <a:r>
              <a:rPr lang="en-US" sz="2600" dirty="0"/>
              <a:t>OCSE has policy guidance on UIFSA</a:t>
            </a:r>
          </a:p>
        </p:txBody>
      </p:sp>
      <p:sp>
        <p:nvSpPr>
          <p:cNvPr id="2" name="Slide Number Placeholder 1"/>
          <p:cNvSpPr>
            <a:spLocks noGrp="1"/>
          </p:cNvSpPr>
          <p:nvPr>
            <p:ph type="sldNum" sz="quarter" idx="4"/>
          </p:nvPr>
        </p:nvSpPr>
        <p:spPr/>
        <p:txBody>
          <a:bodyPr/>
          <a:lstStyle/>
          <a:p>
            <a:fld id="{42782948-4DBE-204D-AB9E-B65E067054AE}" type="slidenum">
              <a:rPr lang="en-US" smtClean="0"/>
              <a:pPr/>
              <a:t>14</a:t>
            </a:fld>
            <a:endParaRPr lang="en-US" dirty="0"/>
          </a:p>
        </p:txBody>
      </p:sp>
      <p:sp>
        <p:nvSpPr>
          <p:cNvPr id="8" name="Title 7"/>
          <p:cNvSpPr>
            <a:spLocks noGrp="1"/>
          </p:cNvSpPr>
          <p:nvPr>
            <p:ph type="title"/>
          </p:nvPr>
        </p:nvSpPr>
        <p:spPr>
          <a:xfrm>
            <a:off x="685800" y="786825"/>
            <a:ext cx="7543800" cy="584775"/>
          </a:xfrm>
        </p:spPr>
        <p:txBody>
          <a:bodyPr/>
          <a:lstStyle/>
          <a:p>
            <a:r>
              <a:rPr lang="en-US" sz="3200" dirty="0"/>
              <a:t>Why UIFSA is Important</a:t>
            </a:r>
          </a:p>
        </p:txBody>
      </p:sp>
    </p:spTree>
    <p:extLst>
      <p:ext uri="{BB962C8B-B14F-4D97-AF65-F5344CB8AC3E}">
        <p14:creationId xmlns:p14="http://schemas.microsoft.com/office/powerpoint/2010/main" val="13075435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2782948-4DBE-204D-AB9E-B65E067054AE}" type="slidenum">
              <a:rPr lang="en-US" smtClean="0"/>
              <a:pPr/>
              <a:t>15</a:t>
            </a:fld>
            <a:endParaRPr lang="en-US" dirty="0"/>
          </a:p>
        </p:txBody>
      </p:sp>
      <p:sp>
        <p:nvSpPr>
          <p:cNvPr id="8" name="Title 7"/>
          <p:cNvSpPr>
            <a:spLocks noGrp="1"/>
          </p:cNvSpPr>
          <p:nvPr>
            <p:ph type="title"/>
          </p:nvPr>
        </p:nvSpPr>
        <p:spPr>
          <a:xfrm>
            <a:off x="685800" y="533400"/>
            <a:ext cx="8077200" cy="523220"/>
          </a:xfrm>
        </p:spPr>
        <p:txBody>
          <a:bodyPr/>
          <a:lstStyle/>
          <a:p>
            <a:r>
              <a:rPr lang="en-US" sz="3200" dirty="0"/>
              <a:t>Example of UIFSA Section and Comment</a:t>
            </a:r>
          </a:p>
        </p:txBody>
      </p:sp>
      <p:pic>
        <p:nvPicPr>
          <p:cNvPr id="14" name="Picture 13">
            <a:extLst>
              <a:ext uri="{FF2B5EF4-FFF2-40B4-BE49-F238E27FC236}">
                <a16:creationId xmlns:a16="http://schemas.microsoft.com/office/drawing/2014/main" id="{CDB8A08D-4BBE-4009-A0B4-785C0FFFFD98}"/>
              </a:ext>
            </a:extLst>
          </p:cNvPr>
          <p:cNvPicPr>
            <a:picLocks noChangeAspect="1"/>
          </p:cNvPicPr>
          <p:nvPr/>
        </p:nvPicPr>
        <p:blipFill rotWithShape="1">
          <a:blip r:embed="rId3"/>
          <a:srcRect l="31597" t="15952" r="31696" b="41866"/>
          <a:stretch/>
        </p:blipFill>
        <p:spPr>
          <a:xfrm>
            <a:off x="533400" y="1311496"/>
            <a:ext cx="7924800" cy="5089304"/>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1339092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a:t>BASICS</a:t>
            </a:r>
            <a:endParaRPr lang="en-GB" b="1" dirty="0"/>
          </a:p>
        </p:txBody>
      </p:sp>
      <p:sp>
        <p:nvSpPr>
          <p:cNvPr id="3" name="Slide Number Placeholder 2"/>
          <p:cNvSpPr>
            <a:spLocks noGrp="1"/>
          </p:cNvSpPr>
          <p:nvPr>
            <p:ph type="sldNum" sz="quarter" idx="4294967295"/>
          </p:nvPr>
        </p:nvSpPr>
        <p:spPr>
          <a:xfrm>
            <a:off x="7010400" y="6529388"/>
            <a:ext cx="2133600" cy="185737"/>
          </a:xfrm>
          <a:prstGeom prst="rect">
            <a:avLst/>
          </a:prstGeom>
        </p:spPr>
        <p:txBody>
          <a:bodyPr/>
          <a:lstStyle/>
          <a:p>
            <a:fld id="{42782948-4DBE-204D-AB9E-B65E067054AE}" type="slidenum">
              <a:rPr lang="en-US" smtClean="0"/>
              <a:pPr/>
              <a:t>16</a:t>
            </a:fld>
            <a:endParaRPr lang="en-US" dirty="0"/>
          </a:p>
        </p:txBody>
      </p:sp>
    </p:spTree>
    <p:extLst>
      <p:ext uri="{BB962C8B-B14F-4D97-AF65-F5344CB8AC3E}">
        <p14:creationId xmlns:p14="http://schemas.microsoft.com/office/powerpoint/2010/main" val="1650708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r>
              <a:rPr lang="en-US" sz="2600" dirty="0"/>
              <a:t>Federal law and regulations:</a:t>
            </a:r>
          </a:p>
          <a:p>
            <a:pPr lvl="1"/>
            <a:r>
              <a:rPr lang="en-US" sz="2400" dirty="0"/>
              <a:t>Provide framework for processing cases </a:t>
            </a:r>
          </a:p>
          <a:p>
            <a:pPr lvl="1"/>
            <a:r>
              <a:rPr lang="en-US" sz="2400" dirty="0"/>
              <a:t>Require interstate cooperation</a:t>
            </a:r>
          </a:p>
          <a:p>
            <a:pPr lvl="1"/>
            <a:r>
              <a:rPr lang="en-US" sz="2400" dirty="0"/>
              <a:t>Allow both states in interstate IV-D cases to count payments as collections</a:t>
            </a:r>
          </a:p>
          <a:p>
            <a:pPr lvl="1"/>
            <a:r>
              <a:rPr lang="en-US" sz="2400" dirty="0"/>
              <a:t>Require states to enact UIFSA 2008</a:t>
            </a:r>
          </a:p>
          <a:p>
            <a:pPr lvl="1"/>
            <a:r>
              <a:rPr lang="en-US" sz="2400" dirty="0"/>
              <a:t>Require central registry </a:t>
            </a:r>
          </a:p>
          <a:p>
            <a:r>
              <a:rPr lang="en-US" sz="2600" dirty="0"/>
              <a:t>Federal regulations generally apply only to IV-D cases</a:t>
            </a:r>
          </a:p>
        </p:txBody>
      </p:sp>
      <p:sp>
        <p:nvSpPr>
          <p:cNvPr id="2" name="Slide Number Placeholder 1"/>
          <p:cNvSpPr>
            <a:spLocks noGrp="1"/>
          </p:cNvSpPr>
          <p:nvPr>
            <p:ph type="sldNum" sz="quarter" idx="4"/>
          </p:nvPr>
        </p:nvSpPr>
        <p:spPr/>
        <p:txBody>
          <a:bodyPr/>
          <a:lstStyle/>
          <a:p>
            <a:fld id="{42782948-4DBE-204D-AB9E-B65E067054AE}" type="slidenum">
              <a:rPr lang="en-US" smtClean="0"/>
              <a:pPr/>
              <a:t>17</a:t>
            </a:fld>
            <a:endParaRPr lang="en-US" dirty="0"/>
          </a:p>
        </p:txBody>
      </p:sp>
      <p:sp>
        <p:nvSpPr>
          <p:cNvPr id="8" name="Title 7"/>
          <p:cNvSpPr>
            <a:spLocks noGrp="1"/>
          </p:cNvSpPr>
          <p:nvPr>
            <p:ph type="title"/>
          </p:nvPr>
        </p:nvSpPr>
        <p:spPr>
          <a:xfrm>
            <a:off x="685800" y="786825"/>
            <a:ext cx="7543800" cy="584775"/>
          </a:xfrm>
        </p:spPr>
        <p:txBody>
          <a:bodyPr/>
          <a:lstStyle/>
          <a:p>
            <a:r>
              <a:rPr lang="en-US" sz="3200" dirty="0"/>
              <a:t>Federal Laws and Regulations</a:t>
            </a:r>
          </a:p>
        </p:txBody>
      </p:sp>
    </p:spTree>
    <p:extLst>
      <p:ext uri="{BB962C8B-B14F-4D97-AF65-F5344CB8AC3E}">
        <p14:creationId xmlns:p14="http://schemas.microsoft.com/office/powerpoint/2010/main" val="6173418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r>
              <a:rPr lang="en-US" sz="2600" dirty="0"/>
              <a:t>Federal Full Faith and Credit for Child Support Orders Act (28 U.S.C. § 1738B):</a:t>
            </a:r>
          </a:p>
          <a:p>
            <a:pPr lvl="1"/>
            <a:r>
              <a:rPr lang="en-US" sz="2400" dirty="0"/>
              <a:t>Effective October 1994</a:t>
            </a:r>
          </a:p>
          <a:p>
            <a:pPr lvl="1"/>
            <a:r>
              <a:rPr lang="en-US" sz="2400" dirty="0"/>
              <a:t>Amended several times to make consistent with UIFSA</a:t>
            </a:r>
          </a:p>
          <a:p>
            <a:pPr lvl="1"/>
            <a:r>
              <a:rPr lang="en-US" sz="2400" dirty="0"/>
              <a:t>Applicable to tribes</a:t>
            </a:r>
          </a:p>
          <a:p>
            <a:pPr lvl="1"/>
            <a:r>
              <a:rPr lang="en-US" sz="2400" dirty="0"/>
              <a:t>Requires all courts to accord full faith and credit to child support order issued by another state or tribe</a:t>
            </a:r>
          </a:p>
        </p:txBody>
      </p:sp>
      <p:sp>
        <p:nvSpPr>
          <p:cNvPr id="2" name="Slide Number Placeholder 1"/>
          <p:cNvSpPr>
            <a:spLocks noGrp="1"/>
          </p:cNvSpPr>
          <p:nvPr>
            <p:ph type="sldNum" sz="quarter" idx="4"/>
          </p:nvPr>
        </p:nvSpPr>
        <p:spPr/>
        <p:txBody>
          <a:bodyPr/>
          <a:lstStyle/>
          <a:p>
            <a:fld id="{42782948-4DBE-204D-AB9E-B65E067054AE}" type="slidenum">
              <a:rPr lang="en-US" smtClean="0"/>
              <a:pPr/>
              <a:t>18</a:t>
            </a:fld>
            <a:endParaRPr lang="en-US" dirty="0"/>
          </a:p>
        </p:txBody>
      </p:sp>
      <p:sp>
        <p:nvSpPr>
          <p:cNvPr id="8" name="Title 7"/>
          <p:cNvSpPr>
            <a:spLocks noGrp="1"/>
          </p:cNvSpPr>
          <p:nvPr>
            <p:ph type="title"/>
          </p:nvPr>
        </p:nvSpPr>
        <p:spPr>
          <a:xfrm>
            <a:off x="685800" y="786825"/>
            <a:ext cx="7543800" cy="584775"/>
          </a:xfrm>
        </p:spPr>
        <p:txBody>
          <a:bodyPr/>
          <a:lstStyle/>
          <a:p>
            <a:r>
              <a:rPr lang="en-US" sz="3200" dirty="0"/>
              <a:t>FFCCSOA</a:t>
            </a:r>
          </a:p>
        </p:txBody>
      </p:sp>
    </p:spTree>
    <p:extLst>
      <p:ext uri="{BB962C8B-B14F-4D97-AF65-F5344CB8AC3E}">
        <p14:creationId xmlns:p14="http://schemas.microsoft.com/office/powerpoint/2010/main" val="23956643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r>
              <a:rPr lang="en-US" sz="2600" dirty="0"/>
              <a:t>UIFSA complements federal requirements</a:t>
            </a:r>
          </a:p>
          <a:p>
            <a:r>
              <a:rPr lang="en-US" sz="2600" dirty="0"/>
              <a:t>UIFSA provisions usually apply to both IV-D and non-IV-D cases</a:t>
            </a:r>
          </a:p>
          <a:p>
            <a:r>
              <a:rPr lang="en-US" sz="2600" dirty="0"/>
              <a:t>One order at one time - multiple orders not allowed</a:t>
            </a:r>
          </a:p>
          <a:p>
            <a:r>
              <a:rPr lang="en-US" sz="2600" dirty="0"/>
              <a:t>State with jurisdiction to enter order is “issuing state” and has “controlling order”</a:t>
            </a:r>
          </a:p>
          <a:p>
            <a:r>
              <a:rPr lang="en-US" sz="2600" dirty="0"/>
              <a:t>Initial controlling order determines duration of support</a:t>
            </a:r>
          </a:p>
          <a:p>
            <a:endParaRPr lang="en-US" sz="2600" dirty="0"/>
          </a:p>
          <a:p>
            <a:endParaRPr lang="en-US" dirty="0"/>
          </a:p>
          <a:p>
            <a:pPr lvl="1"/>
            <a:endParaRPr lang="en-US" dirty="0"/>
          </a:p>
        </p:txBody>
      </p:sp>
      <p:sp>
        <p:nvSpPr>
          <p:cNvPr id="2" name="Slide Number Placeholder 1"/>
          <p:cNvSpPr>
            <a:spLocks noGrp="1"/>
          </p:cNvSpPr>
          <p:nvPr>
            <p:ph type="sldNum" sz="quarter" idx="4"/>
          </p:nvPr>
        </p:nvSpPr>
        <p:spPr/>
        <p:txBody>
          <a:bodyPr/>
          <a:lstStyle/>
          <a:p>
            <a:fld id="{42782948-4DBE-204D-AB9E-B65E067054AE}" type="slidenum">
              <a:rPr lang="en-US" smtClean="0"/>
              <a:pPr/>
              <a:t>19</a:t>
            </a:fld>
            <a:endParaRPr lang="en-US" dirty="0"/>
          </a:p>
        </p:txBody>
      </p:sp>
      <p:sp>
        <p:nvSpPr>
          <p:cNvPr id="8" name="Title 7"/>
          <p:cNvSpPr>
            <a:spLocks noGrp="1"/>
          </p:cNvSpPr>
          <p:nvPr>
            <p:ph type="title"/>
          </p:nvPr>
        </p:nvSpPr>
        <p:spPr>
          <a:xfrm>
            <a:off x="685800" y="786825"/>
            <a:ext cx="7543800" cy="584775"/>
          </a:xfrm>
        </p:spPr>
        <p:txBody>
          <a:bodyPr/>
          <a:lstStyle/>
          <a:p>
            <a:r>
              <a:rPr lang="en-US" sz="3200" dirty="0"/>
              <a:t>UIFSA Basics</a:t>
            </a:r>
          </a:p>
        </p:txBody>
      </p:sp>
    </p:spTree>
    <p:extLst>
      <p:ext uri="{BB962C8B-B14F-4D97-AF65-F5344CB8AC3E}">
        <p14:creationId xmlns:p14="http://schemas.microsoft.com/office/powerpoint/2010/main" val="24963904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600200"/>
            <a:ext cx="7620000" cy="4572000"/>
          </a:xfrm>
        </p:spPr>
        <p:txBody>
          <a:bodyPr>
            <a:normAutofit/>
          </a:bodyPr>
          <a:lstStyle/>
          <a:p>
            <a:r>
              <a:rPr lang="en-US" sz="2600" dirty="0" smtClean="0"/>
              <a:t>Interstate </a:t>
            </a:r>
            <a:r>
              <a:rPr lang="en-US" sz="2600" dirty="0"/>
              <a:t>101</a:t>
            </a:r>
          </a:p>
          <a:p>
            <a:r>
              <a:rPr lang="en-US" sz="2600" dirty="0" smtClean="0"/>
              <a:t>Interstate </a:t>
            </a:r>
            <a:r>
              <a:rPr lang="en-US" sz="2600" dirty="0"/>
              <a:t>201</a:t>
            </a:r>
          </a:p>
          <a:p>
            <a:r>
              <a:rPr lang="en-US" sz="2600" dirty="0" smtClean="0"/>
              <a:t>Interstate </a:t>
            </a:r>
            <a:r>
              <a:rPr lang="en-US" sz="2600" dirty="0"/>
              <a:t>Case Scenarios</a:t>
            </a:r>
          </a:p>
          <a:p>
            <a:r>
              <a:rPr lang="en-US" sz="2600" dirty="0" smtClean="0"/>
              <a:t>Interstate </a:t>
            </a:r>
            <a:r>
              <a:rPr lang="en-US" sz="2600" dirty="0"/>
              <a:t>Payment Processing</a:t>
            </a:r>
          </a:p>
          <a:p>
            <a:r>
              <a:rPr lang="en-US" sz="2600" dirty="0" smtClean="0"/>
              <a:t>Interstate </a:t>
            </a:r>
            <a:r>
              <a:rPr lang="en-US" sz="2600" dirty="0"/>
              <a:t>Case Closure</a:t>
            </a:r>
          </a:p>
          <a:p>
            <a:r>
              <a:rPr lang="en-US" sz="2600" dirty="0" smtClean="0"/>
              <a:t>OCSE’s </a:t>
            </a:r>
            <a:r>
              <a:rPr lang="en-US" sz="2600" dirty="0"/>
              <a:t>Interstate Tools and Resources</a:t>
            </a:r>
          </a:p>
        </p:txBody>
      </p:sp>
      <p:sp>
        <p:nvSpPr>
          <p:cNvPr id="2" name="Slide Number Placeholder 1"/>
          <p:cNvSpPr>
            <a:spLocks noGrp="1"/>
          </p:cNvSpPr>
          <p:nvPr>
            <p:ph type="sldNum" sz="quarter" idx="4"/>
          </p:nvPr>
        </p:nvSpPr>
        <p:spPr/>
        <p:txBody>
          <a:bodyPr/>
          <a:lstStyle/>
          <a:p>
            <a:fld id="{42782948-4DBE-204D-AB9E-B65E067054AE}" type="slidenum">
              <a:rPr lang="en-US" smtClean="0"/>
              <a:pPr/>
              <a:t>2</a:t>
            </a:fld>
            <a:endParaRPr lang="en-US" dirty="0"/>
          </a:p>
        </p:txBody>
      </p:sp>
      <p:sp>
        <p:nvSpPr>
          <p:cNvPr id="8" name="Title 7"/>
          <p:cNvSpPr>
            <a:spLocks noGrp="1"/>
          </p:cNvSpPr>
          <p:nvPr>
            <p:ph type="title"/>
          </p:nvPr>
        </p:nvSpPr>
        <p:spPr>
          <a:xfrm>
            <a:off x="685800" y="294382"/>
            <a:ext cx="7543800" cy="1077218"/>
          </a:xfrm>
        </p:spPr>
        <p:txBody>
          <a:bodyPr/>
          <a:lstStyle/>
          <a:p>
            <a:r>
              <a:rPr lang="en-US" sz="3200" dirty="0">
                <a:solidFill>
                  <a:srgbClr val="336A90"/>
                </a:solidFill>
              </a:rPr>
              <a:t>OCSE Interstate Case Processing Training Series</a:t>
            </a:r>
          </a:p>
        </p:txBody>
      </p:sp>
    </p:spTree>
    <p:extLst>
      <p:ext uri="{BB962C8B-B14F-4D97-AF65-F5344CB8AC3E}">
        <p14:creationId xmlns:p14="http://schemas.microsoft.com/office/powerpoint/2010/main" val="28302317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676400"/>
            <a:ext cx="7543800" cy="4343400"/>
          </a:xfrm>
        </p:spPr>
        <p:txBody>
          <a:bodyPr/>
          <a:lstStyle/>
          <a:p>
            <a:r>
              <a:rPr lang="en-US" sz="2600" dirty="0"/>
              <a:t>States must recognize and enforce controlling order</a:t>
            </a:r>
          </a:p>
          <a:p>
            <a:r>
              <a:rPr lang="en-US" sz="2600" dirty="0"/>
              <a:t>Controlling order can be enforced in any state, even if parties leave issuing state</a:t>
            </a:r>
          </a:p>
          <a:p>
            <a:r>
              <a:rPr lang="en-US" sz="2600" dirty="0"/>
              <a:t>Registration is key concept for enforcement</a:t>
            </a:r>
          </a:p>
          <a:p>
            <a:endParaRPr lang="en-US" dirty="0"/>
          </a:p>
          <a:p>
            <a:pPr lvl="1"/>
            <a:endParaRPr lang="en-US" dirty="0"/>
          </a:p>
        </p:txBody>
      </p:sp>
      <p:sp>
        <p:nvSpPr>
          <p:cNvPr id="2" name="Slide Number Placeholder 1"/>
          <p:cNvSpPr>
            <a:spLocks noGrp="1"/>
          </p:cNvSpPr>
          <p:nvPr>
            <p:ph type="sldNum" sz="quarter" idx="4"/>
          </p:nvPr>
        </p:nvSpPr>
        <p:spPr/>
        <p:txBody>
          <a:bodyPr/>
          <a:lstStyle/>
          <a:p>
            <a:fld id="{42782948-4DBE-204D-AB9E-B65E067054AE}" type="slidenum">
              <a:rPr lang="en-US" smtClean="0"/>
              <a:pPr/>
              <a:t>20</a:t>
            </a:fld>
            <a:endParaRPr lang="en-US" dirty="0"/>
          </a:p>
        </p:txBody>
      </p:sp>
      <p:sp>
        <p:nvSpPr>
          <p:cNvPr id="8" name="Title 7"/>
          <p:cNvSpPr>
            <a:spLocks noGrp="1"/>
          </p:cNvSpPr>
          <p:nvPr>
            <p:ph type="title"/>
          </p:nvPr>
        </p:nvSpPr>
        <p:spPr>
          <a:xfrm>
            <a:off x="685800" y="786825"/>
            <a:ext cx="7543800" cy="584775"/>
          </a:xfrm>
        </p:spPr>
        <p:txBody>
          <a:bodyPr/>
          <a:lstStyle/>
          <a:p>
            <a:r>
              <a:rPr lang="en-US" sz="3200" dirty="0"/>
              <a:t>More UIFSA Basics</a:t>
            </a:r>
          </a:p>
        </p:txBody>
      </p:sp>
    </p:spTree>
    <p:extLst>
      <p:ext uri="{BB962C8B-B14F-4D97-AF65-F5344CB8AC3E}">
        <p14:creationId xmlns:p14="http://schemas.microsoft.com/office/powerpoint/2010/main" val="5528663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600200"/>
            <a:ext cx="7543800" cy="4419600"/>
          </a:xfrm>
        </p:spPr>
        <p:txBody>
          <a:bodyPr/>
          <a:lstStyle/>
          <a:p>
            <a:r>
              <a:rPr lang="en-US" sz="2600" dirty="0"/>
              <a:t>Continuing, Exclusive Jurisdiction (CEJ):</a:t>
            </a:r>
          </a:p>
          <a:p>
            <a:pPr lvl="1"/>
            <a:r>
              <a:rPr lang="en-US" sz="2400" dirty="0"/>
              <a:t>UIFSA limits ability to modify controlling order</a:t>
            </a:r>
          </a:p>
          <a:p>
            <a:pPr lvl="1"/>
            <a:r>
              <a:rPr lang="en-US" sz="2400" dirty="0"/>
              <a:t>Only state with CEJ has power to modify order</a:t>
            </a:r>
          </a:p>
          <a:p>
            <a:pPr lvl="1"/>
            <a:r>
              <a:rPr lang="en-US" sz="2400" dirty="0"/>
              <a:t>CEJ continues as long as one parent or child resides in issuing state unless parents otherwise consent </a:t>
            </a:r>
          </a:p>
          <a:p>
            <a:pPr lvl="1"/>
            <a:endParaRPr lang="en-US" dirty="0"/>
          </a:p>
        </p:txBody>
      </p:sp>
      <p:sp>
        <p:nvSpPr>
          <p:cNvPr id="2" name="Slide Number Placeholder 1"/>
          <p:cNvSpPr>
            <a:spLocks noGrp="1"/>
          </p:cNvSpPr>
          <p:nvPr>
            <p:ph type="sldNum" sz="quarter" idx="4"/>
          </p:nvPr>
        </p:nvSpPr>
        <p:spPr/>
        <p:txBody>
          <a:bodyPr/>
          <a:lstStyle/>
          <a:p>
            <a:fld id="{42782948-4DBE-204D-AB9E-B65E067054AE}" type="slidenum">
              <a:rPr lang="en-US" smtClean="0"/>
              <a:pPr/>
              <a:t>21</a:t>
            </a:fld>
            <a:endParaRPr lang="en-US" dirty="0"/>
          </a:p>
        </p:txBody>
      </p:sp>
      <p:sp>
        <p:nvSpPr>
          <p:cNvPr id="8" name="Title 7"/>
          <p:cNvSpPr>
            <a:spLocks noGrp="1"/>
          </p:cNvSpPr>
          <p:nvPr>
            <p:ph type="title"/>
          </p:nvPr>
        </p:nvSpPr>
        <p:spPr>
          <a:xfrm>
            <a:off x="685800" y="786825"/>
            <a:ext cx="7543800" cy="584775"/>
          </a:xfrm>
        </p:spPr>
        <p:txBody>
          <a:bodyPr/>
          <a:lstStyle/>
          <a:p>
            <a:r>
              <a:rPr lang="en-US" sz="3200" dirty="0"/>
              <a:t>CEJ</a:t>
            </a:r>
          </a:p>
        </p:txBody>
      </p:sp>
    </p:spTree>
    <p:extLst>
      <p:ext uri="{BB962C8B-B14F-4D97-AF65-F5344CB8AC3E}">
        <p14:creationId xmlns:p14="http://schemas.microsoft.com/office/powerpoint/2010/main" val="32785300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724438" y="-2057400"/>
            <a:ext cx="10665040" cy="8001000"/>
          </a:xfrm>
          <a:prstGeom prst="rect">
            <a:avLst/>
          </a:prstGeom>
        </p:spPr>
      </p:pic>
      <p:sp>
        <p:nvSpPr>
          <p:cNvPr id="9" name="Content Placeholder 8"/>
          <p:cNvSpPr>
            <a:spLocks noGrp="1"/>
          </p:cNvSpPr>
          <p:nvPr>
            <p:ph idx="1"/>
          </p:nvPr>
        </p:nvSpPr>
        <p:spPr/>
        <p:txBody>
          <a:bodyPr/>
          <a:lstStyle/>
          <a:p>
            <a:r>
              <a:rPr lang="en-US" sz="2600" dirty="0"/>
              <a:t>What state has CEJ?</a:t>
            </a:r>
          </a:p>
          <a:p>
            <a:r>
              <a:rPr lang="en-US" sz="2600" dirty="0"/>
              <a:t>What state can modify order?</a:t>
            </a:r>
          </a:p>
          <a:p>
            <a:r>
              <a:rPr lang="en-US" sz="2600" dirty="0"/>
              <a:t>What state can enforce order?</a:t>
            </a:r>
          </a:p>
          <a:p>
            <a:endParaRPr lang="en-US" dirty="0"/>
          </a:p>
        </p:txBody>
      </p:sp>
      <p:sp>
        <p:nvSpPr>
          <p:cNvPr id="2" name="Slide Number Placeholder 1"/>
          <p:cNvSpPr>
            <a:spLocks noGrp="1"/>
          </p:cNvSpPr>
          <p:nvPr>
            <p:ph type="sldNum" sz="quarter" idx="4"/>
          </p:nvPr>
        </p:nvSpPr>
        <p:spPr/>
        <p:txBody>
          <a:bodyPr/>
          <a:lstStyle/>
          <a:p>
            <a:fld id="{42782948-4DBE-204D-AB9E-B65E067054AE}" type="slidenum">
              <a:rPr lang="en-US" smtClean="0"/>
              <a:pPr/>
              <a:t>22</a:t>
            </a:fld>
            <a:endParaRPr lang="en-US" dirty="0"/>
          </a:p>
        </p:txBody>
      </p:sp>
      <p:sp>
        <p:nvSpPr>
          <p:cNvPr id="8" name="Title 7"/>
          <p:cNvSpPr>
            <a:spLocks noGrp="1"/>
          </p:cNvSpPr>
          <p:nvPr>
            <p:ph type="title"/>
          </p:nvPr>
        </p:nvSpPr>
        <p:spPr>
          <a:xfrm>
            <a:off x="685800" y="786825"/>
            <a:ext cx="7543800" cy="584775"/>
          </a:xfrm>
        </p:spPr>
        <p:txBody>
          <a:bodyPr/>
          <a:lstStyle/>
          <a:p>
            <a:r>
              <a:rPr lang="en-US" sz="3200" dirty="0"/>
              <a:t>Practice Using UIFSA Basics</a:t>
            </a:r>
          </a:p>
        </p:txBody>
      </p:sp>
    </p:spTree>
    <p:extLst>
      <p:ext uri="{BB962C8B-B14F-4D97-AF65-F5344CB8AC3E}">
        <p14:creationId xmlns:p14="http://schemas.microsoft.com/office/powerpoint/2010/main" val="1237463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828800"/>
            <a:ext cx="7543800" cy="4343400"/>
          </a:xfrm>
        </p:spPr>
        <p:txBody>
          <a:bodyPr/>
          <a:lstStyle/>
          <a:p>
            <a:r>
              <a:rPr lang="en-US" sz="2600" dirty="0"/>
              <a:t>Determination of controlling order:</a:t>
            </a:r>
          </a:p>
          <a:p>
            <a:pPr lvl="1"/>
            <a:r>
              <a:rPr lang="en-US" sz="2400" dirty="0"/>
              <a:t>UIFSA section 207</a:t>
            </a:r>
          </a:p>
          <a:p>
            <a:pPr lvl="1"/>
            <a:r>
              <a:rPr lang="en-US" sz="2400" dirty="0"/>
              <a:t>Tribunal makes determination</a:t>
            </a:r>
          </a:p>
          <a:p>
            <a:pPr lvl="1"/>
            <a:r>
              <a:rPr lang="en-US" sz="2400" dirty="0"/>
              <a:t>Rarely used today</a:t>
            </a:r>
            <a:endParaRPr lang="en-US" dirty="0"/>
          </a:p>
        </p:txBody>
      </p:sp>
      <p:sp>
        <p:nvSpPr>
          <p:cNvPr id="2" name="Slide Number Placeholder 1"/>
          <p:cNvSpPr>
            <a:spLocks noGrp="1"/>
          </p:cNvSpPr>
          <p:nvPr>
            <p:ph type="sldNum" sz="quarter" idx="4"/>
          </p:nvPr>
        </p:nvSpPr>
        <p:spPr/>
        <p:txBody>
          <a:bodyPr/>
          <a:lstStyle/>
          <a:p>
            <a:fld id="{42782948-4DBE-204D-AB9E-B65E067054AE}" type="slidenum">
              <a:rPr lang="en-US" smtClean="0"/>
              <a:pPr/>
              <a:t>23</a:t>
            </a:fld>
            <a:endParaRPr lang="en-US" dirty="0"/>
          </a:p>
        </p:txBody>
      </p:sp>
      <p:sp>
        <p:nvSpPr>
          <p:cNvPr id="8" name="Title 7"/>
          <p:cNvSpPr>
            <a:spLocks noGrp="1"/>
          </p:cNvSpPr>
          <p:nvPr>
            <p:ph type="title"/>
          </p:nvPr>
        </p:nvSpPr>
        <p:spPr>
          <a:xfrm>
            <a:off x="685800" y="786825"/>
            <a:ext cx="7543800" cy="584775"/>
          </a:xfrm>
        </p:spPr>
        <p:txBody>
          <a:bodyPr/>
          <a:lstStyle/>
          <a:p>
            <a:r>
              <a:rPr lang="en-US" sz="3200" dirty="0"/>
              <a:t>Rare UIFSA Provision: DCO</a:t>
            </a:r>
          </a:p>
        </p:txBody>
      </p:sp>
    </p:spTree>
    <p:extLst>
      <p:ext uri="{BB962C8B-B14F-4D97-AF65-F5344CB8AC3E}">
        <p14:creationId xmlns:p14="http://schemas.microsoft.com/office/powerpoint/2010/main" val="38760381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B144D33-0E76-423A-B2F6-9B411C1D1654}"/>
              </a:ext>
            </a:extLst>
          </p:cNvPr>
          <p:cNvSpPr>
            <a:spLocks noGrp="1"/>
          </p:cNvSpPr>
          <p:nvPr>
            <p:ph type="sldNum" sz="quarter" idx="4294967295"/>
          </p:nvPr>
        </p:nvSpPr>
        <p:spPr>
          <a:xfrm>
            <a:off x="6858000" y="6530079"/>
            <a:ext cx="2133600" cy="184666"/>
          </a:xfrm>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2559605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en-US" b="1" dirty="0"/>
              <a:t>ESTABLISHMENT</a:t>
            </a:r>
            <a:endParaRPr lang="en-GB" b="1" dirty="0"/>
          </a:p>
        </p:txBody>
      </p:sp>
      <p:sp>
        <p:nvSpPr>
          <p:cNvPr id="3" name="Slide Number Placeholder 2"/>
          <p:cNvSpPr>
            <a:spLocks noGrp="1"/>
          </p:cNvSpPr>
          <p:nvPr>
            <p:ph type="sldNum" sz="quarter" idx="4294967295"/>
          </p:nvPr>
        </p:nvSpPr>
        <p:spPr>
          <a:xfrm>
            <a:off x="7010400" y="6529388"/>
            <a:ext cx="2133600" cy="185737"/>
          </a:xfrm>
          <a:prstGeom prst="rect">
            <a:avLst/>
          </a:prstGeom>
        </p:spPr>
        <p:txBody>
          <a:bodyPr/>
          <a:lstStyle/>
          <a:p>
            <a:fld id="{42782948-4DBE-204D-AB9E-B65E067054AE}" type="slidenum">
              <a:rPr lang="en-US" smtClean="0"/>
              <a:pPr/>
              <a:t>25</a:t>
            </a:fld>
            <a:endParaRPr lang="en-US" dirty="0"/>
          </a:p>
        </p:txBody>
      </p:sp>
    </p:spTree>
    <p:extLst>
      <p:ext uri="{BB962C8B-B14F-4D97-AF65-F5344CB8AC3E}">
        <p14:creationId xmlns:p14="http://schemas.microsoft.com/office/powerpoint/2010/main" val="12138820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lstStyle/>
          <a:p>
            <a:r>
              <a:rPr lang="en-US" sz="2600" dirty="0"/>
              <a:t>UIFSA provides establishment of:</a:t>
            </a:r>
          </a:p>
          <a:p>
            <a:pPr lvl="1"/>
            <a:r>
              <a:rPr lang="en-US" sz="2400" dirty="0"/>
              <a:t>Parentage</a:t>
            </a:r>
          </a:p>
          <a:p>
            <a:pPr lvl="1"/>
            <a:r>
              <a:rPr lang="en-US" sz="2400" dirty="0"/>
              <a:t>Child support</a:t>
            </a:r>
          </a:p>
          <a:p>
            <a:pPr lvl="1"/>
            <a:r>
              <a:rPr lang="en-US" sz="2400" dirty="0"/>
              <a:t>Spousal support</a:t>
            </a:r>
          </a:p>
          <a:p>
            <a:r>
              <a:rPr lang="en-US" sz="2600" dirty="0"/>
              <a:t>State with jurisdiction that enters order is issuing state and its order controls</a:t>
            </a:r>
          </a:p>
          <a:p>
            <a:r>
              <a:rPr lang="en-US" sz="2600" dirty="0"/>
              <a:t>Once controlling order is issued, no other tribunal may issue new support order</a:t>
            </a:r>
          </a:p>
          <a:p>
            <a:endParaRPr lang="en-US" dirty="0"/>
          </a:p>
          <a:p>
            <a:endParaRPr lang="en-US" dirty="0"/>
          </a:p>
        </p:txBody>
      </p:sp>
      <p:sp>
        <p:nvSpPr>
          <p:cNvPr id="2" name="Slide Number Placeholder 1"/>
          <p:cNvSpPr>
            <a:spLocks noGrp="1"/>
          </p:cNvSpPr>
          <p:nvPr>
            <p:ph type="sldNum" sz="quarter" idx="4"/>
          </p:nvPr>
        </p:nvSpPr>
        <p:spPr/>
        <p:txBody>
          <a:bodyPr/>
          <a:lstStyle/>
          <a:p>
            <a:fld id="{42782948-4DBE-204D-AB9E-B65E067054AE}" type="slidenum">
              <a:rPr lang="en-US" smtClean="0"/>
              <a:pPr/>
              <a:t>26</a:t>
            </a:fld>
            <a:endParaRPr lang="en-US" dirty="0"/>
          </a:p>
        </p:txBody>
      </p:sp>
      <p:sp>
        <p:nvSpPr>
          <p:cNvPr id="8" name="Title 7"/>
          <p:cNvSpPr>
            <a:spLocks noGrp="1"/>
          </p:cNvSpPr>
          <p:nvPr>
            <p:ph type="title"/>
          </p:nvPr>
        </p:nvSpPr>
        <p:spPr>
          <a:xfrm>
            <a:off x="685800" y="786825"/>
            <a:ext cx="7543800" cy="584775"/>
          </a:xfrm>
        </p:spPr>
        <p:txBody>
          <a:bodyPr/>
          <a:lstStyle/>
          <a:p>
            <a:r>
              <a:rPr lang="en-US" sz="3200" dirty="0"/>
              <a:t>Establishment Basics</a:t>
            </a:r>
          </a:p>
        </p:txBody>
      </p:sp>
    </p:spTree>
    <p:extLst>
      <p:ext uri="{BB962C8B-B14F-4D97-AF65-F5344CB8AC3E}">
        <p14:creationId xmlns:p14="http://schemas.microsoft.com/office/powerpoint/2010/main" val="302523735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lstStyle/>
          <a:p>
            <a:r>
              <a:rPr lang="en-US" sz="2600" dirty="0"/>
              <a:t>If noncustodial parent lives in another state, IV-D agency has two options to establish parentage or support order:</a:t>
            </a:r>
          </a:p>
          <a:p>
            <a:pPr lvl="1"/>
            <a:r>
              <a:rPr lang="en-US" sz="2400" dirty="0"/>
              <a:t>One-state remedies through long-arm jurisdiction</a:t>
            </a:r>
          </a:p>
          <a:p>
            <a:pPr lvl="1"/>
            <a:r>
              <a:rPr lang="en-US" sz="2400" dirty="0"/>
              <a:t>Interstate IV-D case</a:t>
            </a:r>
          </a:p>
          <a:p>
            <a:endParaRPr lang="en-US" dirty="0"/>
          </a:p>
        </p:txBody>
      </p:sp>
      <p:sp>
        <p:nvSpPr>
          <p:cNvPr id="2" name="Slide Number Placeholder 1"/>
          <p:cNvSpPr>
            <a:spLocks noGrp="1"/>
          </p:cNvSpPr>
          <p:nvPr>
            <p:ph type="sldNum" sz="quarter" idx="4"/>
          </p:nvPr>
        </p:nvSpPr>
        <p:spPr/>
        <p:txBody>
          <a:bodyPr/>
          <a:lstStyle/>
          <a:p>
            <a:fld id="{42782948-4DBE-204D-AB9E-B65E067054AE}" type="slidenum">
              <a:rPr lang="en-US" smtClean="0"/>
              <a:pPr/>
              <a:t>27</a:t>
            </a:fld>
            <a:endParaRPr lang="en-US" dirty="0"/>
          </a:p>
        </p:txBody>
      </p:sp>
      <p:sp>
        <p:nvSpPr>
          <p:cNvPr id="8" name="Title 7"/>
          <p:cNvSpPr>
            <a:spLocks noGrp="1"/>
          </p:cNvSpPr>
          <p:nvPr>
            <p:ph type="title"/>
          </p:nvPr>
        </p:nvSpPr>
        <p:spPr>
          <a:xfrm>
            <a:off x="685800" y="786825"/>
            <a:ext cx="7543800" cy="584775"/>
          </a:xfrm>
        </p:spPr>
        <p:txBody>
          <a:bodyPr/>
          <a:lstStyle/>
          <a:p>
            <a:r>
              <a:rPr lang="en-US" sz="3200" dirty="0"/>
              <a:t>Interstate Establishment Options</a:t>
            </a:r>
          </a:p>
        </p:txBody>
      </p:sp>
    </p:spTree>
    <p:extLst>
      <p:ext uri="{BB962C8B-B14F-4D97-AF65-F5344CB8AC3E}">
        <p14:creationId xmlns:p14="http://schemas.microsoft.com/office/powerpoint/2010/main" val="630892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lstStyle/>
          <a:p>
            <a:r>
              <a:rPr lang="en-US" sz="2600" dirty="0"/>
              <a:t>Long-arm jurisdiction:</a:t>
            </a:r>
          </a:p>
          <a:p>
            <a:pPr lvl="1"/>
            <a:r>
              <a:rPr lang="en-US" sz="2400" dirty="0"/>
              <a:t>UIFSA section 201</a:t>
            </a:r>
          </a:p>
          <a:p>
            <a:pPr lvl="1"/>
            <a:r>
              <a:rPr lang="en-US" sz="2400" dirty="0"/>
              <a:t>Personal jurisdiction</a:t>
            </a:r>
          </a:p>
          <a:p>
            <a:pPr lvl="1"/>
            <a:r>
              <a:rPr lang="en-US" sz="2400" dirty="0"/>
              <a:t>Describes when state can extend its “arm” to take action against person in another state</a:t>
            </a:r>
          </a:p>
        </p:txBody>
      </p:sp>
      <p:sp>
        <p:nvSpPr>
          <p:cNvPr id="2" name="Slide Number Placeholder 1"/>
          <p:cNvSpPr>
            <a:spLocks noGrp="1"/>
          </p:cNvSpPr>
          <p:nvPr>
            <p:ph type="sldNum" sz="quarter" idx="4"/>
          </p:nvPr>
        </p:nvSpPr>
        <p:spPr/>
        <p:txBody>
          <a:bodyPr/>
          <a:lstStyle/>
          <a:p>
            <a:fld id="{42782948-4DBE-204D-AB9E-B65E067054AE}" type="slidenum">
              <a:rPr lang="en-US" smtClean="0"/>
              <a:pPr/>
              <a:t>28</a:t>
            </a:fld>
            <a:endParaRPr lang="en-US" dirty="0"/>
          </a:p>
        </p:txBody>
      </p:sp>
      <p:sp>
        <p:nvSpPr>
          <p:cNvPr id="8" name="Title 7"/>
          <p:cNvSpPr>
            <a:spLocks noGrp="1"/>
          </p:cNvSpPr>
          <p:nvPr>
            <p:ph type="title"/>
          </p:nvPr>
        </p:nvSpPr>
        <p:spPr>
          <a:xfrm>
            <a:off x="685800" y="786825"/>
            <a:ext cx="7543800" cy="584775"/>
          </a:xfrm>
        </p:spPr>
        <p:txBody>
          <a:bodyPr/>
          <a:lstStyle/>
          <a:p>
            <a:r>
              <a:rPr lang="en-US" sz="3200" dirty="0"/>
              <a:t>Establishment: One-State </a:t>
            </a:r>
          </a:p>
        </p:txBody>
      </p:sp>
      <p:pic>
        <p:nvPicPr>
          <p:cNvPr id="7" name="Picture 6"/>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5414" y="0"/>
            <a:ext cx="9039891" cy="6781799"/>
          </a:xfrm>
          <a:prstGeom prst="rect">
            <a:avLst/>
          </a:prstGeom>
        </p:spPr>
      </p:pic>
    </p:spTree>
    <p:extLst>
      <p:ext uri="{BB962C8B-B14F-4D97-AF65-F5344CB8AC3E}">
        <p14:creationId xmlns:p14="http://schemas.microsoft.com/office/powerpoint/2010/main" val="243838742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lstStyle/>
          <a:p>
            <a:r>
              <a:rPr lang="en-US" sz="2600" dirty="0"/>
              <a:t>Under UIFSA, state will have long-arm jurisdiction if individual:</a:t>
            </a:r>
          </a:p>
          <a:p>
            <a:pPr marL="911225" lvl="1" indent="-457200">
              <a:buFont typeface="+mj-lt"/>
              <a:buAutoNum type="arabicParenR"/>
            </a:pPr>
            <a:r>
              <a:rPr lang="en-US" sz="2400" dirty="0"/>
              <a:t>Is personally served within state</a:t>
            </a:r>
          </a:p>
          <a:p>
            <a:pPr marL="911225" lvl="1" indent="-457200">
              <a:buFont typeface="+mj-lt"/>
              <a:buAutoNum type="arabicParenR"/>
            </a:pPr>
            <a:r>
              <a:rPr lang="en-US" sz="2400" dirty="0"/>
              <a:t>Consents to jurisdiction by generally appearing or filing responsive document </a:t>
            </a:r>
          </a:p>
          <a:p>
            <a:endParaRPr lang="en-US" dirty="0"/>
          </a:p>
        </p:txBody>
      </p:sp>
      <p:sp>
        <p:nvSpPr>
          <p:cNvPr id="2" name="Slide Number Placeholder 1"/>
          <p:cNvSpPr>
            <a:spLocks noGrp="1"/>
          </p:cNvSpPr>
          <p:nvPr>
            <p:ph type="sldNum" sz="quarter" idx="4"/>
          </p:nvPr>
        </p:nvSpPr>
        <p:spPr/>
        <p:txBody>
          <a:bodyPr/>
          <a:lstStyle/>
          <a:p>
            <a:fld id="{42782948-4DBE-204D-AB9E-B65E067054AE}" type="slidenum">
              <a:rPr lang="en-US" smtClean="0"/>
              <a:pPr/>
              <a:t>29</a:t>
            </a:fld>
            <a:endParaRPr lang="en-US" dirty="0"/>
          </a:p>
        </p:txBody>
      </p:sp>
      <p:sp>
        <p:nvSpPr>
          <p:cNvPr id="8" name="Title 7"/>
          <p:cNvSpPr>
            <a:spLocks noGrp="1"/>
          </p:cNvSpPr>
          <p:nvPr>
            <p:ph type="title"/>
          </p:nvPr>
        </p:nvSpPr>
        <p:spPr>
          <a:xfrm>
            <a:off x="685800" y="786825"/>
            <a:ext cx="7543800" cy="584775"/>
          </a:xfrm>
        </p:spPr>
        <p:txBody>
          <a:bodyPr/>
          <a:lstStyle/>
          <a:p>
            <a:r>
              <a:rPr lang="en-US" sz="3200" dirty="0"/>
              <a:t>Long-Arm Jurisdiction: Actions 1 &amp; 2</a:t>
            </a:r>
          </a:p>
        </p:txBody>
      </p:sp>
      <p:sp>
        <p:nvSpPr>
          <p:cNvPr id="4" name="AutoShape 4" descr="Image result for long arm jurisdiction"/>
          <p:cNvSpPr>
            <a:spLocks noChangeAspect="1" noChangeArrowheads="1"/>
          </p:cNvSpPr>
          <p:nvPr/>
        </p:nvSpPr>
        <p:spPr bwMode="auto">
          <a:xfrm>
            <a:off x="120650" y="158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Tree>
    <p:extLst>
      <p:ext uri="{BB962C8B-B14F-4D97-AF65-F5344CB8AC3E}">
        <p14:creationId xmlns:p14="http://schemas.microsoft.com/office/powerpoint/2010/main" val="7349974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lstStyle/>
          <a:p>
            <a:pPr marL="0" indent="0">
              <a:buNone/>
            </a:pPr>
            <a:r>
              <a:rPr lang="en-US" sz="2600" dirty="0"/>
              <a:t>In this training, we will learn:</a:t>
            </a:r>
          </a:p>
          <a:p>
            <a:r>
              <a:rPr lang="en-US" sz="2600" b="1" dirty="0"/>
              <a:t>Terms</a:t>
            </a:r>
            <a:r>
              <a:rPr lang="en-US" sz="2600" dirty="0"/>
              <a:t> used in interstate cases</a:t>
            </a:r>
          </a:p>
          <a:p>
            <a:r>
              <a:rPr lang="en-US" sz="2600" b="1" dirty="0"/>
              <a:t>History </a:t>
            </a:r>
            <a:r>
              <a:rPr lang="en-US" sz="2600" dirty="0"/>
              <a:t>of Uniform Interstate Family Support Act (UIFSA)</a:t>
            </a:r>
          </a:p>
          <a:p>
            <a:r>
              <a:rPr lang="en-US" sz="2600" b="1" dirty="0"/>
              <a:t>Basics</a:t>
            </a:r>
            <a:r>
              <a:rPr lang="en-US" sz="2600" dirty="0"/>
              <a:t> of interstate cases</a:t>
            </a:r>
          </a:p>
          <a:p>
            <a:r>
              <a:rPr lang="en-US" sz="2600" dirty="0"/>
              <a:t>How parentage and support orders are </a:t>
            </a:r>
            <a:r>
              <a:rPr lang="en-US" sz="2600" b="1" dirty="0"/>
              <a:t>established</a:t>
            </a:r>
            <a:r>
              <a:rPr lang="en-US" sz="2600" dirty="0"/>
              <a:t> when parents live in different states</a:t>
            </a:r>
          </a:p>
          <a:p>
            <a:r>
              <a:rPr lang="en-US" sz="2600" dirty="0"/>
              <a:t>How orders are </a:t>
            </a:r>
            <a:r>
              <a:rPr lang="en-US" sz="2600" b="1" dirty="0"/>
              <a:t>enforced</a:t>
            </a:r>
            <a:r>
              <a:rPr lang="en-US" sz="2600" dirty="0"/>
              <a:t> across state lines</a:t>
            </a:r>
          </a:p>
          <a:p>
            <a:r>
              <a:rPr lang="en-US" sz="2600" dirty="0"/>
              <a:t>How support orders are </a:t>
            </a:r>
            <a:r>
              <a:rPr lang="en-US" sz="2600" b="1" dirty="0"/>
              <a:t>modified</a:t>
            </a:r>
            <a:r>
              <a:rPr lang="en-US" sz="2600" dirty="0"/>
              <a:t> under UIFSA</a:t>
            </a:r>
          </a:p>
        </p:txBody>
      </p:sp>
      <p:sp>
        <p:nvSpPr>
          <p:cNvPr id="2" name="Slide Number Placeholder 1"/>
          <p:cNvSpPr>
            <a:spLocks noGrp="1"/>
          </p:cNvSpPr>
          <p:nvPr>
            <p:ph type="sldNum" sz="quarter" idx="4"/>
          </p:nvPr>
        </p:nvSpPr>
        <p:spPr/>
        <p:txBody>
          <a:bodyPr/>
          <a:lstStyle/>
          <a:p>
            <a:fld id="{42782948-4DBE-204D-AB9E-B65E067054AE}" type="slidenum">
              <a:rPr lang="en-US" smtClean="0"/>
              <a:pPr/>
              <a:t>3</a:t>
            </a:fld>
            <a:endParaRPr lang="en-US" dirty="0"/>
          </a:p>
        </p:txBody>
      </p:sp>
      <p:sp>
        <p:nvSpPr>
          <p:cNvPr id="8" name="Title 7"/>
          <p:cNvSpPr>
            <a:spLocks noGrp="1"/>
          </p:cNvSpPr>
          <p:nvPr>
            <p:ph type="title"/>
          </p:nvPr>
        </p:nvSpPr>
        <p:spPr/>
        <p:txBody>
          <a:bodyPr/>
          <a:lstStyle/>
          <a:p>
            <a:r>
              <a:rPr lang="en-US" sz="3200" dirty="0">
                <a:solidFill>
                  <a:srgbClr val="336A90"/>
                </a:solidFill>
              </a:rPr>
              <a:t>Overview</a:t>
            </a:r>
          </a:p>
        </p:txBody>
      </p:sp>
    </p:spTree>
    <p:extLst>
      <p:ext uri="{BB962C8B-B14F-4D97-AF65-F5344CB8AC3E}">
        <p14:creationId xmlns:p14="http://schemas.microsoft.com/office/powerpoint/2010/main" val="331388629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lstStyle/>
          <a:p>
            <a:r>
              <a:rPr lang="en-US" sz="2600" dirty="0"/>
              <a:t>Under UIFSA, state will have long-arm jurisdiction if individual (cont.):</a:t>
            </a:r>
          </a:p>
          <a:p>
            <a:pPr marL="454025" lvl="1" indent="0">
              <a:buNone/>
            </a:pPr>
            <a:r>
              <a:rPr lang="en-US" sz="2400" dirty="0"/>
              <a:t>3)  Resided in state with child</a:t>
            </a:r>
          </a:p>
          <a:p>
            <a:pPr marL="460375" indent="0">
              <a:buNone/>
            </a:pPr>
            <a:r>
              <a:rPr lang="en-US" sz="2600" dirty="0"/>
              <a:t>4)  </a:t>
            </a:r>
            <a:r>
              <a:rPr lang="en-US" sz="2400" dirty="0"/>
              <a:t>Resided in state and provided prenatal 			expenses or support for child</a:t>
            </a:r>
          </a:p>
          <a:p>
            <a:endParaRPr lang="en-US" dirty="0"/>
          </a:p>
        </p:txBody>
      </p:sp>
      <p:sp>
        <p:nvSpPr>
          <p:cNvPr id="2" name="Slide Number Placeholder 1"/>
          <p:cNvSpPr>
            <a:spLocks noGrp="1"/>
          </p:cNvSpPr>
          <p:nvPr>
            <p:ph type="sldNum" sz="quarter" idx="4"/>
          </p:nvPr>
        </p:nvSpPr>
        <p:spPr/>
        <p:txBody>
          <a:bodyPr/>
          <a:lstStyle/>
          <a:p>
            <a:fld id="{42782948-4DBE-204D-AB9E-B65E067054AE}" type="slidenum">
              <a:rPr lang="en-US" smtClean="0"/>
              <a:pPr/>
              <a:t>30</a:t>
            </a:fld>
            <a:endParaRPr lang="en-US" dirty="0"/>
          </a:p>
        </p:txBody>
      </p:sp>
      <p:sp>
        <p:nvSpPr>
          <p:cNvPr id="8" name="Title 7"/>
          <p:cNvSpPr>
            <a:spLocks noGrp="1"/>
          </p:cNvSpPr>
          <p:nvPr>
            <p:ph type="title"/>
          </p:nvPr>
        </p:nvSpPr>
        <p:spPr>
          <a:xfrm>
            <a:off x="685800" y="786825"/>
            <a:ext cx="7543800" cy="584775"/>
          </a:xfrm>
        </p:spPr>
        <p:txBody>
          <a:bodyPr/>
          <a:lstStyle/>
          <a:p>
            <a:r>
              <a:rPr lang="en-US" sz="3200" dirty="0"/>
              <a:t>Long-Arm Jurisdiction: Actions 3 &amp; 4</a:t>
            </a:r>
          </a:p>
        </p:txBody>
      </p:sp>
      <p:sp>
        <p:nvSpPr>
          <p:cNvPr id="4" name="AutoShape 4" descr="Image result for long arm jurisdiction"/>
          <p:cNvSpPr>
            <a:spLocks noChangeAspect="1" noChangeArrowheads="1"/>
          </p:cNvSpPr>
          <p:nvPr/>
        </p:nvSpPr>
        <p:spPr bwMode="auto">
          <a:xfrm>
            <a:off x="120650" y="158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Tree>
    <p:extLst>
      <p:ext uri="{BB962C8B-B14F-4D97-AF65-F5344CB8AC3E}">
        <p14:creationId xmlns:p14="http://schemas.microsoft.com/office/powerpoint/2010/main" val="36981075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lstStyle/>
          <a:p>
            <a:r>
              <a:rPr lang="en-US" sz="2600" dirty="0"/>
              <a:t>Under UIFSA, state will have long-arm jurisdiction if individual (cont.):</a:t>
            </a:r>
          </a:p>
          <a:p>
            <a:pPr marL="454025" lvl="1" indent="0">
              <a:buNone/>
            </a:pPr>
            <a:r>
              <a:rPr lang="en-US" sz="2400" dirty="0"/>
              <a:t>5)  Directed or caused child to live in state</a:t>
            </a:r>
          </a:p>
          <a:p>
            <a:pPr marL="460375" indent="0">
              <a:buNone/>
            </a:pPr>
            <a:r>
              <a:rPr lang="en-US" sz="2400" dirty="0"/>
              <a:t>6)  Engaged in sexual intercourse in state that 	possibly resulted in child’s conception</a:t>
            </a:r>
          </a:p>
          <a:p>
            <a:pPr marL="454025" lvl="1" indent="0">
              <a:buNone/>
            </a:pPr>
            <a:r>
              <a:rPr lang="en-US" sz="2400" dirty="0"/>
              <a:t>7)  Asserted parentage of child in registry in state</a:t>
            </a:r>
          </a:p>
          <a:p>
            <a:endParaRPr lang="en-US" dirty="0"/>
          </a:p>
        </p:txBody>
      </p:sp>
      <p:sp>
        <p:nvSpPr>
          <p:cNvPr id="2" name="Slide Number Placeholder 1"/>
          <p:cNvSpPr>
            <a:spLocks noGrp="1"/>
          </p:cNvSpPr>
          <p:nvPr>
            <p:ph type="sldNum" sz="quarter" idx="4"/>
          </p:nvPr>
        </p:nvSpPr>
        <p:spPr/>
        <p:txBody>
          <a:bodyPr/>
          <a:lstStyle/>
          <a:p>
            <a:fld id="{42782948-4DBE-204D-AB9E-B65E067054AE}" type="slidenum">
              <a:rPr lang="en-US" smtClean="0"/>
              <a:pPr/>
              <a:t>31</a:t>
            </a:fld>
            <a:endParaRPr lang="en-US" dirty="0"/>
          </a:p>
        </p:txBody>
      </p:sp>
      <p:sp>
        <p:nvSpPr>
          <p:cNvPr id="8" name="Title 7"/>
          <p:cNvSpPr>
            <a:spLocks noGrp="1"/>
          </p:cNvSpPr>
          <p:nvPr>
            <p:ph type="title"/>
          </p:nvPr>
        </p:nvSpPr>
        <p:spPr>
          <a:xfrm>
            <a:off x="685800" y="786825"/>
            <a:ext cx="7543800" cy="584775"/>
          </a:xfrm>
        </p:spPr>
        <p:txBody>
          <a:bodyPr/>
          <a:lstStyle/>
          <a:p>
            <a:r>
              <a:rPr lang="en-US" sz="3200" dirty="0"/>
              <a:t>Long-Arm Jurisdiction: Actions 5, 6 &amp; 7</a:t>
            </a:r>
          </a:p>
        </p:txBody>
      </p:sp>
      <p:sp>
        <p:nvSpPr>
          <p:cNvPr id="4" name="AutoShape 4" descr="Image result for long arm jurisdiction"/>
          <p:cNvSpPr>
            <a:spLocks noChangeAspect="1" noChangeArrowheads="1"/>
          </p:cNvSpPr>
          <p:nvPr/>
        </p:nvSpPr>
        <p:spPr bwMode="auto">
          <a:xfrm>
            <a:off x="120650" y="158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Tree>
    <p:extLst>
      <p:ext uri="{BB962C8B-B14F-4D97-AF65-F5344CB8AC3E}">
        <p14:creationId xmlns:p14="http://schemas.microsoft.com/office/powerpoint/2010/main" val="189382527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676400"/>
            <a:ext cx="7543800" cy="4114800"/>
          </a:xfrm>
        </p:spPr>
        <p:txBody>
          <a:bodyPr/>
          <a:lstStyle/>
          <a:p>
            <a:r>
              <a:rPr lang="en-US" sz="2600" dirty="0"/>
              <a:t>A state also will have long-arm jurisdiction on any other basis consistent with U.S. or state constitution</a:t>
            </a:r>
          </a:p>
          <a:p>
            <a:r>
              <a:rPr lang="en-US" sz="2600" dirty="0"/>
              <a:t>Nonresident must be served</a:t>
            </a:r>
          </a:p>
          <a:p>
            <a:endParaRPr lang="en-US" dirty="0"/>
          </a:p>
        </p:txBody>
      </p:sp>
      <p:sp>
        <p:nvSpPr>
          <p:cNvPr id="2" name="Slide Number Placeholder 1"/>
          <p:cNvSpPr>
            <a:spLocks noGrp="1"/>
          </p:cNvSpPr>
          <p:nvPr>
            <p:ph type="sldNum" sz="quarter" idx="4"/>
          </p:nvPr>
        </p:nvSpPr>
        <p:spPr/>
        <p:txBody>
          <a:bodyPr/>
          <a:lstStyle/>
          <a:p>
            <a:fld id="{42782948-4DBE-204D-AB9E-B65E067054AE}" type="slidenum">
              <a:rPr lang="en-US" smtClean="0"/>
              <a:pPr/>
              <a:t>32</a:t>
            </a:fld>
            <a:endParaRPr lang="en-US" dirty="0"/>
          </a:p>
        </p:txBody>
      </p:sp>
      <p:sp>
        <p:nvSpPr>
          <p:cNvPr id="8" name="Title 7"/>
          <p:cNvSpPr>
            <a:spLocks noGrp="1"/>
          </p:cNvSpPr>
          <p:nvPr>
            <p:ph type="title"/>
          </p:nvPr>
        </p:nvSpPr>
        <p:spPr>
          <a:xfrm>
            <a:off x="425450" y="786825"/>
            <a:ext cx="8337550" cy="584775"/>
          </a:xfrm>
        </p:spPr>
        <p:txBody>
          <a:bodyPr/>
          <a:lstStyle/>
          <a:p>
            <a:r>
              <a:rPr lang="en-US" sz="3200" dirty="0"/>
              <a:t>Catch-All Long-Arm Jurisdiction and Service</a:t>
            </a:r>
          </a:p>
        </p:txBody>
      </p:sp>
      <p:sp>
        <p:nvSpPr>
          <p:cNvPr id="4" name="AutoShape 4" descr="Image result for long arm jurisdiction"/>
          <p:cNvSpPr>
            <a:spLocks noChangeAspect="1" noChangeArrowheads="1"/>
          </p:cNvSpPr>
          <p:nvPr/>
        </p:nvSpPr>
        <p:spPr bwMode="auto">
          <a:xfrm>
            <a:off x="120650" y="158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Tree>
    <p:extLst>
      <p:ext uri="{BB962C8B-B14F-4D97-AF65-F5344CB8AC3E}">
        <p14:creationId xmlns:p14="http://schemas.microsoft.com/office/powerpoint/2010/main" val="346176015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lstStyle/>
          <a:p>
            <a:r>
              <a:rPr lang="en-US" sz="2600" dirty="0"/>
              <a:t>If state exercises long-arm jurisdiction, tribunal will apply its:</a:t>
            </a:r>
          </a:p>
          <a:p>
            <a:pPr lvl="1"/>
            <a:r>
              <a:rPr lang="en-US" sz="2400" dirty="0"/>
              <a:t>State guideline to determine amount of support</a:t>
            </a:r>
          </a:p>
          <a:p>
            <a:pPr lvl="1"/>
            <a:r>
              <a:rPr lang="en-US" sz="2400" dirty="0"/>
              <a:t>State law to determine parentage if necessary</a:t>
            </a:r>
          </a:p>
          <a:p>
            <a:pPr lvl="1"/>
            <a:r>
              <a:rPr lang="en-US" sz="2400" dirty="0"/>
              <a:t>State law to determine other issues</a:t>
            </a:r>
          </a:p>
          <a:p>
            <a:pPr>
              <a:spcBef>
                <a:spcPts val="1200"/>
              </a:spcBef>
            </a:pPr>
            <a:r>
              <a:rPr lang="en-US" sz="2600" dirty="0"/>
              <a:t>State has CEJ as long as parent or child resides in order-issuing state</a:t>
            </a:r>
          </a:p>
          <a:p>
            <a:pPr lvl="1"/>
            <a:endParaRPr lang="en-US" dirty="0"/>
          </a:p>
        </p:txBody>
      </p:sp>
      <p:sp>
        <p:nvSpPr>
          <p:cNvPr id="2" name="Slide Number Placeholder 1"/>
          <p:cNvSpPr>
            <a:spLocks noGrp="1"/>
          </p:cNvSpPr>
          <p:nvPr>
            <p:ph type="sldNum" sz="quarter" idx="4"/>
          </p:nvPr>
        </p:nvSpPr>
        <p:spPr/>
        <p:txBody>
          <a:bodyPr/>
          <a:lstStyle/>
          <a:p>
            <a:fld id="{42782948-4DBE-204D-AB9E-B65E067054AE}" type="slidenum">
              <a:rPr lang="en-US" smtClean="0"/>
              <a:pPr/>
              <a:t>33</a:t>
            </a:fld>
            <a:endParaRPr lang="en-US" dirty="0"/>
          </a:p>
        </p:txBody>
      </p:sp>
      <p:sp>
        <p:nvSpPr>
          <p:cNvPr id="8" name="Title 7"/>
          <p:cNvSpPr>
            <a:spLocks noGrp="1"/>
          </p:cNvSpPr>
          <p:nvPr>
            <p:ph type="title"/>
          </p:nvPr>
        </p:nvSpPr>
        <p:spPr>
          <a:xfrm>
            <a:off x="457200" y="786825"/>
            <a:ext cx="8305800" cy="584775"/>
          </a:xfrm>
        </p:spPr>
        <p:txBody>
          <a:bodyPr/>
          <a:lstStyle/>
          <a:p>
            <a:r>
              <a:rPr lang="en-US" sz="3200" dirty="0"/>
              <a:t>Establishment Using Long-Arm Jurisdiction</a:t>
            </a:r>
          </a:p>
        </p:txBody>
      </p:sp>
      <p:sp>
        <p:nvSpPr>
          <p:cNvPr id="4" name="AutoShape 4" descr="Image result for long arm jurisdiction"/>
          <p:cNvSpPr>
            <a:spLocks noChangeAspect="1" noChangeArrowheads="1"/>
          </p:cNvSpPr>
          <p:nvPr/>
        </p:nvSpPr>
        <p:spPr bwMode="auto">
          <a:xfrm>
            <a:off x="120650" y="158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Tree>
    <p:extLst>
      <p:ext uri="{BB962C8B-B14F-4D97-AF65-F5344CB8AC3E}">
        <p14:creationId xmlns:p14="http://schemas.microsoft.com/office/powerpoint/2010/main" val="294167095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447800"/>
            <a:ext cx="7543800" cy="4572000"/>
          </a:xfrm>
        </p:spPr>
        <p:txBody>
          <a:bodyPr/>
          <a:lstStyle/>
          <a:p>
            <a:r>
              <a:rPr lang="en-US" sz="2600" dirty="0"/>
              <a:t>If state exercises long-arm jurisdiction, tribunal in noncustodial parent’s state may:</a:t>
            </a:r>
          </a:p>
          <a:p>
            <a:pPr lvl="1"/>
            <a:r>
              <a:rPr lang="en-US" sz="2400" dirty="0"/>
              <a:t>Communicate with tribunal issuing order</a:t>
            </a:r>
          </a:p>
          <a:p>
            <a:pPr lvl="1"/>
            <a:r>
              <a:rPr lang="en-US" sz="2400" dirty="0"/>
              <a:t>Obtain discovery from noncustodial parent on income and assets</a:t>
            </a:r>
          </a:p>
          <a:p>
            <a:pPr lvl="1"/>
            <a:r>
              <a:rPr lang="en-US" sz="2400" dirty="0"/>
              <a:t>Receive evidence</a:t>
            </a:r>
          </a:p>
        </p:txBody>
      </p:sp>
      <p:sp>
        <p:nvSpPr>
          <p:cNvPr id="2" name="Slide Number Placeholder 1"/>
          <p:cNvSpPr>
            <a:spLocks noGrp="1"/>
          </p:cNvSpPr>
          <p:nvPr>
            <p:ph type="sldNum" sz="quarter" idx="4"/>
          </p:nvPr>
        </p:nvSpPr>
        <p:spPr/>
        <p:txBody>
          <a:bodyPr/>
          <a:lstStyle/>
          <a:p>
            <a:fld id="{42782948-4DBE-204D-AB9E-B65E067054AE}" type="slidenum">
              <a:rPr lang="en-US" smtClean="0"/>
              <a:pPr/>
              <a:t>34</a:t>
            </a:fld>
            <a:endParaRPr lang="en-US" dirty="0"/>
          </a:p>
        </p:txBody>
      </p:sp>
      <p:sp>
        <p:nvSpPr>
          <p:cNvPr id="8" name="Title 7"/>
          <p:cNvSpPr>
            <a:spLocks noGrp="1"/>
          </p:cNvSpPr>
          <p:nvPr>
            <p:ph type="title"/>
          </p:nvPr>
        </p:nvSpPr>
        <p:spPr>
          <a:xfrm>
            <a:off x="381000" y="294382"/>
            <a:ext cx="8305800" cy="848618"/>
          </a:xfrm>
        </p:spPr>
        <p:txBody>
          <a:bodyPr/>
          <a:lstStyle/>
          <a:p>
            <a:r>
              <a:rPr lang="en-US" sz="3200" dirty="0"/>
              <a:t>Assistance from Noncustodial Parent’s State</a:t>
            </a:r>
          </a:p>
        </p:txBody>
      </p:sp>
      <p:sp>
        <p:nvSpPr>
          <p:cNvPr id="4" name="AutoShape 4" descr="Image result for long arm jurisdiction"/>
          <p:cNvSpPr>
            <a:spLocks noChangeAspect="1" noChangeArrowheads="1"/>
          </p:cNvSpPr>
          <p:nvPr/>
        </p:nvSpPr>
        <p:spPr bwMode="auto">
          <a:xfrm>
            <a:off x="120650" y="158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Tree>
    <p:extLst>
      <p:ext uri="{BB962C8B-B14F-4D97-AF65-F5344CB8AC3E}">
        <p14:creationId xmlns:p14="http://schemas.microsoft.com/office/powerpoint/2010/main" val="143078509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lstStyle/>
          <a:p>
            <a:r>
              <a:rPr lang="en-US" sz="2600" dirty="0"/>
              <a:t>Physical presence of nonresident parent is not required for establishment</a:t>
            </a:r>
          </a:p>
          <a:p>
            <a:r>
              <a:rPr lang="en-US" sz="2600" dirty="0"/>
              <a:t>Evidence may include:</a:t>
            </a:r>
          </a:p>
          <a:p>
            <a:pPr lvl="1"/>
            <a:r>
              <a:rPr lang="en-US" sz="2400" dirty="0"/>
              <a:t>Affidavit</a:t>
            </a:r>
          </a:p>
          <a:p>
            <a:pPr lvl="1"/>
            <a:r>
              <a:rPr lang="en-US" sz="2400" dirty="0"/>
              <a:t>Electronic documents</a:t>
            </a:r>
          </a:p>
          <a:p>
            <a:r>
              <a:rPr lang="en-US" sz="2600" dirty="0"/>
              <a:t>Tribunal must permit nonresident parent to testify by telephone, audiovisual, or other means at designated tribunal or other location</a:t>
            </a:r>
          </a:p>
        </p:txBody>
      </p:sp>
      <p:sp>
        <p:nvSpPr>
          <p:cNvPr id="2" name="Slide Number Placeholder 1"/>
          <p:cNvSpPr>
            <a:spLocks noGrp="1"/>
          </p:cNvSpPr>
          <p:nvPr>
            <p:ph type="sldNum" sz="quarter" idx="4"/>
          </p:nvPr>
        </p:nvSpPr>
        <p:spPr/>
        <p:txBody>
          <a:bodyPr/>
          <a:lstStyle/>
          <a:p>
            <a:fld id="{42782948-4DBE-204D-AB9E-B65E067054AE}" type="slidenum">
              <a:rPr lang="en-US" smtClean="0"/>
              <a:pPr/>
              <a:t>35</a:t>
            </a:fld>
            <a:endParaRPr lang="en-US" dirty="0"/>
          </a:p>
        </p:txBody>
      </p:sp>
      <p:sp>
        <p:nvSpPr>
          <p:cNvPr id="8" name="Title 7"/>
          <p:cNvSpPr>
            <a:spLocks noGrp="1"/>
          </p:cNvSpPr>
          <p:nvPr>
            <p:ph type="title"/>
          </p:nvPr>
        </p:nvSpPr>
        <p:spPr>
          <a:xfrm>
            <a:off x="685800" y="786825"/>
            <a:ext cx="7543800" cy="584775"/>
          </a:xfrm>
        </p:spPr>
        <p:txBody>
          <a:bodyPr/>
          <a:lstStyle/>
          <a:p>
            <a:r>
              <a:rPr lang="en-US" sz="3200" dirty="0"/>
              <a:t>One-State Establishment Procedures</a:t>
            </a:r>
          </a:p>
        </p:txBody>
      </p:sp>
      <p:sp>
        <p:nvSpPr>
          <p:cNvPr id="4" name="AutoShape 4" descr="Image result for long arm jurisdiction"/>
          <p:cNvSpPr>
            <a:spLocks noChangeAspect="1" noChangeArrowheads="1"/>
          </p:cNvSpPr>
          <p:nvPr/>
        </p:nvSpPr>
        <p:spPr bwMode="auto">
          <a:xfrm>
            <a:off x="120650" y="158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Tree>
    <p:extLst>
      <p:ext uri="{BB962C8B-B14F-4D97-AF65-F5344CB8AC3E}">
        <p14:creationId xmlns:p14="http://schemas.microsoft.com/office/powerpoint/2010/main" val="293663501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2782948-4DBE-204D-AB9E-B65E067054AE}" type="slidenum">
              <a:rPr lang="en-US" smtClean="0"/>
              <a:pPr/>
              <a:t>36</a:t>
            </a:fld>
            <a:endParaRPr lang="en-US" dirty="0"/>
          </a:p>
        </p:txBody>
      </p:sp>
      <p:sp>
        <p:nvSpPr>
          <p:cNvPr id="8" name="Title 7"/>
          <p:cNvSpPr>
            <a:spLocks noGrp="1"/>
          </p:cNvSpPr>
          <p:nvPr>
            <p:ph type="title"/>
          </p:nvPr>
        </p:nvSpPr>
        <p:spPr>
          <a:xfrm>
            <a:off x="685800" y="786825"/>
            <a:ext cx="7543800" cy="584775"/>
          </a:xfrm>
        </p:spPr>
        <p:txBody>
          <a:bodyPr/>
          <a:lstStyle/>
          <a:p>
            <a:r>
              <a:rPr lang="en-US" sz="3200" dirty="0"/>
              <a:t>Practice Using One-State Establishment</a:t>
            </a:r>
          </a:p>
        </p:txBody>
      </p:sp>
      <p:pic>
        <p:nvPicPr>
          <p:cNvPr id="9" name="Picture 8"/>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268" y="0"/>
            <a:ext cx="9141463" cy="6857999"/>
          </a:xfrm>
          <a:prstGeom prst="rect">
            <a:avLst/>
          </a:prstGeom>
        </p:spPr>
      </p:pic>
    </p:spTree>
    <p:extLst>
      <p:ext uri="{BB962C8B-B14F-4D97-AF65-F5344CB8AC3E}">
        <p14:creationId xmlns:p14="http://schemas.microsoft.com/office/powerpoint/2010/main" val="30327010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2782948-4DBE-204D-AB9E-B65E067054AE}" type="slidenum">
              <a:rPr lang="en-US" smtClean="0"/>
              <a:pPr/>
              <a:t>37</a:t>
            </a:fld>
            <a:endParaRPr lang="en-US" dirty="0"/>
          </a:p>
        </p:txBody>
      </p:sp>
      <p:sp>
        <p:nvSpPr>
          <p:cNvPr id="8" name="Title 7"/>
          <p:cNvSpPr>
            <a:spLocks noGrp="1"/>
          </p:cNvSpPr>
          <p:nvPr>
            <p:ph type="title"/>
          </p:nvPr>
        </p:nvSpPr>
        <p:spPr>
          <a:xfrm>
            <a:off x="685800" y="786825"/>
            <a:ext cx="7543800" cy="584775"/>
          </a:xfrm>
        </p:spPr>
        <p:txBody>
          <a:bodyPr/>
          <a:lstStyle/>
          <a:p>
            <a:r>
              <a:rPr lang="en-US" sz="3200" dirty="0"/>
              <a:t>Practice Using One-State Establishment</a:t>
            </a:r>
          </a:p>
        </p:txBody>
      </p:sp>
      <p:pic>
        <p:nvPicPr>
          <p:cNvPr id="9" name="Picture 8"/>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4677" y="0"/>
            <a:ext cx="9141463" cy="6857999"/>
          </a:xfrm>
          <a:prstGeom prst="rect">
            <a:avLst/>
          </a:prstGeom>
        </p:spPr>
      </p:pic>
    </p:spTree>
    <p:extLst>
      <p:ext uri="{BB962C8B-B14F-4D97-AF65-F5344CB8AC3E}">
        <p14:creationId xmlns:p14="http://schemas.microsoft.com/office/powerpoint/2010/main" val="351891860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lstStyle/>
          <a:p>
            <a:r>
              <a:rPr lang="en-US" sz="2600" dirty="0"/>
              <a:t>State must initiate interstate IV-D case if: </a:t>
            </a:r>
          </a:p>
          <a:p>
            <a:pPr lvl="1"/>
            <a:r>
              <a:rPr lang="en-US" sz="2400" dirty="0"/>
              <a:t>No personal jurisdiction or</a:t>
            </a:r>
          </a:p>
          <a:p>
            <a:pPr lvl="1"/>
            <a:r>
              <a:rPr lang="en-US" sz="2400" dirty="0"/>
              <a:t>One-state remedies are not appropriate or successful</a:t>
            </a:r>
          </a:p>
          <a:p>
            <a:r>
              <a:rPr lang="en-US" sz="2600" dirty="0"/>
              <a:t>In interstate IV-D establishment case, state providing services to one parent sends case to state with personal jurisdiction over other parent</a:t>
            </a:r>
          </a:p>
          <a:p>
            <a:pPr lvl="1"/>
            <a:r>
              <a:rPr lang="en-US" sz="2400" dirty="0"/>
              <a:t>Usually where other parent resides</a:t>
            </a:r>
          </a:p>
          <a:p>
            <a:endParaRPr lang="en-US" dirty="0"/>
          </a:p>
        </p:txBody>
      </p:sp>
      <p:sp>
        <p:nvSpPr>
          <p:cNvPr id="2" name="Slide Number Placeholder 1"/>
          <p:cNvSpPr>
            <a:spLocks noGrp="1"/>
          </p:cNvSpPr>
          <p:nvPr>
            <p:ph type="sldNum" sz="quarter" idx="4"/>
          </p:nvPr>
        </p:nvSpPr>
        <p:spPr/>
        <p:txBody>
          <a:bodyPr/>
          <a:lstStyle/>
          <a:p>
            <a:fld id="{42782948-4DBE-204D-AB9E-B65E067054AE}" type="slidenum">
              <a:rPr lang="en-US" smtClean="0"/>
              <a:pPr/>
              <a:t>38</a:t>
            </a:fld>
            <a:endParaRPr lang="en-US" dirty="0"/>
          </a:p>
        </p:txBody>
      </p:sp>
      <p:sp>
        <p:nvSpPr>
          <p:cNvPr id="8" name="Title 7"/>
          <p:cNvSpPr>
            <a:spLocks noGrp="1"/>
          </p:cNvSpPr>
          <p:nvPr>
            <p:ph type="title"/>
          </p:nvPr>
        </p:nvSpPr>
        <p:spPr>
          <a:xfrm>
            <a:off x="685800" y="786825"/>
            <a:ext cx="7543800" cy="584775"/>
          </a:xfrm>
        </p:spPr>
        <p:txBody>
          <a:bodyPr/>
          <a:lstStyle/>
          <a:p>
            <a:r>
              <a:rPr lang="en-US" sz="3200" dirty="0"/>
              <a:t>Establishment: Interstate IV-D Case</a:t>
            </a:r>
          </a:p>
        </p:txBody>
      </p:sp>
      <p:sp>
        <p:nvSpPr>
          <p:cNvPr id="4" name="AutoShape 4" descr="Image result for long arm jurisdiction"/>
          <p:cNvSpPr>
            <a:spLocks noChangeAspect="1" noChangeArrowheads="1"/>
          </p:cNvSpPr>
          <p:nvPr/>
        </p:nvSpPr>
        <p:spPr bwMode="auto">
          <a:xfrm>
            <a:off x="120650" y="158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Tree>
    <p:extLst>
      <p:ext uri="{BB962C8B-B14F-4D97-AF65-F5344CB8AC3E}">
        <p14:creationId xmlns:p14="http://schemas.microsoft.com/office/powerpoint/2010/main" val="244945287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lstStyle/>
          <a:p>
            <a:r>
              <a:rPr lang="en-US" sz="2600" dirty="0"/>
              <a:t>Request to establish child support must include the following intergovernmental forms:</a:t>
            </a:r>
          </a:p>
          <a:p>
            <a:pPr lvl="1"/>
            <a:r>
              <a:rPr lang="en-US" sz="2400" dirty="0"/>
              <a:t>Child Support Enforcement Transmittal #1</a:t>
            </a:r>
          </a:p>
          <a:p>
            <a:pPr lvl="1"/>
            <a:r>
              <a:rPr lang="en-US" sz="2400" dirty="0"/>
              <a:t>Uniform Support Petition</a:t>
            </a:r>
          </a:p>
          <a:p>
            <a:pPr lvl="1"/>
            <a:r>
              <a:rPr lang="en-US" sz="2400" dirty="0"/>
              <a:t>General Testimony</a:t>
            </a:r>
          </a:p>
          <a:p>
            <a:pPr lvl="1"/>
            <a:r>
              <a:rPr lang="en-US" sz="2400" dirty="0"/>
              <a:t>Child Support Agency Confidential Information Form</a:t>
            </a:r>
          </a:p>
          <a:p>
            <a:pPr lvl="1"/>
            <a:r>
              <a:rPr lang="en-US" sz="2400" dirty="0"/>
              <a:t>Personal Information Form for UIFSA § 311</a:t>
            </a:r>
          </a:p>
          <a:p>
            <a:endParaRPr lang="en-US" dirty="0"/>
          </a:p>
        </p:txBody>
      </p:sp>
      <p:sp>
        <p:nvSpPr>
          <p:cNvPr id="2" name="Slide Number Placeholder 1"/>
          <p:cNvSpPr>
            <a:spLocks noGrp="1"/>
          </p:cNvSpPr>
          <p:nvPr>
            <p:ph type="sldNum" sz="quarter" idx="4"/>
          </p:nvPr>
        </p:nvSpPr>
        <p:spPr/>
        <p:txBody>
          <a:bodyPr/>
          <a:lstStyle/>
          <a:p>
            <a:fld id="{42782948-4DBE-204D-AB9E-B65E067054AE}" type="slidenum">
              <a:rPr lang="en-US" smtClean="0"/>
              <a:pPr/>
              <a:t>39</a:t>
            </a:fld>
            <a:endParaRPr lang="en-US" dirty="0"/>
          </a:p>
        </p:txBody>
      </p:sp>
      <p:sp>
        <p:nvSpPr>
          <p:cNvPr id="8" name="Title 7"/>
          <p:cNvSpPr>
            <a:spLocks noGrp="1"/>
          </p:cNvSpPr>
          <p:nvPr>
            <p:ph type="title"/>
          </p:nvPr>
        </p:nvSpPr>
        <p:spPr>
          <a:xfrm>
            <a:off x="457200" y="685800"/>
            <a:ext cx="8686800" cy="584775"/>
          </a:xfrm>
        </p:spPr>
        <p:txBody>
          <a:bodyPr/>
          <a:lstStyle/>
          <a:p>
            <a:r>
              <a:rPr lang="en-US" sz="3200" dirty="0"/>
              <a:t>Intergovernmental Forms: Establishment</a:t>
            </a:r>
          </a:p>
        </p:txBody>
      </p:sp>
      <p:sp>
        <p:nvSpPr>
          <p:cNvPr id="4" name="AutoShape 4" descr="Image result for long arm jurisdiction"/>
          <p:cNvSpPr>
            <a:spLocks noChangeAspect="1" noChangeArrowheads="1"/>
          </p:cNvSpPr>
          <p:nvPr/>
        </p:nvSpPr>
        <p:spPr bwMode="auto">
          <a:xfrm>
            <a:off x="120650" y="158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Tree>
    <p:extLst>
      <p:ext uri="{BB962C8B-B14F-4D97-AF65-F5344CB8AC3E}">
        <p14:creationId xmlns:p14="http://schemas.microsoft.com/office/powerpoint/2010/main" val="31707527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p:txBody>
          <a:bodyPr/>
          <a:lstStyle/>
          <a:p>
            <a:r>
              <a:rPr lang="en-US" dirty="0"/>
              <a:t>Photo courtesy of Flickr user Flazingo Photos</a:t>
            </a:r>
          </a:p>
        </p:txBody>
      </p:sp>
      <p:sp>
        <p:nvSpPr>
          <p:cNvPr id="2" name="Title 1"/>
          <p:cNvSpPr>
            <a:spLocks noGrp="1"/>
          </p:cNvSpPr>
          <p:nvPr>
            <p:ph type="ctrTitle"/>
          </p:nvPr>
        </p:nvSpPr>
        <p:spPr/>
        <p:txBody>
          <a:bodyPr/>
          <a:lstStyle/>
          <a:p>
            <a:pPr algn="ctr"/>
            <a:r>
              <a:rPr lang="en-US" b="1" dirty="0"/>
              <a:t>TERMS</a:t>
            </a:r>
            <a:endParaRPr lang="en-GB" b="1" dirty="0"/>
          </a:p>
        </p:txBody>
      </p:sp>
      <p:sp>
        <p:nvSpPr>
          <p:cNvPr id="3" name="Slide Number Placeholder 2"/>
          <p:cNvSpPr>
            <a:spLocks noGrp="1"/>
          </p:cNvSpPr>
          <p:nvPr>
            <p:ph type="sldNum" sz="quarter" idx="4294967295"/>
          </p:nvPr>
        </p:nvSpPr>
        <p:spPr>
          <a:xfrm>
            <a:off x="7010400" y="6529388"/>
            <a:ext cx="2133600" cy="185737"/>
          </a:xfrm>
          <a:prstGeom prst="rect">
            <a:avLst/>
          </a:prstGeom>
        </p:spPr>
        <p:txBody>
          <a:bodyPr/>
          <a:lstStyle/>
          <a:p>
            <a:fld id="{42782948-4DBE-204D-AB9E-B65E067054AE}" type="slidenum">
              <a:rPr lang="en-US" smtClean="0"/>
              <a:pPr/>
              <a:t>4</a:t>
            </a:fld>
            <a:endParaRPr lang="en-US" dirty="0"/>
          </a:p>
        </p:txBody>
      </p:sp>
    </p:spTree>
    <p:extLst>
      <p:ext uri="{BB962C8B-B14F-4D97-AF65-F5344CB8AC3E}">
        <p14:creationId xmlns:p14="http://schemas.microsoft.com/office/powerpoint/2010/main" val="209844330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752600"/>
            <a:ext cx="7543800" cy="4419600"/>
          </a:xfrm>
        </p:spPr>
        <p:txBody>
          <a:bodyPr>
            <a:normAutofit/>
          </a:bodyPr>
          <a:lstStyle/>
          <a:p>
            <a:r>
              <a:rPr lang="en-US" sz="2600" dirty="0"/>
              <a:t>Forms and other documents to establish child support may be sent electronically</a:t>
            </a:r>
          </a:p>
          <a:p>
            <a:r>
              <a:rPr lang="en-US" sz="2600" dirty="0"/>
              <a:t>OCSE matrix for intergovernmental forms</a:t>
            </a:r>
          </a:p>
          <a:p>
            <a:r>
              <a:rPr lang="en-US" sz="2600" dirty="0"/>
              <a:t>OCSE training on intergovernmental forms</a:t>
            </a:r>
            <a:endParaRPr lang="en-US" dirty="0"/>
          </a:p>
        </p:txBody>
      </p:sp>
      <p:sp>
        <p:nvSpPr>
          <p:cNvPr id="2" name="Slide Number Placeholder 1"/>
          <p:cNvSpPr>
            <a:spLocks noGrp="1"/>
          </p:cNvSpPr>
          <p:nvPr>
            <p:ph type="sldNum" sz="quarter" idx="4"/>
          </p:nvPr>
        </p:nvSpPr>
        <p:spPr/>
        <p:txBody>
          <a:bodyPr/>
          <a:lstStyle/>
          <a:p>
            <a:fld id="{42782948-4DBE-204D-AB9E-B65E067054AE}" type="slidenum">
              <a:rPr lang="en-US" smtClean="0"/>
              <a:pPr/>
              <a:t>40</a:t>
            </a:fld>
            <a:endParaRPr lang="en-US" dirty="0"/>
          </a:p>
        </p:txBody>
      </p:sp>
      <p:sp>
        <p:nvSpPr>
          <p:cNvPr id="8" name="Title 7"/>
          <p:cNvSpPr>
            <a:spLocks noGrp="1"/>
          </p:cNvSpPr>
          <p:nvPr>
            <p:ph type="title"/>
          </p:nvPr>
        </p:nvSpPr>
        <p:spPr>
          <a:xfrm>
            <a:off x="533400" y="446782"/>
            <a:ext cx="8686800" cy="1077218"/>
          </a:xfrm>
        </p:spPr>
        <p:txBody>
          <a:bodyPr/>
          <a:lstStyle/>
          <a:p>
            <a:r>
              <a:rPr lang="en-US" sz="3200" dirty="0"/>
              <a:t>Intergovernmental Forms: Establishment (cont’d)</a:t>
            </a:r>
          </a:p>
        </p:txBody>
      </p:sp>
      <p:sp>
        <p:nvSpPr>
          <p:cNvPr id="4" name="AutoShape 4" descr="Image result for long arm jurisdiction"/>
          <p:cNvSpPr>
            <a:spLocks noChangeAspect="1" noChangeArrowheads="1"/>
          </p:cNvSpPr>
          <p:nvPr/>
        </p:nvSpPr>
        <p:spPr bwMode="auto">
          <a:xfrm>
            <a:off x="120650" y="158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Tree>
    <p:extLst>
      <p:ext uri="{BB962C8B-B14F-4D97-AF65-F5344CB8AC3E}">
        <p14:creationId xmlns:p14="http://schemas.microsoft.com/office/powerpoint/2010/main" val="196333588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lstStyle/>
          <a:p>
            <a:r>
              <a:rPr lang="en-US" sz="2600" dirty="0"/>
              <a:t>Request to establish parentage must include:</a:t>
            </a:r>
          </a:p>
          <a:p>
            <a:pPr lvl="1"/>
            <a:r>
              <a:rPr lang="en-US" sz="2400" dirty="0"/>
              <a:t>Child Support Enforcement Transmittal #1</a:t>
            </a:r>
          </a:p>
          <a:p>
            <a:pPr lvl="1"/>
            <a:r>
              <a:rPr lang="en-US" sz="2400" dirty="0"/>
              <a:t>Uniform Support Petition</a:t>
            </a:r>
          </a:p>
          <a:p>
            <a:pPr lvl="1"/>
            <a:r>
              <a:rPr lang="en-US" sz="2400" dirty="0"/>
              <a:t>Declaration in Support of Establishing Parentage</a:t>
            </a:r>
          </a:p>
          <a:p>
            <a:pPr lvl="1"/>
            <a:r>
              <a:rPr lang="en-US" sz="2400" dirty="0"/>
              <a:t>General Testimony</a:t>
            </a:r>
          </a:p>
          <a:p>
            <a:pPr lvl="1"/>
            <a:r>
              <a:rPr lang="en-US" sz="2400" dirty="0"/>
              <a:t>Child Support Agency Confidential Information Form</a:t>
            </a:r>
          </a:p>
          <a:p>
            <a:pPr lvl="1"/>
            <a:r>
              <a:rPr lang="en-US" sz="2400" dirty="0"/>
              <a:t>Personal Information Form for UIFSA § 311</a:t>
            </a:r>
          </a:p>
          <a:p>
            <a:pPr lvl="1"/>
            <a:endParaRPr lang="en-US" dirty="0"/>
          </a:p>
          <a:p>
            <a:endParaRPr lang="en-US" dirty="0"/>
          </a:p>
        </p:txBody>
      </p:sp>
      <p:sp>
        <p:nvSpPr>
          <p:cNvPr id="2" name="Slide Number Placeholder 1"/>
          <p:cNvSpPr>
            <a:spLocks noGrp="1"/>
          </p:cNvSpPr>
          <p:nvPr>
            <p:ph type="sldNum" sz="quarter" idx="4"/>
          </p:nvPr>
        </p:nvSpPr>
        <p:spPr/>
        <p:txBody>
          <a:bodyPr/>
          <a:lstStyle/>
          <a:p>
            <a:fld id="{42782948-4DBE-204D-AB9E-B65E067054AE}" type="slidenum">
              <a:rPr lang="en-US" smtClean="0"/>
              <a:pPr/>
              <a:t>41</a:t>
            </a:fld>
            <a:endParaRPr lang="en-US" dirty="0"/>
          </a:p>
        </p:txBody>
      </p:sp>
      <p:sp>
        <p:nvSpPr>
          <p:cNvPr id="8" name="Title 7"/>
          <p:cNvSpPr>
            <a:spLocks noGrp="1"/>
          </p:cNvSpPr>
          <p:nvPr>
            <p:ph type="title"/>
          </p:nvPr>
        </p:nvSpPr>
        <p:spPr>
          <a:xfrm>
            <a:off x="501650" y="558225"/>
            <a:ext cx="8870950" cy="584775"/>
          </a:xfrm>
        </p:spPr>
        <p:txBody>
          <a:bodyPr/>
          <a:lstStyle/>
          <a:p>
            <a:r>
              <a:rPr lang="en-US" sz="3200" dirty="0"/>
              <a:t>Intergovernmental Forms: Parentage</a:t>
            </a:r>
          </a:p>
        </p:txBody>
      </p:sp>
      <p:sp>
        <p:nvSpPr>
          <p:cNvPr id="4" name="AutoShape 4" descr="Image result for long arm jurisdiction"/>
          <p:cNvSpPr>
            <a:spLocks noChangeAspect="1" noChangeArrowheads="1"/>
          </p:cNvSpPr>
          <p:nvPr/>
        </p:nvSpPr>
        <p:spPr bwMode="auto">
          <a:xfrm>
            <a:off x="120650" y="158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Tree>
    <p:extLst>
      <p:ext uri="{BB962C8B-B14F-4D97-AF65-F5344CB8AC3E}">
        <p14:creationId xmlns:p14="http://schemas.microsoft.com/office/powerpoint/2010/main" val="353002012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600199"/>
            <a:ext cx="7848600" cy="4905345"/>
          </a:xfrm>
        </p:spPr>
        <p:txBody>
          <a:bodyPr>
            <a:normAutofit lnSpcReduction="10000"/>
          </a:bodyPr>
          <a:lstStyle/>
          <a:p>
            <a:r>
              <a:rPr lang="en-US" sz="2600" dirty="0"/>
              <a:t>Interstate IV-D case is sent to responding agency’s central registry</a:t>
            </a:r>
          </a:p>
          <a:p>
            <a:r>
              <a:rPr lang="en-US" sz="2600" dirty="0"/>
              <a:t>Federal regulations require within 10 working days of receiving case, central registry must:</a:t>
            </a:r>
          </a:p>
          <a:p>
            <a:pPr lvl="1"/>
            <a:r>
              <a:rPr lang="en-US" sz="2400" dirty="0"/>
              <a:t>Review documents for completeness</a:t>
            </a:r>
          </a:p>
          <a:p>
            <a:pPr lvl="1"/>
            <a:r>
              <a:rPr lang="en-US" sz="2400" dirty="0"/>
              <a:t>Acknowledge case has been received and, if necessary, request any missing documentation </a:t>
            </a:r>
          </a:p>
          <a:p>
            <a:pPr lvl="1"/>
            <a:r>
              <a:rPr lang="en-US" sz="2400" dirty="0"/>
              <a:t>Forward case to appropriate agency for processing or location services</a:t>
            </a:r>
          </a:p>
          <a:p>
            <a:pPr lvl="1"/>
            <a:r>
              <a:rPr lang="en-US" sz="2400" dirty="0"/>
              <a:t>Inform initiating agency where case was sent for action</a:t>
            </a:r>
          </a:p>
        </p:txBody>
      </p:sp>
      <p:sp>
        <p:nvSpPr>
          <p:cNvPr id="2" name="Slide Number Placeholder 1"/>
          <p:cNvSpPr>
            <a:spLocks noGrp="1"/>
          </p:cNvSpPr>
          <p:nvPr>
            <p:ph type="sldNum" sz="quarter" idx="4"/>
          </p:nvPr>
        </p:nvSpPr>
        <p:spPr/>
        <p:txBody>
          <a:bodyPr/>
          <a:lstStyle/>
          <a:p>
            <a:fld id="{42782948-4DBE-204D-AB9E-B65E067054AE}" type="slidenum">
              <a:rPr lang="en-US" smtClean="0"/>
              <a:pPr/>
              <a:t>42</a:t>
            </a:fld>
            <a:endParaRPr lang="en-US" dirty="0"/>
          </a:p>
        </p:txBody>
      </p:sp>
      <p:sp>
        <p:nvSpPr>
          <p:cNvPr id="8" name="Title 7"/>
          <p:cNvSpPr>
            <a:spLocks noGrp="1"/>
          </p:cNvSpPr>
          <p:nvPr>
            <p:ph type="title"/>
          </p:nvPr>
        </p:nvSpPr>
        <p:spPr>
          <a:xfrm>
            <a:off x="685800" y="786825"/>
            <a:ext cx="7543800" cy="584775"/>
          </a:xfrm>
        </p:spPr>
        <p:txBody>
          <a:bodyPr/>
          <a:lstStyle/>
          <a:p>
            <a:r>
              <a:rPr lang="en-US" sz="3200" dirty="0"/>
              <a:t>Central Registry</a:t>
            </a:r>
          </a:p>
        </p:txBody>
      </p:sp>
      <p:sp>
        <p:nvSpPr>
          <p:cNvPr id="4" name="AutoShape 4" descr="Image result for long arm jurisdiction"/>
          <p:cNvSpPr>
            <a:spLocks noChangeAspect="1" noChangeArrowheads="1"/>
          </p:cNvSpPr>
          <p:nvPr/>
        </p:nvSpPr>
        <p:spPr bwMode="auto">
          <a:xfrm>
            <a:off x="120650" y="158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Tree>
    <p:extLst>
      <p:ext uri="{BB962C8B-B14F-4D97-AF65-F5344CB8AC3E}">
        <p14:creationId xmlns:p14="http://schemas.microsoft.com/office/powerpoint/2010/main" val="382915194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lstStyle/>
          <a:p>
            <a:r>
              <a:rPr lang="en-US" sz="2600" dirty="0"/>
              <a:t>Duties of responding agency:</a:t>
            </a:r>
          </a:p>
          <a:p>
            <a:pPr lvl="1"/>
            <a:r>
              <a:rPr lang="en-US" sz="2400" dirty="0"/>
              <a:t>Accept and process case</a:t>
            </a:r>
          </a:p>
          <a:p>
            <a:pPr lvl="1"/>
            <a:r>
              <a:rPr lang="en-US" sz="2400" dirty="0"/>
              <a:t>Provide services and apply laws as in intrastate cases including:</a:t>
            </a:r>
          </a:p>
          <a:p>
            <a:pPr lvl="2"/>
            <a:r>
              <a:rPr lang="en-US" sz="2200" dirty="0"/>
              <a:t>Determine parentage, if necessary</a:t>
            </a:r>
          </a:p>
          <a:p>
            <a:pPr lvl="2"/>
            <a:r>
              <a:rPr lang="en-US" sz="2200" dirty="0"/>
              <a:t>Establish support order under guideline and provide underlying calculation for order</a:t>
            </a:r>
          </a:p>
          <a:p>
            <a:pPr lvl="2"/>
            <a:r>
              <a:rPr lang="en-US" sz="2200" dirty="0"/>
              <a:t>Pay costs</a:t>
            </a:r>
          </a:p>
          <a:p>
            <a:pPr lvl="1"/>
            <a:endParaRPr lang="en-US" dirty="0"/>
          </a:p>
        </p:txBody>
      </p:sp>
      <p:sp>
        <p:nvSpPr>
          <p:cNvPr id="2" name="Slide Number Placeholder 1"/>
          <p:cNvSpPr>
            <a:spLocks noGrp="1"/>
          </p:cNvSpPr>
          <p:nvPr>
            <p:ph type="sldNum" sz="quarter" idx="4"/>
          </p:nvPr>
        </p:nvSpPr>
        <p:spPr/>
        <p:txBody>
          <a:bodyPr/>
          <a:lstStyle/>
          <a:p>
            <a:fld id="{42782948-4DBE-204D-AB9E-B65E067054AE}" type="slidenum">
              <a:rPr lang="en-US" smtClean="0"/>
              <a:pPr/>
              <a:t>43</a:t>
            </a:fld>
            <a:endParaRPr lang="en-US" dirty="0"/>
          </a:p>
        </p:txBody>
      </p:sp>
      <p:sp>
        <p:nvSpPr>
          <p:cNvPr id="8" name="Title 7"/>
          <p:cNvSpPr>
            <a:spLocks noGrp="1"/>
          </p:cNvSpPr>
          <p:nvPr>
            <p:ph type="title"/>
          </p:nvPr>
        </p:nvSpPr>
        <p:spPr>
          <a:xfrm>
            <a:off x="685800" y="786825"/>
            <a:ext cx="7543800" cy="584775"/>
          </a:xfrm>
        </p:spPr>
        <p:txBody>
          <a:bodyPr/>
          <a:lstStyle/>
          <a:p>
            <a:r>
              <a:rPr lang="en-US" sz="3200" dirty="0"/>
              <a:t>Responding Agency</a:t>
            </a:r>
          </a:p>
        </p:txBody>
      </p:sp>
    </p:spTree>
    <p:extLst>
      <p:ext uri="{BB962C8B-B14F-4D97-AF65-F5344CB8AC3E}">
        <p14:creationId xmlns:p14="http://schemas.microsoft.com/office/powerpoint/2010/main" val="345944427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r>
              <a:rPr lang="en-US" sz="2600" dirty="0"/>
              <a:t>Initiating Agency – Texas</a:t>
            </a:r>
          </a:p>
          <a:p>
            <a:r>
              <a:rPr lang="en-US" sz="2600" dirty="0"/>
              <a:t>Responding Agency – Arizona</a:t>
            </a:r>
          </a:p>
        </p:txBody>
      </p:sp>
      <p:sp>
        <p:nvSpPr>
          <p:cNvPr id="2" name="Slide Number Placeholder 1"/>
          <p:cNvSpPr>
            <a:spLocks noGrp="1"/>
          </p:cNvSpPr>
          <p:nvPr>
            <p:ph type="sldNum" sz="quarter" idx="4"/>
          </p:nvPr>
        </p:nvSpPr>
        <p:spPr/>
        <p:txBody>
          <a:bodyPr/>
          <a:lstStyle/>
          <a:p>
            <a:fld id="{42782948-4DBE-204D-AB9E-B65E067054AE}" type="slidenum">
              <a:rPr lang="en-US" smtClean="0"/>
              <a:pPr/>
              <a:t>44</a:t>
            </a:fld>
            <a:endParaRPr lang="en-US" dirty="0"/>
          </a:p>
        </p:txBody>
      </p:sp>
      <p:sp>
        <p:nvSpPr>
          <p:cNvPr id="8" name="Title 7"/>
          <p:cNvSpPr>
            <a:spLocks noGrp="1"/>
          </p:cNvSpPr>
          <p:nvPr>
            <p:ph type="title"/>
          </p:nvPr>
        </p:nvSpPr>
        <p:spPr>
          <a:xfrm>
            <a:off x="685800" y="786825"/>
            <a:ext cx="7543800" cy="584775"/>
          </a:xfrm>
        </p:spPr>
        <p:txBody>
          <a:bodyPr/>
          <a:lstStyle/>
          <a:p>
            <a:r>
              <a:rPr lang="en-US" sz="3200" dirty="0"/>
              <a:t>Practice Using Interstate IV-D Cases</a:t>
            </a:r>
          </a:p>
        </p:txBody>
      </p:sp>
      <p:pic>
        <p:nvPicPr>
          <p:cNvPr id="7" name="Picture 6"/>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268" y="0"/>
            <a:ext cx="9141463" cy="6857999"/>
          </a:xfrm>
          <a:prstGeom prst="rect">
            <a:avLst/>
          </a:prstGeom>
        </p:spPr>
      </p:pic>
    </p:spTree>
    <p:extLst>
      <p:ext uri="{BB962C8B-B14F-4D97-AF65-F5344CB8AC3E}">
        <p14:creationId xmlns:p14="http://schemas.microsoft.com/office/powerpoint/2010/main" val="6394005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268" y="0"/>
            <a:ext cx="9141463" cy="6857999"/>
          </a:xfrm>
          <a:prstGeom prst="rect">
            <a:avLst/>
          </a:prstGeom>
        </p:spPr>
      </p:pic>
      <p:sp>
        <p:nvSpPr>
          <p:cNvPr id="2" name="Slide Number Placeholder 1"/>
          <p:cNvSpPr>
            <a:spLocks noGrp="1"/>
          </p:cNvSpPr>
          <p:nvPr>
            <p:ph type="sldNum" sz="quarter" idx="4"/>
          </p:nvPr>
        </p:nvSpPr>
        <p:spPr/>
        <p:txBody>
          <a:bodyPr/>
          <a:lstStyle/>
          <a:p>
            <a:fld id="{42782948-4DBE-204D-AB9E-B65E067054AE}" type="slidenum">
              <a:rPr lang="en-US" smtClean="0"/>
              <a:pPr/>
              <a:t>45</a:t>
            </a:fld>
            <a:endParaRPr lang="en-US" dirty="0"/>
          </a:p>
        </p:txBody>
      </p:sp>
      <p:sp>
        <p:nvSpPr>
          <p:cNvPr id="8" name="Title 7"/>
          <p:cNvSpPr>
            <a:spLocks noGrp="1"/>
          </p:cNvSpPr>
          <p:nvPr>
            <p:ph type="title"/>
          </p:nvPr>
        </p:nvSpPr>
        <p:spPr>
          <a:xfrm>
            <a:off x="425450" y="593380"/>
            <a:ext cx="8337550" cy="584775"/>
          </a:xfrm>
        </p:spPr>
        <p:txBody>
          <a:bodyPr/>
          <a:lstStyle/>
          <a:p>
            <a:r>
              <a:rPr lang="en-US" sz="3200" dirty="0"/>
              <a:t>More Practice Using Interstate IV-D Cases</a:t>
            </a:r>
          </a:p>
        </p:txBody>
      </p:sp>
      <p:sp>
        <p:nvSpPr>
          <p:cNvPr id="4" name="AutoShape 4" descr="Image result for long arm jurisdiction"/>
          <p:cNvSpPr>
            <a:spLocks noChangeAspect="1" noChangeArrowheads="1"/>
          </p:cNvSpPr>
          <p:nvPr/>
        </p:nvSpPr>
        <p:spPr bwMode="auto">
          <a:xfrm>
            <a:off x="120650" y="158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26" name="TextBox 25">
            <a:extLst>
              <a:ext uri="{FF2B5EF4-FFF2-40B4-BE49-F238E27FC236}">
                <a16:creationId xmlns:a16="http://schemas.microsoft.com/office/drawing/2014/main" id="{1651CCCB-B317-4A69-B742-65283B0474D5}"/>
              </a:ext>
            </a:extLst>
          </p:cNvPr>
          <p:cNvSpPr txBox="1"/>
          <p:nvPr/>
        </p:nvSpPr>
        <p:spPr>
          <a:xfrm>
            <a:off x="2133600" y="5486400"/>
            <a:ext cx="1371600" cy="461665"/>
          </a:xfrm>
          <a:prstGeom prst="rect">
            <a:avLst/>
          </a:prstGeom>
          <a:noFill/>
        </p:spPr>
        <p:txBody>
          <a:bodyPr wrap="square" rtlCol="0">
            <a:spAutoFit/>
          </a:bodyPr>
          <a:lstStyle/>
          <a:p>
            <a:r>
              <a:rPr lang="en-US" sz="2400" dirty="0"/>
              <a:t>Arizona</a:t>
            </a:r>
          </a:p>
        </p:txBody>
      </p:sp>
    </p:spTree>
    <p:extLst>
      <p:ext uri="{BB962C8B-B14F-4D97-AF65-F5344CB8AC3E}">
        <p14:creationId xmlns:p14="http://schemas.microsoft.com/office/powerpoint/2010/main" val="48414207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B144D33-0E76-423A-B2F6-9B411C1D1654}"/>
              </a:ext>
            </a:extLst>
          </p:cNvPr>
          <p:cNvSpPr>
            <a:spLocks noGrp="1"/>
          </p:cNvSpPr>
          <p:nvPr>
            <p:ph type="sldNum" sz="quarter" idx="4294967295"/>
          </p:nvPr>
        </p:nvSpPr>
        <p:spPr>
          <a:xfrm>
            <a:off x="6858000" y="6530079"/>
            <a:ext cx="2133600" cy="184666"/>
          </a:xfrm>
          <a:prstGeom prst="rect">
            <a:avLst/>
          </a:prstGeom>
        </p:spPr>
        <p:txBody>
          <a:bodyPr/>
          <a:lstStyle/>
          <a:p>
            <a:fld id="{42782948-4DBE-204D-AB9E-B65E067054AE}" type="slidenum">
              <a:rPr lang="en-US" smtClean="0"/>
              <a:pPr/>
              <a:t>46</a:t>
            </a:fld>
            <a:endParaRPr lang="en-US" dirty="0"/>
          </a:p>
        </p:txBody>
      </p:sp>
    </p:spTree>
    <p:extLst>
      <p:ext uri="{BB962C8B-B14F-4D97-AF65-F5344CB8AC3E}">
        <p14:creationId xmlns:p14="http://schemas.microsoft.com/office/powerpoint/2010/main" val="145688470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a:t>ENFORCEMENT</a:t>
            </a:r>
            <a:endParaRPr lang="en-GB" b="1" dirty="0"/>
          </a:p>
        </p:txBody>
      </p:sp>
    </p:spTree>
    <p:extLst>
      <p:ext uri="{BB962C8B-B14F-4D97-AF65-F5344CB8AC3E}">
        <p14:creationId xmlns:p14="http://schemas.microsoft.com/office/powerpoint/2010/main" val="40022674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lstStyle/>
          <a:p>
            <a:r>
              <a:rPr lang="en-US" sz="2600" dirty="0"/>
              <a:t>Once support order is established, all states have authority to enforce the order</a:t>
            </a:r>
          </a:p>
          <a:p>
            <a:r>
              <a:rPr lang="en-US" sz="2600" dirty="0"/>
              <a:t>Certain enforcement actions depend on whether state has jurisdiction</a:t>
            </a:r>
          </a:p>
          <a:p>
            <a:r>
              <a:rPr lang="en-US" sz="2600" dirty="0"/>
              <a:t>Controlling order continues until:</a:t>
            </a:r>
          </a:p>
          <a:p>
            <a:pPr lvl="1"/>
            <a:r>
              <a:rPr lang="en-US" sz="2400" dirty="0"/>
              <a:t>fully complied with or</a:t>
            </a:r>
          </a:p>
          <a:p>
            <a:pPr lvl="1"/>
            <a:r>
              <a:rPr lang="en-US" sz="2400" dirty="0"/>
              <a:t>is modified in accordance with UIFSA</a:t>
            </a:r>
          </a:p>
          <a:p>
            <a:r>
              <a:rPr lang="en-US" sz="2600" dirty="0"/>
              <a:t>U.S. order enforceable in other countries</a:t>
            </a:r>
          </a:p>
          <a:p>
            <a:endParaRPr lang="en-US" dirty="0"/>
          </a:p>
        </p:txBody>
      </p:sp>
      <p:sp>
        <p:nvSpPr>
          <p:cNvPr id="2" name="Slide Number Placeholder 1"/>
          <p:cNvSpPr>
            <a:spLocks noGrp="1"/>
          </p:cNvSpPr>
          <p:nvPr>
            <p:ph type="sldNum" sz="quarter" idx="4"/>
          </p:nvPr>
        </p:nvSpPr>
        <p:spPr/>
        <p:txBody>
          <a:bodyPr/>
          <a:lstStyle/>
          <a:p>
            <a:fld id="{42782948-4DBE-204D-AB9E-B65E067054AE}" type="slidenum">
              <a:rPr lang="en-US" smtClean="0"/>
              <a:pPr/>
              <a:t>48</a:t>
            </a:fld>
            <a:endParaRPr lang="en-US" dirty="0"/>
          </a:p>
        </p:txBody>
      </p:sp>
      <p:sp>
        <p:nvSpPr>
          <p:cNvPr id="8" name="Title 7"/>
          <p:cNvSpPr>
            <a:spLocks noGrp="1"/>
          </p:cNvSpPr>
          <p:nvPr>
            <p:ph type="title"/>
          </p:nvPr>
        </p:nvSpPr>
        <p:spPr>
          <a:xfrm>
            <a:off x="697586" y="765855"/>
            <a:ext cx="7543800" cy="584775"/>
          </a:xfrm>
        </p:spPr>
        <p:txBody>
          <a:bodyPr/>
          <a:lstStyle/>
          <a:p>
            <a:r>
              <a:rPr lang="en-US" sz="3200" dirty="0"/>
              <a:t>Enforcement Basics</a:t>
            </a:r>
          </a:p>
        </p:txBody>
      </p:sp>
    </p:spTree>
    <p:extLst>
      <p:ext uri="{BB962C8B-B14F-4D97-AF65-F5344CB8AC3E}">
        <p14:creationId xmlns:p14="http://schemas.microsoft.com/office/powerpoint/2010/main" val="174187908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lstStyle/>
          <a:p>
            <a:r>
              <a:rPr lang="en-US" sz="2600" dirty="0"/>
              <a:t>Issuing state has two options to enforce order:</a:t>
            </a:r>
          </a:p>
          <a:p>
            <a:pPr lvl="1"/>
            <a:r>
              <a:rPr lang="en-US" sz="2400" dirty="0"/>
              <a:t>One-state remedies</a:t>
            </a:r>
          </a:p>
          <a:p>
            <a:pPr lvl="1"/>
            <a:r>
              <a:rPr lang="en-US" sz="2400" dirty="0"/>
              <a:t>Interstate IV-D case referral</a:t>
            </a:r>
          </a:p>
          <a:p>
            <a:r>
              <a:rPr lang="en-US" sz="2600" dirty="0"/>
              <a:t>Issuing state makes decision on one-state or interstate case based on facts</a:t>
            </a:r>
          </a:p>
          <a:p>
            <a:r>
              <a:rPr lang="en-US" sz="2600" dirty="0"/>
              <a:t>IV-D agency may enforce spousal support if part of child support order</a:t>
            </a:r>
          </a:p>
        </p:txBody>
      </p:sp>
      <p:sp>
        <p:nvSpPr>
          <p:cNvPr id="2" name="Slide Number Placeholder 1"/>
          <p:cNvSpPr>
            <a:spLocks noGrp="1"/>
          </p:cNvSpPr>
          <p:nvPr>
            <p:ph type="sldNum" sz="quarter" idx="4"/>
          </p:nvPr>
        </p:nvSpPr>
        <p:spPr/>
        <p:txBody>
          <a:bodyPr/>
          <a:lstStyle/>
          <a:p>
            <a:fld id="{42782948-4DBE-204D-AB9E-B65E067054AE}" type="slidenum">
              <a:rPr lang="en-US" smtClean="0"/>
              <a:pPr/>
              <a:t>49</a:t>
            </a:fld>
            <a:endParaRPr lang="en-US" dirty="0"/>
          </a:p>
        </p:txBody>
      </p:sp>
      <p:sp>
        <p:nvSpPr>
          <p:cNvPr id="8" name="Title 7"/>
          <p:cNvSpPr>
            <a:spLocks noGrp="1"/>
          </p:cNvSpPr>
          <p:nvPr>
            <p:ph type="title"/>
          </p:nvPr>
        </p:nvSpPr>
        <p:spPr>
          <a:xfrm>
            <a:off x="685800" y="786825"/>
            <a:ext cx="7543800" cy="584775"/>
          </a:xfrm>
        </p:spPr>
        <p:txBody>
          <a:bodyPr/>
          <a:lstStyle/>
          <a:p>
            <a:r>
              <a:rPr lang="en-US" sz="3200" dirty="0"/>
              <a:t>Enforcement Options</a:t>
            </a:r>
          </a:p>
        </p:txBody>
      </p:sp>
    </p:spTree>
    <p:extLst>
      <p:ext uri="{BB962C8B-B14F-4D97-AF65-F5344CB8AC3E}">
        <p14:creationId xmlns:p14="http://schemas.microsoft.com/office/powerpoint/2010/main" val="10848592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600200"/>
            <a:ext cx="7162800" cy="4572000"/>
          </a:xfrm>
        </p:spPr>
        <p:txBody>
          <a:bodyPr>
            <a:normAutofit/>
          </a:bodyPr>
          <a:lstStyle/>
          <a:p>
            <a:r>
              <a:rPr lang="en-US" sz="2600" b="1" dirty="0"/>
              <a:t>Intrastate case </a:t>
            </a:r>
            <a:r>
              <a:rPr lang="en-US" sz="2600" dirty="0"/>
              <a:t>– involves </a:t>
            </a:r>
            <a:r>
              <a:rPr lang="en-US" sz="2600" dirty="0">
                <a:latin typeface="Arial" panose="020B0604020202020204" pitchFamily="34" charset="0"/>
                <a:cs typeface="Arial" panose="020B0604020202020204" pitchFamily="34" charset="0"/>
              </a:rPr>
              <a:t>only one state where both parents live</a:t>
            </a:r>
            <a:endParaRPr lang="en-US" sz="1200" dirty="0"/>
          </a:p>
          <a:p>
            <a:r>
              <a:rPr lang="en-US" sz="2600" b="1" dirty="0"/>
              <a:t>One-state remedies</a:t>
            </a:r>
            <a:r>
              <a:rPr lang="en-US" sz="2600" dirty="0"/>
              <a:t> – involves </a:t>
            </a:r>
            <a:r>
              <a:rPr lang="en-US" sz="2600" dirty="0">
                <a:latin typeface="Arial" panose="020B0604020202020204" pitchFamily="34" charset="0"/>
                <a:cs typeface="Arial" panose="020B0604020202020204" pitchFamily="34" charset="0"/>
              </a:rPr>
              <a:t>one state taking action against parent in another state</a:t>
            </a:r>
            <a:endParaRPr lang="en-US" sz="1200" dirty="0">
              <a:latin typeface="Arial" panose="020B0604020202020204" pitchFamily="34" charset="0"/>
              <a:cs typeface="Arial" panose="020B0604020202020204" pitchFamily="34" charset="0"/>
            </a:endParaRPr>
          </a:p>
          <a:p>
            <a:r>
              <a:rPr lang="en-US" sz="2600" b="1" dirty="0"/>
              <a:t>Interstate IV-D case </a:t>
            </a:r>
            <a:r>
              <a:rPr lang="en-US" sz="2600" dirty="0"/>
              <a:t>– involves </a:t>
            </a:r>
            <a:r>
              <a:rPr lang="en-US" sz="2600" dirty="0">
                <a:latin typeface="Arial" panose="020B0604020202020204" pitchFamily="34" charset="0"/>
                <a:cs typeface="Arial" panose="020B0604020202020204" pitchFamily="34" charset="0"/>
              </a:rPr>
              <a:t>two states: initiating state and responding state</a:t>
            </a:r>
          </a:p>
        </p:txBody>
      </p:sp>
      <p:sp>
        <p:nvSpPr>
          <p:cNvPr id="2" name="Slide Number Placeholder 1"/>
          <p:cNvSpPr>
            <a:spLocks noGrp="1"/>
          </p:cNvSpPr>
          <p:nvPr>
            <p:ph type="sldNum" sz="quarter" idx="4"/>
          </p:nvPr>
        </p:nvSpPr>
        <p:spPr/>
        <p:txBody>
          <a:bodyPr/>
          <a:lstStyle/>
          <a:p>
            <a:fld id="{42782948-4DBE-204D-AB9E-B65E067054AE}" type="slidenum">
              <a:rPr lang="en-US" smtClean="0"/>
              <a:pPr/>
              <a:t>5</a:t>
            </a:fld>
            <a:endParaRPr lang="en-US" dirty="0"/>
          </a:p>
        </p:txBody>
      </p:sp>
      <p:sp>
        <p:nvSpPr>
          <p:cNvPr id="8" name="Title 7"/>
          <p:cNvSpPr>
            <a:spLocks noGrp="1"/>
          </p:cNvSpPr>
          <p:nvPr>
            <p:ph type="title"/>
          </p:nvPr>
        </p:nvSpPr>
        <p:spPr>
          <a:xfrm>
            <a:off x="685800" y="848380"/>
            <a:ext cx="8001000" cy="523220"/>
          </a:xfrm>
        </p:spPr>
        <p:txBody>
          <a:bodyPr/>
          <a:lstStyle/>
          <a:p>
            <a:r>
              <a:rPr lang="en-US" sz="3200" dirty="0">
                <a:solidFill>
                  <a:srgbClr val="336A90"/>
                </a:solidFill>
              </a:rPr>
              <a:t>Key Terms - Types of Child Support Cases</a:t>
            </a:r>
          </a:p>
        </p:txBody>
      </p:sp>
    </p:spTree>
    <p:extLst>
      <p:ext uri="{BB962C8B-B14F-4D97-AF65-F5344CB8AC3E}">
        <p14:creationId xmlns:p14="http://schemas.microsoft.com/office/powerpoint/2010/main" val="174808458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lstStyle/>
          <a:p>
            <a:r>
              <a:rPr lang="en-US" sz="2600" dirty="0"/>
              <a:t>Income withholding</a:t>
            </a:r>
          </a:p>
          <a:p>
            <a:pPr lvl="1"/>
            <a:r>
              <a:rPr lang="en-US" sz="2400" dirty="0"/>
              <a:t>IV-D agency sends income withholding notice to employer in its state</a:t>
            </a:r>
          </a:p>
          <a:p>
            <a:pPr lvl="1"/>
            <a:r>
              <a:rPr lang="en-US" sz="2400" dirty="0"/>
              <a:t>Employer deducts support from paycheck and sends support to State Disbursement Unit (SDU)</a:t>
            </a:r>
          </a:p>
          <a:p>
            <a:r>
              <a:rPr lang="en-US" sz="2600" dirty="0"/>
              <a:t>Direct income withholding</a:t>
            </a:r>
          </a:p>
          <a:p>
            <a:pPr lvl="1"/>
            <a:r>
              <a:rPr lang="en-US" sz="2400" dirty="0"/>
              <a:t>Authority within UIFSA and federal law</a:t>
            </a:r>
          </a:p>
          <a:p>
            <a:pPr lvl="1"/>
            <a:r>
              <a:rPr lang="en-US" sz="2400" dirty="0"/>
              <a:t>IV-D agency sends income withholding notice to employer in another state</a:t>
            </a:r>
          </a:p>
        </p:txBody>
      </p:sp>
      <p:sp>
        <p:nvSpPr>
          <p:cNvPr id="2" name="Slide Number Placeholder 1"/>
          <p:cNvSpPr>
            <a:spLocks noGrp="1"/>
          </p:cNvSpPr>
          <p:nvPr>
            <p:ph type="sldNum" sz="quarter" idx="4"/>
          </p:nvPr>
        </p:nvSpPr>
        <p:spPr/>
        <p:txBody>
          <a:bodyPr/>
          <a:lstStyle/>
          <a:p>
            <a:fld id="{42782948-4DBE-204D-AB9E-B65E067054AE}" type="slidenum">
              <a:rPr lang="en-US" smtClean="0"/>
              <a:pPr/>
              <a:t>50</a:t>
            </a:fld>
            <a:endParaRPr lang="en-US" dirty="0"/>
          </a:p>
        </p:txBody>
      </p:sp>
      <p:sp>
        <p:nvSpPr>
          <p:cNvPr id="8" name="Title 7"/>
          <p:cNvSpPr>
            <a:spLocks noGrp="1"/>
          </p:cNvSpPr>
          <p:nvPr>
            <p:ph type="title"/>
          </p:nvPr>
        </p:nvSpPr>
        <p:spPr>
          <a:xfrm>
            <a:off x="685800" y="786825"/>
            <a:ext cx="7543800" cy="584775"/>
          </a:xfrm>
        </p:spPr>
        <p:txBody>
          <a:bodyPr/>
          <a:lstStyle/>
          <a:p>
            <a:r>
              <a:rPr lang="en-US" sz="3200" dirty="0"/>
              <a:t>Enforcement: One-State</a:t>
            </a:r>
          </a:p>
        </p:txBody>
      </p:sp>
    </p:spTree>
    <p:extLst>
      <p:ext uri="{BB962C8B-B14F-4D97-AF65-F5344CB8AC3E}">
        <p14:creationId xmlns:p14="http://schemas.microsoft.com/office/powerpoint/2010/main" val="6296180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lstStyle/>
          <a:p>
            <a:r>
              <a:rPr lang="en-US" sz="2600" dirty="0"/>
              <a:t>Direct income withholding (cont.)</a:t>
            </a:r>
          </a:p>
          <a:p>
            <a:pPr lvl="1"/>
            <a:r>
              <a:rPr lang="en-US" sz="2400" dirty="0"/>
              <a:t>No personal jurisdiction required</a:t>
            </a:r>
          </a:p>
          <a:p>
            <a:pPr lvl="1"/>
            <a:r>
              <a:rPr lang="en-US" sz="2400" dirty="0"/>
              <a:t>Must be on federal OMB-approved income withholding form</a:t>
            </a:r>
          </a:p>
        </p:txBody>
      </p:sp>
      <p:sp>
        <p:nvSpPr>
          <p:cNvPr id="2" name="Slide Number Placeholder 1"/>
          <p:cNvSpPr>
            <a:spLocks noGrp="1"/>
          </p:cNvSpPr>
          <p:nvPr>
            <p:ph type="sldNum" sz="quarter" idx="4"/>
          </p:nvPr>
        </p:nvSpPr>
        <p:spPr/>
        <p:txBody>
          <a:bodyPr/>
          <a:lstStyle/>
          <a:p>
            <a:fld id="{42782948-4DBE-204D-AB9E-B65E067054AE}" type="slidenum">
              <a:rPr lang="en-US" smtClean="0"/>
              <a:pPr/>
              <a:t>51</a:t>
            </a:fld>
            <a:endParaRPr lang="en-US" dirty="0"/>
          </a:p>
        </p:txBody>
      </p:sp>
      <p:sp>
        <p:nvSpPr>
          <p:cNvPr id="8" name="Title 7"/>
          <p:cNvSpPr>
            <a:spLocks noGrp="1"/>
          </p:cNvSpPr>
          <p:nvPr>
            <p:ph type="title"/>
          </p:nvPr>
        </p:nvSpPr>
        <p:spPr>
          <a:xfrm>
            <a:off x="685800" y="786825"/>
            <a:ext cx="7543800" cy="584775"/>
          </a:xfrm>
        </p:spPr>
        <p:txBody>
          <a:bodyPr/>
          <a:lstStyle/>
          <a:p>
            <a:r>
              <a:rPr lang="en-US" sz="3200" dirty="0"/>
              <a:t>Enforcement: One-State</a:t>
            </a:r>
          </a:p>
        </p:txBody>
      </p:sp>
      <p:pic>
        <p:nvPicPr>
          <p:cNvPr id="17" name="Picture 16">
            <a:extLst>
              <a:ext uri="{FF2B5EF4-FFF2-40B4-BE49-F238E27FC236}">
                <a16:creationId xmlns:a16="http://schemas.microsoft.com/office/drawing/2014/main" id="{DBF8CD7A-4C2C-49F2-956A-783A298E179F}"/>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433696" y="3628983"/>
            <a:ext cx="4048007" cy="254321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5810860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lstStyle/>
          <a:p>
            <a:r>
              <a:rPr lang="en-US" sz="2600" dirty="0"/>
              <a:t>Direct income withholding</a:t>
            </a:r>
          </a:p>
          <a:p>
            <a:pPr lvl="1"/>
            <a:endParaRPr lang="en-US" dirty="0"/>
          </a:p>
        </p:txBody>
      </p:sp>
      <p:sp>
        <p:nvSpPr>
          <p:cNvPr id="2" name="Slide Number Placeholder 1"/>
          <p:cNvSpPr>
            <a:spLocks noGrp="1"/>
          </p:cNvSpPr>
          <p:nvPr>
            <p:ph type="sldNum" sz="quarter" idx="4"/>
          </p:nvPr>
        </p:nvSpPr>
        <p:spPr/>
        <p:txBody>
          <a:bodyPr/>
          <a:lstStyle/>
          <a:p>
            <a:fld id="{42782948-4DBE-204D-AB9E-B65E067054AE}" type="slidenum">
              <a:rPr lang="en-US" smtClean="0"/>
              <a:pPr/>
              <a:t>52</a:t>
            </a:fld>
            <a:endParaRPr lang="en-US" dirty="0"/>
          </a:p>
        </p:txBody>
      </p:sp>
      <p:sp>
        <p:nvSpPr>
          <p:cNvPr id="8" name="Title 7"/>
          <p:cNvSpPr>
            <a:spLocks noGrp="1"/>
          </p:cNvSpPr>
          <p:nvPr>
            <p:ph type="title"/>
          </p:nvPr>
        </p:nvSpPr>
        <p:spPr>
          <a:xfrm>
            <a:off x="685800" y="786825"/>
            <a:ext cx="7543800" cy="584775"/>
          </a:xfrm>
        </p:spPr>
        <p:txBody>
          <a:bodyPr/>
          <a:lstStyle/>
          <a:p>
            <a:r>
              <a:rPr lang="en-US" sz="3200" dirty="0"/>
              <a:t>Practice Using One-State Enforcement</a:t>
            </a:r>
          </a:p>
        </p:txBody>
      </p:sp>
      <p:pic>
        <p:nvPicPr>
          <p:cNvPr id="3" name="Picture 2"/>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268" y="-228600"/>
            <a:ext cx="9141463" cy="6857999"/>
          </a:xfrm>
          <a:prstGeom prst="rect">
            <a:avLst/>
          </a:prstGeom>
        </p:spPr>
      </p:pic>
    </p:spTree>
    <p:extLst>
      <p:ext uri="{BB962C8B-B14F-4D97-AF65-F5344CB8AC3E}">
        <p14:creationId xmlns:p14="http://schemas.microsoft.com/office/powerpoint/2010/main" val="39659784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52400" y="304800"/>
            <a:ext cx="8735174" cy="6553199"/>
          </a:xfrm>
          <a:prstGeom prst="rect">
            <a:avLst/>
          </a:prstGeom>
        </p:spPr>
      </p:pic>
      <p:sp>
        <p:nvSpPr>
          <p:cNvPr id="9" name="Content Placeholder 8"/>
          <p:cNvSpPr>
            <a:spLocks noGrp="1"/>
          </p:cNvSpPr>
          <p:nvPr>
            <p:ph idx="1"/>
          </p:nvPr>
        </p:nvSpPr>
        <p:spPr/>
        <p:txBody>
          <a:bodyPr/>
          <a:lstStyle/>
          <a:p>
            <a:r>
              <a:rPr lang="en-US" sz="2600" dirty="0"/>
              <a:t>Direct income withholding - </a:t>
            </a:r>
            <a:r>
              <a:rPr lang="en-US" sz="2400" dirty="0"/>
              <a:t>works well if IV-D agency can identify employer in other state</a:t>
            </a:r>
          </a:p>
          <a:p>
            <a:r>
              <a:rPr lang="en-US" sz="2600" dirty="0"/>
              <a:t>Other enforcement actions</a:t>
            </a:r>
          </a:p>
        </p:txBody>
      </p:sp>
      <p:sp>
        <p:nvSpPr>
          <p:cNvPr id="2" name="Slide Number Placeholder 1"/>
          <p:cNvSpPr>
            <a:spLocks noGrp="1"/>
          </p:cNvSpPr>
          <p:nvPr>
            <p:ph type="sldNum" sz="quarter" idx="4"/>
          </p:nvPr>
        </p:nvSpPr>
        <p:spPr/>
        <p:txBody>
          <a:bodyPr/>
          <a:lstStyle/>
          <a:p>
            <a:fld id="{42782948-4DBE-204D-AB9E-B65E067054AE}" type="slidenum">
              <a:rPr lang="en-US" smtClean="0"/>
              <a:pPr/>
              <a:t>53</a:t>
            </a:fld>
            <a:endParaRPr lang="en-US" dirty="0"/>
          </a:p>
        </p:txBody>
      </p:sp>
      <p:sp>
        <p:nvSpPr>
          <p:cNvPr id="8" name="Title 7"/>
          <p:cNvSpPr>
            <a:spLocks noGrp="1"/>
          </p:cNvSpPr>
          <p:nvPr>
            <p:ph type="title"/>
          </p:nvPr>
        </p:nvSpPr>
        <p:spPr>
          <a:xfrm>
            <a:off x="685800" y="786825"/>
            <a:ext cx="7543800" cy="584775"/>
          </a:xfrm>
        </p:spPr>
        <p:txBody>
          <a:bodyPr/>
          <a:lstStyle/>
          <a:p>
            <a:r>
              <a:rPr lang="en-US" sz="3200" dirty="0"/>
              <a:t>Practice Using One-State Enforcement</a:t>
            </a:r>
          </a:p>
        </p:txBody>
      </p:sp>
    </p:spTree>
    <p:extLst>
      <p:ext uri="{BB962C8B-B14F-4D97-AF65-F5344CB8AC3E}">
        <p14:creationId xmlns:p14="http://schemas.microsoft.com/office/powerpoint/2010/main" val="218457785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838200" y="1294009"/>
            <a:ext cx="8001000" cy="5181600"/>
          </a:xfrm>
        </p:spPr>
        <p:txBody>
          <a:bodyPr/>
          <a:lstStyle/>
          <a:p>
            <a:r>
              <a:rPr lang="en-US" sz="2600" dirty="0"/>
              <a:t>IV-D agency must initiate interstate IV-D enforcement case if one-state remedies are not available or would not be effective</a:t>
            </a:r>
          </a:p>
          <a:p>
            <a:r>
              <a:rPr lang="en-US" sz="2600" dirty="0"/>
              <a:t>In interstate IV-D case, initiating agency sends case for enforcement to responding agency in state where noncustodial parent resides or has assets</a:t>
            </a:r>
          </a:p>
          <a:p>
            <a:endParaRPr lang="en-US" dirty="0"/>
          </a:p>
        </p:txBody>
      </p:sp>
      <p:sp>
        <p:nvSpPr>
          <p:cNvPr id="2" name="Slide Number Placeholder 1"/>
          <p:cNvSpPr>
            <a:spLocks noGrp="1"/>
          </p:cNvSpPr>
          <p:nvPr>
            <p:ph type="sldNum" sz="quarter" idx="4"/>
          </p:nvPr>
        </p:nvSpPr>
        <p:spPr/>
        <p:txBody>
          <a:bodyPr/>
          <a:lstStyle/>
          <a:p>
            <a:fld id="{42782948-4DBE-204D-AB9E-B65E067054AE}" type="slidenum">
              <a:rPr lang="en-US" smtClean="0"/>
              <a:pPr/>
              <a:t>54</a:t>
            </a:fld>
            <a:endParaRPr lang="en-US" dirty="0"/>
          </a:p>
        </p:txBody>
      </p:sp>
      <p:sp>
        <p:nvSpPr>
          <p:cNvPr id="8" name="Title 7"/>
          <p:cNvSpPr>
            <a:spLocks noGrp="1"/>
          </p:cNvSpPr>
          <p:nvPr>
            <p:ph type="title"/>
          </p:nvPr>
        </p:nvSpPr>
        <p:spPr>
          <a:xfrm>
            <a:off x="120650" y="118274"/>
            <a:ext cx="9023350" cy="808091"/>
          </a:xfrm>
        </p:spPr>
        <p:txBody>
          <a:bodyPr/>
          <a:lstStyle/>
          <a:p>
            <a:r>
              <a:rPr lang="en-US" sz="3200" dirty="0"/>
              <a:t>Practice Using Interstate IV-D Case Enforcement</a:t>
            </a:r>
          </a:p>
        </p:txBody>
      </p:sp>
      <p:sp>
        <p:nvSpPr>
          <p:cNvPr id="4" name="AutoShape 4" descr="Image result for long arm jurisdiction"/>
          <p:cNvSpPr>
            <a:spLocks noChangeAspect="1" noChangeArrowheads="1"/>
          </p:cNvSpPr>
          <p:nvPr/>
        </p:nvSpPr>
        <p:spPr bwMode="auto">
          <a:xfrm>
            <a:off x="120650" y="158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pic>
        <p:nvPicPr>
          <p:cNvPr id="3" name="Picture 2"/>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76200" y="-228600"/>
            <a:ext cx="9141463" cy="6857999"/>
          </a:xfrm>
          <a:prstGeom prst="rect">
            <a:avLst/>
          </a:prstGeom>
        </p:spPr>
      </p:pic>
    </p:spTree>
    <p:extLst>
      <p:ext uri="{BB962C8B-B14F-4D97-AF65-F5344CB8AC3E}">
        <p14:creationId xmlns:p14="http://schemas.microsoft.com/office/powerpoint/2010/main" val="99634189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lstStyle/>
          <a:p>
            <a:r>
              <a:rPr lang="en-US" sz="2600" dirty="0"/>
              <a:t>Request to enforce support order must include following federal intergovernmental forms:</a:t>
            </a:r>
          </a:p>
          <a:p>
            <a:pPr lvl="1"/>
            <a:r>
              <a:rPr lang="en-US" sz="2400" dirty="0"/>
              <a:t>Child Support Enforcement Transmittal #1</a:t>
            </a:r>
          </a:p>
          <a:p>
            <a:pPr lvl="1"/>
            <a:r>
              <a:rPr lang="en-US" sz="2400" dirty="0"/>
              <a:t>Child Support Agency Confidential Information Form</a:t>
            </a:r>
          </a:p>
          <a:p>
            <a:pPr lvl="1"/>
            <a:r>
              <a:rPr lang="en-US" sz="2400" dirty="0"/>
              <a:t>Letter of Transmittal Requesting Registration</a:t>
            </a:r>
          </a:p>
          <a:p>
            <a:r>
              <a:rPr lang="en-US" sz="2600" dirty="0"/>
              <a:t>UIFSA requires request to include two copies, including one certified copy, of order and any modification</a:t>
            </a:r>
          </a:p>
        </p:txBody>
      </p:sp>
      <p:sp>
        <p:nvSpPr>
          <p:cNvPr id="2" name="Slide Number Placeholder 1"/>
          <p:cNvSpPr>
            <a:spLocks noGrp="1"/>
          </p:cNvSpPr>
          <p:nvPr>
            <p:ph type="sldNum" sz="quarter" idx="4"/>
          </p:nvPr>
        </p:nvSpPr>
        <p:spPr/>
        <p:txBody>
          <a:bodyPr/>
          <a:lstStyle/>
          <a:p>
            <a:fld id="{42782948-4DBE-204D-AB9E-B65E067054AE}" type="slidenum">
              <a:rPr lang="en-US" smtClean="0"/>
              <a:pPr/>
              <a:t>55</a:t>
            </a:fld>
            <a:endParaRPr lang="en-US" dirty="0"/>
          </a:p>
        </p:txBody>
      </p:sp>
      <p:sp>
        <p:nvSpPr>
          <p:cNvPr id="8" name="Title 7"/>
          <p:cNvSpPr>
            <a:spLocks noGrp="1"/>
          </p:cNvSpPr>
          <p:nvPr>
            <p:ph type="title"/>
          </p:nvPr>
        </p:nvSpPr>
        <p:spPr>
          <a:xfrm>
            <a:off x="228600" y="482025"/>
            <a:ext cx="8686800" cy="584775"/>
          </a:xfrm>
        </p:spPr>
        <p:txBody>
          <a:bodyPr/>
          <a:lstStyle/>
          <a:p>
            <a:r>
              <a:rPr lang="en-US" sz="3200" dirty="0"/>
              <a:t>Intergovernmental Forms: Enforcement</a:t>
            </a:r>
          </a:p>
        </p:txBody>
      </p:sp>
      <p:sp>
        <p:nvSpPr>
          <p:cNvPr id="4" name="AutoShape 4" descr="Image result for long arm jurisdiction"/>
          <p:cNvSpPr>
            <a:spLocks noChangeAspect="1" noChangeArrowheads="1"/>
          </p:cNvSpPr>
          <p:nvPr/>
        </p:nvSpPr>
        <p:spPr bwMode="auto">
          <a:xfrm>
            <a:off x="120650" y="158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Tree>
    <p:extLst>
      <p:ext uri="{BB962C8B-B14F-4D97-AF65-F5344CB8AC3E}">
        <p14:creationId xmlns:p14="http://schemas.microsoft.com/office/powerpoint/2010/main" val="206185645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lstStyle/>
          <a:p>
            <a:r>
              <a:rPr lang="en-US" sz="2400" dirty="0"/>
              <a:t>Under UIFSA, responding agency has two options:</a:t>
            </a:r>
          </a:p>
          <a:p>
            <a:pPr marL="911225" lvl="1" indent="-457200">
              <a:buFont typeface="+mj-lt"/>
              <a:buAutoNum type="arabicParenR"/>
            </a:pPr>
            <a:r>
              <a:rPr lang="en-US" sz="2400" dirty="0"/>
              <a:t>Use administrative actions such as income withholding to enforce order without registration if “appropriate”</a:t>
            </a:r>
          </a:p>
          <a:p>
            <a:pPr lvl="3"/>
            <a:r>
              <a:rPr lang="en-US" sz="2200" dirty="0">
                <a:latin typeface="Arial" panose="020B0604020202020204" pitchFamily="34" charset="0"/>
                <a:cs typeface="Arial" panose="020B0604020202020204" pitchFamily="34" charset="0"/>
              </a:rPr>
              <a:t>Noncustodial parent may contest – then responding agency must register</a:t>
            </a:r>
          </a:p>
          <a:p>
            <a:pPr lvl="2"/>
            <a:endParaRPr lang="en-US" dirty="0"/>
          </a:p>
          <a:p>
            <a:pPr marL="911225" lvl="1" indent="-457200">
              <a:buFont typeface="+mj-lt"/>
              <a:buAutoNum type="arabicParenR"/>
            </a:pPr>
            <a:r>
              <a:rPr lang="en-US" sz="2400" dirty="0"/>
              <a:t>Register order with tribunal</a:t>
            </a:r>
          </a:p>
        </p:txBody>
      </p:sp>
      <p:sp>
        <p:nvSpPr>
          <p:cNvPr id="2" name="Slide Number Placeholder 1"/>
          <p:cNvSpPr>
            <a:spLocks noGrp="1"/>
          </p:cNvSpPr>
          <p:nvPr>
            <p:ph type="sldNum" sz="quarter" idx="4"/>
          </p:nvPr>
        </p:nvSpPr>
        <p:spPr/>
        <p:txBody>
          <a:bodyPr/>
          <a:lstStyle/>
          <a:p>
            <a:fld id="{42782948-4DBE-204D-AB9E-B65E067054AE}" type="slidenum">
              <a:rPr lang="en-US" smtClean="0"/>
              <a:pPr/>
              <a:t>56</a:t>
            </a:fld>
            <a:endParaRPr lang="en-US" dirty="0"/>
          </a:p>
        </p:txBody>
      </p:sp>
      <p:sp>
        <p:nvSpPr>
          <p:cNvPr id="8" name="Title 7"/>
          <p:cNvSpPr>
            <a:spLocks noGrp="1"/>
          </p:cNvSpPr>
          <p:nvPr>
            <p:ph type="title"/>
          </p:nvPr>
        </p:nvSpPr>
        <p:spPr>
          <a:xfrm>
            <a:off x="457200" y="786825"/>
            <a:ext cx="8229600" cy="584775"/>
          </a:xfrm>
        </p:spPr>
        <p:txBody>
          <a:bodyPr/>
          <a:lstStyle/>
          <a:p>
            <a:r>
              <a:rPr lang="en-US" sz="3200" dirty="0"/>
              <a:t>Responding Agency Enforcement Options</a:t>
            </a:r>
          </a:p>
        </p:txBody>
      </p:sp>
    </p:spTree>
    <p:extLst>
      <p:ext uri="{BB962C8B-B14F-4D97-AF65-F5344CB8AC3E}">
        <p14:creationId xmlns:p14="http://schemas.microsoft.com/office/powerpoint/2010/main" val="418226734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r>
              <a:rPr lang="en-US" sz="2600" dirty="0"/>
              <a:t>For all interstate IV-D enforcement actions,  responding agency must use intrastate actions including:</a:t>
            </a:r>
          </a:p>
          <a:p>
            <a:pPr lvl="1"/>
            <a:r>
              <a:rPr lang="en-US" sz="2400" dirty="0"/>
              <a:t>Initiating income withholding</a:t>
            </a:r>
          </a:p>
          <a:p>
            <a:pPr lvl="1"/>
            <a:r>
              <a:rPr lang="en-US" sz="2400" dirty="0"/>
              <a:t>Monitoring compliance </a:t>
            </a:r>
          </a:p>
          <a:p>
            <a:pPr lvl="1"/>
            <a:r>
              <a:rPr lang="en-US" sz="2400" dirty="0"/>
              <a:t>Sending payments to initiating agency’s SDU</a:t>
            </a:r>
          </a:p>
          <a:p>
            <a:pPr lvl="1"/>
            <a:r>
              <a:rPr lang="en-US" sz="2400" dirty="0"/>
              <a:t>Identifying any delinquency</a:t>
            </a:r>
          </a:p>
          <a:p>
            <a:pPr lvl="1"/>
            <a:r>
              <a:rPr lang="en-US" sz="2400" dirty="0"/>
              <a:t>Taking other enforcement actions as appropriate</a:t>
            </a:r>
          </a:p>
          <a:p>
            <a:endParaRPr lang="en-US" dirty="0"/>
          </a:p>
        </p:txBody>
      </p:sp>
      <p:sp>
        <p:nvSpPr>
          <p:cNvPr id="2" name="Slide Number Placeholder 1"/>
          <p:cNvSpPr>
            <a:spLocks noGrp="1"/>
          </p:cNvSpPr>
          <p:nvPr>
            <p:ph type="sldNum" sz="quarter" idx="4"/>
          </p:nvPr>
        </p:nvSpPr>
        <p:spPr/>
        <p:txBody>
          <a:bodyPr/>
          <a:lstStyle/>
          <a:p>
            <a:fld id="{42782948-4DBE-204D-AB9E-B65E067054AE}" type="slidenum">
              <a:rPr lang="en-US" smtClean="0"/>
              <a:pPr/>
              <a:t>57</a:t>
            </a:fld>
            <a:endParaRPr lang="en-US" dirty="0"/>
          </a:p>
        </p:txBody>
      </p:sp>
      <p:sp>
        <p:nvSpPr>
          <p:cNvPr id="8" name="Title 7"/>
          <p:cNvSpPr>
            <a:spLocks noGrp="1"/>
          </p:cNvSpPr>
          <p:nvPr>
            <p:ph type="title"/>
          </p:nvPr>
        </p:nvSpPr>
        <p:spPr>
          <a:xfrm>
            <a:off x="228600" y="786825"/>
            <a:ext cx="8763000" cy="584775"/>
          </a:xfrm>
        </p:spPr>
        <p:txBody>
          <a:bodyPr/>
          <a:lstStyle/>
          <a:p>
            <a:r>
              <a:rPr lang="en-US" sz="3200" dirty="0"/>
              <a:t>Responding Agency Required Enforcement</a:t>
            </a:r>
          </a:p>
        </p:txBody>
      </p:sp>
    </p:spTree>
    <p:extLst>
      <p:ext uri="{BB962C8B-B14F-4D97-AF65-F5344CB8AC3E}">
        <p14:creationId xmlns:p14="http://schemas.microsoft.com/office/powerpoint/2010/main" val="28889950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r>
              <a:rPr lang="en-US" sz="2600" dirty="0"/>
              <a:t>Initiating agency:  Texas</a:t>
            </a:r>
          </a:p>
          <a:p>
            <a:r>
              <a:rPr lang="en-US" sz="2600" dirty="0"/>
              <a:t>Responding agency:  Arizona</a:t>
            </a:r>
          </a:p>
        </p:txBody>
      </p:sp>
      <p:sp>
        <p:nvSpPr>
          <p:cNvPr id="2" name="Slide Number Placeholder 1"/>
          <p:cNvSpPr>
            <a:spLocks noGrp="1"/>
          </p:cNvSpPr>
          <p:nvPr>
            <p:ph type="sldNum" sz="quarter" idx="4"/>
          </p:nvPr>
        </p:nvSpPr>
        <p:spPr/>
        <p:txBody>
          <a:bodyPr/>
          <a:lstStyle/>
          <a:p>
            <a:fld id="{42782948-4DBE-204D-AB9E-B65E067054AE}" type="slidenum">
              <a:rPr lang="en-US" smtClean="0"/>
              <a:pPr/>
              <a:t>58</a:t>
            </a:fld>
            <a:endParaRPr lang="en-US" dirty="0"/>
          </a:p>
        </p:txBody>
      </p:sp>
      <p:sp>
        <p:nvSpPr>
          <p:cNvPr id="8" name="Title 7"/>
          <p:cNvSpPr>
            <a:spLocks noGrp="1"/>
          </p:cNvSpPr>
          <p:nvPr>
            <p:ph type="title"/>
          </p:nvPr>
        </p:nvSpPr>
        <p:spPr>
          <a:xfrm>
            <a:off x="228600" y="653908"/>
            <a:ext cx="8686800" cy="584775"/>
          </a:xfrm>
        </p:spPr>
        <p:txBody>
          <a:bodyPr/>
          <a:lstStyle/>
          <a:p>
            <a:r>
              <a:rPr lang="en-US" sz="3200" dirty="0"/>
              <a:t>Practicing Using Interstate Enforcement Case</a:t>
            </a:r>
          </a:p>
        </p:txBody>
      </p:sp>
      <p:pic>
        <p:nvPicPr>
          <p:cNvPr id="3" name="Picture 2"/>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26063" y="-838200"/>
            <a:ext cx="9141463" cy="6857999"/>
          </a:xfrm>
          <a:prstGeom prst="rect">
            <a:avLst/>
          </a:prstGeom>
        </p:spPr>
      </p:pic>
    </p:spTree>
    <p:extLst>
      <p:ext uri="{BB962C8B-B14F-4D97-AF65-F5344CB8AC3E}">
        <p14:creationId xmlns:p14="http://schemas.microsoft.com/office/powerpoint/2010/main" val="164873769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B144D33-0E76-423A-B2F6-9B411C1D1654}"/>
              </a:ext>
            </a:extLst>
          </p:cNvPr>
          <p:cNvSpPr>
            <a:spLocks noGrp="1"/>
          </p:cNvSpPr>
          <p:nvPr>
            <p:ph type="sldNum" sz="quarter" idx="4294967295"/>
          </p:nvPr>
        </p:nvSpPr>
        <p:spPr>
          <a:xfrm>
            <a:off x="6858000" y="6530079"/>
            <a:ext cx="2133600" cy="184666"/>
          </a:xfrm>
          <a:prstGeom prst="rect">
            <a:avLst/>
          </a:prstGeom>
        </p:spPr>
        <p:txBody>
          <a:bodyPr/>
          <a:lstStyle/>
          <a:p>
            <a:fld id="{42782948-4DBE-204D-AB9E-B65E067054AE}" type="slidenum">
              <a:rPr lang="en-US" smtClean="0"/>
              <a:pPr/>
              <a:t>59</a:t>
            </a:fld>
            <a:endParaRPr lang="en-US" dirty="0"/>
          </a:p>
        </p:txBody>
      </p:sp>
    </p:spTree>
    <p:extLst>
      <p:ext uri="{BB962C8B-B14F-4D97-AF65-F5344CB8AC3E}">
        <p14:creationId xmlns:p14="http://schemas.microsoft.com/office/powerpoint/2010/main" val="19260029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981200"/>
            <a:ext cx="7543800" cy="4191000"/>
          </a:xfrm>
        </p:spPr>
        <p:txBody>
          <a:bodyPr>
            <a:normAutofit/>
          </a:bodyPr>
          <a:lstStyle/>
          <a:p>
            <a:r>
              <a:rPr lang="en-US" sz="2600" b="1" dirty="0"/>
              <a:t>International case </a:t>
            </a:r>
            <a:r>
              <a:rPr lang="en-US" sz="2600" dirty="0"/>
              <a:t>– involves foreign country</a:t>
            </a:r>
            <a:endParaRPr lang="en-US" sz="2600" b="1" dirty="0"/>
          </a:p>
          <a:p>
            <a:pPr lvl="1"/>
            <a:r>
              <a:rPr lang="en-US" sz="2400" dirty="0"/>
              <a:t>UIFSA applies to incoming international cases</a:t>
            </a:r>
          </a:p>
          <a:p>
            <a:pPr lvl="1"/>
            <a:r>
              <a:rPr lang="en-US" sz="2400" dirty="0"/>
              <a:t>Foreign countries do not have UIFSA for international cases coming from U.S.</a:t>
            </a:r>
          </a:p>
          <a:p>
            <a:pPr lvl="1"/>
            <a:r>
              <a:rPr lang="en-US" sz="2400" dirty="0"/>
              <a:t>Not every country is “foreign country” under UIFSA</a:t>
            </a:r>
          </a:p>
          <a:p>
            <a:pPr lvl="2"/>
            <a:endParaRPr lang="en-US" dirty="0"/>
          </a:p>
        </p:txBody>
      </p:sp>
      <p:sp>
        <p:nvSpPr>
          <p:cNvPr id="2" name="Slide Number Placeholder 1"/>
          <p:cNvSpPr>
            <a:spLocks noGrp="1"/>
          </p:cNvSpPr>
          <p:nvPr>
            <p:ph type="sldNum" sz="quarter" idx="4"/>
          </p:nvPr>
        </p:nvSpPr>
        <p:spPr/>
        <p:txBody>
          <a:bodyPr/>
          <a:lstStyle/>
          <a:p>
            <a:fld id="{42782948-4DBE-204D-AB9E-B65E067054AE}" type="slidenum">
              <a:rPr lang="en-US" smtClean="0"/>
              <a:pPr/>
              <a:t>6</a:t>
            </a:fld>
            <a:endParaRPr lang="en-US" dirty="0"/>
          </a:p>
        </p:txBody>
      </p:sp>
      <p:sp>
        <p:nvSpPr>
          <p:cNvPr id="8" name="Title 7"/>
          <p:cNvSpPr>
            <a:spLocks noGrp="1"/>
          </p:cNvSpPr>
          <p:nvPr>
            <p:ph type="title"/>
          </p:nvPr>
        </p:nvSpPr>
        <p:spPr>
          <a:xfrm>
            <a:off x="685800" y="786825"/>
            <a:ext cx="7543800" cy="584775"/>
          </a:xfrm>
        </p:spPr>
        <p:txBody>
          <a:bodyPr/>
          <a:lstStyle/>
          <a:p>
            <a:r>
              <a:rPr lang="en-US" sz="3200" dirty="0"/>
              <a:t>International Child Support Cases</a:t>
            </a:r>
          </a:p>
        </p:txBody>
      </p:sp>
    </p:spTree>
    <p:extLst>
      <p:ext uri="{BB962C8B-B14F-4D97-AF65-F5344CB8AC3E}">
        <p14:creationId xmlns:p14="http://schemas.microsoft.com/office/powerpoint/2010/main" val="38872601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en-US" b="1" dirty="0"/>
              <a:t>MODIFICATION</a:t>
            </a:r>
            <a:endParaRPr lang="en-GB" b="1" dirty="0"/>
          </a:p>
        </p:txBody>
      </p:sp>
    </p:spTree>
    <p:extLst>
      <p:ext uri="{BB962C8B-B14F-4D97-AF65-F5344CB8AC3E}">
        <p14:creationId xmlns:p14="http://schemas.microsoft.com/office/powerpoint/2010/main" val="99474394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lstStyle/>
          <a:p>
            <a:r>
              <a:rPr lang="en-US" sz="2600" dirty="0"/>
              <a:t>Once tribunal with jurisdiction establishes support order, it is controlling order</a:t>
            </a:r>
          </a:p>
          <a:p>
            <a:pPr lvl="1"/>
            <a:r>
              <a:rPr lang="en-US" sz="2400" dirty="0"/>
              <a:t>Initial controlling order determines duration</a:t>
            </a:r>
          </a:p>
          <a:p>
            <a:r>
              <a:rPr lang="en-US" sz="2600" dirty="0"/>
              <a:t>Controlling order continues until:</a:t>
            </a:r>
          </a:p>
          <a:p>
            <a:pPr lvl="1"/>
            <a:r>
              <a:rPr lang="en-US" sz="2400" dirty="0"/>
              <a:t>Fully complied with or</a:t>
            </a:r>
          </a:p>
          <a:p>
            <a:pPr lvl="1"/>
            <a:r>
              <a:rPr lang="en-US" sz="2400" dirty="0"/>
              <a:t>Modified in accordance with UIFSA</a:t>
            </a:r>
          </a:p>
        </p:txBody>
      </p:sp>
      <p:sp>
        <p:nvSpPr>
          <p:cNvPr id="2" name="Slide Number Placeholder 1"/>
          <p:cNvSpPr>
            <a:spLocks noGrp="1"/>
          </p:cNvSpPr>
          <p:nvPr>
            <p:ph type="sldNum" sz="quarter" idx="4"/>
          </p:nvPr>
        </p:nvSpPr>
        <p:spPr/>
        <p:txBody>
          <a:bodyPr/>
          <a:lstStyle/>
          <a:p>
            <a:fld id="{42782948-4DBE-204D-AB9E-B65E067054AE}" type="slidenum">
              <a:rPr lang="en-US" smtClean="0"/>
              <a:pPr/>
              <a:t>61</a:t>
            </a:fld>
            <a:endParaRPr lang="en-US" dirty="0"/>
          </a:p>
        </p:txBody>
      </p:sp>
      <p:sp>
        <p:nvSpPr>
          <p:cNvPr id="8" name="Title 7"/>
          <p:cNvSpPr>
            <a:spLocks noGrp="1"/>
          </p:cNvSpPr>
          <p:nvPr>
            <p:ph type="title"/>
          </p:nvPr>
        </p:nvSpPr>
        <p:spPr>
          <a:xfrm>
            <a:off x="685800" y="786825"/>
            <a:ext cx="7543800" cy="584775"/>
          </a:xfrm>
        </p:spPr>
        <p:txBody>
          <a:bodyPr/>
          <a:lstStyle/>
          <a:p>
            <a:r>
              <a:rPr lang="en-US" sz="3200" dirty="0"/>
              <a:t>Modification Basics</a:t>
            </a:r>
          </a:p>
        </p:txBody>
      </p:sp>
    </p:spTree>
    <p:extLst>
      <p:ext uri="{BB962C8B-B14F-4D97-AF65-F5344CB8AC3E}">
        <p14:creationId xmlns:p14="http://schemas.microsoft.com/office/powerpoint/2010/main" val="62020422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lstStyle/>
          <a:p>
            <a:r>
              <a:rPr lang="en-US" sz="2600" dirty="0"/>
              <a:t>Modification of controlling child support order is not allowed except under UIFSA rules</a:t>
            </a:r>
            <a:endParaRPr lang="en-US" dirty="0"/>
          </a:p>
          <a:p>
            <a:r>
              <a:rPr lang="en-US" sz="2600" dirty="0"/>
              <a:t>Modification of spousal support order is never allowed in any state but issuing state</a:t>
            </a:r>
          </a:p>
          <a:p>
            <a:endParaRPr lang="en-US" dirty="0"/>
          </a:p>
        </p:txBody>
      </p:sp>
      <p:sp>
        <p:nvSpPr>
          <p:cNvPr id="2" name="Slide Number Placeholder 1"/>
          <p:cNvSpPr>
            <a:spLocks noGrp="1"/>
          </p:cNvSpPr>
          <p:nvPr>
            <p:ph type="sldNum" sz="quarter" idx="4"/>
          </p:nvPr>
        </p:nvSpPr>
        <p:spPr/>
        <p:txBody>
          <a:bodyPr/>
          <a:lstStyle/>
          <a:p>
            <a:fld id="{42782948-4DBE-204D-AB9E-B65E067054AE}" type="slidenum">
              <a:rPr lang="en-US" smtClean="0"/>
              <a:pPr/>
              <a:t>62</a:t>
            </a:fld>
            <a:endParaRPr lang="en-US" dirty="0"/>
          </a:p>
        </p:txBody>
      </p:sp>
      <p:sp>
        <p:nvSpPr>
          <p:cNvPr id="8" name="Title 7"/>
          <p:cNvSpPr>
            <a:spLocks noGrp="1"/>
          </p:cNvSpPr>
          <p:nvPr>
            <p:ph type="title"/>
          </p:nvPr>
        </p:nvSpPr>
        <p:spPr>
          <a:xfrm>
            <a:off x="685800" y="786825"/>
            <a:ext cx="7543800" cy="584775"/>
          </a:xfrm>
        </p:spPr>
        <p:txBody>
          <a:bodyPr/>
          <a:lstStyle/>
          <a:p>
            <a:r>
              <a:rPr lang="en-US" sz="3200" dirty="0"/>
              <a:t>Off-Limits Modification </a:t>
            </a:r>
          </a:p>
        </p:txBody>
      </p:sp>
    </p:spTree>
    <p:extLst>
      <p:ext uri="{BB962C8B-B14F-4D97-AF65-F5344CB8AC3E}">
        <p14:creationId xmlns:p14="http://schemas.microsoft.com/office/powerpoint/2010/main" val="151357195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lstStyle/>
          <a:p>
            <a:r>
              <a:rPr lang="en-US" sz="2600" dirty="0"/>
              <a:t>UIFSA modification rules:</a:t>
            </a:r>
          </a:p>
          <a:p>
            <a:pPr lvl="1"/>
            <a:r>
              <a:rPr lang="en-US" sz="2400" dirty="0"/>
              <a:t>If either parent or child lives in issuing state, </a:t>
            </a:r>
            <a:r>
              <a:rPr lang="en-US" sz="2400" b="1" dirty="0"/>
              <a:t>only issuing state can modify order</a:t>
            </a:r>
            <a:r>
              <a:rPr lang="en-US" sz="2400" dirty="0"/>
              <a:t> </a:t>
            </a:r>
          </a:p>
          <a:p>
            <a:pPr lvl="2"/>
            <a:r>
              <a:rPr lang="en-US" sz="2200" dirty="0"/>
              <a:t>Exception: parents consent in record with issuing tribunal to shift modification jurisdiction</a:t>
            </a:r>
          </a:p>
          <a:p>
            <a:pPr lvl="2"/>
            <a:endParaRPr lang="en-US" dirty="0"/>
          </a:p>
          <a:p>
            <a:pPr lvl="1"/>
            <a:r>
              <a:rPr lang="en-US" sz="2400" dirty="0"/>
              <a:t>CEJ based on residence at time modification request is filed</a:t>
            </a:r>
          </a:p>
          <a:p>
            <a:pPr lvl="2"/>
            <a:endParaRPr lang="en-US" dirty="0"/>
          </a:p>
          <a:p>
            <a:endParaRPr lang="en-US" dirty="0"/>
          </a:p>
        </p:txBody>
      </p:sp>
      <p:sp>
        <p:nvSpPr>
          <p:cNvPr id="2" name="Slide Number Placeholder 1"/>
          <p:cNvSpPr>
            <a:spLocks noGrp="1"/>
          </p:cNvSpPr>
          <p:nvPr>
            <p:ph type="sldNum" sz="quarter" idx="4"/>
          </p:nvPr>
        </p:nvSpPr>
        <p:spPr/>
        <p:txBody>
          <a:bodyPr/>
          <a:lstStyle/>
          <a:p>
            <a:fld id="{42782948-4DBE-204D-AB9E-B65E067054AE}" type="slidenum">
              <a:rPr lang="en-US" smtClean="0"/>
              <a:pPr/>
              <a:t>63</a:t>
            </a:fld>
            <a:endParaRPr lang="en-US" dirty="0"/>
          </a:p>
        </p:txBody>
      </p:sp>
      <p:sp>
        <p:nvSpPr>
          <p:cNvPr id="8" name="Title 7"/>
          <p:cNvSpPr>
            <a:spLocks noGrp="1"/>
          </p:cNvSpPr>
          <p:nvPr>
            <p:ph type="title"/>
          </p:nvPr>
        </p:nvSpPr>
        <p:spPr>
          <a:xfrm>
            <a:off x="685800" y="786825"/>
            <a:ext cx="7543800" cy="584775"/>
          </a:xfrm>
        </p:spPr>
        <p:txBody>
          <a:bodyPr/>
          <a:lstStyle/>
          <a:p>
            <a:r>
              <a:rPr lang="en-US" sz="3200" dirty="0"/>
              <a:t>#1: Parent or Child in Issuing State</a:t>
            </a:r>
          </a:p>
        </p:txBody>
      </p:sp>
    </p:spTree>
    <p:extLst>
      <p:ext uri="{BB962C8B-B14F-4D97-AF65-F5344CB8AC3E}">
        <p14:creationId xmlns:p14="http://schemas.microsoft.com/office/powerpoint/2010/main" val="38638070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752600"/>
            <a:ext cx="7543800" cy="4343400"/>
          </a:xfrm>
        </p:spPr>
        <p:txBody>
          <a:bodyPr/>
          <a:lstStyle/>
          <a:p>
            <a:r>
              <a:rPr lang="en-US" sz="2600" dirty="0"/>
              <a:t>If neither parent nor child lives in issuing state, issuing state cannot modify order</a:t>
            </a:r>
          </a:p>
          <a:p>
            <a:pPr lvl="1"/>
            <a:r>
              <a:rPr lang="en-US" sz="2400" dirty="0"/>
              <a:t>Exception: parents consent in record or in open court for issuing tribunal to retain jurisdiction</a:t>
            </a:r>
          </a:p>
          <a:p>
            <a:pPr lvl="1"/>
            <a:endParaRPr lang="en-US" dirty="0"/>
          </a:p>
          <a:p>
            <a:endParaRPr lang="en-US" dirty="0"/>
          </a:p>
        </p:txBody>
      </p:sp>
      <p:sp>
        <p:nvSpPr>
          <p:cNvPr id="2" name="Slide Number Placeholder 1"/>
          <p:cNvSpPr>
            <a:spLocks noGrp="1"/>
          </p:cNvSpPr>
          <p:nvPr>
            <p:ph type="sldNum" sz="quarter" idx="4"/>
          </p:nvPr>
        </p:nvSpPr>
        <p:spPr/>
        <p:txBody>
          <a:bodyPr/>
          <a:lstStyle/>
          <a:p>
            <a:fld id="{42782948-4DBE-204D-AB9E-B65E067054AE}" type="slidenum">
              <a:rPr lang="en-US" smtClean="0"/>
              <a:pPr/>
              <a:t>64</a:t>
            </a:fld>
            <a:endParaRPr lang="en-US" dirty="0"/>
          </a:p>
        </p:txBody>
      </p:sp>
      <p:sp>
        <p:nvSpPr>
          <p:cNvPr id="8" name="Title 7"/>
          <p:cNvSpPr>
            <a:spLocks noGrp="1"/>
          </p:cNvSpPr>
          <p:nvPr>
            <p:ph type="title"/>
          </p:nvPr>
        </p:nvSpPr>
        <p:spPr>
          <a:xfrm>
            <a:off x="685800" y="786825"/>
            <a:ext cx="7543800" cy="584775"/>
          </a:xfrm>
        </p:spPr>
        <p:txBody>
          <a:bodyPr/>
          <a:lstStyle/>
          <a:p>
            <a:r>
              <a:rPr lang="en-US" sz="3200" dirty="0"/>
              <a:t>#2: No Parent or Child in Issuing State</a:t>
            </a:r>
          </a:p>
        </p:txBody>
      </p:sp>
    </p:spTree>
    <p:extLst>
      <p:ext uri="{BB962C8B-B14F-4D97-AF65-F5344CB8AC3E}">
        <p14:creationId xmlns:p14="http://schemas.microsoft.com/office/powerpoint/2010/main" val="167084423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752600"/>
            <a:ext cx="7543800" cy="4191000"/>
          </a:xfrm>
        </p:spPr>
        <p:txBody>
          <a:bodyPr/>
          <a:lstStyle/>
          <a:p>
            <a:r>
              <a:rPr lang="en-US" sz="2600" dirty="0"/>
              <a:t>If parents live in same state and child does not live in issuing state, new state may register and modify order</a:t>
            </a:r>
          </a:p>
          <a:p>
            <a:r>
              <a:rPr lang="en-US" sz="2600" dirty="0"/>
              <a:t>Certified copy of new order must be filed with tribunal that issued original order</a:t>
            </a:r>
          </a:p>
          <a:p>
            <a:endParaRPr lang="en-US" dirty="0"/>
          </a:p>
        </p:txBody>
      </p:sp>
      <p:sp>
        <p:nvSpPr>
          <p:cNvPr id="2" name="Slide Number Placeholder 1"/>
          <p:cNvSpPr>
            <a:spLocks noGrp="1"/>
          </p:cNvSpPr>
          <p:nvPr>
            <p:ph type="sldNum" sz="quarter" idx="4"/>
          </p:nvPr>
        </p:nvSpPr>
        <p:spPr/>
        <p:txBody>
          <a:bodyPr/>
          <a:lstStyle/>
          <a:p>
            <a:fld id="{42782948-4DBE-204D-AB9E-B65E067054AE}" type="slidenum">
              <a:rPr lang="en-US" smtClean="0"/>
              <a:pPr/>
              <a:t>65</a:t>
            </a:fld>
            <a:endParaRPr lang="en-US" dirty="0"/>
          </a:p>
        </p:txBody>
      </p:sp>
      <p:sp>
        <p:nvSpPr>
          <p:cNvPr id="8" name="Title 7"/>
          <p:cNvSpPr>
            <a:spLocks noGrp="1"/>
          </p:cNvSpPr>
          <p:nvPr>
            <p:ph type="title"/>
          </p:nvPr>
        </p:nvSpPr>
        <p:spPr>
          <a:xfrm>
            <a:off x="685800" y="786825"/>
            <a:ext cx="7543800" cy="584775"/>
          </a:xfrm>
        </p:spPr>
        <p:txBody>
          <a:bodyPr/>
          <a:lstStyle/>
          <a:p>
            <a:r>
              <a:rPr lang="en-US" sz="3200" dirty="0"/>
              <a:t>#3: Parents in Same New State</a:t>
            </a:r>
          </a:p>
        </p:txBody>
      </p:sp>
    </p:spTree>
    <p:extLst>
      <p:ext uri="{BB962C8B-B14F-4D97-AF65-F5344CB8AC3E}">
        <p14:creationId xmlns:p14="http://schemas.microsoft.com/office/powerpoint/2010/main" val="139841102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lstStyle/>
          <a:p>
            <a:r>
              <a:rPr lang="en-US" sz="2800" dirty="0"/>
              <a:t>If neither parent nor child lives in issuing state, and parents live in different states, parent seeking modification must “play away”</a:t>
            </a:r>
          </a:p>
          <a:p>
            <a:r>
              <a:rPr lang="en-US" sz="2800" dirty="0"/>
              <a:t>Order will be registered for modification in other parent’s state</a:t>
            </a:r>
          </a:p>
          <a:p>
            <a:endParaRPr lang="en-US" dirty="0"/>
          </a:p>
        </p:txBody>
      </p:sp>
      <p:sp>
        <p:nvSpPr>
          <p:cNvPr id="2" name="Slide Number Placeholder 1"/>
          <p:cNvSpPr>
            <a:spLocks noGrp="1"/>
          </p:cNvSpPr>
          <p:nvPr>
            <p:ph type="sldNum" sz="quarter" idx="4"/>
          </p:nvPr>
        </p:nvSpPr>
        <p:spPr/>
        <p:txBody>
          <a:bodyPr/>
          <a:lstStyle/>
          <a:p>
            <a:fld id="{42782948-4DBE-204D-AB9E-B65E067054AE}" type="slidenum">
              <a:rPr lang="en-US" smtClean="0"/>
              <a:pPr/>
              <a:t>66</a:t>
            </a:fld>
            <a:endParaRPr lang="en-US" dirty="0"/>
          </a:p>
        </p:txBody>
      </p:sp>
      <p:sp>
        <p:nvSpPr>
          <p:cNvPr id="8" name="Title 7"/>
          <p:cNvSpPr>
            <a:spLocks noGrp="1"/>
          </p:cNvSpPr>
          <p:nvPr>
            <p:ph type="title"/>
          </p:nvPr>
        </p:nvSpPr>
        <p:spPr>
          <a:xfrm>
            <a:off x="685800" y="786825"/>
            <a:ext cx="7543800" cy="584775"/>
          </a:xfrm>
        </p:spPr>
        <p:txBody>
          <a:bodyPr/>
          <a:lstStyle/>
          <a:p>
            <a:r>
              <a:rPr lang="en-US" sz="3200" dirty="0"/>
              <a:t>#4: “Play Away”</a:t>
            </a:r>
          </a:p>
        </p:txBody>
      </p:sp>
    </p:spTree>
    <p:extLst>
      <p:ext uri="{BB962C8B-B14F-4D97-AF65-F5344CB8AC3E}">
        <p14:creationId xmlns:p14="http://schemas.microsoft.com/office/powerpoint/2010/main" val="288695170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lstStyle/>
          <a:p>
            <a:r>
              <a:rPr lang="en-US" sz="2600" dirty="0"/>
              <a:t>Tribunal in the responding agency’s state applies its laws to determine:</a:t>
            </a:r>
          </a:p>
          <a:p>
            <a:pPr lvl="1"/>
            <a:r>
              <a:rPr lang="en-US" sz="2400" dirty="0"/>
              <a:t>Requirements, procedures, and defenses to modification</a:t>
            </a:r>
          </a:p>
          <a:p>
            <a:pPr lvl="1"/>
            <a:r>
              <a:rPr lang="en-US" sz="2400" dirty="0"/>
              <a:t>Support amount</a:t>
            </a:r>
          </a:p>
          <a:p>
            <a:endParaRPr lang="en-US" dirty="0"/>
          </a:p>
        </p:txBody>
      </p:sp>
      <p:sp>
        <p:nvSpPr>
          <p:cNvPr id="2" name="Slide Number Placeholder 1"/>
          <p:cNvSpPr>
            <a:spLocks noGrp="1"/>
          </p:cNvSpPr>
          <p:nvPr>
            <p:ph type="sldNum" sz="quarter" idx="4"/>
          </p:nvPr>
        </p:nvSpPr>
        <p:spPr/>
        <p:txBody>
          <a:bodyPr/>
          <a:lstStyle/>
          <a:p>
            <a:fld id="{42782948-4DBE-204D-AB9E-B65E067054AE}" type="slidenum">
              <a:rPr lang="en-US" smtClean="0"/>
              <a:pPr/>
              <a:t>67</a:t>
            </a:fld>
            <a:endParaRPr lang="en-US" dirty="0"/>
          </a:p>
        </p:txBody>
      </p:sp>
      <p:sp>
        <p:nvSpPr>
          <p:cNvPr id="8" name="Title 7"/>
          <p:cNvSpPr>
            <a:spLocks noGrp="1"/>
          </p:cNvSpPr>
          <p:nvPr>
            <p:ph type="title"/>
          </p:nvPr>
        </p:nvSpPr>
        <p:spPr>
          <a:xfrm>
            <a:off x="685800" y="786825"/>
            <a:ext cx="7543800" cy="584775"/>
          </a:xfrm>
        </p:spPr>
        <p:txBody>
          <a:bodyPr/>
          <a:lstStyle/>
          <a:p>
            <a:r>
              <a:rPr lang="en-US" sz="3200" dirty="0"/>
              <a:t>Modification Laws</a:t>
            </a:r>
          </a:p>
        </p:txBody>
      </p:sp>
    </p:spTree>
    <p:extLst>
      <p:ext uri="{BB962C8B-B14F-4D97-AF65-F5344CB8AC3E}">
        <p14:creationId xmlns:p14="http://schemas.microsoft.com/office/powerpoint/2010/main" val="207106247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lstStyle/>
          <a:p>
            <a:r>
              <a:rPr lang="en-US" sz="2600" dirty="0"/>
              <a:t>Registering tribunal applies laws of original issuing state to determine duration of support</a:t>
            </a:r>
          </a:p>
          <a:p>
            <a:r>
              <a:rPr lang="en-US" sz="2600" dirty="0"/>
              <a:t>Once order is modified, registering tribunal assumes CEJ</a:t>
            </a:r>
          </a:p>
          <a:p>
            <a:r>
              <a:rPr lang="en-US" sz="2600" dirty="0"/>
              <a:t>If order is not modified, registering tribunal does not assume CEJ</a:t>
            </a:r>
          </a:p>
          <a:p>
            <a:pPr lvl="1"/>
            <a:endParaRPr lang="en-US" dirty="0"/>
          </a:p>
          <a:p>
            <a:endParaRPr lang="en-US" dirty="0"/>
          </a:p>
        </p:txBody>
      </p:sp>
      <p:sp>
        <p:nvSpPr>
          <p:cNvPr id="2" name="Slide Number Placeholder 1"/>
          <p:cNvSpPr>
            <a:spLocks noGrp="1"/>
          </p:cNvSpPr>
          <p:nvPr>
            <p:ph type="sldNum" sz="quarter" idx="4"/>
          </p:nvPr>
        </p:nvSpPr>
        <p:spPr/>
        <p:txBody>
          <a:bodyPr/>
          <a:lstStyle/>
          <a:p>
            <a:fld id="{42782948-4DBE-204D-AB9E-B65E067054AE}" type="slidenum">
              <a:rPr lang="en-US" smtClean="0"/>
              <a:pPr/>
              <a:t>68</a:t>
            </a:fld>
            <a:endParaRPr lang="en-US" dirty="0"/>
          </a:p>
        </p:txBody>
      </p:sp>
      <p:sp>
        <p:nvSpPr>
          <p:cNvPr id="8" name="Title 7"/>
          <p:cNvSpPr>
            <a:spLocks noGrp="1"/>
          </p:cNvSpPr>
          <p:nvPr>
            <p:ph type="title"/>
          </p:nvPr>
        </p:nvSpPr>
        <p:spPr>
          <a:xfrm>
            <a:off x="685800" y="786825"/>
            <a:ext cx="7543800" cy="584775"/>
          </a:xfrm>
        </p:spPr>
        <p:txBody>
          <a:bodyPr/>
          <a:lstStyle/>
          <a:p>
            <a:r>
              <a:rPr lang="en-US" sz="3200" dirty="0"/>
              <a:t>Modification Laws and CEJ</a:t>
            </a:r>
          </a:p>
        </p:txBody>
      </p:sp>
    </p:spTree>
    <p:extLst>
      <p:ext uri="{BB962C8B-B14F-4D97-AF65-F5344CB8AC3E}">
        <p14:creationId xmlns:p14="http://schemas.microsoft.com/office/powerpoint/2010/main" val="108152723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600200"/>
            <a:ext cx="8229600" cy="4724400"/>
          </a:xfrm>
        </p:spPr>
        <p:txBody>
          <a:bodyPr>
            <a:normAutofit/>
          </a:bodyPr>
          <a:lstStyle/>
          <a:p>
            <a:r>
              <a:rPr lang="en-US" sz="2600" dirty="0"/>
              <a:t>Request to modify support order must include:</a:t>
            </a:r>
          </a:p>
          <a:p>
            <a:pPr lvl="1"/>
            <a:r>
              <a:rPr lang="en-US" sz="2400" dirty="0"/>
              <a:t>Child Support Enforcement Transmittal #1</a:t>
            </a:r>
          </a:p>
          <a:p>
            <a:pPr lvl="1"/>
            <a:r>
              <a:rPr lang="en-US" sz="2400" dirty="0"/>
              <a:t>Uniform Support Petition</a:t>
            </a:r>
          </a:p>
          <a:p>
            <a:pPr lvl="1"/>
            <a:r>
              <a:rPr lang="en-US" sz="2400" dirty="0"/>
              <a:t>General Testimony</a:t>
            </a:r>
          </a:p>
          <a:p>
            <a:pPr lvl="1"/>
            <a:r>
              <a:rPr lang="en-US" sz="2400" dirty="0"/>
              <a:t>Child Support Agency Confidential Information Form</a:t>
            </a:r>
          </a:p>
          <a:p>
            <a:pPr lvl="1"/>
            <a:r>
              <a:rPr lang="en-US" sz="2400" dirty="0"/>
              <a:t>Personal Information Form for UIFSA § 311</a:t>
            </a:r>
          </a:p>
          <a:p>
            <a:pPr lvl="1"/>
            <a:r>
              <a:rPr lang="en-US" sz="2400" dirty="0"/>
              <a:t>Letter of Transmittal Requesting Registration</a:t>
            </a:r>
          </a:p>
          <a:p>
            <a:r>
              <a:rPr lang="en-US" sz="2600" dirty="0"/>
              <a:t>UIFSA requires two </a:t>
            </a:r>
            <a:r>
              <a:rPr lang="en-US" sz="2400" dirty="0"/>
              <a:t>copies, including one certified, of order and any prior modifications</a:t>
            </a:r>
          </a:p>
          <a:p>
            <a:pPr lvl="1"/>
            <a:endParaRPr lang="en-US" dirty="0"/>
          </a:p>
          <a:p>
            <a:endParaRPr lang="en-US" dirty="0"/>
          </a:p>
        </p:txBody>
      </p:sp>
      <p:sp>
        <p:nvSpPr>
          <p:cNvPr id="2" name="Slide Number Placeholder 1"/>
          <p:cNvSpPr>
            <a:spLocks noGrp="1"/>
          </p:cNvSpPr>
          <p:nvPr>
            <p:ph type="sldNum" sz="quarter" idx="4"/>
          </p:nvPr>
        </p:nvSpPr>
        <p:spPr/>
        <p:txBody>
          <a:bodyPr/>
          <a:lstStyle/>
          <a:p>
            <a:fld id="{42782948-4DBE-204D-AB9E-B65E067054AE}" type="slidenum">
              <a:rPr lang="en-US" smtClean="0"/>
              <a:pPr/>
              <a:t>69</a:t>
            </a:fld>
            <a:endParaRPr lang="en-US" dirty="0"/>
          </a:p>
        </p:txBody>
      </p:sp>
      <p:sp>
        <p:nvSpPr>
          <p:cNvPr id="8" name="Title 7"/>
          <p:cNvSpPr>
            <a:spLocks noGrp="1"/>
          </p:cNvSpPr>
          <p:nvPr>
            <p:ph type="title"/>
          </p:nvPr>
        </p:nvSpPr>
        <p:spPr>
          <a:xfrm>
            <a:off x="685800" y="786825"/>
            <a:ext cx="7543800" cy="584775"/>
          </a:xfrm>
        </p:spPr>
        <p:txBody>
          <a:bodyPr/>
          <a:lstStyle/>
          <a:p>
            <a:r>
              <a:rPr lang="en-US" sz="3200" dirty="0"/>
              <a:t>Modification Required Forms</a:t>
            </a:r>
          </a:p>
        </p:txBody>
      </p:sp>
      <p:sp>
        <p:nvSpPr>
          <p:cNvPr id="4" name="AutoShape 4" descr="Image result for long arm jurisdiction"/>
          <p:cNvSpPr>
            <a:spLocks noChangeAspect="1" noChangeArrowheads="1"/>
          </p:cNvSpPr>
          <p:nvPr/>
        </p:nvSpPr>
        <p:spPr bwMode="auto">
          <a:xfrm>
            <a:off x="120650" y="158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Tree>
    <p:extLst>
      <p:ext uri="{BB962C8B-B14F-4D97-AF65-F5344CB8AC3E}">
        <p14:creationId xmlns:p14="http://schemas.microsoft.com/office/powerpoint/2010/main" val="21680862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828800"/>
            <a:ext cx="7543800" cy="4343400"/>
          </a:xfrm>
        </p:spPr>
        <p:txBody>
          <a:bodyPr>
            <a:normAutofit/>
          </a:bodyPr>
          <a:lstStyle/>
          <a:p>
            <a:r>
              <a:rPr lang="en-US" sz="2600" b="1" dirty="0"/>
              <a:t>Intergovernmental IV-D case:</a:t>
            </a:r>
            <a:r>
              <a:rPr lang="en-US" sz="2600" dirty="0"/>
              <a:t> </a:t>
            </a:r>
          </a:p>
          <a:p>
            <a:pPr lvl="1"/>
            <a:r>
              <a:rPr lang="en-US" sz="2400" dirty="0"/>
              <a:t>Defined by federal regulations</a:t>
            </a:r>
          </a:p>
          <a:p>
            <a:pPr lvl="1"/>
            <a:r>
              <a:rPr lang="en-US" sz="2400" dirty="0"/>
              <a:t>Involves two agencies</a:t>
            </a:r>
          </a:p>
          <a:p>
            <a:pPr lvl="1"/>
            <a:r>
              <a:rPr lang="en-US" sz="2400" dirty="0"/>
              <a:t>Includes any combination of referrals from states, tribes, and foreign countries</a:t>
            </a:r>
            <a:endParaRPr lang="en-US" dirty="0"/>
          </a:p>
        </p:txBody>
      </p:sp>
      <p:sp>
        <p:nvSpPr>
          <p:cNvPr id="2" name="Slide Number Placeholder 1"/>
          <p:cNvSpPr>
            <a:spLocks noGrp="1"/>
          </p:cNvSpPr>
          <p:nvPr>
            <p:ph type="sldNum" sz="quarter" idx="4"/>
          </p:nvPr>
        </p:nvSpPr>
        <p:spPr/>
        <p:txBody>
          <a:bodyPr/>
          <a:lstStyle/>
          <a:p>
            <a:fld id="{42782948-4DBE-204D-AB9E-B65E067054AE}" type="slidenum">
              <a:rPr lang="en-US" smtClean="0"/>
              <a:pPr/>
              <a:t>7</a:t>
            </a:fld>
            <a:endParaRPr lang="en-US" dirty="0"/>
          </a:p>
        </p:txBody>
      </p:sp>
      <p:sp>
        <p:nvSpPr>
          <p:cNvPr id="8" name="Title 7"/>
          <p:cNvSpPr>
            <a:spLocks noGrp="1"/>
          </p:cNvSpPr>
          <p:nvPr>
            <p:ph type="title"/>
          </p:nvPr>
        </p:nvSpPr>
        <p:spPr>
          <a:xfrm>
            <a:off x="685800" y="786825"/>
            <a:ext cx="7543800" cy="584775"/>
          </a:xfrm>
        </p:spPr>
        <p:txBody>
          <a:bodyPr/>
          <a:lstStyle/>
          <a:p>
            <a:r>
              <a:rPr lang="en-US" sz="3200" dirty="0"/>
              <a:t>Intergovernmental Child Support Cases</a:t>
            </a:r>
          </a:p>
        </p:txBody>
      </p:sp>
    </p:spTree>
    <p:extLst>
      <p:ext uri="{BB962C8B-B14F-4D97-AF65-F5344CB8AC3E}">
        <p14:creationId xmlns:p14="http://schemas.microsoft.com/office/powerpoint/2010/main" val="200619456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2782948-4DBE-204D-AB9E-B65E067054AE}" type="slidenum">
              <a:rPr lang="en-US" smtClean="0"/>
              <a:pPr/>
              <a:t>70</a:t>
            </a:fld>
            <a:endParaRPr lang="en-US" dirty="0"/>
          </a:p>
        </p:txBody>
      </p:sp>
      <p:sp>
        <p:nvSpPr>
          <p:cNvPr id="8" name="Title 7"/>
          <p:cNvSpPr>
            <a:spLocks noGrp="1"/>
          </p:cNvSpPr>
          <p:nvPr>
            <p:ph type="title"/>
          </p:nvPr>
        </p:nvSpPr>
        <p:spPr>
          <a:xfrm>
            <a:off x="685800" y="786825"/>
            <a:ext cx="7543800" cy="584775"/>
          </a:xfrm>
        </p:spPr>
        <p:txBody>
          <a:bodyPr/>
          <a:lstStyle/>
          <a:p>
            <a:r>
              <a:rPr lang="en-US" sz="3200" dirty="0"/>
              <a:t>Modification: Interstate Case TX to AZ</a:t>
            </a:r>
          </a:p>
        </p:txBody>
      </p:sp>
      <p:pic>
        <p:nvPicPr>
          <p:cNvPr id="4" name="Picture 3"/>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268" y="0"/>
            <a:ext cx="9141463" cy="6858000"/>
          </a:xfrm>
          <a:prstGeom prst="rect">
            <a:avLst/>
          </a:prstGeom>
        </p:spPr>
      </p:pic>
    </p:spTree>
    <p:extLst>
      <p:ext uri="{BB962C8B-B14F-4D97-AF65-F5344CB8AC3E}">
        <p14:creationId xmlns:p14="http://schemas.microsoft.com/office/powerpoint/2010/main" val="119424339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2782948-4DBE-204D-AB9E-B65E067054AE}" type="slidenum">
              <a:rPr lang="en-US" smtClean="0"/>
              <a:pPr/>
              <a:t>71</a:t>
            </a:fld>
            <a:endParaRPr lang="en-US" dirty="0"/>
          </a:p>
        </p:txBody>
      </p:sp>
      <p:sp>
        <p:nvSpPr>
          <p:cNvPr id="8" name="Title 7"/>
          <p:cNvSpPr>
            <a:spLocks noGrp="1"/>
          </p:cNvSpPr>
          <p:nvPr>
            <p:ph type="title"/>
          </p:nvPr>
        </p:nvSpPr>
        <p:spPr>
          <a:xfrm>
            <a:off x="685800" y="786825"/>
            <a:ext cx="7543800" cy="584775"/>
          </a:xfrm>
        </p:spPr>
        <p:txBody>
          <a:bodyPr/>
          <a:lstStyle/>
          <a:p>
            <a:r>
              <a:rPr lang="en-US" sz="3200" dirty="0"/>
              <a:t>Modification: Interstate Case TX to AZ</a:t>
            </a:r>
          </a:p>
        </p:txBody>
      </p:sp>
      <p:pic>
        <p:nvPicPr>
          <p:cNvPr id="4" name="Picture 3"/>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268" y="0"/>
            <a:ext cx="9141463" cy="6858000"/>
          </a:xfrm>
          <a:prstGeom prst="rect">
            <a:avLst/>
          </a:prstGeom>
        </p:spPr>
      </p:pic>
    </p:spTree>
    <p:extLst>
      <p:ext uri="{BB962C8B-B14F-4D97-AF65-F5344CB8AC3E}">
        <p14:creationId xmlns:p14="http://schemas.microsoft.com/office/powerpoint/2010/main" val="156999025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2782948-4DBE-204D-AB9E-B65E067054AE}" type="slidenum">
              <a:rPr lang="en-US" smtClean="0"/>
              <a:pPr/>
              <a:t>72</a:t>
            </a:fld>
            <a:endParaRPr lang="en-US" dirty="0"/>
          </a:p>
        </p:txBody>
      </p:sp>
      <p:sp>
        <p:nvSpPr>
          <p:cNvPr id="8" name="Title 7"/>
          <p:cNvSpPr>
            <a:spLocks noGrp="1"/>
          </p:cNvSpPr>
          <p:nvPr>
            <p:ph type="title"/>
          </p:nvPr>
        </p:nvSpPr>
        <p:spPr>
          <a:xfrm>
            <a:off x="685800" y="786825"/>
            <a:ext cx="7543800" cy="584775"/>
          </a:xfrm>
        </p:spPr>
        <p:txBody>
          <a:bodyPr/>
          <a:lstStyle/>
          <a:p>
            <a:r>
              <a:rPr lang="en-US" sz="3200" dirty="0"/>
              <a:t>Modification: Interstate Case AZ to TX</a:t>
            </a:r>
          </a:p>
        </p:txBody>
      </p:sp>
      <p:pic>
        <p:nvPicPr>
          <p:cNvPr id="4" name="Picture 3"/>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268" y="0"/>
            <a:ext cx="9141463" cy="6858000"/>
          </a:xfrm>
          <a:prstGeom prst="rect">
            <a:avLst/>
          </a:prstGeom>
        </p:spPr>
      </p:pic>
    </p:spTree>
    <p:extLst>
      <p:ext uri="{BB962C8B-B14F-4D97-AF65-F5344CB8AC3E}">
        <p14:creationId xmlns:p14="http://schemas.microsoft.com/office/powerpoint/2010/main" val="400613274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2782948-4DBE-204D-AB9E-B65E067054AE}" type="slidenum">
              <a:rPr lang="en-US" smtClean="0"/>
              <a:pPr/>
              <a:t>73</a:t>
            </a:fld>
            <a:endParaRPr lang="en-US" dirty="0"/>
          </a:p>
        </p:txBody>
      </p:sp>
      <p:sp>
        <p:nvSpPr>
          <p:cNvPr id="8" name="Title 7"/>
          <p:cNvSpPr>
            <a:spLocks noGrp="1"/>
          </p:cNvSpPr>
          <p:nvPr>
            <p:ph type="title"/>
          </p:nvPr>
        </p:nvSpPr>
        <p:spPr>
          <a:xfrm>
            <a:off x="685800" y="786825"/>
            <a:ext cx="7543800" cy="584775"/>
          </a:xfrm>
        </p:spPr>
        <p:txBody>
          <a:bodyPr/>
          <a:lstStyle/>
          <a:p>
            <a:r>
              <a:rPr lang="en-US" sz="3200" dirty="0"/>
              <a:t>Modification: Interstate Case AZ to TX</a:t>
            </a:r>
          </a:p>
        </p:txBody>
      </p:sp>
      <p:pic>
        <p:nvPicPr>
          <p:cNvPr id="4" name="Picture 3"/>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268" y="0"/>
            <a:ext cx="9141463" cy="6858000"/>
          </a:xfrm>
          <a:prstGeom prst="rect">
            <a:avLst/>
          </a:prstGeom>
        </p:spPr>
      </p:pic>
    </p:spTree>
    <p:extLst>
      <p:ext uri="{BB962C8B-B14F-4D97-AF65-F5344CB8AC3E}">
        <p14:creationId xmlns:p14="http://schemas.microsoft.com/office/powerpoint/2010/main" val="304700956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1676400" y="5375564"/>
            <a:ext cx="5791200" cy="646331"/>
          </a:xfrm>
          <a:prstGeom prst="rect">
            <a:avLst/>
          </a:prstGeom>
          <a:noFill/>
        </p:spPr>
        <p:txBody>
          <a:bodyPr wrap="square" rtlCol="0">
            <a:spAutoFit/>
          </a:bodyPr>
          <a:lstStyle/>
          <a:p>
            <a:r>
              <a:rPr lang="en-US" sz="3600" dirty="0">
                <a:solidFill>
                  <a:srgbClr val="336A90"/>
                </a:solidFill>
              </a:rPr>
              <a:t>Email: OCSE.dpt@acf.hhs.gov</a:t>
            </a:r>
            <a:endParaRPr lang="en-GB" sz="3600" dirty="0">
              <a:solidFill>
                <a:srgbClr val="336A90"/>
              </a:solidFill>
            </a:endParaRPr>
          </a:p>
        </p:txBody>
      </p:sp>
    </p:spTree>
    <p:extLst>
      <p:ext uri="{BB962C8B-B14F-4D97-AF65-F5344CB8AC3E}">
        <p14:creationId xmlns:p14="http://schemas.microsoft.com/office/powerpoint/2010/main" val="315419933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600199"/>
            <a:ext cx="7543800" cy="5120790"/>
          </a:xfrm>
        </p:spPr>
        <p:txBody>
          <a:bodyPr>
            <a:normAutofit fontScale="77500" lnSpcReduction="20000"/>
          </a:bodyPr>
          <a:lstStyle/>
          <a:p>
            <a:pPr marL="0" indent="0">
              <a:buNone/>
            </a:pPr>
            <a:r>
              <a:rPr lang="en-US" sz="2800" b="1" dirty="0">
                <a:solidFill>
                  <a:schemeClr val="tx1"/>
                </a:solidFill>
              </a:rPr>
              <a:t>UIFSA 2008</a:t>
            </a:r>
            <a:endParaRPr lang="en-US" sz="2800" b="1" dirty="0">
              <a:solidFill>
                <a:schemeClr val="tx1"/>
              </a:solidFill>
              <a:hlinkClick r:id="rId3"/>
            </a:endParaRPr>
          </a:p>
          <a:p>
            <a:pPr>
              <a:buFont typeface="Arial" panose="020B0604020202020204" pitchFamily="34" charset="0"/>
              <a:buChar char="•"/>
            </a:pPr>
            <a:r>
              <a:rPr lang="en-US" sz="2800" dirty="0">
                <a:solidFill>
                  <a:schemeClr val="tx1"/>
                </a:solidFill>
                <a:hlinkClick r:id="rId3"/>
              </a:rPr>
              <a:t>h</a:t>
            </a:r>
            <a:r>
              <a:rPr lang="en-US" sz="2800" dirty="0">
                <a:hlinkClick r:id="rId3"/>
              </a:rPr>
              <a:t>ttp://www.uniformlaws.org/shared/docs/interstate%20family%20support/UIFSA_2008_Final_Amended%202015_Revised%20Prefatory%20Note%20and%20Comments.pdf</a:t>
            </a:r>
            <a:endParaRPr lang="en-US" sz="2800" dirty="0"/>
          </a:p>
          <a:p>
            <a:pPr marL="0" indent="0">
              <a:buNone/>
            </a:pPr>
            <a:r>
              <a:rPr lang="en-US" sz="2800" b="1" dirty="0">
                <a:solidFill>
                  <a:schemeClr val="tx1"/>
                </a:solidFill>
              </a:rPr>
              <a:t>FFCSOA</a:t>
            </a:r>
          </a:p>
          <a:p>
            <a:r>
              <a:rPr lang="en-US" sz="2800" dirty="0">
                <a:hlinkClick r:id="rId4"/>
              </a:rPr>
              <a:t>https://www.acf.hhs.gov/css/resource/full-faith-and-credit-for-child-support-orders</a:t>
            </a:r>
            <a:endParaRPr lang="en-US" sz="2800" dirty="0"/>
          </a:p>
          <a:p>
            <a:pPr marL="0" indent="0" defTabSz="453451">
              <a:buNone/>
              <a:defRPr/>
            </a:pPr>
            <a:r>
              <a:rPr lang="en-US" sz="2800" b="1" dirty="0">
                <a:solidFill>
                  <a:schemeClr val="tx1"/>
                </a:solidFill>
              </a:rPr>
              <a:t>OCSE Intergovernmental Forms Matrix</a:t>
            </a:r>
            <a:endParaRPr lang="en-US" sz="3200" b="1" dirty="0">
              <a:solidFill>
                <a:schemeClr val="tx1"/>
              </a:solidFill>
            </a:endParaRPr>
          </a:p>
          <a:p>
            <a:pPr defTabSz="453451">
              <a:defRPr/>
            </a:pPr>
            <a:r>
              <a:rPr lang="en-US" sz="2800" dirty="0">
                <a:hlinkClick r:id="rId5"/>
              </a:rPr>
              <a:t>https://www.acf.hhs.gov/sites/default/files/programs/css/intergovernmental_forms_matrix.pdf</a:t>
            </a:r>
            <a:endParaRPr lang="en-US" sz="2800" dirty="0"/>
          </a:p>
          <a:p>
            <a:pPr marL="0" indent="0">
              <a:buNone/>
            </a:pPr>
            <a:r>
              <a:rPr lang="en-US" sz="2800" b="1" dirty="0">
                <a:solidFill>
                  <a:schemeClr val="tx1"/>
                </a:solidFill>
              </a:rPr>
              <a:t>OCSE Intergovernmental Forms Training</a:t>
            </a:r>
          </a:p>
          <a:p>
            <a:r>
              <a:rPr lang="en-US" sz="2800" dirty="0">
                <a:hlinkClick r:id="rId6"/>
              </a:rPr>
              <a:t>https://www.acf.hhs.gov/css/resource/ocse-intergovernmental-forms-training</a:t>
            </a:r>
            <a:endParaRPr lang="en-US" sz="2800" dirty="0">
              <a:solidFill>
                <a:schemeClr val="tx1"/>
              </a:solidFill>
            </a:endParaRPr>
          </a:p>
          <a:p>
            <a:pPr marL="0" indent="0">
              <a:buNone/>
            </a:pPr>
            <a:endParaRPr lang="en-US" sz="2800" dirty="0"/>
          </a:p>
          <a:p>
            <a:endParaRPr lang="en-US" sz="2800" dirty="0"/>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75</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786825"/>
            <a:ext cx="7543800" cy="584775"/>
          </a:xfrm>
        </p:spPr>
        <p:txBody>
          <a:bodyPr/>
          <a:lstStyle/>
          <a:p>
            <a:r>
              <a:rPr lang="en-US" sz="3200" dirty="0"/>
              <a:t>References with Hyperlinks</a:t>
            </a:r>
          </a:p>
        </p:txBody>
      </p:sp>
    </p:spTree>
    <p:extLst>
      <p:ext uri="{BB962C8B-B14F-4D97-AF65-F5344CB8AC3E}">
        <p14:creationId xmlns:p14="http://schemas.microsoft.com/office/powerpoint/2010/main" val="284412260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pPr marL="0" indent="0">
              <a:buNone/>
            </a:pPr>
            <a:r>
              <a:rPr lang="en-US" sz="2200" b="1" dirty="0">
                <a:solidFill>
                  <a:schemeClr val="tx1"/>
                </a:solidFill>
              </a:rPr>
              <a:t>AT-02-03 Applicability of the Full Faith and Credit for Child Support Orders Act to States and Tribes</a:t>
            </a:r>
          </a:p>
          <a:p>
            <a:r>
              <a:rPr lang="en-US" sz="2200" dirty="0">
                <a:hlinkClick r:id="rId3"/>
              </a:rPr>
              <a:t>https://www.acf.hhs.gov/css/resource/applicability-of-full-faith-and-credit-for-child-support-orders</a:t>
            </a:r>
            <a:endParaRPr lang="en-US" sz="2200" dirty="0"/>
          </a:p>
          <a:p>
            <a:pPr marL="0" indent="0">
              <a:buNone/>
            </a:pPr>
            <a:r>
              <a:rPr lang="en-US" sz="2400" b="1" dirty="0">
                <a:solidFill>
                  <a:schemeClr val="tx1"/>
                </a:solidFill>
              </a:rPr>
              <a:t>OCSE IM-16-02</a:t>
            </a:r>
          </a:p>
          <a:p>
            <a:pPr>
              <a:buFont typeface="Arial" panose="020B0604020202020204" pitchFamily="34" charset="0"/>
              <a:buChar char="•"/>
            </a:pPr>
            <a:r>
              <a:rPr lang="en-US" sz="2400" dirty="0">
                <a:hlinkClick r:id="rId4"/>
              </a:rPr>
              <a:t>https://www.acf.hhs.gov/css/resource/2008-revisions-to-the-uniform-interstate-family-support-act</a:t>
            </a:r>
            <a:endParaRPr lang="en-US" sz="2400" dirty="0"/>
          </a:p>
          <a:p>
            <a:pPr marL="0" indent="0">
              <a:buNone/>
            </a:pPr>
            <a:r>
              <a:rPr lang="en-US" sz="2400" b="1" dirty="0">
                <a:solidFill>
                  <a:schemeClr val="tx1"/>
                </a:solidFill>
              </a:rPr>
              <a:t>OCSE International Case Processing Training</a:t>
            </a:r>
          </a:p>
          <a:p>
            <a:r>
              <a:rPr lang="en-US" sz="2400" dirty="0">
                <a:hlinkClick r:id="rId5"/>
              </a:rPr>
              <a:t>https://www.acf.hhs.gov/css/resource/training-international-case-processing</a:t>
            </a:r>
            <a:endParaRPr lang="en-US" sz="2400" dirty="0"/>
          </a:p>
          <a:p>
            <a:endParaRPr lang="en-US" sz="2200" dirty="0"/>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76</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786825"/>
            <a:ext cx="7543800" cy="584775"/>
          </a:xfrm>
        </p:spPr>
        <p:txBody>
          <a:bodyPr/>
          <a:lstStyle/>
          <a:p>
            <a:r>
              <a:rPr lang="en-US" sz="3200" dirty="0"/>
              <a:t>References with Hyperlinks</a:t>
            </a:r>
          </a:p>
        </p:txBody>
      </p:sp>
    </p:spTree>
    <p:extLst>
      <p:ext uri="{BB962C8B-B14F-4D97-AF65-F5344CB8AC3E}">
        <p14:creationId xmlns:p14="http://schemas.microsoft.com/office/powerpoint/2010/main" val="234457534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600200"/>
            <a:ext cx="7620000" cy="4572000"/>
          </a:xfrm>
        </p:spPr>
        <p:txBody>
          <a:bodyPr>
            <a:normAutofit/>
          </a:bodyPr>
          <a:lstStyle/>
          <a:p>
            <a:r>
              <a:rPr lang="en-US" sz="2600" dirty="0" smtClean="0"/>
              <a:t>Interstate </a:t>
            </a:r>
            <a:r>
              <a:rPr lang="en-US" sz="2600" dirty="0"/>
              <a:t>101</a:t>
            </a:r>
          </a:p>
          <a:p>
            <a:r>
              <a:rPr lang="en-US" sz="2600" dirty="0" smtClean="0"/>
              <a:t>Interstate </a:t>
            </a:r>
            <a:r>
              <a:rPr lang="en-US" sz="2600" dirty="0"/>
              <a:t>201</a:t>
            </a:r>
          </a:p>
          <a:p>
            <a:r>
              <a:rPr lang="en-US" sz="2600" dirty="0" smtClean="0"/>
              <a:t>Interstate </a:t>
            </a:r>
            <a:r>
              <a:rPr lang="en-US" sz="2600" dirty="0"/>
              <a:t>Case Scenarios</a:t>
            </a:r>
          </a:p>
          <a:p>
            <a:r>
              <a:rPr lang="en-US" sz="2600" dirty="0" smtClean="0"/>
              <a:t>Interstate </a:t>
            </a:r>
            <a:r>
              <a:rPr lang="en-US" sz="2600" dirty="0"/>
              <a:t>Payment Processing</a:t>
            </a:r>
          </a:p>
          <a:p>
            <a:r>
              <a:rPr lang="en-US" sz="2600" dirty="0" smtClean="0"/>
              <a:t>Interstate </a:t>
            </a:r>
            <a:r>
              <a:rPr lang="en-US" sz="2600" dirty="0"/>
              <a:t>Case Closure</a:t>
            </a:r>
          </a:p>
          <a:p>
            <a:r>
              <a:rPr lang="en-US" sz="2600" dirty="0" smtClean="0"/>
              <a:t>OCSE’s </a:t>
            </a:r>
            <a:r>
              <a:rPr lang="en-US" sz="2600" dirty="0"/>
              <a:t>Interstate Tools and Resources</a:t>
            </a: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77</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294382"/>
            <a:ext cx="7543800" cy="1077218"/>
          </a:xfrm>
        </p:spPr>
        <p:txBody>
          <a:bodyPr/>
          <a:lstStyle/>
          <a:p>
            <a:r>
              <a:rPr lang="en-US" sz="3200" dirty="0">
                <a:solidFill>
                  <a:srgbClr val="336A90"/>
                </a:solidFill>
              </a:rPr>
              <a:t>OCSE Interstate Case Processing Training Series</a:t>
            </a:r>
          </a:p>
        </p:txBody>
      </p:sp>
    </p:spTree>
    <p:extLst>
      <p:ext uri="{BB962C8B-B14F-4D97-AF65-F5344CB8AC3E}">
        <p14:creationId xmlns:p14="http://schemas.microsoft.com/office/powerpoint/2010/main" val="42239462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600200"/>
            <a:ext cx="8305800" cy="4572000"/>
          </a:xfrm>
        </p:spPr>
        <p:txBody>
          <a:bodyPr/>
          <a:lstStyle/>
          <a:p>
            <a:r>
              <a:rPr lang="en-US" sz="2600" b="1" dirty="0"/>
              <a:t>Issuing state </a:t>
            </a:r>
            <a:r>
              <a:rPr lang="en-US" sz="2600" dirty="0"/>
              <a:t>(UIFSA) – state that issued support and/or parentage order</a:t>
            </a:r>
          </a:p>
          <a:p>
            <a:r>
              <a:rPr lang="en-US" sz="2600" b="1" dirty="0"/>
              <a:t>Custodial parent </a:t>
            </a:r>
            <a:r>
              <a:rPr lang="en-US" sz="2600" dirty="0"/>
              <a:t>(federal law) – parent receiving support</a:t>
            </a:r>
          </a:p>
          <a:p>
            <a:pPr lvl="1"/>
            <a:r>
              <a:rPr lang="en-US" sz="2400" dirty="0"/>
              <a:t>Obligee (UIFSA)</a:t>
            </a:r>
          </a:p>
          <a:p>
            <a:r>
              <a:rPr lang="en-US" sz="2600" b="1" dirty="0"/>
              <a:t>Noncustodial parent </a:t>
            </a:r>
            <a:r>
              <a:rPr lang="en-US" sz="2600" dirty="0"/>
              <a:t>(federal law) – parent paying support</a:t>
            </a:r>
          </a:p>
          <a:p>
            <a:pPr lvl="1"/>
            <a:r>
              <a:rPr lang="en-US" sz="2400" dirty="0"/>
              <a:t>Obligor (UIFSA)</a:t>
            </a:r>
          </a:p>
        </p:txBody>
      </p:sp>
      <p:sp>
        <p:nvSpPr>
          <p:cNvPr id="2" name="Slide Number Placeholder 1"/>
          <p:cNvSpPr>
            <a:spLocks noGrp="1"/>
          </p:cNvSpPr>
          <p:nvPr>
            <p:ph type="sldNum" sz="quarter" idx="4"/>
          </p:nvPr>
        </p:nvSpPr>
        <p:spPr/>
        <p:txBody>
          <a:bodyPr/>
          <a:lstStyle/>
          <a:p>
            <a:fld id="{42782948-4DBE-204D-AB9E-B65E067054AE}" type="slidenum">
              <a:rPr lang="en-US" smtClean="0"/>
              <a:pPr/>
              <a:t>8</a:t>
            </a:fld>
            <a:endParaRPr lang="en-US" dirty="0"/>
          </a:p>
        </p:txBody>
      </p:sp>
      <p:sp>
        <p:nvSpPr>
          <p:cNvPr id="8" name="Title 7"/>
          <p:cNvSpPr>
            <a:spLocks noGrp="1"/>
          </p:cNvSpPr>
          <p:nvPr>
            <p:ph type="title"/>
          </p:nvPr>
        </p:nvSpPr>
        <p:spPr/>
        <p:txBody>
          <a:bodyPr/>
          <a:lstStyle/>
          <a:p>
            <a:r>
              <a:rPr lang="en-US" sz="3200" dirty="0"/>
              <a:t>More Interstate Terms</a:t>
            </a:r>
          </a:p>
        </p:txBody>
      </p:sp>
    </p:spTree>
    <p:extLst>
      <p:ext uri="{BB962C8B-B14F-4D97-AF65-F5344CB8AC3E}">
        <p14:creationId xmlns:p14="http://schemas.microsoft.com/office/powerpoint/2010/main" val="29912453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600200"/>
            <a:ext cx="7543800" cy="4800600"/>
          </a:xfrm>
        </p:spPr>
        <p:txBody>
          <a:bodyPr>
            <a:normAutofit lnSpcReduction="10000"/>
          </a:bodyPr>
          <a:lstStyle/>
          <a:p>
            <a:r>
              <a:rPr lang="en-US" sz="2600" b="1" dirty="0"/>
              <a:t>IV-D agency </a:t>
            </a:r>
            <a:r>
              <a:rPr lang="en-US" sz="2600" dirty="0"/>
              <a:t>(federal law) – agency in state administering IV-D program </a:t>
            </a:r>
          </a:p>
          <a:p>
            <a:pPr lvl="1"/>
            <a:r>
              <a:rPr lang="en-US" sz="2400" dirty="0"/>
              <a:t>S</a:t>
            </a:r>
            <a:r>
              <a:rPr lang="en-US" sz="2200" dirty="0"/>
              <a:t>upport enforcement agency (UIFSA)</a:t>
            </a:r>
          </a:p>
          <a:p>
            <a:r>
              <a:rPr lang="en-US" sz="2600" b="1" dirty="0"/>
              <a:t>Central registry</a:t>
            </a:r>
            <a:r>
              <a:rPr lang="en-US" sz="2600" dirty="0"/>
              <a:t> is office/unit within IV-D agency that is responsible for: </a:t>
            </a:r>
          </a:p>
          <a:p>
            <a:pPr lvl="1"/>
            <a:r>
              <a:rPr lang="en-US" sz="2400" dirty="0"/>
              <a:t>Processing incoming two-state cases</a:t>
            </a:r>
          </a:p>
          <a:p>
            <a:pPr lvl="1"/>
            <a:r>
              <a:rPr lang="en-US" sz="2400" dirty="0"/>
              <a:t>Ensuring documentation is complete</a:t>
            </a:r>
          </a:p>
          <a:p>
            <a:pPr lvl="1"/>
            <a:r>
              <a:rPr lang="en-US" sz="2400" dirty="0"/>
              <a:t>Requesting any missing documentation</a:t>
            </a:r>
          </a:p>
          <a:p>
            <a:pPr lvl="1"/>
            <a:r>
              <a:rPr lang="en-US" sz="2400" dirty="0"/>
              <a:t>Sending case to local office or for locate services</a:t>
            </a:r>
          </a:p>
          <a:p>
            <a:pPr lvl="1"/>
            <a:r>
              <a:rPr lang="en-US" sz="2400" dirty="0"/>
              <a:t>Receiving and responding to inquiries</a:t>
            </a:r>
          </a:p>
        </p:txBody>
      </p:sp>
      <p:sp>
        <p:nvSpPr>
          <p:cNvPr id="2" name="Slide Number Placeholder 1"/>
          <p:cNvSpPr>
            <a:spLocks noGrp="1"/>
          </p:cNvSpPr>
          <p:nvPr>
            <p:ph type="sldNum" sz="quarter" idx="4"/>
          </p:nvPr>
        </p:nvSpPr>
        <p:spPr/>
        <p:txBody>
          <a:bodyPr/>
          <a:lstStyle/>
          <a:p>
            <a:fld id="{42782948-4DBE-204D-AB9E-B65E067054AE}" type="slidenum">
              <a:rPr lang="en-US" smtClean="0"/>
              <a:pPr/>
              <a:t>9</a:t>
            </a:fld>
            <a:endParaRPr lang="en-US" dirty="0"/>
          </a:p>
        </p:txBody>
      </p:sp>
      <p:sp>
        <p:nvSpPr>
          <p:cNvPr id="8" name="Title 7"/>
          <p:cNvSpPr>
            <a:spLocks noGrp="1"/>
          </p:cNvSpPr>
          <p:nvPr>
            <p:ph type="title"/>
          </p:nvPr>
        </p:nvSpPr>
        <p:spPr>
          <a:xfrm>
            <a:off x="685800" y="786825"/>
            <a:ext cx="7543800" cy="584775"/>
          </a:xfrm>
        </p:spPr>
        <p:txBody>
          <a:bodyPr/>
          <a:lstStyle/>
          <a:p>
            <a:r>
              <a:rPr lang="en-US" sz="3200" dirty="0"/>
              <a:t>Agency Terms</a:t>
            </a:r>
          </a:p>
        </p:txBody>
      </p:sp>
    </p:spTree>
    <p:extLst>
      <p:ext uri="{BB962C8B-B14F-4D97-AF65-F5344CB8AC3E}">
        <p14:creationId xmlns:p14="http://schemas.microsoft.com/office/powerpoint/2010/main" val="3296186671"/>
      </p:ext>
    </p:extLst>
  </p:cSld>
  <p:clrMapOvr>
    <a:masterClrMapping/>
  </p:clrMapOvr>
</p:sld>
</file>

<file path=ppt/theme/theme1.xml><?xml version="1.0" encoding="utf-8"?>
<a:theme xmlns:a="http://schemas.openxmlformats.org/drawingml/2006/main" name="4.3-Template_4.29.2016">
  <a:themeElements>
    <a:clrScheme name="Blue Hyperlinks">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336A90"/>
      </a:hlink>
      <a:folHlink>
        <a:srgbClr val="336A90"/>
      </a:folHlink>
    </a:clrScheme>
    <a:fontScheme name="Solstice">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defRPr sz="1600" dirty="0" smtClean="0">
            <a:solidFill>
              <a:schemeClr val="bg1"/>
            </a:solidFill>
            <a:latin typeface="Arial" panose="020B0604020202020204" pitchFamily="34" charset="0"/>
            <a:cs typeface="Arial" panose="020B0604020202020204"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12495</Words>
  <Application>Microsoft Office PowerPoint</Application>
  <PresentationFormat>On-screen Show (4:3)</PresentationFormat>
  <Paragraphs>1093</Paragraphs>
  <Slides>77</Slides>
  <Notes>77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77</vt:i4>
      </vt:variant>
    </vt:vector>
  </HeadingPairs>
  <TitlesOfParts>
    <vt:vector size="81" baseType="lpstr">
      <vt:lpstr>Arial</vt:lpstr>
      <vt:lpstr>Calibri</vt:lpstr>
      <vt:lpstr>Gill Sans MT</vt:lpstr>
      <vt:lpstr>4.3-Template_4.29.2016</vt:lpstr>
      <vt:lpstr>INTERSTATE 101 </vt:lpstr>
      <vt:lpstr>OCSE Interstate Case Processing Training Series</vt:lpstr>
      <vt:lpstr>Overview</vt:lpstr>
      <vt:lpstr>TERMS</vt:lpstr>
      <vt:lpstr>Key Terms - Types of Child Support Cases</vt:lpstr>
      <vt:lpstr>International Child Support Cases</vt:lpstr>
      <vt:lpstr>Intergovernmental Child Support Cases</vt:lpstr>
      <vt:lpstr>More Interstate Terms</vt:lpstr>
      <vt:lpstr>Agency Terms</vt:lpstr>
      <vt:lpstr>More Agency Terms</vt:lpstr>
      <vt:lpstr>Practice Using Interstate Terms</vt:lpstr>
      <vt:lpstr>HISTORY</vt:lpstr>
      <vt:lpstr>Uniform Interstate Family Support Act (UIFSA)</vt:lpstr>
      <vt:lpstr>Why UIFSA is Important</vt:lpstr>
      <vt:lpstr>Example of UIFSA Section and Comment</vt:lpstr>
      <vt:lpstr>BASICS</vt:lpstr>
      <vt:lpstr>Federal Laws and Regulations</vt:lpstr>
      <vt:lpstr>FFCCSOA</vt:lpstr>
      <vt:lpstr>UIFSA Basics</vt:lpstr>
      <vt:lpstr>More UIFSA Basics</vt:lpstr>
      <vt:lpstr>CEJ</vt:lpstr>
      <vt:lpstr>Practice Using UIFSA Basics</vt:lpstr>
      <vt:lpstr>Rare UIFSA Provision: DCO</vt:lpstr>
      <vt:lpstr>PowerPoint Presentation</vt:lpstr>
      <vt:lpstr>ESTABLISHMENT</vt:lpstr>
      <vt:lpstr>Establishment Basics</vt:lpstr>
      <vt:lpstr>Interstate Establishment Options</vt:lpstr>
      <vt:lpstr>Establishment: One-State </vt:lpstr>
      <vt:lpstr>Long-Arm Jurisdiction: Actions 1 &amp; 2</vt:lpstr>
      <vt:lpstr>Long-Arm Jurisdiction: Actions 3 &amp; 4</vt:lpstr>
      <vt:lpstr>Long-Arm Jurisdiction: Actions 5, 6 &amp; 7</vt:lpstr>
      <vt:lpstr>Catch-All Long-Arm Jurisdiction and Service</vt:lpstr>
      <vt:lpstr>Establishment Using Long-Arm Jurisdiction</vt:lpstr>
      <vt:lpstr>Assistance from Noncustodial Parent’s State</vt:lpstr>
      <vt:lpstr>One-State Establishment Procedures</vt:lpstr>
      <vt:lpstr>Practice Using One-State Establishment</vt:lpstr>
      <vt:lpstr>Practice Using One-State Establishment</vt:lpstr>
      <vt:lpstr>Establishment: Interstate IV-D Case</vt:lpstr>
      <vt:lpstr>Intergovernmental Forms: Establishment</vt:lpstr>
      <vt:lpstr>Intergovernmental Forms: Establishment (cont’d)</vt:lpstr>
      <vt:lpstr>Intergovernmental Forms: Parentage</vt:lpstr>
      <vt:lpstr>Central Registry</vt:lpstr>
      <vt:lpstr>Responding Agency</vt:lpstr>
      <vt:lpstr>Practice Using Interstate IV-D Cases</vt:lpstr>
      <vt:lpstr>More Practice Using Interstate IV-D Cases</vt:lpstr>
      <vt:lpstr>PowerPoint Presentation</vt:lpstr>
      <vt:lpstr>ENFORCEMENT</vt:lpstr>
      <vt:lpstr>Enforcement Basics</vt:lpstr>
      <vt:lpstr>Enforcement Options</vt:lpstr>
      <vt:lpstr>Enforcement: One-State</vt:lpstr>
      <vt:lpstr>Enforcement: One-State</vt:lpstr>
      <vt:lpstr>Practice Using One-State Enforcement</vt:lpstr>
      <vt:lpstr>Practice Using One-State Enforcement</vt:lpstr>
      <vt:lpstr>Practice Using Interstate IV-D Case Enforcement</vt:lpstr>
      <vt:lpstr>Intergovernmental Forms: Enforcement</vt:lpstr>
      <vt:lpstr>Responding Agency Enforcement Options</vt:lpstr>
      <vt:lpstr>Responding Agency Required Enforcement</vt:lpstr>
      <vt:lpstr>Practicing Using Interstate Enforcement Case</vt:lpstr>
      <vt:lpstr>PowerPoint Presentation</vt:lpstr>
      <vt:lpstr>MODIFICATION</vt:lpstr>
      <vt:lpstr>Modification Basics</vt:lpstr>
      <vt:lpstr>Off-Limits Modification </vt:lpstr>
      <vt:lpstr>#1: Parent or Child in Issuing State</vt:lpstr>
      <vt:lpstr>#2: No Parent or Child in Issuing State</vt:lpstr>
      <vt:lpstr>#3: Parents in Same New State</vt:lpstr>
      <vt:lpstr>#4: “Play Away”</vt:lpstr>
      <vt:lpstr>Modification Laws</vt:lpstr>
      <vt:lpstr>Modification Laws and CEJ</vt:lpstr>
      <vt:lpstr>Modification Required Forms</vt:lpstr>
      <vt:lpstr>Modification: Interstate Case TX to AZ</vt:lpstr>
      <vt:lpstr>Modification: Interstate Case TX to AZ</vt:lpstr>
      <vt:lpstr>Modification: Interstate Case AZ to TX</vt:lpstr>
      <vt:lpstr>Modification: Interstate Case AZ to TX</vt:lpstr>
      <vt:lpstr>PowerPoint Presentation</vt:lpstr>
      <vt:lpstr>References with Hyperlinks</vt:lpstr>
      <vt:lpstr>References with Hyperlinks</vt:lpstr>
      <vt:lpstr>OCSE Interstate Case Processing Training Series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2018-04-13T00:18:30Z</dcterms:created>
  <dcterms:modified xsi:type="dcterms:W3CDTF">2018-07-17T18:48:46Z</dcterms:modified>
</cp:coreProperties>
</file>