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73"/>
  </p:notesMasterIdLst>
  <p:handoutMasterIdLst>
    <p:handoutMasterId r:id="rId74"/>
  </p:handoutMasterIdLst>
  <p:sldIdLst>
    <p:sldId id="437" r:id="rId2"/>
    <p:sldId id="355" r:id="rId3"/>
    <p:sldId id="438" r:id="rId4"/>
    <p:sldId id="609" r:id="rId5"/>
    <p:sldId id="610" r:id="rId6"/>
    <p:sldId id="608" r:id="rId7"/>
    <p:sldId id="443" r:id="rId8"/>
    <p:sldId id="444" r:id="rId9"/>
    <p:sldId id="445" r:id="rId10"/>
    <p:sldId id="685" r:id="rId11"/>
    <p:sldId id="605" r:id="rId12"/>
    <p:sldId id="665" r:id="rId13"/>
    <p:sldId id="612" r:id="rId14"/>
    <p:sldId id="649" r:id="rId15"/>
    <p:sldId id="650" r:id="rId16"/>
    <p:sldId id="460" r:id="rId17"/>
    <p:sldId id="588" r:id="rId18"/>
    <p:sldId id="613" r:id="rId19"/>
    <p:sldId id="614" r:id="rId20"/>
    <p:sldId id="666" r:id="rId21"/>
    <p:sldId id="616" r:id="rId22"/>
    <p:sldId id="617" r:id="rId23"/>
    <p:sldId id="651" r:id="rId24"/>
    <p:sldId id="618" r:id="rId25"/>
    <p:sldId id="620" r:id="rId26"/>
    <p:sldId id="652" r:id="rId27"/>
    <p:sldId id="668" r:id="rId28"/>
    <p:sldId id="621" r:id="rId29"/>
    <p:sldId id="622" r:id="rId30"/>
    <p:sldId id="654" r:id="rId31"/>
    <p:sldId id="656" r:id="rId32"/>
    <p:sldId id="505" r:id="rId33"/>
    <p:sldId id="593" r:id="rId34"/>
    <p:sldId id="376" r:id="rId35"/>
    <p:sldId id="510" r:id="rId36"/>
    <p:sldId id="624" r:id="rId37"/>
    <p:sldId id="625" r:id="rId38"/>
    <p:sldId id="627" r:id="rId39"/>
    <p:sldId id="628" r:id="rId40"/>
    <p:sldId id="669" r:id="rId41"/>
    <p:sldId id="629" r:id="rId42"/>
    <p:sldId id="630" r:id="rId43"/>
    <p:sldId id="633" r:id="rId44"/>
    <p:sldId id="671" r:id="rId45"/>
    <p:sldId id="670" r:id="rId46"/>
    <p:sldId id="672" r:id="rId47"/>
    <p:sldId id="557" r:id="rId48"/>
    <p:sldId id="636" r:id="rId49"/>
    <p:sldId id="597" r:id="rId50"/>
    <p:sldId id="531" r:id="rId51"/>
    <p:sldId id="638" r:id="rId52"/>
    <p:sldId id="640" r:id="rId53"/>
    <p:sldId id="659" r:id="rId54"/>
    <p:sldId id="661" r:id="rId55"/>
    <p:sldId id="684" r:id="rId56"/>
    <p:sldId id="542" r:id="rId57"/>
    <p:sldId id="641" r:id="rId58"/>
    <p:sldId id="642" r:id="rId59"/>
    <p:sldId id="686" r:id="rId60"/>
    <p:sldId id="643" r:id="rId61"/>
    <p:sldId id="645" r:id="rId62"/>
    <p:sldId id="674" r:id="rId63"/>
    <p:sldId id="675" r:id="rId64"/>
    <p:sldId id="676" r:id="rId65"/>
    <p:sldId id="678" r:id="rId66"/>
    <p:sldId id="679" r:id="rId67"/>
    <p:sldId id="680" r:id="rId68"/>
    <p:sldId id="648" r:id="rId69"/>
    <p:sldId id="422" r:id="rId70"/>
    <p:sldId id="426" r:id="rId71"/>
    <p:sldId id="441" r:id="rId72"/>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20" userDrawn="1">
          <p15:clr>
            <a:srgbClr val="A4A3A4"/>
          </p15:clr>
        </p15:guide>
        <p15:guide id="2" pos="576">
          <p15:clr>
            <a:srgbClr val="A4A3A4"/>
          </p15:clr>
        </p15:guide>
        <p15:guide id="3" pos="384" userDrawn="1">
          <p15:clr>
            <a:srgbClr val="A4A3A4"/>
          </p15:clr>
        </p15:guide>
        <p15:guide id="4" orient="horz" pos="1200" userDrawn="1">
          <p15:clr>
            <a:srgbClr val="A4A3A4"/>
          </p15:clr>
        </p15:guide>
        <p15:guide id="5" orient="horz" pos="1632" userDrawn="1">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616B"/>
    <a:srgbClr val="336A90"/>
    <a:srgbClr val="A12854"/>
    <a:srgbClr val="F6F3EE"/>
    <a:srgbClr val="264A64"/>
    <a:srgbClr val="E29F4D"/>
    <a:srgbClr val="63BAB0"/>
    <a:srgbClr val="F9E585"/>
    <a:srgbClr val="112E51"/>
    <a:srgbClr val="3333FF"/>
  </p:clrMru>
  <p:extLst>
    <p:ext uri="{E76CE94A-603C-4142-B9EB-6D1370010A27}">
      <p14:discardImageEditData xmlns:p14="http://schemas.microsoft.com/office/powerpoint/2010/main" val="1"/>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120" autoAdjust="0"/>
    <p:restoredTop sz="56840" autoAdjust="0"/>
  </p:normalViewPr>
  <p:slideViewPr>
    <p:cSldViewPr snapToObjects="1">
      <p:cViewPr varScale="1">
        <p:scale>
          <a:sx n="49" d="100"/>
          <a:sy n="49" d="100"/>
        </p:scale>
        <p:origin x="2112" y="48"/>
      </p:cViewPr>
      <p:guideLst>
        <p:guide orient="horz" pos="720"/>
        <p:guide pos="576"/>
        <p:guide pos="384"/>
        <p:guide orient="horz" pos="1200"/>
        <p:guide orient="horz" pos="1632"/>
      </p:guideLst>
    </p:cSldViewPr>
  </p:slideViewPr>
  <p:notesTextViewPr>
    <p:cViewPr>
      <p:scale>
        <a:sx n="3" d="2"/>
        <a:sy n="3" d="2"/>
      </p:scale>
      <p:origin x="0" y="0"/>
    </p:cViewPr>
  </p:notesTextViewPr>
  <p:sorterViewPr>
    <p:cViewPr>
      <p:scale>
        <a:sx n="66" d="100"/>
        <a:sy n="66" d="100"/>
      </p:scale>
      <p:origin x="0" y="0"/>
    </p:cViewPr>
  </p:sorterViewPr>
  <p:notesViewPr>
    <p:cSldViewPr snapToObjects="1">
      <p:cViewPr varScale="1">
        <p:scale>
          <a:sx n="77" d="100"/>
          <a:sy n="77" d="100"/>
        </p:scale>
        <p:origin x="3042" y="10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62" tIns="46581" rIns="93162" bIns="46581" rtlCol="0"/>
          <a:lstStyle>
            <a:lvl1pPr algn="l">
              <a:defRPr sz="1200"/>
            </a:lvl1pPr>
          </a:lstStyle>
          <a:p>
            <a:endParaRPr lang="en-US" dirty="0"/>
          </a:p>
        </p:txBody>
      </p:sp>
      <p:sp>
        <p:nvSpPr>
          <p:cNvPr id="3" name="Date Placeholder 2"/>
          <p:cNvSpPr>
            <a:spLocks noGrp="1"/>
          </p:cNvSpPr>
          <p:nvPr>
            <p:ph type="dt" sz="quarter" idx="1"/>
          </p:nvPr>
        </p:nvSpPr>
        <p:spPr>
          <a:xfrm>
            <a:off x="3970939" y="0"/>
            <a:ext cx="3037840" cy="464820"/>
          </a:xfrm>
          <a:prstGeom prst="rect">
            <a:avLst/>
          </a:prstGeom>
        </p:spPr>
        <p:txBody>
          <a:bodyPr vert="horz" lIns="93162" tIns="46581" rIns="93162" bIns="46581" rtlCol="0"/>
          <a:lstStyle>
            <a:lvl1pPr algn="r">
              <a:defRPr sz="1200"/>
            </a:lvl1pPr>
          </a:lstStyle>
          <a:p>
            <a:fld id="{C64D9E48-5E7F-D24C-87D5-695B18367D24}" type="datetimeFigureOut">
              <a:rPr lang="en-US" smtClean="0"/>
              <a:t>12/18/2018</a:t>
            </a:fld>
            <a:endParaRPr lang="en-US" dirty="0"/>
          </a:p>
        </p:txBody>
      </p:sp>
      <p:sp>
        <p:nvSpPr>
          <p:cNvPr id="4" name="Footer Placeholder 3"/>
          <p:cNvSpPr>
            <a:spLocks noGrp="1"/>
          </p:cNvSpPr>
          <p:nvPr>
            <p:ph type="ftr" sz="quarter" idx="2"/>
          </p:nvPr>
        </p:nvSpPr>
        <p:spPr>
          <a:xfrm>
            <a:off x="1" y="8829967"/>
            <a:ext cx="3037840" cy="464820"/>
          </a:xfrm>
          <a:prstGeom prst="rect">
            <a:avLst/>
          </a:prstGeom>
        </p:spPr>
        <p:txBody>
          <a:bodyPr vert="horz" lIns="93162" tIns="46581" rIns="93162" bIns="46581"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9" y="8829967"/>
            <a:ext cx="3037840" cy="464820"/>
          </a:xfrm>
          <a:prstGeom prst="rect">
            <a:avLst/>
          </a:prstGeom>
        </p:spPr>
        <p:txBody>
          <a:bodyPr vert="horz" lIns="93162" tIns="46581" rIns="93162" bIns="46581" rtlCol="0" anchor="b"/>
          <a:lstStyle>
            <a:lvl1pPr algn="r">
              <a:defRPr sz="1200"/>
            </a:lvl1pPr>
          </a:lstStyle>
          <a:p>
            <a:fld id="{B6CB10C2-C6DD-5A4A-BF1B-B012B8BA4284}" type="slidenum">
              <a:rPr lang="en-US" smtClean="0"/>
              <a:t>‹#›</a:t>
            </a:fld>
            <a:endParaRPr lang="en-US" dirty="0"/>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62" tIns="46581" rIns="93162" bIns="46581" rtlCol="0"/>
          <a:lstStyle>
            <a:lvl1pPr algn="l">
              <a:defRPr sz="1200"/>
            </a:lvl1pPr>
          </a:lstStyle>
          <a:p>
            <a:endParaRPr lang="en-US" dirty="0"/>
          </a:p>
        </p:txBody>
      </p:sp>
      <p:sp>
        <p:nvSpPr>
          <p:cNvPr id="3" name="Date Placeholder 2"/>
          <p:cNvSpPr>
            <a:spLocks noGrp="1"/>
          </p:cNvSpPr>
          <p:nvPr>
            <p:ph type="dt" idx="1"/>
          </p:nvPr>
        </p:nvSpPr>
        <p:spPr>
          <a:xfrm>
            <a:off x="3970939" y="0"/>
            <a:ext cx="3037840" cy="464820"/>
          </a:xfrm>
          <a:prstGeom prst="rect">
            <a:avLst/>
          </a:prstGeom>
        </p:spPr>
        <p:txBody>
          <a:bodyPr vert="horz" lIns="93162" tIns="46581" rIns="93162" bIns="46581" rtlCol="0"/>
          <a:lstStyle>
            <a:lvl1pPr algn="r">
              <a:defRPr sz="1200"/>
            </a:lvl1pPr>
          </a:lstStyle>
          <a:p>
            <a:fld id="{B86357CE-B3EB-1B4A-84E5-C1E2DF427ABD}" type="datetimeFigureOut">
              <a:rPr lang="en-US" smtClean="0"/>
              <a:t>12/18/2018</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62" tIns="46581" rIns="93162" bIns="46581"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62" tIns="46581" rIns="93162" bIns="4658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7"/>
            <a:ext cx="3037840" cy="464820"/>
          </a:xfrm>
          <a:prstGeom prst="rect">
            <a:avLst/>
          </a:prstGeom>
        </p:spPr>
        <p:txBody>
          <a:bodyPr vert="horz" lIns="93162" tIns="46581" rIns="93162" bIns="4658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93162" tIns="46581" rIns="93162" bIns="46581" rtlCol="0" anchor="b"/>
          <a:lstStyle>
            <a:lvl1pPr algn="r">
              <a:defRPr sz="1200"/>
            </a:lvl1pPr>
          </a:lstStyle>
          <a:p>
            <a:fld id="{824A558B-E4E9-A94A-B9C1-029E46A76ABA}" type="slidenum">
              <a:rPr lang="en-US" smtClean="0"/>
              <a:t>‹#›</a:t>
            </a:fld>
            <a:endParaRPr lang="en-US" dirty="0"/>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040" y="4419599"/>
            <a:ext cx="5608320" cy="3971827"/>
          </a:xfrm>
        </p:spPr>
        <p:txBody>
          <a:bodyPr/>
          <a:lstStyle/>
          <a:p>
            <a:r>
              <a:rPr lang="en-US" baseline="0" dirty="0"/>
              <a:t>Notes:</a:t>
            </a:r>
          </a:p>
          <a:p>
            <a:endParaRPr lang="en-US" baseline="0" dirty="0"/>
          </a:p>
          <a:p>
            <a:r>
              <a:rPr lang="en-US" baseline="0" dirty="0"/>
              <a:t>Welcome to Interstate Payment Processing!  </a:t>
            </a:r>
          </a:p>
          <a:p>
            <a:endParaRPr lang="en-US" dirty="0"/>
          </a:p>
          <a:p>
            <a:r>
              <a:rPr lang="en-US" baseline="0" dirty="0"/>
              <a:t>During our training today, we will look closely at Action Transmittal 17-07, which was published by the federal Office of Child Support Enforcement and provides states guidance on interstate payment processing.</a:t>
            </a:r>
          </a:p>
          <a:p>
            <a:endParaRPr lang="en-US" baseline="0" dirty="0"/>
          </a:p>
          <a:p>
            <a:r>
              <a:rPr lang="en-US" baseline="0" dirty="0"/>
              <a:t>Because interstate payment processing can be confusing, </a:t>
            </a:r>
            <a:r>
              <a:rPr lang="en-US" u="none" baseline="0" dirty="0"/>
              <a:t>this training </a:t>
            </a:r>
            <a:r>
              <a:rPr lang="en-US" baseline="0" dirty="0"/>
              <a:t>includes scenarios that apply interstate payment processing principles to actual case facts.  The scenarios are designed as tools to illustrate different case processing choices and there may be more than one case processing choice available to a state based on the same scenario.  For many of the scenarios, you will have the opportunity to consider the most appropriate answer given the facts of the hypothetical case.  </a:t>
            </a:r>
          </a:p>
          <a:p>
            <a:endParaRPr lang="en-US" baseline="0" dirty="0"/>
          </a:p>
        </p:txBody>
      </p:sp>
      <p:sp>
        <p:nvSpPr>
          <p:cNvPr id="4" name="Slide Number Placeholder 3"/>
          <p:cNvSpPr>
            <a:spLocks noGrp="1"/>
          </p:cNvSpPr>
          <p:nvPr>
            <p:ph type="sldNum" sz="quarter" idx="10"/>
          </p:nvPr>
        </p:nvSpPr>
        <p:spPr/>
        <p:txBody>
          <a:bodyPr/>
          <a:lstStyle/>
          <a:p>
            <a:fld id="{824A558B-E4E9-A94A-B9C1-029E46A76ABA}" type="slidenum">
              <a:rPr lang="en-US" smtClean="0"/>
              <a:t>1</a:t>
            </a:fld>
            <a:endParaRPr lang="en-US" dirty="0"/>
          </a:p>
        </p:txBody>
      </p:sp>
    </p:spTree>
    <p:extLst>
      <p:ext uri="{BB962C8B-B14F-4D97-AF65-F5344CB8AC3E}">
        <p14:creationId xmlns:p14="http://schemas.microsoft.com/office/powerpoint/2010/main" val="4042925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Before moving on to the first case scenario, let’s take a look at the icons we will be using in this presentation.</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516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look at</a:t>
            </a:r>
            <a:r>
              <a:rPr lang="en-US" baseline="0" dirty="0"/>
              <a:t> a specific case to illustrate how payment forwarding works and when it’s the most appropriate service for a family.  We are using real state names in the scenarios to help with our discussion, but they are randomly chosen and do not reflect what a particular state may actually do.</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sz="1200" dirty="0">
                <a:ea typeface="Tahoma" panose="020B0604030504040204" pitchFamily="34" charset="0"/>
                <a:cs typeface="Arial" panose="020B0604020202020204" pitchFamily="34" charset="0"/>
              </a:rPr>
              <a:t>In this scenario, a tribunal in Texas entered an order for Carl to pay child support to Anna for their son Ben.  Anna and Ben move to New Mexico and Anna applies for TANF.  </a:t>
            </a:r>
            <a:r>
              <a:rPr lang="en-US" sz="1200" dirty="0"/>
              <a:t>Carl remains in Texas.  </a:t>
            </a:r>
            <a:endParaRPr lang="en-US" sz="1200" dirty="0" smtClean="0"/>
          </a:p>
          <a:p>
            <a:endParaRPr lang="en-US" sz="1200" baseline="0" dirty="0" smtClean="0"/>
          </a:p>
          <a:p>
            <a:r>
              <a:rPr lang="en-US" sz="1200" baseline="0" dirty="0" smtClean="0"/>
              <a:t>Note the icons we are using in the graphics for this training.  The file folder icon represents the state with an open IV-D case and the document icon indicates the order-issuing state.  In this scenario, therefore, there is an open IV-D case in New Mexico and the order is from Texas. </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8620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The IV-D agency in New Mexico investigates and learns that Texas does not have an open IV-D case but there is an income withholding order collecting support from Carl’s employer in Texas.</a:t>
            </a:r>
            <a:endParaRPr lang="en-US" sz="1200" dirty="0">
              <a:latin typeface="+mn-lt"/>
            </a:endParaRPr>
          </a:p>
          <a:p>
            <a:endParaRPr lang="en-US" sz="1200" dirty="0">
              <a:latin typeface="+mn-lt"/>
              <a:ea typeface="Tahoma" panose="020B0604030504040204" pitchFamily="34" charset="0"/>
              <a:cs typeface="Arial" panose="020B0604020202020204" pitchFamily="34" charset="0"/>
            </a:endParaRPr>
          </a:p>
          <a:p>
            <a:r>
              <a:rPr lang="en-US" sz="1200" dirty="0">
                <a:latin typeface="+mn-lt"/>
                <a:ea typeface="Tahoma" panose="020B0604030504040204" pitchFamily="34" charset="0"/>
                <a:cs typeface="Arial" panose="020B0604020202020204" pitchFamily="34" charset="0"/>
              </a:rPr>
              <a:t>What should the child support professional in New Mexico do?</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91473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mn-lt"/>
              </a:rPr>
              <a:t>First, because Anna has applied for TANF, New Mexico must open a IV-D case and decide the most appropriate service for the family.  Since there is an income withholding</a:t>
            </a:r>
            <a:r>
              <a:rPr lang="en-US" baseline="0" dirty="0">
                <a:latin typeface="+mn-lt"/>
              </a:rPr>
              <a:t> order in effect that is collecting and disbursing support through Texas’ SDU, the most appropriate service may be for New Mexico to send the Child Support Enforcement Transmittal #3 – Request for Assistance/Discovery to Texas requesting payment forwarding.  Texas must comply with that request.  Once it does, payments will flow from Carl’s employer to the SDU in Texas to the SDU in New Mexico and the pass through, if applicable, then would go to the family.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Remember that payment forwarding is just one option available to states.  We’ll look at one-state remedies next and then discuss referral of a two-state case.  But first, let’s have a polling question.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49857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Just as in our interstate scenarios training, we have a number of polling questions where you will be able to select the answer you believe is the most appropriate.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a:defRPr/>
            </a:pPr>
            <a:r>
              <a:rPr lang="en-US" baseline="0" dirty="0">
                <a:latin typeface="+mn-lt"/>
              </a:rPr>
              <a:t>We’ll use the facts in scenario 1.  There is a Texas order </a:t>
            </a:r>
            <a:r>
              <a:rPr lang="en-US" dirty="0">
                <a:ea typeface="Tahoma" panose="020B0604030504040204" pitchFamily="34" charset="0"/>
                <a:cs typeface="Arial" panose="020B0604020202020204" pitchFamily="34" charset="0"/>
              </a:rPr>
              <a:t>for Carl to pay child support to Anna for their son Ben.  Anna and Ben move to New Mexico and Anna applies for TANF.  </a:t>
            </a:r>
            <a:r>
              <a:rPr lang="en-US" dirty="0"/>
              <a:t>Carl remains in Texas.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New Mexico decides to send the Child Support Enforcement Transmittal #3 to Texas requesting payment forwarding from Texas’ SDU to New Mexico’s SDU.  In order to process the request for payment forwarding, Texas must open a IV-D case.  Is that true or false?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76455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The answer in this polling question is false.  As OCSE explained in AT-17-07, a request for payment forwarding is not a request for the issuing state to open a IV-D case.  Instead, Texas should simply forward the payments it receives from the employer to New Mexico’s SDU.  FFP is available to effectuate payment forwarding.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346215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We’ll look at one-state</a:t>
            </a:r>
            <a:r>
              <a:rPr lang="en-US" baseline="0" dirty="0"/>
              <a:t> remedies next, with an emphasis on direct income withholding.  Federal regulations define one-state remedies as meaning “the exercise of a State’s jurisdiction over a non-resident parent or direct establishment, enforcement, or other action by a State against a non-resident parent in accordance with the long-arm provision of UIFSA or other State law.”</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45 CFR 301.1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098590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Federal regulations require states to </a:t>
            </a:r>
            <a:r>
              <a:rPr lang="en-US" u="none" dirty="0"/>
              <a:t>determine whether it is appropriate to use </a:t>
            </a:r>
            <a:r>
              <a:rPr lang="en-US" dirty="0"/>
              <a:t>one-state</a:t>
            </a:r>
            <a:r>
              <a:rPr lang="en-US" baseline="0" dirty="0"/>
              <a:t> remedies including direct income withholding when the noncustodial parent resides in another state.  A basic premise of both UIFSA and federal law is that a state may enforce a child support order across state lines by sending an income withholding order to an employer in another state without first filing a pleading or registering the order with a tribunal of the employer’s state.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Employers must treat these direct out-of-state income withholding orders, if regular on their face, as if they had been issued by an in-state tribunal.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References:</a:t>
            </a:r>
          </a:p>
          <a:p>
            <a:r>
              <a:rPr lang="en-US" dirty="0"/>
              <a:t>45 CFR 303.7(c)(3)</a:t>
            </a:r>
          </a:p>
          <a:p>
            <a:r>
              <a:rPr lang="en-US" dirty="0"/>
              <a:t>UIFSA Sections 501, 502</a:t>
            </a:r>
          </a:p>
          <a:p>
            <a:r>
              <a:rPr lang="en-US" dirty="0"/>
              <a:t>  </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8895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Another</a:t>
            </a:r>
            <a:r>
              <a:rPr lang="en-US" baseline="0" dirty="0"/>
              <a:t> basic tenet of UIFSA is that </a:t>
            </a:r>
            <a:r>
              <a:rPr lang="en-US" u="none" baseline="0" dirty="0"/>
              <a:t>if a state </a:t>
            </a:r>
            <a:r>
              <a:rPr lang="en-US" u="none" dirty="0"/>
              <a:t>is sending a</a:t>
            </a:r>
            <a:r>
              <a:rPr lang="en-US" dirty="0"/>
              <a:t> </a:t>
            </a:r>
            <a:r>
              <a:rPr lang="en-US" baseline="0" dirty="0"/>
              <a:t>direct income withholding order across state lines </a:t>
            </a:r>
            <a:r>
              <a:rPr lang="en-US" u="none" baseline="0" dirty="0"/>
              <a:t>that is based on another</a:t>
            </a:r>
            <a:r>
              <a:rPr lang="en-US" u="none" dirty="0"/>
              <a:t> state’s order</a:t>
            </a:r>
            <a:r>
              <a:rPr lang="en-US" baseline="0" dirty="0"/>
              <a:t>, the enforcing state cannot modify the other state’s order.  </a:t>
            </a:r>
            <a:r>
              <a:rPr lang="en-US" u="none" baseline="0" dirty="0"/>
              <a:t>A state</a:t>
            </a:r>
            <a:r>
              <a:rPr lang="en-US" u="none" dirty="0"/>
              <a:t> can modify another state’s order only if </a:t>
            </a:r>
            <a:r>
              <a:rPr lang="en-US" u="none" baseline="0" dirty="0"/>
              <a:t>it has modification jurisdiction under UIFSA. </a:t>
            </a:r>
            <a:r>
              <a:rPr lang="en-US" baseline="0" dirty="0"/>
              <a:t> This means that the enforcing state using direct income withholding must abide by the terms and payment location reflected on the controlling order, including the payment location of the other state’s SDU.  As</a:t>
            </a:r>
            <a:r>
              <a:rPr lang="en-US" dirty="0"/>
              <a:t> noted in the comments to UIFSA Section 502, “the destination of the payments must correspond to the destination originally designated or subsequently authorized by the issuing tribunal.”  </a:t>
            </a:r>
            <a:r>
              <a:rPr lang="en-US" baseline="0" dirty="0"/>
              <a:t>This is a long-standing principle and part of OCSE’s policy guidance since 2001.  In AT-17-07, OCSE confirms this long-standing rule.</a:t>
            </a:r>
          </a:p>
          <a:p>
            <a:endParaRPr lang="en-US" baseline="0" dirty="0"/>
          </a:p>
          <a:p>
            <a:r>
              <a:rPr lang="en-US" baseline="0" dirty="0"/>
              <a:t>OCSE recognizes that some states have system concerns with designating another state’s SDU on an income withholding order.  A</a:t>
            </a:r>
            <a:r>
              <a:rPr lang="en-US" u="none" baseline="0" dirty="0"/>
              <a:t>T-17-07 provides</a:t>
            </a:r>
            <a:r>
              <a:rPr lang="en-US" baseline="0" dirty="0"/>
              <a:t> that “If a state system cannot generate automatically an income withholding order that designates the appropriate SDU, the state may generate manually an income withholding order with the correct SDU and necessary case and payment information.  However, any off-line generation must be captured on the system as required by the certification guide for manual operations.”</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45 CFR 303.7(c)(3)		</a:t>
            </a:r>
          </a:p>
          <a:p>
            <a:r>
              <a:rPr lang="en-US" dirty="0"/>
              <a:t>UIFSA Sections 501, 502</a:t>
            </a:r>
          </a:p>
          <a:p>
            <a:r>
              <a:rPr lang="en-US" dirty="0"/>
              <a:t>OCSE AT-17-07, OCSE PIQ-01-01</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030828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Now</a:t>
            </a:r>
            <a:r>
              <a:rPr lang="en-US" baseline="0" dirty="0"/>
              <a:t> let’s look at a scenario involving direct income withholding.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Here, the custodial parent Cathy</a:t>
            </a:r>
            <a:r>
              <a:rPr lang="en-US" sz="1200" dirty="0">
                <a:ea typeface="Tahoma" panose="020B0604030504040204" pitchFamily="34" charset="0"/>
                <a:cs typeface="Arial" panose="020B0604020202020204" pitchFamily="34" charset="0"/>
              </a:rPr>
              <a:t> receives child support services in Minnesota.  Minnesota issues a support order for Steve to pay support for their daughter Sophie.  Steve then moves to Florida and stops paying support.</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26324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Here are the six modules in OCSE’s interstate case processing training series.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Interstate 101</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Interstate 201</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Interstate Scenarios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Interstate Payment Processing</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Interstate Case Closure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OCSE’s Interstate Tools and Resources </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All of these trainings focus on interstate cases and are intended to complement, rather than repeat, OCSE’s training on the revised intergovernmental forms and international case processing.  Please note that in some instances, UIFSA </a:t>
            </a:r>
            <a:r>
              <a:rPr lang="en-US" sz="1200" kern="1200" dirty="0">
                <a:solidFill>
                  <a:schemeClr val="tx1"/>
                </a:solidFill>
                <a:effectLst/>
                <a:latin typeface="+mn-lt"/>
                <a:ea typeface="+mn-ea"/>
                <a:cs typeface="+mn-cs"/>
              </a:rPr>
              <a:t>provides different rules for international cases.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a:t>
            </a:fld>
            <a:endParaRPr lang="en-US" dirty="0"/>
          </a:p>
        </p:txBody>
      </p:sp>
    </p:spTree>
    <p:extLst>
      <p:ext uri="{BB962C8B-B14F-4D97-AF65-F5344CB8AC3E}">
        <p14:creationId xmlns:p14="http://schemas.microsoft.com/office/powerpoint/2010/main" val="2719663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What should the child support professional in Minnesota consider in determining the most appropriate action for this case</a:t>
            </a:r>
            <a:r>
              <a:rPr lang="en-US" dirty="0" smtClean="0"/>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smtClean="0"/>
              <a:t>As a reminder,</a:t>
            </a:r>
            <a:r>
              <a:rPr lang="en-US" baseline="0" dirty="0" smtClean="0"/>
              <a:t> the </a:t>
            </a:r>
            <a:r>
              <a:rPr lang="en-US" sz="1200" baseline="0" dirty="0" smtClean="0"/>
              <a:t>file folder icon represents the state with an open IV-D case and the document icon indicates the order-issuing state.  In this scenario, Minnesota issued the order and has an open IV-D case. </a:t>
            </a:r>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351089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Federal regulations require</a:t>
            </a:r>
            <a:r>
              <a:rPr lang="en-US" baseline="0" dirty="0"/>
              <a:t> Minnesota to first look at direct enforcement of its order.  Minnesota should search for an employer for Steve.  </a:t>
            </a:r>
            <a:r>
              <a:rPr lang="en-US" u="none" baseline="0" dirty="0"/>
              <a:t>If</a:t>
            </a:r>
            <a:r>
              <a:rPr lang="en-US" baseline="0" dirty="0"/>
              <a:t> there’s an employer data match, the agency can send its income withholding order to that employer directly.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dirty="0"/>
              <a:t>Once the income withholding order is in place, payments will flow from Steve’s employer in Florida</a:t>
            </a:r>
            <a:r>
              <a:rPr lang="en-US" baseline="0" dirty="0"/>
              <a:t> to Minnesota’s SDU to be disbursed to the family.</a:t>
            </a:r>
          </a:p>
          <a:p>
            <a:endParaRPr lang="en-US" baseline="0" dirty="0"/>
          </a:p>
          <a:p>
            <a:r>
              <a:rPr lang="en-US" baseline="0" dirty="0"/>
              <a:t>This scenario is the simplest example of direct income withholding, where the order state continues to enforce its own order after the noncustodial parent moves to a different state.</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45 CFR 303.7</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Sections 501, 502</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262752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a:defRPr/>
            </a:pPr>
            <a:r>
              <a:rPr lang="en-US" dirty="0"/>
              <a:t>For this polling question, we’ll use the facts in scenario 2.  The custodial parent Cathy</a:t>
            </a:r>
            <a:r>
              <a:rPr lang="en-US" dirty="0">
                <a:ea typeface="Tahoma" panose="020B0604030504040204" pitchFamily="34" charset="0"/>
                <a:cs typeface="Arial" panose="020B0604020202020204" pitchFamily="34" charset="0"/>
              </a:rPr>
              <a:t> receives child support services in Minnesota and there is a Minnesota support order.  The noncustodial parent Steve moves to Florida and stops paying support.  </a:t>
            </a:r>
          </a:p>
          <a:p>
            <a:pPr>
              <a:defRPr/>
            </a:pPr>
            <a:endParaRPr lang="en-US" baseline="0" dirty="0">
              <a:latin typeface="+mn-lt"/>
              <a:ea typeface="Tahoma" panose="020B0604030504040204" pitchFamily="34" charset="0"/>
              <a:cs typeface="Arial" panose="020B0604020202020204" pitchFamily="34" charset="0"/>
            </a:endParaRPr>
          </a:p>
          <a:p>
            <a:pPr>
              <a:defRPr/>
            </a:pPr>
            <a:r>
              <a:rPr lang="en-US" baseline="0" dirty="0">
                <a:latin typeface="+mn-lt"/>
              </a:rPr>
              <a:t>Minnesota decides to send its income withholding order to Steve’s employer located in Florida.  Is the following statement true or false: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The Florida employer must withhold child support from Steve’s paycheck and send those payments to Florida’s SDU.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88785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The second part of the answer in this polling question is false.  Because Minnesota is the order-issuing state, the income withholding notice will designate Minnesota’s SDU as the payment location, not Florida’s SDU.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Please note that the first part of the answer is true, that as </a:t>
            </a:r>
            <a:r>
              <a:rPr lang="en-US" baseline="0" dirty="0"/>
              <a:t>long as the income withholding order appears regular on its face, UIFSA requires the employer in Florida to honor Minnesota’s withholding order.  In the Interstate 201 training, we explained that “regular on its face” means that any reasonable person would think that the income withholding order is valid.  This occurs when the order is payable to the state disbursement unit, the amount to withhold is a dollar amount, the text of the OMB-approved form has not been changed and the OMB-form number is listed on the form, and the order contains all of the necessary information to process the income withholding order.</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66899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try a scenario that is a bit more complicated.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In </a:t>
            </a:r>
            <a:r>
              <a:rPr lang="en-US" dirty="0" smtClean="0"/>
              <a:t>scenario </a:t>
            </a:r>
            <a:r>
              <a:rPr lang="en-US" dirty="0"/>
              <a:t>3, a</a:t>
            </a:r>
            <a:r>
              <a:rPr lang="en-US" sz="1200" dirty="0">
                <a:ea typeface="Tahoma" panose="020B0604030504040204" pitchFamily="34" charset="0"/>
                <a:cs typeface="Arial" panose="020B0604020202020204" pitchFamily="34" charset="0"/>
              </a:rPr>
              <a:t> tribunal in North Dakota entered an order for Jack to pay child support to Jane for their son Luke.  Jane and Luke move to South Dakota and Jane applies for TANF.  Jack</a:t>
            </a:r>
            <a:r>
              <a:rPr lang="en-US" sz="1200" dirty="0"/>
              <a:t> remains in North Dakota.</a:t>
            </a:r>
          </a:p>
          <a:p>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mn-lt"/>
              </a:rPr>
              <a:t>What should the child support professional in</a:t>
            </a:r>
            <a:r>
              <a:rPr lang="en-US" sz="1200" baseline="0" dirty="0">
                <a:latin typeface="+mn-lt"/>
              </a:rPr>
              <a:t> South Dakota</a:t>
            </a:r>
            <a:r>
              <a:rPr lang="en-US" sz="1200" dirty="0">
                <a:latin typeface="+mn-lt"/>
              </a:rPr>
              <a:t> consider in deciding the most appropriate service for this case? </a:t>
            </a:r>
          </a:p>
          <a:p>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622456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Federal regulations</a:t>
            </a:r>
            <a:r>
              <a:rPr lang="en-US" baseline="0" dirty="0"/>
              <a:t> provide that South Dakota </a:t>
            </a:r>
            <a:r>
              <a:rPr lang="en-US" dirty="0"/>
              <a:t>has</a:t>
            </a:r>
            <a:r>
              <a:rPr lang="en-US" baseline="0" dirty="0"/>
              <a:t> 20 calendar days to open a IV-D case, establish a case record, and solicit “necessary and relevant information” from the custodial parent and other relevant sources.  Federal regulations also state that South Dakota must make the following three determinations:</a:t>
            </a:r>
          </a:p>
          <a:p>
            <a:endParaRPr lang="en-US" baseline="0" dirty="0"/>
          </a:p>
          <a:p>
            <a:pPr marL="171450" indent="-171450">
              <a:buFont typeface="Arial" panose="020B0604020202020204" pitchFamily="34" charset="0"/>
              <a:buChar char="•"/>
            </a:pPr>
            <a:r>
              <a:rPr lang="en-US" baseline="0" dirty="0"/>
              <a:t>Whether there is an order in another </a:t>
            </a:r>
            <a:r>
              <a:rPr lang="en-US" u="none" baseline="0" dirty="0"/>
              <a:t>state</a:t>
            </a:r>
            <a:endParaRPr lang="en-US" baseline="0" dirty="0"/>
          </a:p>
          <a:p>
            <a:pPr marL="171450" indent="-171450">
              <a:buFont typeface="Arial" panose="020B0604020202020204" pitchFamily="34" charset="0"/>
              <a:buChar char="•"/>
            </a:pPr>
            <a:r>
              <a:rPr lang="en-US" baseline="0" dirty="0"/>
              <a:t>Whether the noncustodial parent lives in a different state and </a:t>
            </a:r>
          </a:p>
          <a:p>
            <a:pPr marL="171450" indent="-171450">
              <a:buFont typeface="Arial" panose="020B0604020202020204" pitchFamily="34" charset="0"/>
              <a:buChar char="•"/>
            </a:pPr>
            <a:r>
              <a:rPr lang="en-US" baseline="0" dirty="0"/>
              <a:t>Whether one-state remedies are appropriate.</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dirty="0"/>
              <a:t>To </a:t>
            </a:r>
            <a:r>
              <a:rPr lang="en-US" baseline="0" dirty="0"/>
              <a:t>decide whether a one-state remed</a:t>
            </a:r>
            <a:r>
              <a:rPr lang="en-US" dirty="0"/>
              <a:t>y is </a:t>
            </a:r>
            <a:r>
              <a:rPr lang="en-US" baseline="0" dirty="0"/>
              <a:t>appropriate, South Dakota needs to know the answers to the questions on this slide:</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dirty="0"/>
              <a:t>Is there </a:t>
            </a:r>
            <a:r>
              <a:rPr lang="en-US" baseline="0" dirty="0"/>
              <a:t>an open IV-D case in North Dakota and </a:t>
            </a:r>
          </a:p>
          <a:p>
            <a:pPr marL="171450" indent="-171450">
              <a:buFont typeface="Arial" panose="020B0604020202020204" pitchFamily="34" charset="0"/>
              <a:buChar char="•"/>
            </a:pPr>
            <a:r>
              <a:rPr lang="en-US" dirty="0"/>
              <a:t>Is </a:t>
            </a:r>
            <a:r>
              <a:rPr lang="en-US" baseline="0" dirty="0"/>
              <a:t>there a current income withholding order collecting support? </a:t>
            </a:r>
          </a:p>
          <a:p>
            <a:pPr marL="0" indent="0">
              <a:buFont typeface="Arial" panose="020B0604020202020204" pitchFamily="34" charset="0"/>
              <a:buNone/>
            </a:pPr>
            <a:endParaRPr lang="en-US" baseline="0" dirty="0"/>
          </a:p>
          <a:p>
            <a:pPr marL="0" indent="0">
              <a:buFont typeface="Arial" panose="020B0604020202020204" pitchFamily="34" charset="0"/>
              <a:buNone/>
            </a:pPr>
            <a:r>
              <a:rPr lang="en-US" baseline="0" dirty="0"/>
              <a:t>References:</a:t>
            </a:r>
          </a:p>
          <a:p>
            <a:pPr marL="0" indent="0">
              <a:buFont typeface="Arial" panose="020B0604020202020204" pitchFamily="34" charset="0"/>
              <a:buNone/>
            </a:pPr>
            <a:r>
              <a:rPr lang="en-US" baseline="0" dirty="0"/>
              <a:t>45 CFR 303.7</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35742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a:defRPr/>
            </a:pPr>
            <a:r>
              <a:rPr lang="en-US" baseline="0" dirty="0">
                <a:latin typeface="+mn-lt"/>
              </a:rPr>
              <a:t>Remember the facts in scenario </a:t>
            </a:r>
            <a:r>
              <a:rPr lang="en-US" baseline="0" dirty="0" smtClean="0">
                <a:latin typeface="+mn-lt"/>
              </a:rPr>
              <a:t>3: There </a:t>
            </a:r>
            <a:r>
              <a:rPr lang="en-US" baseline="0" dirty="0">
                <a:latin typeface="+mn-lt"/>
              </a:rPr>
              <a:t>is a North Dakota order </a:t>
            </a:r>
            <a:r>
              <a:rPr lang="en-US" dirty="0">
                <a:ea typeface="Tahoma" panose="020B0604030504040204" pitchFamily="34" charset="0"/>
                <a:cs typeface="Arial" panose="020B0604020202020204" pitchFamily="34" charset="0"/>
              </a:rPr>
              <a:t>for Jack to pay child support to Jane for their son </a:t>
            </a:r>
            <a:r>
              <a:rPr lang="en-US" dirty="0" smtClean="0">
                <a:ea typeface="Tahoma" panose="020B0604030504040204" pitchFamily="34" charset="0"/>
                <a:cs typeface="Arial" panose="020B0604020202020204" pitchFamily="34" charset="0"/>
              </a:rPr>
              <a:t>Luke.  Jane </a:t>
            </a:r>
            <a:r>
              <a:rPr lang="en-US" dirty="0">
                <a:ea typeface="Tahoma" panose="020B0604030504040204" pitchFamily="34" charset="0"/>
                <a:cs typeface="Arial" panose="020B0604020202020204" pitchFamily="34" charset="0"/>
              </a:rPr>
              <a:t>and Luke move to South Dakota and Jane applies for </a:t>
            </a:r>
            <a:r>
              <a:rPr lang="en-US" dirty="0" smtClean="0">
                <a:ea typeface="Tahoma" panose="020B0604030504040204" pitchFamily="34" charset="0"/>
                <a:cs typeface="Arial" panose="020B0604020202020204" pitchFamily="34" charset="0"/>
              </a:rPr>
              <a:t>TANF.</a:t>
            </a:r>
            <a:r>
              <a:rPr lang="en-US" baseline="0" dirty="0" smtClean="0">
                <a:ea typeface="Tahoma" panose="020B0604030504040204" pitchFamily="34" charset="0"/>
                <a:cs typeface="Arial" panose="020B0604020202020204" pitchFamily="34" charset="0"/>
              </a:rPr>
              <a:t>  </a:t>
            </a:r>
            <a:r>
              <a:rPr lang="en-US" dirty="0" smtClean="0">
                <a:ea typeface="Tahoma" panose="020B0604030504040204" pitchFamily="34" charset="0"/>
                <a:cs typeface="Arial" panose="020B0604020202020204" pitchFamily="34" charset="0"/>
              </a:rPr>
              <a:t>Jack</a:t>
            </a:r>
            <a:r>
              <a:rPr lang="en-US" dirty="0" smtClean="0"/>
              <a:t> </a:t>
            </a:r>
            <a:r>
              <a:rPr lang="en-US" dirty="0"/>
              <a:t>remains in North Dakota.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Which </a:t>
            </a:r>
            <a:r>
              <a:rPr lang="en-US" baseline="0" dirty="0">
                <a:latin typeface="+mn-lt"/>
              </a:rPr>
              <a:t>of the following is not the best way </a:t>
            </a:r>
            <a:r>
              <a:rPr lang="en-US" sz="1200" b="0" dirty="0">
                <a:ea typeface="Tahoma" panose="020B0604030504040204" pitchFamily="34" charset="0"/>
                <a:cs typeface="Arial" panose="020B0604020202020204" pitchFamily="34" charset="0"/>
              </a:rPr>
              <a:t>for South Dakota to gather relevant information?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dirty="0">
              <a:ea typeface="Tahoma" panose="020B0604030504040204" pitchFamily="34" charset="0"/>
              <a:cs typeface="Arial" panose="020B0604020202020204" pitchFamily="34" charset="0"/>
            </a:endParaRPr>
          </a:p>
          <a:p>
            <a:pPr marL="514350" indent="-514350">
              <a:buFont typeface="+mj-lt"/>
              <a:buAutoNum type="alphaLcPeriod"/>
            </a:pPr>
            <a:r>
              <a:rPr lang="en-US" sz="1200" dirty="0">
                <a:ea typeface="Tahoma" panose="020B0604030504040204" pitchFamily="34" charset="0"/>
                <a:cs typeface="Arial" panose="020B0604020202020204" pitchFamily="34" charset="0"/>
              </a:rPr>
              <a:t>Talk to the custodial parent</a:t>
            </a:r>
          </a:p>
          <a:p>
            <a:pPr marL="514350" indent="-514350">
              <a:buFont typeface="+mj-lt"/>
              <a:buAutoNum type="alphaLcPeriod"/>
            </a:pPr>
            <a:r>
              <a:rPr lang="en-US" sz="1200" dirty="0">
                <a:ea typeface="Tahoma" panose="020B0604030504040204" pitchFamily="34" charset="0"/>
                <a:cs typeface="Arial" panose="020B0604020202020204" pitchFamily="34" charset="0"/>
              </a:rPr>
              <a:t>Use interstate communication tools</a:t>
            </a:r>
          </a:p>
          <a:p>
            <a:pPr marL="514350" indent="-514350">
              <a:buFont typeface="+mj-lt"/>
              <a:buAutoNum type="alphaLcPeriod"/>
            </a:pPr>
            <a:r>
              <a:rPr lang="en-US" sz="1200" dirty="0">
                <a:ea typeface="Tahoma" panose="020B0604030504040204" pitchFamily="34" charset="0"/>
                <a:cs typeface="Arial" panose="020B0604020202020204" pitchFamily="34" charset="0"/>
              </a:rPr>
              <a:t>Request information from North Dakota</a:t>
            </a:r>
          </a:p>
          <a:p>
            <a:pPr marL="514350" indent="-514350">
              <a:buFont typeface="+mj-lt"/>
              <a:buAutoNum type="alphaLcPeriod"/>
            </a:pPr>
            <a:r>
              <a:rPr lang="en-US" sz="1200" dirty="0">
                <a:ea typeface="Tahoma" panose="020B0604030504040204" pitchFamily="34" charset="0"/>
                <a:cs typeface="Arial" panose="020B0604020202020204" pitchFamily="34" charset="0"/>
              </a:rPr>
              <a:t>Tweet #</a:t>
            </a:r>
            <a:r>
              <a:rPr lang="en-US" sz="1200" dirty="0" err="1">
                <a:ea typeface="Tahoma" panose="020B0604030504040204" pitchFamily="34" charset="0"/>
                <a:cs typeface="Arial" panose="020B0604020202020204" pitchFamily="34" charset="0"/>
              </a:rPr>
              <a:t>NeedInformationOnJackInNorthDakota</a:t>
            </a:r>
            <a:endParaRPr lang="en-US" sz="1200" dirty="0">
              <a:ea typeface="Tahoma" panose="020B060403050404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06760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correct answer obviously is d.  Twitter is not the best way for South Dakota to gather relevant information.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rest of the answers are correct.  South Dakota may obtain information by talking to the custodial parent, using interstate communication tools, and requesting information such as a copy of the order or payment records from North Dakota.</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14013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mn-lt"/>
                <a:ea typeface="Tahoma" panose="020B0604030504040204" pitchFamily="34" charset="0"/>
                <a:cs typeface="Arial" panose="020B0604020202020204" pitchFamily="34" charset="0"/>
              </a:rPr>
              <a:t>Using the same scenario, let’s assume South Dakota finds that there is a</a:t>
            </a:r>
            <a:r>
              <a:rPr lang="en-US" sz="1200" baseline="0" dirty="0">
                <a:latin typeface="+mn-lt"/>
                <a:ea typeface="Tahoma" panose="020B0604030504040204" pitchFamily="34" charset="0"/>
                <a:cs typeface="Arial" panose="020B0604020202020204" pitchFamily="34" charset="0"/>
              </a:rPr>
              <a:t> current income withholding order that North Dakota issued, requiring Jack</a:t>
            </a:r>
            <a:r>
              <a:rPr lang="en-US" sz="1200" dirty="0">
                <a:latin typeface="+mn-lt"/>
                <a:ea typeface="Tahoma" panose="020B0604030504040204" pitchFamily="34" charset="0"/>
                <a:cs typeface="Arial" panose="020B0604020202020204" pitchFamily="34" charset="0"/>
              </a:rPr>
              <a:t>’s employer to withhold support payments</a:t>
            </a:r>
            <a:r>
              <a:rPr lang="en-US" sz="1200" u="none" dirty="0">
                <a:latin typeface="+mn-lt"/>
                <a:ea typeface="Tahoma" panose="020B0604030504040204" pitchFamily="34" charset="0"/>
                <a:cs typeface="Arial" panose="020B0604020202020204" pitchFamily="34" charset="0"/>
              </a:rPr>
              <a:t>.  </a:t>
            </a:r>
            <a:r>
              <a:rPr lang="en-US" u="none" dirty="0">
                <a:ea typeface="Tahoma" panose="020B0604030504040204" pitchFamily="34" charset="0"/>
                <a:cs typeface="Arial" panose="020B0604020202020204" pitchFamily="34" charset="0"/>
              </a:rPr>
              <a:t>P</a:t>
            </a:r>
            <a:r>
              <a:rPr lang="en-US" sz="1200" u="none" dirty="0">
                <a:latin typeface="+mn-lt"/>
                <a:ea typeface="Tahoma" panose="020B0604030504040204" pitchFamily="34" charset="0"/>
                <a:cs typeface="Arial" panose="020B0604020202020204" pitchFamily="34" charset="0"/>
              </a:rPr>
              <a:t>ayments are being made.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u="none" strike="noStrike" baseline="0" dirty="0">
              <a:latin typeface="+mn-lt"/>
              <a:ea typeface="Tahoma" panose="020B060403050404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strike="noStrike" baseline="0" dirty="0">
                <a:latin typeface="+mn-lt"/>
                <a:ea typeface="Tahoma" panose="020B0604030504040204" pitchFamily="34" charset="0"/>
                <a:cs typeface="Arial" panose="020B0604020202020204" pitchFamily="34" charset="0"/>
              </a:rPr>
              <a:t>This</a:t>
            </a:r>
            <a:r>
              <a:rPr lang="en-US" sz="1200" baseline="0" dirty="0">
                <a:latin typeface="+mn-lt"/>
                <a:ea typeface="Tahoma" panose="020B0604030504040204" pitchFamily="34" charset="0"/>
                <a:cs typeface="Arial" panose="020B0604020202020204" pitchFamily="34" charset="0"/>
              </a:rPr>
              <a:t> case then would be just like </a:t>
            </a:r>
            <a:r>
              <a:rPr lang="en-US" sz="1200" baseline="0" dirty="0" smtClean="0">
                <a:latin typeface="+mn-lt"/>
                <a:ea typeface="Tahoma" panose="020B0604030504040204" pitchFamily="34" charset="0"/>
                <a:cs typeface="Arial" panose="020B0604020202020204" pitchFamily="34" charset="0"/>
              </a:rPr>
              <a:t>scenario </a:t>
            </a:r>
            <a:r>
              <a:rPr lang="en-US" sz="1200" baseline="0" dirty="0">
                <a:latin typeface="+mn-lt"/>
                <a:ea typeface="Tahoma" panose="020B0604030504040204" pitchFamily="34" charset="0"/>
                <a:cs typeface="Arial" panose="020B0604020202020204" pitchFamily="34" charset="0"/>
              </a:rPr>
              <a:t>1 where South Dakota may request payment forwarding from North Dakota on the </a:t>
            </a:r>
            <a:r>
              <a:rPr lang="en-US" sz="1200" dirty="0">
                <a:ea typeface="Tahoma" panose="020B0604030504040204" pitchFamily="34" charset="0"/>
                <a:cs typeface="Arial" panose="020B0604020202020204" pitchFamily="34" charset="0"/>
              </a:rPr>
              <a:t>Child Support Enforcement Transmittal #3 – Request for Assistance/Discovery </a:t>
            </a:r>
            <a:r>
              <a:rPr lang="en-US" sz="1200" baseline="0" dirty="0">
                <a:latin typeface="+mn-lt"/>
                <a:ea typeface="Tahoma" panose="020B0604030504040204" pitchFamily="34" charset="0"/>
                <a:cs typeface="Arial" panose="020B0604020202020204" pitchFamily="34" charset="0"/>
              </a:rPr>
              <a:t>and </a:t>
            </a:r>
            <a:r>
              <a:rPr lang="en-US" sz="1200" dirty="0">
                <a:latin typeface="+mn-lt"/>
                <a:ea typeface="Tahoma" panose="020B0604030504040204" pitchFamily="34" charset="0"/>
                <a:cs typeface="Arial" panose="020B0604020202020204" pitchFamily="34" charset="0"/>
              </a:rPr>
              <a:t>payments will flow from Steve’s employer to North Dakota’s SDU to South Dakota’s SDU and then to the family.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mn-lt"/>
              <a:ea typeface="Tahoma" panose="020B060403050404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mn-lt"/>
                <a:ea typeface="Tahoma" panose="020B0604030504040204" pitchFamily="34" charset="0"/>
                <a:cs typeface="Arial" panose="020B0604020202020204" pitchFamily="34" charset="0"/>
              </a:rPr>
              <a:t>But, as we’ll see in the next slide, there is another option depending on the facts of the case.</a:t>
            </a:r>
            <a:endParaRPr lang="en-US"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498125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Now let’s assume that there</a:t>
            </a:r>
            <a:r>
              <a:rPr lang="en-US" baseline="0" dirty="0"/>
              <a:t> is no income withholding order currently collecting support.  Again, under federal regulations, South Dakota needs to determine whether enforcement of North Dakota’s order through direct income withholding is the most appropriate service.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the child support professional in South Dakota is able to find an employer for Jack, South Dakota may send a direct income withholding order.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55148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pPr marL="0" marR="0" lvl="0" indent="0" algn="l" defTabSz="465831"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65831" rtl="0" eaLnBrk="1" fontAlgn="auto" latinLnBrk="0" hangingPunct="1">
              <a:lnSpc>
                <a:spcPct val="100000"/>
              </a:lnSpc>
              <a:spcBef>
                <a:spcPts val="0"/>
              </a:spcBef>
              <a:spcAft>
                <a:spcPts val="0"/>
              </a:spcAft>
              <a:buClrTx/>
              <a:buSzTx/>
              <a:buFontTx/>
              <a:buNone/>
              <a:tabLst/>
              <a:defRPr/>
            </a:pPr>
            <a:endParaRPr lang="en-US" baseline="0" dirty="0"/>
          </a:p>
          <a:p>
            <a:r>
              <a:rPr lang="en-US" dirty="0"/>
              <a:t>So let’s begin.  On</a:t>
            </a:r>
            <a:r>
              <a:rPr lang="en-US" baseline="0" dirty="0"/>
              <a:t> July 17, 2017, OCSE issued Action Transmittal 17-07, which provides an in-depth </a:t>
            </a:r>
            <a:r>
              <a:rPr lang="en-US" dirty="0"/>
              <a:t>examination of </a:t>
            </a:r>
            <a:r>
              <a:rPr lang="en-US" baseline="0" dirty="0"/>
              <a:t>interstate payment processing.  It includes available case processing options and explains how those options affect the flow of payments through state disbursement units.  It also clearly delineates recordkeeping duties in IV-D cases and state disbursement unit payment records for non-IV-D orders.  In addition, AT-17-07 includes guidance and best practices on the use of redirection of payments under section 319 of UIFSA, which was one area in particular that states were struggling with after UIFSA 2008 was adopted by all states.  We’ll talk in more detail later in the training about UIFSA Section 319 redirection</a:t>
            </a:r>
            <a:r>
              <a:rPr lang="en-US" u="none" baseline="0" dirty="0"/>
              <a:t>, which the AT defines as “the change to the payment location set forth in the child support order by the order-issuing state.”  AT-17-07 also has scenarios and diagrams to illustrate the payment flow for each case processing option.</a:t>
            </a:r>
          </a:p>
          <a:p>
            <a:endParaRPr lang="en-US" baseline="0" dirty="0"/>
          </a:p>
          <a:p>
            <a:r>
              <a:rPr lang="en-US" baseline="0" dirty="0"/>
              <a:t>OCSE hopes everyone has read the AT or will read it after today.  While it doesn’t cover every situation or every issue that arises in interstate cases, and it doesn’t consider cases between state IV-D agencies and tribal programs, or state IV-D agencies and foreign countries, it is a good foundation upon which to guide child support professionals and then later build on with greater complexities and additional issues.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dirty="0"/>
          </a:p>
        </p:txBody>
      </p:sp>
    </p:spTree>
    <p:extLst>
      <p:ext uri="{BB962C8B-B14F-4D97-AF65-F5344CB8AC3E}">
        <p14:creationId xmlns:p14="http://schemas.microsoft.com/office/powerpoint/2010/main" val="23026612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a:defRPr/>
            </a:pPr>
            <a:r>
              <a:rPr lang="en-US" baseline="0" dirty="0">
                <a:latin typeface="+mn-lt"/>
              </a:rPr>
              <a:t>Here’s another polling question, again using the facts in scenario </a:t>
            </a:r>
            <a:r>
              <a:rPr lang="en-US" baseline="0" dirty="0" smtClean="0">
                <a:latin typeface="+mn-lt"/>
              </a:rPr>
              <a:t>3: There </a:t>
            </a:r>
            <a:r>
              <a:rPr lang="en-US" baseline="0" dirty="0">
                <a:latin typeface="+mn-lt"/>
              </a:rPr>
              <a:t>is a </a:t>
            </a:r>
            <a:r>
              <a:rPr lang="en-US" dirty="0">
                <a:ea typeface="Tahoma" panose="020B0604030504040204" pitchFamily="34" charset="0"/>
                <a:cs typeface="Arial" panose="020B0604020202020204" pitchFamily="34" charset="0"/>
              </a:rPr>
              <a:t>North Dakota order for Jack to pay child support to Jane for their son </a:t>
            </a:r>
            <a:r>
              <a:rPr lang="en-US" dirty="0" smtClean="0">
                <a:ea typeface="Tahoma" panose="020B0604030504040204" pitchFamily="34" charset="0"/>
                <a:cs typeface="Arial" panose="020B0604020202020204" pitchFamily="34" charset="0"/>
              </a:rPr>
              <a:t>Luke. </a:t>
            </a:r>
            <a:r>
              <a:rPr lang="en-US" dirty="0">
                <a:ea typeface="Tahoma" panose="020B0604030504040204" pitchFamily="34" charset="0"/>
                <a:cs typeface="Arial" panose="020B0604020202020204" pitchFamily="34" charset="0"/>
              </a:rPr>
              <a:t>Jane and Luke move to South Dakota and Jane applies for TANF, and Jack</a:t>
            </a:r>
            <a:r>
              <a:rPr lang="en-US" dirty="0"/>
              <a:t> remains in North Dakota.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South Dakota is able to locate an employer for Jack in North Dakota and decides direct income withholding is the most appropriate service.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Is the following statement true or false?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When South Dakota sends a direct income withholding order, the withholding notice may have South Dakota’s SDU as the payment location.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405434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statement is false. Remember, under UIFSA, the enforcing state using direct income withholding on another state’s order may not modify the other state’s order including the location for the payments.  Therefore, South Dakota may not change the payment location designation set forth in North Dakota’s order that payments be made to the North Dakota SDU.</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 </a:t>
            </a: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Instead, South Dakota’s income withholding order should direct Jack’s employer to send the payments to the North Dakota SDU.  </a:t>
            </a:r>
            <a:r>
              <a:rPr lang="en-US" baseline="0" dirty="0"/>
              <a:t>In order to receive those payments, South Dakota also must send the Child Support Enforcement Transmittal #3 to North Dakota requesting payment forwarding to South Dakota’s SDU.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After both those steps are taken, support payments will flow from Jack’s employer to North Dakota’s SDU to South Dakota’s SDU and then be disbursed to Jane.</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359346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There are some important things to remember if</a:t>
            </a:r>
            <a:r>
              <a:rPr lang="en-US" baseline="0" dirty="0"/>
              <a:t> you are using direct income withholding on another’s state’s order.  </a:t>
            </a:r>
          </a:p>
          <a:p>
            <a:endParaRPr lang="en-US" baseline="0" dirty="0"/>
          </a:p>
          <a:p>
            <a:r>
              <a:rPr lang="en-US" baseline="0" dirty="0"/>
              <a:t>First, the order-state’s SDU can only process incoming payments correctly if the income withholding order that went to the employer contains the correct identifying case and payment information.  So it is important that the enforcing state sending the withholding order obtain all the necessary information through either interstate communication tools such as </a:t>
            </a:r>
            <a:r>
              <a:rPr lang="en-US" baseline="0" dirty="0" err="1"/>
              <a:t>CSENet</a:t>
            </a:r>
            <a:r>
              <a:rPr lang="en-US" baseline="0" dirty="0"/>
              <a:t> or QUICK, or </a:t>
            </a:r>
            <a:r>
              <a:rPr lang="en-US" u="none" baseline="0" dirty="0"/>
              <a:t>request</a:t>
            </a:r>
            <a:r>
              <a:rPr lang="en-US" baseline="0" dirty="0"/>
              <a:t> copies of orders and payment records through EDE or on the Child Support Enforcement </a:t>
            </a:r>
            <a:r>
              <a:rPr lang="en-US" u="none" baseline="0" dirty="0"/>
              <a:t>Transmittal #3 – Request for Assistance/Discovery.</a:t>
            </a:r>
            <a:endParaRPr lang="en-US" baseline="0" dirty="0"/>
          </a:p>
          <a:p>
            <a:endParaRPr lang="en-US" baseline="0" dirty="0"/>
          </a:p>
          <a:p>
            <a:r>
              <a:rPr lang="en-US" baseline="0" dirty="0"/>
              <a:t>Second, the enforcing state must include all necessary information on the withholding order that will allow the other state’s SDU to process the payments.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Third, the payment forwarding request must be on Child Support Enforcement </a:t>
            </a:r>
            <a:r>
              <a:rPr lang="en-US" u="none" baseline="0" dirty="0"/>
              <a:t>Transmittal #3 – Request for Assistance/Discovery </a:t>
            </a:r>
            <a:r>
              <a:rPr lang="en-US" baseline="0" dirty="0"/>
              <a:t>and should be sent before the withholding order is transmitted to the employer in order to alert the order state of where it should send any incoming payments. </a:t>
            </a:r>
          </a:p>
          <a:p>
            <a:endParaRPr lang="en-US" baseline="0" dirty="0"/>
          </a:p>
          <a:p>
            <a:r>
              <a:rPr lang="en-US" baseline="0" dirty="0"/>
              <a:t>Finally, if the state system cannot automatically generate an income withholding notice with the correct payment location, a manual work-around is allowed but must be captured on the system as required by the certification guide.</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80786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753">
              <a:defRPr/>
            </a:pPr>
            <a:r>
              <a:rPr lang="en-US" dirty="0"/>
              <a:t>Notes:</a:t>
            </a:r>
          </a:p>
          <a:p>
            <a:pPr defTabSz="465753">
              <a:defRPr/>
            </a:pPr>
            <a:endParaRPr lang="en-US" dirty="0"/>
          </a:p>
          <a:p>
            <a:pPr defTabSz="465753">
              <a:defRPr/>
            </a:pPr>
            <a:r>
              <a:rPr lang="en-US" dirty="0"/>
              <a:t>We’re almost half-way through our training today.  Before we move on to two-state case enforcement, are there any questions about payment forwarding or one-state remedies?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4322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u="none" dirty="0"/>
              <a:t>Let’s move</a:t>
            </a:r>
            <a:r>
              <a:rPr lang="en-US" dirty="0"/>
              <a:t> on to two-state</a:t>
            </a:r>
            <a:r>
              <a:rPr lang="en-US" baseline="0" dirty="0"/>
              <a:t> enforcement.  In AT-17-07, OCSE refers to two-state enforcement as an interstate IV-D case, which is the term used in the regulations.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Federal regulations define an interstate IV-D case as “a IV-D case in which the noncustodial parent lives and/or works in a different State than the custodial parent and child(</a:t>
            </a:r>
            <a:r>
              <a:rPr lang="en-US" baseline="0" dirty="0" err="1"/>
              <a:t>ren</a:t>
            </a:r>
            <a:r>
              <a:rPr lang="en-US" baseline="0" dirty="0"/>
              <a:t>) that has been referred by an initiating State to a responding State for services.  An interstate IV-D case also may include cases in which a State is seeking only to collect support arrearages, whether owed to the family or assigned to the State.”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45 CFR 301.1</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34</a:t>
            </a:fld>
            <a:endParaRPr lang="en-US" dirty="0"/>
          </a:p>
        </p:txBody>
      </p:sp>
    </p:spTree>
    <p:extLst>
      <p:ext uri="{BB962C8B-B14F-4D97-AF65-F5344CB8AC3E}">
        <p14:creationId xmlns:p14="http://schemas.microsoft.com/office/powerpoint/2010/main" val="31153625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basic premise in a two-state</a:t>
            </a:r>
            <a:r>
              <a:rPr lang="en-US" baseline="0" dirty="0"/>
              <a:t> enforcement case is that the state providing services to the custodial parent, or that has assigned arrears, refers an interstate IV-D case to the responding state where the noncustodial parent resides or has income or assets.  This cooperation between states to collect child support has been part of the IV-D program from its inception.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In 1984, Congress passed the Child Support Enforcement Amendments, which improved interstate enforcement in a number of ways including allowing both initiating and responding state agencies to count the child support collected for computing incentive payments.  This provided the financial incentive for states to work two-state cases and, in 1988, OCSE issued final rules effectuating the new law.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u="none"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u="none" baseline="0" dirty="0"/>
              <a:t>Two-state enforcement is also a major tenet of </a:t>
            </a:r>
            <a:r>
              <a:rPr lang="en-US" baseline="0" dirty="0"/>
              <a:t>UIFSA.  Therefore, both federal regulations and UIFSA detail the responsibilities of the initiating and responding state agencies.</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baseline="0" dirty="0"/>
              <a:t>References:</a:t>
            </a:r>
          </a:p>
          <a:p>
            <a:r>
              <a:rPr lang="en-US" baseline="0" dirty="0"/>
              <a:t>45 CFR 303.7</a:t>
            </a:r>
          </a:p>
          <a:p>
            <a:r>
              <a:rPr lang="en-US" baseline="0" dirty="0"/>
              <a:t>UIFSA Sections 507, 601 - 608</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336976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In accordance with federal regulations, the responding state enforces the </a:t>
            </a:r>
            <a:r>
              <a:rPr lang="en-US" baseline="0" dirty="0"/>
              <a:t>support obligation through its intrastate enforcement tools, including its regular income withholding procedure with its SDU as the payment location.  Federal regulations also specify that the responding state must forward the payments received by its SDU to the initiating state within two business days.</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baseline="0" dirty="0"/>
              <a:t>References:</a:t>
            </a:r>
          </a:p>
          <a:p>
            <a:r>
              <a:rPr lang="en-US" baseline="0" dirty="0"/>
              <a:t>45 CFR 303.100</a:t>
            </a:r>
          </a:p>
          <a:p>
            <a:r>
              <a:rPr lang="en-US" baseline="0" dirty="0"/>
              <a:t>45 CFR 303.7</a:t>
            </a:r>
          </a:p>
          <a:p>
            <a:r>
              <a:rPr lang="en-US" baseline="0" dirty="0"/>
              <a:t>UIFSA Sections 507, 601 - 608</a:t>
            </a:r>
          </a:p>
          <a:p>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274500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look at how the two-state case works in practice.</a:t>
            </a:r>
            <a:r>
              <a:rPr lang="en-US" baseline="0" dirty="0"/>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baseline="0" dirty="0"/>
              <a:t>In this scenario, David</a:t>
            </a:r>
            <a:r>
              <a:rPr lang="en-US" sz="1200" dirty="0">
                <a:ea typeface="Tahoma" panose="020B0604030504040204" pitchFamily="34" charset="0"/>
                <a:cs typeface="Arial" panose="020B0604020202020204" pitchFamily="34" charset="0"/>
              </a:rPr>
              <a:t> receives child support services in Virginia where the support order was entered, requiring Barbara to pay support for their three children.  </a:t>
            </a:r>
          </a:p>
          <a:p>
            <a:r>
              <a:rPr lang="en-US" sz="1200" dirty="0">
                <a:ea typeface="Tahoma" panose="020B0604030504040204" pitchFamily="34" charset="0"/>
                <a:cs typeface="Arial" panose="020B0604020202020204" pitchFamily="34" charset="0"/>
              </a:rPr>
              <a:t>Barbara moves to Vermont and stops paying child support.</a:t>
            </a:r>
          </a:p>
          <a:p>
            <a:endParaRPr lang="en-US" sz="1200" dirty="0">
              <a:ea typeface="Tahoma" panose="020B060403050404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What should the child support professional in Virginia consider in determining the most appropriate service for this case?</a:t>
            </a:r>
          </a:p>
          <a:p>
            <a:endParaRPr lang="en-US" sz="1200" dirty="0">
              <a:ea typeface="Tahoma" panose="020B060403050404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98409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First, Virginia needs to consider using its one-state remedies and should look for an employer for Barbara in Vermont.  </a:t>
            </a:r>
            <a:r>
              <a:rPr lang="en-US" u="none" baseline="0" dirty="0"/>
              <a:t>I</a:t>
            </a:r>
            <a:r>
              <a:rPr lang="en-US" baseline="0" dirty="0"/>
              <a:t>f Virginia cannot locate an employer or if the case needs additional enforcement action, Vermont would be better suited to enforce Virginia’s order because it can access local services such as employment referrals or use in-state enforcement tools like driver’s license suspension.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Virginia may refer the interstate IV-D case to Vermont using Child Support Enforcement Transmittal #1 – Initial Request</a:t>
            </a:r>
            <a:r>
              <a:rPr lang="en-US" dirty="0"/>
              <a:t> to request </a:t>
            </a:r>
            <a:r>
              <a:rPr lang="en-US" baseline="0" dirty="0"/>
              <a:t>registration and enforcement of Virginia’s order.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097048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For this polling question, we’ll use the facts in scenario </a:t>
            </a:r>
            <a:r>
              <a:rPr lang="en-US" baseline="0" dirty="0" smtClean="0">
                <a:latin typeface="+mn-lt"/>
              </a:rPr>
              <a:t>4. </a:t>
            </a:r>
            <a:r>
              <a:rPr lang="en-US" baseline="0" dirty="0">
                <a:latin typeface="+mn-lt"/>
              </a:rPr>
              <a:t> </a:t>
            </a:r>
            <a:r>
              <a:rPr lang="en-US" baseline="0" dirty="0" smtClean="0">
                <a:latin typeface="+mn-lt"/>
              </a:rPr>
              <a:t>Namely</a:t>
            </a:r>
            <a:r>
              <a:rPr lang="en-US" baseline="0" dirty="0">
                <a:latin typeface="+mn-lt"/>
              </a:rPr>
              <a:t>, </a:t>
            </a:r>
            <a:r>
              <a:rPr lang="en-US" dirty="0" smtClean="0"/>
              <a:t>David</a:t>
            </a:r>
            <a:r>
              <a:rPr lang="en-US" dirty="0" smtClean="0">
                <a:ea typeface="Tahoma" panose="020B0604030504040204" pitchFamily="34" charset="0"/>
                <a:cs typeface="Arial" panose="020B0604020202020204" pitchFamily="34" charset="0"/>
              </a:rPr>
              <a:t> </a:t>
            </a:r>
            <a:r>
              <a:rPr lang="en-US" dirty="0">
                <a:ea typeface="Tahoma" panose="020B0604030504040204" pitchFamily="34" charset="0"/>
                <a:cs typeface="Arial" panose="020B0604020202020204" pitchFamily="34" charset="0"/>
              </a:rPr>
              <a:t>receives child support services in Virginia where the support order was entered requiring Barbara to pay support for their three </a:t>
            </a:r>
            <a:r>
              <a:rPr lang="en-US" dirty="0" smtClean="0">
                <a:ea typeface="Tahoma" panose="020B0604030504040204" pitchFamily="34" charset="0"/>
                <a:cs typeface="Arial" panose="020B0604020202020204" pitchFamily="34" charset="0"/>
              </a:rPr>
              <a:t>children.</a:t>
            </a:r>
            <a:r>
              <a:rPr lang="en-US" baseline="0" dirty="0" smtClean="0">
                <a:ea typeface="Tahoma" panose="020B0604030504040204" pitchFamily="34" charset="0"/>
                <a:cs typeface="Arial" panose="020B0604020202020204" pitchFamily="34" charset="0"/>
              </a:rPr>
              <a:t>  </a:t>
            </a:r>
            <a:r>
              <a:rPr lang="en-US" dirty="0" smtClean="0">
                <a:ea typeface="Tahoma" panose="020B0604030504040204" pitchFamily="34" charset="0"/>
                <a:cs typeface="Arial" panose="020B0604020202020204" pitchFamily="34" charset="0"/>
              </a:rPr>
              <a:t>Barbara </a:t>
            </a:r>
            <a:r>
              <a:rPr lang="en-US" dirty="0">
                <a:ea typeface="Tahoma" panose="020B0604030504040204" pitchFamily="34" charset="0"/>
                <a:cs typeface="Arial" panose="020B0604020202020204" pitchFamily="34" charset="0"/>
              </a:rPr>
              <a:t>moves to Vermont and stops paying child support.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Virginia decides to send a two-state case to Vermont.  Vermont locates an employer for Barbara.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Is the following statement true or false?  Vermont should send its income withholding notice to Barbara’s employer designating Vermont’s state disbursement unit as the location for the employer to send the payments.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270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pPr marL="0" marR="0" lvl="0" indent="0" algn="l" defTabSz="465831"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65831"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An</a:t>
            </a:r>
            <a:r>
              <a:rPr lang="en-US" baseline="0" dirty="0"/>
              <a:t> important principle throughout the AT is that the state providing services to the custodial parent has the responsibility of determining the most appropriate service to provide in that case.  The IV-D agency needs to look at all of the facts including whether and how other states are involved with the case, and whether payments are flowing.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u="none"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u="none" baseline="0" dirty="0"/>
              <a:t>There are a number of in</a:t>
            </a:r>
            <a:r>
              <a:rPr lang="en-US" baseline="0" dirty="0"/>
              <a:t>terstate communication tools </a:t>
            </a:r>
            <a:r>
              <a:rPr lang="en-US" u="none" baseline="0" dirty="0"/>
              <a:t>that </a:t>
            </a:r>
            <a:r>
              <a:rPr lang="en-US" baseline="0" dirty="0"/>
              <a:t>can help caseworkers determine these facts in deciding the best option for that case.  </a:t>
            </a:r>
            <a:r>
              <a:rPr lang="en-US" u="none" baseline="0" dirty="0"/>
              <a:t>These tools are the Child Support Enforcement Network or “</a:t>
            </a:r>
            <a:r>
              <a:rPr lang="en-US" u="none" baseline="0" dirty="0" err="1"/>
              <a:t>CSENet</a:t>
            </a:r>
            <a:r>
              <a:rPr lang="en-US" u="none" baseline="0" dirty="0"/>
              <a:t>” and the Child Support Portal applications: Federal Case Registry or “FCR” Query, Query Interstate Cases for Kids or “QUICK”, and Electronic Document Exchange or “EDE.”  OCSE’s upcoming Interstate Tools and Resources training will explain how each of these interstate communication tools works.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u="none"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AT-17-07</a:t>
            </a:r>
            <a:endParaRPr lang="en-US" u="none" baseline="0" dirty="0"/>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dirty="0"/>
          </a:p>
        </p:txBody>
      </p:sp>
    </p:spTree>
    <p:extLst>
      <p:ext uri="{BB962C8B-B14F-4D97-AF65-F5344CB8AC3E}">
        <p14:creationId xmlns:p14="http://schemas.microsoft.com/office/powerpoint/2010/main" val="14353174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The statement is true.  </a:t>
            </a:r>
            <a:r>
              <a:rPr lang="en-US" sz="1200" dirty="0">
                <a:latin typeface="+mn-lt"/>
              </a:rPr>
              <a:t>Once Vermont receives the interstate referral, it will decide whether to administratively enforce the Virginia order or register it for enforcement.  Under either approach, Vermont will initiate income withholding </a:t>
            </a:r>
            <a:r>
              <a:rPr lang="en-US" sz="1200" baseline="0" dirty="0">
                <a:latin typeface="+mn-lt"/>
              </a:rPr>
              <a:t>by locating an employer for Barbara and sending the employer a Vermont income withholding order with Vermont’s SDU designated as the payment location.  Payments then </a:t>
            </a:r>
            <a:r>
              <a:rPr lang="en-US" sz="1200" dirty="0">
                <a:latin typeface="+mn-lt"/>
              </a:rPr>
              <a:t>will flow from Barbara’s employer in Vermont to Vermont’s SDU to Virginia’s SDU to David.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mn-lt"/>
              </a:rPr>
              <a:t>While we have been talking primarily about income withholding so far, </a:t>
            </a:r>
            <a:r>
              <a:rPr lang="en-US" sz="1200" baseline="0" dirty="0">
                <a:latin typeface="+mn-lt"/>
              </a:rPr>
              <a:t>the payment flow here also applies to collections received from Vermont’s use of other enforcement tools such as a voluntary payment to the SDU to qualify for reinstatement of a suspended driver’s license.  </a:t>
            </a:r>
            <a:r>
              <a:rPr lang="en-US" sz="1200" u="none" baseline="0" dirty="0">
                <a:latin typeface="+mn-lt"/>
              </a:rPr>
              <a:t>In addition, this payment flow applies regardless of whether Vermont </a:t>
            </a:r>
            <a:r>
              <a:rPr lang="en-US" sz="1200" u="none" kern="1200" dirty="0">
                <a:solidFill>
                  <a:schemeClr val="tx1"/>
                </a:solidFill>
                <a:effectLst/>
                <a:latin typeface="+mn-lt"/>
                <a:ea typeface="+mn-ea"/>
                <a:cs typeface="+mn-cs"/>
              </a:rPr>
              <a:t>administratively enforces the order or registers Virginia’s order with a tribunal for enforcement. </a:t>
            </a:r>
            <a:endParaRPr lang="en-US" u="none"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212512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try another scenario.</a:t>
            </a:r>
            <a:r>
              <a:rPr lang="en-US" baseline="0" dirty="0"/>
              <a:t>   Here, a</a:t>
            </a:r>
            <a:r>
              <a:rPr lang="en-US" sz="1200" dirty="0">
                <a:ea typeface="Tahoma" panose="020B0604030504040204" pitchFamily="34" charset="0"/>
                <a:cs typeface="Arial" panose="020B0604020202020204" pitchFamily="34" charset="0"/>
              </a:rPr>
              <a:t> tribunal in Georgia entered an order for Zach to pay child support to Amy for their daughter Lisa.  Amy moves with Lisa to Arizona and applies for child support services there.  Zach </a:t>
            </a:r>
            <a:r>
              <a:rPr lang="en-US" sz="1200" dirty="0"/>
              <a:t>now lives in Colorado.</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You see that this scenario involves three states.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What should the child support professional in Arizona consider</a:t>
            </a:r>
            <a:r>
              <a:rPr lang="en-US" baseline="0" dirty="0"/>
              <a:t> in deciding what services are most appropriate for this family?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967802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Since multiple states are involved</a:t>
            </a:r>
            <a:r>
              <a:rPr lang="en-US" baseline="0" dirty="0"/>
              <a:t> here, </a:t>
            </a:r>
            <a:r>
              <a:rPr lang="en-US" dirty="0"/>
              <a:t>Arizona</a:t>
            </a:r>
            <a:r>
              <a:rPr lang="en-US" baseline="0" dirty="0"/>
              <a:t> first needs to learn the </a:t>
            </a:r>
            <a:r>
              <a:rPr lang="en-US" u="none" baseline="0" dirty="0"/>
              <a:t>involvement </a:t>
            </a:r>
            <a:r>
              <a:rPr lang="en-US" baseline="0" dirty="0"/>
              <a:t>and status of the case in other states</a:t>
            </a:r>
            <a:r>
              <a:rPr lang="en-US" u="none" baseline="0" dirty="0"/>
              <a:t>:  </a:t>
            </a:r>
            <a:r>
              <a:rPr lang="en-US" baseline="0" dirty="0"/>
              <a:t>whether there are open IV-D cases in either Georgia or Colorado or both, and whether there is a current income withholding order collecting support.  If there is, Arizona needs to determine the current payment flow for those support payments.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Arizona</a:t>
            </a:r>
            <a:r>
              <a:rPr lang="en-US" baseline="0" dirty="0"/>
              <a:t> also needs to obtain Georgia’s order, case information, and payment records from Georgia through available interstate communication tools like </a:t>
            </a:r>
            <a:r>
              <a:rPr lang="en-US" baseline="0" dirty="0" err="1"/>
              <a:t>CSENet</a:t>
            </a:r>
            <a:r>
              <a:rPr lang="en-US" baseline="0" dirty="0"/>
              <a:t>, QUICK, and FCR Query.  Arizona may send a request for documents to Georgia either by EDE or on </a:t>
            </a:r>
            <a:r>
              <a:rPr lang="en-US" sz="1200" dirty="0">
                <a:solidFill>
                  <a:schemeClr val="tx1"/>
                </a:solidFill>
                <a:ea typeface="Tahoma" panose="020B0604030504040204" pitchFamily="34" charset="0"/>
                <a:cs typeface="Arial" panose="020B0604020202020204" pitchFamily="34" charset="0"/>
              </a:rPr>
              <a:t>Child Support Enforcement Transmittal #3 – Request for Assistance/Discovery</a:t>
            </a:r>
            <a:r>
              <a:rPr lang="en-US" baseline="0" dirty="0"/>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685155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a:defRPr/>
            </a:pPr>
            <a:r>
              <a:rPr lang="en-US" baseline="0" dirty="0">
                <a:latin typeface="+mn-lt"/>
              </a:rPr>
              <a:t>Let’s take another poll using the facts in scenario 5.  Remember that there is a </a:t>
            </a:r>
            <a:r>
              <a:rPr lang="en-US" dirty="0">
                <a:ea typeface="Tahoma" panose="020B0604030504040204" pitchFamily="34" charset="0"/>
                <a:cs typeface="Arial" panose="020B0604020202020204" pitchFamily="34" charset="0"/>
              </a:rPr>
              <a:t>Georgia order for Zach to pay child support to Amy for their daughter </a:t>
            </a:r>
            <a:r>
              <a:rPr lang="en-US" dirty="0" smtClean="0">
                <a:ea typeface="Tahoma" panose="020B0604030504040204" pitchFamily="34" charset="0"/>
                <a:cs typeface="Arial" panose="020B0604020202020204" pitchFamily="34" charset="0"/>
              </a:rPr>
              <a:t>Lisa. </a:t>
            </a:r>
            <a:r>
              <a:rPr lang="en-US" dirty="0">
                <a:ea typeface="Tahoma" panose="020B0604030504040204" pitchFamily="34" charset="0"/>
                <a:cs typeface="Arial" panose="020B0604020202020204" pitchFamily="34" charset="0"/>
              </a:rPr>
              <a:t>Amy moves with Lisa to Arizona and applies for child support services there, and Zach </a:t>
            </a:r>
            <a:r>
              <a:rPr lang="en-US" dirty="0"/>
              <a:t>now lives in Colorado.</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Georgia has an income withholding order currently collecting support from Zach’s employer in Colorado.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Is the </a:t>
            </a:r>
            <a:r>
              <a:rPr lang="en-US" baseline="0" dirty="0">
                <a:latin typeface="+mn-lt"/>
              </a:rPr>
              <a:t>following statement true or false?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indent="0">
              <a:buFont typeface="+mj-lt"/>
              <a:buNone/>
            </a:pPr>
            <a:r>
              <a:rPr lang="en-US" sz="1200" dirty="0">
                <a:ea typeface="Tahoma" panose="020B0604030504040204" pitchFamily="34" charset="0"/>
                <a:cs typeface="Arial" panose="020B0604020202020204" pitchFamily="34" charset="0"/>
              </a:rPr>
              <a:t>Arizona should also send a direct income withholding order to Zach’s employer, with Arizona’s SDU listed as the payment location.</a:t>
            </a: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27490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The statement is false for several reasons.  First, if Georgia has an income withholding order collecting support, Arizona should consider requesting payment forwarding from Georgia.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Second, Arizona should not send its own income withholding order when Georgia already has an income withholding order collecting support.  It could subject the parent to double enforcement and would be confusing for the employer.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Finally, when using direct income withholding on another state’s order, Arizona may not designate its own SDU as the location to send payments.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558752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a:defRPr/>
            </a:pPr>
            <a:r>
              <a:rPr lang="en-US" baseline="0" dirty="0">
                <a:latin typeface="+mn-lt"/>
              </a:rPr>
              <a:t>Let’s take another poll using the same facts.  Again, </a:t>
            </a:r>
            <a:r>
              <a:rPr lang="en-US" dirty="0"/>
              <a:t>remember that there is a </a:t>
            </a:r>
            <a:r>
              <a:rPr lang="en-US" dirty="0">
                <a:ea typeface="Tahoma" panose="020B0604030504040204" pitchFamily="34" charset="0"/>
                <a:cs typeface="Arial" panose="020B0604020202020204" pitchFamily="34" charset="0"/>
              </a:rPr>
              <a:t>Georgia order for Zach to pay child support to Amy for their daughter </a:t>
            </a:r>
            <a:r>
              <a:rPr lang="en-US" dirty="0" smtClean="0">
                <a:ea typeface="Tahoma" panose="020B0604030504040204" pitchFamily="34" charset="0"/>
                <a:cs typeface="Arial" panose="020B0604020202020204" pitchFamily="34" charset="0"/>
              </a:rPr>
              <a:t>Lisa.  </a:t>
            </a:r>
            <a:r>
              <a:rPr lang="en-US" dirty="0">
                <a:ea typeface="Tahoma" panose="020B0604030504040204" pitchFamily="34" charset="0"/>
                <a:cs typeface="Arial" panose="020B0604020202020204" pitchFamily="34" charset="0"/>
              </a:rPr>
              <a:t>Amy moves with Lisa to Arizona and applies for child support services there, and Zach </a:t>
            </a:r>
            <a:r>
              <a:rPr lang="en-US" dirty="0"/>
              <a:t>now lives in Colorado.</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Is the following statement true or false?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indent="0">
              <a:buFont typeface="+mj-lt"/>
              <a:buNone/>
            </a:pPr>
            <a:r>
              <a:rPr lang="en-US" sz="1200" dirty="0">
                <a:ea typeface="Tahoma" panose="020B0604030504040204" pitchFamily="34" charset="0"/>
                <a:cs typeface="Arial" panose="020B0604020202020204" pitchFamily="34" charset="0"/>
              </a:rPr>
              <a:t>If Georgia does not have an open IV-D case, the most appropriate action would be for Arizona to send a two-state case to Georgia.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411548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This one is a little tricky but, under the facts presented, the statement is most likely false.  There is no indication that the noncustodial parent has any assets in Georgia from which to collect child support.  Further, Georgia does not have an open IV-D case and is not involved in enforcing its order.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Instead, the most effective enforcement under these facts would likely be to refer a two-state case to Colorado where the noncustodial parent resides.  Colorado would be able to use all of its </a:t>
            </a:r>
            <a:r>
              <a:rPr lang="en-US" i="1" baseline="0" dirty="0">
                <a:latin typeface="+mn-lt"/>
              </a:rPr>
              <a:t>intrastate</a:t>
            </a:r>
            <a:r>
              <a:rPr lang="en-US" baseline="0" dirty="0">
                <a:latin typeface="+mn-lt"/>
              </a:rPr>
              <a:t> enforcement tools to collect current support and, if applicable, past-due support from the noncustodial parent.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If Arizona sends a two-state case to Colorado, however, Arizona should consider how Georgia, as the order-issuing state, will be affected.</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6340146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latin typeface="+mn-lt"/>
              </a:rPr>
              <a:t>So let’s talk for a minute about payment records.  Federal law </a:t>
            </a:r>
            <a:r>
              <a:rPr lang="en-US" baseline="0" dirty="0">
                <a:latin typeface="+mn-lt"/>
              </a:rPr>
              <a:t>and regulations require child support agencies to maintain a payment record for all IV-D cases.  </a:t>
            </a:r>
            <a:r>
              <a:rPr lang="en-US" u="none" baseline="0" dirty="0">
                <a:latin typeface="+mn-lt"/>
              </a:rPr>
              <a:t>This payment record </a:t>
            </a:r>
            <a:r>
              <a:rPr lang="en-US" baseline="0" dirty="0">
                <a:latin typeface="+mn-lt"/>
              </a:rPr>
              <a:t>must include the amount of current support, collections and distributions, and the amount of any arrearage including interest, late payment penalties, or fees. </a:t>
            </a:r>
          </a:p>
          <a:p>
            <a:endParaRPr lang="en-US" baseline="0" dirty="0">
              <a:latin typeface="+mn-lt"/>
            </a:endParaRPr>
          </a:p>
          <a:p>
            <a:r>
              <a:rPr lang="en-US" baseline="0" dirty="0">
                <a:latin typeface="+mn-lt"/>
              </a:rPr>
              <a:t>For non-IV-D orders, child support agencies are neither required to maintain a IV-D payment record nor is FFP available to do so.  However, every state’s SDU must maintain information on the amount of support collected and disbursed through the SDU for every case regardless of whether it is IV-D or non-IV-D.  </a:t>
            </a:r>
          </a:p>
          <a:p>
            <a:endParaRPr lang="en-US" baseline="0" dirty="0">
              <a:latin typeface="+mn-lt"/>
            </a:endParaRPr>
          </a:p>
          <a:p>
            <a:r>
              <a:rPr lang="en-US" baseline="0" dirty="0">
                <a:latin typeface="+mn-lt"/>
              </a:rPr>
              <a:t>Finally, under UIFSA, the tribunal that issued the support order has the ultimate authority and duty to determine whether the noncustodial parent has fully complied with the payment of current support and arrears.</a:t>
            </a:r>
          </a:p>
          <a:p>
            <a:endParaRPr lang="en-US" baseline="0" dirty="0">
              <a:latin typeface="+mn-lt"/>
            </a:endParaRPr>
          </a:p>
          <a:p>
            <a:r>
              <a:rPr lang="en-US" baseline="0" dirty="0">
                <a:latin typeface="+mn-lt"/>
              </a:rPr>
              <a:t>References:</a:t>
            </a:r>
          </a:p>
          <a:p>
            <a:r>
              <a:rPr lang="en-US" dirty="0">
                <a:latin typeface="+mn-lt"/>
              </a:rPr>
              <a:t>Sections 454A(e)(4) and 454(10) of the Social Security Act</a:t>
            </a:r>
          </a:p>
          <a:p>
            <a:r>
              <a:rPr lang="en-US" dirty="0">
                <a:latin typeface="+mn-lt"/>
              </a:rPr>
              <a:t>UIFSA Sections 209 and 604, Comment</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01087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Turning back to our discussion of two-state enforcement, there are cases where neither the initiating nor the responding</a:t>
            </a:r>
            <a:r>
              <a:rPr lang="en-US" baseline="0" dirty="0"/>
              <a:t> state is the order state.  If so, it is the duty of the initiating state to inform the order state that it is referring a two-state case to the state where the noncustodial parent resides.  </a:t>
            </a:r>
          </a:p>
          <a:p>
            <a:endParaRPr lang="en-US" baseline="0" dirty="0"/>
          </a:p>
          <a:p>
            <a:r>
              <a:rPr lang="en-US" baseline="0" dirty="0"/>
              <a:t>This is important because if the order state has an open IV-D case, it will be able to coordinate enforcement with the initiating state and both states can exchange payment records to ensure accurate balances.  </a:t>
            </a:r>
            <a:r>
              <a:rPr lang="en-US" u="none" baseline="0" dirty="0"/>
              <a:t>Even</a:t>
            </a:r>
            <a:r>
              <a:rPr lang="en-US" baseline="0" dirty="0"/>
              <a:t> if the order state does not have an open IV-D case, the tribunal that issued the order may need payment records from the initiating state if the tribunal must make a determination of arrearages under its order.  The order state will have the option to designate the frequency of payment record updates and how it would like to receive those payment records, such as by EDE.  </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mn-lt"/>
                <a:ea typeface="Tahoma" panose="020B0604030504040204" pitchFamily="34" charset="0"/>
                <a:cs typeface="Arial" panose="020B0604020202020204" pitchFamily="34" charset="0"/>
              </a:rPr>
              <a:t>Let’s go back to scenario 5. </a:t>
            </a:r>
            <a:r>
              <a:rPr lang="en-US" baseline="0" dirty="0">
                <a:latin typeface="+mn-lt"/>
                <a:ea typeface="Tahoma" panose="020B0604030504040204" pitchFamily="34" charset="0"/>
                <a:cs typeface="Arial" panose="020B0604020202020204" pitchFamily="34" charset="0"/>
              </a:rPr>
              <a:t> </a:t>
            </a:r>
            <a:r>
              <a:rPr lang="en-US" dirty="0">
                <a:latin typeface="+mn-lt"/>
                <a:ea typeface="Tahoma" panose="020B0604030504040204" pitchFamily="34" charset="0"/>
                <a:cs typeface="Arial" panose="020B0604020202020204" pitchFamily="34" charset="0"/>
              </a:rPr>
              <a:t>Arizona must notify Georgia when it refers</a:t>
            </a:r>
            <a:r>
              <a:rPr lang="en-US" baseline="0" dirty="0">
                <a:latin typeface="+mn-lt"/>
                <a:ea typeface="Tahoma" panose="020B0604030504040204" pitchFamily="34" charset="0"/>
                <a:cs typeface="Arial" panose="020B0604020202020204" pitchFamily="34" charset="0"/>
              </a:rPr>
              <a:t> the two-state case to Colorado.  Even though Georgia does not have an </a:t>
            </a:r>
            <a:r>
              <a:rPr lang="en-US" dirty="0">
                <a:latin typeface="+mn-lt"/>
                <a:ea typeface="Tahoma" panose="020B0604030504040204" pitchFamily="34" charset="0"/>
                <a:cs typeface="Arial" panose="020B0604020202020204" pitchFamily="34" charset="0"/>
              </a:rPr>
              <a:t>open IV-D case in this scenario, the tribunal in Georgia that issued the order has the ultimate responsibility under UIFSA to determine the arrears owed under that order.  If and when there is a dispute on arrears, the tribunal and the Georgia IV-D agency will know to contact Colorado and Arizona for payment records.      </a:t>
            </a:r>
            <a:endParaRPr lang="en-US" dirty="0">
              <a:latin typeface="+mn-lt"/>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05806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move on now</a:t>
            </a:r>
            <a:r>
              <a:rPr lang="en-US" baseline="0" dirty="0"/>
              <a:t> to intrastate enforcement of another state’s order.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4088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pPr marL="0" marR="0" lvl="0" indent="0" algn="l" defTabSz="465831"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65831" rtl="0" eaLnBrk="1" fontAlgn="auto" latinLnBrk="0" hangingPunct="1">
              <a:lnSpc>
                <a:spcPct val="100000"/>
              </a:lnSpc>
              <a:spcBef>
                <a:spcPts val="0"/>
              </a:spcBef>
              <a:spcAft>
                <a:spcPts val="0"/>
              </a:spcAft>
              <a:buClrTx/>
              <a:buSzTx/>
              <a:buFontTx/>
              <a:buNone/>
              <a:tabLst/>
              <a:defRPr/>
            </a:pPr>
            <a:endParaRPr lang="en-US" baseline="0" dirty="0"/>
          </a:p>
          <a:p>
            <a:r>
              <a:rPr lang="en-US" dirty="0"/>
              <a:t>Today we’re going to talk</a:t>
            </a:r>
            <a:r>
              <a:rPr lang="en-US" baseline="0" dirty="0"/>
              <a:t> about five case processing options that states may consider when working interstate cases: </a:t>
            </a:r>
          </a:p>
          <a:p>
            <a:endParaRPr lang="en-US" baseline="0" dirty="0"/>
          </a:p>
          <a:p>
            <a:pPr marL="171450" indent="-171450">
              <a:buFont typeface="Arial" panose="020B0604020202020204" pitchFamily="34" charset="0"/>
              <a:buChar char="•"/>
            </a:pPr>
            <a:r>
              <a:rPr lang="en-US" baseline="0" dirty="0"/>
              <a:t>Payment forwarding</a:t>
            </a:r>
          </a:p>
          <a:p>
            <a:pPr marL="171450" indent="-171450">
              <a:buFont typeface="Arial" panose="020B0604020202020204" pitchFamily="34" charset="0"/>
              <a:buChar char="•"/>
            </a:pPr>
            <a:r>
              <a:rPr lang="en-US" baseline="0" dirty="0"/>
              <a:t>One-state remedies</a:t>
            </a:r>
          </a:p>
          <a:p>
            <a:pPr marL="171450" indent="-171450">
              <a:buFont typeface="Arial" panose="020B0604020202020204" pitchFamily="34" charset="0"/>
              <a:buChar char="•"/>
            </a:pPr>
            <a:r>
              <a:rPr lang="en-US" baseline="0" dirty="0"/>
              <a:t>Traditional two-state cases under UIFSA</a:t>
            </a:r>
          </a:p>
          <a:p>
            <a:pPr marL="171450" indent="-171450">
              <a:buFont typeface="Arial" panose="020B0604020202020204" pitchFamily="34" charset="0"/>
              <a:buChar char="•"/>
            </a:pPr>
            <a:r>
              <a:rPr lang="en-US" baseline="0" dirty="0"/>
              <a:t>Intrastate enforcement of another state’s order and </a:t>
            </a:r>
          </a:p>
          <a:p>
            <a:pPr marL="171450" indent="-171450">
              <a:buFont typeface="Arial" panose="020B0604020202020204" pitchFamily="34" charset="0"/>
              <a:buChar char="•"/>
            </a:pPr>
            <a:r>
              <a:rPr lang="en-US" baseline="0" dirty="0"/>
              <a:t>UIFSA section 319 redirection  </a:t>
            </a:r>
          </a:p>
          <a:p>
            <a:endParaRPr lang="en-US" baseline="0" dirty="0"/>
          </a:p>
          <a:p>
            <a:r>
              <a:rPr lang="en-US" baseline="0" dirty="0"/>
              <a:t>Before we get started, OCSE understands that every state’s system has different limitations, and </a:t>
            </a:r>
            <a:r>
              <a:rPr lang="en-US" u="none" baseline="0" dirty="0"/>
              <a:t>OCSE </a:t>
            </a:r>
            <a:r>
              <a:rPr lang="en-US" baseline="0" dirty="0"/>
              <a:t>has heard from some states that one or more of these options may be difficult to achieve given those limitations.  But </a:t>
            </a:r>
            <a:r>
              <a:rPr lang="en-US" u="none" baseline="0" dirty="0"/>
              <a:t>OCSE </a:t>
            </a:r>
            <a:r>
              <a:rPr lang="en-US" baseline="0" dirty="0"/>
              <a:t>also </a:t>
            </a:r>
            <a:r>
              <a:rPr lang="en-US" u="none" baseline="0" dirty="0"/>
              <a:t>has </a:t>
            </a:r>
            <a:r>
              <a:rPr lang="en-US" baseline="0" dirty="0"/>
              <a:t>heard from states that are working through system limitations so that all of these options are available to provide families with the most appropriate service for these difficult cases.  States must make sure that their processes – whether system generated or manual – are able to accommodate all five case processing options. </a:t>
            </a:r>
          </a:p>
          <a:p>
            <a:endParaRPr lang="en-US" baseline="0" dirty="0"/>
          </a:p>
          <a:p>
            <a:r>
              <a:rPr lang="en-US" baseline="0" dirty="0"/>
              <a:t>For UIFSA section 319 redirection, it is important to note from the outset that a state is never required to make a redirection request.  However, if a request is made and the criteria under UIFSA are satisfied, states must comply and process that request.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a:t>
            </a:fld>
            <a:endParaRPr lang="en-US" dirty="0"/>
          </a:p>
        </p:txBody>
      </p:sp>
    </p:spTree>
    <p:extLst>
      <p:ext uri="{BB962C8B-B14F-4D97-AF65-F5344CB8AC3E}">
        <p14:creationId xmlns:p14="http://schemas.microsoft.com/office/powerpoint/2010/main" val="31471157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Sometimes</a:t>
            </a:r>
            <a:r>
              <a:rPr lang="en-US" baseline="0" dirty="0"/>
              <a:t> both parents leave the order state and wind up in the same state.  When that occurs and the custodial parent signs up for services in the new state, UIFSA allows the child support agency to enforce the order using its intrastate processes.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the noncustodial parent does not contest administrative enforcement of the order, UIFSA permits the agency to send its income withholding order to the parent’s employer.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As we learned in the Interstate 201 training, if the parent does contest administrative enforcement, UIFSA allows the agency to register the order, making it enforceable in the same manner and subject to the same procedures as an order issued by a tribunal in that state.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baseline="0" dirty="0"/>
              <a:t>References:</a:t>
            </a:r>
          </a:p>
          <a:p>
            <a:r>
              <a:rPr lang="en-US" baseline="0" dirty="0"/>
              <a:t>UIFSA Sections 507, 603(b)</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379118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On to another scenario.  Here, a Wisconsin tribunal entered a support order.  Mike </a:t>
            </a:r>
            <a:r>
              <a:rPr lang="en-US" sz="1200" dirty="0"/>
              <a:t>applies for child support services when he moves to Illinois with his two children.  Sue, the noncustodial parent, also resides in Illinois.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What options are available</a:t>
            </a:r>
            <a:r>
              <a:rPr lang="en-US" baseline="0" dirty="0"/>
              <a:t> to Illinois in this case?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357881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Illinois may either use administrative enforcement</a:t>
            </a:r>
            <a:r>
              <a:rPr lang="en-US" baseline="0" dirty="0"/>
              <a:t> or register Wisconsin’s order for enforcement.  </a:t>
            </a:r>
          </a:p>
          <a:p>
            <a:endParaRPr lang="en-US" baseline="0" dirty="0"/>
          </a:p>
          <a:p>
            <a:r>
              <a:rPr lang="en-US" baseline="0" dirty="0"/>
              <a:t>One additional note from AT-17-07 about the impact of modifying the order in these intrastate scenarios:  If either parent asks Illinois to review the case for modification and it is appropriate given the facts of the case, Illinois may register the order for modification.  Under UIFSA, an Illinois tribunal then may modify Wisconsin’s order and assume continuing, exclusive jurisdiction because both parents reside in Illinois.  Once that occurs, the payment flow remains the same, but Illinois—rather than Wisconsin—will be the state responsible for the payment record and balances owed in the case prospectively, from the date of modification forward.  </a:t>
            </a:r>
          </a:p>
          <a:p>
            <a:endParaRPr lang="en-US" dirty="0"/>
          </a:p>
          <a:p>
            <a:r>
              <a:rPr lang="en-US" dirty="0"/>
              <a:t>References:</a:t>
            </a:r>
          </a:p>
          <a:p>
            <a:r>
              <a:rPr lang="en-US" dirty="0"/>
              <a:t>UIFSA Section 613</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31331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a:defRPr/>
            </a:pPr>
            <a:r>
              <a:rPr lang="en-US" baseline="0" dirty="0">
                <a:latin typeface="+mn-lt"/>
              </a:rPr>
              <a:t>And here we have another poll and we’ll use the facts in </a:t>
            </a:r>
            <a:r>
              <a:rPr lang="en-US" baseline="0" dirty="0" smtClean="0">
                <a:latin typeface="+mn-lt"/>
              </a:rPr>
              <a:t>scenario </a:t>
            </a:r>
            <a:r>
              <a:rPr lang="en-US" baseline="0" dirty="0">
                <a:latin typeface="+mn-lt"/>
              </a:rPr>
              <a:t>6.  </a:t>
            </a:r>
            <a:r>
              <a:rPr lang="en-US" dirty="0"/>
              <a:t>There is a Wisconsin support </a:t>
            </a:r>
            <a:r>
              <a:rPr lang="en-US" dirty="0" smtClean="0"/>
              <a:t>order.</a:t>
            </a:r>
            <a:r>
              <a:rPr lang="en-US" baseline="0" dirty="0" smtClean="0"/>
              <a:t> </a:t>
            </a:r>
            <a:r>
              <a:rPr lang="en-US" dirty="0" smtClean="0"/>
              <a:t> The </a:t>
            </a:r>
            <a:r>
              <a:rPr lang="en-US" dirty="0"/>
              <a:t>custodial parent Mike applies for child support services when he moves to Illinois with his two children, and Sue, the noncustodial parent, also resides in Illinois.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Illinois opens a IV-D case for Mike and identifies an employer in Illinois for Sue.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Is the following statement true or false?  Illinois may send its income withholding notice to Sue’s employer designating Illinois’ SDU as the location for the employer to send the payments.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128299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The statement is true.  Whether Illinois decides to use administrative enforcement or register Wisconsin’s order with a tribunal, Illinois may use its </a:t>
            </a:r>
            <a:r>
              <a:rPr lang="en-US" baseline="0" dirty="0"/>
              <a:t>income withholding order to collect support from an employer in Illinois.  Support payments will flow from the employer to Illinois’ SDU to the family.  Like in a two-state case, Illinois must notify Wisconsin that it is enforcing the Wisconsin order.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Section 507</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AT-17-07</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037949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n-lt"/>
              </a:rPr>
              <a:t>Notes:</a:t>
            </a:r>
          </a:p>
          <a:p>
            <a:endParaRPr lang="en-US"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mn-lt"/>
              </a:rPr>
              <a:t>Our final case processing option</a:t>
            </a:r>
            <a:r>
              <a:rPr lang="en-US" baseline="0" dirty="0">
                <a:latin typeface="+mn-lt"/>
              </a:rPr>
              <a:t> arises from section 319 of UIFSA.  OCSE refers to this option as UIFSA section 319 redirection, which the AT defines as follows: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“As authorized by sections 307 and 319 of UIFSA, redirection is the change to the payment location set forth in the child support order by the order-issuing state.”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u="none"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u="none" baseline="0" dirty="0">
                <a:latin typeface="+mn-lt"/>
              </a:rPr>
              <a:t>It corresponds to the new intergovernmental form called “Child Support Agency Request for Change of Support Payment Location Pursuant to UIFSA § 319.”</a:t>
            </a:r>
          </a:p>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60605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UIFSA section 319 redirection was</a:t>
            </a:r>
            <a:r>
              <a:rPr lang="en-US" baseline="0" dirty="0"/>
              <a:t> added to UIFSA in 2001 and maintained when UIFSA was amended in 2008.  Now that all states have enacted UIFSA 2008, UIFSA section 319 redirection is an option for all states but only in cases where both parents have left the order state and the custodial parent is receiving IV-D services in a new state.</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References: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UIFSA Sections 307(e), 319</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853853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dirty="0">
                <a:latin typeface="+mn-lt"/>
              </a:rPr>
              <a:t>So how does UIFSA section 319 redirection work?  At the start of the process, the order state receives a request</a:t>
            </a:r>
            <a:r>
              <a:rPr lang="en-US" baseline="0" dirty="0">
                <a:latin typeface="+mn-lt"/>
              </a:rPr>
              <a:t> on the new intergovernmental form called “Child Support Agency Request for Change of Support Payment Location Pursuant to UIFSA § 319,” which we will refer to as the UIFSA § 319 request form.  Once it receives the form, the order state confirms that neither of the parents reside there and the custodial parent is receiving services in a new state.  </a:t>
            </a:r>
          </a:p>
          <a:p>
            <a:endParaRPr lang="en-US" baseline="0" dirty="0">
              <a:latin typeface="+mn-lt"/>
            </a:endParaRPr>
          </a:p>
          <a:p>
            <a:r>
              <a:rPr lang="en-US" baseline="0" dirty="0">
                <a:latin typeface="+mn-lt"/>
              </a:rPr>
              <a:t>Next, the order state must do two things.  First, it must redirect payments administratively or judicially to the requesting state’s SDU.  Second, it must notify the noncustodial parent’s employer of the new payment location by sending a new income withholding order or an administrative change of payee.</a:t>
            </a:r>
          </a:p>
          <a:p>
            <a:endParaRPr lang="en-US" dirty="0"/>
          </a:p>
          <a:p>
            <a:r>
              <a:rPr lang="en-US" baseline="0" dirty="0">
                <a:latin typeface="+mn-lt"/>
              </a:rPr>
              <a:t>Remember, UIFSA section 319 redirection is different from payment forwarding.  Payment forwarding </a:t>
            </a:r>
            <a:r>
              <a:rPr lang="en-US" dirty="0"/>
              <a:t>is when the SDU in one state sends child support payments to another state’s SDU.  UIFSA section 319 r</a:t>
            </a:r>
            <a:r>
              <a:rPr lang="en-US" baseline="0" dirty="0">
                <a:latin typeface="+mn-lt"/>
              </a:rPr>
              <a:t>edirection, on the other hand, is a change to the payment location set forth in the child support </a:t>
            </a:r>
            <a:r>
              <a:rPr lang="en-US" baseline="0" dirty="0" smtClean="0">
                <a:latin typeface="+mn-lt"/>
              </a:rPr>
              <a:t>order, only in  a case meeting specific requirements.  </a:t>
            </a:r>
            <a:r>
              <a:rPr lang="en-US" baseline="0" dirty="0">
                <a:latin typeface="+mn-lt"/>
              </a:rPr>
              <a:t>Again, OCSE urges everyone to use these terms consistently according to AT-17-07.</a:t>
            </a:r>
          </a:p>
          <a:p>
            <a:r>
              <a:rPr lang="en-US" baseline="0" dirty="0">
                <a:latin typeface="+mn-lt"/>
              </a:rPr>
              <a:t> </a:t>
            </a:r>
          </a:p>
          <a:p>
            <a:r>
              <a:rPr lang="en-US" baseline="0" dirty="0">
                <a:latin typeface="+mn-lt"/>
              </a:rPr>
              <a:t>References:</a:t>
            </a:r>
          </a:p>
          <a:p>
            <a:r>
              <a:rPr lang="en-US" baseline="0" dirty="0">
                <a:latin typeface="+mn-lt"/>
              </a:rPr>
              <a:t>UIFSA Section 319</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651468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dirty="0"/>
              <a:t>One of the things that</a:t>
            </a:r>
            <a:r>
              <a:rPr lang="en-US" baseline="0" dirty="0"/>
              <a:t> most concerned states regarding UIFSA section 319 redirection is that payments no longer flow through the order state after redirection, which can create a number of problems if the order state has an open IV-D case.</a:t>
            </a:r>
          </a:p>
          <a:p>
            <a:endParaRPr lang="en-US" dirty="0"/>
          </a:p>
          <a:p>
            <a:r>
              <a:rPr lang="en-US" baseline="0" dirty="0"/>
              <a:t>Those problems include not being able to close the case under one of the criteria listed in the federal regulations and, therefore, continuing to have the obligation to enforce the order without knowing whether payments are being made to the new SDU.  Another problem is that the order state no longer is able to count payments collected for </a:t>
            </a:r>
            <a:r>
              <a:rPr lang="en-US" u="none" baseline="0" dirty="0"/>
              <a:t>incentives</a:t>
            </a:r>
            <a:r>
              <a:rPr lang="en-US" baseline="0" dirty="0"/>
              <a:t> because payments are redirected away from its SDU.  The final problem that was raised is the ability of the order state to collect assigned arrears following redirection.  </a:t>
            </a:r>
            <a:r>
              <a:rPr lang="en-US" u="none" baseline="0" dirty="0"/>
              <a:t>The state IV-D directors </a:t>
            </a:r>
            <a:r>
              <a:rPr lang="en-US" baseline="0" dirty="0"/>
              <a:t>met with OCSE to discuss these concerns, and asked OCSE to include as a best practice in its AT that states should request UIFSA section 319 redirection only where the order state does not have an open IV-D case.</a:t>
            </a:r>
          </a:p>
          <a:p>
            <a:endParaRPr lang="en-US" dirty="0"/>
          </a:p>
          <a:p>
            <a:r>
              <a:rPr lang="en-US" baseline="0" dirty="0"/>
              <a:t>OCSE agreed and included that guidance in the AT, stating:  “As a best practice, UIFSA section 319 redirection is an appropriate option where the individual parties no longer reside in the order-issuing state, a new state is providing child support enforcement services, and the order-issuing state does not have an open IV-D case.  If the order-issuing state has an open IV-D case, the traditional federally authorized interstate options described in this AT are available for states to use instead of UIFSA redirection and must be considered in assessing the appropriate services to provide in each individual case.”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89523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Before we move on to a scenario, this slide displays an image of the intergovernmental form you use to process a request for UIFSA section 319 redirection.    </a:t>
            </a:r>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1404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Let’s start with payment forwarding.  States historically have referred to the concept</a:t>
            </a:r>
            <a:r>
              <a:rPr lang="en-US" baseline="0" dirty="0"/>
              <a:t> of payment forwarding as “redirection.”  Unfortunately, this has added to the confusion because UIFSA uses the term “redirection” to mean a different process than “payment forwarding.”  OCSE is urging everyone to use the terms “redirection” and “payment forwarding” consistently according to the AT, and to restrict the use of the term “redirection” to the process contemplated under UIFSA. </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538668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have one final scenario with three polling questions to illustrate UIFSA section 319 redirection.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In our last scenario, a tribunal in Oregon entered a</a:t>
            </a:r>
            <a:r>
              <a:rPr lang="en-US" sz="1200" dirty="0"/>
              <a:t>n order for support.  Kate, the custodial parent, moves to California with her son Brett and applies for child support services.  The noncustodial parent Jim now resides in Washington.</a:t>
            </a:r>
          </a:p>
          <a:p>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What should the child support professional in California consider in deciding whether UIFSA section 319 redirection is </a:t>
            </a:r>
            <a:r>
              <a:rPr lang="en-US" baseline="0" dirty="0"/>
              <a:t>appropriate for this case?</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032901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California needs to consider a lot of facts before deciding UIFSA section 319 redirection is the most appropriate service for this family.  California should determine whether either Oregon or Washington, or both, have open IV-D cases, and whether there is any income withholding order currently collecting support.  It can use its interstate communication tools to find answers to those questions, as well as</a:t>
            </a:r>
            <a:r>
              <a:rPr lang="en-US" baseline="0" dirty="0"/>
              <a:t> the Child Support Enforcement Transmittal #3 – Request for Assistance/Discovery if needed.</a:t>
            </a:r>
            <a:endParaRPr lang="en-US" dirty="0"/>
          </a:p>
          <a:p>
            <a:endParaRPr lang="en-US" baseline="0"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282572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1413" y="696913"/>
            <a:ext cx="4648200" cy="3486150"/>
          </a:xfrm>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For our remaining polling questions, we’ll use the facts in scenario 7, which are that: there is an Oregon order; Kate, the custodial parent, moves to California with her son and applies for child support services; and the noncustodial parent Jim now resides in Washington.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Is the following statement true or false?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California must </a:t>
            </a:r>
            <a:r>
              <a:rPr lang="en-US" sz="1200" dirty="0">
                <a:ea typeface="Tahoma" panose="020B0604030504040204" pitchFamily="34" charset="0"/>
                <a:cs typeface="Arial" panose="020B0604020202020204" pitchFamily="34" charset="0"/>
              </a:rPr>
              <a:t>request UIFSA section 319 redirection if there are no open IV-D cases in Oregon or Washington because no one resides in Oregon and California is providing child support services.</a:t>
            </a: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6603341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The statement is false.  Requesting UIFSA section 319 redirection is always discretionary, never mandatory.  California is permitted to request UIFSA section 319 redirection under the facts in this scenario, namely: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latin typeface="+mn-lt"/>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mn-lt"/>
              </a:rPr>
              <a:t>No one resides in the order-issuing state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mn-lt"/>
              </a:rPr>
              <a:t>The custodial parent is receiving child support services in California and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mn-lt"/>
              </a:rPr>
              <a:t>No other state has an open IV-D case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But California has other options to consider.  Before requesting UIFSA section 319 redirection, California must consider several things including:</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mn-lt"/>
              </a:rPr>
              <a:t>Whether referring a two-state case to Washington is the most appropriate action because that is where the noncustodial parent resides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mn-lt"/>
              </a:rPr>
              <a:t>If there is a paying income withholding order, whether requesting payment forwarding from Oregon is the most appropriate action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latin typeface="+mn-lt"/>
              </a:rPr>
              <a:t>If California identifies an employer, whether direct income withholding and payment forwarding from the order-issuing state’s SDU is the most appropriate action</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10692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Again, the facts in scenario 7 for our next polling question are that there i</a:t>
            </a:r>
            <a:r>
              <a:rPr lang="en-US" dirty="0"/>
              <a:t>s an Oregon </a:t>
            </a:r>
            <a:r>
              <a:rPr lang="en-US" dirty="0" smtClean="0"/>
              <a:t>order, </a:t>
            </a:r>
            <a:r>
              <a:rPr lang="en-US" dirty="0"/>
              <a:t>the custodial parent moves to California and applies for child support services, and the noncustodial parent resides in Washington.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Is the following statement true or false?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If California </a:t>
            </a:r>
            <a:r>
              <a:rPr lang="en-US" sz="1200" dirty="0">
                <a:ea typeface="Tahoma" panose="020B0604030504040204" pitchFamily="34" charset="0"/>
                <a:cs typeface="Arial" panose="020B0604020202020204" pitchFamily="34" charset="0"/>
              </a:rPr>
              <a:t>requests UIFSA section 319 redirection, Oregon can refuse to redirect payments because responding to a redirection request is discretionary.</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075314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The statement is false.  While the IV-D agency providing services to the custodial parent always has discretion in </a:t>
            </a:r>
            <a:r>
              <a:rPr lang="en-US" i="1" baseline="0" dirty="0">
                <a:latin typeface="+mn-lt"/>
              </a:rPr>
              <a:t>requesting</a:t>
            </a:r>
            <a:r>
              <a:rPr lang="en-US" baseline="0" dirty="0">
                <a:latin typeface="+mn-lt"/>
              </a:rPr>
              <a:t> UIFSA section 319 redirection, once the request is made, the order-issuing state must comply with the request.  Here, neither parent resides in Oregon, the issuing state, and the custodial parent has applied for services in California.  Because there are no open IV-D cases in Oregon or Washington, California may request a UIFSA section 319 redirection and Oregon must comply.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45559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a:defRPr/>
            </a:pPr>
            <a:r>
              <a:rPr lang="en-US" baseline="0" dirty="0">
                <a:latin typeface="+mn-lt"/>
              </a:rPr>
              <a:t>Here is our last polling question and, again, the facts are that </a:t>
            </a:r>
            <a:r>
              <a:rPr lang="en-US" dirty="0"/>
              <a:t>there is an Oregon order, the custodial parent is in California and applies for child support services, and the noncustodial parent now resides in Washington.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California sends a request for UIFSA section 319 redirection to Oregon and all of the elements of UIFSA section 319 redirection have been met.  Which of the following is </a:t>
            </a:r>
            <a:r>
              <a:rPr lang="en-US" i="1" baseline="0" dirty="0">
                <a:latin typeface="+mn-lt"/>
              </a:rPr>
              <a:t>not</a:t>
            </a:r>
            <a:r>
              <a:rPr lang="en-US" baseline="0" dirty="0">
                <a:latin typeface="+mn-lt"/>
              </a:rPr>
              <a:t> a service that Oregon must provide?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228600" marR="0" lvl="0" indent="-228600" algn="l" defTabSz="457200" rtl="0" eaLnBrk="1" fontAlgn="auto" latinLnBrk="0" hangingPunct="1">
              <a:lnSpc>
                <a:spcPct val="100000"/>
              </a:lnSpc>
              <a:spcBef>
                <a:spcPts val="0"/>
              </a:spcBef>
              <a:spcAft>
                <a:spcPts val="0"/>
              </a:spcAft>
              <a:buClrTx/>
              <a:buSzTx/>
              <a:buFont typeface="+mj-lt"/>
              <a:buAutoNum type="alphaLcPeriod"/>
              <a:tabLst/>
              <a:defRPr/>
            </a:pPr>
            <a:r>
              <a:rPr lang="en-US" baseline="0" dirty="0">
                <a:latin typeface="+mn-lt"/>
              </a:rPr>
              <a:t>Oregon must redirect payments to California’s SDU</a:t>
            </a:r>
          </a:p>
          <a:p>
            <a:pPr marL="228600" marR="0" lvl="0" indent="-228600" algn="l" defTabSz="457200" rtl="0" eaLnBrk="1" fontAlgn="auto" latinLnBrk="0" hangingPunct="1">
              <a:lnSpc>
                <a:spcPct val="100000"/>
              </a:lnSpc>
              <a:spcBef>
                <a:spcPts val="0"/>
              </a:spcBef>
              <a:spcAft>
                <a:spcPts val="0"/>
              </a:spcAft>
              <a:buClrTx/>
              <a:buSzTx/>
              <a:buFont typeface="+mj-lt"/>
              <a:buAutoNum type="alphaLcPeriod"/>
              <a:tabLst/>
              <a:defRPr/>
            </a:pPr>
            <a:r>
              <a:rPr lang="en-US" baseline="0" dirty="0">
                <a:latin typeface="+mn-lt"/>
              </a:rPr>
              <a:t>Oregon must determine if UIFSA section 319 redirection is the most appropriate service</a:t>
            </a:r>
          </a:p>
          <a:p>
            <a:pPr marL="228600" marR="0" lvl="0" indent="-228600" algn="l" defTabSz="457200" rtl="0" eaLnBrk="1" fontAlgn="auto" latinLnBrk="0" hangingPunct="1">
              <a:lnSpc>
                <a:spcPct val="100000"/>
              </a:lnSpc>
              <a:spcBef>
                <a:spcPts val="0"/>
              </a:spcBef>
              <a:spcAft>
                <a:spcPts val="0"/>
              </a:spcAft>
              <a:buClrTx/>
              <a:buSzTx/>
              <a:buFont typeface="+mj-lt"/>
              <a:buAutoNum type="alphaLcPeriod"/>
              <a:tabLst/>
              <a:defRPr/>
            </a:pPr>
            <a:r>
              <a:rPr lang="en-US" baseline="0" dirty="0">
                <a:latin typeface="+mn-lt"/>
              </a:rPr>
              <a:t>Oregon must send Jim’s employer a new income withholding order or administrative change of payee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7041088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The correct answer is b.  As long as the requirements for UIFSA section 319 redirection have been met, Oregon may not consider whether redirection is the most appropriate service.  The determination of whether redirection is the most appropriate service is up to California.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Answers a. and c. are services that Oregon must provide once it receives the UIFSA § 319 request form.  Oregon must redirect payments to California’s SDU and it has the option of doing that administratively or judicially depending on Oregon law.  Oregon also must notify the noncustodial parent’s employer of the new payment location, and it has the option of either sending a new income withholding order or an administrative change of payee to the employer.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latin typeface="+mn-lt"/>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latin typeface="+mn-lt"/>
              </a:rPr>
              <a:t>Once those steps are completed, payments will flow from Jim’s employer in Washington to California’s SDU to the family.  </a:t>
            </a:r>
            <a:r>
              <a:rPr lang="en-US" dirty="0">
                <a:latin typeface="+mn-lt"/>
              </a:rPr>
              <a:t>As you can see, the family may receive child support payments faster after redirection because the payments</a:t>
            </a:r>
            <a:r>
              <a:rPr lang="en-US" baseline="0" dirty="0">
                <a:latin typeface="+mn-lt"/>
              </a:rPr>
              <a:t> no longer flow through Oregon</a:t>
            </a:r>
            <a:r>
              <a:rPr lang="en-US" dirty="0">
                <a:latin typeface="+mn-lt"/>
              </a:rPr>
              <a:t>’s SDU.</a:t>
            </a:r>
            <a:endParaRPr lang="en-US" sz="1200" dirty="0">
              <a:ea typeface="Tahoma" panose="020B060403050404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920136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So let’s review some of the important concepts that were covered in the Interstate Payment Processing training.  First, states must consider all options in interstate cases to determine the most appropriate services to provide in an individual case.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Second, states must cooperate with each other in enforcing support obligations across state lines.  Third, the order state should be notified whenever another state is enforcing its order.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Finally, interstate communication is critical in serving families in interstate cases.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502838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a:p>
          <a:p>
            <a:r>
              <a:rPr lang="en-US" dirty="0"/>
              <a:t>We</a:t>
            </a:r>
            <a:r>
              <a:rPr lang="en-US" baseline="0" dirty="0"/>
              <a:t> have a few minutes for some questions on two-state cases, UIFSA section 319 redirection, or any topic covered today, but OCSE first wants to point out that all registrants will receive a training evaluation after the webinar.  We hope you will complete it as it provides valuable feedback for future trainings.  If there are questions that were not answered during the training today, you can send your questions to OCSE at the email address listed on this slide.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69</a:t>
            </a:fld>
            <a:endParaRPr lang="en-US" dirty="0"/>
          </a:p>
        </p:txBody>
      </p:sp>
    </p:spTree>
    <p:extLst>
      <p:ext uri="{BB962C8B-B14F-4D97-AF65-F5344CB8AC3E}">
        <p14:creationId xmlns:p14="http://schemas.microsoft.com/office/powerpoint/2010/main" val="1031824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r>
              <a:rPr lang="en-US" dirty="0"/>
              <a:t>Payment</a:t>
            </a:r>
            <a:r>
              <a:rPr lang="en-US" baseline="0" dirty="0"/>
              <a:t> forwarding is when </a:t>
            </a:r>
            <a:r>
              <a:rPr lang="en-US" u="none" baseline="0" dirty="0"/>
              <a:t>the state disbursement unit or “SDU” in </a:t>
            </a:r>
            <a:r>
              <a:rPr lang="en-US" baseline="0" dirty="0"/>
              <a:t>one state sends child support payments to another state’s SDU.  </a:t>
            </a:r>
            <a:r>
              <a:rPr lang="en-US" u="none" dirty="0"/>
              <a:t>T</a:t>
            </a:r>
            <a:r>
              <a:rPr lang="en-US" baseline="0" dirty="0"/>
              <a:t>his movement of payments between SDUs occurs most often in the traditional two-state case, but it also can happen upon request of the state providing services to the custodial parent, without referring a two-state case.  In the AT, OCSE defines payment forwarding as “the disbursement of support payments from the SDU in one state to the SDU in another state regardless of whether there is an interstate IV-D case between the two states.”</a:t>
            </a:r>
          </a:p>
          <a:p>
            <a:endParaRPr lang="en-US" baseline="0" dirty="0"/>
          </a:p>
          <a:p>
            <a:r>
              <a:rPr lang="en-US" baseline="0" dirty="0"/>
              <a:t>The capacity of state systems to forward payments between SDUs is a requirement of federal law.  Therefore, if a state receives a payment forwarding request, it must comply with that request and forward payments it receives through its SDU to the requesting state’s SDU.</a:t>
            </a:r>
          </a:p>
          <a:p>
            <a:endParaRPr lang="en-US" baseline="0" dirty="0"/>
          </a:p>
          <a:p>
            <a:r>
              <a:rPr lang="en-US" baseline="0" dirty="0"/>
              <a:t>In a traditional two-state case, payment forwarding is routine and automated—the responding state’s SDU will automatically forward payments to the initiating state’s SDU.</a:t>
            </a:r>
          </a:p>
          <a:p>
            <a:endParaRPr lang="en-US" baseline="0" dirty="0"/>
          </a:p>
          <a:p>
            <a:r>
              <a:rPr lang="en-US" baseline="0" dirty="0"/>
              <a:t>Payment forwarding in the absence of a two-state case, however, is something a state must specifically request from the state receiving payments in the case.</a:t>
            </a:r>
          </a:p>
          <a:p>
            <a:endParaRPr lang="en-US" baseline="0" dirty="0"/>
          </a:p>
          <a:p>
            <a:r>
              <a:rPr lang="en-US" baseline="0" dirty="0"/>
              <a:t>References:</a:t>
            </a:r>
          </a:p>
          <a:p>
            <a:r>
              <a:rPr lang="en-US" baseline="0" dirty="0"/>
              <a:t>Section 454B(b)(1) of the Social Security Act</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5946904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r>
              <a:rPr lang="en-US" dirty="0"/>
              <a:t>Notes:</a:t>
            </a:r>
          </a:p>
          <a:p>
            <a:endParaRPr lang="en-US" dirty="0"/>
          </a:p>
          <a:p>
            <a:r>
              <a:rPr lang="en-US" dirty="0"/>
              <a:t>On this slide, OCSE has provided hyperlinks to both UIFSA 2008 and OCSE AT-17-07.</a:t>
            </a:r>
          </a:p>
        </p:txBody>
      </p:sp>
      <p:sp>
        <p:nvSpPr>
          <p:cNvPr id="4" name="Slide Number Placeholder 3"/>
          <p:cNvSpPr>
            <a:spLocks noGrp="1"/>
          </p:cNvSpPr>
          <p:nvPr>
            <p:ph type="sldNum" sz="quarter" idx="10"/>
          </p:nvPr>
        </p:nvSpPr>
        <p:spPr/>
        <p:txBody>
          <a:bodyPr/>
          <a:lstStyle/>
          <a:p>
            <a:pPr defTabSz="457124">
              <a:defRPr/>
            </a:pPr>
            <a:fld id="{824A558B-E4E9-A94A-B9C1-029E46A76ABA}" type="slidenum">
              <a:rPr lang="en-US">
                <a:solidFill>
                  <a:prstClr val="black"/>
                </a:solidFill>
                <a:latin typeface="Calibri"/>
              </a:rPr>
              <a:pPr defTabSz="457124">
                <a:defRPr/>
              </a:pPr>
              <a:t>70</a:t>
            </a:fld>
            <a:endParaRPr lang="en-US" dirty="0">
              <a:solidFill>
                <a:prstClr val="black"/>
              </a:solidFill>
              <a:latin typeface="Calibri"/>
            </a:endParaRPr>
          </a:p>
        </p:txBody>
      </p:sp>
    </p:spTree>
    <p:extLst>
      <p:ext uri="{BB962C8B-B14F-4D97-AF65-F5344CB8AC3E}">
        <p14:creationId xmlns:p14="http://schemas.microsoft.com/office/powerpoint/2010/main" val="4564581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2"/>
            <a:ext cx="5686213" cy="4725670"/>
          </a:xfrm>
        </p:spPr>
        <p:txBody>
          <a:bodyPr/>
          <a:lstStyle/>
          <a:p>
            <a:pPr marL="0" indent="0">
              <a:buFont typeface="Arial" panose="020B0604020202020204" pitchFamily="34" charset="0"/>
              <a:buNone/>
            </a:pPr>
            <a:r>
              <a:rPr lang="en-US" baseline="0" dirty="0">
                <a:latin typeface="+mn-lt"/>
              </a:rPr>
              <a:t>Notes:</a:t>
            </a:r>
          </a:p>
          <a:p>
            <a:pPr marL="0" indent="0">
              <a:buFont typeface="Arial" panose="020B0604020202020204" pitchFamily="34" charset="0"/>
              <a:buNone/>
            </a:pPr>
            <a:endParaRPr lang="en-US" baseline="0" dirty="0">
              <a:latin typeface="+mn-lt"/>
            </a:endParaRPr>
          </a:p>
          <a:p>
            <a:pPr marL="0" indent="0">
              <a:buFont typeface="Arial" panose="020B0604020202020204" pitchFamily="34" charset="0"/>
              <a:buNone/>
            </a:pPr>
            <a:r>
              <a:rPr lang="en-US" baseline="0" dirty="0">
                <a:latin typeface="+mn-lt"/>
              </a:rPr>
              <a:t>This concludes our Interstate Payment Processing training, which is part of the interstate case processing series.  OCSE will post the recordings and PowerPoints—including trainer notes—from all these sessions on the OCSE website for your future use and to share with colleagues who may have been unable to attend any of the sessions.</a:t>
            </a:r>
          </a:p>
          <a:p>
            <a:pPr marL="0" indent="0">
              <a:buFont typeface="Arial" panose="020B0604020202020204" pitchFamily="34" charset="0"/>
              <a:buNone/>
            </a:pPr>
            <a:endParaRPr lang="en-US" baseline="0" dirty="0">
              <a:latin typeface="+mn-lt"/>
            </a:endParaRPr>
          </a:p>
          <a:p>
            <a:pPr marL="0" indent="0">
              <a:buFont typeface="Arial" panose="020B0604020202020204" pitchFamily="34" charset="0"/>
              <a:buNone/>
            </a:pPr>
            <a:r>
              <a:rPr lang="en-US" baseline="0" dirty="0">
                <a:latin typeface="+mn-lt"/>
              </a:rPr>
              <a:t>OCSE thanks you for your participation today!</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29865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To request payment forwarding when there is not an open IV-D intergovernmental case, you should use the revised Child Support Enforcement Transmittal #3 – Request for Assistance/Discovery.  The slide shows the box to check to make the request.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a:t>
            </a:r>
            <a:r>
              <a:rPr lang="en-US" baseline="0" dirty="0"/>
              <a:t> state can use this form </a:t>
            </a:r>
            <a:r>
              <a:rPr lang="en-US" dirty="0"/>
              <a:t>to send another state a request for payment forwarding without referring</a:t>
            </a:r>
            <a:r>
              <a:rPr lang="en-US" baseline="0" dirty="0"/>
              <a:t> a two-state case.  The assisting state does not open a IV-D case; instead, the </a:t>
            </a:r>
            <a:r>
              <a:rPr lang="en-US" u="none" baseline="0" dirty="0"/>
              <a:t>assisting</a:t>
            </a:r>
            <a:r>
              <a:rPr lang="en-US" dirty="0"/>
              <a:t> </a:t>
            </a:r>
            <a:r>
              <a:rPr lang="en-US" baseline="0" dirty="0"/>
              <a:t>IV-D agency notifies its SDU that payments should be forwarded to the </a:t>
            </a:r>
            <a:r>
              <a:rPr lang="en-US" u="none" baseline="0" dirty="0"/>
              <a:t>requesting</a:t>
            </a:r>
            <a:r>
              <a:rPr lang="en-US" baseline="0" dirty="0"/>
              <a:t> state’s SDU instead of to the custodial parent or a different state’s SDU.</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72660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23146" y="4415791"/>
            <a:ext cx="5686213" cy="472567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Notes: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States</a:t>
            </a:r>
            <a:r>
              <a:rPr lang="en-US" baseline="0" dirty="0"/>
              <a:t> will find payment forwarding a good option in cases where there is an income withholding order collecting support in the state that issued the order and the custodial parent applies for services in a new state.  Because it now has a IV-D case, the new state has a responsibility to monitor compliance with the support order.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It can do that by sending a Child Support Enforcement Transmittal #3 – Request for Assistance/Discovery to the order state and requesting payment forwarding.  The federal </a:t>
            </a:r>
            <a:r>
              <a:rPr lang="en-US" dirty="0"/>
              <a:t>financial participation or “FFP” </a:t>
            </a:r>
            <a:r>
              <a:rPr lang="en-US" baseline="0" dirty="0"/>
              <a:t>match is available to </a:t>
            </a:r>
            <a:r>
              <a:rPr lang="en-US" u="none" baseline="0" dirty="0"/>
              <a:t>facilitate </a:t>
            </a:r>
            <a:r>
              <a:rPr lang="en-US" baseline="0" dirty="0"/>
              <a:t>payment forwarding requests, and both states may count collections received through their SDUs for incentive purposes.</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53082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Dark Blue">
    <p:bg>
      <p:bgPr>
        <a:solidFill>
          <a:srgbClr val="264A64"/>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371600"/>
            <a:ext cx="5486400" cy="1600200"/>
          </a:xfrm>
        </p:spPr>
        <p:txBody>
          <a:bodyPr anchor="b" anchorCtr="0">
            <a:normAutofit/>
          </a:bodyPr>
          <a:lstStyle>
            <a:lvl1pPr>
              <a:defRPr sz="3200">
                <a:solidFill>
                  <a:srgbClr val="FFFFFF"/>
                </a:solidFill>
              </a:defRPr>
            </a:lvl1pPr>
          </a:lstStyle>
          <a:p>
            <a:r>
              <a:rPr lang="en-US" dirty="0"/>
              <a:t>Click to Edit Master Style</a:t>
            </a:r>
          </a:p>
        </p:txBody>
      </p:sp>
      <p:sp>
        <p:nvSpPr>
          <p:cNvPr id="15" name="Subtitle 2"/>
          <p:cNvSpPr>
            <a:spLocks noGrp="1"/>
          </p:cNvSpPr>
          <p:nvPr>
            <p:ph type="subTitle" idx="1" hasCustomPrompt="1"/>
          </p:nvPr>
        </p:nvSpPr>
        <p:spPr>
          <a:xfrm>
            <a:off x="914400" y="3352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1066800" y="31242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Picture 5" descr="Logo for HHS and ACF. Office of Child Support Enforcement" title="HHS/ACF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2147662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baseline="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8"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190966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 Photo">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1" name="Content Placeholder 2"/>
          <p:cNvSpPr>
            <a:spLocks noGrp="1"/>
          </p:cNvSpPr>
          <p:nvPr>
            <p:ph sz="half" idx="11" hasCustomPrompt="1"/>
          </p:nvPr>
        </p:nvSpPr>
        <p:spPr>
          <a:xfrm>
            <a:off x="4724400" y="152400"/>
            <a:ext cx="4267200" cy="6562345"/>
          </a:xfrm>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
        <p:nvSpPr>
          <p:cNvPr id="5" name="Title 1"/>
          <p:cNvSpPr>
            <a:spLocks noGrp="1"/>
          </p:cNvSpPr>
          <p:nvPr>
            <p:ph type="title" hasCustomPrompt="1"/>
          </p:nvPr>
        </p:nvSpPr>
        <p:spPr>
          <a:xfrm>
            <a:off x="533400" y="848380"/>
            <a:ext cx="40386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404200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ore Information - 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a:t>Office of Child Support Enforcement</a:t>
            </a:r>
          </a:p>
        </p:txBody>
      </p:sp>
      <p:sp>
        <p:nvSpPr>
          <p:cNvPr id="4" name="Slide Number Placeholder 3"/>
          <p:cNvSpPr>
            <a:spLocks noGrp="1"/>
          </p:cNvSpPr>
          <p:nvPr>
            <p:ph type="sldNum" sz="quarter" idx="11"/>
          </p:nvPr>
        </p:nvSpPr>
        <p:spPr/>
        <p:txBody>
          <a:bodyPr/>
          <a:lstStyle/>
          <a:p>
            <a:fld id="{42782948-4DBE-204D-AB9E-B65E067054AE}" type="slidenum">
              <a:rPr lang="en-US" smtClean="0"/>
              <a:pPr/>
              <a:t>‹#›</a:t>
            </a:fld>
            <a:endParaRPr lang="en-US" dirty="0"/>
          </a:p>
        </p:txBody>
      </p:sp>
      <p:sp>
        <p:nvSpPr>
          <p:cNvPr id="8" name="Text Placeholder 7"/>
          <p:cNvSpPr>
            <a:spLocks noGrp="1"/>
          </p:cNvSpPr>
          <p:nvPr>
            <p:ph type="body" sz="quarter" idx="12" hasCustomPrompt="1"/>
          </p:nvPr>
        </p:nvSpPr>
        <p:spPr>
          <a:xfrm>
            <a:off x="685800" y="1828800"/>
            <a:ext cx="5943600" cy="3581400"/>
          </a:xfrm>
        </p:spPr>
        <p:txBody>
          <a:bodyPr/>
          <a:lstStyle>
            <a:lvl1pPr marL="0" marR="0" indent="0" algn="l" defTabSz="457200" rtl="0" eaLnBrk="1" fontAlgn="auto" latinLnBrk="0" hangingPunct="1">
              <a:lnSpc>
                <a:spcPct val="100000"/>
              </a:lnSpc>
              <a:spcBef>
                <a:spcPts val="0"/>
              </a:spcBef>
              <a:spcAft>
                <a:spcPts val="3000"/>
              </a:spcAft>
              <a:buClrTx/>
              <a:buSzTx/>
              <a:buFont typeface="Arial"/>
              <a:buNone/>
              <a:tabLst/>
              <a:defRPr/>
            </a:lvl1pPr>
          </a:lstStyle>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Name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Division/Office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Contact Information</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Website</a:t>
            </a:r>
          </a:p>
          <a:p>
            <a:pPr lvl="0"/>
            <a:endParaRPr lang="en-US" dirty="0"/>
          </a:p>
        </p:txBody>
      </p:sp>
      <p:sp>
        <p:nvSpPr>
          <p:cNvPr id="9" name="TextBox 8"/>
          <p:cNvSpPr txBox="1"/>
          <p:nvPr userDrawn="1"/>
        </p:nvSpPr>
        <p:spPr>
          <a:xfrm>
            <a:off x="666750" y="847725"/>
            <a:ext cx="5943600" cy="523220"/>
          </a:xfrm>
          <a:prstGeom prst="rect">
            <a:avLst/>
          </a:prstGeom>
          <a:noFill/>
        </p:spPr>
        <p:txBody>
          <a:bodyPr wrap="square" rtlCol="0">
            <a:spAutoFit/>
          </a:bodyPr>
          <a:lstStyle/>
          <a:p>
            <a:r>
              <a:rPr kumimoji="0" lang="en-US" sz="2800" b="0" i="0" u="none" strike="noStrike" kern="1200" cap="none" spc="0" normalizeH="0" baseline="0" noProof="0" dirty="0">
                <a:ln>
                  <a:noFill/>
                </a:ln>
                <a:solidFill>
                  <a:srgbClr val="336A90"/>
                </a:solidFill>
                <a:effectLst/>
                <a:uLnTx/>
                <a:uFillTx/>
                <a:latin typeface="Arial" panose="020B0604020202020204" pitchFamily="34" charset="0"/>
                <a:ea typeface="+mj-ea"/>
              </a:rPr>
              <a:t>For More Information</a:t>
            </a:r>
            <a:endParaRPr lang="en-US" sz="1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89996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More Information - 2">
    <p:spTree>
      <p:nvGrpSpPr>
        <p:cNvPr id="1" name=""/>
        <p:cNvGrpSpPr/>
        <p:nvPr/>
      </p:nvGrpSpPr>
      <p:grpSpPr>
        <a:xfrm>
          <a:off x="0" y="0"/>
          <a:ext cx="0" cy="0"/>
          <a:chOff x="0" y="0"/>
          <a:chExt cx="0" cy="0"/>
        </a:xfrm>
      </p:grpSpPr>
      <p:sp>
        <p:nvSpPr>
          <p:cNvPr id="12" name="Rectangle 11"/>
          <p:cNvSpPr/>
          <p:nvPr userDrawn="1"/>
        </p:nvSpPr>
        <p:spPr>
          <a:xfrm>
            <a:off x="152400" y="152400"/>
            <a:ext cx="8839200" cy="2895600"/>
          </a:xfrm>
          <a:prstGeom prst="rect">
            <a:avLst/>
          </a:prstGeom>
          <a:solidFill>
            <a:srgbClr val="264A6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7"/>
          <p:cNvSpPr>
            <a:spLocks noGrp="1"/>
          </p:cNvSpPr>
          <p:nvPr>
            <p:ph type="title"/>
          </p:nvPr>
        </p:nvSpPr>
        <p:spPr>
          <a:xfrm>
            <a:off x="685800" y="457200"/>
            <a:ext cx="7543800" cy="523220"/>
          </a:xfrm>
        </p:spPr>
        <p:txBody>
          <a:bodyPr/>
          <a:lstStyle>
            <a:lvl1pPr>
              <a:defRPr>
                <a:solidFill>
                  <a:schemeClr val="bg1"/>
                </a:solidFill>
              </a:defRPr>
            </a:lvl1pPr>
          </a:lstStyle>
          <a:p>
            <a:r>
              <a:rPr lang="en-US" dirty="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685800" y="1219200"/>
            <a:ext cx="75438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Content Placeholder 2"/>
          <p:cNvSpPr>
            <a:spLocks noGrp="1"/>
          </p:cNvSpPr>
          <p:nvPr>
            <p:ph sz="half" idx="13" hasCustomPrompt="1"/>
          </p:nvPr>
        </p:nvSpPr>
        <p:spPr>
          <a:xfrm>
            <a:off x="152400" y="3048000"/>
            <a:ext cx="8839200" cy="36667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293175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ore Information - 3">
    <p:spTree>
      <p:nvGrpSpPr>
        <p:cNvPr id="1" name=""/>
        <p:cNvGrpSpPr/>
        <p:nvPr/>
      </p:nvGrpSpPr>
      <p:grpSpPr>
        <a:xfrm>
          <a:off x="0" y="0"/>
          <a:ext cx="0" cy="0"/>
          <a:chOff x="0" y="0"/>
          <a:chExt cx="0" cy="0"/>
        </a:xfrm>
      </p:grpSpPr>
      <p:sp>
        <p:nvSpPr>
          <p:cNvPr id="14" name="Title 7"/>
          <p:cNvSpPr>
            <a:spLocks noGrp="1"/>
          </p:cNvSpPr>
          <p:nvPr>
            <p:ph type="title" hasCustomPrompt="1"/>
          </p:nvPr>
        </p:nvSpPr>
        <p:spPr>
          <a:xfrm>
            <a:off x="552450" y="533400"/>
            <a:ext cx="3657600" cy="523220"/>
          </a:xfrm>
          <a:effectLst/>
        </p:spPr>
        <p:txBody>
          <a:bodyPr/>
          <a:lstStyle>
            <a:lvl1pPr>
              <a:defRPr>
                <a:solidFill>
                  <a:srgbClr val="336A90"/>
                </a:solidFill>
              </a:defRPr>
            </a:lvl1pPr>
          </a:lstStyle>
          <a:p>
            <a:r>
              <a:rPr lang="en-US" dirty="0"/>
              <a:t>For More Information</a:t>
            </a:r>
          </a:p>
        </p:txBody>
      </p:sp>
      <p:sp>
        <p:nvSpPr>
          <p:cNvPr id="15" name="Subtitle 2"/>
          <p:cNvSpPr>
            <a:spLocks noGrp="1"/>
          </p:cNvSpPr>
          <p:nvPr>
            <p:ph type="subTitle" idx="1" hasCustomPrompt="1"/>
          </p:nvPr>
        </p:nvSpPr>
        <p:spPr>
          <a:xfrm>
            <a:off x="533400" y="1219200"/>
            <a:ext cx="3657600" cy="1600200"/>
          </a:xfrm>
          <a:effectLst/>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Text STYLE</a:t>
            </a:r>
          </a:p>
        </p:txBody>
      </p:sp>
      <p:sp>
        <p:nvSpPr>
          <p:cNvPr id="9" name="Content Placeholder 2"/>
          <p:cNvSpPr>
            <a:spLocks noGrp="1"/>
          </p:cNvSpPr>
          <p:nvPr>
            <p:ph sz="half" idx="13" hasCustomPrompt="1"/>
          </p:nvPr>
        </p:nvSpPr>
        <p:spPr>
          <a:xfrm>
            <a:off x="4495800" y="152400"/>
            <a:ext cx="4495800" cy="65623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855222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Cover - Green">
    <p:bg>
      <p:bgPr>
        <a:solidFill>
          <a:srgbClr val="1CA087"/>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r>
              <a:rPr lang="en-US" dirty="0"/>
              <a:t>10/26/2016</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dirty="0"/>
              <a:t>Module 1</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cxnSp>
        <p:nvCxnSpPr>
          <p:cNvPr id="16" name="Straight Connector 15"/>
          <p:cNvCxnSpPr/>
          <p:nvPr userDrawn="1"/>
        </p:nvCxnSpPr>
        <p:spPr>
          <a:xfrm>
            <a:off x="762000" y="3429000"/>
            <a:ext cx="43434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userDrawn="1"/>
        </p:nvSpPr>
        <p:spPr>
          <a:xfrm>
            <a:off x="685800" y="5638800"/>
            <a:ext cx="4572000" cy="584775"/>
          </a:xfrm>
          <a:prstGeom prst="rect">
            <a:avLst/>
          </a:prstGeom>
          <a:noFill/>
        </p:spPr>
        <p:txBody>
          <a:bodyPr wrap="square" rtlCol="0">
            <a:spAutoFit/>
          </a:bodyPr>
          <a:lstStyle/>
          <a:p>
            <a:r>
              <a:rPr lang="en-US" sz="1600" dirty="0">
                <a:solidFill>
                  <a:schemeClr val="bg1"/>
                </a:solidFill>
                <a:latin typeface="+mn-lt"/>
              </a:rPr>
              <a:t>Office of Child Support Enforcement</a:t>
            </a:r>
          </a:p>
          <a:p>
            <a:r>
              <a:rPr lang="en-US" sz="1600" dirty="0">
                <a:solidFill>
                  <a:schemeClr val="bg1"/>
                </a:solidFill>
                <a:latin typeface="+mn-lt"/>
              </a:rPr>
              <a:t>Division of Policy and Training</a:t>
            </a:r>
          </a:p>
        </p:txBody>
      </p:sp>
      <p:sp>
        <p:nvSpPr>
          <p:cNvPr id="12" name="Subtitle 2"/>
          <p:cNvSpPr>
            <a:spLocks noGrp="1"/>
          </p:cNvSpPr>
          <p:nvPr>
            <p:ph type="subTitle" idx="1" hasCustomPrompt="1"/>
          </p:nvPr>
        </p:nvSpPr>
        <p:spPr>
          <a:xfrm>
            <a:off x="685800" y="36576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Title 1"/>
          <p:cNvSpPr>
            <a:spLocks noGrp="1"/>
          </p:cNvSpPr>
          <p:nvPr>
            <p:ph type="ctrTitle" hasCustomPrompt="1"/>
          </p:nvPr>
        </p:nvSpPr>
        <p:spPr>
          <a:xfrm>
            <a:off x="685800" y="16764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4894527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Green/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a:t>Click to edit Master text styles</a:t>
            </a:r>
          </a:p>
          <a:p>
            <a:pPr lvl="1"/>
            <a:r>
              <a:rPr lang="en-US" dirty="0"/>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r>
              <a:rPr lang="en-US" dirty="0"/>
              <a:t>10/26/2016</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a:t>Module 1</a:t>
            </a:r>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a:t>CLICK TO EDIT MASTER TITLE STYLE</a:t>
            </a:r>
          </a:p>
        </p:txBody>
      </p:sp>
    </p:spTree>
    <p:extLst>
      <p:ext uri="{BB962C8B-B14F-4D97-AF65-F5344CB8AC3E}">
        <p14:creationId xmlns:p14="http://schemas.microsoft.com/office/powerpoint/2010/main" val="7298995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Green Contact Info">
    <p:bg>
      <p:bgPr>
        <a:solidFill>
          <a:srgbClr val="1CA087"/>
        </a:solidFill>
        <a:effectLst/>
      </p:bgPr>
    </p:bg>
    <p:spTree>
      <p:nvGrpSpPr>
        <p:cNvPr id="1" name=""/>
        <p:cNvGrpSpPr/>
        <p:nvPr/>
      </p:nvGrpSpPr>
      <p:grpSpPr>
        <a:xfrm>
          <a:off x="0" y="0"/>
          <a:ext cx="0" cy="0"/>
          <a:chOff x="0" y="0"/>
          <a:chExt cx="0" cy="0"/>
        </a:xfrm>
      </p:grpSpPr>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r>
              <a:rPr lang="en-US" dirty="0"/>
              <a:t>10/26/2016</a:t>
            </a:r>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81000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320584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Light Gray">
    <p:bg>
      <p:bgPr>
        <a:solidFill>
          <a:srgbClr val="F6F3EE"/>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685800" y="1676400"/>
            <a:ext cx="5486400" cy="1600200"/>
          </a:xfrm>
        </p:spPr>
        <p:txBody>
          <a:bodyPr anchor="b" anchorCtr="0">
            <a:normAutofit/>
          </a:bodyPr>
          <a:lstStyle>
            <a:lvl1pPr>
              <a:defRPr sz="3200" baseline="0">
                <a:solidFill>
                  <a:srgbClr val="336A90"/>
                </a:solidFill>
              </a:defRPr>
            </a:lvl1pPr>
          </a:lstStyle>
          <a:p>
            <a:r>
              <a:rPr lang="en-US" dirty="0"/>
              <a:t>Click to Edit Master Style</a:t>
            </a:r>
          </a:p>
        </p:txBody>
      </p:sp>
      <p:sp>
        <p:nvSpPr>
          <p:cNvPr id="15" name="Subtitle 2"/>
          <p:cNvSpPr>
            <a:spLocks noGrp="1"/>
          </p:cNvSpPr>
          <p:nvPr>
            <p:ph type="subTitle" idx="1" hasCustomPrompt="1"/>
          </p:nvPr>
        </p:nvSpPr>
        <p:spPr>
          <a:xfrm>
            <a:off x="685800" y="3657600"/>
            <a:ext cx="3429000" cy="1600200"/>
          </a:xfrm>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800100" y="3429000"/>
            <a:ext cx="4343400" cy="0"/>
          </a:xfrm>
          <a:prstGeom prst="line">
            <a:avLst/>
          </a:prstGeom>
          <a:ln w="19050">
            <a:solidFill>
              <a:srgbClr val="336A90"/>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4375" y="5847783"/>
            <a:ext cx="3752407" cy="570367"/>
          </a:xfrm>
          <a:prstGeom prst="rect">
            <a:avLst/>
          </a:prstGeom>
        </p:spPr>
      </p:pic>
    </p:spTree>
    <p:extLst>
      <p:ext uri="{BB962C8B-B14F-4D97-AF65-F5344CB8AC3E}">
        <p14:creationId xmlns:p14="http://schemas.microsoft.com/office/powerpoint/2010/main" val="193833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400" y="3581400"/>
            <a:ext cx="6543675" cy="2057400"/>
          </a:xfrm>
          <a:prstGeom prst="rect">
            <a:avLst/>
          </a:prstGeom>
          <a:solidFill>
            <a:srgbClr val="264A64">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Title 1"/>
          <p:cNvSpPr>
            <a:spLocks noGrp="1"/>
          </p:cNvSpPr>
          <p:nvPr>
            <p:ph type="ctrTitle" hasCustomPrompt="1"/>
          </p:nvPr>
        </p:nvSpPr>
        <p:spPr>
          <a:xfrm>
            <a:off x="914400" y="3581400"/>
            <a:ext cx="5486400" cy="1219200"/>
          </a:xfrm>
          <a:noFill/>
        </p:spPr>
        <p:txBody>
          <a:bodyPr anchor="b" anchorCtr="0">
            <a:normAutofit/>
          </a:bodyPr>
          <a:lstStyle>
            <a:lvl1pPr marL="0" algn="l">
              <a:defRPr sz="3200" baseline="0">
                <a:solidFill>
                  <a:srgbClr val="FFFFFF"/>
                </a:solidFill>
              </a:defRPr>
            </a:lvl1pPr>
          </a:lstStyle>
          <a:p>
            <a:r>
              <a:rPr lang="en-US" dirty="0"/>
              <a:t>Title Goes Here &amp;</a:t>
            </a:r>
            <a:br>
              <a:rPr lang="en-US" dirty="0"/>
            </a:br>
            <a:r>
              <a:rPr lang="en-US" dirty="0"/>
              <a:t>Can Run Two Lines</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0" name="Picture 9"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8193" y="5029200"/>
            <a:ext cx="3142807" cy="479500"/>
          </a:xfrm>
          <a:prstGeom prst="rect">
            <a:avLst/>
          </a:prstGeom>
        </p:spPr>
      </p:pic>
    </p:spTree>
    <p:extLst>
      <p:ext uri="{BB962C8B-B14F-4D97-AF65-F5344CB8AC3E}">
        <p14:creationId xmlns:p14="http://schemas.microsoft.com/office/powerpoint/2010/main" val="3360958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Photo - No 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2667000"/>
            <a:ext cx="5486400" cy="1447800"/>
          </a:xfrm>
        </p:spPr>
        <p:txBody>
          <a:bodyPr anchor="ctr" anchorCtr="0">
            <a:normAutofit/>
          </a:bodyPr>
          <a:lstStyle>
            <a:lvl1pPr>
              <a:defRPr sz="3200" baseline="0">
                <a:solidFill>
                  <a:srgbClr val="FFFFFF"/>
                </a:solidFill>
              </a:defRPr>
            </a:lvl1pPr>
          </a:lstStyle>
          <a:p>
            <a:r>
              <a:rPr lang="en-US" dirty="0"/>
              <a:t>Click to Edit Master </a:t>
            </a:r>
            <a:br>
              <a:rPr lang="en-US" dirty="0"/>
            </a:br>
            <a:r>
              <a:rPr lang="en-US" dirty="0"/>
              <a:t>Photo Title Style</a:t>
            </a:r>
          </a:p>
        </p:txBody>
      </p:sp>
      <p:sp>
        <p:nvSpPr>
          <p:cNvPr id="15" name="Subtitle 2"/>
          <p:cNvSpPr>
            <a:spLocks noGrp="1"/>
          </p:cNvSpPr>
          <p:nvPr>
            <p:ph type="subTitle" idx="1" hasCustomPrompt="1"/>
          </p:nvPr>
        </p:nvSpPr>
        <p:spPr>
          <a:xfrm>
            <a:off x="914400" y="4343400"/>
            <a:ext cx="5562600" cy="10668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1066800" y="41148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6" name="Picture 5"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3861607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Divider - Dark Blue">
    <p:bg>
      <p:bgPr>
        <a:solidFill>
          <a:srgbClr val="264A6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1589782"/>
            <a:ext cx="8153400" cy="523220"/>
          </a:xfrm>
        </p:spPr>
        <p:txBody>
          <a:bodyPr wrap="square" anchor="t" anchorCtr="0">
            <a:spAutoFit/>
          </a:bodyPr>
          <a:lstStyle>
            <a:lvl1pPr algn="ctr">
              <a:defRPr sz="2800">
                <a:solidFill>
                  <a:srgbClr val="FFFFFF"/>
                </a:solidFill>
              </a:defRPr>
            </a:lvl1pPr>
          </a:lstStyle>
          <a:p>
            <a:r>
              <a:rPr lang="en-US" dirty="0"/>
              <a:t>Click to Edit Master Divider Title Style</a:t>
            </a:r>
          </a:p>
        </p:txBody>
      </p:sp>
    </p:spTree>
    <p:extLst>
      <p:ext uri="{BB962C8B-B14F-4D97-AF65-F5344CB8AC3E}">
        <p14:creationId xmlns:p14="http://schemas.microsoft.com/office/powerpoint/2010/main" val="183496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399" y="4181475"/>
            <a:ext cx="6543675" cy="1600200"/>
          </a:xfrm>
          <a:prstGeom prst="rect">
            <a:avLst/>
          </a:prstGeom>
          <a:solidFill>
            <a:srgbClr val="264A64">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7" name="Title 1"/>
          <p:cNvSpPr>
            <a:spLocks noGrp="1"/>
          </p:cNvSpPr>
          <p:nvPr>
            <p:ph type="ctrTitle" hasCustomPrompt="1"/>
          </p:nvPr>
        </p:nvSpPr>
        <p:spPr>
          <a:xfrm>
            <a:off x="914400" y="4181475"/>
            <a:ext cx="5486400" cy="1600200"/>
          </a:xfrm>
          <a:noFill/>
        </p:spPr>
        <p:txBody>
          <a:bodyPr anchor="ctr" anchorCtr="0">
            <a:normAutofit/>
          </a:bodyPr>
          <a:lstStyle>
            <a:lvl1pPr marL="0" algn="l">
              <a:defRPr sz="2800" baseline="0">
                <a:solidFill>
                  <a:srgbClr val="FFFFFF"/>
                </a:solidFill>
              </a:defRPr>
            </a:lvl1pPr>
          </a:lstStyle>
          <a:p>
            <a:r>
              <a:rPr lang="en-US" dirty="0"/>
              <a:t>Click to Edit Photo Divider </a:t>
            </a:r>
            <a:br>
              <a:rPr lang="en-US" dirty="0"/>
            </a:br>
            <a:r>
              <a:rPr lang="en-US" dirty="0"/>
              <a:t>Title Style</a:t>
            </a:r>
          </a:p>
        </p:txBody>
      </p:sp>
    </p:spTree>
    <p:extLst>
      <p:ext uri="{BB962C8B-B14F-4D97-AF65-F5344CB8AC3E}">
        <p14:creationId xmlns:p14="http://schemas.microsoft.com/office/powerpoint/2010/main" val="2452134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over -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066800"/>
            <a:ext cx="7315200" cy="990600"/>
          </a:xfrm>
          <a:noFill/>
        </p:spPr>
        <p:txBody>
          <a:bodyPr anchor="b" anchorCtr="0">
            <a:normAutofit/>
          </a:bodyPr>
          <a:lstStyle>
            <a:lvl1pPr marL="0" algn="l">
              <a:defRPr sz="3200" baseline="0">
                <a:solidFill>
                  <a:srgbClr val="FFFFFF"/>
                </a:solidFill>
              </a:defRPr>
            </a:lvl1pPr>
          </a:lstStyle>
          <a:p>
            <a:r>
              <a:rPr lang="en-US" dirty="0"/>
              <a:t>Click to Edit Photo Divider </a:t>
            </a:r>
            <a:br>
              <a:rPr lang="en-US" dirty="0"/>
            </a:br>
            <a:r>
              <a:rPr lang="en-US" dirty="0"/>
              <a:t>Title Style</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16161667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85800" y="1600200"/>
            <a:ext cx="7543800" cy="4572000"/>
          </a:xfrm>
        </p:spPr>
        <p:txBody>
          <a:bodyPr/>
          <a:lstStyle>
            <a:lvl1pPr>
              <a:defRPr baseline="0">
                <a:solidFill>
                  <a:srgbClr val="5B616B"/>
                </a:solidFill>
              </a:defRPr>
            </a:lvl1pPr>
            <a:lvl2pPr>
              <a:defRPr>
                <a:solidFill>
                  <a:srgbClr val="5B616B"/>
                </a:solidFill>
              </a:defRPr>
            </a:lvl2pPr>
            <a:lvl3pPr>
              <a:defRPr sz="1600">
                <a:latin typeface="Arial" panose="020B0604020202020204" pitchFamily="34" charset="0"/>
                <a:cs typeface="Arial" panose="020B0604020202020204" pitchFamily="34" charset="0"/>
              </a:defRPr>
            </a:lvl3pPr>
          </a:lstStyle>
          <a:p>
            <a:pPr lvl="0"/>
            <a:r>
              <a:rPr lang="en-US" dirty="0"/>
              <a:t>Level 1 bullet goes here</a:t>
            </a:r>
          </a:p>
          <a:p>
            <a:pPr lvl="1"/>
            <a:r>
              <a:rPr lang="en-US" dirty="0"/>
              <a:t>Level 2 bullet goes here</a:t>
            </a:r>
          </a:p>
          <a:p>
            <a:pPr lvl="2"/>
            <a:r>
              <a:rPr lang="en-US" dirty="0"/>
              <a:t>Level 3 bullet goes here</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 &amp; Can Run Two Lines</a:t>
            </a:r>
          </a:p>
        </p:txBody>
      </p:sp>
      <p:sp>
        <p:nvSpPr>
          <p:cNvPr id="2" name="TextBox 1"/>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Tree>
    <p:extLst>
      <p:ext uri="{BB962C8B-B14F-4D97-AF65-F5344CB8AC3E}">
        <p14:creationId xmlns:p14="http://schemas.microsoft.com/office/powerpoint/2010/main" val="1116097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ue/Gray 2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85800" y="1600200"/>
            <a:ext cx="3657296" cy="4724400"/>
          </a:xfrm>
        </p:spPr>
        <p:txBody>
          <a:bodyPr>
            <a:normAutofit/>
          </a:bodyPr>
          <a:lstStyle>
            <a:lvl1pPr>
              <a:defRPr sz="2000" baseline="0">
                <a:solidFill>
                  <a:srgbClr val="5B616B"/>
                </a:solidFill>
              </a:defRPr>
            </a:lvl1pPr>
            <a:lvl2pPr>
              <a:defRPr sz="1800" baseline="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6" name="Content Placeholder 2"/>
          <p:cNvSpPr>
            <a:spLocks noGrp="1"/>
          </p:cNvSpPr>
          <p:nvPr>
            <p:ph sz="half" idx="11" hasCustomPrompt="1"/>
          </p:nvPr>
        </p:nvSpPr>
        <p:spPr>
          <a:xfrm>
            <a:off x="4724400" y="1600200"/>
            <a:ext cx="3505200"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9"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extBox 10"/>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12"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2224755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3E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
        <p:nvSpPr>
          <p:cNvPr id="9" name="Footer Placeholder 4"/>
          <p:cNvSpPr>
            <a:spLocks noGrp="1"/>
          </p:cNvSpPr>
          <p:nvPr>
            <p:ph type="ftr" sz="quarter" idx="3"/>
          </p:nvPr>
        </p:nvSpPr>
        <p:spPr>
          <a:xfrm>
            <a:off x="3124200" y="6505545"/>
            <a:ext cx="2895600" cy="215444"/>
          </a:xfrm>
          <a:prstGeom prst="rect">
            <a:avLst/>
          </a:prstGeom>
        </p:spPr>
        <p:txBody>
          <a:bodyPr vert="horz" lIns="91440" tIns="45720" rIns="91440" bIns="45720" rtlCol="0" anchor="ctr">
            <a:spAutoFit/>
          </a:bodyPr>
          <a:lstStyle>
            <a:lvl1pPr algn="ctr">
              <a:defRPr sz="800" b="0" i="0">
                <a:solidFill>
                  <a:srgbClr val="6C6463"/>
                </a:solidFill>
                <a:latin typeface="Arial" panose="020B0604020202020204" pitchFamily="34" charset="0"/>
                <a:cs typeface="Arial" panose="020B0604020202020204" pitchFamily="34" charset="0"/>
              </a:defRPr>
            </a:lvl1pPr>
          </a:lstStyle>
          <a:p>
            <a:r>
              <a:rPr lang="en-US" dirty="0"/>
              <a:t>Office of Child Support Enforcement</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738" r:id="rId1"/>
    <p:sldLayoutId id="2147483741" r:id="rId2"/>
    <p:sldLayoutId id="2147483743" r:id="rId3"/>
    <p:sldLayoutId id="2147483742" r:id="rId4"/>
    <p:sldLayoutId id="2147483654" r:id="rId5"/>
    <p:sldLayoutId id="2147483745" r:id="rId6"/>
    <p:sldLayoutId id="2147483746" r:id="rId7"/>
    <p:sldLayoutId id="2147483708" r:id="rId8"/>
    <p:sldLayoutId id="2147483774" r:id="rId9"/>
    <p:sldLayoutId id="2147483710" r:id="rId10"/>
    <p:sldLayoutId id="2147483748" r:id="rId11"/>
    <p:sldLayoutId id="2147483776" r:id="rId12"/>
    <p:sldLayoutId id="2147483744" r:id="rId13"/>
    <p:sldLayoutId id="2147483775" r:id="rId14"/>
    <p:sldLayoutId id="2147483777" r:id="rId15"/>
    <p:sldLayoutId id="2147483778" r:id="rId16"/>
    <p:sldLayoutId id="2147483779" r:id="rId17"/>
  </p:sldLayoutIdLst>
  <p:hf hdr="0" dt="0"/>
  <p:txStyles>
    <p:titleStyle>
      <a:lvl1pPr algn="l" defTabSz="457200" rtl="0" eaLnBrk="1" latinLnBrk="0" hangingPunct="1">
        <a:spcBef>
          <a:spcPct val="0"/>
        </a:spcBef>
        <a:buNone/>
        <a:defRPr sz="2800" b="0" i="0" kern="1200" baseline="0">
          <a:solidFill>
            <a:srgbClr val="336A90"/>
          </a:solidFill>
          <a:latin typeface="Arial" panose="020B0604020202020204" pitchFamily="34" charset="0"/>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hyperlink" Target="http://www.uniformlaws.org/shared/docs/interstate%20family%20support/UIFSA_2008_Final_Amended%202015_Revised%20Prefatory%20Note%20and%20Comments.pdf" TargetMode="External"/><Relationship Id="rId2" Type="http://schemas.openxmlformats.org/officeDocument/2006/relationships/notesSlide" Target="../notesSlides/notesSlide70.xml"/><Relationship Id="rId1" Type="http://schemas.openxmlformats.org/officeDocument/2006/relationships/slideLayout" Target="../slideLayouts/slideLayout8.xml"/><Relationship Id="rId4" Type="http://schemas.openxmlformats.org/officeDocument/2006/relationships/hyperlink" Target="https://www.acf.hhs.gov/sites/default/files/programs/css/at_17_07_a.pdf" TargetMode="Externa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956441" y="2895600"/>
            <a:ext cx="5486400" cy="1828800"/>
          </a:xfrm>
        </p:spPr>
        <p:txBody>
          <a:bodyPr>
            <a:normAutofit/>
          </a:bodyPr>
          <a:lstStyle/>
          <a:p>
            <a:pPr>
              <a:lnSpc>
                <a:spcPts val="3480"/>
              </a:lnSpc>
              <a:spcBef>
                <a:spcPts val="0"/>
              </a:spcBef>
            </a:pPr>
            <a:r>
              <a:rPr lang="en-US" dirty="0"/>
              <a:t>INTERSTATE PAYMENT PROCESSING</a:t>
            </a:r>
            <a:br>
              <a:rPr lang="en-US" dirty="0"/>
            </a:br>
            <a:endParaRPr lang="en-US" dirty="0"/>
          </a:p>
        </p:txBody>
      </p:sp>
      <p:sp>
        <p:nvSpPr>
          <p:cNvPr id="6" name="Subtitle 5"/>
          <p:cNvSpPr>
            <a:spLocks noGrp="1"/>
          </p:cNvSpPr>
          <p:nvPr>
            <p:ph type="subTitle" idx="1"/>
          </p:nvPr>
        </p:nvSpPr>
        <p:spPr>
          <a:xfrm>
            <a:off x="990600" y="4267200"/>
            <a:ext cx="5562600" cy="1066800"/>
          </a:xfrm>
        </p:spPr>
        <p:txBody>
          <a:bodyPr/>
          <a:lstStyle/>
          <a:p>
            <a:r>
              <a:rPr lang="en-US" dirty="0"/>
              <a:t>November 15, 2018</a:t>
            </a:r>
          </a:p>
        </p:txBody>
      </p:sp>
    </p:spTree>
    <p:extLst>
      <p:ext uri="{BB962C8B-B14F-4D97-AF65-F5344CB8AC3E}">
        <p14:creationId xmlns:p14="http://schemas.microsoft.com/office/powerpoint/2010/main" val="33545610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8000"/>
          </a:xfrm>
          <a:prstGeom prst="rect">
            <a:avLst/>
          </a:prstGeom>
        </p:spPr>
      </p:pic>
      <p:sp>
        <p:nvSpPr>
          <p:cNvPr id="9" name="Content Placeholder 8"/>
          <p:cNvSpPr>
            <a:spLocks noGrp="1"/>
          </p:cNvSpPr>
          <p:nvPr>
            <p:ph idx="1"/>
          </p:nvPr>
        </p:nvSpPr>
        <p:spPr>
          <a:xfrm>
            <a:off x="2209800" y="2438399"/>
            <a:ext cx="6019800" cy="762001"/>
          </a:xfrm>
        </p:spPr>
        <p:txBody>
          <a:bodyPr>
            <a:normAutofit/>
          </a:bodyPr>
          <a:lstStyle/>
          <a:p>
            <a:pPr marL="0" indent="0">
              <a:buNone/>
            </a:pPr>
            <a:r>
              <a:rPr lang="en-US" sz="2600" b="1" dirty="0" smtClean="0">
                <a:ea typeface="Tahoma" panose="020B0604030504040204" pitchFamily="34" charset="0"/>
                <a:cs typeface="Arial" panose="020B0604020202020204" pitchFamily="34" charset="0"/>
              </a:rPr>
              <a:t>Custodial parent and child</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smtClean="0"/>
              <a:t>Legend</a:t>
            </a:r>
            <a:endParaRPr lang="en-US" sz="3200" dirty="0"/>
          </a:p>
        </p:txBody>
      </p:sp>
      <p:sp>
        <p:nvSpPr>
          <p:cNvPr id="6" name="Content Placeholder 8"/>
          <p:cNvSpPr txBox="1">
            <a:spLocks/>
          </p:cNvSpPr>
          <p:nvPr/>
        </p:nvSpPr>
        <p:spPr>
          <a:xfrm>
            <a:off x="2209800" y="3429000"/>
            <a:ext cx="6019800" cy="762001"/>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600" b="0" i="0" kern="1200">
                <a:solidFill>
                  <a:srgbClr val="6C6463"/>
                </a:solidFill>
                <a:latin typeface="Arial" panose="020B0604020202020204" pitchFamily="34" charset="0"/>
                <a:ea typeface="+mn-ea"/>
                <a:cs typeface="Arial" panose="020B0604020202020204" pitchFamily="34" charset="0"/>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600" b="1" dirty="0" smtClean="0">
                <a:ea typeface="Tahoma" panose="020B0604030504040204" pitchFamily="34" charset="0"/>
                <a:cs typeface="Arial" panose="020B0604020202020204" pitchFamily="34" charset="0"/>
              </a:rPr>
              <a:t>Noncustodial parent</a:t>
            </a:r>
          </a:p>
        </p:txBody>
      </p:sp>
      <p:sp>
        <p:nvSpPr>
          <p:cNvPr id="7" name="Content Placeholder 8"/>
          <p:cNvSpPr txBox="1">
            <a:spLocks/>
          </p:cNvSpPr>
          <p:nvPr/>
        </p:nvSpPr>
        <p:spPr>
          <a:xfrm>
            <a:off x="2209800" y="4343400"/>
            <a:ext cx="6019800" cy="762001"/>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600" b="0" i="0" kern="1200">
                <a:solidFill>
                  <a:srgbClr val="6C6463"/>
                </a:solidFill>
                <a:latin typeface="Arial" panose="020B0604020202020204" pitchFamily="34" charset="0"/>
                <a:ea typeface="+mn-ea"/>
                <a:cs typeface="Arial" panose="020B0604020202020204" pitchFamily="34" charset="0"/>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600" b="1" dirty="0" smtClean="0">
                <a:ea typeface="Tahoma" panose="020B0604030504040204" pitchFamily="34" charset="0"/>
                <a:cs typeface="Arial" panose="020B0604020202020204" pitchFamily="34" charset="0"/>
              </a:rPr>
              <a:t>Child support order</a:t>
            </a:r>
          </a:p>
        </p:txBody>
      </p:sp>
      <p:sp>
        <p:nvSpPr>
          <p:cNvPr id="10" name="Content Placeholder 8"/>
          <p:cNvSpPr txBox="1">
            <a:spLocks/>
          </p:cNvSpPr>
          <p:nvPr/>
        </p:nvSpPr>
        <p:spPr>
          <a:xfrm>
            <a:off x="2209800" y="5257799"/>
            <a:ext cx="6019800" cy="762001"/>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600" b="0" i="0" kern="1200">
                <a:solidFill>
                  <a:srgbClr val="6C6463"/>
                </a:solidFill>
                <a:latin typeface="Arial" panose="020B0604020202020204" pitchFamily="34" charset="0"/>
                <a:ea typeface="+mn-ea"/>
                <a:cs typeface="Arial" panose="020B0604020202020204" pitchFamily="34" charset="0"/>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600" b="1" dirty="0" smtClean="0">
                <a:ea typeface="Tahoma" panose="020B0604030504040204" pitchFamily="34" charset="0"/>
                <a:cs typeface="Arial" panose="020B0604020202020204" pitchFamily="34" charset="0"/>
              </a:rPr>
              <a:t>IV-D child support case</a:t>
            </a:r>
          </a:p>
        </p:txBody>
      </p:sp>
    </p:spTree>
    <p:extLst>
      <p:ext uri="{BB962C8B-B14F-4D97-AF65-F5344CB8AC3E}">
        <p14:creationId xmlns:p14="http://schemas.microsoft.com/office/powerpoint/2010/main" val="29225296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7999"/>
          </a:xfrm>
          <a:prstGeom prst="rect">
            <a:avLst/>
          </a:prstGeom>
        </p:spPr>
      </p:pic>
      <p:sp>
        <p:nvSpPr>
          <p:cNvPr id="9" name="Content Placeholder 8"/>
          <p:cNvSpPr>
            <a:spLocks noGrp="1"/>
          </p:cNvSpPr>
          <p:nvPr>
            <p:ph idx="1"/>
          </p:nvPr>
        </p:nvSpPr>
        <p:spPr/>
        <p:txBody>
          <a:bodyPr>
            <a:normAutofit/>
          </a:bodyPr>
          <a:lstStyle/>
          <a:p>
            <a:r>
              <a:rPr lang="en-US" sz="2600" dirty="0">
                <a:ea typeface="Tahoma" panose="020B0604030504040204" pitchFamily="34" charset="0"/>
                <a:cs typeface="Arial" panose="020B0604020202020204" pitchFamily="34" charset="0"/>
              </a:rPr>
              <a:t>Texas tribunal entered order for Carl to pay child support to Anna for their son Ben </a:t>
            </a:r>
          </a:p>
          <a:p>
            <a:r>
              <a:rPr lang="en-US" sz="2600" dirty="0">
                <a:ea typeface="Tahoma" panose="020B0604030504040204" pitchFamily="34" charset="0"/>
                <a:cs typeface="Arial" panose="020B0604020202020204" pitchFamily="34" charset="0"/>
              </a:rPr>
              <a:t>Anna and Ben move to New Mexico and Anna applies for TANF</a:t>
            </a:r>
          </a:p>
          <a:p>
            <a:r>
              <a:rPr lang="en-US" sz="2600" dirty="0"/>
              <a:t>Carl remains in Texas</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Scenario 1:  Payment Forwarding</a:t>
            </a:r>
          </a:p>
        </p:txBody>
      </p:sp>
    </p:spTree>
    <p:extLst>
      <p:ext uri="{BB962C8B-B14F-4D97-AF65-F5344CB8AC3E}">
        <p14:creationId xmlns:p14="http://schemas.microsoft.com/office/powerpoint/2010/main" val="3672753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New Mexico IV-D agency investigates and learns:</a:t>
            </a:r>
          </a:p>
          <a:p>
            <a:pPr lvl="1"/>
            <a:r>
              <a:rPr lang="en-US" sz="2400" dirty="0"/>
              <a:t>Texas does not have open IV-D case</a:t>
            </a:r>
          </a:p>
          <a:p>
            <a:pPr lvl="1"/>
            <a:r>
              <a:rPr lang="en-US" sz="2400" dirty="0"/>
              <a:t>There is income withholding order collecting support</a:t>
            </a:r>
          </a:p>
          <a:p>
            <a:r>
              <a:rPr lang="en-US" sz="2600" dirty="0"/>
              <a:t>What should New Mexico do?</a:t>
            </a:r>
          </a:p>
          <a:p>
            <a:pPr marL="0" indent="0">
              <a:buNone/>
            </a:pPr>
            <a:endParaRPr lang="en-US" sz="2600" dirty="0">
              <a:latin typeface="Century Schoolbook" panose="02040604050505020304" pitchFamily="18" charset="0"/>
              <a:ea typeface="Tahoma" panose="020B0604030504040204" pitchFamily="34" charset="0"/>
              <a:cs typeface="Arial" panose="020B0604020202020204" pitchFamily="34" charset="0"/>
            </a:endParaRPr>
          </a:p>
          <a:p>
            <a:pPr marL="454025" lvl="1" indent="0">
              <a:buNone/>
            </a:pPr>
            <a:endParaRPr 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1:  Payment Forwarding (cont’d)</a:t>
            </a:r>
          </a:p>
        </p:txBody>
      </p:sp>
    </p:spTree>
    <p:extLst>
      <p:ext uri="{BB962C8B-B14F-4D97-AF65-F5344CB8AC3E}">
        <p14:creationId xmlns:p14="http://schemas.microsoft.com/office/powerpoint/2010/main" val="2226004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533400" y="1523999"/>
            <a:ext cx="8077200" cy="4981545"/>
          </a:xfrm>
        </p:spPr>
        <p:txBody>
          <a:bodyPr>
            <a:normAutofit/>
          </a:bodyPr>
          <a:lstStyle/>
          <a:p>
            <a:r>
              <a:rPr lang="en-US" sz="2600" dirty="0">
                <a:ea typeface="Tahoma" panose="020B0604030504040204" pitchFamily="34" charset="0"/>
                <a:cs typeface="Arial" panose="020B0604020202020204" pitchFamily="34" charset="0"/>
              </a:rPr>
              <a:t>New Mexico must open IV-D case and decide most appropriate service</a:t>
            </a:r>
          </a:p>
          <a:p>
            <a:r>
              <a:rPr lang="en-US" sz="2600" dirty="0">
                <a:ea typeface="Tahoma" panose="020B0604030504040204" pitchFamily="34" charset="0"/>
                <a:cs typeface="Arial" panose="020B0604020202020204" pitchFamily="34" charset="0"/>
              </a:rPr>
              <a:t>New Mexico can send </a:t>
            </a:r>
            <a:r>
              <a:rPr lang="en-US" sz="2800" dirty="0"/>
              <a:t>Child Support Enforcement Transmittal #3 – Request for Assistance/ Discovery </a:t>
            </a:r>
            <a:r>
              <a:rPr lang="en-US" sz="2600" dirty="0">
                <a:ea typeface="Tahoma" panose="020B0604030504040204" pitchFamily="34" charset="0"/>
                <a:cs typeface="Arial" panose="020B0604020202020204" pitchFamily="34" charset="0"/>
              </a:rPr>
              <a:t>to Texas asking for payment forwarding from Texas’ SDU to New Mexico’s SDU</a:t>
            </a:r>
          </a:p>
          <a:p>
            <a:r>
              <a:rPr lang="en-US" sz="2600" dirty="0">
                <a:ea typeface="Tahoma" panose="020B0604030504040204" pitchFamily="34" charset="0"/>
                <a:cs typeface="Arial" panose="020B0604020202020204" pitchFamily="34" charset="0"/>
              </a:rPr>
              <a:t>Texas must comply with request</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1:  Payment Forwarding </a:t>
            </a:r>
            <a:r>
              <a:rPr lang="en-US" sz="3200" i="1" dirty="0"/>
              <a:t>Analysis</a:t>
            </a:r>
          </a:p>
        </p:txBody>
      </p:sp>
    </p:spTree>
    <p:extLst>
      <p:ext uri="{BB962C8B-B14F-4D97-AF65-F5344CB8AC3E}">
        <p14:creationId xmlns:p14="http://schemas.microsoft.com/office/powerpoint/2010/main" val="15822903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7999"/>
          </a:xfrm>
          <a:prstGeom prst="rect">
            <a:avLst/>
          </a:prstGeom>
        </p:spPr>
      </p:pic>
      <p:sp>
        <p:nvSpPr>
          <p:cNvPr id="9" name="Content Placeholder 8"/>
          <p:cNvSpPr>
            <a:spLocks noGrp="1"/>
          </p:cNvSpPr>
          <p:nvPr>
            <p:ph idx="1"/>
          </p:nvPr>
        </p:nvSpPr>
        <p:spPr/>
        <p:txBody>
          <a:bodyPr>
            <a:normAutofit/>
          </a:bodyPr>
          <a:lstStyle/>
          <a:p>
            <a:r>
              <a:rPr lang="en-US" sz="2600" dirty="0">
                <a:ea typeface="Tahoma" panose="020B0604030504040204" pitchFamily="34" charset="0"/>
                <a:cs typeface="Arial" panose="020B0604020202020204" pitchFamily="34" charset="0"/>
              </a:rPr>
              <a:t>New Mexico decides to send </a:t>
            </a:r>
            <a:r>
              <a:rPr lang="en-US" sz="2600" dirty="0"/>
              <a:t>Child Support Enforcement Transmittal #3 </a:t>
            </a:r>
            <a:r>
              <a:rPr lang="en-US" sz="2600" dirty="0">
                <a:ea typeface="Tahoma" panose="020B0604030504040204" pitchFamily="34" charset="0"/>
                <a:cs typeface="Arial" panose="020B0604020202020204" pitchFamily="34" charset="0"/>
              </a:rPr>
              <a:t>to Texas asking for payment forwarding from Texas’ SDU to New Mexico’s SDU</a:t>
            </a:r>
          </a:p>
          <a:p>
            <a:pPr marL="0" indent="0">
              <a:buNone/>
            </a:pPr>
            <a:r>
              <a:rPr lang="en-US" sz="2600" b="1" dirty="0">
                <a:ea typeface="Tahoma" panose="020B0604030504040204" pitchFamily="34" charset="0"/>
                <a:cs typeface="Arial" panose="020B0604020202020204" pitchFamily="34" charset="0"/>
              </a:rPr>
              <a:t>In order to process the request for payment forwarding, Texas must open a IV-D case.</a:t>
            </a:r>
            <a:endParaRPr lang="en-US" sz="2600" dirty="0">
              <a:ea typeface="Tahoma" panose="020B0604030504040204" pitchFamily="34" charset="0"/>
              <a:cs typeface="Arial" panose="020B0604020202020204" pitchFamily="34" charset="0"/>
            </a:endParaRPr>
          </a:p>
          <a:p>
            <a:pPr marL="457200" indent="-457200">
              <a:buAutoNum type="alphaLcPeriod"/>
            </a:pPr>
            <a:r>
              <a:rPr lang="en-US" sz="2400" dirty="0">
                <a:ea typeface="Tahoma" panose="020B0604030504040204" pitchFamily="34" charset="0"/>
                <a:cs typeface="Arial" panose="020B0604020202020204" pitchFamily="34" charset="0"/>
              </a:rPr>
              <a:t>True</a:t>
            </a:r>
          </a:p>
          <a:p>
            <a:pPr marL="457200" indent="-457200">
              <a:buAutoNum type="alphaLcPeriod"/>
            </a:pPr>
            <a:r>
              <a:rPr lang="en-US" sz="2400" dirty="0">
                <a:ea typeface="Tahoma" panose="020B0604030504040204" pitchFamily="34" charset="0"/>
                <a:cs typeface="Arial" panose="020B0604020202020204" pitchFamily="34" charset="0"/>
              </a:rPr>
              <a:t>False</a:t>
            </a:r>
          </a:p>
          <a:p>
            <a:pPr marL="0" indent="0">
              <a:buNone/>
            </a:pPr>
            <a:endParaRPr lang="en-US" sz="2600" dirty="0">
              <a:latin typeface="Century Schoolbook" panose="02040604050505020304" pitchFamily="18" charset="0"/>
              <a:ea typeface="Tahoma" panose="020B0604030504040204" pitchFamily="34" charset="0"/>
              <a:cs typeface="Arial" panose="020B0604020202020204" pitchFamily="34" charset="0"/>
            </a:endParaRP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1:  Payment Forwarding </a:t>
            </a:r>
            <a:br>
              <a:rPr lang="en-US" sz="3200" dirty="0"/>
            </a:br>
            <a:r>
              <a:rPr lang="en-US" sz="3200" i="1" dirty="0"/>
              <a:t>Polling Question</a:t>
            </a:r>
          </a:p>
        </p:txBody>
      </p:sp>
    </p:spTree>
    <p:extLst>
      <p:ext uri="{BB962C8B-B14F-4D97-AF65-F5344CB8AC3E}">
        <p14:creationId xmlns:p14="http://schemas.microsoft.com/office/powerpoint/2010/main" val="2496330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7999"/>
          </a:xfrm>
          <a:prstGeom prst="rect">
            <a:avLst/>
          </a:prstGeom>
        </p:spPr>
      </p:pic>
      <p:sp>
        <p:nvSpPr>
          <p:cNvPr id="9" name="Content Placeholder 8"/>
          <p:cNvSpPr>
            <a:spLocks noGrp="1"/>
          </p:cNvSpPr>
          <p:nvPr>
            <p:ph idx="1"/>
          </p:nvPr>
        </p:nvSpPr>
        <p:spPr>
          <a:xfrm>
            <a:off x="685800" y="1600200"/>
            <a:ext cx="7543800" cy="4572000"/>
          </a:xfrm>
        </p:spPr>
        <p:txBody>
          <a:bodyPr>
            <a:normAutofit/>
          </a:bodyPr>
          <a:lstStyle/>
          <a:p>
            <a:r>
              <a:rPr lang="en-US" sz="2600" dirty="0">
                <a:ea typeface="Tahoma" panose="020B0604030504040204" pitchFamily="34" charset="0"/>
                <a:cs typeface="Arial" panose="020B0604020202020204" pitchFamily="34" charset="0"/>
              </a:rPr>
              <a:t>New Mexico decides to send </a:t>
            </a:r>
            <a:r>
              <a:rPr lang="en-US" sz="2600" dirty="0"/>
              <a:t>Child Support Enforcement Transmittal #3 </a:t>
            </a:r>
            <a:r>
              <a:rPr lang="en-US" sz="2600" dirty="0">
                <a:ea typeface="Tahoma" panose="020B0604030504040204" pitchFamily="34" charset="0"/>
                <a:cs typeface="Arial" panose="020B0604020202020204" pitchFamily="34" charset="0"/>
              </a:rPr>
              <a:t>to Texas asking for payment forwarding from Texas’ SDU to New Mexico’s SDU</a:t>
            </a:r>
          </a:p>
          <a:p>
            <a:pPr marL="0" indent="0">
              <a:buNone/>
            </a:pPr>
            <a:r>
              <a:rPr lang="en-US" sz="2600" b="1" dirty="0">
                <a:ea typeface="Tahoma" panose="020B0604030504040204" pitchFamily="34" charset="0"/>
                <a:cs typeface="Arial" panose="020B0604020202020204" pitchFamily="34" charset="0"/>
              </a:rPr>
              <a:t>In order to process the request for payment forwarding, Texas must open a IV-D case.</a:t>
            </a:r>
            <a:endParaRPr lang="en-US" sz="2600" dirty="0">
              <a:ea typeface="Tahoma" panose="020B0604030504040204" pitchFamily="34" charset="0"/>
              <a:cs typeface="Arial" panose="020B0604020202020204" pitchFamily="34" charset="0"/>
            </a:endParaRPr>
          </a:p>
          <a:p>
            <a:pPr marL="457200" indent="-457200">
              <a:buAutoNum type="alphaLcPeriod"/>
            </a:pPr>
            <a:r>
              <a:rPr lang="en-US" sz="2400" dirty="0">
                <a:solidFill>
                  <a:schemeClr val="bg1">
                    <a:lumMod val="65000"/>
                  </a:schemeClr>
                </a:solidFill>
                <a:ea typeface="Tahoma" panose="020B0604030504040204" pitchFamily="34" charset="0"/>
                <a:cs typeface="Arial" panose="020B0604020202020204" pitchFamily="34" charset="0"/>
              </a:rPr>
              <a:t>True</a:t>
            </a:r>
          </a:p>
          <a:p>
            <a:pPr marL="457200" indent="-457200">
              <a:buAutoNum type="alphaLcPeriod"/>
            </a:pPr>
            <a:r>
              <a:rPr lang="en-US" sz="2400" b="1" dirty="0">
                <a:ea typeface="Tahoma" panose="020B0604030504040204" pitchFamily="34" charset="0"/>
                <a:cs typeface="Arial" panose="020B0604020202020204" pitchFamily="34" charset="0"/>
              </a:rPr>
              <a:t>False</a:t>
            </a:r>
          </a:p>
          <a:p>
            <a:pPr marL="0" indent="0">
              <a:buNone/>
            </a:pPr>
            <a:endParaRPr lang="en-US" sz="2600" dirty="0">
              <a:latin typeface="Century Schoolbook" panose="02040604050505020304" pitchFamily="18" charset="0"/>
              <a:ea typeface="Tahoma" panose="020B0604030504040204" pitchFamily="34" charset="0"/>
              <a:cs typeface="Arial" panose="020B0604020202020204" pitchFamily="34" charset="0"/>
            </a:endParaRPr>
          </a:p>
          <a:p>
            <a:pPr marL="0" indent="0">
              <a:buNone/>
            </a:pPr>
            <a:endParaRPr lang="en-US" sz="2600" dirty="0">
              <a:latin typeface="Century Schoolbook" panose="02040604050505020304" pitchFamily="18" charset="0"/>
              <a:ea typeface="Tahoma" panose="020B0604030504040204" pitchFamily="34" charset="0"/>
              <a:cs typeface="Arial" panose="020B0604020202020204" pitchFamily="34" charset="0"/>
            </a:endParaRP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1:  Payment Forwarding </a:t>
            </a:r>
            <a:br>
              <a:rPr lang="en-US" sz="3200" dirty="0"/>
            </a:br>
            <a:r>
              <a:rPr lang="en-US" sz="3200" i="1" dirty="0"/>
              <a:t>Polling Answer</a:t>
            </a:r>
          </a:p>
        </p:txBody>
      </p:sp>
    </p:spTree>
    <p:extLst>
      <p:ext uri="{BB962C8B-B14F-4D97-AF65-F5344CB8AC3E}">
        <p14:creationId xmlns:p14="http://schemas.microsoft.com/office/powerpoint/2010/main" val="1805355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 y="4181475"/>
            <a:ext cx="6553200" cy="1600200"/>
          </a:xfrm>
        </p:spPr>
        <p:txBody>
          <a:bodyPr>
            <a:normAutofit/>
          </a:bodyPr>
          <a:lstStyle/>
          <a:p>
            <a:r>
              <a:rPr lang="en-GB" b="1" dirty="0"/>
              <a:t>ONE-STATE REMEDIES:</a:t>
            </a:r>
            <a:br>
              <a:rPr lang="en-GB" b="1" dirty="0"/>
            </a:br>
            <a:r>
              <a:rPr lang="en-GB" b="1" dirty="0"/>
              <a:t>DIRECT INCOME WITHHOLDING</a:t>
            </a:r>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866961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543800" cy="4191000"/>
          </a:xfrm>
        </p:spPr>
        <p:txBody>
          <a:bodyPr>
            <a:normAutofit/>
          </a:bodyPr>
          <a:lstStyle/>
          <a:p>
            <a:r>
              <a:rPr lang="en-US" sz="2600" dirty="0">
                <a:ea typeface="Tahoma" panose="020B0604030504040204" pitchFamily="34" charset="0"/>
                <a:cs typeface="Arial" panose="020B0604020202020204" pitchFamily="34" charset="0"/>
              </a:rPr>
              <a:t>If parent resides in another state, IV-D agency must determine whether one-state remedies are appropriate</a:t>
            </a:r>
          </a:p>
          <a:p>
            <a:pPr lvl="1"/>
            <a:r>
              <a:rPr lang="en-US" sz="2400" dirty="0">
                <a:ea typeface="Tahoma" panose="020B0604030504040204" pitchFamily="34" charset="0"/>
                <a:cs typeface="Arial" panose="020B0604020202020204" pitchFamily="34" charset="0"/>
              </a:rPr>
              <a:t>One-state remedies include direct income withholding</a:t>
            </a:r>
          </a:p>
          <a:p>
            <a:r>
              <a:rPr lang="en-US" sz="2600" dirty="0">
                <a:ea typeface="Tahoma" panose="020B0604030504040204" pitchFamily="34" charset="0"/>
                <a:cs typeface="Arial" panose="020B0604020202020204" pitchFamily="34" charset="0"/>
              </a:rPr>
              <a:t>Employers must treat out-of-state withholding orders as if issued by in-state tribunal</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Direct Income Withholding</a:t>
            </a:r>
          </a:p>
        </p:txBody>
      </p:sp>
    </p:spTree>
    <p:extLst>
      <p:ext uri="{BB962C8B-B14F-4D97-AF65-F5344CB8AC3E}">
        <p14:creationId xmlns:p14="http://schemas.microsoft.com/office/powerpoint/2010/main" val="26301467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ea typeface="Tahoma" panose="020B0604030504040204" pitchFamily="34" charset="0"/>
                <a:cs typeface="Arial" panose="020B0604020202020204" pitchFamily="34" charset="0"/>
              </a:rPr>
              <a:t>Income withholding order must reflect payment location designated by order</a:t>
            </a:r>
          </a:p>
          <a:p>
            <a:pPr marL="0" indent="0">
              <a:buNone/>
            </a:pPr>
            <a:endParaRPr lang="en-US" sz="2600" dirty="0">
              <a:solidFill>
                <a:schemeClr val="tx1"/>
              </a:solidFill>
              <a:ea typeface="Tahoma" panose="020B0604030504040204" pitchFamily="34" charset="0"/>
              <a:cs typeface="Arial" panose="020B0604020202020204" pitchFamily="34" charset="0"/>
            </a:endParaRP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Direct Income Withholding (cont’d)</a:t>
            </a: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073977" y="2743200"/>
            <a:ext cx="2767446" cy="35814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89895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09600" y="1600200"/>
            <a:ext cx="7543800" cy="4572000"/>
          </a:xfrm>
        </p:spPr>
        <p:txBody>
          <a:bodyPr>
            <a:normAutofit/>
          </a:bodyPr>
          <a:lstStyle/>
          <a:p>
            <a:r>
              <a:rPr lang="en-US" sz="2600" dirty="0">
                <a:ea typeface="Tahoma" panose="020B0604030504040204" pitchFamily="34" charset="0"/>
                <a:cs typeface="Arial" panose="020B0604020202020204" pitchFamily="34" charset="0"/>
              </a:rPr>
              <a:t>Cathy receives child support services in Minnesota</a:t>
            </a:r>
          </a:p>
          <a:p>
            <a:r>
              <a:rPr lang="en-US" sz="2600" dirty="0">
                <a:ea typeface="Tahoma" panose="020B0604030504040204" pitchFamily="34" charset="0"/>
                <a:cs typeface="Arial" panose="020B0604020202020204" pitchFamily="34" charset="0"/>
              </a:rPr>
              <a:t>Minnesota tribunal issues support order for Steve to pay Cathy support for their daughter Sophie</a:t>
            </a:r>
          </a:p>
          <a:p>
            <a:r>
              <a:rPr lang="en-US" sz="2600" dirty="0">
                <a:ea typeface="Tahoma" panose="020B0604030504040204" pitchFamily="34" charset="0"/>
                <a:cs typeface="Arial" panose="020B0604020202020204" pitchFamily="34" charset="0"/>
              </a:rPr>
              <a:t>Steve moves to Florida and stops paying support</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09601" y="356310"/>
            <a:ext cx="8534399" cy="1077218"/>
          </a:xfrm>
        </p:spPr>
        <p:txBody>
          <a:bodyPr/>
          <a:lstStyle/>
          <a:p>
            <a:r>
              <a:rPr lang="en-US" sz="3200" dirty="0"/>
              <a:t>Scenario 2: Direct Income Withholding When Noncustodial Parent Moves</a:t>
            </a:r>
          </a:p>
        </p:txBody>
      </p:sp>
    </p:spTree>
    <p:extLst>
      <p:ext uri="{BB962C8B-B14F-4D97-AF65-F5344CB8AC3E}">
        <p14:creationId xmlns:p14="http://schemas.microsoft.com/office/powerpoint/2010/main" val="2045165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20000" cy="4572000"/>
          </a:xfrm>
        </p:spPr>
        <p:txBody>
          <a:bodyPr>
            <a:normAutofit/>
          </a:bodyPr>
          <a:lstStyle/>
          <a:p>
            <a:r>
              <a:rPr lang="en-US" sz="2600" dirty="0"/>
              <a:t>Interstate 101</a:t>
            </a:r>
          </a:p>
          <a:p>
            <a:r>
              <a:rPr lang="en-US" sz="2600" dirty="0"/>
              <a:t>Interstate 201</a:t>
            </a:r>
          </a:p>
          <a:p>
            <a:r>
              <a:rPr lang="en-US" sz="2600" dirty="0"/>
              <a:t>Interstate Scenarios</a:t>
            </a:r>
          </a:p>
          <a:p>
            <a:r>
              <a:rPr lang="en-US" sz="2600" dirty="0"/>
              <a:t>Interstate Payment Processing</a:t>
            </a:r>
          </a:p>
          <a:p>
            <a:r>
              <a:rPr lang="en-US" sz="2600" dirty="0"/>
              <a:t>Interstate Case Closure</a:t>
            </a:r>
          </a:p>
          <a:p>
            <a:r>
              <a:rPr lang="en-US" sz="2600" dirty="0"/>
              <a:t>OCSE’s Interstate Tools and Resources</a:t>
            </a:r>
          </a:p>
        </p:txBody>
      </p:sp>
      <p:sp>
        <p:nvSpPr>
          <p:cNvPr id="2" name="Slide Number Placeholder 1"/>
          <p:cNvSpPr>
            <a:spLocks noGrp="1"/>
          </p:cNvSpPr>
          <p:nvPr>
            <p:ph type="sldNum" sz="quarter" idx="4"/>
          </p:nvPr>
        </p:nvSpPr>
        <p:spPr/>
        <p:txBody>
          <a:bodyPr/>
          <a:lstStyle/>
          <a:p>
            <a:fld id="{42782948-4DBE-204D-AB9E-B65E067054AE}" type="slidenum">
              <a:rPr lang="en-US" smtClean="0"/>
              <a:pPr/>
              <a:t>2</a:t>
            </a:fld>
            <a:endParaRPr lang="en-US" dirty="0"/>
          </a:p>
        </p:txBody>
      </p:sp>
      <p:sp>
        <p:nvSpPr>
          <p:cNvPr id="8" name="Title 7"/>
          <p:cNvSpPr>
            <a:spLocks noGrp="1"/>
          </p:cNvSpPr>
          <p:nvPr>
            <p:ph type="title"/>
          </p:nvPr>
        </p:nvSpPr>
        <p:spPr>
          <a:xfrm>
            <a:off x="685800" y="294382"/>
            <a:ext cx="7543800" cy="1077218"/>
          </a:xfrm>
        </p:spPr>
        <p:txBody>
          <a:bodyPr/>
          <a:lstStyle/>
          <a:p>
            <a:r>
              <a:rPr lang="en-US" sz="3200" dirty="0">
                <a:solidFill>
                  <a:srgbClr val="336A90"/>
                </a:solidFill>
              </a:rPr>
              <a:t>OCSE Interstate Case Processing Training Series</a:t>
            </a:r>
          </a:p>
        </p:txBody>
      </p:sp>
    </p:spTree>
    <p:extLst>
      <p:ext uri="{BB962C8B-B14F-4D97-AF65-F5344CB8AC3E}">
        <p14:creationId xmlns:p14="http://schemas.microsoft.com/office/powerpoint/2010/main" val="2830231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09600" y="1600200"/>
            <a:ext cx="7543800" cy="4572000"/>
          </a:xfrm>
        </p:spPr>
        <p:txBody>
          <a:bodyPr>
            <a:normAutofit/>
          </a:bodyPr>
          <a:lstStyle/>
          <a:p>
            <a:r>
              <a:rPr lang="en-US" sz="2600" dirty="0">
                <a:ea typeface="Tahoma" panose="020B0604030504040204" pitchFamily="34" charset="0"/>
                <a:cs typeface="Arial" panose="020B0604020202020204" pitchFamily="34" charset="0"/>
              </a:rPr>
              <a:t>What should Minnesota do?</a:t>
            </a:r>
          </a:p>
          <a:p>
            <a:pPr marL="0" indent="0">
              <a:buNone/>
            </a:pPr>
            <a:endParaRPr lang="en-US" sz="2600" dirty="0">
              <a:ea typeface="Tahoma" panose="020B0604030504040204" pitchFamily="34" charset="0"/>
              <a:cs typeface="Arial" panose="020B0604020202020204" pitchFamily="34" charset="0"/>
            </a:endParaRP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09601" y="356310"/>
            <a:ext cx="8534399" cy="1077218"/>
          </a:xfrm>
        </p:spPr>
        <p:txBody>
          <a:bodyPr/>
          <a:lstStyle/>
          <a:p>
            <a:r>
              <a:rPr lang="en-US" sz="3200" dirty="0"/>
              <a:t>Scenario 2: Direct Income Withholding When Noncustodial Parent Moves (cont’d)</a:t>
            </a: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0211" y="-685800"/>
            <a:ext cx="8633604" cy="6477000"/>
          </a:xfrm>
          <a:prstGeom prst="rect">
            <a:avLst/>
          </a:prstGeom>
        </p:spPr>
      </p:pic>
    </p:spTree>
    <p:extLst>
      <p:ext uri="{BB962C8B-B14F-4D97-AF65-F5344CB8AC3E}">
        <p14:creationId xmlns:p14="http://schemas.microsoft.com/office/powerpoint/2010/main" val="35228752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09600" y="1981200"/>
            <a:ext cx="7543800" cy="4572000"/>
          </a:xfrm>
        </p:spPr>
        <p:txBody>
          <a:bodyPr>
            <a:normAutofit/>
          </a:bodyPr>
          <a:lstStyle/>
          <a:p>
            <a:r>
              <a:rPr lang="en-US" sz="2600" dirty="0">
                <a:ea typeface="Tahoma" panose="020B0604030504040204" pitchFamily="34" charset="0"/>
                <a:cs typeface="Arial" panose="020B0604020202020204" pitchFamily="34" charset="0"/>
              </a:rPr>
              <a:t>Minnesota must first determine if direct enforcement of its order through income withholding is appropriate</a:t>
            </a:r>
          </a:p>
          <a:p>
            <a:r>
              <a:rPr lang="en-US" sz="2600" dirty="0">
                <a:ea typeface="Tahoma" panose="020B0604030504040204" pitchFamily="34" charset="0"/>
                <a:cs typeface="Arial" panose="020B0604020202020204" pitchFamily="34" charset="0"/>
              </a:rPr>
              <a:t>If Minnesota locates employer in Florida, UIFSA allows Minnesota to send its income withholding order to employer</a:t>
            </a:r>
          </a:p>
          <a:p>
            <a:r>
              <a:rPr lang="en-US" sz="2600" dirty="0">
                <a:ea typeface="Tahoma" panose="020B0604030504040204" pitchFamily="34" charset="0"/>
                <a:cs typeface="Arial" panose="020B0604020202020204" pitchFamily="34" charset="0"/>
              </a:rPr>
              <a:t>Payments will flow from Steve’s employer in Florida to Minnesota’s SDU to family</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259140"/>
            <a:ext cx="8610600" cy="1569660"/>
          </a:xfrm>
        </p:spPr>
        <p:txBody>
          <a:bodyPr/>
          <a:lstStyle/>
          <a:p>
            <a:r>
              <a:rPr lang="en-US" sz="3200" dirty="0"/>
              <a:t>Scenario 2: Direct Income Withholding When Noncustodial Parent Moves</a:t>
            </a:r>
            <a:br>
              <a:rPr lang="en-US" sz="3200" dirty="0"/>
            </a:br>
            <a:r>
              <a:rPr lang="en-US" sz="3200" i="1" dirty="0"/>
              <a:t>Analysis</a:t>
            </a:r>
          </a:p>
        </p:txBody>
      </p:sp>
    </p:spTree>
    <p:extLst>
      <p:ext uri="{BB962C8B-B14F-4D97-AF65-F5344CB8AC3E}">
        <p14:creationId xmlns:p14="http://schemas.microsoft.com/office/powerpoint/2010/main" val="8241278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57200" y="0"/>
            <a:ext cx="9141463" cy="6857999"/>
          </a:xfrm>
          <a:prstGeom prst="rect">
            <a:avLst/>
          </a:prstGeom>
        </p:spPr>
      </p:pic>
      <p:sp>
        <p:nvSpPr>
          <p:cNvPr id="9" name="Content Placeholder 8"/>
          <p:cNvSpPr>
            <a:spLocks noGrp="1"/>
          </p:cNvSpPr>
          <p:nvPr>
            <p:ph idx="1"/>
          </p:nvPr>
        </p:nvSpPr>
        <p:spPr>
          <a:xfrm>
            <a:off x="609600" y="1981200"/>
            <a:ext cx="7543800" cy="4572000"/>
          </a:xfrm>
        </p:spPr>
        <p:txBody>
          <a:bodyPr>
            <a:normAutofit/>
          </a:bodyPr>
          <a:lstStyle/>
          <a:p>
            <a:r>
              <a:rPr lang="en-US" sz="2600" dirty="0">
                <a:ea typeface="Tahoma" panose="020B0604030504040204" pitchFamily="34" charset="0"/>
                <a:cs typeface="Arial" panose="020B0604020202020204" pitchFamily="34" charset="0"/>
              </a:rPr>
              <a:t>Minnesota decides to send its income withholding order to Steve’s employer in Florida</a:t>
            </a:r>
          </a:p>
          <a:p>
            <a:pPr marL="0" indent="0">
              <a:buNone/>
            </a:pPr>
            <a:r>
              <a:rPr lang="en-US" sz="2600" b="1" dirty="0">
                <a:ea typeface="Tahoma" panose="020B0604030504040204" pitchFamily="34" charset="0"/>
                <a:cs typeface="Arial" panose="020B0604020202020204" pitchFamily="34" charset="0"/>
              </a:rPr>
              <a:t>The Florida employer must withhold child support from Steve’s paycheck and send those payments to Florida’s SDU.</a:t>
            </a:r>
          </a:p>
          <a:p>
            <a:pPr marL="514350" indent="-514350">
              <a:buFont typeface="+mj-lt"/>
              <a:buAutoNum type="alphaLcPeriod"/>
            </a:pPr>
            <a:r>
              <a:rPr lang="en-US" sz="2600" dirty="0">
                <a:ea typeface="Tahoma" panose="020B0604030504040204" pitchFamily="34" charset="0"/>
                <a:cs typeface="Arial" panose="020B0604020202020204" pitchFamily="34" charset="0"/>
              </a:rPr>
              <a:t>True</a:t>
            </a:r>
          </a:p>
          <a:p>
            <a:pPr marL="514350" indent="-514350">
              <a:buFont typeface="+mj-lt"/>
              <a:buAutoNum type="alphaLcPeriod"/>
            </a:pPr>
            <a:r>
              <a:rPr lang="en-US" sz="2600" dirty="0">
                <a:ea typeface="Tahoma" panose="020B0604030504040204" pitchFamily="34" charset="0"/>
                <a:cs typeface="Arial" panose="020B0604020202020204" pitchFamily="34" charset="0"/>
              </a:rPr>
              <a:t>False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259140"/>
            <a:ext cx="8610600" cy="1569660"/>
          </a:xfrm>
        </p:spPr>
        <p:txBody>
          <a:bodyPr/>
          <a:lstStyle/>
          <a:p>
            <a:r>
              <a:rPr lang="en-US" sz="3200" dirty="0"/>
              <a:t>Scenario 2: Direct Income Withholding When Noncustodial Parent Moves</a:t>
            </a:r>
            <a:br>
              <a:rPr lang="en-US" sz="3200" dirty="0"/>
            </a:br>
            <a:r>
              <a:rPr lang="en-US" sz="3200" i="1" dirty="0"/>
              <a:t>Polling Question</a:t>
            </a:r>
          </a:p>
        </p:txBody>
      </p:sp>
    </p:spTree>
    <p:extLst>
      <p:ext uri="{BB962C8B-B14F-4D97-AF65-F5344CB8AC3E}">
        <p14:creationId xmlns:p14="http://schemas.microsoft.com/office/powerpoint/2010/main" val="3419228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57200" y="0"/>
            <a:ext cx="9141463" cy="6857999"/>
          </a:xfrm>
          <a:prstGeom prst="rect">
            <a:avLst/>
          </a:prstGeom>
        </p:spPr>
      </p:pic>
      <p:sp>
        <p:nvSpPr>
          <p:cNvPr id="9" name="Content Placeholder 8"/>
          <p:cNvSpPr>
            <a:spLocks noGrp="1"/>
          </p:cNvSpPr>
          <p:nvPr>
            <p:ph idx="1"/>
          </p:nvPr>
        </p:nvSpPr>
        <p:spPr>
          <a:xfrm>
            <a:off x="609600" y="2057400"/>
            <a:ext cx="7543800" cy="4572000"/>
          </a:xfrm>
        </p:spPr>
        <p:txBody>
          <a:bodyPr>
            <a:normAutofit/>
          </a:bodyPr>
          <a:lstStyle/>
          <a:p>
            <a:r>
              <a:rPr lang="en-US" sz="2600" dirty="0">
                <a:ea typeface="Tahoma" panose="020B0604030504040204" pitchFamily="34" charset="0"/>
                <a:cs typeface="Arial" panose="020B0604020202020204" pitchFamily="34" charset="0"/>
              </a:rPr>
              <a:t>Minnesota decides to send its income withholding order to Steve’s employer in Florida</a:t>
            </a:r>
          </a:p>
          <a:p>
            <a:pPr marL="0" indent="0">
              <a:buNone/>
            </a:pPr>
            <a:r>
              <a:rPr lang="en-US" sz="2600" b="1" dirty="0">
                <a:ea typeface="Tahoma" panose="020B0604030504040204" pitchFamily="34" charset="0"/>
                <a:cs typeface="Arial" panose="020B0604020202020204" pitchFamily="34" charset="0"/>
              </a:rPr>
              <a:t>The Florida employer must withhold child support from Steve’s paycheck and send those payments to Florida’s SDU. </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True</a:t>
            </a:r>
          </a:p>
          <a:p>
            <a:pPr marL="514350" indent="-514350">
              <a:buFont typeface="+mj-lt"/>
              <a:buAutoNum type="alphaLcPeriod"/>
            </a:pPr>
            <a:r>
              <a:rPr lang="en-US" sz="2600" b="1" dirty="0">
                <a:ea typeface="Tahoma" panose="020B0604030504040204" pitchFamily="34" charset="0"/>
                <a:cs typeface="Arial" panose="020B0604020202020204" pitchFamily="34" charset="0"/>
              </a:rPr>
              <a:t>False </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259139"/>
            <a:ext cx="8610600" cy="1569660"/>
          </a:xfrm>
        </p:spPr>
        <p:txBody>
          <a:bodyPr/>
          <a:lstStyle/>
          <a:p>
            <a:r>
              <a:rPr lang="en-US" sz="3200" dirty="0"/>
              <a:t>Scenario 2: Direct Income Withholding When Noncustodial Parent Moves</a:t>
            </a:r>
            <a:br>
              <a:rPr lang="en-US" sz="3200" dirty="0"/>
            </a:br>
            <a:r>
              <a:rPr lang="en-US" sz="3200" i="1" dirty="0"/>
              <a:t>Polling Answer</a:t>
            </a:r>
          </a:p>
        </p:txBody>
      </p:sp>
    </p:spTree>
    <p:extLst>
      <p:ext uri="{BB962C8B-B14F-4D97-AF65-F5344CB8AC3E}">
        <p14:creationId xmlns:p14="http://schemas.microsoft.com/office/powerpoint/2010/main" val="35058631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295400"/>
            <a:ext cx="7543800" cy="4572000"/>
          </a:xfrm>
        </p:spPr>
        <p:txBody>
          <a:bodyPr>
            <a:normAutofit/>
          </a:bodyPr>
          <a:lstStyle/>
          <a:p>
            <a:r>
              <a:rPr lang="en-US" sz="2600" dirty="0">
                <a:ea typeface="Tahoma" panose="020B0604030504040204" pitchFamily="34" charset="0"/>
                <a:cs typeface="Arial" panose="020B0604020202020204" pitchFamily="34" charset="0"/>
              </a:rPr>
              <a:t>North Dakota tribunal entered order for Jack to pay child support to Jane for their son Luke  </a:t>
            </a:r>
          </a:p>
          <a:p>
            <a:r>
              <a:rPr lang="en-US" sz="2600" dirty="0">
                <a:ea typeface="Tahoma" panose="020B0604030504040204" pitchFamily="34" charset="0"/>
                <a:cs typeface="Arial" panose="020B0604020202020204" pitchFamily="34" charset="0"/>
              </a:rPr>
              <a:t>Jane and Luke move to South Dakota and Jane applies for TANF</a:t>
            </a:r>
          </a:p>
          <a:p>
            <a:r>
              <a:rPr lang="en-US" sz="2600" dirty="0"/>
              <a:t>Jack remains in North Dakota</a:t>
            </a:r>
          </a:p>
          <a:p>
            <a:r>
              <a:rPr lang="en-US" sz="2600" dirty="0"/>
              <a:t>What should South Dakota do?</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8077200" cy="1077218"/>
          </a:xfrm>
        </p:spPr>
        <p:txBody>
          <a:bodyPr/>
          <a:lstStyle/>
          <a:p>
            <a:r>
              <a:rPr lang="en-US" sz="3200" dirty="0"/>
              <a:t>Scenario 3: When Custodial Parent Moves</a:t>
            </a:r>
            <a:br>
              <a:rPr lang="en-US" sz="3200" dirty="0"/>
            </a:br>
            <a:endParaRPr lang="en-US" sz="3200" dirty="0"/>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7999"/>
          </a:xfrm>
          <a:prstGeom prst="rect">
            <a:avLst/>
          </a:prstGeom>
        </p:spPr>
      </p:pic>
    </p:spTree>
    <p:extLst>
      <p:ext uri="{BB962C8B-B14F-4D97-AF65-F5344CB8AC3E}">
        <p14:creationId xmlns:p14="http://schemas.microsoft.com/office/powerpoint/2010/main" val="14027436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905000"/>
            <a:ext cx="7543800" cy="4572000"/>
          </a:xfrm>
        </p:spPr>
        <p:txBody>
          <a:bodyPr>
            <a:normAutofit/>
          </a:bodyPr>
          <a:lstStyle/>
          <a:p>
            <a:r>
              <a:rPr lang="en-US" sz="2600" dirty="0">
                <a:ea typeface="Tahoma" panose="020B0604030504040204" pitchFamily="34" charset="0"/>
                <a:cs typeface="Arial" panose="020B0604020202020204" pitchFamily="34" charset="0"/>
              </a:rPr>
              <a:t>South Dakota should determine whether one-state remedies are appropriate:</a:t>
            </a:r>
          </a:p>
          <a:p>
            <a:pPr lvl="1"/>
            <a:r>
              <a:rPr lang="en-US" sz="2400" dirty="0">
                <a:ea typeface="Tahoma" panose="020B0604030504040204" pitchFamily="34" charset="0"/>
                <a:cs typeface="Arial" panose="020B0604020202020204" pitchFamily="34" charset="0"/>
              </a:rPr>
              <a:t>Is there open IV-D case in North Dakota?</a:t>
            </a:r>
          </a:p>
          <a:p>
            <a:pPr lvl="1"/>
            <a:r>
              <a:rPr lang="en-US" sz="2400" dirty="0">
                <a:ea typeface="Tahoma" panose="020B0604030504040204" pitchFamily="34" charset="0"/>
                <a:cs typeface="Arial" panose="020B0604020202020204" pitchFamily="34" charset="0"/>
              </a:rPr>
              <a:t>Is there current income withholding order collecting support?</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59140"/>
            <a:ext cx="8305800" cy="1569660"/>
          </a:xfrm>
        </p:spPr>
        <p:txBody>
          <a:bodyPr/>
          <a:lstStyle/>
          <a:p>
            <a:r>
              <a:rPr lang="en-US" sz="3200" dirty="0"/>
              <a:t>Scenario 3: Gathering Information When Custodial Parent Moves </a:t>
            </a:r>
            <a:br>
              <a:rPr lang="en-US" sz="3200" dirty="0"/>
            </a:br>
            <a:r>
              <a:rPr lang="en-US" sz="3200" i="1" dirty="0"/>
              <a:t>Analysis</a:t>
            </a:r>
          </a:p>
        </p:txBody>
      </p:sp>
    </p:spTree>
    <p:extLst>
      <p:ext uri="{BB962C8B-B14F-4D97-AF65-F5344CB8AC3E}">
        <p14:creationId xmlns:p14="http://schemas.microsoft.com/office/powerpoint/2010/main" val="23726979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66800" y="-1295400"/>
            <a:ext cx="9141463" cy="6857999"/>
          </a:xfrm>
          <a:prstGeom prst="rect">
            <a:avLst/>
          </a:prstGeom>
        </p:spPr>
      </p:pic>
      <p:sp>
        <p:nvSpPr>
          <p:cNvPr id="9" name="Content Placeholder 8"/>
          <p:cNvSpPr>
            <a:spLocks noGrp="1"/>
          </p:cNvSpPr>
          <p:nvPr>
            <p:ph idx="1"/>
          </p:nvPr>
        </p:nvSpPr>
        <p:spPr>
          <a:xfrm>
            <a:off x="685800" y="1752600"/>
            <a:ext cx="8001000" cy="914400"/>
          </a:xfrm>
        </p:spPr>
        <p:txBody>
          <a:bodyPr>
            <a:normAutofit/>
          </a:bodyPr>
          <a:lstStyle/>
          <a:p>
            <a:pPr marL="0" indent="0">
              <a:buNone/>
            </a:pPr>
            <a:r>
              <a:rPr lang="en-US" sz="2600" b="1" dirty="0">
                <a:ea typeface="Tahoma" panose="020B0604030504040204" pitchFamily="34" charset="0"/>
                <a:cs typeface="Arial" panose="020B0604020202020204" pitchFamily="34" charset="0"/>
              </a:rPr>
              <a:t>Which of the following is not the best way for South Dakota to gather relevant information?</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182940"/>
            <a:ext cx="8153400" cy="1569660"/>
          </a:xfrm>
        </p:spPr>
        <p:txBody>
          <a:bodyPr/>
          <a:lstStyle/>
          <a:p>
            <a:r>
              <a:rPr lang="en-US" sz="3200" dirty="0"/>
              <a:t>Scenario 3: Gathering Information When Custodial Parent Moves </a:t>
            </a:r>
            <a:br>
              <a:rPr lang="en-US" sz="3200" dirty="0"/>
            </a:br>
            <a:r>
              <a:rPr lang="en-US" sz="3200" i="1" dirty="0"/>
              <a:t>Polling Question 1</a:t>
            </a:r>
          </a:p>
        </p:txBody>
      </p:sp>
      <p:sp>
        <p:nvSpPr>
          <p:cNvPr id="7" name="Content Placeholder 8"/>
          <p:cNvSpPr txBox="1">
            <a:spLocks/>
          </p:cNvSpPr>
          <p:nvPr/>
        </p:nvSpPr>
        <p:spPr>
          <a:xfrm>
            <a:off x="725557" y="2847945"/>
            <a:ext cx="6361043" cy="3276600"/>
          </a:xfrm>
          <a:prstGeom prst="rect">
            <a:avLst/>
          </a:prstGeom>
        </p:spPr>
        <p:txBody>
          <a:bodyPr vert="horz" lIns="91440" tIns="45720" rIns="91440" bIns="45720" rtlCol="0">
            <a:normAutofit fontScale="92500"/>
          </a:bodyPr>
          <a:lst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600" b="0" i="0" kern="1200">
                <a:solidFill>
                  <a:srgbClr val="6C6463"/>
                </a:solidFill>
                <a:latin typeface="Arial" panose="020B0604020202020204" pitchFamily="34" charset="0"/>
                <a:ea typeface="+mn-ea"/>
                <a:cs typeface="Arial" panose="020B0604020202020204" pitchFamily="34" charset="0"/>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lphaLcPeriod"/>
            </a:pPr>
            <a:r>
              <a:rPr lang="en-US" sz="2600" dirty="0">
                <a:ea typeface="Tahoma" panose="020B0604030504040204" pitchFamily="34" charset="0"/>
                <a:cs typeface="Arial" panose="020B0604020202020204" pitchFamily="34" charset="0"/>
              </a:rPr>
              <a:t>Talk to custodial parent</a:t>
            </a:r>
          </a:p>
          <a:p>
            <a:pPr marL="514350" indent="-514350">
              <a:buFont typeface="+mj-lt"/>
              <a:buAutoNum type="alphaLcPeriod"/>
            </a:pPr>
            <a:r>
              <a:rPr lang="en-US" sz="2600" dirty="0">
                <a:ea typeface="Tahoma" panose="020B0604030504040204" pitchFamily="34" charset="0"/>
                <a:cs typeface="Arial" panose="020B0604020202020204" pitchFamily="34" charset="0"/>
              </a:rPr>
              <a:t>Use interstate </a:t>
            </a:r>
            <a:br>
              <a:rPr lang="en-US" sz="2600" dirty="0">
                <a:ea typeface="Tahoma" panose="020B0604030504040204" pitchFamily="34" charset="0"/>
                <a:cs typeface="Arial" panose="020B0604020202020204" pitchFamily="34" charset="0"/>
              </a:rPr>
            </a:br>
            <a:r>
              <a:rPr lang="en-US" sz="2600" dirty="0">
                <a:ea typeface="Tahoma" panose="020B0604030504040204" pitchFamily="34" charset="0"/>
                <a:cs typeface="Arial" panose="020B0604020202020204" pitchFamily="34" charset="0"/>
              </a:rPr>
              <a:t>communication tools</a:t>
            </a:r>
          </a:p>
          <a:p>
            <a:pPr marL="514350" indent="-514350">
              <a:buFont typeface="+mj-lt"/>
              <a:buAutoNum type="alphaLcPeriod"/>
            </a:pPr>
            <a:r>
              <a:rPr lang="en-US" sz="2600" dirty="0">
                <a:ea typeface="Tahoma" panose="020B0604030504040204" pitchFamily="34" charset="0"/>
                <a:cs typeface="Arial" panose="020B0604020202020204" pitchFamily="34" charset="0"/>
              </a:rPr>
              <a:t>Request information from </a:t>
            </a:r>
            <a:br>
              <a:rPr lang="en-US" sz="2600" dirty="0">
                <a:ea typeface="Tahoma" panose="020B0604030504040204" pitchFamily="34" charset="0"/>
                <a:cs typeface="Arial" panose="020B0604020202020204" pitchFamily="34" charset="0"/>
              </a:rPr>
            </a:br>
            <a:r>
              <a:rPr lang="en-US" sz="2600" dirty="0">
                <a:ea typeface="Tahoma" panose="020B0604030504040204" pitchFamily="34" charset="0"/>
                <a:cs typeface="Arial" panose="020B0604020202020204" pitchFamily="34" charset="0"/>
              </a:rPr>
              <a:t>North Dakota</a:t>
            </a:r>
          </a:p>
          <a:p>
            <a:pPr marL="514350" indent="-514350">
              <a:buFont typeface="+mj-lt"/>
              <a:buAutoNum type="alphaLcPeriod"/>
            </a:pPr>
            <a:r>
              <a:rPr lang="en-US" sz="2600" dirty="0">
                <a:ea typeface="Tahoma" panose="020B0604030504040204" pitchFamily="34" charset="0"/>
                <a:cs typeface="Arial" panose="020B0604020202020204" pitchFamily="34" charset="0"/>
              </a:rPr>
              <a:t>Tweet #</a:t>
            </a:r>
            <a:r>
              <a:rPr lang="en-US" sz="2600" dirty="0" err="1">
                <a:ea typeface="Tahoma" panose="020B0604030504040204" pitchFamily="34" charset="0"/>
                <a:cs typeface="Arial" panose="020B0604020202020204" pitchFamily="34" charset="0"/>
              </a:rPr>
              <a:t>NeedInformationOnJackInNorthDakota</a:t>
            </a:r>
            <a:endParaRPr lang="en-US" sz="2600" dirty="0">
              <a:ea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29713361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066800" y="-1295400"/>
            <a:ext cx="9141463" cy="6857999"/>
          </a:xfrm>
          <a:prstGeom prst="rect">
            <a:avLst/>
          </a:prstGeom>
        </p:spPr>
      </p:pic>
      <p:sp>
        <p:nvSpPr>
          <p:cNvPr id="9" name="Content Placeholder 8"/>
          <p:cNvSpPr>
            <a:spLocks noGrp="1"/>
          </p:cNvSpPr>
          <p:nvPr>
            <p:ph idx="1"/>
          </p:nvPr>
        </p:nvSpPr>
        <p:spPr>
          <a:xfrm>
            <a:off x="685800" y="1752600"/>
            <a:ext cx="8153400" cy="914400"/>
          </a:xfrm>
        </p:spPr>
        <p:txBody>
          <a:bodyPr>
            <a:normAutofit/>
          </a:bodyPr>
          <a:lstStyle/>
          <a:p>
            <a:pPr marL="0" indent="0">
              <a:buNone/>
            </a:pPr>
            <a:r>
              <a:rPr lang="en-US" sz="2600" b="1" dirty="0">
                <a:ea typeface="Tahoma" panose="020B0604030504040204" pitchFamily="34" charset="0"/>
                <a:cs typeface="Arial" panose="020B0604020202020204" pitchFamily="34" charset="0"/>
              </a:rPr>
              <a:t>Which of the following is not the best way for South Dakota to gather relevant information?</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182940"/>
            <a:ext cx="8153400" cy="1569660"/>
          </a:xfrm>
        </p:spPr>
        <p:txBody>
          <a:bodyPr/>
          <a:lstStyle/>
          <a:p>
            <a:r>
              <a:rPr lang="en-US" sz="3200" dirty="0"/>
              <a:t>Scenario 3: Gathering Information When Custodial Parent Moves </a:t>
            </a:r>
            <a:br>
              <a:rPr lang="en-US" sz="3200" dirty="0"/>
            </a:br>
            <a:r>
              <a:rPr lang="en-US" sz="3200" i="1" dirty="0"/>
              <a:t>Polling Answer 1</a:t>
            </a:r>
          </a:p>
        </p:txBody>
      </p:sp>
      <p:sp>
        <p:nvSpPr>
          <p:cNvPr id="5" name="Content Placeholder 8"/>
          <p:cNvSpPr txBox="1">
            <a:spLocks/>
          </p:cNvSpPr>
          <p:nvPr/>
        </p:nvSpPr>
        <p:spPr>
          <a:xfrm>
            <a:off x="675861" y="2895600"/>
            <a:ext cx="8153400" cy="3200400"/>
          </a:xfrm>
          <a:prstGeom prst="rect">
            <a:avLst/>
          </a:prstGeom>
        </p:spPr>
        <p:txBody>
          <a:bodyPr vert="horz" lIns="91440" tIns="45720" rIns="91440" bIns="45720" rtlCol="0">
            <a:normAutofit/>
          </a:bodyPr>
          <a:lst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600" b="0" i="0" kern="1200">
                <a:solidFill>
                  <a:srgbClr val="6C6463"/>
                </a:solidFill>
                <a:latin typeface="Arial" panose="020B0604020202020204" pitchFamily="34" charset="0"/>
                <a:ea typeface="+mn-ea"/>
                <a:cs typeface="Arial" panose="020B0604020202020204" pitchFamily="34" charset="0"/>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Talk to custodial parent</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Use interstate </a:t>
            </a:r>
            <a:br>
              <a:rPr lang="en-US" sz="2600" dirty="0">
                <a:solidFill>
                  <a:schemeClr val="bg1">
                    <a:lumMod val="65000"/>
                  </a:schemeClr>
                </a:solidFill>
                <a:ea typeface="Tahoma" panose="020B0604030504040204" pitchFamily="34" charset="0"/>
                <a:cs typeface="Arial" panose="020B0604020202020204" pitchFamily="34" charset="0"/>
              </a:rPr>
            </a:br>
            <a:r>
              <a:rPr lang="en-US" sz="2600" dirty="0">
                <a:solidFill>
                  <a:schemeClr val="bg1">
                    <a:lumMod val="65000"/>
                  </a:schemeClr>
                </a:solidFill>
                <a:ea typeface="Tahoma" panose="020B0604030504040204" pitchFamily="34" charset="0"/>
                <a:cs typeface="Arial" panose="020B0604020202020204" pitchFamily="34" charset="0"/>
              </a:rPr>
              <a:t>communication tools</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Request information </a:t>
            </a:r>
            <a:r>
              <a:rPr lang="en-US" sz="2600" dirty="0" smtClean="0">
                <a:solidFill>
                  <a:schemeClr val="bg1">
                    <a:lumMod val="65000"/>
                  </a:schemeClr>
                </a:solidFill>
                <a:ea typeface="Tahoma" panose="020B0604030504040204" pitchFamily="34" charset="0"/>
                <a:cs typeface="Arial" panose="020B0604020202020204" pitchFamily="34" charset="0"/>
              </a:rPr>
              <a:t/>
            </a:r>
            <a:br>
              <a:rPr lang="en-US" sz="2600" dirty="0" smtClean="0">
                <a:solidFill>
                  <a:schemeClr val="bg1">
                    <a:lumMod val="65000"/>
                  </a:schemeClr>
                </a:solidFill>
                <a:ea typeface="Tahoma" panose="020B0604030504040204" pitchFamily="34" charset="0"/>
                <a:cs typeface="Arial" panose="020B0604020202020204" pitchFamily="34" charset="0"/>
              </a:rPr>
            </a:br>
            <a:r>
              <a:rPr lang="en-US" sz="2600" dirty="0" smtClean="0">
                <a:solidFill>
                  <a:schemeClr val="bg1">
                    <a:lumMod val="65000"/>
                  </a:schemeClr>
                </a:solidFill>
                <a:ea typeface="Tahoma" panose="020B0604030504040204" pitchFamily="34" charset="0"/>
                <a:cs typeface="Arial" panose="020B0604020202020204" pitchFamily="34" charset="0"/>
              </a:rPr>
              <a:t>from North </a:t>
            </a:r>
            <a:r>
              <a:rPr lang="en-US" sz="2600" dirty="0">
                <a:solidFill>
                  <a:schemeClr val="bg1">
                    <a:lumMod val="65000"/>
                  </a:schemeClr>
                </a:solidFill>
                <a:ea typeface="Tahoma" panose="020B0604030504040204" pitchFamily="34" charset="0"/>
                <a:cs typeface="Arial" panose="020B0604020202020204" pitchFamily="34" charset="0"/>
              </a:rPr>
              <a:t>Dakota</a:t>
            </a:r>
          </a:p>
          <a:p>
            <a:pPr marL="514350" indent="-514350">
              <a:buFont typeface="+mj-lt"/>
              <a:buAutoNum type="alphaLcPeriod"/>
            </a:pPr>
            <a:r>
              <a:rPr lang="en-US" sz="2600" b="1" dirty="0">
                <a:ea typeface="Tahoma" panose="020B0604030504040204" pitchFamily="34" charset="0"/>
                <a:cs typeface="Arial" panose="020B0604020202020204" pitchFamily="34" charset="0"/>
              </a:rPr>
              <a:t>Tweet #</a:t>
            </a:r>
            <a:r>
              <a:rPr lang="en-US" sz="2600" b="1" dirty="0" err="1">
                <a:ea typeface="Tahoma" panose="020B0604030504040204" pitchFamily="34" charset="0"/>
                <a:cs typeface="Arial" panose="020B0604020202020204" pitchFamily="34" charset="0"/>
              </a:rPr>
              <a:t>NeedInformationOnJackInNorthDakota</a:t>
            </a:r>
            <a:endParaRPr lang="en-US" sz="2600" b="1" dirty="0">
              <a:ea typeface="Tahoma" panose="020B0604030504040204" pitchFamily="34" charset="0"/>
              <a:cs typeface="Arial" panose="020B0604020202020204" pitchFamily="34" charset="0"/>
            </a:endParaRPr>
          </a:p>
          <a:p>
            <a:pPr marL="0" indent="0">
              <a:buFont typeface="Arial"/>
              <a:buNone/>
            </a:pPr>
            <a:endParaRPr lang="en-US" sz="2600" dirty="0">
              <a:ea typeface="Tahoma" panose="020B0604030504040204" pitchFamily="34" charset="0"/>
              <a:cs typeface="Arial" panose="020B0604020202020204" pitchFamily="34" charset="0"/>
            </a:endParaRPr>
          </a:p>
        </p:txBody>
      </p:sp>
    </p:spTree>
    <p:extLst>
      <p:ext uri="{BB962C8B-B14F-4D97-AF65-F5344CB8AC3E}">
        <p14:creationId xmlns:p14="http://schemas.microsoft.com/office/powerpoint/2010/main" val="41658139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533400" y="1752600"/>
            <a:ext cx="8229600" cy="4572000"/>
          </a:xfrm>
        </p:spPr>
        <p:txBody>
          <a:bodyPr>
            <a:normAutofit/>
          </a:bodyPr>
          <a:lstStyle/>
          <a:p>
            <a:r>
              <a:rPr lang="en-US" sz="2600" dirty="0">
                <a:ea typeface="Tahoma" panose="020B0604030504040204" pitchFamily="34" charset="0"/>
                <a:cs typeface="Arial" panose="020B0604020202020204" pitchFamily="34" charset="0"/>
              </a:rPr>
              <a:t>South Dakota learns:</a:t>
            </a:r>
          </a:p>
          <a:p>
            <a:pPr lvl="1"/>
            <a:r>
              <a:rPr lang="en-US" sz="2400" dirty="0">
                <a:ea typeface="Tahoma" panose="020B0604030504040204" pitchFamily="34" charset="0"/>
                <a:cs typeface="Arial" panose="020B0604020202020204" pitchFamily="34" charset="0"/>
              </a:rPr>
              <a:t>Current income withholding order collecting support from Jack’s employer in North Dakota</a:t>
            </a:r>
          </a:p>
          <a:p>
            <a:pPr lvl="1"/>
            <a:r>
              <a:rPr lang="en-US" sz="2400" dirty="0">
                <a:ea typeface="Tahoma" panose="020B0604030504040204" pitchFamily="34" charset="0"/>
                <a:cs typeface="Arial" panose="020B0604020202020204" pitchFamily="34" charset="0"/>
              </a:rPr>
              <a:t>North Dakota does not have an open case</a:t>
            </a:r>
          </a:p>
          <a:p>
            <a:r>
              <a:rPr lang="en-US" sz="2600" dirty="0">
                <a:ea typeface="Tahoma" panose="020B0604030504040204" pitchFamily="34" charset="0"/>
                <a:cs typeface="Arial" panose="020B0604020202020204" pitchFamily="34" charset="0"/>
              </a:rPr>
              <a:t>South Dakota may request payment forwarding from North Dakota on Child Support Enforcement Transmittal #3 – Request for Assistance/Discovery</a:t>
            </a:r>
          </a:p>
          <a:p>
            <a:endParaRPr lang="en-US" sz="2600" dirty="0">
              <a:ea typeface="Tahoma" panose="020B0604030504040204" pitchFamily="34" charset="0"/>
              <a:cs typeface="Arial" panose="020B0604020202020204" pitchFamily="34" charset="0"/>
            </a:endParaRP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09600" y="106740"/>
            <a:ext cx="8229600" cy="1569660"/>
          </a:xfrm>
        </p:spPr>
        <p:txBody>
          <a:bodyPr/>
          <a:lstStyle/>
          <a:p>
            <a:r>
              <a:rPr lang="en-US" sz="3200" dirty="0"/>
              <a:t>Scenario 3: Payment Forwarding When Custodial Parent Moves</a:t>
            </a:r>
            <a:br>
              <a:rPr lang="en-US" sz="3200" dirty="0"/>
            </a:br>
            <a:r>
              <a:rPr lang="en-US" sz="3200" i="1" dirty="0"/>
              <a:t>Analysis</a:t>
            </a:r>
          </a:p>
        </p:txBody>
      </p:sp>
    </p:spTree>
    <p:extLst>
      <p:ext uri="{BB962C8B-B14F-4D97-AF65-F5344CB8AC3E}">
        <p14:creationId xmlns:p14="http://schemas.microsoft.com/office/powerpoint/2010/main" val="28848104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905000"/>
            <a:ext cx="7543800" cy="4572000"/>
          </a:xfrm>
        </p:spPr>
        <p:txBody>
          <a:bodyPr>
            <a:normAutofit/>
          </a:bodyPr>
          <a:lstStyle/>
          <a:p>
            <a:r>
              <a:rPr lang="en-US" sz="2600" dirty="0">
                <a:ea typeface="Tahoma" panose="020B0604030504040204" pitchFamily="34" charset="0"/>
                <a:cs typeface="Arial" panose="020B0604020202020204" pitchFamily="34" charset="0"/>
              </a:rPr>
              <a:t>If no paying income withholding order, South Dakota must determine whether direct enforcement of North Dakota’s order is appropriate</a:t>
            </a:r>
          </a:p>
          <a:p>
            <a:r>
              <a:rPr lang="en-US" sz="2600" dirty="0">
                <a:ea typeface="Tahoma" panose="020B0604030504040204" pitchFamily="34" charset="0"/>
                <a:cs typeface="Arial" panose="020B0604020202020204" pitchFamily="34" charset="0"/>
              </a:rPr>
              <a:t>If South Dakota locates employer for Jack in North Dakota, UIFSA allows South Dakota to send its income withholding order to North Dakota employer</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106740"/>
            <a:ext cx="8153400" cy="1569660"/>
          </a:xfrm>
        </p:spPr>
        <p:txBody>
          <a:bodyPr/>
          <a:lstStyle/>
          <a:p>
            <a:r>
              <a:rPr lang="en-US" sz="3200" dirty="0"/>
              <a:t>Scenario 3: Direct Income Withholding When Custodial Parent Moves</a:t>
            </a:r>
            <a:br>
              <a:rPr lang="en-US" sz="3200" dirty="0"/>
            </a:br>
            <a:r>
              <a:rPr lang="en-US" sz="3200" i="1" dirty="0"/>
              <a:t>Analysis</a:t>
            </a:r>
          </a:p>
        </p:txBody>
      </p:sp>
    </p:spTree>
    <p:extLst>
      <p:ext uri="{BB962C8B-B14F-4D97-AF65-F5344CB8AC3E}">
        <p14:creationId xmlns:p14="http://schemas.microsoft.com/office/powerpoint/2010/main" val="3247370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cs typeface="Arial" panose="020B0604020202020204" pitchFamily="34" charset="0"/>
              </a:rPr>
              <a:t>Action Transmittal (AT) 17-07</a:t>
            </a:r>
          </a:p>
          <a:p>
            <a:r>
              <a:rPr lang="en-US" sz="2600" dirty="0">
                <a:cs typeface="Arial" panose="020B0604020202020204" pitchFamily="34" charset="0"/>
              </a:rPr>
              <a:t>Guidance on Interstate Child Support Payment Processing includes:</a:t>
            </a:r>
          </a:p>
          <a:p>
            <a:pPr lvl="1"/>
            <a:r>
              <a:rPr lang="en-US" sz="2400" dirty="0">
                <a:cs typeface="Arial" panose="020B0604020202020204" pitchFamily="34" charset="0"/>
              </a:rPr>
              <a:t>Case processing options</a:t>
            </a:r>
          </a:p>
          <a:p>
            <a:pPr lvl="1"/>
            <a:r>
              <a:rPr lang="en-US" sz="2400" dirty="0">
                <a:cs typeface="Arial" panose="020B0604020202020204" pitchFamily="34" charset="0"/>
              </a:rPr>
              <a:t>Recordkeeping duties</a:t>
            </a:r>
          </a:p>
          <a:p>
            <a:pPr lvl="1"/>
            <a:r>
              <a:rPr lang="en-US" sz="2400" dirty="0">
                <a:cs typeface="Arial" panose="020B0604020202020204" pitchFamily="34" charset="0"/>
              </a:rPr>
              <a:t>Best practices for UIFSA Section 319 redirection</a:t>
            </a:r>
          </a:p>
          <a:p>
            <a:pPr lvl="1"/>
            <a:r>
              <a:rPr lang="en-US" sz="2400" dirty="0">
                <a:cs typeface="Arial" panose="020B0604020202020204" pitchFamily="34" charset="0"/>
              </a:rPr>
              <a:t>Scenarios and diagrams</a:t>
            </a:r>
          </a:p>
        </p:txBody>
      </p:sp>
      <p:sp>
        <p:nvSpPr>
          <p:cNvPr id="2" name="Slide Number Placeholder 1"/>
          <p:cNvSpPr>
            <a:spLocks noGrp="1"/>
          </p:cNvSpPr>
          <p:nvPr>
            <p:ph type="sldNum" sz="quarter" idx="4"/>
          </p:nvPr>
        </p:nvSpPr>
        <p:spPr/>
        <p:txBody>
          <a:bodyPr/>
          <a:lstStyle/>
          <a:p>
            <a:fld id="{42782948-4DBE-204D-AB9E-B65E067054AE}" type="slidenum">
              <a:rPr lang="en-US" smtClean="0"/>
              <a:pPr/>
              <a:t>3</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solidFill>
                  <a:srgbClr val="336A90"/>
                </a:solidFill>
              </a:rPr>
              <a:t>Introduction</a:t>
            </a:r>
          </a:p>
        </p:txBody>
      </p:sp>
    </p:spTree>
    <p:extLst>
      <p:ext uri="{BB962C8B-B14F-4D97-AF65-F5344CB8AC3E}">
        <p14:creationId xmlns:p14="http://schemas.microsoft.com/office/powerpoint/2010/main" val="33138862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537" y="0"/>
            <a:ext cx="9141463" cy="6857999"/>
          </a:xfrm>
          <a:prstGeom prst="rect">
            <a:avLst/>
          </a:prstGeom>
        </p:spPr>
      </p:pic>
      <p:sp>
        <p:nvSpPr>
          <p:cNvPr id="9" name="Content Placeholder 8"/>
          <p:cNvSpPr>
            <a:spLocks noGrp="1"/>
          </p:cNvSpPr>
          <p:nvPr>
            <p:ph idx="1"/>
          </p:nvPr>
        </p:nvSpPr>
        <p:spPr>
          <a:xfrm>
            <a:off x="685800" y="1905000"/>
            <a:ext cx="7543800" cy="4572000"/>
          </a:xfrm>
        </p:spPr>
        <p:txBody>
          <a:bodyPr>
            <a:normAutofit/>
          </a:bodyPr>
          <a:lstStyle/>
          <a:p>
            <a:r>
              <a:rPr lang="en-US" sz="2600" dirty="0">
                <a:ea typeface="Tahoma" panose="020B0604030504040204" pitchFamily="34" charset="0"/>
                <a:cs typeface="Arial" panose="020B0604020202020204" pitchFamily="34" charset="0"/>
              </a:rPr>
              <a:t>South Dakota locates an employer for Jack in North Dakota and sends a direct income withholding order</a:t>
            </a:r>
          </a:p>
          <a:p>
            <a:pPr marL="0" indent="0">
              <a:buNone/>
            </a:pPr>
            <a:r>
              <a:rPr lang="en-US" sz="2600" b="1" dirty="0">
                <a:ea typeface="Tahoma" panose="020B0604030504040204" pitchFamily="34" charset="0"/>
                <a:cs typeface="Arial" panose="020B0604020202020204" pitchFamily="34" charset="0"/>
              </a:rPr>
              <a:t>The direct income withholding order may have South Dakota’s state disbursement unit as the payment location.</a:t>
            </a:r>
          </a:p>
          <a:p>
            <a:pPr marL="514350" indent="-514350">
              <a:buFont typeface="+mj-lt"/>
              <a:buAutoNum type="alphaLcPeriod"/>
            </a:pPr>
            <a:r>
              <a:rPr lang="en-US" sz="2600" dirty="0">
                <a:ea typeface="Tahoma" panose="020B0604030504040204" pitchFamily="34" charset="0"/>
                <a:cs typeface="Arial" panose="020B0604020202020204" pitchFamily="34" charset="0"/>
              </a:rPr>
              <a:t>True</a:t>
            </a:r>
          </a:p>
          <a:p>
            <a:pPr marL="514350" indent="-514350">
              <a:buFont typeface="+mj-lt"/>
              <a:buAutoNum type="alphaLcPeriod"/>
            </a:pPr>
            <a:r>
              <a:rPr lang="en-US" sz="2600" dirty="0">
                <a:ea typeface="Tahoma" panose="020B0604030504040204" pitchFamily="34" charset="0"/>
                <a:cs typeface="Arial" panose="020B0604020202020204" pitchFamily="34" charset="0"/>
              </a:rPr>
              <a:t>False</a:t>
            </a:r>
          </a:p>
          <a:p>
            <a:pPr marL="0" indent="0">
              <a:buNone/>
            </a:pPr>
            <a:r>
              <a:rPr lang="en-US" sz="2600" dirty="0">
                <a:ea typeface="Tahoma" panose="020B0604030504040204" pitchFamily="34" charset="0"/>
                <a:cs typeface="Arial" panose="020B0604020202020204" pitchFamily="34" charset="0"/>
              </a:rPr>
              <a:t> </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106740"/>
            <a:ext cx="7772400" cy="1569660"/>
          </a:xfrm>
        </p:spPr>
        <p:txBody>
          <a:bodyPr/>
          <a:lstStyle/>
          <a:p>
            <a:r>
              <a:rPr lang="en-US" sz="3200" dirty="0"/>
              <a:t>Scenario 3: Direct Income Withholding When Custodial Parent Moves</a:t>
            </a:r>
            <a:br>
              <a:rPr lang="en-US" sz="3200" dirty="0"/>
            </a:br>
            <a:r>
              <a:rPr lang="en-US" sz="3200" i="1" dirty="0"/>
              <a:t>Polling Question 2</a:t>
            </a:r>
          </a:p>
        </p:txBody>
      </p:sp>
    </p:spTree>
    <p:extLst>
      <p:ext uri="{BB962C8B-B14F-4D97-AF65-F5344CB8AC3E}">
        <p14:creationId xmlns:p14="http://schemas.microsoft.com/office/powerpoint/2010/main" val="36840735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537" y="0"/>
            <a:ext cx="9141463" cy="6857999"/>
          </a:xfrm>
          <a:prstGeom prst="rect">
            <a:avLst/>
          </a:prstGeom>
        </p:spPr>
      </p:pic>
      <p:sp>
        <p:nvSpPr>
          <p:cNvPr id="9" name="Content Placeholder 8"/>
          <p:cNvSpPr>
            <a:spLocks noGrp="1"/>
          </p:cNvSpPr>
          <p:nvPr>
            <p:ph idx="1"/>
          </p:nvPr>
        </p:nvSpPr>
        <p:spPr>
          <a:xfrm>
            <a:off x="685800" y="1981200"/>
            <a:ext cx="7543800" cy="4572000"/>
          </a:xfrm>
        </p:spPr>
        <p:txBody>
          <a:bodyPr>
            <a:normAutofit/>
          </a:bodyPr>
          <a:lstStyle/>
          <a:p>
            <a:r>
              <a:rPr lang="en-US" sz="2600" dirty="0">
                <a:ea typeface="Tahoma" panose="020B0604030504040204" pitchFamily="34" charset="0"/>
                <a:cs typeface="Arial" panose="020B0604020202020204" pitchFamily="34" charset="0"/>
              </a:rPr>
              <a:t>South Dakota locates an employer for Jack in North Dakota and sends a direct income withholding order</a:t>
            </a:r>
          </a:p>
          <a:p>
            <a:pPr marL="0" indent="0">
              <a:buNone/>
            </a:pPr>
            <a:r>
              <a:rPr lang="en-US" sz="2600" b="1" dirty="0">
                <a:ea typeface="Tahoma" panose="020B0604030504040204" pitchFamily="34" charset="0"/>
                <a:cs typeface="Arial" panose="020B0604020202020204" pitchFamily="34" charset="0"/>
              </a:rPr>
              <a:t>The direct income withholding order may have South Dakota’s state disbursement unit as the payment location.</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True</a:t>
            </a:r>
          </a:p>
          <a:p>
            <a:pPr marL="514350" indent="-514350">
              <a:buFont typeface="+mj-lt"/>
              <a:buAutoNum type="alphaLcPeriod"/>
            </a:pPr>
            <a:r>
              <a:rPr lang="en-US" sz="2600" b="1" dirty="0">
                <a:ea typeface="Tahoma" panose="020B0604030504040204" pitchFamily="34" charset="0"/>
                <a:cs typeface="Arial" panose="020B0604020202020204" pitchFamily="34" charset="0"/>
              </a:rPr>
              <a:t>False</a:t>
            </a:r>
          </a:p>
          <a:p>
            <a:pPr marL="0" indent="0">
              <a:buNone/>
            </a:pPr>
            <a:r>
              <a:rPr lang="en-US" sz="2600" b="1" dirty="0">
                <a:ea typeface="Tahoma" panose="020B0604030504040204" pitchFamily="34" charset="0"/>
                <a:cs typeface="Arial" panose="020B0604020202020204" pitchFamily="34" charset="0"/>
              </a:rPr>
              <a:t> </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182940"/>
            <a:ext cx="8077200" cy="1569660"/>
          </a:xfrm>
        </p:spPr>
        <p:txBody>
          <a:bodyPr/>
          <a:lstStyle/>
          <a:p>
            <a:r>
              <a:rPr lang="en-US" sz="3200" dirty="0"/>
              <a:t>Scenario 3: Direct Income Withholding When Custodial Parent Moves</a:t>
            </a:r>
            <a:br>
              <a:rPr lang="en-US" sz="3200" dirty="0"/>
            </a:br>
            <a:r>
              <a:rPr lang="en-US" sz="3200" i="1" dirty="0"/>
              <a:t>Polling Answer 2</a:t>
            </a:r>
          </a:p>
        </p:txBody>
      </p:sp>
    </p:spTree>
    <p:extLst>
      <p:ext uri="{BB962C8B-B14F-4D97-AF65-F5344CB8AC3E}">
        <p14:creationId xmlns:p14="http://schemas.microsoft.com/office/powerpoint/2010/main" val="4097682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543800" cy="4800600"/>
          </a:xfrm>
        </p:spPr>
        <p:txBody>
          <a:bodyPr>
            <a:normAutofit fontScale="85000" lnSpcReduction="20000"/>
          </a:bodyPr>
          <a:lstStyle/>
          <a:p>
            <a:r>
              <a:rPr lang="en-US" sz="3000" dirty="0"/>
              <a:t>When using direct income withholding on another state’s order, enforcing state must:</a:t>
            </a:r>
          </a:p>
          <a:p>
            <a:pPr lvl="1"/>
            <a:r>
              <a:rPr lang="en-US" sz="2800" dirty="0"/>
              <a:t>Obtain other state’s identifying case and SDU payment location information using available interstate communication tools or from state directly</a:t>
            </a:r>
          </a:p>
          <a:p>
            <a:pPr lvl="1"/>
            <a:r>
              <a:rPr lang="en-US" sz="2800" dirty="0"/>
              <a:t>Include other state’s identifying case and payment location on income withholding order</a:t>
            </a:r>
          </a:p>
          <a:p>
            <a:pPr lvl="1"/>
            <a:r>
              <a:rPr lang="en-US" sz="2800" dirty="0"/>
              <a:t>Send payment forwarding request on Child Support Enforcement Transmittal #3 – Request for Assistance/Discovery</a:t>
            </a:r>
          </a:p>
          <a:p>
            <a:r>
              <a:rPr lang="en-US" sz="3100" dirty="0"/>
              <a:t>Manual operation allowed – off-line document generation must be captured</a:t>
            </a:r>
            <a:endParaRPr lang="en-GB" sz="31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Important Best Practice</a:t>
            </a:r>
          </a:p>
        </p:txBody>
      </p:sp>
    </p:spTree>
    <p:extLst>
      <p:ext uri="{BB962C8B-B14F-4D97-AF65-F5344CB8AC3E}">
        <p14:creationId xmlns:p14="http://schemas.microsoft.com/office/powerpoint/2010/main" val="40535915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5157428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81000" y="4181475"/>
            <a:ext cx="6019800" cy="1600200"/>
          </a:xfrm>
        </p:spPr>
        <p:txBody>
          <a:bodyPr/>
          <a:lstStyle/>
          <a:p>
            <a:r>
              <a:rPr lang="en-US" b="1" dirty="0"/>
              <a:t>TWO-STATE CASE ENFORCEMENT</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fld id="{42782948-4DBE-204D-AB9E-B65E067054AE}" type="slidenum">
              <a:rPr lang="en-US" smtClean="0"/>
              <a:pPr/>
              <a:t>34</a:t>
            </a:fld>
            <a:endParaRPr lang="en-US" dirty="0"/>
          </a:p>
        </p:txBody>
      </p:sp>
    </p:spTree>
    <p:extLst>
      <p:ext uri="{BB962C8B-B14F-4D97-AF65-F5344CB8AC3E}">
        <p14:creationId xmlns:p14="http://schemas.microsoft.com/office/powerpoint/2010/main" val="12138820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ea typeface="Tahoma" panose="020B0604030504040204" pitchFamily="34" charset="0"/>
                <a:cs typeface="Arial" panose="020B0604020202020204" pitchFamily="34" charset="0"/>
              </a:rPr>
              <a:t>Initiating state refers case to responding state</a:t>
            </a:r>
          </a:p>
          <a:p>
            <a:r>
              <a:rPr lang="en-US" sz="2600" dirty="0">
                <a:ea typeface="Tahoma" panose="020B0604030504040204" pitchFamily="34" charset="0"/>
                <a:cs typeface="Arial" panose="020B0604020202020204" pitchFamily="34" charset="0"/>
              </a:rPr>
              <a:t>History back to Child Support Enforcement Amendments of 1984 and OCSE’s final rule of 1988</a:t>
            </a:r>
          </a:p>
          <a:p>
            <a:r>
              <a:rPr lang="en-US" sz="2600" dirty="0">
                <a:ea typeface="Tahoma" panose="020B0604030504040204" pitchFamily="34" charset="0"/>
                <a:cs typeface="Arial" panose="020B0604020202020204" pitchFamily="34" charset="0"/>
              </a:rPr>
              <a:t>Federal regulations and UIFSA detail responsibilities</a:t>
            </a:r>
          </a:p>
          <a:p>
            <a:pPr>
              <a:spcBef>
                <a:spcPct val="0"/>
              </a:spcBef>
            </a:pPr>
            <a:endParaRPr lang="en-US" altLang="en-US" sz="2600" dirty="0"/>
          </a:p>
          <a:p>
            <a:pPr lvl="1">
              <a:spcBef>
                <a:spcPct val="0"/>
              </a:spcBef>
            </a:pPr>
            <a:endParaRPr lang="en-US" altLang="en-US" sz="2200" dirty="0"/>
          </a:p>
          <a:p>
            <a:pPr>
              <a:spcBef>
                <a:spcPct val="0"/>
              </a:spcBef>
            </a:pPr>
            <a:endParaRPr lang="en-US" altLang="en-US" sz="2400" dirty="0"/>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Two-State Case Enforcement</a:t>
            </a:r>
          </a:p>
        </p:txBody>
      </p:sp>
    </p:spTree>
    <p:extLst>
      <p:ext uri="{BB962C8B-B14F-4D97-AF65-F5344CB8AC3E}">
        <p14:creationId xmlns:p14="http://schemas.microsoft.com/office/powerpoint/2010/main" val="38695120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ea typeface="Tahoma" panose="020B0604030504040204" pitchFamily="34" charset="0"/>
                <a:cs typeface="Arial" panose="020B0604020202020204" pitchFamily="34" charset="0"/>
              </a:rPr>
              <a:t>Responding state uses intrastate enforcement against parent, including own income withholding order and SDU payment location</a:t>
            </a:r>
          </a:p>
          <a:p>
            <a:r>
              <a:rPr lang="en-US" sz="2600" dirty="0">
                <a:ea typeface="Tahoma" panose="020B0604030504040204" pitchFamily="34" charset="0"/>
                <a:cs typeface="Arial" panose="020B0604020202020204" pitchFamily="34" charset="0"/>
              </a:rPr>
              <a:t>Income withholding order must reflect SDU payment location of responding state</a:t>
            </a:r>
          </a:p>
          <a:p>
            <a:r>
              <a:rPr lang="en-US" sz="2600" dirty="0">
                <a:ea typeface="Tahoma" panose="020B0604030504040204" pitchFamily="34" charset="0"/>
                <a:cs typeface="Arial" panose="020B0604020202020204" pitchFamily="34" charset="0"/>
              </a:rPr>
              <a:t>Responding state must send payment to initiating state within 2 business days</a:t>
            </a:r>
          </a:p>
          <a:p>
            <a:pPr>
              <a:spcBef>
                <a:spcPct val="0"/>
              </a:spcBef>
            </a:pPr>
            <a:endParaRPr lang="en-US" altLang="en-US" sz="2600" dirty="0"/>
          </a:p>
          <a:p>
            <a:pPr lvl="1">
              <a:spcBef>
                <a:spcPct val="0"/>
              </a:spcBef>
            </a:pPr>
            <a:endParaRPr lang="en-US" altLang="en-US" sz="2200" dirty="0"/>
          </a:p>
          <a:p>
            <a:pPr>
              <a:spcBef>
                <a:spcPct val="0"/>
              </a:spcBef>
            </a:pPr>
            <a:endParaRPr lang="en-US" altLang="en-US" sz="2400" dirty="0"/>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Two-State Case Enforcement (cont’d)</a:t>
            </a:r>
          </a:p>
        </p:txBody>
      </p:sp>
    </p:spTree>
    <p:extLst>
      <p:ext uri="{BB962C8B-B14F-4D97-AF65-F5344CB8AC3E}">
        <p14:creationId xmlns:p14="http://schemas.microsoft.com/office/powerpoint/2010/main" val="31490520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7999"/>
          </a:xfrm>
          <a:prstGeom prst="rect">
            <a:avLst/>
          </a:prstGeom>
        </p:spPr>
      </p:pic>
      <p:sp>
        <p:nvSpPr>
          <p:cNvPr id="9" name="Content Placeholder 8"/>
          <p:cNvSpPr>
            <a:spLocks noGrp="1"/>
          </p:cNvSpPr>
          <p:nvPr>
            <p:ph idx="1"/>
          </p:nvPr>
        </p:nvSpPr>
        <p:spPr>
          <a:xfrm>
            <a:off x="533400" y="1600200"/>
            <a:ext cx="8153400" cy="4572000"/>
          </a:xfrm>
        </p:spPr>
        <p:txBody>
          <a:bodyPr>
            <a:normAutofit/>
          </a:bodyPr>
          <a:lstStyle/>
          <a:p>
            <a:r>
              <a:rPr lang="en-US" sz="2600" dirty="0">
                <a:ea typeface="Tahoma" panose="020B0604030504040204" pitchFamily="34" charset="0"/>
                <a:cs typeface="Arial" panose="020B0604020202020204" pitchFamily="34" charset="0"/>
              </a:rPr>
              <a:t>David receives child support services from Virginia IV-D agency</a:t>
            </a:r>
          </a:p>
          <a:p>
            <a:r>
              <a:rPr lang="en-US" sz="2600" dirty="0">
                <a:ea typeface="Tahoma" panose="020B0604030504040204" pitchFamily="34" charset="0"/>
                <a:cs typeface="Arial" panose="020B0604020202020204" pitchFamily="34" charset="0"/>
              </a:rPr>
              <a:t>Support order is entered in Virginia for David’s ex-wife Barbara to pay support for their three children</a:t>
            </a:r>
          </a:p>
          <a:p>
            <a:r>
              <a:rPr lang="en-US" sz="2600" dirty="0">
                <a:ea typeface="Tahoma" panose="020B0604030504040204" pitchFamily="34" charset="0"/>
                <a:cs typeface="Arial" panose="020B0604020202020204" pitchFamily="34" charset="0"/>
              </a:rPr>
              <a:t>Barbara moves to Vermont and stops paying support</a:t>
            </a:r>
          </a:p>
          <a:p>
            <a:r>
              <a:rPr lang="en-US" sz="2600" dirty="0">
                <a:ea typeface="Tahoma" panose="020B0604030504040204" pitchFamily="34" charset="0"/>
                <a:cs typeface="Arial" panose="020B0604020202020204" pitchFamily="34" charset="0"/>
              </a:rPr>
              <a:t>What should Virginia do?</a:t>
            </a:r>
            <a:endParaRPr lang="en-US" altLang="en-US" sz="2600" dirty="0"/>
          </a:p>
          <a:p>
            <a:pPr lvl="1">
              <a:spcBef>
                <a:spcPct val="0"/>
              </a:spcBef>
            </a:pPr>
            <a:endParaRPr lang="en-US" altLang="en-US" sz="2200" dirty="0"/>
          </a:p>
          <a:p>
            <a:pPr>
              <a:spcBef>
                <a:spcPct val="0"/>
              </a:spcBef>
            </a:pPr>
            <a:endParaRPr lang="en-US" altLang="en-US" sz="2400" dirty="0"/>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Scenario 4: Two-State Case</a:t>
            </a:r>
          </a:p>
        </p:txBody>
      </p:sp>
    </p:spTree>
    <p:extLst>
      <p:ext uri="{BB962C8B-B14F-4D97-AF65-F5344CB8AC3E}">
        <p14:creationId xmlns:p14="http://schemas.microsoft.com/office/powerpoint/2010/main" val="27634617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10000"/>
          </a:bodyPr>
          <a:lstStyle/>
          <a:p>
            <a:r>
              <a:rPr lang="en-US" sz="2800" dirty="0">
                <a:ea typeface="Tahoma" panose="020B0604030504040204" pitchFamily="34" charset="0"/>
                <a:cs typeface="Arial" panose="020B0604020202020204" pitchFamily="34" charset="0"/>
              </a:rPr>
              <a:t>Virginia must determine whether direct enforcement of its order through income withholding is appropriate</a:t>
            </a:r>
          </a:p>
          <a:p>
            <a:r>
              <a:rPr lang="en-US" sz="2800" dirty="0">
                <a:ea typeface="Tahoma" panose="020B0604030504040204" pitchFamily="34" charset="0"/>
                <a:cs typeface="Arial" panose="020B0604020202020204" pitchFamily="34" charset="0"/>
              </a:rPr>
              <a:t>If Virginia cannot locate employer for Barbara or if Vermont can use other enforcement mechanisms against Barbara, Virginia may decide to initiate interstate IV-D case to Vermont</a:t>
            </a:r>
          </a:p>
          <a:p>
            <a:r>
              <a:rPr lang="en-US" sz="2800" dirty="0">
                <a:ea typeface="Tahoma" panose="020B0604030504040204" pitchFamily="34" charset="0"/>
                <a:cs typeface="Arial" panose="020B0604020202020204" pitchFamily="34" charset="0"/>
              </a:rPr>
              <a:t>Child Support Enforcement Transmittal #1 – Initial Request allows Virginia to request registration and enforcement of its order in Vermont</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4: Two-State Case </a:t>
            </a:r>
            <a:br>
              <a:rPr lang="en-US" sz="3200" dirty="0"/>
            </a:br>
            <a:r>
              <a:rPr lang="en-US" sz="3200" i="1" dirty="0"/>
              <a:t>Analysis</a:t>
            </a:r>
            <a:r>
              <a:rPr lang="en-US" sz="3200" dirty="0"/>
              <a:t> </a:t>
            </a:r>
          </a:p>
        </p:txBody>
      </p:sp>
    </p:spTree>
    <p:extLst>
      <p:ext uri="{BB962C8B-B14F-4D97-AF65-F5344CB8AC3E}">
        <p14:creationId xmlns:p14="http://schemas.microsoft.com/office/powerpoint/2010/main" val="12831640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7999"/>
          </a:xfrm>
          <a:prstGeom prst="rect">
            <a:avLst/>
          </a:prstGeom>
        </p:spPr>
      </p:pic>
      <p:sp>
        <p:nvSpPr>
          <p:cNvPr id="9" name="Content Placeholder 8"/>
          <p:cNvSpPr>
            <a:spLocks noGrp="1"/>
          </p:cNvSpPr>
          <p:nvPr>
            <p:ph idx="1"/>
          </p:nvPr>
        </p:nvSpPr>
        <p:spPr>
          <a:xfrm>
            <a:off x="609600" y="1371600"/>
            <a:ext cx="8610600" cy="4953000"/>
          </a:xfrm>
        </p:spPr>
        <p:txBody>
          <a:bodyPr>
            <a:normAutofit/>
          </a:bodyPr>
          <a:lstStyle/>
          <a:p>
            <a:r>
              <a:rPr lang="en-US" sz="2600" dirty="0">
                <a:ea typeface="Tahoma" panose="020B0604030504040204" pitchFamily="34" charset="0"/>
                <a:cs typeface="Arial" panose="020B0604020202020204" pitchFamily="34" charset="0"/>
              </a:rPr>
              <a:t>Virginia sends two-state case to Vermont</a:t>
            </a:r>
          </a:p>
          <a:p>
            <a:r>
              <a:rPr lang="en-US" sz="2600" dirty="0">
                <a:ea typeface="Tahoma" panose="020B0604030504040204" pitchFamily="34" charset="0"/>
                <a:cs typeface="Arial" panose="020B0604020202020204" pitchFamily="34" charset="0"/>
              </a:rPr>
              <a:t>Vermont finds employer for Barbara</a:t>
            </a:r>
          </a:p>
          <a:p>
            <a:pPr marL="0" indent="0">
              <a:buNone/>
            </a:pPr>
            <a:r>
              <a:rPr lang="en-US" sz="2600" b="1" dirty="0">
                <a:ea typeface="Tahoma" panose="020B0604030504040204" pitchFamily="34" charset="0"/>
                <a:cs typeface="Arial" panose="020B0604020202020204" pitchFamily="34" charset="0"/>
              </a:rPr>
              <a:t>Vermont should send its income withholding notice to Barbara’s employer designating Vermont’s state disbursement unit as the payment location.</a:t>
            </a:r>
          </a:p>
          <a:p>
            <a:pPr marL="514350" indent="-514350">
              <a:buFont typeface="+mj-lt"/>
              <a:buAutoNum type="alphaLcPeriod"/>
            </a:pPr>
            <a:r>
              <a:rPr lang="en-US" sz="2600" dirty="0">
                <a:ea typeface="Tahoma" panose="020B0604030504040204" pitchFamily="34" charset="0"/>
                <a:cs typeface="Arial" panose="020B0604020202020204" pitchFamily="34" charset="0"/>
              </a:rPr>
              <a:t>True</a:t>
            </a:r>
          </a:p>
          <a:p>
            <a:pPr marL="514350" indent="-514350">
              <a:buFont typeface="+mj-lt"/>
              <a:buAutoNum type="alphaLcPeriod"/>
            </a:pPr>
            <a:r>
              <a:rPr lang="en-US" sz="2600" dirty="0">
                <a:ea typeface="Tahoma" panose="020B0604030504040204" pitchFamily="34" charset="0"/>
                <a:cs typeface="Arial" panose="020B0604020202020204" pitchFamily="34" charset="0"/>
              </a:rPr>
              <a:t>False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4: Two-State Case </a:t>
            </a:r>
            <a:br>
              <a:rPr lang="en-US" sz="3200" dirty="0"/>
            </a:br>
            <a:r>
              <a:rPr lang="en-US" sz="3200" i="1" dirty="0"/>
              <a:t>Polling Question</a:t>
            </a:r>
          </a:p>
        </p:txBody>
      </p:sp>
    </p:spTree>
    <p:extLst>
      <p:ext uri="{BB962C8B-B14F-4D97-AF65-F5344CB8AC3E}">
        <p14:creationId xmlns:p14="http://schemas.microsoft.com/office/powerpoint/2010/main" val="3007800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543800" cy="4800600"/>
          </a:xfrm>
        </p:spPr>
        <p:txBody>
          <a:bodyPr>
            <a:normAutofit lnSpcReduction="10000"/>
          </a:bodyPr>
          <a:lstStyle/>
          <a:p>
            <a:r>
              <a:rPr lang="en-US" sz="2600" dirty="0"/>
              <a:t>AT-17-07: </a:t>
            </a:r>
          </a:p>
          <a:p>
            <a:pPr lvl="1"/>
            <a:r>
              <a:rPr lang="en-US" sz="2400" dirty="0"/>
              <a:t>“It is up to the state providing IV-D services to the custodial parent to select the best case processing approach given the facts of the case, including the status of the case in any other involved states.”</a:t>
            </a:r>
          </a:p>
          <a:p>
            <a:r>
              <a:rPr lang="en-US" sz="2600" dirty="0"/>
              <a:t>Interstate communication tools</a:t>
            </a:r>
          </a:p>
          <a:p>
            <a:pPr lvl="1"/>
            <a:r>
              <a:rPr lang="en-US" sz="2400" dirty="0"/>
              <a:t>Child Support Enforcement Network (</a:t>
            </a:r>
            <a:r>
              <a:rPr lang="en-US" sz="2400" dirty="0" err="1"/>
              <a:t>CSENet</a:t>
            </a:r>
            <a:r>
              <a:rPr lang="en-US" sz="2400" dirty="0"/>
              <a:t>)</a:t>
            </a:r>
          </a:p>
          <a:p>
            <a:pPr lvl="1"/>
            <a:r>
              <a:rPr lang="en-US" sz="2400" dirty="0"/>
              <a:t>Federal Case Registry (FCR) Query</a:t>
            </a:r>
          </a:p>
          <a:p>
            <a:pPr lvl="1"/>
            <a:r>
              <a:rPr lang="en-US" sz="2400" dirty="0"/>
              <a:t>Query Interstate Cases for Kids (QUICK)</a:t>
            </a:r>
          </a:p>
          <a:p>
            <a:pPr lvl="1"/>
            <a:r>
              <a:rPr lang="en-US" sz="2400" dirty="0"/>
              <a:t>Electronic Document Exchange (EDE)</a:t>
            </a:r>
          </a:p>
        </p:txBody>
      </p:sp>
      <p:sp>
        <p:nvSpPr>
          <p:cNvPr id="2" name="Slide Number Placeholder 1"/>
          <p:cNvSpPr>
            <a:spLocks noGrp="1"/>
          </p:cNvSpPr>
          <p:nvPr>
            <p:ph type="sldNum" sz="quarter" idx="4"/>
          </p:nvPr>
        </p:nvSpPr>
        <p:spPr/>
        <p:txBody>
          <a:bodyPr/>
          <a:lstStyle/>
          <a:p>
            <a:fld id="{42782948-4DBE-204D-AB9E-B65E067054AE}" type="slidenum">
              <a:rPr lang="en-US" smtClean="0"/>
              <a:pPr/>
              <a:t>4</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solidFill>
                  <a:srgbClr val="336A90"/>
                </a:solidFill>
              </a:rPr>
              <a:t>Introduction (cont’d)</a:t>
            </a:r>
          </a:p>
        </p:txBody>
      </p:sp>
    </p:spTree>
    <p:extLst>
      <p:ext uri="{BB962C8B-B14F-4D97-AF65-F5344CB8AC3E}">
        <p14:creationId xmlns:p14="http://schemas.microsoft.com/office/powerpoint/2010/main" val="39378016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0"/>
            <a:ext cx="9141463" cy="6857999"/>
          </a:xfrm>
          <a:prstGeom prst="rect">
            <a:avLst/>
          </a:prstGeom>
        </p:spPr>
      </p:pic>
      <p:sp>
        <p:nvSpPr>
          <p:cNvPr id="9" name="Content Placeholder 8"/>
          <p:cNvSpPr>
            <a:spLocks noGrp="1"/>
          </p:cNvSpPr>
          <p:nvPr>
            <p:ph idx="1"/>
          </p:nvPr>
        </p:nvSpPr>
        <p:spPr>
          <a:xfrm>
            <a:off x="609600" y="1371600"/>
            <a:ext cx="8610600" cy="4953000"/>
          </a:xfrm>
        </p:spPr>
        <p:txBody>
          <a:bodyPr>
            <a:normAutofit/>
          </a:bodyPr>
          <a:lstStyle/>
          <a:p>
            <a:r>
              <a:rPr lang="en-US" sz="2600" dirty="0">
                <a:ea typeface="Tahoma" panose="020B0604030504040204" pitchFamily="34" charset="0"/>
                <a:cs typeface="Arial" panose="020B0604020202020204" pitchFamily="34" charset="0"/>
              </a:rPr>
              <a:t>Virginia sends two-state case to Vermont</a:t>
            </a:r>
          </a:p>
          <a:p>
            <a:r>
              <a:rPr lang="en-US" sz="2600" dirty="0">
                <a:ea typeface="Tahoma" panose="020B0604030504040204" pitchFamily="34" charset="0"/>
                <a:cs typeface="Arial" panose="020B0604020202020204" pitchFamily="34" charset="0"/>
              </a:rPr>
              <a:t>Vermont finds employer for Barbara</a:t>
            </a:r>
          </a:p>
          <a:p>
            <a:pPr marL="0" indent="0">
              <a:buNone/>
            </a:pPr>
            <a:r>
              <a:rPr lang="en-US" sz="2600" b="1" dirty="0">
                <a:ea typeface="Tahoma" panose="020B0604030504040204" pitchFamily="34" charset="0"/>
                <a:cs typeface="Arial" panose="020B0604020202020204" pitchFamily="34" charset="0"/>
              </a:rPr>
              <a:t>Vermont should send its income withholding notice to Barbara’s employer designating Vermont’s state disbursement unit as the payment location.</a:t>
            </a:r>
          </a:p>
          <a:p>
            <a:pPr marL="514350" indent="-514350">
              <a:buFont typeface="+mj-lt"/>
              <a:buAutoNum type="alphaLcPeriod"/>
            </a:pPr>
            <a:r>
              <a:rPr lang="en-US" sz="2600" b="1" dirty="0">
                <a:ea typeface="Tahoma" panose="020B0604030504040204" pitchFamily="34" charset="0"/>
                <a:cs typeface="Arial" panose="020B0604020202020204" pitchFamily="34" charset="0"/>
              </a:rPr>
              <a:t>True</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False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4: Two-State Case </a:t>
            </a:r>
            <a:br>
              <a:rPr lang="en-US" sz="3200" dirty="0"/>
            </a:br>
            <a:r>
              <a:rPr lang="en-US" sz="3200" i="1" dirty="0"/>
              <a:t>Polling Answer</a:t>
            </a:r>
          </a:p>
        </p:txBody>
      </p:sp>
    </p:spTree>
    <p:extLst>
      <p:ext uri="{BB962C8B-B14F-4D97-AF65-F5344CB8AC3E}">
        <p14:creationId xmlns:p14="http://schemas.microsoft.com/office/powerpoint/2010/main" val="38964786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76200"/>
            <a:ext cx="9141463" cy="6857999"/>
          </a:xfrm>
          <a:prstGeom prst="rect">
            <a:avLst/>
          </a:prstGeom>
        </p:spPr>
      </p:pic>
      <p:sp>
        <p:nvSpPr>
          <p:cNvPr id="9" name="Content Placeholder 8"/>
          <p:cNvSpPr>
            <a:spLocks noGrp="1"/>
          </p:cNvSpPr>
          <p:nvPr>
            <p:ph idx="1"/>
          </p:nvPr>
        </p:nvSpPr>
        <p:spPr/>
        <p:txBody>
          <a:bodyPr>
            <a:normAutofit/>
          </a:bodyPr>
          <a:lstStyle/>
          <a:p>
            <a:pPr>
              <a:spcAft>
                <a:spcPts val="600"/>
              </a:spcAft>
            </a:pPr>
            <a:r>
              <a:rPr lang="en-US" sz="2600" dirty="0">
                <a:ea typeface="Tahoma" panose="020B0604030504040204" pitchFamily="34" charset="0"/>
                <a:cs typeface="Arial" panose="020B0604020202020204" pitchFamily="34" charset="0"/>
              </a:rPr>
              <a:t>Georgia tribunal entered order for Zach to pay child support to Amy for their daughter Lisa</a:t>
            </a:r>
          </a:p>
          <a:p>
            <a:pPr>
              <a:spcAft>
                <a:spcPts val="600"/>
              </a:spcAft>
            </a:pPr>
            <a:r>
              <a:rPr lang="en-US" sz="2600" dirty="0">
                <a:ea typeface="Tahoma" panose="020B0604030504040204" pitchFamily="34" charset="0"/>
                <a:cs typeface="Arial" panose="020B0604020202020204" pitchFamily="34" charset="0"/>
              </a:rPr>
              <a:t>Amy </a:t>
            </a:r>
            <a:r>
              <a:rPr lang="en-US" sz="2600" dirty="0"/>
              <a:t>applies for services when she moves with Lisa to Arizona</a:t>
            </a:r>
          </a:p>
          <a:p>
            <a:pPr>
              <a:spcAft>
                <a:spcPts val="600"/>
              </a:spcAft>
            </a:pPr>
            <a:r>
              <a:rPr lang="en-US" sz="2600" dirty="0"/>
              <a:t>Zach now resides in Colorado</a:t>
            </a:r>
          </a:p>
          <a:p>
            <a:pPr>
              <a:spcAft>
                <a:spcPts val="600"/>
              </a:spcAft>
            </a:pPr>
            <a:r>
              <a:rPr lang="en-US" sz="2600" dirty="0"/>
              <a:t>What should Arizona do?</a:t>
            </a:r>
          </a:p>
          <a:p>
            <a:pPr marL="0" indent="0">
              <a:buNone/>
            </a:pPr>
            <a:endParaRPr lang="en-US" sz="26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5: Two-State Case Where Three States Are Involved</a:t>
            </a:r>
          </a:p>
        </p:txBody>
      </p:sp>
    </p:spTree>
    <p:extLst>
      <p:ext uri="{BB962C8B-B14F-4D97-AF65-F5344CB8AC3E}">
        <p14:creationId xmlns:p14="http://schemas.microsoft.com/office/powerpoint/2010/main" val="30446321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533400" y="1981200"/>
            <a:ext cx="8077200" cy="4572000"/>
          </a:xfrm>
        </p:spPr>
        <p:txBody>
          <a:bodyPr>
            <a:normAutofit/>
          </a:bodyPr>
          <a:lstStyle/>
          <a:p>
            <a:r>
              <a:rPr lang="en-US" sz="2600" dirty="0"/>
              <a:t>Arizona should determine:</a:t>
            </a:r>
          </a:p>
          <a:p>
            <a:pPr lvl="1"/>
            <a:r>
              <a:rPr lang="en-US" sz="2400" dirty="0"/>
              <a:t>Open IV-D case in Georgia?</a:t>
            </a:r>
          </a:p>
          <a:p>
            <a:pPr lvl="1"/>
            <a:r>
              <a:rPr lang="en-US" sz="2400" dirty="0"/>
              <a:t>Open IV-D case in Colorado?</a:t>
            </a:r>
          </a:p>
          <a:p>
            <a:pPr lvl="1"/>
            <a:r>
              <a:rPr lang="en-US" sz="2400" dirty="0"/>
              <a:t>Current withholding order collecting support?</a:t>
            </a:r>
          </a:p>
          <a:p>
            <a:r>
              <a:rPr lang="en-US" sz="2600" dirty="0">
                <a:ea typeface="Tahoma" panose="020B0604030504040204" pitchFamily="34" charset="0"/>
                <a:cs typeface="Arial" panose="020B0604020202020204" pitchFamily="34" charset="0"/>
              </a:rPr>
              <a:t>Arizona should obtain Georgia’s order, case information, and payment records through: </a:t>
            </a:r>
          </a:p>
          <a:p>
            <a:pPr lvl="1"/>
            <a:r>
              <a:rPr lang="en-US" sz="2400" dirty="0">
                <a:ea typeface="Tahoma" panose="020B0604030504040204" pitchFamily="34" charset="0"/>
                <a:cs typeface="Arial" panose="020B0604020202020204" pitchFamily="34" charset="0"/>
              </a:rPr>
              <a:t>Available interstate communication tools </a:t>
            </a:r>
          </a:p>
          <a:p>
            <a:pPr lvl="1"/>
            <a:r>
              <a:rPr lang="en-US" sz="2400" dirty="0">
                <a:ea typeface="Tahoma" panose="020B0604030504040204" pitchFamily="34" charset="0"/>
                <a:cs typeface="Arial" panose="020B0604020202020204" pitchFamily="34" charset="0"/>
              </a:rPr>
              <a:t>Child Support Enforcement Transmittal #3 – Request for Assistance/Discovery</a:t>
            </a:r>
          </a:p>
          <a:p>
            <a:endParaRPr lang="en-US" sz="30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182940"/>
            <a:ext cx="7543800" cy="1569660"/>
          </a:xfrm>
        </p:spPr>
        <p:txBody>
          <a:bodyPr/>
          <a:lstStyle/>
          <a:p>
            <a:r>
              <a:rPr lang="en-US" sz="3200" dirty="0"/>
              <a:t>Scenario 5: Two-State Case Where Three States Are Involved </a:t>
            </a:r>
            <a:br>
              <a:rPr lang="en-US" sz="3200" dirty="0"/>
            </a:br>
            <a:r>
              <a:rPr lang="en-US" sz="3200" i="1" dirty="0"/>
              <a:t>Analysis</a:t>
            </a:r>
          </a:p>
        </p:txBody>
      </p:sp>
    </p:spTree>
    <p:extLst>
      <p:ext uri="{BB962C8B-B14F-4D97-AF65-F5344CB8AC3E}">
        <p14:creationId xmlns:p14="http://schemas.microsoft.com/office/powerpoint/2010/main" val="31067715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76200"/>
            <a:ext cx="9141463" cy="6857999"/>
          </a:xfrm>
          <a:prstGeom prst="rect">
            <a:avLst/>
          </a:prstGeom>
        </p:spPr>
      </p:pic>
      <p:sp>
        <p:nvSpPr>
          <p:cNvPr id="9" name="Content Placeholder 8"/>
          <p:cNvSpPr>
            <a:spLocks noGrp="1"/>
          </p:cNvSpPr>
          <p:nvPr>
            <p:ph idx="1"/>
          </p:nvPr>
        </p:nvSpPr>
        <p:spPr>
          <a:xfrm>
            <a:off x="533400" y="1981200"/>
            <a:ext cx="8153400" cy="4524346"/>
          </a:xfrm>
        </p:spPr>
        <p:txBody>
          <a:bodyPr>
            <a:normAutofit/>
          </a:bodyPr>
          <a:lstStyle/>
          <a:p>
            <a:pPr>
              <a:buFont typeface="Arial" panose="020B0604020202020204" pitchFamily="34" charset="0"/>
              <a:buChar char="•"/>
            </a:pPr>
            <a:r>
              <a:rPr lang="en-US" sz="2600" dirty="0">
                <a:ea typeface="Tahoma" panose="020B0604030504040204" pitchFamily="34" charset="0"/>
                <a:cs typeface="Arial" panose="020B0604020202020204" pitchFamily="34" charset="0"/>
              </a:rPr>
              <a:t>Georgia has an income withholding order currently collecting support from Zach’s employer in Colorado</a:t>
            </a:r>
          </a:p>
          <a:p>
            <a:pPr marL="0" indent="0">
              <a:buNone/>
            </a:pPr>
            <a:r>
              <a:rPr lang="en-US" sz="2600" b="1" dirty="0">
                <a:ea typeface="Tahoma" panose="020B0604030504040204" pitchFamily="34" charset="0"/>
                <a:cs typeface="Arial" panose="020B0604020202020204" pitchFamily="34" charset="0"/>
              </a:rPr>
              <a:t>Arizona should also send a direct income withholding order to Zach’s employer, with Arizona’s SDU listed as the payment location. </a:t>
            </a:r>
          </a:p>
          <a:p>
            <a:pPr marL="514350" indent="-514350">
              <a:buFont typeface="+mj-lt"/>
              <a:buAutoNum type="alphaLcPeriod"/>
            </a:pPr>
            <a:r>
              <a:rPr lang="en-US" sz="2600" dirty="0">
                <a:ea typeface="Tahoma" panose="020B0604030504040204" pitchFamily="34" charset="0"/>
                <a:cs typeface="Arial" panose="020B0604020202020204" pitchFamily="34" charset="0"/>
              </a:rPr>
              <a:t>True</a:t>
            </a:r>
          </a:p>
          <a:p>
            <a:pPr marL="514350" indent="-514350">
              <a:buFont typeface="+mj-lt"/>
              <a:buAutoNum type="alphaLcPeriod"/>
            </a:pPr>
            <a:r>
              <a:rPr lang="en-US" sz="2600" dirty="0">
                <a:ea typeface="Tahoma" panose="020B0604030504040204" pitchFamily="34" charset="0"/>
                <a:cs typeface="Arial" panose="020B0604020202020204" pitchFamily="34" charset="0"/>
              </a:rPr>
              <a:t>False</a:t>
            </a:r>
            <a:endParaRPr lang="en-US" sz="2600" dirty="0"/>
          </a:p>
          <a:p>
            <a:pPr marL="514350" indent="-514350">
              <a:buFont typeface="+mj-lt"/>
              <a:buAutoNum type="alphaLcPeriod"/>
            </a:pPr>
            <a:endParaRPr lang="en-US" sz="26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331796"/>
            <a:ext cx="7696200" cy="1569660"/>
          </a:xfrm>
        </p:spPr>
        <p:txBody>
          <a:bodyPr/>
          <a:lstStyle/>
          <a:p>
            <a:r>
              <a:rPr lang="en-US" sz="3200" dirty="0"/>
              <a:t>Scenario 5: Two-State Case Where Three States Are Involved </a:t>
            </a:r>
            <a:br>
              <a:rPr lang="en-US" sz="3200" dirty="0"/>
            </a:br>
            <a:r>
              <a:rPr lang="en-US" sz="3200" i="1" dirty="0"/>
              <a:t>Polling Question 1</a:t>
            </a:r>
          </a:p>
        </p:txBody>
      </p:sp>
    </p:spTree>
    <p:extLst>
      <p:ext uri="{BB962C8B-B14F-4D97-AF65-F5344CB8AC3E}">
        <p14:creationId xmlns:p14="http://schemas.microsoft.com/office/powerpoint/2010/main" val="36128579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76200"/>
            <a:ext cx="9141463" cy="6857999"/>
          </a:xfrm>
          <a:prstGeom prst="rect">
            <a:avLst/>
          </a:prstGeom>
        </p:spPr>
      </p:pic>
      <p:sp>
        <p:nvSpPr>
          <p:cNvPr id="9" name="Content Placeholder 8"/>
          <p:cNvSpPr>
            <a:spLocks noGrp="1"/>
          </p:cNvSpPr>
          <p:nvPr>
            <p:ph idx="1"/>
          </p:nvPr>
        </p:nvSpPr>
        <p:spPr>
          <a:xfrm>
            <a:off x="533400" y="1981199"/>
            <a:ext cx="8153400" cy="5029201"/>
          </a:xfrm>
        </p:spPr>
        <p:txBody>
          <a:bodyPr>
            <a:normAutofit/>
          </a:bodyPr>
          <a:lstStyle/>
          <a:p>
            <a:pPr>
              <a:buFont typeface="Arial" panose="020B0604020202020204" pitchFamily="34" charset="0"/>
              <a:buChar char="•"/>
            </a:pPr>
            <a:r>
              <a:rPr lang="en-US" sz="2600" dirty="0">
                <a:ea typeface="Tahoma" panose="020B0604030504040204" pitchFamily="34" charset="0"/>
                <a:cs typeface="Arial" panose="020B0604020202020204" pitchFamily="34" charset="0"/>
              </a:rPr>
              <a:t>Georgia has an income withholding order currently collecting support from Zach’s employer in Colorado</a:t>
            </a:r>
          </a:p>
          <a:p>
            <a:pPr marL="0" indent="0">
              <a:buNone/>
            </a:pPr>
            <a:r>
              <a:rPr lang="en-US" sz="2600" b="1" dirty="0">
                <a:ea typeface="Tahoma" panose="020B0604030504040204" pitchFamily="34" charset="0"/>
                <a:cs typeface="Arial" panose="020B0604020202020204" pitchFamily="34" charset="0"/>
              </a:rPr>
              <a:t>Arizona should also send a direct income withholding order to Zach’s employer, with Arizona’s SDU listed as the payment location. </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True</a:t>
            </a:r>
          </a:p>
          <a:p>
            <a:pPr marL="514350" indent="-514350">
              <a:buFont typeface="+mj-lt"/>
              <a:buAutoNum type="alphaLcPeriod"/>
            </a:pPr>
            <a:r>
              <a:rPr lang="en-US" sz="2600" b="1" dirty="0">
                <a:ea typeface="Tahoma" panose="020B0604030504040204" pitchFamily="34" charset="0"/>
                <a:cs typeface="Arial" panose="020B0604020202020204" pitchFamily="34" charset="0"/>
              </a:rPr>
              <a:t>False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331796"/>
            <a:ext cx="7696200" cy="1569660"/>
          </a:xfrm>
        </p:spPr>
        <p:txBody>
          <a:bodyPr/>
          <a:lstStyle/>
          <a:p>
            <a:r>
              <a:rPr lang="en-US" sz="3200" dirty="0"/>
              <a:t>Scenario 5: Two-State Case Where Three States Are Involved </a:t>
            </a:r>
            <a:br>
              <a:rPr lang="en-US" sz="3200" dirty="0"/>
            </a:br>
            <a:r>
              <a:rPr lang="en-US" sz="3200" i="1" dirty="0"/>
              <a:t>Polling Answer 1</a:t>
            </a:r>
          </a:p>
        </p:txBody>
      </p:sp>
    </p:spTree>
    <p:extLst>
      <p:ext uri="{BB962C8B-B14F-4D97-AF65-F5344CB8AC3E}">
        <p14:creationId xmlns:p14="http://schemas.microsoft.com/office/powerpoint/2010/main" val="15959381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76200"/>
            <a:ext cx="9141463" cy="6857999"/>
          </a:xfrm>
          <a:prstGeom prst="rect">
            <a:avLst/>
          </a:prstGeom>
        </p:spPr>
      </p:pic>
      <p:sp>
        <p:nvSpPr>
          <p:cNvPr id="9" name="Content Placeholder 8"/>
          <p:cNvSpPr>
            <a:spLocks noGrp="1"/>
          </p:cNvSpPr>
          <p:nvPr>
            <p:ph idx="1"/>
          </p:nvPr>
        </p:nvSpPr>
        <p:spPr>
          <a:xfrm>
            <a:off x="685800" y="2133599"/>
            <a:ext cx="8001000" cy="5029201"/>
          </a:xfrm>
        </p:spPr>
        <p:txBody>
          <a:bodyPr>
            <a:normAutofit/>
          </a:bodyPr>
          <a:lstStyle/>
          <a:p>
            <a:pPr marL="0" indent="0">
              <a:buNone/>
            </a:pPr>
            <a:r>
              <a:rPr lang="en-US" sz="2600" b="1" dirty="0">
                <a:ea typeface="Tahoma" panose="020B0604030504040204" pitchFamily="34" charset="0"/>
                <a:cs typeface="Arial" panose="020B0604020202020204" pitchFamily="34" charset="0"/>
              </a:rPr>
              <a:t>If Georgia does not have an open IV-D case, the most appropriate action would be for Arizona to send a two-state case to Georgia.</a:t>
            </a:r>
          </a:p>
          <a:p>
            <a:pPr marL="514350" indent="-514350">
              <a:buFont typeface="+mj-lt"/>
              <a:buAutoNum type="alphaLcPeriod"/>
            </a:pPr>
            <a:r>
              <a:rPr lang="en-US" sz="2600" dirty="0">
                <a:ea typeface="Tahoma" panose="020B0604030504040204" pitchFamily="34" charset="0"/>
                <a:cs typeface="Arial" panose="020B0604020202020204" pitchFamily="34" charset="0"/>
              </a:rPr>
              <a:t>True</a:t>
            </a:r>
          </a:p>
          <a:p>
            <a:pPr marL="514350" indent="-514350">
              <a:buFont typeface="+mj-lt"/>
              <a:buAutoNum type="alphaLcPeriod"/>
            </a:pPr>
            <a:r>
              <a:rPr lang="en-US" sz="2600" dirty="0">
                <a:ea typeface="Tahoma" panose="020B0604030504040204" pitchFamily="34" charset="0"/>
                <a:cs typeface="Arial" panose="020B0604020202020204" pitchFamily="34" charset="0"/>
              </a:rPr>
              <a:t>False</a:t>
            </a:r>
            <a:endParaRPr lang="en-US" sz="2600" dirty="0"/>
          </a:p>
          <a:p>
            <a:pPr marL="514350" indent="-514350">
              <a:buFont typeface="+mj-lt"/>
              <a:buAutoNum type="alphaLcPeriod"/>
            </a:pPr>
            <a:endParaRPr lang="en-US" sz="26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407996"/>
            <a:ext cx="7620000" cy="1569660"/>
          </a:xfrm>
        </p:spPr>
        <p:txBody>
          <a:bodyPr/>
          <a:lstStyle/>
          <a:p>
            <a:r>
              <a:rPr lang="en-US" sz="3200" dirty="0"/>
              <a:t>Scenario 5: Two-State Case Where Three States Are Involved </a:t>
            </a:r>
            <a:br>
              <a:rPr lang="en-US" sz="3200" dirty="0"/>
            </a:br>
            <a:r>
              <a:rPr lang="en-US" sz="3200" i="1" dirty="0"/>
              <a:t>Polling Question 2</a:t>
            </a:r>
          </a:p>
        </p:txBody>
      </p:sp>
    </p:spTree>
    <p:extLst>
      <p:ext uri="{BB962C8B-B14F-4D97-AF65-F5344CB8AC3E}">
        <p14:creationId xmlns:p14="http://schemas.microsoft.com/office/powerpoint/2010/main" val="23269106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76200"/>
            <a:ext cx="9141463" cy="6857999"/>
          </a:xfrm>
          <a:prstGeom prst="rect">
            <a:avLst/>
          </a:prstGeom>
        </p:spPr>
      </p:pic>
      <p:sp>
        <p:nvSpPr>
          <p:cNvPr id="9" name="Content Placeholder 8"/>
          <p:cNvSpPr>
            <a:spLocks noGrp="1"/>
          </p:cNvSpPr>
          <p:nvPr>
            <p:ph idx="1"/>
          </p:nvPr>
        </p:nvSpPr>
        <p:spPr>
          <a:xfrm>
            <a:off x="685800" y="2057399"/>
            <a:ext cx="8382000" cy="5029201"/>
          </a:xfrm>
        </p:spPr>
        <p:txBody>
          <a:bodyPr>
            <a:normAutofit/>
          </a:bodyPr>
          <a:lstStyle/>
          <a:p>
            <a:pPr marL="0" indent="0">
              <a:buNone/>
            </a:pPr>
            <a:r>
              <a:rPr lang="en-US" sz="2600" b="1" dirty="0">
                <a:ea typeface="Tahoma" panose="020B0604030504040204" pitchFamily="34" charset="0"/>
                <a:cs typeface="Arial" panose="020B0604020202020204" pitchFamily="34" charset="0"/>
              </a:rPr>
              <a:t>If Georgia does not have an open IV-D case, the most appropriate action would be for Arizona to send a two-state case to Georgia.</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True</a:t>
            </a:r>
          </a:p>
          <a:p>
            <a:pPr marL="514350" indent="-514350">
              <a:buFont typeface="+mj-lt"/>
              <a:buAutoNum type="alphaLcPeriod"/>
            </a:pPr>
            <a:r>
              <a:rPr lang="en-US" sz="2600" b="1" dirty="0">
                <a:ea typeface="Tahoma" panose="020B0604030504040204" pitchFamily="34" charset="0"/>
                <a:cs typeface="Arial" panose="020B0604020202020204" pitchFamily="34" charset="0"/>
              </a:rPr>
              <a:t>False</a:t>
            </a:r>
            <a:endParaRPr lang="en-US" sz="2600" dirty="0"/>
          </a:p>
          <a:p>
            <a:pPr marL="514350" indent="-514350">
              <a:buFont typeface="+mj-lt"/>
              <a:buAutoNum type="alphaLcPeriod"/>
            </a:pPr>
            <a:endParaRPr lang="en-US" sz="26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331796"/>
            <a:ext cx="7620000" cy="1569660"/>
          </a:xfrm>
        </p:spPr>
        <p:txBody>
          <a:bodyPr/>
          <a:lstStyle/>
          <a:p>
            <a:r>
              <a:rPr lang="en-US" sz="3200" dirty="0"/>
              <a:t>Scenario 5: Two-State Case Where Three States Are Involved </a:t>
            </a:r>
            <a:br>
              <a:rPr lang="en-US" sz="3200" dirty="0"/>
            </a:br>
            <a:r>
              <a:rPr lang="en-US" sz="3200" i="1" dirty="0"/>
              <a:t>Polling Answer 2</a:t>
            </a:r>
          </a:p>
        </p:txBody>
      </p:sp>
    </p:spTree>
    <p:extLst>
      <p:ext uri="{BB962C8B-B14F-4D97-AF65-F5344CB8AC3E}">
        <p14:creationId xmlns:p14="http://schemas.microsoft.com/office/powerpoint/2010/main" val="3476720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447800"/>
            <a:ext cx="7543800" cy="4953000"/>
          </a:xfrm>
        </p:spPr>
        <p:txBody>
          <a:bodyPr>
            <a:normAutofit fontScale="92500" lnSpcReduction="20000"/>
          </a:bodyPr>
          <a:lstStyle/>
          <a:p>
            <a:r>
              <a:rPr lang="en-US" sz="2800" dirty="0">
                <a:ea typeface="Tahoma" panose="020B0604030504040204" pitchFamily="34" charset="0"/>
                <a:cs typeface="Arial" panose="020B0604020202020204" pitchFamily="34" charset="0"/>
              </a:rPr>
              <a:t>In every IV-D case, IV-D agency must keep payment record of following: </a:t>
            </a:r>
          </a:p>
          <a:p>
            <a:pPr lvl="1"/>
            <a:r>
              <a:rPr lang="en-US" sz="2600" dirty="0">
                <a:ea typeface="Tahoma" panose="020B0604030504040204" pitchFamily="34" charset="0"/>
                <a:cs typeface="Arial" panose="020B0604020202020204" pitchFamily="34" charset="0"/>
              </a:rPr>
              <a:t>Amount of support owed</a:t>
            </a:r>
          </a:p>
          <a:p>
            <a:pPr lvl="1"/>
            <a:r>
              <a:rPr lang="en-US" sz="2600" dirty="0">
                <a:ea typeface="Tahoma" panose="020B0604030504040204" pitchFamily="34" charset="0"/>
                <a:cs typeface="Arial" panose="020B0604020202020204" pitchFamily="34" charset="0"/>
              </a:rPr>
              <a:t>Arrearages, interest, and late payment penalties</a:t>
            </a:r>
          </a:p>
          <a:p>
            <a:pPr lvl="1"/>
            <a:r>
              <a:rPr lang="en-US" sz="2600" dirty="0">
                <a:ea typeface="Tahoma" panose="020B0604030504040204" pitchFamily="34" charset="0"/>
                <a:cs typeface="Arial" panose="020B0604020202020204" pitchFamily="34" charset="0"/>
              </a:rPr>
              <a:t>Collections and distributions</a:t>
            </a:r>
            <a:endParaRPr lang="en-US" sz="2800" dirty="0">
              <a:ea typeface="Tahoma" panose="020B0604030504040204" pitchFamily="34" charset="0"/>
              <a:cs typeface="Arial" panose="020B0604020202020204" pitchFamily="34" charset="0"/>
            </a:endParaRPr>
          </a:p>
          <a:p>
            <a:r>
              <a:rPr lang="en-US" sz="2800" dirty="0">
                <a:ea typeface="Tahoma" panose="020B0604030504040204" pitchFamily="34" charset="0"/>
                <a:cs typeface="Arial" panose="020B0604020202020204" pitchFamily="34" charset="0"/>
              </a:rPr>
              <a:t>For cases, including non-IV-D orders, each state’s SDU must maintain information on all support payments collected and disbursed by SDU</a:t>
            </a:r>
          </a:p>
          <a:p>
            <a:r>
              <a:rPr lang="en-US" sz="2800" dirty="0">
                <a:ea typeface="Tahoma" panose="020B0604030504040204" pitchFamily="34" charset="0"/>
                <a:cs typeface="Arial" panose="020B0604020202020204" pitchFamily="34" charset="0"/>
              </a:rPr>
              <a:t>Under UIFSA, tribunal issuing controlling order has authority and responsibility to determine arrearages still owed regardless of IV-D status</a:t>
            </a:r>
            <a:endParaRPr lang="en-US" altLang="en-US" sz="2600" dirty="0"/>
          </a:p>
          <a:p>
            <a:pPr>
              <a:spcBef>
                <a:spcPct val="0"/>
              </a:spcBef>
            </a:pPr>
            <a:endParaRPr lang="en-US" altLang="en-US" sz="2600" dirty="0"/>
          </a:p>
          <a:p>
            <a:pPr lvl="1">
              <a:spcBef>
                <a:spcPct val="0"/>
              </a:spcBef>
            </a:pPr>
            <a:endParaRPr lang="en-US" altLang="en-US" sz="2200" dirty="0"/>
          </a:p>
          <a:p>
            <a:pPr>
              <a:spcBef>
                <a:spcPct val="0"/>
              </a:spcBef>
            </a:pPr>
            <a:endParaRPr lang="en-US" altLang="en-US" sz="2400" dirty="0"/>
          </a:p>
          <a:p>
            <a:endParaRPr lang="en-US" alt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48586" y="685800"/>
            <a:ext cx="7543800" cy="584775"/>
          </a:xfrm>
        </p:spPr>
        <p:txBody>
          <a:bodyPr/>
          <a:lstStyle/>
          <a:p>
            <a:r>
              <a:rPr lang="en-US" sz="3200" dirty="0"/>
              <a:t>Payment Records</a:t>
            </a:r>
          </a:p>
        </p:txBody>
      </p:sp>
    </p:spTree>
    <p:extLst>
      <p:ext uri="{BB962C8B-B14F-4D97-AF65-F5344CB8AC3E}">
        <p14:creationId xmlns:p14="http://schemas.microsoft.com/office/powerpoint/2010/main" val="13338505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543800" cy="4800600"/>
          </a:xfrm>
        </p:spPr>
        <p:txBody>
          <a:bodyPr>
            <a:normAutofit/>
          </a:bodyPr>
          <a:lstStyle/>
          <a:p>
            <a:r>
              <a:rPr lang="en-US" sz="2600" dirty="0">
                <a:ea typeface="Tahoma" panose="020B0604030504040204" pitchFamily="34" charset="0"/>
                <a:cs typeface="Arial" panose="020B0604020202020204" pitchFamily="34" charset="0"/>
              </a:rPr>
              <a:t>If initiating state is not order state, initiating state must inform order state of enforcement action</a:t>
            </a:r>
          </a:p>
          <a:p>
            <a:pPr lvl="1"/>
            <a:r>
              <a:rPr lang="en-US" sz="2400" dirty="0">
                <a:ea typeface="Tahoma" panose="020B0604030504040204" pitchFamily="34" charset="0"/>
                <a:cs typeface="Arial" panose="020B0604020202020204" pitchFamily="34" charset="0"/>
              </a:rPr>
              <a:t>If order state has open IV-D case, notice allows it to coordinate enforcement</a:t>
            </a:r>
          </a:p>
          <a:p>
            <a:pPr lvl="1"/>
            <a:r>
              <a:rPr lang="en-US" sz="2400" dirty="0">
                <a:ea typeface="Tahoma" panose="020B0604030504040204" pitchFamily="34" charset="0"/>
                <a:cs typeface="Arial" panose="020B0604020202020204" pitchFamily="34" charset="0"/>
              </a:rPr>
              <a:t>Notice is necessary for accurate recordkeeping purposes</a:t>
            </a:r>
          </a:p>
          <a:p>
            <a:pPr lvl="1"/>
            <a:r>
              <a:rPr lang="en-US" sz="2400" dirty="0">
                <a:ea typeface="Tahoma" panose="020B0604030504040204" pitchFamily="34" charset="0"/>
                <a:cs typeface="Arial" panose="020B0604020202020204" pitchFamily="34" charset="0"/>
              </a:rPr>
              <a:t>Order state has option to designate manner and frequency of payment notification</a:t>
            </a:r>
          </a:p>
          <a:p>
            <a:r>
              <a:rPr lang="en-US" sz="2600" dirty="0">
                <a:ea typeface="Tahoma" panose="020B0604030504040204" pitchFamily="34" charset="0"/>
                <a:cs typeface="Arial" panose="020B0604020202020204" pitchFamily="34" charset="0"/>
              </a:rPr>
              <a:t>In Scenario 5, Arizona must notify Georgia of referral of interstate IV-D case to Colorado</a:t>
            </a:r>
          </a:p>
          <a:p>
            <a:endParaRPr lang="en-US" sz="2600" dirty="0">
              <a:ea typeface="Tahoma" panose="020B0604030504040204" pitchFamily="34" charset="0"/>
              <a:cs typeface="Arial" panose="020B0604020202020204" pitchFamily="34" charset="0"/>
            </a:endParaRP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Two-State Case: Payment Records</a:t>
            </a:r>
          </a:p>
        </p:txBody>
      </p:sp>
    </p:spTree>
    <p:extLst>
      <p:ext uri="{BB962C8B-B14F-4D97-AF65-F5344CB8AC3E}">
        <p14:creationId xmlns:p14="http://schemas.microsoft.com/office/powerpoint/2010/main" val="17934005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b="1" dirty="0"/>
              <a:t>INTRASTATE ENFORCEMENT</a:t>
            </a:r>
            <a:br>
              <a:rPr lang="en-US" b="1" dirty="0"/>
            </a:br>
            <a:r>
              <a:rPr lang="en-US" b="1" dirty="0"/>
              <a:t>OF ANOTHER STATE’S ORDER</a:t>
            </a:r>
            <a:endParaRPr lang="en-GB" b="1" dirty="0"/>
          </a:p>
        </p:txBody>
      </p:sp>
    </p:spTree>
    <p:extLst>
      <p:ext uri="{BB962C8B-B14F-4D97-AF65-F5344CB8AC3E}">
        <p14:creationId xmlns:p14="http://schemas.microsoft.com/office/powerpoint/2010/main" val="49577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Choices for interstate cases include:</a:t>
            </a:r>
          </a:p>
          <a:p>
            <a:pPr lvl="1"/>
            <a:r>
              <a:rPr lang="en-US" sz="2400" dirty="0"/>
              <a:t>Payment forwarding</a:t>
            </a:r>
          </a:p>
          <a:p>
            <a:pPr lvl="1"/>
            <a:r>
              <a:rPr lang="en-US" sz="2400" dirty="0"/>
              <a:t>One-state remedies including direct income withholding</a:t>
            </a:r>
          </a:p>
          <a:p>
            <a:pPr lvl="1"/>
            <a:r>
              <a:rPr lang="en-US" sz="2400" dirty="0"/>
              <a:t>Interstate IV-D case referral</a:t>
            </a:r>
          </a:p>
          <a:p>
            <a:pPr lvl="1"/>
            <a:r>
              <a:rPr lang="en-US" sz="2400" dirty="0"/>
              <a:t>Intrastate enforcement of another state’s order</a:t>
            </a:r>
          </a:p>
          <a:p>
            <a:pPr lvl="1"/>
            <a:r>
              <a:rPr lang="en-US" sz="2400" dirty="0"/>
              <a:t>UIFSA 319 redirection</a:t>
            </a:r>
          </a:p>
        </p:txBody>
      </p:sp>
      <p:sp>
        <p:nvSpPr>
          <p:cNvPr id="2" name="Slide Number Placeholder 1"/>
          <p:cNvSpPr>
            <a:spLocks noGrp="1"/>
          </p:cNvSpPr>
          <p:nvPr>
            <p:ph type="sldNum" sz="quarter" idx="4"/>
          </p:nvPr>
        </p:nvSpPr>
        <p:spPr/>
        <p:txBody>
          <a:bodyPr/>
          <a:lstStyle/>
          <a:p>
            <a:fld id="{42782948-4DBE-204D-AB9E-B65E067054AE}" type="slidenum">
              <a:rPr lang="en-US" smtClean="0"/>
              <a:pPr/>
              <a:t>5</a:t>
            </a:fld>
            <a:endParaRPr lang="en-US" dirty="0"/>
          </a:p>
        </p:txBody>
      </p:sp>
      <p:sp>
        <p:nvSpPr>
          <p:cNvPr id="8" name="Title 7"/>
          <p:cNvSpPr>
            <a:spLocks noGrp="1"/>
          </p:cNvSpPr>
          <p:nvPr>
            <p:ph type="title"/>
          </p:nvPr>
        </p:nvSpPr>
        <p:spPr>
          <a:xfrm>
            <a:off x="685800" y="786825"/>
            <a:ext cx="7543800" cy="584775"/>
          </a:xfrm>
        </p:spPr>
        <p:txBody>
          <a:bodyPr/>
          <a:lstStyle/>
          <a:p>
            <a:r>
              <a:rPr lang="en-US" sz="3200" dirty="0">
                <a:solidFill>
                  <a:srgbClr val="336A90"/>
                </a:solidFill>
              </a:rPr>
              <a:t>Introduction (cont’d)</a:t>
            </a:r>
          </a:p>
        </p:txBody>
      </p:sp>
    </p:spTree>
    <p:extLst>
      <p:ext uri="{BB962C8B-B14F-4D97-AF65-F5344CB8AC3E}">
        <p14:creationId xmlns:p14="http://schemas.microsoft.com/office/powerpoint/2010/main" val="5802929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96200" cy="4800600"/>
          </a:xfrm>
        </p:spPr>
        <p:txBody>
          <a:bodyPr>
            <a:normAutofit/>
          </a:bodyPr>
          <a:lstStyle/>
          <a:p>
            <a:r>
              <a:rPr lang="en-US" sz="2600" dirty="0">
                <a:ea typeface="Tahoma" panose="020B0604030504040204" pitchFamily="34" charset="0"/>
                <a:cs typeface="Arial" panose="020B0604020202020204" pitchFamily="34" charset="0"/>
              </a:rPr>
              <a:t>State where both parents live may use intrastate enforcement of another state’s order</a:t>
            </a:r>
            <a:endParaRPr lang="en-US" sz="2600" strike="sngStrike" dirty="0">
              <a:ea typeface="Tahoma" panose="020B0604030504040204" pitchFamily="34" charset="0"/>
              <a:cs typeface="Arial" panose="020B0604020202020204" pitchFamily="34" charset="0"/>
            </a:endParaRPr>
          </a:p>
          <a:p>
            <a:pPr lvl="1"/>
            <a:r>
              <a:rPr lang="en-US" sz="2400" dirty="0">
                <a:ea typeface="Tahoma" panose="020B0604030504040204" pitchFamily="34" charset="0"/>
                <a:cs typeface="Arial" panose="020B0604020202020204" pitchFamily="34" charset="0"/>
              </a:rPr>
              <a:t>Administrative enforcement through income withholding</a:t>
            </a:r>
          </a:p>
          <a:p>
            <a:pPr lvl="1"/>
            <a:r>
              <a:rPr lang="en-US" sz="2400" dirty="0">
                <a:ea typeface="Tahoma" panose="020B0604030504040204" pitchFamily="34" charset="0"/>
                <a:cs typeface="Arial" panose="020B0604020202020204" pitchFamily="34" charset="0"/>
              </a:rPr>
              <a:t>Registration and enforcement of order</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Intrastate Enforcement</a:t>
            </a:r>
          </a:p>
        </p:txBody>
      </p:sp>
    </p:spTree>
    <p:extLst>
      <p:ext uri="{BB962C8B-B14F-4D97-AF65-F5344CB8AC3E}">
        <p14:creationId xmlns:p14="http://schemas.microsoft.com/office/powerpoint/2010/main" val="25689269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304800"/>
            <a:ext cx="9141463" cy="6857999"/>
          </a:xfrm>
          <a:prstGeom prst="rect">
            <a:avLst/>
          </a:prstGeom>
        </p:spPr>
      </p:pic>
      <p:sp>
        <p:nvSpPr>
          <p:cNvPr id="9" name="Content Placeholder 8"/>
          <p:cNvSpPr>
            <a:spLocks noGrp="1"/>
          </p:cNvSpPr>
          <p:nvPr>
            <p:ph idx="1"/>
          </p:nvPr>
        </p:nvSpPr>
        <p:spPr>
          <a:xfrm>
            <a:off x="685800" y="1600200"/>
            <a:ext cx="8153400" cy="3962400"/>
          </a:xfrm>
        </p:spPr>
        <p:txBody>
          <a:bodyPr>
            <a:normAutofit/>
          </a:bodyPr>
          <a:lstStyle/>
          <a:p>
            <a:r>
              <a:rPr lang="en-US" sz="2600" dirty="0"/>
              <a:t>Wisconsin tribunal issued order for support</a:t>
            </a:r>
          </a:p>
          <a:p>
            <a:r>
              <a:rPr lang="en-US" sz="2600" dirty="0">
                <a:ea typeface="Tahoma" panose="020B0604030504040204" pitchFamily="34" charset="0"/>
                <a:cs typeface="Arial" panose="020B0604020202020204" pitchFamily="34" charset="0"/>
              </a:rPr>
              <a:t>Mike </a:t>
            </a:r>
            <a:r>
              <a:rPr lang="en-US" sz="2600" dirty="0"/>
              <a:t>applies for child support services when he moves to Illinois with his two children</a:t>
            </a:r>
          </a:p>
          <a:p>
            <a:r>
              <a:rPr lang="en-US" sz="2600" dirty="0"/>
              <a:t>Sue, the noncustodial parent, also resides in Illinois </a:t>
            </a:r>
          </a:p>
          <a:p>
            <a:r>
              <a:rPr lang="en-US" sz="2600" dirty="0"/>
              <a:t>What options are available to Illinois?</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Scenario 6: Parents Move to Same State</a:t>
            </a:r>
          </a:p>
        </p:txBody>
      </p:sp>
    </p:spTree>
    <p:extLst>
      <p:ext uri="{BB962C8B-B14F-4D97-AF65-F5344CB8AC3E}">
        <p14:creationId xmlns:p14="http://schemas.microsoft.com/office/powerpoint/2010/main" val="28978838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Illinois may use administrative enforcement or register Wisconsin’s order for enforcement</a:t>
            </a:r>
          </a:p>
          <a:p>
            <a:r>
              <a:rPr lang="en-US" sz="2600" dirty="0"/>
              <a:t>If requested by either parent and appropriate given facts of case, Illinois may modify Wisconsin’s order and assume continuing, exclusive jurisdiction under UIFSA because both parents reside in Illinois</a:t>
            </a:r>
          </a:p>
          <a:p>
            <a:endParaRPr lang="en-GB" sz="26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6: Parents Move to Same State </a:t>
            </a:r>
            <a:r>
              <a:rPr lang="en-US" sz="3200" i="1" dirty="0"/>
              <a:t>Analysis</a:t>
            </a:r>
          </a:p>
        </p:txBody>
      </p:sp>
    </p:spTree>
    <p:extLst>
      <p:ext uri="{BB962C8B-B14F-4D97-AF65-F5344CB8AC3E}">
        <p14:creationId xmlns:p14="http://schemas.microsoft.com/office/powerpoint/2010/main" val="6487472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304800"/>
            <a:ext cx="9141463" cy="6857999"/>
          </a:xfrm>
          <a:prstGeom prst="rect">
            <a:avLst/>
          </a:prstGeom>
        </p:spPr>
      </p:pic>
      <p:sp>
        <p:nvSpPr>
          <p:cNvPr id="9" name="Content Placeholder 8"/>
          <p:cNvSpPr>
            <a:spLocks noGrp="1"/>
          </p:cNvSpPr>
          <p:nvPr>
            <p:ph idx="1"/>
          </p:nvPr>
        </p:nvSpPr>
        <p:spPr/>
        <p:txBody>
          <a:bodyPr>
            <a:normAutofit/>
          </a:bodyPr>
          <a:lstStyle/>
          <a:p>
            <a:r>
              <a:rPr lang="en-US" sz="2600" dirty="0"/>
              <a:t>Illinois identifies employer for Sue</a:t>
            </a:r>
          </a:p>
          <a:p>
            <a:pPr marL="0" indent="0">
              <a:buNone/>
            </a:pPr>
            <a:r>
              <a:rPr lang="en-US" sz="2600" b="1" dirty="0"/>
              <a:t>Illinois may send income withholding order to employer designating Illinois’ SDU as the payment location.</a:t>
            </a:r>
          </a:p>
          <a:p>
            <a:pPr marL="514350" indent="-514350">
              <a:buFont typeface="+mj-lt"/>
              <a:buAutoNum type="alphaLcPeriod"/>
            </a:pPr>
            <a:r>
              <a:rPr lang="en-GB" sz="2600" dirty="0"/>
              <a:t>True</a:t>
            </a:r>
          </a:p>
          <a:p>
            <a:pPr marL="514350" indent="-514350">
              <a:buFont typeface="+mj-lt"/>
              <a:buAutoNum type="alphaLcPeriod"/>
            </a:pPr>
            <a:r>
              <a:rPr lang="en-GB" sz="2600" dirty="0"/>
              <a:t>False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6: Parents Move to Same State</a:t>
            </a:r>
            <a:br>
              <a:rPr lang="en-US" sz="3200" dirty="0"/>
            </a:br>
            <a:r>
              <a:rPr lang="en-US" sz="3200" i="1" dirty="0"/>
              <a:t>Polling Question</a:t>
            </a:r>
          </a:p>
        </p:txBody>
      </p:sp>
    </p:spTree>
    <p:extLst>
      <p:ext uri="{BB962C8B-B14F-4D97-AF65-F5344CB8AC3E}">
        <p14:creationId xmlns:p14="http://schemas.microsoft.com/office/powerpoint/2010/main" val="7676044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268" y="-304800"/>
            <a:ext cx="9141463" cy="6857999"/>
          </a:xfrm>
          <a:prstGeom prst="rect">
            <a:avLst/>
          </a:prstGeom>
        </p:spPr>
      </p:pic>
      <p:sp>
        <p:nvSpPr>
          <p:cNvPr id="9" name="Content Placeholder 8"/>
          <p:cNvSpPr>
            <a:spLocks noGrp="1"/>
          </p:cNvSpPr>
          <p:nvPr>
            <p:ph idx="1"/>
          </p:nvPr>
        </p:nvSpPr>
        <p:spPr/>
        <p:txBody>
          <a:bodyPr>
            <a:normAutofit/>
          </a:bodyPr>
          <a:lstStyle/>
          <a:p>
            <a:r>
              <a:rPr lang="en-US" sz="2600" dirty="0"/>
              <a:t>Illinois identifies employer for Sue</a:t>
            </a:r>
          </a:p>
          <a:p>
            <a:pPr marL="0" indent="0">
              <a:buNone/>
            </a:pPr>
            <a:r>
              <a:rPr lang="en-US" sz="2600" b="1" dirty="0"/>
              <a:t>Illinois may send income withholding order to employer designating Illinois’ SDU as the payment location.</a:t>
            </a:r>
          </a:p>
          <a:p>
            <a:pPr marL="514350" indent="-514350">
              <a:buFont typeface="+mj-lt"/>
              <a:buAutoNum type="alphaLcPeriod"/>
            </a:pPr>
            <a:r>
              <a:rPr lang="en-GB" sz="2600" b="1" dirty="0"/>
              <a:t>True</a:t>
            </a:r>
          </a:p>
          <a:p>
            <a:pPr marL="514350" indent="-514350">
              <a:buFont typeface="+mj-lt"/>
              <a:buAutoNum type="alphaLcPeriod"/>
            </a:pPr>
            <a:r>
              <a:rPr lang="en-GB" sz="2600" dirty="0">
                <a:solidFill>
                  <a:schemeClr val="bg1">
                    <a:lumMod val="65000"/>
                  </a:schemeClr>
                </a:solidFill>
              </a:rPr>
              <a:t>False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t>Scenario 6: Parents Move to Same State</a:t>
            </a:r>
            <a:br>
              <a:rPr lang="en-US" sz="3200" dirty="0"/>
            </a:br>
            <a:r>
              <a:rPr lang="en-US" sz="3200" i="1" dirty="0"/>
              <a:t>Polling Answer</a:t>
            </a:r>
          </a:p>
        </p:txBody>
      </p:sp>
    </p:spTree>
    <p:extLst>
      <p:ext uri="{BB962C8B-B14F-4D97-AF65-F5344CB8AC3E}">
        <p14:creationId xmlns:p14="http://schemas.microsoft.com/office/powerpoint/2010/main" val="33628420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UIFSA SECTION 319 REDIRECTION</a:t>
            </a:r>
            <a:endParaRPr lang="en-GB" b="1" dirty="0"/>
          </a:p>
        </p:txBody>
      </p:sp>
      <p:sp>
        <p:nvSpPr>
          <p:cNvPr id="3" name="Slide Number Placeholder 2"/>
          <p:cNvSpPr>
            <a:spLocks noGrp="1"/>
          </p:cNvSpPr>
          <p:nvPr>
            <p:ph type="sldNum" sz="quarter" idx="4294967295"/>
          </p:nvPr>
        </p:nvSpPr>
        <p:spPr>
          <a:xfrm>
            <a:off x="7010400" y="6529388"/>
            <a:ext cx="2133600" cy="185737"/>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9254417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533400" y="1600200"/>
            <a:ext cx="8305800" cy="4800600"/>
          </a:xfrm>
        </p:spPr>
        <p:txBody>
          <a:bodyPr>
            <a:normAutofit/>
          </a:bodyPr>
          <a:lstStyle/>
          <a:p>
            <a:r>
              <a:rPr lang="en-US" sz="2600" dirty="0">
                <a:ea typeface="Tahoma" panose="020B0604030504040204" pitchFamily="34" charset="0"/>
                <a:cs typeface="Arial" panose="020B0604020202020204" pitchFamily="34" charset="0"/>
              </a:rPr>
              <a:t>New payment “redirection” option was added to UIFSA 2001 for state agencies</a:t>
            </a:r>
          </a:p>
          <a:p>
            <a:r>
              <a:rPr lang="en-US" sz="2600" dirty="0">
                <a:ea typeface="Tahoma" panose="020B0604030504040204" pitchFamily="34" charset="0"/>
                <a:cs typeface="Arial" panose="020B0604020202020204" pitchFamily="34" charset="0"/>
              </a:rPr>
              <a:t>Now that UIFSA 2008 is uniform, all states have option</a:t>
            </a:r>
          </a:p>
          <a:p>
            <a:r>
              <a:rPr lang="en-US" sz="2600" dirty="0">
                <a:ea typeface="Tahoma" panose="020B0604030504040204" pitchFamily="34" charset="0"/>
                <a:cs typeface="Arial" panose="020B0604020202020204" pitchFamily="34" charset="0"/>
              </a:rPr>
              <a:t>Available only where:</a:t>
            </a:r>
          </a:p>
          <a:p>
            <a:pPr lvl="1"/>
            <a:r>
              <a:rPr lang="en-US" sz="2400" dirty="0">
                <a:ea typeface="Tahoma" panose="020B0604030504040204" pitchFamily="34" charset="0"/>
                <a:cs typeface="Arial" panose="020B0604020202020204" pitchFamily="34" charset="0"/>
              </a:rPr>
              <a:t>Everyone has left order state</a:t>
            </a:r>
          </a:p>
          <a:p>
            <a:pPr lvl="1"/>
            <a:r>
              <a:rPr lang="en-US" sz="2400" dirty="0">
                <a:ea typeface="Tahoma" panose="020B0604030504040204" pitchFamily="34" charset="0"/>
                <a:cs typeface="Arial" panose="020B0604020202020204" pitchFamily="34" charset="0"/>
              </a:rPr>
              <a:t>Custodial parent receives IV-D services</a:t>
            </a:r>
            <a:endParaRPr lang="en-US" sz="20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721043"/>
            <a:ext cx="8305800" cy="584775"/>
          </a:xfrm>
        </p:spPr>
        <p:txBody>
          <a:bodyPr/>
          <a:lstStyle/>
          <a:p>
            <a:r>
              <a:rPr lang="en-US" sz="3200" dirty="0"/>
              <a:t>UIFSA Section 319 Redirection</a:t>
            </a:r>
          </a:p>
        </p:txBody>
      </p:sp>
    </p:spTree>
    <p:extLst>
      <p:ext uri="{BB962C8B-B14F-4D97-AF65-F5344CB8AC3E}">
        <p14:creationId xmlns:p14="http://schemas.microsoft.com/office/powerpoint/2010/main" val="15495545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533400" y="1305819"/>
            <a:ext cx="8305800" cy="5323582"/>
          </a:xfrm>
        </p:spPr>
        <p:txBody>
          <a:bodyPr>
            <a:normAutofit fontScale="92500" lnSpcReduction="20000"/>
          </a:bodyPr>
          <a:lstStyle/>
          <a:p>
            <a:r>
              <a:rPr lang="en-US" sz="2800" dirty="0">
                <a:ea typeface="Tahoma" panose="020B0604030504040204" pitchFamily="34" charset="0"/>
                <a:cs typeface="Arial" panose="020B0604020202020204" pitchFamily="34" charset="0"/>
              </a:rPr>
              <a:t>Requested on form Child Support Agency Request for Change of Support Payment Location Pursuant to UIFSA § 319</a:t>
            </a:r>
          </a:p>
          <a:p>
            <a:r>
              <a:rPr lang="en-US" sz="2800" dirty="0">
                <a:ea typeface="Tahoma" panose="020B0604030504040204" pitchFamily="34" charset="0"/>
                <a:cs typeface="Arial" panose="020B0604020202020204" pitchFamily="34" charset="0"/>
              </a:rPr>
              <a:t>Imposes limited duty on order state to redirect payments</a:t>
            </a:r>
          </a:p>
          <a:p>
            <a:pPr lvl="1"/>
            <a:r>
              <a:rPr lang="en-US" sz="2600" dirty="0">
                <a:ea typeface="Tahoma" panose="020B0604030504040204" pitchFamily="34" charset="0"/>
                <a:cs typeface="Arial" panose="020B0604020202020204" pitchFamily="34" charset="0"/>
              </a:rPr>
              <a:t>Depending on state law, order state’s IV-D agency or tribunal may direct payments to new location</a:t>
            </a:r>
          </a:p>
          <a:p>
            <a:pPr lvl="1"/>
            <a:r>
              <a:rPr lang="en-US" sz="2600" dirty="0">
                <a:ea typeface="Tahoma" panose="020B0604030504040204" pitchFamily="34" charset="0"/>
                <a:cs typeface="Arial" panose="020B0604020202020204" pitchFamily="34" charset="0"/>
              </a:rPr>
              <a:t>New location must be SDU in state where parent owed support is receiving services</a:t>
            </a:r>
          </a:p>
          <a:p>
            <a:r>
              <a:rPr lang="en-US" sz="2800" dirty="0">
                <a:ea typeface="Tahoma" panose="020B0604030504040204" pitchFamily="34" charset="0"/>
                <a:cs typeface="Arial" panose="020B0604020202020204" pitchFamily="34" charset="0"/>
              </a:rPr>
              <a:t>Order state also sends either income withholding order or administrative notice of change of payee to employer</a:t>
            </a:r>
          </a:p>
          <a:p>
            <a:pPr lvl="1"/>
            <a:r>
              <a:rPr lang="en-US" sz="2600" dirty="0">
                <a:ea typeface="Tahoma" panose="020B0604030504040204" pitchFamily="34" charset="0"/>
                <a:cs typeface="Arial" panose="020B0604020202020204" pitchFamily="34" charset="0"/>
              </a:rPr>
              <a:t>Order state can request payment information from requesting state</a:t>
            </a:r>
            <a:endParaRPr lang="en-US" sz="24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428655"/>
            <a:ext cx="8305800" cy="584775"/>
          </a:xfrm>
        </p:spPr>
        <p:txBody>
          <a:bodyPr/>
          <a:lstStyle/>
          <a:p>
            <a:r>
              <a:rPr lang="en-US" sz="3200" dirty="0"/>
              <a:t>UIFSA Section 319 Redirection (cont’d)</a:t>
            </a:r>
          </a:p>
        </p:txBody>
      </p:sp>
    </p:spTree>
    <p:extLst>
      <p:ext uri="{BB962C8B-B14F-4D97-AF65-F5344CB8AC3E}">
        <p14:creationId xmlns:p14="http://schemas.microsoft.com/office/powerpoint/2010/main" val="38074675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762000" y="1752600"/>
            <a:ext cx="7162800" cy="3733800"/>
          </a:xfrm>
        </p:spPr>
        <p:txBody>
          <a:bodyPr>
            <a:normAutofit/>
          </a:bodyPr>
          <a:lstStyle/>
          <a:p>
            <a:r>
              <a:rPr lang="en-US" sz="2600" dirty="0">
                <a:ea typeface="Tahoma" panose="020B0604030504040204" pitchFamily="34" charset="0"/>
                <a:cs typeface="Arial" panose="020B0604020202020204" pitchFamily="34" charset="0"/>
              </a:rPr>
              <a:t>AT-17-07 includes best practice requested by state IV-D directors</a:t>
            </a:r>
          </a:p>
          <a:p>
            <a:pPr lvl="1"/>
            <a:r>
              <a:rPr lang="en-US" sz="2400" b="1" dirty="0">
                <a:ea typeface="Tahoma" panose="020B0604030504040204" pitchFamily="34" charset="0"/>
                <a:cs typeface="Arial" panose="020B0604020202020204" pitchFamily="34" charset="0"/>
              </a:rPr>
              <a:t>States should request UIFSA section 319 redirection only if order-issuing state does </a:t>
            </a:r>
            <a:r>
              <a:rPr lang="en-US" sz="2400" b="1" i="1" dirty="0">
                <a:ea typeface="Tahoma" panose="020B0604030504040204" pitchFamily="34" charset="0"/>
                <a:cs typeface="Arial" panose="020B0604020202020204" pitchFamily="34" charset="0"/>
              </a:rPr>
              <a:t>not</a:t>
            </a:r>
            <a:r>
              <a:rPr lang="en-US" sz="2400" b="1" dirty="0">
                <a:ea typeface="Tahoma" panose="020B0604030504040204" pitchFamily="34" charset="0"/>
                <a:cs typeface="Arial" panose="020B0604020202020204" pitchFamily="34" charset="0"/>
              </a:rPr>
              <a:t> have open IV-D case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721043"/>
            <a:ext cx="8305800" cy="584775"/>
          </a:xfrm>
        </p:spPr>
        <p:txBody>
          <a:bodyPr/>
          <a:lstStyle/>
          <a:p>
            <a:r>
              <a:rPr lang="en-US" sz="3200" dirty="0"/>
              <a:t>UIFSA Section 319 Redirection (cont’d)</a:t>
            </a:r>
          </a:p>
        </p:txBody>
      </p:sp>
    </p:spTree>
    <p:extLst>
      <p:ext uri="{BB962C8B-B14F-4D97-AF65-F5344CB8AC3E}">
        <p14:creationId xmlns:p14="http://schemas.microsoft.com/office/powerpoint/2010/main" val="326160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721043"/>
            <a:ext cx="8305800" cy="584775"/>
          </a:xfrm>
        </p:spPr>
        <p:txBody>
          <a:bodyPr/>
          <a:lstStyle/>
          <a:p>
            <a:r>
              <a:rPr lang="en-US" sz="3200" dirty="0"/>
              <a:t>UIFSA Section 319 Redirection </a:t>
            </a:r>
            <a:r>
              <a:rPr lang="en-US" sz="3200" dirty="0" smtClean="0"/>
              <a:t>Form</a:t>
            </a:r>
            <a:endParaRPr lang="en-US" sz="3200" dirty="0"/>
          </a:p>
        </p:txBody>
      </p:sp>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895600" y="1600200"/>
            <a:ext cx="3564082" cy="461234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85146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b="1" dirty="0"/>
              <a:t>PAYMENT FORWARDING</a:t>
            </a:r>
            <a:endParaRPr lang="en-GB" b="1" dirty="0"/>
          </a:p>
        </p:txBody>
      </p:sp>
    </p:spTree>
    <p:extLst>
      <p:ext uri="{BB962C8B-B14F-4D97-AF65-F5344CB8AC3E}">
        <p14:creationId xmlns:p14="http://schemas.microsoft.com/office/powerpoint/2010/main" val="398610442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9863" y="-838200"/>
            <a:ext cx="9141462" cy="6857998"/>
          </a:xfrm>
          <a:prstGeom prst="rect">
            <a:avLst/>
          </a:prstGeom>
        </p:spPr>
      </p:pic>
      <p:sp>
        <p:nvSpPr>
          <p:cNvPr id="9" name="Content Placeholder 8"/>
          <p:cNvSpPr>
            <a:spLocks noGrp="1"/>
          </p:cNvSpPr>
          <p:nvPr>
            <p:ph idx="1"/>
          </p:nvPr>
        </p:nvSpPr>
        <p:spPr>
          <a:xfrm>
            <a:off x="533400" y="1752599"/>
            <a:ext cx="6324600" cy="4384357"/>
          </a:xfrm>
        </p:spPr>
        <p:txBody>
          <a:bodyPr>
            <a:normAutofit/>
          </a:bodyPr>
          <a:lstStyle/>
          <a:p>
            <a:r>
              <a:rPr lang="en-US" sz="2600" dirty="0"/>
              <a:t>Oregon issued order for support</a:t>
            </a:r>
          </a:p>
          <a:p>
            <a:r>
              <a:rPr lang="en-US" sz="2600" dirty="0">
                <a:ea typeface="Tahoma" panose="020B0604030504040204" pitchFamily="34" charset="0"/>
                <a:cs typeface="Arial" panose="020B0604020202020204" pitchFamily="34" charset="0"/>
              </a:rPr>
              <a:t>Kate </a:t>
            </a:r>
            <a:r>
              <a:rPr lang="en-US" sz="2600" dirty="0"/>
              <a:t>applies for child support services in California after she moves there with her son Brett</a:t>
            </a:r>
          </a:p>
          <a:p>
            <a:r>
              <a:rPr lang="en-US" sz="2600" dirty="0"/>
              <a:t>Jim, Kate’s ex-husband, now resides </a:t>
            </a:r>
            <a:br>
              <a:rPr lang="en-US" sz="2600" dirty="0"/>
            </a:br>
            <a:r>
              <a:rPr lang="en-US" sz="2600" dirty="0"/>
              <a:t>in Washington</a:t>
            </a:r>
          </a:p>
          <a:p>
            <a:r>
              <a:rPr lang="en-US" sz="2600" dirty="0"/>
              <a:t>What should California consider in deciding whether UIFSA section 319 redirection is appropriate?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721043"/>
            <a:ext cx="8305800" cy="584775"/>
          </a:xfrm>
        </p:spPr>
        <p:txBody>
          <a:bodyPr/>
          <a:lstStyle/>
          <a:p>
            <a:r>
              <a:rPr lang="en-US" sz="3200" dirty="0"/>
              <a:t>Scenario 7: No One Left in Order State</a:t>
            </a:r>
          </a:p>
        </p:txBody>
      </p:sp>
    </p:spTree>
    <p:extLst>
      <p:ext uri="{BB962C8B-B14F-4D97-AF65-F5344CB8AC3E}">
        <p14:creationId xmlns:p14="http://schemas.microsoft.com/office/powerpoint/2010/main" val="10289884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09600" y="2224076"/>
            <a:ext cx="7543800" cy="4572000"/>
          </a:xfrm>
        </p:spPr>
        <p:txBody>
          <a:bodyPr>
            <a:normAutofit/>
          </a:bodyPr>
          <a:lstStyle/>
          <a:p>
            <a:r>
              <a:rPr lang="en-US" sz="2600" dirty="0">
                <a:ea typeface="Tahoma" panose="020B0604030504040204" pitchFamily="34" charset="0"/>
                <a:cs typeface="Arial" panose="020B0604020202020204" pitchFamily="34" charset="0"/>
              </a:rPr>
              <a:t>California should determine:</a:t>
            </a:r>
          </a:p>
          <a:p>
            <a:pPr lvl="1"/>
            <a:r>
              <a:rPr lang="en-US" sz="2400" dirty="0">
                <a:ea typeface="Tahoma" panose="020B0604030504040204" pitchFamily="34" charset="0"/>
                <a:cs typeface="Arial" panose="020B0604020202020204" pitchFamily="34" charset="0"/>
              </a:rPr>
              <a:t>Is there open IV-D case in Oregon?</a:t>
            </a:r>
          </a:p>
          <a:p>
            <a:pPr lvl="1"/>
            <a:r>
              <a:rPr lang="en-US" sz="2400" dirty="0">
                <a:ea typeface="Tahoma" panose="020B0604030504040204" pitchFamily="34" charset="0"/>
                <a:cs typeface="Arial" panose="020B0604020202020204" pitchFamily="34" charset="0"/>
              </a:rPr>
              <a:t>Is there open IV-D case in Washington?</a:t>
            </a:r>
          </a:p>
          <a:p>
            <a:pPr lvl="1"/>
            <a:r>
              <a:rPr lang="en-US" sz="2400" dirty="0">
                <a:ea typeface="Tahoma" panose="020B0604030504040204" pitchFamily="34" charset="0"/>
                <a:cs typeface="Arial" panose="020B0604020202020204" pitchFamily="34" charset="0"/>
              </a:rPr>
              <a:t>Is there current income withholding order collecting support?</a:t>
            </a:r>
            <a:endParaRPr lang="en-US" sz="2800" dirty="0">
              <a:ea typeface="Tahoma" panose="020B0604030504040204" pitchFamily="34" charset="0"/>
              <a:cs typeface="Arial" panose="020B0604020202020204" pitchFamily="34" charset="0"/>
            </a:endParaRPr>
          </a:p>
          <a:p>
            <a:r>
              <a:rPr lang="en-US" sz="2600" dirty="0">
                <a:ea typeface="Tahoma" panose="020B0604030504040204" pitchFamily="34" charset="0"/>
                <a:cs typeface="Arial" panose="020B0604020202020204" pitchFamily="34" charset="0"/>
              </a:rPr>
              <a:t>California should obtain Oregon’s order and case and payment information through available interstate communication tools</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559526"/>
            <a:ext cx="8458200" cy="1077218"/>
          </a:xfrm>
        </p:spPr>
        <p:txBody>
          <a:bodyPr anchor="t" anchorCtr="0"/>
          <a:lstStyle/>
          <a:p>
            <a:pPr>
              <a:spcBef>
                <a:spcPts val="600"/>
              </a:spcBef>
            </a:pPr>
            <a:r>
              <a:rPr lang="en-US" sz="3200" dirty="0"/>
              <a:t>Scenario 7: No One Left in Order State</a:t>
            </a:r>
            <a:br>
              <a:rPr lang="en-US" sz="3200" dirty="0"/>
            </a:br>
            <a:r>
              <a:rPr lang="en-US" sz="3200" i="1" dirty="0"/>
              <a:t>Analysis</a:t>
            </a:r>
          </a:p>
        </p:txBody>
      </p:sp>
    </p:spTree>
    <p:extLst>
      <p:ext uri="{BB962C8B-B14F-4D97-AF65-F5344CB8AC3E}">
        <p14:creationId xmlns:p14="http://schemas.microsoft.com/office/powerpoint/2010/main" val="22514151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9863" y="-838200"/>
            <a:ext cx="9141462" cy="6857998"/>
          </a:xfrm>
          <a:prstGeom prst="rect">
            <a:avLst/>
          </a:prstGeom>
        </p:spPr>
      </p:pic>
      <p:sp>
        <p:nvSpPr>
          <p:cNvPr id="9" name="Content Placeholder 8"/>
          <p:cNvSpPr>
            <a:spLocks noGrp="1"/>
          </p:cNvSpPr>
          <p:nvPr>
            <p:ph idx="1"/>
          </p:nvPr>
        </p:nvSpPr>
        <p:spPr>
          <a:xfrm>
            <a:off x="518159" y="1981200"/>
            <a:ext cx="5744705" cy="4735285"/>
          </a:xfrm>
        </p:spPr>
        <p:txBody>
          <a:bodyPr>
            <a:normAutofit/>
          </a:bodyPr>
          <a:lstStyle/>
          <a:p>
            <a:pPr marL="0" indent="0">
              <a:buNone/>
            </a:pPr>
            <a:r>
              <a:rPr lang="en-US" sz="2600" b="1" dirty="0">
                <a:ea typeface="Tahoma" panose="020B0604030504040204" pitchFamily="34" charset="0"/>
                <a:cs typeface="Arial" panose="020B0604020202020204" pitchFamily="34" charset="0"/>
              </a:rPr>
              <a:t>California must request UIFSA section 319 redirection if there are no open IV-D cases in Oregon or Washington because no one resides in Oregon and California is providing services.</a:t>
            </a:r>
          </a:p>
          <a:p>
            <a:pPr marL="514350" indent="-514350">
              <a:buFont typeface="+mj-lt"/>
              <a:buAutoNum type="alphaLcPeriod"/>
            </a:pPr>
            <a:r>
              <a:rPr lang="en-US" sz="2600" dirty="0">
                <a:ea typeface="Tahoma" panose="020B0604030504040204" pitchFamily="34" charset="0"/>
                <a:cs typeface="Arial" panose="020B0604020202020204" pitchFamily="34" charset="0"/>
              </a:rPr>
              <a:t>True</a:t>
            </a:r>
          </a:p>
          <a:p>
            <a:pPr marL="514350" indent="-514350">
              <a:buFont typeface="+mj-lt"/>
              <a:buAutoNum type="alphaLcPeriod"/>
            </a:pPr>
            <a:r>
              <a:rPr lang="en-US" sz="2600" dirty="0">
                <a:ea typeface="Tahoma" panose="020B0604030504040204" pitchFamily="34" charset="0"/>
                <a:cs typeface="Arial" panose="020B0604020202020204" pitchFamily="34" charset="0"/>
              </a:rPr>
              <a:t>False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6206" y="609600"/>
            <a:ext cx="8077200" cy="1077218"/>
          </a:xfrm>
        </p:spPr>
        <p:txBody>
          <a:bodyPr/>
          <a:lstStyle/>
          <a:p>
            <a:pPr>
              <a:spcBef>
                <a:spcPts val="600"/>
              </a:spcBef>
            </a:pPr>
            <a:r>
              <a:rPr lang="en-US" sz="3200" dirty="0"/>
              <a:t>Scenario 7: No One Left in Order State </a:t>
            </a:r>
            <a:br>
              <a:rPr lang="en-US" sz="3200" dirty="0"/>
            </a:br>
            <a:r>
              <a:rPr lang="en-US" sz="3200" i="1" dirty="0"/>
              <a:t>Polling Question 1</a:t>
            </a:r>
          </a:p>
        </p:txBody>
      </p:sp>
    </p:spTree>
    <p:extLst>
      <p:ext uri="{BB962C8B-B14F-4D97-AF65-F5344CB8AC3E}">
        <p14:creationId xmlns:p14="http://schemas.microsoft.com/office/powerpoint/2010/main" val="19416190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9863" y="-914400"/>
            <a:ext cx="9141462" cy="6857998"/>
          </a:xfrm>
          <a:prstGeom prst="rect">
            <a:avLst/>
          </a:prstGeom>
        </p:spPr>
      </p:pic>
      <p:sp>
        <p:nvSpPr>
          <p:cNvPr id="9" name="Content Placeholder 8"/>
          <p:cNvSpPr>
            <a:spLocks noGrp="1"/>
          </p:cNvSpPr>
          <p:nvPr>
            <p:ph idx="1"/>
          </p:nvPr>
        </p:nvSpPr>
        <p:spPr>
          <a:xfrm>
            <a:off x="533400" y="1981200"/>
            <a:ext cx="5943600" cy="4778830"/>
          </a:xfrm>
        </p:spPr>
        <p:txBody>
          <a:bodyPr>
            <a:normAutofit/>
          </a:bodyPr>
          <a:lstStyle/>
          <a:p>
            <a:pPr marL="0" indent="0">
              <a:buNone/>
            </a:pPr>
            <a:r>
              <a:rPr lang="en-US" sz="2600" b="1" dirty="0">
                <a:ea typeface="Tahoma" panose="020B0604030504040204" pitchFamily="34" charset="0"/>
                <a:cs typeface="Arial" panose="020B0604020202020204" pitchFamily="34" charset="0"/>
              </a:rPr>
              <a:t>California must request UIFSA section 319 redirection if there are no open IV-D cases in Oregon or Washington because no one resides in Oregon and California is providing services.</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True</a:t>
            </a:r>
          </a:p>
          <a:p>
            <a:pPr marL="514350" indent="-514350">
              <a:buFont typeface="+mj-lt"/>
              <a:buAutoNum type="alphaLcPeriod"/>
            </a:pPr>
            <a:r>
              <a:rPr lang="en-US" sz="2600" b="1" dirty="0">
                <a:ea typeface="Tahoma" panose="020B0604030504040204" pitchFamily="34" charset="0"/>
                <a:cs typeface="Arial" panose="020B0604020202020204" pitchFamily="34" charset="0"/>
              </a:rPr>
              <a:t>False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29044" y="577412"/>
            <a:ext cx="8077200" cy="1077218"/>
          </a:xfrm>
        </p:spPr>
        <p:txBody>
          <a:bodyPr/>
          <a:lstStyle/>
          <a:p>
            <a:r>
              <a:rPr lang="en-US" sz="3200" dirty="0"/>
              <a:t>Scenario 7: No One Left in Order State</a:t>
            </a:r>
            <a:br>
              <a:rPr lang="en-US" sz="3200" dirty="0"/>
            </a:br>
            <a:r>
              <a:rPr lang="en-US" sz="3200" i="1" dirty="0"/>
              <a:t>Polling Answer 1</a:t>
            </a:r>
          </a:p>
        </p:txBody>
      </p:sp>
    </p:spTree>
    <p:extLst>
      <p:ext uri="{BB962C8B-B14F-4D97-AF65-F5344CB8AC3E}">
        <p14:creationId xmlns:p14="http://schemas.microsoft.com/office/powerpoint/2010/main" val="8765213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9863" y="-838200"/>
            <a:ext cx="9141462" cy="6857998"/>
          </a:xfrm>
          <a:prstGeom prst="rect">
            <a:avLst/>
          </a:prstGeom>
        </p:spPr>
      </p:pic>
      <p:sp>
        <p:nvSpPr>
          <p:cNvPr id="9" name="Content Placeholder 8"/>
          <p:cNvSpPr>
            <a:spLocks noGrp="1"/>
          </p:cNvSpPr>
          <p:nvPr>
            <p:ph idx="1"/>
          </p:nvPr>
        </p:nvSpPr>
        <p:spPr>
          <a:xfrm>
            <a:off x="513803" y="2209800"/>
            <a:ext cx="6096000" cy="4648200"/>
          </a:xfrm>
        </p:spPr>
        <p:txBody>
          <a:bodyPr>
            <a:normAutofit/>
          </a:bodyPr>
          <a:lstStyle/>
          <a:p>
            <a:pPr marL="0" indent="0">
              <a:buNone/>
            </a:pPr>
            <a:r>
              <a:rPr lang="en-US" sz="2600" b="1" dirty="0">
                <a:ea typeface="Tahoma" panose="020B0604030504040204" pitchFamily="34" charset="0"/>
                <a:cs typeface="Arial" panose="020B0604020202020204" pitchFamily="34" charset="0"/>
              </a:rPr>
              <a:t>If California requests UIFSA section 319 redirection, Oregon can refuse </a:t>
            </a:r>
            <a:br>
              <a:rPr lang="en-US" sz="2600" b="1" dirty="0">
                <a:ea typeface="Tahoma" panose="020B0604030504040204" pitchFamily="34" charset="0"/>
                <a:cs typeface="Arial" panose="020B0604020202020204" pitchFamily="34" charset="0"/>
              </a:rPr>
            </a:br>
            <a:r>
              <a:rPr lang="en-US" sz="2600" b="1" dirty="0">
                <a:ea typeface="Tahoma" panose="020B0604030504040204" pitchFamily="34" charset="0"/>
                <a:cs typeface="Arial" panose="020B0604020202020204" pitchFamily="34" charset="0"/>
              </a:rPr>
              <a:t>to redirect payments because responding to a redirection request is discretionary.</a:t>
            </a:r>
          </a:p>
          <a:p>
            <a:pPr marL="514350" indent="-514350">
              <a:buFont typeface="+mj-lt"/>
              <a:buAutoNum type="alphaLcPeriod"/>
            </a:pPr>
            <a:r>
              <a:rPr lang="en-US" sz="2600" dirty="0">
                <a:ea typeface="Tahoma" panose="020B0604030504040204" pitchFamily="34" charset="0"/>
                <a:cs typeface="Arial" panose="020B0604020202020204" pitchFamily="34" charset="0"/>
              </a:rPr>
              <a:t>True</a:t>
            </a:r>
          </a:p>
          <a:p>
            <a:pPr marL="514350" indent="-514350">
              <a:buFont typeface="+mj-lt"/>
              <a:buAutoNum type="alphaLcPeriod"/>
            </a:pPr>
            <a:r>
              <a:rPr lang="en-US" sz="2600" dirty="0">
                <a:ea typeface="Tahoma" panose="020B0604030504040204" pitchFamily="34" charset="0"/>
                <a:cs typeface="Arial" panose="020B0604020202020204" pitchFamily="34" charset="0"/>
              </a:rPr>
              <a:t>False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658764"/>
            <a:ext cx="8077200" cy="1077218"/>
          </a:xfrm>
        </p:spPr>
        <p:txBody>
          <a:bodyPr/>
          <a:lstStyle/>
          <a:p>
            <a:r>
              <a:rPr lang="en-US" sz="3200" dirty="0"/>
              <a:t>Scenario 7: No One Left in Order State</a:t>
            </a:r>
            <a:br>
              <a:rPr lang="en-US" sz="3200" dirty="0"/>
            </a:br>
            <a:r>
              <a:rPr lang="en-US" sz="3200" i="1" dirty="0"/>
              <a:t>Polling Question 2</a:t>
            </a:r>
          </a:p>
        </p:txBody>
      </p:sp>
    </p:spTree>
    <p:extLst>
      <p:ext uri="{BB962C8B-B14F-4D97-AF65-F5344CB8AC3E}">
        <p14:creationId xmlns:p14="http://schemas.microsoft.com/office/powerpoint/2010/main" val="41428159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9863" y="-838200"/>
            <a:ext cx="9141462" cy="6857998"/>
          </a:xfrm>
          <a:prstGeom prst="rect">
            <a:avLst/>
          </a:prstGeom>
        </p:spPr>
      </p:pic>
      <p:sp>
        <p:nvSpPr>
          <p:cNvPr id="9" name="Content Placeholder 8"/>
          <p:cNvSpPr>
            <a:spLocks noGrp="1"/>
          </p:cNvSpPr>
          <p:nvPr>
            <p:ph idx="1"/>
          </p:nvPr>
        </p:nvSpPr>
        <p:spPr>
          <a:xfrm>
            <a:off x="513805" y="2227219"/>
            <a:ext cx="5867400" cy="4800600"/>
          </a:xfrm>
        </p:spPr>
        <p:txBody>
          <a:bodyPr>
            <a:normAutofit/>
          </a:bodyPr>
          <a:lstStyle/>
          <a:p>
            <a:pPr marL="0" indent="0">
              <a:buNone/>
            </a:pPr>
            <a:r>
              <a:rPr lang="en-US" sz="2600" b="1" dirty="0">
                <a:ea typeface="Tahoma" panose="020B0604030504040204" pitchFamily="34" charset="0"/>
                <a:cs typeface="Arial" panose="020B0604020202020204" pitchFamily="34" charset="0"/>
              </a:rPr>
              <a:t>If California requests UIFSA section 319 redirection, Oregon can refuse to redirect payments because responding to a redirection request is discretionary.</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True</a:t>
            </a:r>
          </a:p>
          <a:p>
            <a:pPr marL="514350" indent="-514350">
              <a:buFont typeface="+mj-lt"/>
              <a:buAutoNum type="alphaLcPeriod"/>
            </a:pPr>
            <a:r>
              <a:rPr lang="en-US" sz="2600" b="1" dirty="0">
                <a:ea typeface="Tahoma" panose="020B0604030504040204" pitchFamily="34" charset="0"/>
                <a:cs typeface="Arial" panose="020B0604020202020204" pitchFamily="34" charset="0"/>
              </a:rPr>
              <a:t>False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20337" y="664255"/>
            <a:ext cx="8077200" cy="1077218"/>
          </a:xfrm>
        </p:spPr>
        <p:txBody>
          <a:bodyPr/>
          <a:lstStyle/>
          <a:p>
            <a:r>
              <a:rPr lang="en-US" sz="3200" dirty="0"/>
              <a:t>Scenario 7: No One Left in Order State</a:t>
            </a:r>
            <a:br>
              <a:rPr lang="en-US" sz="3200" dirty="0"/>
            </a:br>
            <a:r>
              <a:rPr lang="en-US" sz="3200" i="1" dirty="0"/>
              <a:t>Polling Answer 2</a:t>
            </a:r>
          </a:p>
        </p:txBody>
      </p:sp>
    </p:spTree>
    <p:extLst>
      <p:ext uri="{BB962C8B-B14F-4D97-AF65-F5344CB8AC3E}">
        <p14:creationId xmlns:p14="http://schemas.microsoft.com/office/powerpoint/2010/main" val="9123624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9863" y="-838200"/>
            <a:ext cx="9141462" cy="6857998"/>
          </a:xfrm>
          <a:prstGeom prst="rect">
            <a:avLst/>
          </a:prstGeom>
        </p:spPr>
      </p:pic>
      <p:sp>
        <p:nvSpPr>
          <p:cNvPr id="9" name="Content Placeholder 8"/>
          <p:cNvSpPr>
            <a:spLocks noGrp="1"/>
          </p:cNvSpPr>
          <p:nvPr>
            <p:ph idx="1"/>
          </p:nvPr>
        </p:nvSpPr>
        <p:spPr>
          <a:xfrm>
            <a:off x="520337" y="2057400"/>
            <a:ext cx="7772400" cy="4663589"/>
          </a:xfrm>
        </p:spPr>
        <p:txBody>
          <a:bodyPr>
            <a:normAutofit fontScale="92500" lnSpcReduction="20000"/>
          </a:bodyPr>
          <a:lstStyle/>
          <a:p>
            <a:pPr marL="0" indent="0">
              <a:buNone/>
            </a:pPr>
            <a:r>
              <a:rPr lang="en-US" sz="2700" b="1" spc="100" dirty="0">
                <a:ea typeface="Tahoma" panose="020B0604030504040204" pitchFamily="34" charset="0"/>
                <a:cs typeface="Arial" panose="020B0604020202020204" pitchFamily="34" charset="0"/>
              </a:rPr>
              <a:t>If California requests </a:t>
            </a:r>
            <a:r>
              <a:rPr lang="en-US" sz="2700" b="1" spc="-50" dirty="0">
                <a:ea typeface="Tahoma" panose="020B0604030504040204" pitchFamily="34" charset="0"/>
                <a:cs typeface="Arial" panose="020B0604020202020204" pitchFamily="34" charset="0"/>
              </a:rPr>
              <a:t>UIFSA section 319 </a:t>
            </a:r>
            <a:r>
              <a:rPr lang="en-US" sz="2700" b="1" spc="100" dirty="0">
                <a:ea typeface="Tahoma" panose="020B0604030504040204" pitchFamily="34" charset="0"/>
                <a:cs typeface="Arial" panose="020B0604020202020204" pitchFamily="34" charset="0"/>
              </a:rPr>
              <a:t>redirection from Oregon, which of the </a:t>
            </a:r>
            <a:br>
              <a:rPr lang="en-US" sz="2700" b="1" spc="100" dirty="0">
                <a:ea typeface="Tahoma" panose="020B0604030504040204" pitchFamily="34" charset="0"/>
                <a:cs typeface="Arial" panose="020B0604020202020204" pitchFamily="34" charset="0"/>
              </a:rPr>
            </a:br>
            <a:r>
              <a:rPr lang="en-US" sz="2700" b="1" spc="100" dirty="0">
                <a:ea typeface="Tahoma" panose="020B0604030504040204" pitchFamily="34" charset="0"/>
                <a:cs typeface="Arial" panose="020B0604020202020204" pitchFamily="34" charset="0"/>
              </a:rPr>
              <a:t>following is </a:t>
            </a:r>
            <a:r>
              <a:rPr lang="en-US" sz="2700" b="1" i="1" spc="100" dirty="0">
                <a:ea typeface="Tahoma" panose="020B0604030504040204" pitchFamily="34" charset="0"/>
                <a:cs typeface="Arial" panose="020B0604020202020204" pitchFamily="34" charset="0"/>
              </a:rPr>
              <a:t>not</a:t>
            </a:r>
            <a:r>
              <a:rPr lang="en-US" sz="2700" b="1" spc="100" dirty="0">
                <a:ea typeface="Tahoma" panose="020B0604030504040204" pitchFamily="34" charset="0"/>
                <a:cs typeface="Arial" panose="020B0604020202020204" pitchFamily="34" charset="0"/>
              </a:rPr>
              <a:t> a service that Oregon </a:t>
            </a:r>
            <a:br>
              <a:rPr lang="en-US" sz="2700" b="1" spc="100" dirty="0">
                <a:ea typeface="Tahoma" panose="020B0604030504040204" pitchFamily="34" charset="0"/>
                <a:cs typeface="Arial" panose="020B0604020202020204" pitchFamily="34" charset="0"/>
              </a:rPr>
            </a:br>
            <a:r>
              <a:rPr lang="en-US" sz="2700" b="1" spc="100" dirty="0">
                <a:ea typeface="Tahoma" panose="020B0604030504040204" pitchFamily="34" charset="0"/>
                <a:cs typeface="Arial" panose="020B0604020202020204" pitchFamily="34" charset="0"/>
              </a:rPr>
              <a:t>must provide?</a:t>
            </a:r>
          </a:p>
          <a:p>
            <a:pPr marL="514350" indent="-514350">
              <a:buFont typeface="+mj-lt"/>
              <a:buAutoNum type="alphaLcPeriod"/>
            </a:pPr>
            <a:r>
              <a:rPr lang="en-US" sz="2600" dirty="0">
                <a:ea typeface="Tahoma" panose="020B0604030504040204" pitchFamily="34" charset="0"/>
                <a:cs typeface="Arial" panose="020B0604020202020204" pitchFamily="34" charset="0"/>
              </a:rPr>
              <a:t>Oregon must redirect payments to </a:t>
            </a:r>
            <a:br>
              <a:rPr lang="en-US" sz="2600" dirty="0">
                <a:ea typeface="Tahoma" panose="020B0604030504040204" pitchFamily="34" charset="0"/>
                <a:cs typeface="Arial" panose="020B0604020202020204" pitchFamily="34" charset="0"/>
              </a:rPr>
            </a:br>
            <a:r>
              <a:rPr lang="en-US" sz="2600" dirty="0">
                <a:ea typeface="Tahoma" panose="020B0604030504040204" pitchFamily="34" charset="0"/>
                <a:cs typeface="Arial" panose="020B0604020202020204" pitchFamily="34" charset="0"/>
              </a:rPr>
              <a:t>California’s SDU</a:t>
            </a:r>
          </a:p>
          <a:p>
            <a:pPr marL="514350" indent="-514350">
              <a:buFont typeface="+mj-lt"/>
              <a:buAutoNum type="alphaLcPeriod"/>
            </a:pPr>
            <a:r>
              <a:rPr lang="en-US" sz="2600" dirty="0">
                <a:ea typeface="Tahoma" panose="020B0604030504040204" pitchFamily="34" charset="0"/>
                <a:cs typeface="Arial" panose="020B0604020202020204" pitchFamily="34" charset="0"/>
              </a:rPr>
              <a:t>Oregon must determine if UIFSA </a:t>
            </a:r>
            <a:br>
              <a:rPr lang="en-US" sz="2600" dirty="0">
                <a:ea typeface="Tahoma" panose="020B0604030504040204" pitchFamily="34" charset="0"/>
                <a:cs typeface="Arial" panose="020B0604020202020204" pitchFamily="34" charset="0"/>
              </a:rPr>
            </a:br>
            <a:r>
              <a:rPr lang="en-US" sz="2600" dirty="0">
                <a:ea typeface="Tahoma" panose="020B0604030504040204" pitchFamily="34" charset="0"/>
                <a:cs typeface="Arial" panose="020B0604020202020204" pitchFamily="34" charset="0"/>
              </a:rPr>
              <a:t>section 319 redirection is the most </a:t>
            </a:r>
            <a:br>
              <a:rPr lang="en-US" sz="2600" dirty="0">
                <a:ea typeface="Tahoma" panose="020B0604030504040204" pitchFamily="34" charset="0"/>
                <a:cs typeface="Arial" panose="020B0604020202020204" pitchFamily="34" charset="0"/>
              </a:rPr>
            </a:br>
            <a:r>
              <a:rPr lang="en-US" sz="2600" dirty="0">
                <a:ea typeface="Tahoma" panose="020B0604030504040204" pitchFamily="34" charset="0"/>
                <a:cs typeface="Arial" panose="020B0604020202020204" pitchFamily="34" charset="0"/>
              </a:rPr>
              <a:t>appropriate service</a:t>
            </a:r>
          </a:p>
          <a:p>
            <a:pPr marL="514350" indent="-514350">
              <a:buFont typeface="+mj-lt"/>
              <a:buAutoNum type="alphaLcPeriod"/>
            </a:pPr>
            <a:r>
              <a:rPr lang="en-US" sz="2600" dirty="0">
                <a:ea typeface="Tahoma" panose="020B0604030504040204" pitchFamily="34" charset="0"/>
                <a:cs typeface="Arial" panose="020B0604020202020204" pitchFamily="34" charset="0"/>
              </a:rPr>
              <a:t>Oregon must send Jim’s employer a </a:t>
            </a:r>
            <a:br>
              <a:rPr lang="en-US" sz="2600" dirty="0">
                <a:ea typeface="Tahoma" panose="020B0604030504040204" pitchFamily="34" charset="0"/>
                <a:cs typeface="Arial" panose="020B0604020202020204" pitchFamily="34" charset="0"/>
              </a:rPr>
            </a:br>
            <a:r>
              <a:rPr lang="en-US" sz="2600" dirty="0">
                <a:ea typeface="Tahoma" panose="020B0604030504040204" pitchFamily="34" charset="0"/>
                <a:cs typeface="Arial" panose="020B0604020202020204" pitchFamily="34" charset="0"/>
              </a:rPr>
              <a:t>new income withholding order or </a:t>
            </a:r>
            <a:br>
              <a:rPr lang="en-US" sz="2600" dirty="0">
                <a:ea typeface="Tahoma" panose="020B0604030504040204" pitchFamily="34" charset="0"/>
                <a:cs typeface="Arial" panose="020B0604020202020204" pitchFamily="34" charset="0"/>
              </a:rPr>
            </a:br>
            <a:r>
              <a:rPr lang="en-US" sz="2600" dirty="0">
                <a:ea typeface="Tahoma" panose="020B0604030504040204" pitchFamily="34" charset="0"/>
                <a:cs typeface="Arial" panose="020B0604020202020204" pitchFamily="34" charset="0"/>
              </a:rPr>
              <a:t>administrative change of payee</a:t>
            </a:r>
          </a:p>
          <a:p>
            <a:pPr marL="0" indent="0">
              <a:buNone/>
            </a:pPr>
            <a:endParaRPr lang="en-US" sz="2600" dirty="0">
              <a:ea typeface="Tahoma" panose="020B0604030504040204" pitchFamily="34" charset="0"/>
              <a:cs typeface="Arial" panose="020B0604020202020204" pitchFamily="34" charset="0"/>
            </a:endParaRP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15981" y="685800"/>
            <a:ext cx="8077200" cy="1077218"/>
          </a:xfrm>
        </p:spPr>
        <p:txBody>
          <a:bodyPr/>
          <a:lstStyle/>
          <a:p>
            <a:r>
              <a:rPr lang="en-US" sz="3200" dirty="0"/>
              <a:t>Scenario 7: No One Left in Order State</a:t>
            </a:r>
            <a:br>
              <a:rPr lang="en-US" sz="3200" dirty="0"/>
            </a:br>
            <a:r>
              <a:rPr lang="en-US" sz="3200" i="1" dirty="0"/>
              <a:t>Polling Question 3</a:t>
            </a:r>
          </a:p>
        </p:txBody>
      </p:sp>
    </p:spTree>
    <p:extLst>
      <p:ext uri="{BB962C8B-B14F-4D97-AF65-F5344CB8AC3E}">
        <p14:creationId xmlns:p14="http://schemas.microsoft.com/office/powerpoint/2010/main" val="29331784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49863" y="-838200"/>
            <a:ext cx="9141462" cy="6857998"/>
          </a:xfrm>
          <a:prstGeom prst="rect">
            <a:avLst/>
          </a:prstGeom>
        </p:spPr>
      </p:pic>
      <p:sp>
        <p:nvSpPr>
          <p:cNvPr id="9" name="Content Placeholder 8"/>
          <p:cNvSpPr>
            <a:spLocks noGrp="1"/>
          </p:cNvSpPr>
          <p:nvPr>
            <p:ph idx="1"/>
          </p:nvPr>
        </p:nvSpPr>
        <p:spPr>
          <a:xfrm>
            <a:off x="531222" y="1905000"/>
            <a:ext cx="8153400" cy="4495800"/>
          </a:xfrm>
        </p:spPr>
        <p:txBody>
          <a:bodyPr>
            <a:normAutofit fontScale="92500" lnSpcReduction="20000"/>
          </a:bodyPr>
          <a:lstStyle/>
          <a:p>
            <a:pPr marL="0" indent="0">
              <a:buNone/>
            </a:pPr>
            <a:r>
              <a:rPr lang="en-US" sz="2700" b="1" spc="100" dirty="0">
                <a:ea typeface="Tahoma" panose="020B0604030504040204" pitchFamily="34" charset="0"/>
                <a:cs typeface="Arial" panose="020B0604020202020204" pitchFamily="34" charset="0"/>
              </a:rPr>
              <a:t>If California requests UIFSA section </a:t>
            </a:r>
            <a:br>
              <a:rPr lang="en-US" sz="2700" b="1" spc="100" dirty="0">
                <a:ea typeface="Tahoma" panose="020B0604030504040204" pitchFamily="34" charset="0"/>
                <a:cs typeface="Arial" panose="020B0604020202020204" pitchFamily="34" charset="0"/>
              </a:rPr>
            </a:br>
            <a:r>
              <a:rPr lang="en-US" sz="2700" b="1" spc="100" dirty="0">
                <a:ea typeface="Tahoma" panose="020B0604030504040204" pitchFamily="34" charset="0"/>
                <a:cs typeface="Arial" panose="020B0604020202020204" pitchFamily="34" charset="0"/>
              </a:rPr>
              <a:t>319 redirection from Oregon, which </a:t>
            </a:r>
            <a:br>
              <a:rPr lang="en-US" sz="2700" b="1" spc="100" dirty="0">
                <a:ea typeface="Tahoma" panose="020B0604030504040204" pitchFamily="34" charset="0"/>
                <a:cs typeface="Arial" panose="020B0604020202020204" pitchFamily="34" charset="0"/>
              </a:rPr>
            </a:br>
            <a:r>
              <a:rPr lang="en-US" sz="2700" b="1" spc="100" dirty="0">
                <a:ea typeface="Tahoma" panose="020B0604030504040204" pitchFamily="34" charset="0"/>
                <a:cs typeface="Arial" panose="020B0604020202020204" pitchFamily="34" charset="0"/>
              </a:rPr>
              <a:t>of the following is </a:t>
            </a:r>
            <a:r>
              <a:rPr lang="en-US" sz="2700" b="1" i="1" spc="100" dirty="0">
                <a:ea typeface="Tahoma" panose="020B0604030504040204" pitchFamily="34" charset="0"/>
                <a:cs typeface="Arial" panose="020B0604020202020204" pitchFamily="34" charset="0"/>
              </a:rPr>
              <a:t>not</a:t>
            </a:r>
            <a:r>
              <a:rPr lang="en-US" sz="2700" b="1" spc="100" dirty="0">
                <a:ea typeface="Tahoma" panose="020B0604030504040204" pitchFamily="34" charset="0"/>
                <a:cs typeface="Arial" panose="020B0604020202020204" pitchFamily="34" charset="0"/>
              </a:rPr>
              <a:t> a service that </a:t>
            </a:r>
            <a:br>
              <a:rPr lang="en-US" sz="2700" b="1" spc="100" dirty="0">
                <a:ea typeface="Tahoma" panose="020B0604030504040204" pitchFamily="34" charset="0"/>
                <a:cs typeface="Arial" panose="020B0604020202020204" pitchFamily="34" charset="0"/>
              </a:rPr>
            </a:br>
            <a:r>
              <a:rPr lang="en-US" sz="2700" b="1" spc="100" dirty="0">
                <a:ea typeface="Tahoma" panose="020B0604030504040204" pitchFamily="34" charset="0"/>
                <a:cs typeface="Arial" panose="020B0604020202020204" pitchFamily="34" charset="0"/>
              </a:rPr>
              <a:t>Oregon must provide?</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Oregon must redirect payments </a:t>
            </a:r>
            <a:br>
              <a:rPr lang="en-US" sz="2600" dirty="0">
                <a:solidFill>
                  <a:schemeClr val="bg1">
                    <a:lumMod val="65000"/>
                  </a:schemeClr>
                </a:solidFill>
                <a:ea typeface="Tahoma" panose="020B0604030504040204" pitchFamily="34" charset="0"/>
                <a:cs typeface="Arial" panose="020B0604020202020204" pitchFamily="34" charset="0"/>
              </a:rPr>
            </a:br>
            <a:r>
              <a:rPr lang="en-US" sz="2600" dirty="0">
                <a:solidFill>
                  <a:schemeClr val="bg1">
                    <a:lumMod val="65000"/>
                  </a:schemeClr>
                </a:solidFill>
                <a:ea typeface="Tahoma" panose="020B0604030504040204" pitchFamily="34" charset="0"/>
                <a:cs typeface="Arial" panose="020B0604020202020204" pitchFamily="34" charset="0"/>
              </a:rPr>
              <a:t>to California’s SDU</a:t>
            </a:r>
          </a:p>
          <a:p>
            <a:pPr marL="514350" indent="-514350">
              <a:buFont typeface="+mj-lt"/>
              <a:buAutoNum type="alphaLcPeriod"/>
            </a:pPr>
            <a:r>
              <a:rPr lang="en-US" sz="2600" b="1" dirty="0">
                <a:ea typeface="Tahoma" panose="020B0604030504040204" pitchFamily="34" charset="0"/>
                <a:cs typeface="Arial" panose="020B0604020202020204" pitchFamily="34" charset="0"/>
              </a:rPr>
              <a:t>Oregon must determine if UIFSA </a:t>
            </a:r>
            <a:br>
              <a:rPr lang="en-US" sz="2600" b="1" dirty="0">
                <a:ea typeface="Tahoma" panose="020B0604030504040204" pitchFamily="34" charset="0"/>
                <a:cs typeface="Arial" panose="020B0604020202020204" pitchFamily="34" charset="0"/>
              </a:rPr>
            </a:br>
            <a:r>
              <a:rPr lang="en-US" sz="2600" b="1" dirty="0">
                <a:ea typeface="Tahoma" panose="020B0604030504040204" pitchFamily="34" charset="0"/>
                <a:cs typeface="Arial" panose="020B0604020202020204" pitchFamily="34" charset="0"/>
              </a:rPr>
              <a:t>section 319 redirection is the most </a:t>
            </a:r>
            <a:br>
              <a:rPr lang="en-US" sz="2600" b="1" dirty="0">
                <a:ea typeface="Tahoma" panose="020B0604030504040204" pitchFamily="34" charset="0"/>
                <a:cs typeface="Arial" panose="020B0604020202020204" pitchFamily="34" charset="0"/>
              </a:rPr>
            </a:br>
            <a:r>
              <a:rPr lang="en-US" sz="2600" b="1" dirty="0">
                <a:ea typeface="Tahoma" panose="020B0604030504040204" pitchFamily="34" charset="0"/>
                <a:cs typeface="Arial" panose="020B0604020202020204" pitchFamily="34" charset="0"/>
              </a:rPr>
              <a:t>appropriate service</a:t>
            </a:r>
          </a:p>
          <a:p>
            <a:pPr marL="514350" indent="-514350">
              <a:buFont typeface="+mj-lt"/>
              <a:buAutoNum type="alphaLcPeriod"/>
            </a:pPr>
            <a:r>
              <a:rPr lang="en-US" sz="2600" dirty="0">
                <a:solidFill>
                  <a:schemeClr val="bg1">
                    <a:lumMod val="65000"/>
                  </a:schemeClr>
                </a:solidFill>
                <a:ea typeface="Tahoma" panose="020B0604030504040204" pitchFamily="34" charset="0"/>
                <a:cs typeface="Arial" panose="020B0604020202020204" pitchFamily="34" charset="0"/>
              </a:rPr>
              <a:t>Oregon must send Jim’s employer a </a:t>
            </a:r>
            <a:br>
              <a:rPr lang="en-US" sz="2600" dirty="0">
                <a:solidFill>
                  <a:schemeClr val="bg1">
                    <a:lumMod val="65000"/>
                  </a:schemeClr>
                </a:solidFill>
                <a:ea typeface="Tahoma" panose="020B0604030504040204" pitchFamily="34" charset="0"/>
                <a:cs typeface="Arial" panose="020B0604020202020204" pitchFamily="34" charset="0"/>
              </a:rPr>
            </a:br>
            <a:r>
              <a:rPr lang="en-US" sz="2600" dirty="0">
                <a:solidFill>
                  <a:schemeClr val="bg1">
                    <a:lumMod val="65000"/>
                  </a:schemeClr>
                </a:solidFill>
                <a:ea typeface="Tahoma" panose="020B0604030504040204" pitchFamily="34" charset="0"/>
                <a:cs typeface="Arial" panose="020B0604020202020204" pitchFamily="34" charset="0"/>
              </a:rPr>
              <a:t>new income withholding order or </a:t>
            </a:r>
            <a:br>
              <a:rPr lang="en-US" sz="2600" dirty="0">
                <a:solidFill>
                  <a:schemeClr val="bg1">
                    <a:lumMod val="65000"/>
                  </a:schemeClr>
                </a:solidFill>
                <a:ea typeface="Tahoma" panose="020B0604030504040204" pitchFamily="34" charset="0"/>
                <a:cs typeface="Arial" panose="020B0604020202020204" pitchFamily="34" charset="0"/>
              </a:rPr>
            </a:br>
            <a:r>
              <a:rPr lang="en-US" sz="2600" dirty="0">
                <a:solidFill>
                  <a:schemeClr val="bg1">
                    <a:lumMod val="65000"/>
                  </a:schemeClr>
                </a:solidFill>
                <a:ea typeface="Tahoma" panose="020B0604030504040204" pitchFamily="34" charset="0"/>
                <a:cs typeface="Arial" panose="020B0604020202020204" pitchFamily="34" charset="0"/>
              </a:rPr>
              <a:t>administrative change of payee</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645891"/>
            <a:ext cx="8077200" cy="1077218"/>
          </a:xfrm>
        </p:spPr>
        <p:txBody>
          <a:bodyPr/>
          <a:lstStyle/>
          <a:p>
            <a:r>
              <a:rPr lang="en-US" sz="3200" dirty="0"/>
              <a:t>Scenario 7: No One Left in Order State</a:t>
            </a:r>
            <a:br>
              <a:rPr lang="en-US" sz="3200" dirty="0"/>
            </a:br>
            <a:r>
              <a:rPr lang="en-US" sz="3200" i="1" dirty="0"/>
              <a:t>Polling Answer 3</a:t>
            </a:r>
          </a:p>
        </p:txBody>
      </p:sp>
    </p:spTree>
    <p:extLst>
      <p:ext uri="{BB962C8B-B14F-4D97-AF65-F5344CB8AC3E}">
        <p14:creationId xmlns:p14="http://schemas.microsoft.com/office/powerpoint/2010/main" val="42261555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529044" y="1783082"/>
            <a:ext cx="7929156" cy="4572000"/>
          </a:xfrm>
        </p:spPr>
        <p:txBody>
          <a:bodyPr>
            <a:normAutofit/>
          </a:bodyPr>
          <a:lstStyle/>
          <a:p>
            <a:r>
              <a:rPr lang="en-US" sz="2600" dirty="0"/>
              <a:t>States must consider all options on most appropriate services for each individual case</a:t>
            </a:r>
          </a:p>
          <a:p>
            <a:r>
              <a:rPr lang="en-US" sz="2600" dirty="0"/>
              <a:t>States must cooperate in enforcing support obligations across state lines</a:t>
            </a:r>
          </a:p>
          <a:p>
            <a:r>
              <a:rPr lang="en-US" sz="2600" dirty="0"/>
              <a:t>Order state should be kept apprised of any enforcement action taken by other states</a:t>
            </a:r>
          </a:p>
          <a:p>
            <a:r>
              <a:rPr lang="en-US" sz="2600" dirty="0"/>
              <a:t>Interstate communication is key!</a:t>
            </a:r>
            <a:endParaRPr lang="en-GB" sz="26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07274" y="708447"/>
            <a:ext cx="7543800" cy="584775"/>
          </a:xfrm>
        </p:spPr>
        <p:txBody>
          <a:bodyPr/>
          <a:lstStyle/>
          <a:p>
            <a:r>
              <a:rPr lang="en-US" sz="3200" dirty="0"/>
              <a:t>Summary</a:t>
            </a:r>
          </a:p>
        </p:txBody>
      </p:sp>
    </p:spTree>
    <p:extLst>
      <p:ext uri="{BB962C8B-B14F-4D97-AF65-F5344CB8AC3E}">
        <p14:creationId xmlns:p14="http://schemas.microsoft.com/office/powerpoint/2010/main" val="23100895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676400" y="5375564"/>
            <a:ext cx="5791200" cy="646331"/>
          </a:xfrm>
          <a:prstGeom prst="rect">
            <a:avLst/>
          </a:prstGeom>
          <a:noFill/>
        </p:spPr>
        <p:txBody>
          <a:bodyPr wrap="square" rtlCol="0">
            <a:spAutoFit/>
          </a:bodyPr>
          <a:lstStyle/>
          <a:p>
            <a:r>
              <a:rPr lang="en-US" sz="3600" dirty="0">
                <a:solidFill>
                  <a:srgbClr val="336A90"/>
                </a:solidFill>
              </a:rPr>
              <a:t>Email: OCSE.dpt@acf.hhs.gov</a:t>
            </a:r>
            <a:endParaRPr lang="en-GB" sz="3600" dirty="0">
              <a:solidFill>
                <a:srgbClr val="336A90"/>
              </a:solidFill>
            </a:endParaRPr>
          </a:p>
        </p:txBody>
      </p:sp>
    </p:spTree>
    <p:extLst>
      <p:ext uri="{BB962C8B-B14F-4D97-AF65-F5344CB8AC3E}">
        <p14:creationId xmlns:p14="http://schemas.microsoft.com/office/powerpoint/2010/main" val="3154199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838200" y="1600200"/>
            <a:ext cx="7315200" cy="4572000"/>
          </a:xfrm>
        </p:spPr>
        <p:txBody>
          <a:bodyPr>
            <a:normAutofit/>
          </a:bodyPr>
          <a:lstStyle/>
          <a:p>
            <a:r>
              <a:rPr lang="en-US" sz="2600" dirty="0">
                <a:ea typeface="Tahoma" panose="020B0604030504040204" pitchFamily="34" charset="0"/>
                <a:cs typeface="Arial" panose="020B0604020202020204" pitchFamily="34" charset="0"/>
              </a:rPr>
              <a:t>Child support payments are forwarded from  state disbursement unit (SDU) in one state to another state’s SDU</a:t>
            </a:r>
          </a:p>
          <a:p>
            <a:r>
              <a:rPr lang="en-US" sz="2600" dirty="0">
                <a:ea typeface="Tahoma" panose="020B0604030504040204" pitchFamily="34" charset="0"/>
                <a:cs typeface="Arial" panose="020B0604020202020204" pitchFamily="34" charset="0"/>
              </a:rPr>
              <a:t>Forwarding state may or may not have open IV-D case</a:t>
            </a:r>
          </a:p>
          <a:p>
            <a:r>
              <a:rPr lang="en-US" sz="2600" dirty="0">
                <a:ea typeface="Tahoma" panose="020B0604030504040204" pitchFamily="34" charset="0"/>
                <a:cs typeface="Arial" panose="020B0604020202020204" pitchFamily="34" charset="0"/>
              </a:rPr>
              <a:t>States must cooperate with payment forwarding requests</a:t>
            </a:r>
            <a:endParaRPr lang="en-US" sz="26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Payment Forwarding</a:t>
            </a:r>
          </a:p>
        </p:txBody>
      </p:sp>
    </p:spTree>
    <p:extLst>
      <p:ext uri="{BB962C8B-B14F-4D97-AF65-F5344CB8AC3E}">
        <p14:creationId xmlns:p14="http://schemas.microsoft.com/office/powerpoint/2010/main" val="29984353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199"/>
            <a:ext cx="7543800" cy="5120790"/>
          </a:xfrm>
        </p:spPr>
        <p:txBody>
          <a:bodyPr>
            <a:normAutofit/>
          </a:bodyPr>
          <a:lstStyle/>
          <a:p>
            <a:pPr marL="0" indent="0">
              <a:buNone/>
            </a:pPr>
            <a:r>
              <a:rPr lang="en-US" sz="2600" b="1" dirty="0">
                <a:solidFill>
                  <a:schemeClr val="tx1"/>
                </a:solidFill>
              </a:rPr>
              <a:t>Uniform Interstate Family Support Act 2008</a:t>
            </a:r>
            <a:endParaRPr lang="en-US" sz="2600" b="1" dirty="0">
              <a:solidFill>
                <a:schemeClr val="tx1"/>
              </a:solidFill>
              <a:hlinkClick r:id="rId3"/>
            </a:endParaRPr>
          </a:p>
          <a:p>
            <a:pPr>
              <a:buFont typeface="Arial" panose="020B0604020202020204" pitchFamily="34" charset="0"/>
              <a:buChar char="•"/>
            </a:pPr>
            <a:r>
              <a:rPr lang="en-US" sz="2600" dirty="0">
                <a:solidFill>
                  <a:schemeClr val="tx1"/>
                </a:solidFill>
                <a:hlinkClick r:id="rId3"/>
              </a:rPr>
              <a:t>UIFSA 2008</a:t>
            </a:r>
            <a:endParaRPr lang="en-US" sz="2600" dirty="0"/>
          </a:p>
          <a:p>
            <a:pPr marL="0" indent="0" defTabSz="453451">
              <a:buNone/>
              <a:defRPr/>
            </a:pPr>
            <a:r>
              <a:rPr lang="en-US" sz="2600" b="1" dirty="0">
                <a:solidFill>
                  <a:schemeClr val="tx1"/>
                </a:solidFill>
              </a:rPr>
              <a:t>OCSE Action Transmittal 17-07</a:t>
            </a:r>
            <a:endParaRPr lang="en-US" sz="2600" dirty="0">
              <a:solidFill>
                <a:schemeClr val="tx1"/>
              </a:solidFill>
            </a:endParaRPr>
          </a:p>
          <a:p>
            <a:pPr defTabSz="453451">
              <a:buFont typeface="Arial" panose="020B0604020202020204" pitchFamily="34" charset="0"/>
              <a:buChar char="•"/>
              <a:defRPr/>
            </a:pPr>
            <a:r>
              <a:rPr lang="en-US" sz="2600" dirty="0">
                <a:solidFill>
                  <a:schemeClr val="tx1"/>
                </a:solidFill>
                <a:hlinkClick r:id="rId4"/>
              </a:rPr>
              <a:t>AT-17-07</a:t>
            </a:r>
            <a:endParaRPr lang="en-US" sz="2600" dirty="0">
              <a:solidFill>
                <a:schemeClr val="tx1"/>
              </a:solidFill>
            </a:endParaRPr>
          </a:p>
          <a:p>
            <a:pPr defTabSz="453451">
              <a:buFont typeface="Arial" panose="020B0604020202020204" pitchFamily="34" charset="0"/>
              <a:buChar char="•"/>
              <a:defRPr/>
            </a:pPr>
            <a:endParaRPr lang="en-US" sz="2600" dirty="0">
              <a:solidFill>
                <a:schemeClr val="tx1"/>
              </a:solidFill>
            </a:endParaRP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References with Hyperlinks</a:t>
            </a:r>
          </a:p>
        </p:txBody>
      </p:sp>
    </p:spTree>
    <p:extLst>
      <p:ext uri="{BB962C8B-B14F-4D97-AF65-F5344CB8AC3E}">
        <p14:creationId xmlns:p14="http://schemas.microsoft.com/office/powerpoint/2010/main" val="28441226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20000" cy="4572000"/>
          </a:xfrm>
        </p:spPr>
        <p:txBody>
          <a:bodyPr>
            <a:normAutofit/>
          </a:bodyPr>
          <a:lstStyle/>
          <a:p>
            <a:r>
              <a:rPr lang="en-US" sz="2600" dirty="0"/>
              <a:t>Interstate 101</a:t>
            </a:r>
          </a:p>
          <a:p>
            <a:r>
              <a:rPr lang="en-US" sz="2600" dirty="0"/>
              <a:t>Interstate 201</a:t>
            </a:r>
          </a:p>
          <a:p>
            <a:r>
              <a:rPr lang="en-US" sz="2600" dirty="0"/>
              <a:t>Interstate Scenarios</a:t>
            </a:r>
          </a:p>
          <a:p>
            <a:r>
              <a:rPr lang="en-US" sz="2600" dirty="0"/>
              <a:t>Interstate Payment Processing</a:t>
            </a:r>
          </a:p>
          <a:p>
            <a:r>
              <a:rPr lang="en-US" sz="2600" dirty="0"/>
              <a:t>Interstate Case Closure</a:t>
            </a:r>
          </a:p>
          <a:p>
            <a:r>
              <a:rPr lang="en-US" sz="2600" dirty="0"/>
              <a:t>OCSE’s Interstate Tools and Resources</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solidFill>
                  <a:srgbClr val="336A90"/>
                </a:solidFill>
              </a:rPr>
              <a:t>OCSE Interstate Case Processing Training Series</a:t>
            </a:r>
          </a:p>
        </p:txBody>
      </p:sp>
    </p:spTree>
    <p:extLst>
      <p:ext uri="{BB962C8B-B14F-4D97-AF65-F5344CB8AC3E}">
        <p14:creationId xmlns:p14="http://schemas.microsoft.com/office/powerpoint/2010/main" val="42239462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924800" cy="4800600"/>
          </a:xfrm>
        </p:spPr>
        <p:txBody>
          <a:bodyPr>
            <a:normAutofit lnSpcReduction="10000"/>
          </a:bodyPr>
          <a:lstStyle/>
          <a:p>
            <a:r>
              <a:rPr lang="en-US" sz="2600" dirty="0">
                <a:ea typeface="Tahoma" panose="020B0604030504040204" pitchFamily="34" charset="0"/>
                <a:cs typeface="Arial" panose="020B0604020202020204" pitchFamily="34" charset="0"/>
              </a:rPr>
              <a:t>Child Support Enforcement Transmittal #3 – Request for Assistance/Discovery:</a:t>
            </a:r>
            <a:endParaRPr lang="en-GB" sz="2600" dirty="0">
              <a:ea typeface="Tahoma" panose="020B0604030504040204" pitchFamily="34" charset="0"/>
              <a:cs typeface="Arial" panose="020B0604020202020204" pitchFamily="34" charset="0"/>
            </a:endParaRPr>
          </a:p>
          <a:p>
            <a:pPr marL="0" indent="0">
              <a:buNone/>
            </a:pPr>
            <a:r>
              <a:rPr lang="en-GB" sz="2400" dirty="0">
                <a:ea typeface="Tahoma" panose="020B0604030504040204" pitchFamily="34" charset="0"/>
                <a:cs typeface="Arial" panose="020B0604020202020204" pitchFamily="34" charset="0"/>
              </a:rPr>
              <a:t>The requesting agency asks for the following payment processing action: </a:t>
            </a:r>
          </a:p>
          <a:p>
            <a:pPr marL="687388" indent="-457200">
              <a:lnSpc>
                <a:spcPct val="120000"/>
              </a:lnSpc>
              <a:buAutoNum type="arabicPeriod" startAt="11"/>
            </a:pPr>
            <a:r>
              <a:rPr lang="en-GB" sz="2400" dirty="0">
                <a:ea typeface="Tahoma" panose="020B0604030504040204" pitchFamily="34" charset="0"/>
                <a:cs typeface="Arial" panose="020B0604020202020204" pitchFamily="34" charset="0"/>
              </a:rPr>
              <a:t>[  ]  Forward payments received by your agency’s SDU to the requesting agency’s SDU for disbursement. </a:t>
            </a:r>
          </a:p>
          <a:p>
            <a:pPr lvl="1" indent="0">
              <a:lnSpc>
                <a:spcPct val="120000"/>
              </a:lnSpc>
              <a:buNone/>
            </a:pPr>
            <a:r>
              <a:rPr lang="en-GB" sz="2400" dirty="0">
                <a:ea typeface="Tahoma" panose="020B0604030504040204" pitchFamily="34" charset="0"/>
                <a:cs typeface="Arial" panose="020B0604020202020204" pitchFamily="34" charset="0"/>
              </a:rPr>
              <a:t>Send payments to: (SDU Name and Address): </a:t>
            </a:r>
          </a:p>
          <a:p>
            <a:pPr lvl="1" indent="0">
              <a:lnSpc>
                <a:spcPct val="120000"/>
              </a:lnSpc>
              <a:buNone/>
            </a:pPr>
            <a:endParaRPr lang="en-GB" sz="2400" dirty="0">
              <a:ea typeface="Tahoma" panose="020B0604030504040204" pitchFamily="34" charset="0"/>
              <a:cs typeface="Arial" panose="020B0604020202020204" pitchFamily="34" charset="0"/>
            </a:endParaRPr>
          </a:p>
          <a:p>
            <a:pPr lvl="1" indent="0">
              <a:lnSpc>
                <a:spcPct val="120000"/>
              </a:lnSpc>
              <a:buNone/>
            </a:pPr>
            <a:r>
              <a:rPr lang="en-GB" sz="2400" dirty="0">
                <a:ea typeface="Tahoma" panose="020B0604030504040204" pitchFamily="34" charset="0"/>
                <a:cs typeface="Arial" panose="020B0604020202020204" pitchFamily="34" charset="0"/>
              </a:rPr>
              <a:t>Payment Locator Code:  _____ State _______</a:t>
            </a:r>
            <a:endParaRPr lang="en-GB" sz="2400" u="sng" dirty="0">
              <a:ea typeface="Tahoma" panose="020B0604030504040204" pitchFamily="34" charset="0"/>
              <a:cs typeface="Arial" panose="020B0604020202020204" pitchFamily="34" charset="0"/>
            </a:endParaRP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533400" y="786825"/>
            <a:ext cx="8077200" cy="584775"/>
          </a:xfrm>
        </p:spPr>
        <p:txBody>
          <a:bodyPr/>
          <a:lstStyle/>
          <a:p>
            <a:r>
              <a:rPr lang="en-US" sz="3200" dirty="0"/>
              <a:t>Payment Forwarding (cont’d)</a:t>
            </a:r>
          </a:p>
        </p:txBody>
      </p:sp>
    </p:spTree>
    <p:extLst>
      <p:ext uri="{BB962C8B-B14F-4D97-AF65-F5344CB8AC3E}">
        <p14:creationId xmlns:p14="http://schemas.microsoft.com/office/powerpoint/2010/main" val="338235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ea typeface="Tahoma" panose="020B0604030504040204" pitchFamily="34" charset="0"/>
                <a:cs typeface="Arial" panose="020B0604020202020204" pitchFamily="34" charset="0"/>
              </a:rPr>
              <a:t>Effective where payments are flowing, and parent receiving support moves and applies for services or assistance in new state</a:t>
            </a:r>
          </a:p>
          <a:p>
            <a:r>
              <a:rPr lang="en-US" sz="2600" dirty="0">
                <a:ea typeface="Tahoma" panose="020B0604030504040204" pitchFamily="34" charset="0"/>
                <a:cs typeface="Arial" panose="020B0604020202020204" pitchFamily="34" charset="0"/>
              </a:rPr>
              <a:t>Federal financial participation (FFP) available to both states facilitating payment forwarding</a:t>
            </a:r>
          </a:p>
          <a:p>
            <a:r>
              <a:rPr lang="en-US" sz="2600" dirty="0">
                <a:ea typeface="Tahoma" panose="020B0604030504040204" pitchFamily="34" charset="0"/>
                <a:cs typeface="Arial" panose="020B0604020202020204" pitchFamily="34" charset="0"/>
              </a:rPr>
              <a:t>Both states count collections for incentive purposes</a:t>
            </a:r>
            <a:endParaRPr lang="en-US" sz="2600" dirty="0"/>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786825"/>
            <a:ext cx="7543800" cy="584775"/>
          </a:xfrm>
        </p:spPr>
        <p:txBody>
          <a:bodyPr/>
          <a:lstStyle/>
          <a:p>
            <a:r>
              <a:rPr lang="en-US" sz="3200" dirty="0"/>
              <a:t>Payment Forwarding (cont’d)</a:t>
            </a:r>
          </a:p>
        </p:txBody>
      </p:sp>
    </p:spTree>
    <p:extLst>
      <p:ext uri="{BB962C8B-B14F-4D97-AF65-F5344CB8AC3E}">
        <p14:creationId xmlns:p14="http://schemas.microsoft.com/office/powerpoint/2010/main" val="2471166786"/>
      </p:ext>
    </p:extLst>
  </p:cSld>
  <p:clrMapOvr>
    <a:masterClrMapping/>
  </p:clrMapOvr>
</p:sld>
</file>

<file path=ppt/theme/theme1.xml><?xml version="1.0" encoding="utf-8"?>
<a:theme xmlns:a="http://schemas.openxmlformats.org/drawingml/2006/main" name="4.3-Template_4.29.2016">
  <a:themeElements>
    <a:clrScheme name="Blue Hyperlinks">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336A90"/>
      </a:hlink>
      <a:folHlink>
        <a:srgbClr val="336A90"/>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10748</Words>
  <Application>Microsoft Office PowerPoint</Application>
  <PresentationFormat>On-screen Show (4:3)</PresentationFormat>
  <Paragraphs>962</Paragraphs>
  <Slides>71</Slides>
  <Notes>71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71</vt:i4>
      </vt:variant>
    </vt:vector>
  </HeadingPairs>
  <TitlesOfParts>
    <vt:vector size="77" baseType="lpstr">
      <vt:lpstr>Arial</vt:lpstr>
      <vt:lpstr>Calibri</vt:lpstr>
      <vt:lpstr>Century Schoolbook</vt:lpstr>
      <vt:lpstr>Gill Sans MT</vt:lpstr>
      <vt:lpstr>Tahoma</vt:lpstr>
      <vt:lpstr>4.3-Template_4.29.2016</vt:lpstr>
      <vt:lpstr>INTERSTATE PAYMENT PROCESSING </vt:lpstr>
      <vt:lpstr>OCSE Interstate Case Processing Training Series</vt:lpstr>
      <vt:lpstr>Introduction</vt:lpstr>
      <vt:lpstr>Introduction (cont’d)</vt:lpstr>
      <vt:lpstr>Introduction (cont’d)</vt:lpstr>
      <vt:lpstr>PAYMENT FORWARDING</vt:lpstr>
      <vt:lpstr>Payment Forwarding</vt:lpstr>
      <vt:lpstr>Payment Forwarding (cont’d)</vt:lpstr>
      <vt:lpstr>Payment Forwarding (cont’d)</vt:lpstr>
      <vt:lpstr>Legend</vt:lpstr>
      <vt:lpstr>Scenario 1:  Payment Forwarding</vt:lpstr>
      <vt:lpstr>Scenario 1:  Payment Forwarding (cont’d)</vt:lpstr>
      <vt:lpstr>Scenario 1:  Payment Forwarding Analysis</vt:lpstr>
      <vt:lpstr>Scenario 1:  Payment Forwarding  Polling Question</vt:lpstr>
      <vt:lpstr>Scenario 1:  Payment Forwarding  Polling Answer</vt:lpstr>
      <vt:lpstr>ONE-STATE REMEDIES: DIRECT INCOME WITHHOLDING</vt:lpstr>
      <vt:lpstr>Direct Income Withholding</vt:lpstr>
      <vt:lpstr>Direct Income Withholding (cont’d)</vt:lpstr>
      <vt:lpstr>Scenario 2: Direct Income Withholding When Noncustodial Parent Moves</vt:lpstr>
      <vt:lpstr>Scenario 2: Direct Income Withholding When Noncustodial Parent Moves (cont’d)</vt:lpstr>
      <vt:lpstr>Scenario 2: Direct Income Withholding When Noncustodial Parent Moves Analysis</vt:lpstr>
      <vt:lpstr>Scenario 2: Direct Income Withholding When Noncustodial Parent Moves Polling Question</vt:lpstr>
      <vt:lpstr>Scenario 2: Direct Income Withholding When Noncustodial Parent Moves Polling Answer</vt:lpstr>
      <vt:lpstr>Scenario 3: When Custodial Parent Moves </vt:lpstr>
      <vt:lpstr>Scenario 3: Gathering Information When Custodial Parent Moves  Analysis</vt:lpstr>
      <vt:lpstr>Scenario 3: Gathering Information When Custodial Parent Moves  Polling Question 1</vt:lpstr>
      <vt:lpstr>Scenario 3: Gathering Information When Custodial Parent Moves  Polling Answer 1</vt:lpstr>
      <vt:lpstr>Scenario 3: Payment Forwarding When Custodial Parent Moves Analysis</vt:lpstr>
      <vt:lpstr>Scenario 3: Direct Income Withholding When Custodial Parent Moves Analysis</vt:lpstr>
      <vt:lpstr>Scenario 3: Direct Income Withholding When Custodial Parent Moves Polling Question 2</vt:lpstr>
      <vt:lpstr>Scenario 3: Direct Income Withholding When Custodial Parent Moves Polling Answer 2</vt:lpstr>
      <vt:lpstr>Important Best Practice</vt:lpstr>
      <vt:lpstr>PowerPoint Presentation</vt:lpstr>
      <vt:lpstr>TWO-STATE CASE ENFORCEMENT</vt:lpstr>
      <vt:lpstr>Two-State Case Enforcement</vt:lpstr>
      <vt:lpstr>Two-State Case Enforcement (cont’d)</vt:lpstr>
      <vt:lpstr>Scenario 4: Two-State Case</vt:lpstr>
      <vt:lpstr>Scenario 4: Two-State Case  Analysis </vt:lpstr>
      <vt:lpstr>Scenario 4: Two-State Case  Polling Question</vt:lpstr>
      <vt:lpstr>Scenario 4: Two-State Case  Polling Answer</vt:lpstr>
      <vt:lpstr>Scenario 5: Two-State Case Where Three States Are Involved</vt:lpstr>
      <vt:lpstr>Scenario 5: Two-State Case Where Three States Are Involved  Analysis</vt:lpstr>
      <vt:lpstr>Scenario 5: Two-State Case Where Three States Are Involved  Polling Question 1</vt:lpstr>
      <vt:lpstr>Scenario 5: Two-State Case Where Three States Are Involved  Polling Answer 1</vt:lpstr>
      <vt:lpstr>Scenario 5: Two-State Case Where Three States Are Involved  Polling Question 2</vt:lpstr>
      <vt:lpstr>Scenario 5: Two-State Case Where Three States Are Involved  Polling Answer 2</vt:lpstr>
      <vt:lpstr>Payment Records</vt:lpstr>
      <vt:lpstr>Two-State Case: Payment Records</vt:lpstr>
      <vt:lpstr>INTRASTATE ENFORCEMENT OF ANOTHER STATE’S ORDER</vt:lpstr>
      <vt:lpstr>Intrastate Enforcement</vt:lpstr>
      <vt:lpstr>Scenario 6: Parents Move to Same State</vt:lpstr>
      <vt:lpstr>Scenario 6: Parents Move to Same State Analysis</vt:lpstr>
      <vt:lpstr>Scenario 6: Parents Move to Same State Polling Question</vt:lpstr>
      <vt:lpstr>Scenario 6: Parents Move to Same State Polling Answer</vt:lpstr>
      <vt:lpstr>UIFSA SECTION 319 REDIRECTION</vt:lpstr>
      <vt:lpstr>UIFSA Section 319 Redirection</vt:lpstr>
      <vt:lpstr>UIFSA Section 319 Redirection (cont’d)</vt:lpstr>
      <vt:lpstr>UIFSA Section 319 Redirection (cont’d)</vt:lpstr>
      <vt:lpstr>UIFSA Section 319 Redirection Form</vt:lpstr>
      <vt:lpstr>Scenario 7: No One Left in Order State</vt:lpstr>
      <vt:lpstr>Scenario 7: No One Left in Order State Analysis</vt:lpstr>
      <vt:lpstr>Scenario 7: No One Left in Order State  Polling Question 1</vt:lpstr>
      <vt:lpstr>Scenario 7: No One Left in Order State Polling Answer 1</vt:lpstr>
      <vt:lpstr>Scenario 7: No One Left in Order State Polling Question 2</vt:lpstr>
      <vt:lpstr>Scenario 7: No One Left in Order State Polling Answer 2</vt:lpstr>
      <vt:lpstr>Scenario 7: No One Left in Order State Polling Question 3</vt:lpstr>
      <vt:lpstr>Scenario 7: No One Left in Order State Polling Answer 3</vt:lpstr>
      <vt:lpstr>Summary</vt:lpstr>
      <vt:lpstr>PowerPoint Presentation</vt:lpstr>
      <vt:lpstr>References with Hyperlinks</vt:lpstr>
      <vt:lpstr>OCSE Interstate Case Processing Training Series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2018-04-13T00:18:30Z</dcterms:created>
  <dcterms:modified xsi:type="dcterms:W3CDTF">2018-12-18T17:54:48Z</dcterms:modified>
</cp:coreProperties>
</file>