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777" r:id="rId5"/>
  </p:sldMasterIdLst>
  <p:notesMasterIdLst>
    <p:notesMasterId r:id="rId53"/>
  </p:notesMasterIdLst>
  <p:handoutMasterIdLst>
    <p:handoutMasterId r:id="rId54"/>
  </p:handoutMasterIdLst>
  <p:sldIdLst>
    <p:sldId id="402" r:id="rId6"/>
    <p:sldId id="415" r:id="rId7"/>
    <p:sldId id="419" r:id="rId8"/>
    <p:sldId id="356" r:id="rId9"/>
    <p:sldId id="357" r:id="rId10"/>
    <p:sldId id="399" r:id="rId11"/>
    <p:sldId id="401" r:id="rId12"/>
    <p:sldId id="350" r:id="rId13"/>
    <p:sldId id="354" r:id="rId14"/>
    <p:sldId id="361" r:id="rId15"/>
    <p:sldId id="359" r:id="rId16"/>
    <p:sldId id="360" r:id="rId17"/>
    <p:sldId id="417" r:id="rId18"/>
    <p:sldId id="418" r:id="rId19"/>
    <p:sldId id="362" r:id="rId20"/>
    <p:sldId id="363" r:id="rId21"/>
    <p:sldId id="403" r:id="rId22"/>
    <p:sldId id="420" r:id="rId23"/>
    <p:sldId id="407" r:id="rId24"/>
    <p:sldId id="408" r:id="rId25"/>
    <p:sldId id="376" r:id="rId26"/>
    <p:sldId id="414" r:id="rId27"/>
    <p:sldId id="413" r:id="rId28"/>
    <p:sldId id="377" r:id="rId29"/>
    <p:sldId id="406" r:id="rId30"/>
    <p:sldId id="394" r:id="rId31"/>
    <p:sldId id="395" r:id="rId32"/>
    <p:sldId id="409" r:id="rId33"/>
    <p:sldId id="410" r:id="rId34"/>
    <p:sldId id="411" r:id="rId35"/>
    <p:sldId id="412" r:id="rId36"/>
    <p:sldId id="404" r:id="rId37"/>
    <p:sldId id="421" r:id="rId38"/>
    <p:sldId id="365" r:id="rId39"/>
    <p:sldId id="389" r:id="rId40"/>
    <p:sldId id="368" r:id="rId41"/>
    <p:sldId id="369" r:id="rId42"/>
    <p:sldId id="370" r:id="rId43"/>
    <p:sldId id="371" r:id="rId44"/>
    <p:sldId id="372" r:id="rId45"/>
    <p:sldId id="379" r:id="rId46"/>
    <p:sldId id="380" r:id="rId47"/>
    <p:sldId id="393" r:id="rId48"/>
    <p:sldId id="400" r:id="rId49"/>
    <p:sldId id="405" r:id="rId50"/>
    <p:sldId id="416" r:id="rId51"/>
    <p:sldId id="422" r:id="rId52"/>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664"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FF"/>
    <a:srgbClr val="FFCC00"/>
    <a:srgbClr val="0066FF"/>
    <a:srgbClr val="E29F4D"/>
    <a:srgbClr val="006600"/>
    <a:srgbClr val="336A90"/>
    <a:srgbClr val="5B616B"/>
    <a:srgbClr val="A12854"/>
    <a:srgbClr val="F6F3EE"/>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73897" autoAdjust="0"/>
  </p:normalViewPr>
  <p:slideViewPr>
    <p:cSldViewPr snapToObjects="1">
      <p:cViewPr varScale="1">
        <p:scale>
          <a:sx n="64" d="100"/>
          <a:sy n="64" d="100"/>
        </p:scale>
        <p:origin x="1428" y="66"/>
      </p:cViewPr>
      <p:guideLst>
        <p:guide orient="horz" pos="2064"/>
        <p:guide pos="576"/>
        <p:guide pos="432"/>
      </p:guideLst>
    </p:cSldViewPr>
  </p:slideViewPr>
  <p:outlineViewPr>
    <p:cViewPr>
      <p:scale>
        <a:sx n="33" d="100"/>
        <a:sy n="33" d="100"/>
      </p:scale>
      <p:origin x="0" y="-33125"/>
    </p:cViewPr>
  </p:outlineViewPr>
  <p:notesTextViewPr>
    <p:cViewPr>
      <p:scale>
        <a:sx n="125" d="100"/>
        <a:sy n="125" d="100"/>
      </p:scale>
      <p:origin x="0" y="0"/>
    </p:cViewPr>
  </p:notesTextViewPr>
  <p:sorterViewPr>
    <p:cViewPr>
      <p:scale>
        <a:sx n="66" d="100"/>
        <a:sy n="66" d="100"/>
      </p:scale>
      <p:origin x="0" y="-854"/>
    </p:cViewPr>
  </p:sorterViewPr>
  <p:notesViewPr>
    <p:cSldViewPr snapToObjects="1">
      <p:cViewPr>
        <p:scale>
          <a:sx n="125" d="100"/>
          <a:sy n="125" d="100"/>
        </p:scale>
        <p:origin x="1800" y="-22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67" tIns="46585" rIns="93167" bIns="46585"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4820"/>
          </a:xfrm>
          <a:prstGeom prst="rect">
            <a:avLst/>
          </a:prstGeom>
        </p:spPr>
        <p:txBody>
          <a:bodyPr vert="horz" lIns="93167" tIns="46585" rIns="93167" bIns="46585" rtlCol="0"/>
          <a:lstStyle>
            <a:lvl1pPr algn="r">
              <a:defRPr sz="1200"/>
            </a:lvl1pPr>
          </a:lstStyle>
          <a:p>
            <a:fld id="{C64D9E48-5E7F-D24C-87D5-695B18367D24}" type="datetimeFigureOut">
              <a:rPr lang="en-US" smtClean="0"/>
              <a:t>10/31/2018</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67" tIns="46585" rIns="93167" bIns="4658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93167" tIns="46585" rIns="93167" bIns="46585"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67" tIns="46585" rIns="93167" bIns="46585"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3167" tIns="46585" rIns="93167" bIns="46585" rtlCol="0"/>
          <a:lstStyle>
            <a:lvl1pPr algn="r">
              <a:defRPr sz="1200"/>
            </a:lvl1pPr>
          </a:lstStyle>
          <a:p>
            <a:fld id="{B86357CE-B3EB-1B4A-84E5-C1E2DF427ABD}" type="datetimeFigureOut">
              <a:rPr lang="en-US" smtClean="0"/>
              <a:t>10/31/2018</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67" tIns="46585" rIns="93167" bIns="46585"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7" tIns="46585" rIns="93167" bIns="4658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67" tIns="46585" rIns="93167" bIns="46585"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67" tIns="46585" rIns="93167" bIns="46585"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Good afternoon and welcome!  Today we are going to cover several scenarios related to topics covered in the </a:t>
            </a:r>
            <a:r>
              <a:rPr lang="en-US" b="0" dirty="0" smtClean="0"/>
              <a:t>Interstate</a:t>
            </a:r>
            <a:r>
              <a:rPr lang="en-US" dirty="0" smtClean="0"/>
              <a:t> 101 and 201 trainings.  We will be referencing both federal</a:t>
            </a:r>
            <a:r>
              <a:rPr lang="en-US" baseline="0" dirty="0" smtClean="0"/>
              <a:t> regulations and UIFSA.  </a:t>
            </a:r>
            <a:r>
              <a:rPr lang="en-US" dirty="0" smtClean="0"/>
              <a:t>Remember that UIFSA is the acronym for the Uniform Interstate Family Support Act, which all states</a:t>
            </a:r>
            <a:r>
              <a:rPr lang="en-US" baseline="0" dirty="0" smtClean="0"/>
              <a:t> are required to have in their state statutes.  UIFSA provides uniform rules and a framework for child support cases when the parties live in different states.</a:t>
            </a:r>
          </a:p>
          <a:p>
            <a:endParaRPr lang="en-US" baseline="0" dirty="0" smtClean="0"/>
          </a:p>
          <a:p>
            <a:r>
              <a:rPr lang="en-US" dirty="0" smtClean="0"/>
              <a:t>We are using real state names in the scenarios to help with our discussion</a:t>
            </a:r>
            <a:r>
              <a:rPr lang="en-US" b="0" dirty="0" smtClean="0">
                <a:solidFill>
                  <a:schemeClr val="tx1"/>
                </a:solidFill>
              </a:rPr>
              <a:t>,</a:t>
            </a:r>
            <a:r>
              <a:rPr lang="en-US" dirty="0" smtClean="0"/>
              <a:t> but they are randomly chosen and not a comment on any state. </a:t>
            </a:r>
            <a:r>
              <a:rPr lang="en-US" baseline="0" dirty="0" smtClean="0"/>
              <a:t>T</a:t>
            </a:r>
            <a:r>
              <a:rPr lang="en-US" dirty="0" smtClean="0"/>
              <a:t>his a general training and your state may have additional procedures for interstate cases</a:t>
            </a:r>
            <a:r>
              <a:rPr lang="en-US" dirty="0"/>
              <a:t>. </a:t>
            </a:r>
            <a:r>
              <a:rPr lang="en-US" dirty="0" smtClean="0"/>
              <a:t> We </a:t>
            </a:r>
            <a:r>
              <a:rPr lang="en-US" dirty="0"/>
              <a:t>will </a:t>
            </a:r>
            <a:r>
              <a:rPr lang="en-US" dirty="0" smtClean="0"/>
              <a:t>give you an opportunity to ask questions several times during this session.</a:t>
            </a:r>
          </a:p>
          <a:p>
            <a:endParaRPr lang="en-US" dirty="0" smtClean="0"/>
          </a:p>
          <a:p>
            <a:pPr defTabSz="457154">
              <a:defRPr/>
            </a:pPr>
            <a:r>
              <a:rPr lang="en-US" dirty="0" smtClean="0"/>
              <a:t>[You’ll be asked to provide your response after each scenario is presented.  The possible responses will appear on the right side of your screen.  </a:t>
            </a:r>
            <a:r>
              <a:rPr lang="en-US" dirty="0"/>
              <a:t>If you are viewing the slides in the full screen mode, you may want to exit the full screen mode so that you can view the poll and the scenario.  </a:t>
            </a:r>
            <a:r>
              <a:rPr lang="en-US" dirty="0" smtClean="0"/>
              <a:t>Select</a:t>
            </a:r>
            <a:r>
              <a:rPr lang="en-US" baseline="0" dirty="0" smtClean="0"/>
              <a:t> your response by clicking on the button next to the answer you believe is the most appropriate and then clicking on the submit button. </a:t>
            </a:r>
            <a:r>
              <a:rPr lang="en-US" dirty="0" smtClean="0"/>
              <a:t> If you are listening as a group, provide the most popular answer in your group.  After the responses are received, we will discuss each scenario.  We’ll be able to see how</a:t>
            </a:r>
            <a:r>
              <a:rPr lang="en-US" baseline="0" dirty="0" smtClean="0"/>
              <a:t> many people selected each response, but your responses are anonymous.]</a:t>
            </a:r>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587149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smtClean="0"/>
              <a:t>These are the federal forms Maryland</a:t>
            </a:r>
            <a:r>
              <a:rPr lang="en-US" baseline="0" dirty="0" smtClean="0"/>
              <a:t> </a:t>
            </a:r>
            <a:r>
              <a:rPr lang="en-US" dirty="0" smtClean="0"/>
              <a:t>will need to include to refer an</a:t>
            </a:r>
            <a:r>
              <a:rPr lang="en-US" baseline="0" dirty="0" smtClean="0"/>
              <a:t> interstate case for </a:t>
            </a:r>
            <a:r>
              <a:rPr lang="en-US" dirty="0" smtClean="0"/>
              <a:t>establishment:  </a:t>
            </a:r>
          </a:p>
          <a:p>
            <a:pPr lvl="0"/>
            <a:endParaRPr lang="en-US" dirty="0" smtClean="0"/>
          </a:p>
          <a:p>
            <a:pPr lvl="0"/>
            <a:r>
              <a:rPr lang="en-US" dirty="0" smtClean="0"/>
              <a:t>The Child Support Enforcement Transmittal #1 – Initial Request and the Child Support Agency Confidential </a:t>
            </a:r>
            <a:r>
              <a:rPr lang="en-US" dirty="0"/>
              <a:t>Information </a:t>
            </a:r>
            <a:r>
              <a:rPr lang="en-US" dirty="0" smtClean="0"/>
              <a:t>Form must both be </a:t>
            </a:r>
            <a:r>
              <a:rPr lang="en-US" dirty="0"/>
              <a:t>included with any </a:t>
            </a:r>
            <a:r>
              <a:rPr lang="en-US" dirty="0" smtClean="0"/>
              <a:t>referral asking another </a:t>
            </a:r>
            <a:r>
              <a:rPr lang="en-US" dirty="0"/>
              <a:t>state </a:t>
            </a:r>
            <a:r>
              <a:rPr lang="en-US" dirty="0" smtClean="0"/>
              <a:t>child support agency to </a:t>
            </a:r>
            <a:r>
              <a:rPr lang="en-US" dirty="0"/>
              <a:t>open an interstate </a:t>
            </a:r>
            <a:r>
              <a:rPr lang="en-US" dirty="0" smtClean="0"/>
              <a:t>case.  The Child Support Agency Confidential Information Form is intended for agency use only.  Because of the personal</a:t>
            </a:r>
            <a:r>
              <a:rPr lang="en-US" b="0" dirty="0" smtClean="0"/>
              <a:t>ly</a:t>
            </a:r>
            <a:r>
              <a:rPr lang="en-US" dirty="0" smtClean="0"/>
              <a:t> identifiable information it contains, it should not be provided to the parties or filed with the tribunal.  In many states, the Child Support Enforcement Transmittal #1 is not filed with the tribunal.  However, in some states the Transmittal #1 may be filed with the tribunal and disclosed to the parties in the case, unless accompanied by a nondisclosure finding or affidavit.</a:t>
            </a:r>
          </a:p>
          <a:p>
            <a:pPr lvl="0"/>
            <a:endParaRPr lang="en-US" dirty="0" smtClean="0"/>
          </a:p>
          <a:p>
            <a:pPr lvl="0"/>
            <a:r>
              <a:rPr lang="en-US" dirty="0" smtClean="0"/>
              <a:t>The Uniform Support Petition is a legal pleading that is filed with the tribunal.  The Personal Information Form for </a:t>
            </a:r>
            <a:r>
              <a:rPr lang="en-US" smtClean="0"/>
              <a:t>UIFSA § 311 </a:t>
            </a:r>
            <a:r>
              <a:rPr lang="en-US" dirty="0" smtClean="0"/>
              <a:t>is also filed with the tribunal, along with the petition.  These forms, along with the General Testimony, may be provided to the other party in the case unless there has been a nondisclosure finding or an affidavit requesting nondisclosure of information.</a:t>
            </a:r>
          </a:p>
          <a:p>
            <a:pPr lvl="0"/>
            <a:endParaRPr lang="en-US" dirty="0" smtClean="0"/>
          </a:p>
          <a:p>
            <a:r>
              <a:rPr lang="en-US" dirty="0" smtClean="0"/>
              <a:t>If parentage needs to be determined, the agency must also include</a:t>
            </a:r>
            <a:r>
              <a:rPr lang="en-US" dirty="0"/>
              <a:t> </a:t>
            </a:r>
            <a:r>
              <a:rPr lang="en-US" dirty="0" smtClean="0"/>
              <a:t>a Declaration in Support of Establishing Parentage for each child.</a:t>
            </a:r>
          </a:p>
          <a:p>
            <a:endParaRPr lang="en-US" dirty="0"/>
          </a:p>
          <a:p>
            <a:r>
              <a:rPr lang="en-US" dirty="0" smtClean="0"/>
              <a:t>There are also other documents the responding agency might require, such as a copy of the child’s birth certificate, the custodial</a:t>
            </a:r>
            <a:r>
              <a:rPr lang="en-US" baseline="0" dirty="0" smtClean="0"/>
              <a:t> parent’s </a:t>
            </a:r>
            <a:r>
              <a:rPr lang="en-US" dirty="0" smtClean="0"/>
              <a:t>pay stubs and tax returns, and documentation of ongoing expenses, including child care</a:t>
            </a:r>
            <a:r>
              <a:rPr lang="en-US" dirty="0"/>
              <a:t> </a:t>
            </a:r>
            <a:r>
              <a:rPr lang="en-US" dirty="0" smtClean="0"/>
              <a:t>and extraordinary medical expenses. </a:t>
            </a:r>
          </a:p>
          <a:p>
            <a:endParaRPr lang="en-US" dirty="0" smtClean="0"/>
          </a:p>
          <a:p>
            <a:r>
              <a:rPr lang="en-US" dirty="0" smtClean="0"/>
              <a:t>The resource</a:t>
            </a:r>
            <a:r>
              <a:rPr lang="en-US" baseline="0" dirty="0" smtClean="0"/>
              <a:t> slide a</a:t>
            </a:r>
            <a:r>
              <a:rPr lang="en-US" dirty="0" smtClean="0"/>
              <a:t>t the end of this presentation, contains a link</a:t>
            </a:r>
            <a:r>
              <a:rPr lang="en-US" baseline="0" dirty="0" smtClean="0"/>
              <a:t> to the Intergovernmental Forms Matrix, designed to assist you in determining which forms to include with an interstate case.</a:t>
            </a:r>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dirty="0"/>
          </a:p>
        </p:txBody>
      </p:sp>
    </p:spTree>
    <p:extLst>
      <p:ext uri="{BB962C8B-B14F-4D97-AF65-F5344CB8AC3E}">
        <p14:creationId xmlns:p14="http://schemas.microsoft.com/office/powerpoint/2010/main" val="3586716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pPr defTabSz="457154">
              <a:defRPr/>
            </a:pPr>
            <a:endParaRPr lang="en-US" b="1" i="1" dirty="0"/>
          </a:p>
          <a:p>
            <a:pPr defTabSz="457154">
              <a:defRPr/>
            </a:pPr>
            <a:r>
              <a:rPr lang="en-US" dirty="0" smtClean="0"/>
              <a:t>Please note that whenever we say that a specific state can or should take an action, we are referring to the IV-D agency.</a:t>
            </a:r>
          </a:p>
          <a:p>
            <a:pPr defTabSz="457154">
              <a:defRPr/>
            </a:pPr>
            <a:endParaRPr lang="en-US" dirty="0" smtClean="0"/>
          </a:p>
          <a:p>
            <a:pPr defTabSz="452582">
              <a:defRPr/>
            </a:pPr>
            <a:r>
              <a:rPr lang="en-US" dirty="0" smtClean="0"/>
              <a:t>[The </a:t>
            </a:r>
            <a:r>
              <a:rPr lang="en-US" dirty="0"/>
              <a:t>poll is open, so enter your response and then click the submit button</a:t>
            </a:r>
            <a:r>
              <a:rPr lang="en-US" dirty="0" smtClean="0"/>
              <a:t>.]</a:t>
            </a:r>
            <a:endParaRPr lang="en-US" dirty="0"/>
          </a:p>
          <a:p>
            <a:endParaRPr lang="en-US" dirty="0" smtClean="0"/>
          </a:p>
          <a:p>
            <a:pPr defTabSz="457154">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2109743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The answer in this scenario is false.  UIFSA prohibits a state from changing an aspect of another state’s order that is not modifiable in the issuing state, which typically includes the duration of support.  That means that although</a:t>
            </a:r>
            <a:r>
              <a:rPr lang="en-US" baseline="0" dirty="0" smtClean="0"/>
              <a:t> a state </a:t>
            </a:r>
            <a:r>
              <a:rPr lang="en-US" b="0" baseline="0" dirty="0" smtClean="0"/>
              <a:t>may have jurisdiction to modify an order</a:t>
            </a:r>
            <a:r>
              <a:rPr lang="en-US" baseline="0" dirty="0" smtClean="0"/>
              <a:t>, the duration of support remains set by the law of the state that issued the initial controlling order</a:t>
            </a:r>
            <a:r>
              <a:rPr lang="en-US" dirty="0" smtClean="0"/>
              <a:t>.</a:t>
            </a:r>
            <a:r>
              <a:rPr lang="en-US" baseline="0" dirty="0" smtClean="0"/>
              <a:t>  In addition, </a:t>
            </a:r>
            <a:r>
              <a:rPr lang="en-US" dirty="0" smtClean="0"/>
              <a:t>UIFSA prohibits</a:t>
            </a:r>
            <a:r>
              <a:rPr lang="en-US" baseline="0" dirty="0" smtClean="0"/>
              <a:t> a state from establishing any further child support obligation once the child has reached the age of majority under the original order.</a:t>
            </a:r>
          </a:p>
          <a:p>
            <a:endParaRPr lang="en-US" baseline="0" dirty="0" smtClean="0"/>
          </a:p>
          <a:p>
            <a:r>
              <a:rPr lang="en-US" baseline="0" dirty="0" smtClean="0"/>
              <a:t>References:</a:t>
            </a:r>
          </a:p>
          <a:p>
            <a:r>
              <a:rPr lang="en-US" dirty="0" smtClean="0"/>
              <a:t>UIFSA Section 604, 611</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dirty="0"/>
          </a:p>
        </p:txBody>
      </p:sp>
    </p:spTree>
    <p:extLst>
      <p:ext uri="{BB962C8B-B14F-4D97-AF65-F5344CB8AC3E}">
        <p14:creationId xmlns:p14="http://schemas.microsoft.com/office/powerpoint/2010/main" val="7749142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pPr defTabSz="457154">
              <a:defRPr/>
            </a:pPr>
            <a:endParaRPr lang="en-US" b="1" i="1" dirty="0" smtClean="0"/>
          </a:p>
          <a:p>
            <a:pPr defTabSz="452582">
              <a:defRPr/>
            </a:pPr>
            <a:r>
              <a:rPr lang="en-US" dirty="0" smtClean="0"/>
              <a:t>[The poll is open, click on the button next</a:t>
            </a:r>
            <a:r>
              <a:rPr lang="en-US" baseline="0" dirty="0" smtClean="0"/>
              <a:t> to “True” or “False” </a:t>
            </a:r>
            <a:r>
              <a:rPr lang="en-US" dirty="0" smtClean="0"/>
              <a:t>and then click the submit button.]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399479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89"/>
            <a:ext cx="5608320" cy="4414177"/>
          </a:xfrm>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pPr defTabSz="457154">
              <a:defRPr/>
            </a:pPr>
            <a:endParaRPr lang="en-US" baseline="0" dirty="0" smtClean="0"/>
          </a:p>
          <a:p>
            <a:pPr defTabSz="457154">
              <a:defRPr/>
            </a:pPr>
            <a:r>
              <a:rPr lang="en-US" baseline="0" dirty="0" smtClean="0"/>
              <a:t>The answer to this is false; Vermont does not have the authority to </a:t>
            </a:r>
            <a:r>
              <a:rPr lang="en-US" baseline="0" dirty="0" err="1" smtClean="0"/>
              <a:t>relitigate</a:t>
            </a:r>
            <a:r>
              <a:rPr lang="en-US" baseline="0" dirty="0" smtClean="0"/>
              <a:t> paternity.  UIFSA states that “A party whose parentage of a child has been previously determined by or pursuant to law may not plead </a:t>
            </a:r>
            <a:r>
              <a:rPr lang="en-US" baseline="0" dirty="0" err="1" smtClean="0"/>
              <a:t>nonparentage</a:t>
            </a:r>
            <a:r>
              <a:rPr lang="en-US" baseline="0" dirty="0" smtClean="0"/>
              <a:t> as a defense to a proceeding under this Act.”  If Scott wants to raise the issue of parentage, that must be done in Louisiana, where his parentage was established by signing the Voluntary Acknowledgment.</a:t>
            </a:r>
          </a:p>
          <a:p>
            <a:pPr defTabSz="457154">
              <a:defRPr/>
            </a:pPr>
            <a:endParaRPr lang="en-US" baseline="0" dirty="0" smtClean="0"/>
          </a:p>
          <a:p>
            <a:pPr defTabSz="457154">
              <a:defRPr/>
            </a:pPr>
            <a:r>
              <a:rPr lang="en-US" baseline="0" dirty="0" smtClean="0"/>
              <a:t>How the case is handled in Vermont at that point depends largely on state procedures and statutes.  </a:t>
            </a:r>
            <a:r>
              <a:rPr lang="en-US" dirty="0"/>
              <a:t>Many tribunals will issue a support order based on the acknowledgment. </a:t>
            </a:r>
            <a:r>
              <a:rPr lang="en-US" dirty="0" smtClean="0"/>
              <a:t> UIFSA also </a:t>
            </a:r>
            <a:r>
              <a:rPr lang="en-US" dirty="0"/>
              <a:t>allows the tribunal to issue a temporary support order if the individual ordered to pay is an acknowledged father</a:t>
            </a:r>
            <a:r>
              <a:rPr lang="en-US" dirty="0" smtClean="0"/>
              <a:t>. A </a:t>
            </a:r>
            <a:r>
              <a:rPr lang="en-US" dirty="0"/>
              <a:t>temporary order </a:t>
            </a:r>
            <a:r>
              <a:rPr lang="en-US" dirty="0" smtClean="0"/>
              <a:t>would allow </a:t>
            </a:r>
            <a:r>
              <a:rPr lang="en-US" dirty="0"/>
              <a:t>time for resolution in </a:t>
            </a:r>
            <a:r>
              <a:rPr lang="en-US" dirty="0" smtClean="0"/>
              <a:t>the state with</a:t>
            </a:r>
            <a:r>
              <a:rPr lang="en-US" baseline="0" dirty="0" smtClean="0"/>
              <a:t> the acknowledgment</a:t>
            </a:r>
            <a:r>
              <a:rPr lang="en-US" dirty="0" smtClean="0"/>
              <a:t>.  </a:t>
            </a:r>
            <a:r>
              <a:rPr lang="en-US" baseline="0" dirty="0" smtClean="0"/>
              <a:t>Some tribunals might issue a time-limited</a:t>
            </a:r>
            <a:r>
              <a:rPr lang="en-US" dirty="0" smtClean="0"/>
              <a:t> </a:t>
            </a:r>
            <a:r>
              <a:rPr lang="en-US" baseline="0" dirty="0" smtClean="0"/>
              <a:t>stay of the proceeding, again to allow time to resolve the issue in the state with the acknowledgment.  </a:t>
            </a:r>
          </a:p>
          <a:p>
            <a:pPr defTabSz="457154">
              <a:defRPr/>
            </a:pPr>
            <a:endParaRPr lang="en-US" baseline="0" dirty="0" smtClean="0"/>
          </a:p>
          <a:p>
            <a:pPr defTabSz="457154">
              <a:defRPr/>
            </a:pPr>
            <a:r>
              <a:rPr lang="en-US" baseline="0" dirty="0" smtClean="0"/>
              <a:t>The important point is that Vermont cannot </a:t>
            </a:r>
            <a:r>
              <a:rPr lang="en-US" baseline="0" dirty="0" err="1" smtClean="0"/>
              <a:t>relitigate</a:t>
            </a:r>
            <a:r>
              <a:rPr lang="en-US" baseline="0" dirty="0" smtClean="0"/>
              <a:t> parentage that was established in another state.</a:t>
            </a:r>
          </a:p>
          <a:p>
            <a:pPr defTabSz="457154">
              <a:defRPr/>
            </a:pPr>
            <a:endParaRPr lang="en-US" baseline="0" dirty="0" smtClean="0"/>
          </a:p>
          <a:p>
            <a:pPr defTabSz="457154">
              <a:defRPr/>
            </a:pPr>
            <a:r>
              <a:rPr lang="en-US" baseline="0" dirty="0" smtClean="0"/>
              <a:t>References:  UIFSA Sections 315 and 401</a:t>
            </a:r>
            <a:endParaRPr lang="en-US" b="0" i="0" baseline="0" dirty="0" smtClean="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dirty="0"/>
          </a:p>
        </p:txBody>
      </p:sp>
    </p:spTree>
    <p:extLst>
      <p:ext uri="{BB962C8B-B14F-4D97-AF65-F5344CB8AC3E}">
        <p14:creationId xmlns:p14="http://schemas.microsoft.com/office/powerpoint/2010/main" val="1409069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pPr defTabSz="452582">
              <a:defRPr/>
            </a:pPr>
            <a:r>
              <a:rPr lang="en-US" b="0" i="0" baseline="0" dirty="0" smtClean="0"/>
              <a:t>[The poll is open.  Click on the button next to a or b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15</a:t>
            </a:fld>
            <a:endParaRPr lang="en-US" dirty="0"/>
          </a:p>
        </p:txBody>
      </p:sp>
    </p:spTree>
    <p:extLst>
      <p:ext uri="{BB962C8B-B14F-4D97-AF65-F5344CB8AC3E}">
        <p14:creationId xmlns:p14="http://schemas.microsoft.com/office/powerpoint/2010/main" val="4242905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89"/>
            <a:ext cx="5608320" cy="4414177"/>
          </a:xfrm>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While some people might believe Colorado should establish a new order with a new custodial</a:t>
            </a:r>
            <a:r>
              <a:rPr lang="en-US" baseline="0" dirty="0" smtClean="0"/>
              <a:t> party</a:t>
            </a:r>
            <a:r>
              <a:rPr lang="en-US" dirty="0" smtClean="0"/>
              <a:t>, this is incorrect because UIFSA prohibits the establishment of a new order when there is an existing order involving the same obligor and child.</a:t>
            </a:r>
          </a:p>
          <a:p>
            <a:endParaRPr lang="en-US" baseline="0" dirty="0"/>
          </a:p>
          <a:p>
            <a:r>
              <a:rPr lang="en-US" dirty="0"/>
              <a:t>Obviously the goal is for Grandma Joan to receive support payments.  However, from the facts, we don't know if there's been a legal change of custody or if the change of physical custody is long-term.  States will handle this fact pattern in different ways.  Some states may be able to administratively change the payee to the Grandma.  Other states may believe that the proper way to proceed is through modification. Because neither the custodial parent, noncustodial parent, or children reside in the order-issuing state (Alabama), no state has continuing, exclusive jurisdiction (CEJ) to modify the order.  However, because all of the parties live in Colorado, the order can be registered there and modified, if necessary.  Still other states may ask Alabama for guidance.</a:t>
            </a:r>
          </a:p>
          <a:p>
            <a:endParaRPr lang="en-US" baseline="0" dirty="0" smtClean="0"/>
          </a:p>
          <a:p>
            <a:pPr defTabSz="457154">
              <a:defRPr/>
            </a:pPr>
            <a:r>
              <a:rPr lang="en-US" baseline="0" dirty="0" smtClean="0"/>
              <a:t>The important thing to remember is that Rick cannot be obligated twice for current support for the same child.   </a:t>
            </a:r>
          </a:p>
          <a:p>
            <a:pPr defTabSz="457154">
              <a:defRPr/>
            </a:pPr>
            <a:endParaRPr lang="en-US" baseline="0" dirty="0" smtClean="0"/>
          </a:p>
          <a:p>
            <a:r>
              <a:rPr lang="en-US" baseline="0" dirty="0" smtClean="0"/>
              <a:t>References:  </a:t>
            </a:r>
            <a:r>
              <a:rPr lang="en-US" dirty="0" smtClean="0"/>
              <a:t>UIFSA Sections 401, 613</a:t>
            </a:r>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dirty="0"/>
          </a:p>
        </p:txBody>
      </p:sp>
    </p:spTree>
    <p:extLst>
      <p:ext uri="{BB962C8B-B14F-4D97-AF65-F5344CB8AC3E}">
        <p14:creationId xmlns:p14="http://schemas.microsoft.com/office/powerpoint/2010/main" val="2127688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0409">
              <a:defRPr/>
            </a:pPr>
            <a:r>
              <a:rPr lang="en-US" dirty="0" smtClean="0"/>
              <a:t>Notes:</a:t>
            </a:r>
          </a:p>
          <a:p>
            <a:pPr defTabSz="470409">
              <a:defRPr/>
            </a:pPr>
            <a:endParaRPr lang="en-US" dirty="0" smtClean="0"/>
          </a:p>
          <a:p>
            <a:pPr defTabSz="470409">
              <a:defRPr/>
            </a:pPr>
            <a:r>
              <a:rPr lang="en-US" dirty="0" smtClean="0"/>
              <a:t>Before we move on to a few scenarios covering interstate enforcement, </a:t>
            </a:r>
            <a:r>
              <a:rPr lang="en-US" dirty="0"/>
              <a:t>are there any questions on interstate </a:t>
            </a:r>
            <a:r>
              <a:rPr lang="en-US" dirty="0" smtClean="0"/>
              <a:t>establishment?</a:t>
            </a:r>
          </a:p>
          <a:p>
            <a:pPr defTabSz="470409">
              <a:defRPr/>
            </a:pPr>
            <a:endParaRPr lang="en-US" dirty="0" smtClean="0"/>
          </a:p>
          <a:p>
            <a:pPr defTabSz="470409">
              <a:defRPr/>
            </a:pPr>
            <a:r>
              <a:rPr lang="en-US" dirty="0" smtClean="0"/>
              <a:t>Remember that</a:t>
            </a:r>
            <a:r>
              <a:rPr lang="en-US" baseline="0" dirty="0" smtClean="0"/>
              <a:t> you can submit questions using the Q&amp;A box or over the phone.  Operator, please open the phone lines now.</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800382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a:p>
          <a:p>
            <a:r>
              <a:rPr lang="en-US" dirty="0"/>
              <a:t>Now let’s talk about scenarios involving enforcement in interstate cases.  </a:t>
            </a:r>
            <a:endParaRPr lang="en-US" strike="sngStrike"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410250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pPr defTabSz="452582">
              <a:defRPr/>
            </a:pPr>
            <a:r>
              <a:rPr lang="en-US" b="0" i="0" baseline="0" dirty="0" smtClean="0"/>
              <a:t>[The poll is open.  Click on the button next to “Yes” or “No” and then click the submit button.]</a:t>
            </a:r>
            <a:endParaRPr lang="en-US" b="0" i="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19</a:t>
            </a:fld>
            <a:endParaRPr lang="en-US" dirty="0"/>
          </a:p>
        </p:txBody>
      </p:sp>
    </p:spTree>
    <p:extLst>
      <p:ext uri="{BB962C8B-B14F-4D97-AF65-F5344CB8AC3E}">
        <p14:creationId xmlns:p14="http://schemas.microsoft.com/office/powerpoint/2010/main" val="2182423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3"/>
            <a:ext cx="5686213" cy="4725670"/>
          </a:xfrm>
        </p:spPr>
        <p:txBody>
          <a:bodyPr/>
          <a:lstStyle/>
          <a:p>
            <a:pPr defTabSz="457154">
              <a:defRPr/>
            </a:pPr>
            <a:r>
              <a:rPr lang="en-US" baseline="0" dirty="0"/>
              <a:t>Notes:</a:t>
            </a:r>
          </a:p>
          <a:p>
            <a:pPr marL="172822" indent="-172822" defTabSz="457154">
              <a:buFont typeface="Arial" panose="020B0604020202020204" pitchFamily="34" charset="0"/>
              <a:buChar char="•"/>
              <a:defRPr/>
            </a:pPr>
            <a:endParaRPr lang="en-US" baseline="0" dirty="0" smtClean="0"/>
          </a:p>
          <a:p>
            <a:pPr defTabSz="457154">
              <a:defRPr/>
            </a:pPr>
            <a:r>
              <a:rPr lang="en-US" baseline="0" dirty="0" smtClean="0"/>
              <a:t>These are the six training modules in this series.  We have done both Interstate 101 and Interstate 201 with </a:t>
            </a:r>
            <a:r>
              <a:rPr lang="en-US" baseline="0" dirty="0"/>
              <a:t>basic materials on the laws and processes for interstate </a:t>
            </a:r>
            <a:r>
              <a:rPr lang="en-US" baseline="0" dirty="0" smtClean="0"/>
              <a:t>cases.</a:t>
            </a:r>
          </a:p>
          <a:p>
            <a:pPr defTabSz="457154">
              <a:defRPr/>
            </a:pPr>
            <a:endParaRPr lang="en-US" baseline="0" dirty="0" smtClean="0"/>
          </a:p>
          <a:p>
            <a:pPr defTabSz="457154">
              <a:defRPr/>
            </a:pPr>
            <a:r>
              <a:rPr lang="en-US" baseline="0" dirty="0" smtClean="0"/>
              <a:t>Today’s session will focus on interstate </a:t>
            </a:r>
            <a:r>
              <a:rPr lang="en-US" baseline="0" dirty="0"/>
              <a:t>case </a:t>
            </a:r>
            <a:r>
              <a:rPr lang="en-US" baseline="0" dirty="0" smtClean="0"/>
              <a:t>scenarios.  Future trainings include:</a:t>
            </a:r>
            <a:endParaRPr lang="en-US" baseline="0" dirty="0"/>
          </a:p>
          <a:p>
            <a:pPr marL="172822" indent="-172822">
              <a:buFont typeface="Arial" panose="020B0604020202020204" pitchFamily="34" charset="0"/>
              <a:buChar char="•"/>
            </a:pPr>
            <a:r>
              <a:rPr lang="en-US" baseline="0" dirty="0"/>
              <a:t>Interstate payment processing </a:t>
            </a:r>
          </a:p>
          <a:p>
            <a:pPr marL="172822" indent="-172822">
              <a:buFont typeface="Arial" panose="020B0604020202020204" pitchFamily="34" charset="0"/>
              <a:buChar char="•"/>
            </a:pPr>
            <a:r>
              <a:rPr lang="en-US" baseline="0" dirty="0"/>
              <a:t>Interstate case closure and</a:t>
            </a:r>
          </a:p>
          <a:p>
            <a:pPr marL="172822" indent="-172822">
              <a:buFont typeface="Arial" panose="020B0604020202020204" pitchFamily="34" charset="0"/>
              <a:buChar char="•"/>
            </a:pPr>
            <a:r>
              <a:rPr lang="en-US" baseline="0" dirty="0"/>
              <a:t>Interstate tools and resources</a:t>
            </a:r>
          </a:p>
          <a:p>
            <a:endParaRPr lang="en-US" baseline="0" dirty="0"/>
          </a:p>
          <a:p>
            <a:r>
              <a:rPr lang="en-US" baseline="0" dirty="0"/>
              <a:t>All of these trainings are intended to complement, rather than repeat, OCSE’s training on the revised </a:t>
            </a:r>
            <a:r>
              <a:rPr lang="en-US" baseline="0" dirty="0" smtClean="0"/>
              <a:t>intergovernmental </a:t>
            </a:r>
            <a:r>
              <a:rPr lang="en-US" baseline="0" dirty="0"/>
              <a:t>f</a:t>
            </a:r>
            <a:r>
              <a:rPr lang="en-US" baseline="0" dirty="0" smtClean="0"/>
              <a:t>orms </a:t>
            </a:r>
            <a:r>
              <a:rPr lang="en-US" baseline="0" dirty="0"/>
              <a:t>and international case processing.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3645653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The correct answer is yes, Delaware must cooperate with the request received on </a:t>
            </a:r>
            <a:r>
              <a:rPr lang="en-US" b="0" dirty="0" smtClean="0"/>
              <a:t>the </a:t>
            </a:r>
            <a:r>
              <a:rPr lang="en-US" dirty="0"/>
              <a:t>Child Support Enforcement Transmittal #3 – Request for Assistance/Discovery</a:t>
            </a:r>
            <a:r>
              <a:rPr lang="en-US" b="0" dirty="0" smtClean="0"/>
              <a:t>. </a:t>
            </a:r>
            <a:r>
              <a:rPr lang="en-US" dirty="0" smtClean="0"/>
              <a:t> As we talked about in Interstate 201, federal regulations require states to cooperate</a:t>
            </a:r>
            <a:r>
              <a:rPr lang="en-US" baseline="0" dirty="0" smtClean="0"/>
              <a:t> with each other and provide assistance in certain types of limited services requests.  These are:</a:t>
            </a:r>
          </a:p>
          <a:p>
            <a:endParaRPr lang="en-US" baseline="0" dirty="0" smtClean="0"/>
          </a:p>
          <a:p>
            <a:pPr marL="169718" indent="-169718" defTabSz="452582">
              <a:buFont typeface="Arial" panose="020B0604020202020204" pitchFamily="34" charset="0"/>
              <a:buChar char="•"/>
              <a:defRPr/>
            </a:pPr>
            <a:r>
              <a:rPr lang="en-US" dirty="0"/>
              <a:t>Quick locate</a:t>
            </a:r>
          </a:p>
          <a:p>
            <a:pPr marL="169718" indent="-169718" defTabSz="452582">
              <a:buFont typeface="Arial" panose="020B0604020202020204" pitchFamily="34" charset="0"/>
              <a:buChar char="•"/>
              <a:defRPr/>
            </a:pPr>
            <a:r>
              <a:rPr lang="en-US" dirty="0"/>
              <a:t>Service of process</a:t>
            </a:r>
          </a:p>
          <a:p>
            <a:pPr marL="169718" indent="-169718" defTabSz="452582">
              <a:buFont typeface="Arial" panose="020B0604020202020204" pitchFamily="34" charset="0"/>
              <a:buChar char="•"/>
              <a:defRPr/>
            </a:pPr>
            <a:r>
              <a:rPr lang="en-US" dirty="0"/>
              <a:t>Assistance with discovery and genetic testing</a:t>
            </a:r>
          </a:p>
          <a:p>
            <a:pPr marL="169718" indent="-169718" defTabSz="452582">
              <a:buFont typeface="Arial" panose="020B0604020202020204" pitchFamily="34" charset="0"/>
              <a:buChar char="•"/>
              <a:defRPr/>
            </a:pPr>
            <a:r>
              <a:rPr lang="en-US" dirty="0"/>
              <a:t>Teleconferenced hearings</a:t>
            </a:r>
          </a:p>
          <a:p>
            <a:pPr marL="169718" indent="-169718" defTabSz="452582">
              <a:buFont typeface="Arial" panose="020B0604020202020204" pitchFamily="34" charset="0"/>
              <a:buChar char="•"/>
              <a:defRPr/>
            </a:pPr>
            <a:r>
              <a:rPr lang="en-US" dirty="0"/>
              <a:t>Administrative reviews</a:t>
            </a:r>
          </a:p>
          <a:p>
            <a:pPr marL="169718" indent="-169718" defTabSz="452582">
              <a:buFont typeface="Arial" panose="020B0604020202020204" pitchFamily="34" charset="0"/>
              <a:buChar char="•"/>
              <a:defRPr/>
            </a:pPr>
            <a:r>
              <a:rPr lang="en-US" dirty="0"/>
              <a:t>High-volume automated administrative enforcement</a:t>
            </a:r>
          </a:p>
          <a:p>
            <a:pPr marL="169718" indent="-169718" defTabSz="452582">
              <a:buFont typeface="Arial" panose="020B0604020202020204" pitchFamily="34" charset="0"/>
              <a:buChar char="•"/>
              <a:defRPr/>
            </a:pPr>
            <a:r>
              <a:rPr lang="en-US" dirty="0"/>
              <a:t>Copies of court orders and payment records</a:t>
            </a:r>
            <a:endParaRPr lang="en-US" baseline="0" dirty="0" smtClean="0"/>
          </a:p>
          <a:p>
            <a:r>
              <a:rPr lang="en-US" baseline="0" dirty="0" smtClean="0"/>
              <a:t>  </a:t>
            </a:r>
          </a:p>
          <a:p>
            <a:pPr defTabSz="452582">
              <a:defRPr/>
            </a:pPr>
            <a:r>
              <a:rPr lang="en-US" baseline="0" dirty="0" smtClean="0"/>
              <a:t>In the spirit of cooperation and to ensure success in interstate cases, states are encouraged to honor requests for other types of limited services.</a:t>
            </a:r>
            <a:endParaRPr lang="en-US" dirty="0" smtClean="0"/>
          </a:p>
          <a:p>
            <a:endParaRPr lang="en-US" dirty="0" smtClean="0"/>
          </a:p>
          <a:p>
            <a:pPr defTabSz="452582">
              <a:defRPr/>
            </a:pPr>
            <a:r>
              <a:rPr lang="en-US" baseline="0" dirty="0" smtClean="0"/>
              <a:t>References:  45 CFR 303.7</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20</a:t>
            </a:fld>
            <a:endParaRPr lang="en-US" dirty="0"/>
          </a:p>
        </p:txBody>
      </p:sp>
    </p:spTree>
    <p:extLst>
      <p:ext uri="{BB962C8B-B14F-4D97-AF65-F5344CB8AC3E}">
        <p14:creationId xmlns:p14="http://schemas.microsoft.com/office/powerpoint/2010/main" val="77634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pPr defTabSz="452582">
              <a:defRPr/>
            </a:pPr>
            <a:r>
              <a:rPr lang="en-US" b="0" i="0" baseline="0" dirty="0" smtClean="0"/>
              <a:t>[The poll is open.  Click on the button next to “Yes” or “No”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21</a:t>
            </a:fld>
            <a:endParaRPr lang="en-US" dirty="0"/>
          </a:p>
        </p:txBody>
      </p:sp>
    </p:spTree>
    <p:extLst>
      <p:ext uri="{BB962C8B-B14F-4D97-AF65-F5344CB8AC3E}">
        <p14:creationId xmlns:p14="http://schemas.microsoft.com/office/powerpoint/2010/main" val="36348027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pPr defTabSz="457154">
              <a:defRPr/>
            </a:pPr>
            <a:endParaRPr lang="en-US" dirty="0" smtClean="0"/>
          </a:p>
          <a:p>
            <a:r>
              <a:rPr lang="en-US" dirty="0" smtClean="0"/>
              <a:t>The</a:t>
            </a:r>
            <a:r>
              <a:rPr lang="en-US" baseline="0" dirty="0" smtClean="0"/>
              <a:t> answer to this is no, California cannot reject the case even if they believe that Alaska could have enforced the order through direct income withholding.  Remember that this is a decision that the initiating state makes based on the facts of the case.</a:t>
            </a:r>
            <a:endParaRPr lang="en-US" dirty="0" smtClean="0"/>
          </a:p>
          <a:p>
            <a:endParaRPr lang="en-US" dirty="0" smtClean="0"/>
          </a:p>
          <a:p>
            <a:pPr defTabSz="452582">
              <a:defRPr/>
            </a:pPr>
            <a:r>
              <a:rPr lang="en-US" baseline="0" dirty="0" smtClean="0"/>
              <a:t>References:</a:t>
            </a:r>
          </a:p>
          <a:p>
            <a:pPr defTabSz="452582">
              <a:defRPr/>
            </a:pPr>
            <a:r>
              <a:rPr lang="en-US" baseline="0" dirty="0" smtClean="0"/>
              <a:t>45 CFR 303.7</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22</a:t>
            </a:fld>
            <a:endParaRPr lang="en-US" dirty="0"/>
          </a:p>
        </p:txBody>
      </p:sp>
    </p:spTree>
    <p:extLst>
      <p:ext uri="{BB962C8B-B14F-4D97-AF65-F5344CB8AC3E}">
        <p14:creationId xmlns:p14="http://schemas.microsoft.com/office/powerpoint/2010/main" val="850666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pPr defTabSz="452582">
              <a:defRPr/>
            </a:pPr>
            <a:r>
              <a:rPr lang="en-US" b="0" i="0" baseline="0" dirty="0" smtClean="0"/>
              <a:t>[The poll is open.  Click on the button next to “True” or “False”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dirty="0"/>
          </a:p>
        </p:txBody>
      </p:sp>
    </p:spTree>
    <p:extLst>
      <p:ext uri="{BB962C8B-B14F-4D97-AF65-F5344CB8AC3E}">
        <p14:creationId xmlns:p14="http://schemas.microsoft.com/office/powerpoint/2010/main" val="3283100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pPr defTabSz="457154">
              <a:defRPr/>
            </a:pPr>
            <a:endParaRPr lang="en-US" dirty="0" smtClean="0"/>
          </a:p>
          <a:p>
            <a:pPr defTabSz="457154">
              <a:defRPr/>
            </a:pPr>
            <a:r>
              <a:rPr lang="en-US" dirty="0" smtClean="0"/>
              <a:t>This is false.  California,</a:t>
            </a:r>
            <a:r>
              <a:rPr lang="en-US" baseline="0" dirty="0" smtClean="0"/>
              <a:t> as the responding state, will make the decision whether to register the order or enforce it administratively.  This is allowed under UIFSA, which, in fact, states that the support enforcement agency “shall consider and, if appropriate,</a:t>
            </a:r>
            <a:r>
              <a:rPr lang="en-US" dirty="0" smtClean="0"/>
              <a:t> use</a:t>
            </a:r>
            <a:r>
              <a:rPr lang="en-US" baseline="0" dirty="0" smtClean="0"/>
              <a:t>” any administrative procedure authorized by state law.  However, if the noncustodial parent contests</a:t>
            </a:r>
            <a:r>
              <a:rPr lang="en-US" dirty="0" smtClean="0"/>
              <a:t> administrative enforcement </a:t>
            </a:r>
            <a:r>
              <a:rPr lang="en-US" baseline="0" dirty="0" smtClean="0"/>
              <a:t>or if the agency decides a</a:t>
            </a:r>
            <a:r>
              <a:rPr lang="en-US" dirty="0" smtClean="0"/>
              <a:t> judicial enforcement proceeding is more appropriate</a:t>
            </a:r>
            <a:r>
              <a:rPr lang="en-US" baseline="0" dirty="0" smtClean="0"/>
              <a:t>, the agency must register the order with the appropriate tribunal. </a:t>
            </a:r>
          </a:p>
          <a:p>
            <a:pPr defTabSz="457154">
              <a:defRPr/>
            </a:pPr>
            <a:endParaRPr lang="en-US" baseline="0" dirty="0" smtClean="0"/>
          </a:p>
          <a:p>
            <a:pPr defTabSz="457154">
              <a:defRPr/>
            </a:pPr>
            <a:r>
              <a:rPr lang="en-US" baseline="0" dirty="0" smtClean="0"/>
              <a:t>References:</a:t>
            </a:r>
          </a:p>
          <a:p>
            <a:pPr defTabSz="457154">
              <a:defRPr/>
            </a:pPr>
            <a:r>
              <a:rPr lang="en-US" baseline="0" dirty="0" smtClean="0"/>
              <a:t>UIFSA Section 507</a:t>
            </a:r>
          </a:p>
        </p:txBody>
      </p:sp>
      <p:sp>
        <p:nvSpPr>
          <p:cNvPr id="4" name="Slide Number Placeholder 3"/>
          <p:cNvSpPr>
            <a:spLocks noGrp="1"/>
          </p:cNvSpPr>
          <p:nvPr>
            <p:ph type="sldNum" sz="quarter" idx="10"/>
          </p:nvPr>
        </p:nvSpPr>
        <p:spPr/>
        <p:txBody>
          <a:bodyPr/>
          <a:lstStyle/>
          <a:p>
            <a:fld id="{824A558B-E4E9-A94A-B9C1-029E46A76ABA}" type="slidenum">
              <a:rPr lang="en-US" smtClean="0"/>
              <a:t>24</a:t>
            </a:fld>
            <a:endParaRPr lang="en-US" dirty="0"/>
          </a:p>
        </p:txBody>
      </p:sp>
    </p:spTree>
    <p:extLst>
      <p:ext uri="{BB962C8B-B14F-4D97-AF65-F5344CB8AC3E}">
        <p14:creationId xmlns:p14="http://schemas.microsoft.com/office/powerpoint/2010/main" val="16647309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dirty="0" smtClean="0"/>
          </a:p>
          <a:p>
            <a:pPr defTabSz="457154">
              <a:defRPr/>
            </a:pPr>
            <a:r>
              <a:rPr lang="en-US" dirty="0" smtClean="0"/>
              <a:t>When referring a IV-D case asking a state to enforce another state’s order, you must include these</a:t>
            </a:r>
            <a:r>
              <a:rPr lang="en-US" baseline="0" dirty="0" smtClean="0"/>
              <a:t> required federal forms – the Child Support Enforcement Transmittal #1 – Initial Request, the Child Support Agency</a:t>
            </a:r>
            <a:r>
              <a:rPr lang="en-US" dirty="0" smtClean="0"/>
              <a:t> </a:t>
            </a:r>
            <a:r>
              <a:rPr lang="en-US" baseline="0" dirty="0" smtClean="0"/>
              <a:t>Confidential Information Form, and the </a:t>
            </a:r>
            <a:r>
              <a:rPr lang="en-US" dirty="0" smtClean="0"/>
              <a:t>Letter of Transmittal Requesting Registration</a:t>
            </a:r>
            <a:r>
              <a:rPr lang="en-US" baseline="0" dirty="0" smtClean="0"/>
              <a:t>.</a:t>
            </a:r>
          </a:p>
          <a:p>
            <a:endParaRPr lang="en-US" dirty="0" smtClean="0"/>
          </a:p>
          <a:p>
            <a:r>
              <a:rPr lang="en-US" dirty="0" smtClean="0"/>
              <a:t>In this situation, you must also include</a:t>
            </a:r>
            <a:r>
              <a:rPr lang="en-US" baseline="0" dirty="0" smtClean="0"/>
              <a:t> two copies (one certified) of the order,</a:t>
            </a:r>
            <a:r>
              <a:rPr lang="en-US" dirty="0" smtClean="0"/>
              <a:t> </a:t>
            </a:r>
            <a:r>
              <a:rPr lang="en-US" dirty="0"/>
              <a:t>including any modification of the </a:t>
            </a:r>
            <a:r>
              <a:rPr lang="en-US" dirty="0" smtClean="0"/>
              <a:t>order, </a:t>
            </a:r>
            <a:r>
              <a:rPr lang="en-US" baseline="0" dirty="0" smtClean="0"/>
              <a:t>and any payment histories or arrears affidavits.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dirty="0"/>
          </a:p>
        </p:txBody>
      </p:sp>
    </p:spTree>
    <p:extLst>
      <p:ext uri="{BB962C8B-B14F-4D97-AF65-F5344CB8AC3E}">
        <p14:creationId xmlns:p14="http://schemas.microsoft.com/office/powerpoint/2010/main" val="32497644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p>
          <a:p>
            <a:endParaRPr lang="en-US" b="0" i="0" baseline="0" dirty="0" smtClean="0">
              <a:solidFill>
                <a:srgbClr val="FF0000"/>
              </a:solidFill>
            </a:endParaRPr>
          </a:p>
          <a:p>
            <a:pPr defTabSz="452582">
              <a:defRPr/>
            </a:pPr>
            <a:r>
              <a:rPr lang="en-US" b="0" i="0" baseline="0" dirty="0" smtClean="0"/>
              <a:t>[Again, click on the button next to the answer you feel is the most appropriate and then click the submit button.]</a:t>
            </a:r>
            <a:endParaRPr lang="en-US" b="0" i="0" dirty="0" smtClean="0"/>
          </a:p>
          <a:p>
            <a:endParaRPr lang="en-US" dirty="0" smtClean="0"/>
          </a:p>
          <a:p>
            <a:endParaRPr lang="en-US" b="0" i="0"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26</a:t>
            </a:fld>
            <a:endParaRPr lang="en-US" dirty="0"/>
          </a:p>
        </p:txBody>
      </p:sp>
    </p:spTree>
    <p:extLst>
      <p:ext uri="{BB962C8B-B14F-4D97-AF65-F5344CB8AC3E}">
        <p14:creationId xmlns:p14="http://schemas.microsoft.com/office/powerpoint/2010/main" val="16479960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pPr defTabSz="457154">
              <a:defRPr/>
            </a:pPr>
            <a:endParaRPr lang="en-US" b="0" i="0" baseline="0" dirty="0" smtClean="0"/>
          </a:p>
          <a:p>
            <a:pPr defTabSz="457154">
              <a:defRPr/>
            </a:pPr>
            <a:r>
              <a:rPr lang="en-US" b="0" i="0" dirty="0" smtClean="0"/>
              <a:t>In an interstate case, the responding agency is responsible</a:t>
            </a:r>
            <a:r>
              <a:rPr lang="en-US" b="0" i="0" baseline="0" dirty="0" smtClean="0"/>
              <a:t> for </a:t>
            </a:r>
            <a:r>
              <a:rPr lang="en-US" b="0" i="0" dirty="0" smtClean="0"/>
              <a:t>most of the enforcement actions.  Federal</a:t>
            </a:r>
            <a:r>
              <a:rPr lang="en-US" b="0" i="0" baseline="0" dirty="0" smtClean="0"/>
              <a:t> regulations require the responding agency to process and enforce orders referred by an initiating agency using remedies it would apply in its own intrastate cases.  The exception is that the initiating state is responsible for submitting the case for federal tax refund offset.  </a:t>
            </a:r>
          </a:p>
          <a:p>
            <a:pPr defTabSz="457154">
              <a:defRPr/>
            </a:pPr>
            <a:endParaRPr lang="en-US" b="0" i="0" baseline="0" dirty="0" smtClean="0"/>
          </a:p>
          <a:p>
            <a:pPr defTabSz="457154">
              <a:defRPr/>
            </a:pPr>
            <a:r>
              <a:rPr lang="en-US" b="0" i="0" baseline="0" dirty="0" smtClean="0"/>
              <a:t>Communication between caseworkers is critical to ensure that these remedies are used appropriately and that both states understand the actions of the other state to avoid duplicative enforcement actions.</a:t>
            </a:r>
          </a:p>
          <a:p>
            <a:pPr defTabSz="457154">
              <a:defRPr/>
            </a:pPr>
            <a:endParaRPr lang="en-US" b="0" i="0" dirty="0" smtClean="0"/>
          </a:p>
          <a:p>
            <a:pPr defTabSz="452582">
              <a:defRPr/>
            </a:pPr>
            <a:r>
              <a:rPr lang="en-US" baseline="0" dirty="0" smtClean="0"/>
              <a:t>References:</a:t>
            </a:r>
          </a:p>
          <a:p>
            <a:pPr defTabSz="452582">
              <a:defRPr/>
            </a:pPr>
            <a:r>
              <a:rPr lang="en-US" baseline="0" dirty="0" smtClean="0"/>
              <a:t>45 CFR 303.7</a:t>
            </a:r>
          </a:p>
          <a:p>
            <a:pPr defTabSz="457154">
              <a:defRPr/>
            </a:pPr>
            <a:endParaRPr lang="en-US" b="0" i="0" dirty="0" smtClean="0"/>
          </a:p>
          <a:p>
            <a:pPr defTabSz="457154">
              <a:defRPr/>
            </a:pPr>
            <a:endParaRPr lang="en-US" b="0" i="0"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dirty="0"/>
          </a:p>
        </p:txBody>
      </p:sp>
    </p:spTree>
    <p:extLst>
      <p:ext uri="{BB962C8B-B14F-4D97-AF65-F5344CB8AC3E}">
        <p14:creationId xmlns:p14="http://schemas.microsoft.com/office/powerpoint/2010/main" val="2999285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p>
          <a:p>
            <a:endParaRPr lang="en-US" b="0" i="0" baseline="0" dirty="0" smtClean="0">
              <a:solidFill>
                <a:srgbClr val="FF0000"/>
              </a:solidFill>
            </a:endParaRPr>
          </a:p>
          <a:p>
            <a:pPr defTabSz="452582">
              <a:defRPr/>
            </a:pPr>
            <a:r>
              <a:rPr lang="en-US" b="0" i="0" baseline="0" dirty="0" smtClean="0"/>
              <a:t>[Again, click on the button next to the answer you feel is the most appropriate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28</a:t>
            </a:fld>
            <a:endParaRPr lang="en-US" dirty="0"/>
          </a:p>
        </p:txBody>
      </p:sp>
    </p:spTree>
    <p:extLst>
      <p:ext uri="{BB962C8B-B14F-4D97-AF65-F5344CB8AC3E}">
        <p14:creationId xmlns:p14="http://schemas.microsoft.com/office/powerpoint/2010/main" val="37610779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UIFSA </a:t>
            </a:r>
            <a:r>
              <a:rPr lang="en-US" baseline="0" dirty="0" smtClean="0"/>
              <a:t>details the valid defenses when contesting the registration of an order.  The only one in this list that cannot be used as a defense is that the monthly obligation of the support order is too high. </a:t>
            </a:r>
            <a:r>
              <a:rPr lang="en-US" dirty="0"/>
              <a:t>If the issuing state had jurisdiction to enter the order</a:t>
            </a:r>
            <a:r>
              <a:rPr lang="en-US" baseline="0" dirty="0" smtClean="0"/>
              <a:t>, no substantive part of the order, such as the monthly obligation, can be contested during registration.</a:t>
            </a:r>
          </a:p>
          <a:p>
            <a:endParaRPr lang="en-US" baseline="0" dirty="0" smtClean="0"/>
          </a:p>
          <a:p>
            <a:r>
              <a:rPr lang="en-US" baseline="0" dirty="0" smtClean="0"/>
              <a:t>The noncustodial parent can, of course, request a modification of the order, especially if his or her circumstances have changed.  </a:t>
            </a:r>
            <a:r>
              <a:rPr lang="en-US" dirty="0"/>
              <a:t>However, the modification request must be made in a state with jurisdiction to modify the order</a:t>
            </a:r>
            <a:r>
              <a:rPr lang="en-US" dirty="0" smtClean="0"/>
              <a:t>.</a:t>
            </a:r>
          </a:p>
          <a:p>
            <a:endParaRPr lang="en-US" dirty="0" smtClean="0"/>
          </a:p>
          <a:p>
            <a:r>
              <a:rPr lang="en-US" baseline="0" dirty="0" smtClean="0"/>
              <a:t>References:</a:t>
            </a:r>
          </a:p>
          <a:p>
            <a:r>
              <a:rPr lang="en-US" baseline="0" dirty="0" smtClean="0"/>
              <a:t>UIFSA Section 607</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29</a:t>
            </a:fld>
            <a:endParaRPr lang="en-US" dirty="0"/>
          </a:p>
        </p:txBody>
      </p:sp>
    </p:spTree>
    <p:extLst>
      <p:ext uri="{BB962C8B-B14F-4D97-AF65-F5344CB8AC3E}">
        <p14:creationId xmlns:p14="http://schemas.microsoft.com/office/powerpoint/2010/main" val="2264944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a:t>Let’s begin with a scenario related to receiving an application for IV-D services.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4525774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p>
          <a:p>
            <a:endParaRPr lang="en-US" b="0" i="0" baseline="0" dirty="0" smtClean="0">
              <a:solidFill>
                <a:srgbClr val="FF0000"/>
              </a:solidFill>
            </a:endParaRPr>
          </a:p>
          <a:p>
            <a:pPr defTabSz="452582">
              <a:defRPr/>
            </a:pPr>
            <a:r>
              <a:rPr lang="en-US" b="0" i="0" baseline="0" dirty="0" smtClean="0"/>
              <a:t>[Click on the button next to the answer you feel is the most appropriate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30</a:t>
            </a:fld>
            <a:endParaRPr lang="en-US" dirty="0"/>
          </a:p>
        </p:txBody>
      </p:sp>
    </p:spTree>
    <p:extLst>
      <p:ext uri="{BB962C8B-B14F-4D97-AF65-F5344CB8AC3E}">
        <p14:creationId xmlns:p14="http://schemas.microsoft.com/office/powerpoint/2010/main" val="7395630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575810"/>
          </a:xfrm>
        </p:spPr>
        <p:txBody>
          <a:bodyPr/>
          <a:lstStyle/>
          <a:p>
            <a:pPr defTabSz="457154">
              <a:defRPr/>
            </a:pPr>
            <a:r>
              <a:rPr lang="en-US" dirty="0" smtClean="0"/>
              <a:t>Notes:</a:t>
            </a:r>
          </a:p>
          <a:p>
            <a:pPr defTabSz="457154">
              <a:defRPr/>
            </a:pPr>
            <a:endParaRPr lang="en-US"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pPr defTabSz="452582">
              <a:defRPr/>
            </a:pPr>
            <a:r>
              <a:rPr lang="en-US" dirty="0" smtClean="0"/>
              <a:t>Both the Full</a:t>
            </a:r>
            <a:r>
              <a:rPr lang="en-US" baseline="0" dirty="0" smtClean="0"/>
              <a:t> Faith and Credit for Child Support Orders Act (</a:t>
            </a:r>
            <a:r>
              <a:rPr lang="en-US" dirty="0" smtClean="0"/>
              <a:t>FFCCSOA) and UIFSA prohibit the establishment of a new order if a valid order already exists.  This</a:t>
            </a:r>
            <a:r>
              <a:rPr lang="en-US" baseline="0" dirty="0" smtClean="0"/>
              <a:t> sometimes occurs in interstate cases, though, as a second order might be established by an agency or court that has no knowledge of the first order</a:t>
            </a:r>
            <a:r>
              <a:rPr lang="en-US" u="none" baseline="0" dirty="0" smtClean="0"/>
              <a:t>.  </a:t>
            </a:r>
            <a:r>
              <a:rPr lang="en-US" dirty="0"/>
              <a:t>The key to preventing this situation is a thorough investigation at the time a case is opened to identify the existence of an order or </a:t>
            </a:r>
            <a:r>
              <a:rPr lang="en-US" dirty="0" smtClean="0"/>
              <a:t>a IV-D </a:t>
            </a:r>
            <a:r>
              <a:rPr lang="en-US" dirty="0"/>
              <a:t>case in another state.</a:t>
            </a:r>
          </a:p>
          <a:p>
            <a:endParaRPr lang="en-US" baseline="0" dirty="0" smtClean="0"/>
          </a:p>
          <a:p>
            <a:r>
              <a:rPr lang="en-US" baseline="0" dirty="0" smtClean="0"/>
              <a:t>The correct answer here is that the Idaho central registry should contact Arizona to discuss the issue and request their assistance </a:t>
            </a:r>
            <a:r>
              <a:rPr lang="en-US" dirty="0"/>
              <a:t>in having their court vacate </a:t>
            </a:r>
            <a:r>
              <a:rPr lang="en-US" baseline="0" dirty="0" smtClean="0"/>
              <a:t>the Arizona order.  A tribunal must make the determination on the validity of a subsequent order, not the IV-D caseworker.  There might also be other facts that they aren’t aware of; for example,</a:t>
            </a:r>
            <a:r>
              <a:rPr lang="en-US" dirty="0" smtClean="0"/>
              <a:t> </a:t>
            </a:r>
            <a:r>
              <a:rPr lang="en-US" baseline="0" dirty="0" smtClean="0"/>
              <a:t>the parties were both in Arizona and the Arizona order is actually a modification of the Idaho order.</a:t>
            </a:r>
          </a:p>
          <a:p>
            <a:endParaRPr lang="en-US" baseline="0" dirty="0" smtClean="0"/>
          </a:p>
          <a:p>
            <a:r>
              <a:rPr lang="en-US" baseline="0" dirty="0" smtClean="0"/>
              <a:t>As with all areas of interstate case processing, communication is the key to success, and the goal is to provide support for the children.</a:t>
            </a:r>
          </a:p>
          <a:p>
            <a:endParaRPr lang="en-US" baseline="0" dirty="0" smtClean="0"/>
          </a:p>
          <a:p>
            <a:r>
              <a:rPr lang="en-US" baseline="0" dirty="0" smtClean="0"/>
              <a:t>References:  UIFSA Section 401</a:t>
            </a:r>
          </a:p>
          <a:p>
            <a:r>
              <a:rPr lang="en-US" baseline="0" dirty="0" smtClean="0"/>
              <a:t>28 U.S.C. 1738B </a:t>
            </a:r>
            <a:r>
              <a:rPr lang="en-US" baseline="0" dirty="0" smtClean="0">
                <a:latin typeface="Arial" panose="020B0604020202020204" pitchFamily="34" charset="0"/>
                <a:cs typeface="Arial" panose="020B0604020202020204" pitchFamily="34" charset="0"/>
              </a:rPr>
              <a:t>− </a:t>
            </a:r>
            <a:r>
              <a:rPr lang="en-US" baseline="0" dirty="0" smtClean="0"/>
              <a:t>Full Faith and Credit for Child Support Orders Act</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31</a:t>
            </a:fld>
            <a:endParaRPr lang="en-US" dirty="0"/>
          </a:p>
        </p:txBody>
      </p:sp>
    </p:spTree>
    <p:extLst>
      <p:ext uri="{BB962C8B-B14F-4D97-AF65-F5344CB8AC3E}">
        <p14:creationId xmlns:p14="http://schemas.microsoft.com/office/powerpoint/2010/main" val="42112482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0409">
              <a:defRPr/>
            </a:pPr>
            <a:r>
              <a:rPr lang="en-US" dirty="0" smtClean="0"/>
              <a:t>Notes:</a:t>
            </a:r>
          </a:p>
          <a:p>
            <a:pPr defTabSz="470409">
              <a:defRPr/>
            </a:pPr>
            <a:endParaRPr lang="en-US" dirty="0" smtClean="0"/>
          </a:p>
          <a:p>
            <a:pPr defTabSz="470409">
              <a:defRPr/>
            </a:pPr>
            <a:r>
              <a:rPr lang="en-US" dirty="0" smtClean="0"/>
              <a:t>Before we move on to modification,</a:t>
            </a:r>
            <a:r>
              <a:rPr lang="en-US" baseline="0" dirty="0" smtClean="0"/>
              <a:t> </a:t>
            </a:r>
            <a:r>
              <a:rPr lang="en-US" dirty="0" smtClean="0"/>
              <a:t>are there any questions on interstate enforcement?</a:t>
            </a:r>
          </a:p>
          <a:p>
            <a:pPr defTabSz="470409">
              <a:defRPr/>
            </a:pPr>
            <a:endParaRPr lang="en-US" dirty="0" smtClean="0"/>
          </a:p>
          <a:p>
            <a:pPr defTabSz="470409">
              <a:defRPr/>
            </a:pPr>
            <a:r>
              <a:rPr lang="en-US" dirty="0" smtClean="0"/>
              <a:t>Remember that</a:t>
            </a:r>
            <a:r>
              <a:rPr lang="en-US" baseline="0" dirty="0" smtClean="0"/>
              <a:t> you can submit questions using the Q&amp;A box or over the phone.  Operator, please open the phone lines now.</a:t>
            </a:r>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497154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pPr defTabSz="452582">
              <a:defRPr/>
            </a:pPr>
            <a:endParaRPr lang="en-US" dirty="0" smtClean="0"/>
          </a:p>
          <a:p>
            <a:pPr defTabSz="457154">
              <a:defRPr/>
            </a:pPr>
            <a:r>
              <a:rPr lang="en-US" dirty="0"/>
              <a:t>This leads us into scenarios related to interstate modification.</a:t>
            </a:r>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1756691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pPr defTabSz="452582">
              <a:defRPr/>
            </a:pPr>
            <a:r>
              <a:rPr lang="en-US" b="0" i="0" baseline="0" dirty="0" smtClean="0"/>
              <a:t>[The poll is open.  Click on the button next to the answer you feel is the most appropriate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dirty="0"/>
          </a:p>
        </p:txBody>
      </p:sp>
    </p:spTree>
    <p:extLst>
      <p:ext uri="{BB962C8B-B14F-4D97-AF65-F5344CB8AC3E}">
        <p14:creationId xmlns:p14="http://schemas.microsoft.com/office/powerpoint/2010/main" val="33730699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The </a:t>
            </a:r>
            <a:r>
              <a:rPr lang="en-US" dirty="0"/>
              <a:t>correct answer is that </a:t>
            </a:r>
            <a:r>
              <a:rPr lang="en-US" dirty="0" smtClean="0"/>
              <a:t>Tennessee </a:t>
            </a:r>
            <a:r>
              <a:rPr lang="en-US" dirty="0"/>
              <a:t>should process the request for </a:t>
            </a:r>
            <a:r>
              <a:rPr lang="en-US" dirty="0" smtClean="0"/>
              <a:t>modification</a:t>
            </a:r>
            <a:r>
              <a:rPr lang="en-US" baseline="0" dirty="0" smtClean="0"/>
              <a:t> because</a:t>
            </a:r>
            <a:r>
              <a:rPr lang="en-US" dirty="0" smtClean="0"/>
              <a:t> </a:t>
            </a:r>
            <a:r>
              <a:rPr lang="en-US" dirty="0"/>
              <a:t>Mary lives in </a:t>
            </a:r>
            <a:r>
              <a:rPr lang="en-US" dirty="0" smtClean="0"/>
              <a:t>Tennessee at </a:t>
            </a:r>
            <a:r>
              <a:rPr lang="en-US" dirty="0"/>
              <a:t>the time of the request. </a:t>
            </a:r>
            <a:r>
              <a:rPr lang="en-US" dirty="0" smtClean="0"/>
              <a:t> Let’s </a:t>
            </a:r>
            <a:r>
              <a:rPr lang="en-US" dirty="0"/>
              <a:t>review the rules of CEJ for a moment</a:t>
            </a:r>
            <a:r>
              <a:rPr lang="en-US" dirty="0" smtClean="0"/>
              <a:t>.  </a:t>
            </a:r>
            <a:r>
              <a:rPr lang="en-US" b="0" dirty="0" smtClean="0"/>
              <a:t>When a modification is requested, you must determine</a:t>
            </a:r>
            <a:r>
              <a:rPr lang="en-US" b="0" baseline="0" dirty="0" smtClean="0"/>
              <a:t> </a:t>
            </a:r>
            <a:r>
              <a:rPr lang="en-US" b="0" dirty="0" smtClean="0"/>
              <a:t>which </a:t>
            </a:r>
            <a:r>
              <a:rPr lang="en-US" b="0" dirty="0"/>
              <a:t>state has </a:t>
            </a:r>
            <a:r>
              <a:rPr lang="en-US" b="0" dirty="0" smtClean="0"/>
              <a:t>CEJ </a:t>
            </a:r>
            <a:r>
              <a:rPr lang="en-US" b="0" dirty="0"/>
              <a:t>to </a:t>
            </a:r>
            <a:r>
              <a:rPr lang="en-US" b="0" dirty="0" smtClean="0"/>
              <a:t>modify.  T</a:t>
            </a:r>
            <a:r>
              <a:rPr lang="en-US" dirty="0" smtClean="0"/>
              <a:t>he </a:t>
            </a:r>
            <a:r>
              <a:rPr lang="en-US" dirty="0"/>
              <a:t>first question to ask yourself is – do any of the parties or the children live in the order-issuing state? </a:t>
            </a:r>
            <a:r>
              <a:rPr lang="en-US" dirty="0" smtClean="0"/>
              <a:t> If </a:t>
            </a:r>
            <a:r>
              <a:rPr lang="en-US" dirty="0"/>
              <a:t>that answer is yes, as it is in this scenario</a:t>
            </a:r>
            <a:r>
              <a:rPr lang="en-US" dirty="0" smtClean="0"/>
              <a:t>, that </a:t>
            </a:r>
            <a:r>
              <a:rPr lang="en-US" dirty="0"/>
              <a:t>state has CEJ to modify the </a:t>
            </a:r>
            <a:r>
              <a:rPr lang="en-US" dirty="0" smtClean="0"/>
              <a:t>order, absent a consent filed with the order-issuing tribunal for another state to modify the order and assume CEJ.</a:t>
            </a:r>
            <a:endParaRPr lang="en-US" dirty="0"/>
          </a:p>
          <a:p>
            <a:endParaRPr lang="en-US" dirty="0"/>
          </a:p>
          <a:p>
            <a:r>
              <a:rPr lang="en-US" dirty="0"/>
              <a:t>If the parents and child live in states other than the </a:t>
            </a:r>
            <a:r>
              <a:rPr lang="en-US" dirty="0" smtClean="0"/>
              <a:t>order-issuing </a:t>
            </a:r>
            <a:r>
              <a:rPr lang="en-US" dirty="0"/>
              <a:t>state, that state no longer has CEJ with one exception. </a:t>
            </a:r>
            <a:r>
              <a:rPr lang="en-US" dirty="0" smtClean="0"/>
              <a:t> The </a:t>
            </a:r>
            <a:r>
              <a:rPr lang="en-US" dirty="0"/>
              <a:t>parties can consent to </a:t>
            </a:r>
            <a:r>
              <a:rPr lang="en-US" dirty="0" smtClean="0"/>
              <a:t>the order-issuing state retaining jurisdiction to modify the </a:t>
            </a:r>
            <a:r>
              <a:rPr lang="en-US" dirty="0"/>
              <a:t>order</a:t>
            </a:r>
            <a:r>
              <a:rPr lang="en-US" dirty="0" smtClean="0"/>
              <a:t>. </a:t>
            </a:r>
          </a:p>
          <a:p>
            <a:endParaRPr lang="en-US" dirty="0"/>
          </a:p>
          <a:p>
            <a:r>
              <a:rPr lang="en-US" baseline="0" dirty="0" smtClean="0"/>
              <a:t>References:</a:t>
            </a:r>
          </a:p>
          <a:p>
            <a:r>
              <a:rPr lang="en-US" baseline="0" dirty="0" smtClean="0"/>
              <a:t>UIFSA Section 205</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dirty="0"/>
          </a:p>
        </p:txBody>
      </p:sp>
    </p:spTree>
    <p:extLst>
      <p:ext uri="{BB962C8B-B14F-4D97-AF65-F5344CB8AC3E}">
        <p14:creationId xmlns:p14="http://schemas.microsoft.com/office/powerpoint/2010/main" val="3956654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pPr defTabSz="452582">
              <a:defRPr/>
            </a:pPr>
            <a:r>
              <a:rPr lang="en-US" b="0" i="0" baseline="0" dirty="0" smtClean="0"/>
              <a:t>[Click on the button next a, b, c, or d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36</a:t>
            </a:fld>
            <a:endParaRPr lang="en-US" dirty="0"/>
          </a:p>
        </p:txBody>
      </p:sp>
    </p:spTree>
    <p:extLst>
      <p:ext uri="{BB962C8B-B14F-4D97-AF65-F5344CB8AC3E}">
        <p14:creationId xmlns:p14="http://schemas.microsoft.com/office/powerpoint/2010/main" val="11408861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strike="noStrike" baseline="0" dirty="0" smtClean="0"/>
          </a:p>
          <a:p>
            <a:r>
              <a:rPr lang="en-US" strike="noStrike" baseline="0" dirty="0" smtClean="0"/>
              <a:t>I</a:t>
            </a:r>
            <a:r>
              <a:rPr lang="en-US" dirty="0" smtClean="0"/>
              <a:t>f no one lives in the order-issuing state </a:t>
            </a:r>
            <a:r>
              <a:rPr lang="en-US" dirty="0"/>
              <a:t>and there is no consent for the order-issuing state to retain CEJ</a:t>
            </a:r>
            <a:r>
              <a:rPr lang="en-US" dirty="0" smtClean="0"/>
              <a:t>, the modification must be requested</a:t>
            </a:r>
            <a:r>
              <a:rPr lang="en-US" baseline="0" dirty="0" smtClean="0"/>
              <a:t> in the non-requesting party’s state, called the “</a:t>
            </a:r>
            <a:r>
              <a:rPr lang="en-US" dirty="0" smtClean="0"/>
              <a:t>play</a:t>
            </a:r>
            <a:r>
              <a:rPr lang="en-US" baseline="0" dirty="0" smtClean="0"/>
              <a:t> away rule.”  Nebraska must refer an interstate case to Texas to register and modify the Colorado order.  When there is an existing support order, UIFSA prohibits</a:t>
            </a:r>
            <a:r>
              <a:rPr lang="en-US" dirty="0" smtClean="0"/>
              <a:t> entry of a </a:t>
            </a:r>
            <a:r>
              <a:rPr lang="en-US" baseline="0" dirty="0" smtClean="0"/>
              <a:t>new order.  It certainly is not appropriate to tell the parties that they have to obtain the modification on their own.</a:t>
            </a:r>
          </a:p>
          <a:p>
            <a:endParaRPr lang="en-US" baseline="0" dirty="0" smtClean="0"/>
          </a:p>
          <a:p>
            <a:r>
              <a:rPr lang="en-US" baseline="0" dirty="0" smtClean="0"/>
              <a:t>References:</a:t>
            </a:r>
          </a:p>
          <a:p>
            <a:r>
              <a:rPr lang="en-US" baseline="0" dirty="0" smtClean="0"/>
              <a:t>UIFSA Section 611</a:t>
            </a:r>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dirty="0"/>
          </a:p>
        </p:txBody>
      </p:sp>
    </p:spTree>
    <p:extLst>
      <p:ext uri="{BB962C8B-B14F-4D97-AF65-F5344CB8AC3E}">
        <p14:creationId xmlns:p14="http://schemas.microsoft.com/office/powerpoint/2010/main" val="14743186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smtClean="0"/>
              <a:t>This slide lists the federal forms needed for Nebraska to refer a IV-D case</a:t>
            </a:r>
            <a:r>
              <a:rPr lang="en-US" baseline="0" dirty="0" smtClean="0"/>
              <a:t> </a:t>
            </a:r>
            <a:r>
              <a:rPr lang="en-US" dirty="0" smtClean="0"/>
              <a:t>to Texas for registration and modification </a:t>
            </a:r>
            <a:r>
              <a:rPr lang="en-US" b="0" dirty="0" smtClean="0"/>
              <a:t>of another state’s order. They are:</a:t>
            </a:r>
          </a:p>
          <a:p>
            <a:pPr marL="171433" indent="-171433">
              <a:buFont typeface="Arial" panose="020B0604020202020204" pitchFamily="34" charset="0"/>
              <a:buChar char="•"/>
            </a:pPr>
            <a:r>
              <a:rPr lang="en-US" dirty="0" smtClean="0"/>
              <a:t>Child Support Enforcement Transmittal #1 – Initial Request</a:t>
            </a:r>
          </a:p>
          <a:p>
            <a:pPr marL="171433" indent="-171433">
              <a:buFont typeface="Arial" panose="020B0604020202020204" pitchFamily="34" charset="0"/>
              <a:buChar char="•"/>
            </a:pPr>
            <a:r>
              <a:rPr lang="en-US" dirty="0" smtClean="0"/>
              <a:t>Child Support Agency Confidential Information Form</a:t>
            </a:r>
          </a:p>
          <a:p>
            <a:pPr marL="171433" indent="-171433">
              <a:buFont typeface="Arial" panose="020B0604020202020204" pitchFamily="34" charset="0"/>
              <a:buChar char="•"/>
            </a:pPr>
            <a:r>
              <a:rPr lang="en-US" dirty="0" smtClean="0"/>
              <a:t>Uniform Support Petition</a:t>
            </a:r>
          </a:p>
          <a:p>
            <a:pPr marL="171433" indent="-171433">
              <a:buFont typeface="Arial" panose="020B0604020202020204" pitchFamily="34" charset="0"/>
              <a:buChar char="•"/>
            </a:pPr>
            <a:r>
              <a:rPr lang="en-US" dirty="0" smtClean="0"/>
              <a:t>General Testimony</a:t>
            </a:r>
          </a:p>
          <a:p>
            <a:pPr marL="171433" indent="-171433">
              <a:buFont typeface="Arial" panose="020B0604020202020204" pitchFamily="34" charset="0"/>
              <a:buChar char="•"/>
            </a:pPr>
            <a:r>
              <a:rPr lang="en-US" dirty="0" smtClean="0"/>
              <a:t>Personal Information Form for UIFSA § 311</a:t>
            </a:r>
          </a:p>
          <a:p>
            <a:pPr marL="171433" indent="-171433">
              <a:buFont typeface="Arial" panose="020B0604020202020204" pitchFamily="34" charset="0"/>
              <a:buChar char="•"/>
            </a:pPr>
            <a:r>
              <a:rPr lang="en-US" dirty="0" smtClean="0"/>
              <a:t>Letter of Transmittal Requesting Registration</a:t>
            </a:r>
          </a:p>
          <a:p>
            <a:endParaRPr lang="en-US" b="0" dirty="0" smtClean="0"/>
          </a:p>
          <a:p>
            <a:r>
              <a:rPr lang="en-US" b="0" dirty="0" smtClean="0"/>
              <a:t>Note </a:t>
            </a:r>
            <a:r>
              <a:rPr lang="en-US" dirty="0" smtClean="0"/>
              <a:t>the </a:t>
            </a:r>
            <a:r>
              <a:rPr lang="en-US" b="0" dirty="0" smtClean="0"/>
              <a:t>need for the </a:t>
            </a:r>
            <a:r>
              <a:rPr lang="en-US" dirty="0" smtClean="0"/>
              <a:t>additional form titled Letter of Transmittal Requesting Registration</a:t>
            </a:r>
            <a:r>
              <a:rPr lang="en-US" b="1" dirty="0" smtClean="0"/>
              <a:t>, </a:t>
            </a:r>
            <a:r>
              <a:rPr lang="en-US" b="0" dirty="0" smtClean="0"/>
              <a:t>since the order must be registered </a:t>
            </a:r>
            <a:r>
              <a:rPr lang="en-US" b="0" baseline="0" dirty="0" smtClean="0"/>
              <a:t>prior to being modified</a:t>
            </a:r>
            <a:r>
              <a:rPr lang="en-US" b="0" dirty="0" smtClean="0"/>
              <a:t>.</a:t>
            </a:r>
          </a:p>
          <a:p>
            <a:endParaRPr lang="en-US" dirty="0" smtClean="0"/>
          </a:p>
          <a:p>
            <a:r>
              <a:rPr lang="en-US" dirty="0" smtClean="0"/>
              <a:t>UIFSA </a:t>
            </a:r>
            <a:r>
              <a:rPr lang="en-US" dirty="0"/>
              <a:t>also requires two copies, </a:t>
            </a:r>
            <a:r>
              <a:rPr lang="en-US" dirty="0" smtClean="0"/>
              <a:t>one certified, </a:t>
            </a:r>
            <a:r>
              <a:rPr lang="en-US" dirty="0"/>
              <a:t>of the order to be </a:t>
            </a:r>
            <a:r>
              <a:rPr lang="en-US" dirty="0" smtClean="0"/>
              <a:t>registered and any </a:t>
            </a:r>
            <a:r>
              <a:rPr lang="en-US" dirty="0"/>
              <a:t>modification of </a:t>
            </a:r>
            <a:r>
              <a:rPr lang="en-US" dirty="0" smtClean="0"/>
              <a:t>that order</a:t>
            </a:r>
            <a:r>
              <a:rPr lang="en-US" b="1" dirty="0" smtClean="0"/>
              <a:t>,</a:t>
            </a:r>
            <a:r>
              <a:rPr lang="en-US" dirty="0" smtClean="0"/>
              <a:t> as well as a </a:t>
            </a:r>
            <a:r>
              <a:rPr lang="en-US" dirty="0"/>
              <a:t>sworn statement by the person requesting registration or a certified statement </a:t>
            </a:r>
            <a:r>
              <a:rPr lang="en-US" dirty="0" smtClean="0"/>
              <a:t>by </a:t>
            </a:r>
            <a:r>
              <a:rPr lang="en-US" dirty="0"/>
              <a:t>the custodian of the records showing the amount of any </a:t>
            </a:r>
            <a:r>
              <a:rPr lang="en-US" dirty="0" smtClean="0"/>
              <a:t>arrearage.</a:t>
            </a:r>
          </a:p>
          <a:p>
            <a:endParaRPr lang="en-US" dirty="0"/>
          </a:p>
          <a:p>
            <a:r>
              <a:rPr lang="en-US" dirty="0" smtClean="0"/>
              <a:t>Again</a:t>
            </a:r>
            <a:r>
              <a:rPr lang="en-US" dirty="0"/>
              <a:t>, there are </a:t>
            </a:r>
            <a:r>
              <a:rPr lang="en-US" dirty="0" smtClean="0"/>
              <a:t>other </a:t>
            </a:r>
            <a:r>
              <a:rPr lang="en-US" dirty="0"/>
              <a:t>documents the responding agency might require, such as the </a:t>
            </a:r>
            <a:r>
              <a:rPr lang="en-US" dirty="0" smtClean="0"/>
              <a:t>noncustodial parent’s </a:t>
            </a:r>
            <a:r>
              <a:rPr lang="en-US" dirty="0"/>
              <a:t>pay </a:t>
            </a:r>
            <a:r>
              <a:rPr lang="en-US" dirty="0" smtClean="0"/>
              <a:t>stubs and </a:t>
            </a:r>
            <a:r>
              <a:rPr lang="en-US" dirty="0"/>
              <a:t>tax </a:t>
            </a:r>
            <a:r>
              <a:rPr lang="en-US" dirty="0" smtClean="0"/>
              <a:t>returns </a:t>
            </a:r>
            <a:r>
              <a:rPr lang="en-US" dirty="0"/>
              <a:t>and proof of </a:t>
            </a:r>
            <a:r>
              <a:rPr lang="en-US" dirty="0" smtClean="0"/>
              <a:t>any changed circumstances that may be the basis for the modification request.</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dirty="0"/>
          </a:p>
        </p:txBody>
      </p:sp>
    </p:spTree>
    <p:extLst>
      <p:ext uri="{BB962C8B-B14F-4D97-AF65-F5344CB8AC3E}">
        <p14:creationId xmlns:p14="http://schemas.microsoft.com/office/powerpoint/2010/main" val="34813699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r>
              <a:rPr lang="en-US" dirty="0" smtClean="0"/>
              <a:t>[Click next to “True” or “False” in the poll</a:t>
            </a:r>
            <a:r>
              <a:rPr lang="en-US" baseline="0" dirty="0" smtClean="0"/>
              <a:t> and submit.]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dirty="0"/>
          </a:p>
        </p:txBody>
      </p:sp>
    </p:spTree>
    <p:extLst>
      <p:ext uri="{BB962C8B-B14F-4D97-AF65-F5344CB8AC3E}">
        <p14:creationId xmlns:p14="http://schemas.microsoft.com/office/powerpoint/2010/main" val="3090437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p>
          <a:p>
            <a:endParaRPr lang="en-US" b="0" i="0" baseline="0" dirty="0" smtClean="0">
              <a:solidFill>
                <a:srgbClr val="FF0000"/>
              </a:solidFill>
            </a:endParaRPr>
          </a:p>
          <a:p>
            <a:r>
              <a:rPr lang="en-US" b="0" i="0" dirty="0" smtClean="0"/>
              <a:t>[The poll is now open.  You might notice a timer above the question with a 5</a:t>
            </a:r>
            <a:r>
              <a:rPr lang="en-US" b="0" i="0" baseline="0" dirty="0" smtClean="0"/>
              <a:t> minute</a:t>
            </a:r>
            <a:r>
              <a:rPr lang="en-US" b="0" i="0" dirty="0" smtClean="0"/>
              <a:t> maximum for responses.</a:t>
            </a:r>
            <a:r>
              <a:rPr lang="en-US" b="0" i="0" baseline="0" dirty="0" smtClean="0"/>
              <a:t>  This is a program default that can’t be changed.  We’ll give you a maximum of 2 minutes for each question and when we see that most of you have responded, we’ll close the poll.]</a:t>
            </a:r>
          </a:p>
          <a:p>
            <a:endParaRPr lang="en-US" b="0" i="0" baseline="0" dirty="0" smtClean="0"/>
          </a:p>
          <a:p>
            <a:r>
              <a:rPr lang="en-US" b="0" i="0" dirty="0" smtClean="0"/>
              <a:t>[As</a:t>
            </a:r>
            <a:r>
              <a:rPr lang="en-US" b="0" i="0" baseline="0" dirty="0" smtClean="0"/>
              <a:t> a reminder, click on the button next to a, b, or c, depending on which answer you feel is the most appropriate, and then click the submit button.]</a:t>
            </a:r>
            <a:endParaRPr lang="en-US" b="0" i="0"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6732426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This</a:t>
            </a:r>
            <a:r>
              <a:rPr lang="en-US" baseline="0" dirty="0" smtClean="0"/>
              <a:t> statement </a:t>
            </a:r>
            <a:r>
              <a:rPr lang="en-US" dirty="0" smtClean="0"/>
              <a:t>is false.  Remember that the duration of support is set by the law of the state that issued the original controlling order.  No matter how many different</a:t>
            </a:r>
            <a:r>
              <a:rPr lang="en-US" baseline="0" dirty="0" smtClean="0"/>
              <a:t> states modify that order, the duration of support will continue to follow Colorado law.  </a:t>
            </a:r>
          </a:p>
          <a:p>
            <a:endParaRPr lang="en-US" baseline="0" dirty="0" smtClean="0"/>
          </a:p>
          <a:p>
            <a:r>
              <a:rPr lang="en-US" baseline="0" dirty="0" smtClean="0"/>
              <a:t>Information about each state’s duration of support, or age of majority, can be found on the IRG.  </a:t>
            </a:r>
          </a:p>
          <a:p>
            <a:pPr defTabSz="452582">
              <a:defRPr/>
            </a:pPr>
            <a:endParaRPr lang="en-US" baseline="0" dirty="0" smtClean="0"/>
          </a:p>
          <a:p>
            <a:r>
              <a:rPr lang="en-US" baseline="0" dirty="0" smtClean="0"/>
              <a:t>References:</a:t>
            </a:r>
          </a:p>
          <a:p>
            <a:r>
              <a:rPr lang="en-US" dirty="0" smtClean="0"/>
              <a:t>UIFSA Sections 604, 611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40</a:t>
            </a:fld>
            <a:endParaRPr lang="en-US" dirty="0"/>
          </a:p>
        </p:txBody>
      </p:sp>
    </p:spTree>
    <p:extLst>
      <p:ext uri="{BB962C8B-B14F-4D97-AF65-F5344CB8AC3E}">
        <p14:creationId xmlns:p14="http://schemas.microsoft.com/office/powerpoint/2010/main" val="31669648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a:t>
            </a:r>
            <a:endParaRPr lang="en-US" b="0" i="0" dirty="0" smtClean="0">
              <a:solidFill>
                <a:srgbClr val="FF0000"/>
              </a:solidFill>
            </a:endParaRPr>
          </a:p>
          <a:p>
            <a:endParaRPr lang="en-US" dirty="0" smtClean="0"/>
          </a:p>
          <a:p>
            <a:pPr defTabSz="452582">
              <a:defRPr/>
            </a:pPr>
            <a:r>
              <a:rPr lang="en-US" b="0" i="0" baseline="0" dirty="0" smtClean="0"/>
              <a:t>[The poll is open.  Click on the button next to the answer you feel is the most appropriate and then click the submit button.]</a:t>
            </a:r>
            <a:endParaRPr lang="en-US" b="0" i="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41</a:t>
            </a:fld>
            <a:endParaRPr lang="en-US" dirty="0"/>
          </a:p>
        </p:txBody>
      </p:sp>
    </p:spTree>
    <p:extLst>
      <p:ext uri="{BB962C8B-B14F-4D97-AF65-F5344CB8AC3E}">
        <p14:creationId xmlns:p14="http://schemas.microsoft.com/office/powerpoint/2010/main" val="21118535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noFill/>
          <a:ln w="12700">
            <a:solidFill>
              <a:prstClr val="black"/>
            </a:solidFill>
          </a:ln>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As we talked about in a previous scenario, since Sheldon and the children still live</a:t>
            </a:r>
            <a:r>
              <a:rPr lang="en-US" baseline="0" dirty="0" smtClean="0"/>
              <a:t> </a:t>
            </a:r>
            <a:r>
              <a:rPr lang="en-US" b="0" baseline="0" dirty="0" smtClean="0"/>
              <a:t>in the order-issuing state (</a:t>
            </a:r>
            <a:r>
              <a:rPr lang="en-US" baseline="0" dirty="0" smtClean="0"/>
              <a:t>Oregon</a:t>
            </a:r>
            <a:r>
              <a:rPr lang="en-US" b="0" baseline="0" dirty="0" smtClean="0"/>
              <a:t>), then </a:t>
            </a:r>
            <a:r>
              <a:rPr lang="en-US" baseline="0" dirty="0" smtClean="0"/>
              <a:t>Oregon is the state with CEJ to modify the order.  The other important point here is that a party’s request for a modification is sometimes incorrectly denied by the IV-D agency if the order was issued less than 3 years ago.  Federal regulations provide that if there is a change in circumstances, a modification may be warranted, depending on the thresholds set by the state with jurisdiction to modify the order.  For example, some states require at least a 10% change in the monthly support obligation in order to modify the order.  Others may have higher or lower thresholds.</a:t>
            </a:r>
          </a:p>
          <a:p>
            <a:endParaRPr lang="en-US" baseline="0" dirty="0" smtClean="0"/>
          </a:p>
          <a:p>
            <a:r>
              <a:rPr lang="en-US" dirty="0" smtClean="0"/>
              <a:t>A </a:t>
            </a:r>
            <a:r>
              <a:rPr lang="en-US" dirty="0"/>
              <a:t>common error in interstate cases is thinking a modification request must always be sent to the non-requesting party’s state</a:t>
            </a:r>
            <a:r>
              <a:rPr lang="en-US" dirty="0" smtClean="0"/>
              <a:t>.  </a:t>
            </a:r>
            <a:r>
              <a:rPr lang="en-US" dirty="0"/>
              <a:t>Remember that the play-away rule only applies if there is no state with </a:t>
            </a:r>
            <a:r>
              <a:rPr lang="en-US" baseline="0" dirty="0" smtClean="0"/>
              <a:t>CEJ.  It is important for Oregon to keep Washington informed about the modification and provide the new order if the previous order is modified.</a:t>
            </a:r>
          </a:p>
          <a:p>
            <a:endParaRPr lang="en-US" baseline="0" dirty="0" smtClean="0"/>
          </a:p>
          <a:p>
            <a:r>
              <a:rPr lang="en-US" baseline="0" dirty="0" smtClean="0"/>
              <a:t>References:  </a:t>
            </a:r>
            <a:r>
              <a:rPr lang="en-US" dirty="0" smtClean="0"/>
              <a:t>UIFSA Section 205</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42</a:t>
            </a:fld>
            <a:endParaRPr lang="en-US" dirty="0"/>
          </a:p>
        </p:txBody>
      </p:sp>
    </p:spTree>
    <p:extLst>
      <p:ext uri="{BB962C8B-B14F-4D97-AF65-F5344CB8AC3E}">
        <p14:creationId xmlns:p14="http://schemas.microsoft.com/office/powerpoint/2010/main" val="2327143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smtClean="0"/>
              <a:t>These are links to resources that you may find </a:t>
            </a:r>
            <a:r>
              <a:rPr lang="en-US" baseline="0" dirty="0" smtClean="0"/>
              <a:t>helpful in processing interstate cases. </a:t>
            </a:r>
          </a:p>
          <a:p>
            <a:endParaRPr lang="en-US" baseline="0" dirty="0" smtClean="0"/>
          </a:p>
          <a:p>
            <a:r>
              <a:rPr lang="en-US" baseline="0" dirty="0" smtClean="0"/>
              <a:t>The OCSE website has a wealth of information for you.</a:t>
            </a:r>
          </a:p>
          <a:p>
            <a:endParaRPr lang="en-US" baseline="0" dirty="0" smtClean="0"/>
          </a:p>
          <a:p>
            <a:r>
              <a:rPr lang="en-US" baseline="0" dirty="0" smtClean="0"/>
              <a:t>The Code of Federal Regulations, Title 45, Part 303.7 is specifically about interstate cases.</a:t>
            </a:r>
          </a:p>
          <a:p>
            <a:endParaRPr lang="en-US" baseline="0" dirty="0" smtClean="0"/>
          </a:p>
          <a:p>
            <a:pPr defTabSz="457154">
              <a:defRPr/>
            </a:pPr>
            <a:r>
              <a:rPr lang="en-US" baseline="0" dirty="0" smtClean="0"/>
              <a:t>Every state has UIFSA in its state statutes and it is best to access your own state’s statutes, but we have provided a link to a copy of UIFSA. In this training, we have covered scenarios related to Sections </a:t>
            </a:r>
            <a:r>
              <a:rPr lang="en-US" dirty="0"/>
              <a:t>201, 205</a:t>
            </a:r>
            <a:r>
              <a:rPr lang="en-US" dirty="0" smtClean="0"/>
              <a:t>, 315, 401</a:t>
            </a:r>
            <a:r>
              <a:rPr lang="en-US" dirty="0"/>
              <a:t>, 507, </a:t>
            </a:r>
            <a:r>
              <a:rPr lang="en-US" dirty="0" smtClean="0"/>
              <a:t>604, 607, 611</a:t>
            </a:r>
            <a:r>
              <a:rPr lang="en-US" dirty="0"/>
              <a:t>, </a:t>
            </a:r>
            <a:r>
              <a:rPr lang="en-US" dirty="0" smtClean="0"/>
              <a:t>and 613.</a:t>
            </a:r>
            <a:endParaRPr lang="en-US" dirty="0"/>
          </a:p>
          <a:p>
            <a:endParaRPr lang="en-US" baseline="0" dirty="0" smtClean="0"/>
          </a:p>
          <a:p>
            <a:r>
              <a:rPr lang="en-US" baseline="0" dirty="0" smtClean="0"/>
              <a:t>The final link is to the Action Transmittal on interstate payment processing. </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dirty="0"/>
          </a:p>
        </p:txBody>
      </p:sp>
    </p:spTree>
    <p:extLst>
      <p:ext uri="{BB962C8B-B14F-4D97-AF65-F5344CB8AC3E}">
        <p14:creationId xmlns:p14="http://schemas.microsoft.com/office/powerpoint/2010/main" val="15468249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smtClean="0"/>
              <a:t>These are resources related to the federal intergovernmental</a:t>
            </a:r>
            <a:r>
              <a:rPr lang="en-US" baseline="0" dirty="0" smtClean="0"/>
              <a:t> forms.</a:t>
            </a:r>
          </a:p>
          <a:p>
            <a:endParaRPr lang="en-US" baseline="0" dirty="0" smtClean="0"/>
          </a:p>
          <a:p>
            <a:r>
              <a:rPr lang="en-US" baseline="0" dirty="0" smtClean="0"/>
              <a:t>The forms and training on the forms, as well as the Forms Matrix, are on the OCSE website.</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44</a:t>
            </a:fld>
            <a:endParaRPr lang="en-US" dirty="0"/>
          </a:p>
        </p:txBody>
      </p:sp>
    </p:spTree>
    <p:extLst>
      <p:ext uri="{BB962C8B-B14F-4D97-AF65-F5344CB8AC3E}">
        <p14:creationId xmlns:p14="http://schemas.microsoft.com/office/powerpoint/2010/main" val="424188140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0409">
              <a:defRPr/>
            </a:pPr>
            <a:r>
              <a:rPr lang="en-US" dirty="0" smtClean="0"/>
              <a:t>Notes:</a:t>
            </a:r>
          </a:p>
          <a:p>
            <a:pPr defTabSz="470409">
              <a:defRPr/>
            </a:pPr>
            <a:endParaRPr lang="en-US" dirty="0" smtClean="0"/>
          </a:p>
          <a:p>
            <a:pPr defTabSz="470409">
              <a:defRPr/>
            </a:pPr>
            <a:r>
              <a:rPr lang="en-US" dirty="0" smtClean="0"/>
              <a:t>We have time now for a few more questions on any of the topics we have discussed.</a:t>
            </a:r>
          </a:p>
          <a:p>
            <a:pPr defTabSz="470409">
              <a:defRPr/>
            </a:pPr>
            <a:endParaRPr lang="en-US" dirty="0" smtClean="0"/>
          </a:p>
          <a:p>
            <a:pPr defTabSz="470409">
              <a:defRPr/>
            </a:pPr>
            <a:r>
              <a:rPr lang="en-US" dirty="0" smtClean="0"/>
              <a:t>Remember that</a:t>
            </a:r>
            <a:r>
              <a:rPr lang="en-US" baseline="0" dirty="0" smtClean="0"/>
              <a:t> you can submit questions using the Q&amp;A box or over the phone.  Operator, please open the phone lines now.</a:t>
            </a:r>
            <a:endParaRPr lang="en-US" dirty="0" smtClean="0"/>
          </a:p>
          <a:p>
            <a:pPr defTabSz="470409">
              <a:defRPr/>
            </a:pP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41332939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7" y="4415793"/>
            <a:ext cx="5686213" cy="4725670"/>
          </a:xfrm>
        </p:spPr>
        <p:txBody>
          <a:bodyPr/>
          <a:lstStyle/>
          <a:p>
            <a:r>
              <a:rPr lang="en-US" baseline="0" dirty="0">
                <a:latin typeface="+mn-lt"/>
              </a:rPr>
              <a:t>Notes:</a:t>
            </a:r>
          </a:p>
          <a:p>
            <a:endParaRPr lang="en-US" baseline="0" dirty="0">
              <a:latin typeface="+mn-lt"/>
            </a:endParaRPr>
          </a:p>
          <a:p>
            <a:r>
              <a:rPr lang="en-US" baseline="0" dirty="0">
                <a:latin typeface="+mn-lt"/>
              </a:rPr>
              <a:t>This concludes our Interstate </a:t>
            </a:r>
            <a:r>
              <a:rPr lang="en-US" baseline="0" dirty="0" smtClean="0">
                <a:latin typeface="+mn-lt"/>
              </a:rPr>
              <a:t>Scenarios </a:t>
            </a:r>
            <a:r>
              <a:rPr lang="en-US" baseline="0" dirty="0">
                <a:latin typeface="+mn-lt"/>
              </a:rPr>
              <a:t>training.  We have </a:t>
            </a:r>
            <a:r>
              <a:rPr lang="en-US" baseline="0" dirty="0" smtClean="0">
                <a:latin typeface="+mn-lt"/>
              </a:rPr>
              <a:t>3 </a:t>
            </a:r>
            <a:r>
              <a:rPr lang="en-US" baseline="0" dirty="0">
                <a:latin typeface="+mn-lt"/>
              </a:rPr>
              <a:t>more interstate training sessions for </a:t>
            </a:r>
            <a:r>
              <a:rPr lang="en-US" baseline="0" dirty="0" smtClean="0">
                <a:latin typeface="+mn-lt"/>
              </a:rPr>
              <a:t>you.  </a:t>
            </a:r>
            <a:endParaRPr lang="en-US" baseline="0" dirty="0">
              <a:latin typeface="+mn-lt"/>
            </a:endParaRPr>
          </a:p>
          <a:p>
            <a:endParaRPr lang="en-US" baseline="0" dirty="0">
              <a:latin typeface="+mn-lt"/>
            </a:endParaRPr>
          </a:p>
          <a:p>
            <a:r>
              <a:rPr lang="en-US" baseline="0" dirty="0" smtClean="0">
                <a:latin typeface="+mn-lt"/>
              </a:rPr>
              <a:t>OCSE </a:t>
            </a:r>
            <a:r>
              <a:rPr lang="en-US" baseline="0" dirty="0">
                <a:latin typeface="+mn-lt"/>
              </a:rPr>
              <a:t>will post the recordings and PowerPoints—including trainer notes—from all these sessions on the OCSE website for your future use and to share with </a:t>
            </a:r>
            <a:r>
              <a:rPr lang="en-US" baseline="0" dirty="0" smtClean="0">
                <a:latin typeface="+mn-lt"/>
              </a:rPr>
              <a:t>colleagues.</a:t>
            </a:r>
            <a:endParaRPr lang="en-US" baseline="0" dirty="0">
              <a:latin typeface="+mn-lt"/>
            </a:endParaRPr>
          </a:p>
        </p:txBody>
      </p:sp>
      <p:sp>
        <p:nvSpPr>
          <p:cNvPr id="4" name="Slide Number Placeholder 3"/>
          <p:cNvSpPr>
            <a:spLocks noGrp="1"/>
          </p:cNvSpPr>
          <p:nvPr>
            <p:ph type="sldNum" sz="quarter" idx="10"/>
          </p:nvPr>
        </p:nvSpPr>
        <p:spPr/>
        <p:txBody>
          <a:bodyPr/>
          <a:lstStyle/>
          <a:p>
            <a:pPr defTabSz="457154">
              <a:defRPr/>
            </a:pPr>
            <a:fld id="{824A558B-E4E9-A94A-B9C1-029E46A76ABA}" type="slidenum">
              <a:rPr lang="en-US">
                <a:solidFill>
                  <a:prstClr val="black"/>
                </a:solidFill>
                <a:latin typeface="Calibri"/>
              </a:rPr>
              <a:pPr defTabSz="457154">
                <a:defRPr/>
              </a:pPr>
              <a:t>46</a:t>
            </a:fld>
            <a:endParaRPr lang="en-US" dirty="0">
              <a:solidFill>
                <a:prstClr val="black"/>
              </a:solidFill>
              <a:latin typeface="Calibri"/>
            </a:endParaRPr>
          </a:p>
        </p:txBody>
      </p:sp>
    </p:spTree>
    <p:extLst>
      <p:ext uri="{BB962C8B-B14F-4D97-AF65-F5344CB8AC3E}">
        <p14:creationId xmlns:p14="http://schemas.microsoft.com/office/powerpoint/2010/main" val="493742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smtClean="0"/>
              <a:t>Thanks so much for participating.  Please use the </a:t>
            </a:r>
            <a:r>
              <a:rPr lang="en-US" baseline="0" dirty="0" smtClean="0"/>
              <a:t>email on this slide to send additional questions.  </a:t>
            </a:r>
          </a:p>
          <a:p>
            <a:endParaRPr lang="en-US" baseline="0"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47</a:t>
            </a:fld>
            <a:endParaRPr lang="en-US" dirty="0"/>
          </a:p>
        </p:txBody>
      </p:sp>
    </p:spTree>
    <p:extLst>
      <p:ext uri="{BB962C8B-B14F-4D97-AF65-F5344CB8AC3E}">
        <p14:creationId xmlns:p14="http://schemas.microsoft.com/office/powerpoint/2010/main" val="4107872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7154">
              <a:defRPr/>
            </a:pPr>
            <a:r>
              <a:rPr lang="en-US" dirty="0" smtClean="0"/>
              <a:t>Notes:</a:t>
            </a:r>
          </a:p>
          <a:p>
            <a:pPr defTabSz="457154">
              <a:defRPr/>
            </a:pPr>
            <a:endParaRPr lang="en-US" b="0" i="0" dirty="0" smtClean="0"/>
          </a:p>
          <a:p>
            <a:pPr defTabSz="457154">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Let’s review the correct</a:t>
            </a:r>
            <a:r>
              <a:rPr lang="en-US" baseline="0" dirty="0" smtClean="0"/>
              <a:t> response.  </a:t>
            </a:r>
            <a:r>
              <a:rPr lang="en-US" dirty="0" smtClean="0"/>
              <a:t>Whenever a child support agency receives an </a:t>
            </a:r>
            <a:r>
              <a:rPr lang="en-US" dirty="0"/>
              <a:t>application for </a:t>
            </a:r>
            <a:r>
              <a:rPr lang="en-US" dirty="0" smtClean="0"/>
              <a:t>services, an important first step is to analyze and research the case.  Before taking action on the case, it is critical to know if </a:t>
            </a:r>
            <a:r>
              <a:rPr lang="en-US" baseline="0" dirty="0" smtClean="0"/>
              <a:t>there was ever a child support order issued or if any other state has a case for these parties. </a:t>
            </a:r>
          </a:p>
          <a:p>
            <a:endParaRPr lang="en-US" baseline="0" dirty="0" smtClean="0"/>
          </a:p>
          <a:p>
            <a:r>
              <a:rPr lang="en-US" dirty="0" smtClean="0"/>
              <a:t>If you learn that an order or a IV-D case exists, you will most likely have to contact the other state’s worker or Central Registry for specific information and a copy of any order that was issued.</a:t>
            </a:r>
          </a:p>
          <a:p>
            <a:endParaRPr lang="en-US" dirty="0" smtClean="0"/>
          </a:p>
          <a:p>
            <a:r>
              <a:rPr lang="en-US" dirty="0" smtClean="0"/>
              <a:t>Doing these searches before determining the appropriate action on a case can prevent potential problems.</a:t>
            </a:r>
            <a:r>
              <a:rPr lang="en-US" baseline="0" dirty="0" smtClean="0"/>
              <a:t>  You do not want to </a:t>
            </a:r>
            <a:r>
              <a:rPr lang="en-US" dirty="0" smtClean="0"/>
              <a:t>establish an order when one already exists or enforce an order when</a:t>
            </a:r>
            <a:r>
              <a:rPr lang="en-US" dirty="0" smtClean="0">
                <a:solidFill>
                  <a:srgbClr val="0066FF"/>
                </a:solidFill>
              </a:rPr>
              <a:t> </a:t>
            </a:r>
            <a:r>
              <a:rPr lang="en-US" baseline="0" dirty="0" smtClean="0"/>
              <a:t>another state is already enforcing the same </a:t>
            </a:r>
            <a:r>
              <a:rPr lang="en-US" dirty="0" smtClean="0"/>
              <a:t>order.</a:t>
            </a:r>
          </a:p>
          <a:p>
            <a:endParaRPr lang="en-US" baseline="0" dirty="0" smtClean="0"/>
          </a:p>
          <a:p>
            <a:r>
              <a:rPr lang="en-US" dirty="0" smtClean="0"/>
              <a:t>There are several federal tools – such as QUICK or FCR Query, as mentioned here – that help with this research.  </a:t>
            </a:r>
            <a:r>
              <a:rPr lang="en-US" dirty="0"/>
              <a:t>Before we move on to the next scenario, let’s review these federal interstate communication tools i</a:t>
            </a:r>
            <a:r>
              <a:rPr lang="en-US" dirty="0" smtClean="0"/>
              <a:t>n </a:t>
            </a:r>
            <a:r>
              <a:rPr lang="en-US" dirty="0"/>
              <a:t>case you are not familiar with </a:t>
            </a:r>
            <a:r>
              <a:rPr lang="en-US" dirty="0" smtClean="0"/>
              <a:t>them.</a:t>
            </a:r>
            <a:endParaRPr lang="en-US" b="1" dirty="0" smtClean="0">
              <a:solidFill>
                <a:srgbClr val="FF0000"/>
              </a:solidFill>
            </a:endParaRPr>
          </a:p>
          <a:p>
            <a:endParaRPr lang="en-US" b="1"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2529544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smtClean="0"/>
              <a:t>QUICK is the acronym for a federal tool available through the OCSE Child Support</a:t>
            </a:r>
            <a:r>
              <a:rPr lang="en-US" baseline="0" dirty="0" smtClean="0"/>
              <a:t> </a:t>
            </a:r>
            <a:r>
              <a:rPr lang="en-US" dirty="0" smtClean="0"/>
              <a:t>Portal called Query Interstate Cases for Kids.  QUICK provides a real-time look into cases – both IV-D and non-IV-D </a:t>
            </a:r>
            <a:r>
              <a:rPr lang="en-US" dirty="0" smtClean="0">
                <a:solidFill>
                  <a:schemeClr val="tx1"/>
                </a:solidFill>
                <a:cs typeface="Arial" panose="020B0604020202020204" pitchFamily="34" charset="0"/>
              </a:rPr>
              <a:t>−</a:t>
            </a:r>
            <a:r>
              <a:rPr lang="en-US" dirty="0" smtClean="0"/>
              <a:t> in other states.</a:t>
            </a:r>
            <a:endParaRPr lang="en-US" strike="sngStrike" dirty="0" smtClean="0"/>
          </a:p>
          <a:p>
            <a:endParaRPr lang="en-US" dirty="0" smtClean="0"/>
          </a:p>
          <a:p>
            <a:r>
              <a:rPr lang="en-US" dirty="0" smtClean="0"/>
              <a:t>Another great tool is the Federal Case Registry (FCR).  An FCR query is also available on the portal.  When a support order is established or a IV-D case opened, the state must send information about these activities to the Federal Case Registry.  The FCR query allows you to find information on cases and orders in other states.</a:t>
            </a:r>
          </a:p>
          <a:p>
            <a:endParaRPr lang="en-US" dirty="0" smtClean="0"/>
          </a:p>
          <a:p>
            <a:pPr defTabSz="457154">
              <a:defRPr/>
            </a:pPr>
            <a:r>
              <a:rPr lang="en-US" dirty="0"/>
              <a:t>Electronic Document Exchange or EDE allows you to send forms and documents to other states </a:t>
            </a:r>
            <a:r>
              <a:rPr lang="en-US" dirty="0" smtClean="0">
                <a:solidFill>
                  <a:schemeClr val="tx1"/>
                </a:solidFill>
                <a:cs typeface="Arial" panose="020B0604020202020204" pitchFamily="34" charset="0"/>
              </a:rPr>
              <a:t>−</a:t>
            </a:r>
            <a:r>
              <a:rPr lang="en-US" dirty="0" smtClean="0"/>
              <a:t> </a:t>
            </a:r>
            <a:r>
              <a:rPr lang="en-US" dirty="0"/>
              <a:t>and receive them </a:t>
            </a:r>
            <a:r>
              <a:rPr lang="en-US" dirty="0" smtClean="0">
                <a:solidFill>
                  <a:schemeClr val="tx1"/>
                </a:solidFill>
                <a:cs typeface="Arial" panose="020B0604020202020204" pitchFamily="34" charset="0"/>
              </a:rPr>
              <a:t>−</a:t>
            </a:r>
            <a:r>
              <a:rPr lang="en-US" dirty="0" smtClean="0"/>
              <a:t> </a:t>
            </a:r>
            <a:r>
              <a:rPr lang="en-US" dirty="0"/>
              <a:t>through a secure system.  You wouldn’t use EDE to look up interstate information, but you can use it to send an intergovernmental transmittal requesting information or documents from another participating state.</a:t>
            </a:r>
          </a:p>
          <a:p>
            <a:endParaRPr lang="en-US" dirty="0" smtClean="0"/>
          </a:p>
          <a:p>
            <a:pPr defTabSz="457154">
              <a:defRPr/>
            </a:pPr>
            <a:r>
              <a:rPr lang="en-US" dirty="0" smtClean="0"/>
              <a:t>The </a:t>
            </a:r>
            <a:r>
              <a:rPr lang="en-US" dirty="0"/>
              <a:t>Child Support Enforcement </a:t>
            </a:r>
            <a:r>
              <a:rPr lang="en-US" dirty="0" smtClean="0"/>
              <a:t>Network (CSENet) </a:t>
            </a:r>
            <a:r>
              <a:rPr lang="en-US" dirty="0"/>
              <a:t>is another communication tool that transmits information through an automated batching </a:t>
            </a:r>
            <a:r>
              <a:rPr lang="en-US" dirty="0" smtClean="0"/>
              <a:t>system.</a:t>
            </a:r>
          </a:p>
          <a:p>
            <a:endParaRPr lang="en-US" dirty="0" smtClean="0"/>
          </a:p>
          <a:p>
            <a:pPr defTabSz="457154">
              <a:defRPr/>
            </a:pPr>
            <a:r>
              <a:rPr lang="en-US" strike="noStrike" baseline="0" dirty="0" smtClean="0"/>
              <a:t>Lastly, t</a:t>
            </a:r>
            <a:r>
              <a:rPr lang="en-US" baseline="0" dirty="0" smtClean="0"/>
              <a:t>he </a:t>
            </a:r>
            <a:r>
              <a:rPr lang="en-US" dirty="0"/>
              <a:t>Intergovernmental Reference Guide (IRG) on the OCSE website and the portal </a:t>
            </a:r>
            <a:r>
              <a:rPr lang="en-US" baseline="0" dirty="0" smtClean="0"/>
              <a:t>has a wealth of information on states’ laws and procedures, as well as contact information.  It also has information on tribes with IV-D programs and foreign </a:t>
            </a:r>
            <a:r>
              <a:rPr lang="en-US" dirty="0"/>
              <a:t>countries</a:t>
            </a:r>
            <a:r>
              <a:rPr lang="en-US" u="sng" dirty="0"/>
              <a:t> </a:t>
            </a:r>
            <a:r>
              <a:rPr lang="en-US" dirty="0"/>
              <a:t>that have joined the Hague Child Support Convention or have reciprocating agreements with the United States</a:t>
            </a:r>
            <a:r>
              <a:rPr lang="en-US" u="none" baseline="0" dirty="0" smtClean="0"/>
              <a:t>.</a:t>
            </a:r>
          </a:p>
          <a:p>
            <a:pPr defTabSz="457154">
              <a:defRPr/>
            </a:pPr>
            <a:endParaRPr lang="en-US" baseline="0" dirty="0" smtClean="0"/>
          </a:p>
          <a:p>
            <a:pPr defTabSz="457154">
              <a:defRPr/>
            </a:pPr>
            <a:r>
              <a:rPr lang="en-US" dirty="0"/>
              <a:t>OCSE’s Interstate Tools and Resources, s</a:t>
            </a:r>
            <a:r>
              <a:rPr lang="en-US" baseline="0" dirty="0" smtClean="0"/>
              <a:t>ession six of this interstate</a:t>
            </a:r>
            <a:r>
              <a:rPr lang="en-US" dirty="0" smtClean="0"/>
              <a:t> training series, is devoted to providing </a:t>
            </a:r>
            <a:r>
              <a:rPr lang="en-US" dirty="0"/>
              <a:t>a more comprehensive look at these important interstate tools.</a:t>
            </a:r>
            <a:endParaRPr lang="en-US" u="none" dirty="0"/>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dirty="0"/>
          </a:p>
        </p:txBody>
      </p:sp>
    </p:spTree>
    <p:extLst>
      <p:ext uri="{BB962C8B-B14F-4D97-AF65-F5344CB8AC3E}">
        <p14:creationId xmlns:p14="http://schemas.microsoft.com/office/powerpoint/2010/main" val="3389344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dirty="0" smtClean="0"/>
          </a:p>
          <a:p>
            <a:r>
              <a:rPr lang="en-US" dirty="0" smtClean="0"/>
              <a:t>Let’s </a:t>
            </a:r>
            <a:r>
              <a:rPr lang="en-US" dirty="0"/>
              <a:t>move on to scenarios involving the establishment of </a:t>
            </a:r>
            <a:r>
              <a:rPr lang="en-US" dirty="0" smtClean="0"/>
              <a:t>parentage and </a:t>
            </a:r>
            <a:r>
              <a:rPr lang="en-US" dirty="0"/>
              <a:t>support</a:t>
            </a:r>
            <a:r>
              <a:rPr lang="en-US" dirty="0" smtClean="0"/>
              <a:t> </a:t>
            </a:r>
            <a:r>
              <a:rPr lang="en-US" dirty="0"/>
              <a:t>in interstate </a:t>
            </a:r>
            <a:r>
              <a:rPr lang="en-US" dirty="0" smtClean="0"/>
              <a:t>cases.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4672120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2582">
              <a:defRPr/>
            </a:pPr>
            <a:r>
              <a:rPr lang="en-US" dirty="0" smtClean="0"/>
              <a:t>Notes:</a:t>
            </a:r>
          </a:p>
          <a:p>
            <a:endParaRPr lang="en-US" b="0" i="0" dirty="0" smtClean="0"/>
          </a:p>
          <a:p>
            <a:r>
              <a:rPr lang="en-US" b="0" i="0" dirty="0" smtClean="0"/>
              <a:t>[Trainer</a:t>
            </a:r>
            <a:r>
              <a:rPr lang="en-US" b="0" i="0" dirty="0" smtClean="0">
                <a:latin typeface="Arial" panose="020B0604020202020204" pitchFamily="34" charset="0"/>
                <a:cs typeface="Arial" panose="020B0604020202020204" pitchFamily="34" charset="0"/>
              </a:rPr>
              <a:t>−</a:t>
            </a:r>
            <a:r>
              <a:rPr lang="en-US" b="0" i="0" dirty="0" smtClean="0"/>
              <a:t>Read through</a:t>
            </a:r>
            <a:r>
              <a:rPr lang="en-US" b="0" i="0" baseline="0" dirty="0" smtClean="0"/>
              <a:t> the scenario and ask the audience to click on the most appropriate response.]</a:t>
            </a:r>
            <a:endParaRPr lang="en-US" b="0" i="0" dirty="0" smtClean="0">
              <a:solidFill>
                <a:srgbClr val="FF0000"/>
              </a:solidFill>
            </a:endParaRPr>
          </a:p>
          <a:p>
            <a:endParaRPr lang="en-US" dirty="0" smtClean="0"/>
          </a:p>
          <a:p>
            <a:pPr defTabSz="452582">
              <a:defRPr/>
            </a:pPr>
            <a:r>
              <a:rPr lang="en-US" b="0" i="0" baseline="0" dirty="0" smtClean="0"/>
              <a:t>[The poll is open.  Click on the button next to the answer you feel is the most appropriate and then click the submit button.]</a:t>
            </a:r>
            <a:endParaRPr lang="en-US" b="0" i="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453953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5790"/>
            <a:ext cx="5608320" cy="4499610"/>
          </a:xfrm>
        </p:spPr>
        <p:txBody>
          <a:bodyPr/>
          <a:lstStyle/>
          <a:p>
            <a:pPr defTabSz="457154">
              <a:defRPr/>
            </a:pPr>
            <a:r>
              <a:rPr lang="en-US" dirty="0" smtClean="0"/>
              <a:t>Notes:</a:t>
            </a:r>
          </a:p>
          <a:p>
            <a:pPr defTabSz="457154">
              <a:defRPr/>
            </a:pPr>
            <a:endParaRPr lang="en-US" dirty="0" smtClean="0"/>
          </a:p>
          <a:p>
            <a:pPr marL="0" marR="0" lvl="0" indent="0" algn="l" defTabSz="457154" rtl="0" eaLnBrk="1" fontAlgn="auto" latinLnBrk="0" hangingPunct="1">
              <a:lnSpc>
                <a:spcPct val="100000"/>
              </a:lnSpc>
              <a:spcBef>
                <a:spcPts val="0"/>
              </a:spcBef>
              <a:spcAft>
                <a:spcPts val="0"/>
              </a:spcAft>
              <a:buClrTx/>
              <a:buSzTx/>
              <a:buFontTx/>
              <a:buNone/>
              <a:tabLst/>
              <a:defRPr/>
            </a:pPr>
            <a:r>
              <a:rPr lang="en-US" b="0" i="0" dirty="0" smtClean="0"/>
              <a:t>[Trainer – After the poll closes, comment on the r</a:t>
            </a:r>
            <a:r>
              <a:rPr lang="en-US" b="0" i="0" baseline="0" dirty="0" smtClean="0"/>
              <a:t>esponses and the percentage of correct responses.]</a:t>
            </a:r>
          </a:p>
          <a:p>
            <a:endParaRPr lang="en-US" dirty="0" smtClean="0"/>
          </a:p>
          <a:p>
            <a:r>
              <a:rPr lang="en-US" dirty="0" smtClean="0"/>
              <a:t>The </a:t>
            </a:r>
            <a:r>
              <a:rPr lang="en-US" dirty="0"/>
              <a:t>only one of the four responses that cannot be used as a basis for long-arm jurisdiction </a:t>
            </a:r>
            <a:r>
              <a:rPr lang="en-US" dirty="0" smtClean="0"/>
              <a:t>under UIFSA is </a:t>
            </a:r>
            <a:r>
              <a:rPr lang="en-US" dirty="0"/>
              <a:t>number </a:t>
            </a:r>
            <a:r>
              <a:rPr lang="en-US" dirty="0" smtClean="0"/>
              <a:t>two </a:t>
            </a:r>
            <a:r>
              <a:rPr lang="en-US" dirty="0" smtClean="0">
                <a:solidFill>
                  <a:schemeClr val="tx1"/>
                </a:solidFill>
                <a:cs typeface="Arial" panose="020B0604020202020204" pitchFamily="34" charset="0"/>
              </a:rPr>
              <a:t>−</a:t>
            </a:r>
            <a:r>
              <a:rPr lang="en-US" dirty="0" smtClean="0"/>
              <a:t> </a:t>
            </a:r>
            <a:r>
              <a:rPr lang="en-US" dirty="0"/>
              <a:t>the </a:t>
            </a:r>
            <a:r>
              <a:rPr lang="en-US" dirty="0" smtClean="0"/>
              <a:t>noncustodial parent sent </a:t>
            </a:r>
            <a:r>
              <a:rPr lang="en-US" dirty="0"/>
              <a:t>money to </a:t>
            </a:r>
            <a:r>
              <a:rPr lang="en-US" dirty="0" smtClean="0"/>
              <a:t>the custodial parent </a:t>
            </a:r>
            <a:r>
              <a:rPr lang="en-US" dirty="0"/>
              <a:t>while he was living in </a:t>
            </a:r>
            <a:r>
              <a:rPr lang="en-US" dirty="0" smtClean="0"/>
              <a:t>Georgia.  This </a:t>
            </a:r>
            <a:r>
              <a:rPr lang="en-US" dirty="0"/>
              <a:t>does not prove any minimum contact of the </a:t>
            </a:r>
            <a:r>
              <a:rPr lang="en-US" dirty="0" smtClean="0"/>
              <a:t>noncustodial parent </a:t>
            </a:r>
            <a:r>
              <a:rPr lang="en-US" dirty="0"/>
              <a:t>with the </a:t>
            </a:r>
            <a:r>
              <a:rPr lang="en-US" dirty="0" smtClean="0"/>
              <a:t>forum state </a:t>
            </a:r>
            <a:r>
              <a:rPr lang="en-US" dirty="0"/>
              <a:t>of </a:t>
            </a:r>
            <a:r>
              <a:rPr lang="en-US" dirty="0" smtClean="0"/>
              <a:t>Maryland, which is required </a:t>
            </a:r>
            <a:r>
              <a:rPr lang="en-US" dirty="0"/>
              <a:t>to establish personal jurisdiction</a:t>
            </a:r>
            <a:r>
              <a:rPr lang="en-US" dirty="0" smtClean="0"/>
              <a:t>.  However</a:t>
            </a:r>
            <a:r>
              <a:rPr lang="en-US" dirty="0"/>
              <a:t>, if </a:t>
            </a:r>
            <a:r>
              <a:rPr lang="en-US" dirty="0" smtClean="0"/>
              <a:t>Roger </a:t>
            </a:r>
            <a:r>
              <a:rPr lang="en-US" dirty="0"/>
              <a:t>sent money to the </a:t>
            </a:r>
            <a:r>
              <a:rPr lang="en-US" dirty="0" smtClean="0"/>
              <a:t>custodial parent </a:t>
            </a:r>
            <a:r>
              <a:rPr lang="en-US" dirty="0"/>
              <a:t>to help support the child while </a:t>
            </a:r>
            <a:r>
              <a:rPr lang="en-US" dirty="0" smtClean="0"/>
              <a:t>he lived </a:t>
            </a:r>
            <a:r>
              <a:rPr lang="en-US" dirty="0"/>
              <a:t>in </a:t>
            </a:r>
            <a:r>
              <a:rPr lang="en-US" dirty="0" smtClean="0"/>
              <a:t>Maryland, </a:t>
            </a:r>
            <a:r>
              <a:rPr lang="en-US" dirty="0"/>
              <a:t>this would be a basis for long-arm jurisdiction.</a:t>
            </a:r>
          </a:p>
          <a:p>
            <a:endParaRPr lang="en-US" dirty="0" smtClean="0"/>
          </a:p>
          <a:p>
            <a:r>
              <a:rPr lang="en-US" dirty="0" smtClean="0"/>
              <a:t>The other three answers are facts that provide a basis for long-arm jurisdiction under UIFSA.  Remember that if Roger enters a general appearance or files a responsive document </a:t>
            </a:r>
            <a:r>
              <a:rPr lang="en-US" dirty="0" smtClean="0">
                <a:latin typeface="Arial" panose="020B0604020202020204" pitchFamily="34" charset="0"/>
                <a:cs typeface="Arial" panose="020B0604020202020204" pitchFamily="34" charset="0"/>
              </a:rPr>
              <a:t>−</a:t>
            </a:r>
            <a:r>
              <a:rPr lang="en-US" dirty="0" smtClean="0"/>
              <a:t> unless the response</a:t>
            </a:r>
            <a:r>
              <a:rPr lang="en-US" baseline="0" dirty="0" smtClean="0"/>
              <a:t> is to claim that the court does not have personal jurisdiction </a:t>
            </a:r>
            <a:r>
              <a:rPr lang="en-US" dirty="0" smtClean="0">
                <a:latin typeface="Arial" panose="020B0604020202020204" pitchFamily="34" charset="0"/>
                <a:cs typeface="Arial" panose="020B0604020202020204" pitchFamily="34" charset="0"/>
              </a:rPr>
              <a:t>−</a:t>
            </a:r>
            <a:r>
              <a:rPr lang="en-US" baseline="0" dirty="0" smtClean="0"/>
              <a:t> he submits to the personal jurisdiction of the state.</a:t>
            </a:r>
          </a:p>
          <a:p>
            <a:endParaRPr lang="en-US" dirty="0"/>
          </a:p>
          <a:p>
            <a:r>
              <a:rPr lang="en-US" dirty="0" smtClean="0"/>
              <a:t>So, </a:t>
            </a:r>
            <a:r>
              <a:rPr lang="en-US" dirty="0"/>
              <a:t>if there is no basis for </a:t>
            </a:r>
            <a:r>
              <a:rPr lang="en-US" dirty="0" smtClean="0"/>
              <a:t>personal jurisdiction</a:t>
            </a:r>
            <a:r>
              <a:rPr lang="en-US" dirty="0"/>
              <a:t>, what is the next step for the </a:t>
            </a:r>
            <a:r>
              <a:rPr lang="en-US" dirty="0" smtClean="0"/>
              <a:t>Maryland IV-D agency?  </a:t>
            </a:r>
            <a:r>
              <a:rPr lang="en-US" dirty="0"/>
              <a:t>If you are thinking that </a:t>
            </a:r>
            <a:r>
              <a:rPr lang="en-US" dirty="0" smtClean="0"/>
              <a:t>the</a:t>
            </a:r>
            <a:r>
              <a:rPr lang="en-US" baseline="0" dirty="0" smtClean="0"/>
              <a:t> agency</a:t>
            </a:r>
            <a:r>
              <a:rPr lang="en-US" dirty="0" smtClean="0"/>
              <a:t> </a:t>
            </a:r>
            <a:r>
              <a:rPr lang="en-US" dirty="0"/>
              <a:t>should prepare and </a:t>
            </a:r>
            <a:r>
              <a:rPr lang="en-US" dirty="0" smtClean="0"/>
              <a:t>refer an </a:t>
            </a:r>
            <a:r>
              <a:rPr lang="en-US" dirty="0"/>
              <a:t>interstate case to </a:t>
            </a:r>
            <a:r>
              <a:rPr lang="en-US" dirty="0" smtClean="0"/>
              <a:t>Georgia requesting establishment </a:t>
            </a:r>
            <a:r>
              <a:rPr lang="en-US" dirty="0"/>
              <a:t>and </a:t>
            </a:r>
            <a:r>
              <a:rPr lang="en-US" dirty="0" smtClean="0"/>
              <a:t>enforcement of </a:t>
            </a:r>
            <a:r>
              <a:rPr lang="en-US" dirty="0"/>
              <a:t>an order, you are correct</a:t>
            </a:r>
            <a:r>
              <a:rPr lang="en-US" dirty="0" smtClean="0"/>
              <a:t>.  Let’s </a:t>
            </a:r>
            <a:r>
              <a:rPr lang="en-US" dirty="0"/>
              <a:t>review the forms </a:t>
            </a:r>
            <a:r>
              <a:rPr lang="en-US" dirty="0" smtClean="0"/>
              <a:t>that are needed. </a:t>
            </a:r>
          </a:p>
          <a:p>
            <a:endParaRPr lang="en-US" dirty="0" smtClean="0"/>
          </a:p>
          <a:p>
            <a:r>
              <a:rPr lang="en-US" dirty="0" smtClean="0"/>
              <a:t>References:  </a:t>
            </a:r>
            <a:r>
              <a:rPr lang="en-US" baseline="0" dirty="0" smtClean="0"/>
              <a:t>UIFSA Section 201</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dirty="0"/>
          </a:p>
        </p:txBody>
      </p:sp>
    </p:spTree>
    <p:extLst>
      <p:ext uri="{BB962C8B-B14F-4D97-AF65-F5344CB8AC3E}">
        <p14:creationId xmlns:p14="http://schemas.microsoft.com/office/powerpoint/2010/main" val="22767870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a:t>Click to Edit Master Style</a:t>
            </a:r>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2147662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baseline="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8"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190966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p:cNvSpPr>
            <a:spLocks noGrp="1"/>
          </p:cNvSpPr>
          <p:nvPr>
            <p:ph sz="half" idx="11" hasCustomPrompt="1"/>
          </p:nvPr>
        </p:nvSpPr>
        <p:spPr>
          <a:xfrm>
            <a:off x="4724400" y="152400"/>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
        <p:nvSpPr>
          <p:cNvPr id="5" name="Title 1"/>
          <p:cNvSpPr>
            <a:spLocks noGrp="1"/>
          </p:cNvSpPr>
          <p:nvPr>
            <p:ph type="title" hasCustomPrompt="1"/>
          </p:nvPr>
        </p:nvSpPr>
        <p:spPr>
          <a:xfrm>
            <a:off x="533400" y="848380"/>
            <a:ext cx="40386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404200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ore Information - 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Office of Child Support Enforcement</a:t>
            </a:r>
            <a:endParaRPr lang="en-US" dirty="0"/>
          </a:p>
        </p:txBody>
      </p:sp>
      <p:sp>
        <p:nvSpPr>
          <p:cNvPr id="4" name="Slide Number Placeholder 3"/>
          <p:cNvSpPr>
            <a:spLocks noGrp="1"/>
          </p:cNvSpPr>
          <p:nvPr>
            <p:ph type="sldNum" sz="quarter" idx="11"/>
          </p:nvPr>
        </p:nvSpPr>
        <p:spPr/>
        <p:txBody>
          <a:bodyPr/>
          <a:lstStyle/>
          <a:p>
            <a:fld id="{42782948-4DBE-204D-AB9E-B65E067054AE}" type="slidenum">
              <a:rPr lang="en-US" smtClean="0"/>
              <a:pPr/>
              <a:t>‹#›</a:t>
            </a:fld>
            <a:endParaRPr lang="en-US" dirty="0"/>
          </a:p>
        </p:txBody>
      </p:sp>
      <p:sp>
        <p:nvSpPr>
          <p:cNvPr id="8" name="Text Placeholder 7"/>
          <p:cNvSpPr>
            <a:spLocks noGrp="1"/>
          </p:cNvSpPr>
          <p:nvPr>
            <p:ph type="body" sz="quarter" idx="12" hasCustomPrompt="1"/>
          </p:nvPr>
        </p:nvSpPr>
        <p:spPr>
          <a:xfrm>
            <a:off x="685800" y="1828800"/>
            <a:ext cx="5943600" cy="3581400"/>
          </a:xfrm>
        </p:spPr>
        <p:txBody>
          <a:bodyPr/>
          <a:lstStyle>
            <a:lvl1pPr marL="0" marR="0" indent="0" algn="l" defTabSz="457200" rtl="0" eaLnBrk="1" fontAlgn="auto" latinLnBrk="0" hangingPunct="1">
              <a:lnSpc>
                <a:spcPct val="100000"/>
              </a:lnSpc>
              <a:spcBef>
                <a:spcPts val="0"/>
              </a:spcBef>
              <a:spcAft>
                <a:spcPts val="3000"/>
              </a:spcAft>
              <a:buClrTx/>
              <a:buSzTx/>
              <a:buFont typeface="Arial"/>
              <a:buNone/>
              <a:tabLst/>
              <a:defRPr/>
            </a:lvl1pPr>
          </a:lstStyle>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Name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Division/Office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Contact Information</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Website</a:t>
            </a:r>
          </a:p>
          <a:p>
            <a:pPr lvl="0"/>
            <a:endParaRPr lang="en-US" dirty="0"/>
          </a:p>
        </p:txBody>
      </p:sp>
      <p:sp>
        <p:nvSpPr>
          <p:cNvPr id="9" name="TextBox 8"/>
          <p:cNvSpPr txBox="1"/>
          <p:nvPr userDrawn="1"/>
        </p:nvSpPr>
        <p:spPr>
          <a:xfrm>
            <a:off x="666750" y="847725"/>
            <a:ext cx="59436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36A90"/>
                </a:solidFill>
                <a:effectLst/>
                <a:uLnTx/>
                <a:uFillTx/>
                <a:latin typeface="Arial" panose="020B0604020202020204" pitchFamily="34" charset="0"/>
                <a:ea typeface="+mj-ea"/>
              </a:rPr>
              <a:t>For More Information</a:t>
            </a:r>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8999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ore Information - 2">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293175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ore Information - 3">
    <p:spTree>
      <p:nvGrpSpPr>
        <p:cNvPr id="1" name=""/>
        <p:cNvGrpSpPr/>
        <p:nvPr/>
      </p:nvGrpSpPr>
      <p:grpSpPr>
        <a:xfrm>
          <a:off x="0" y="0"/>
          <a:ext cx="0" cy="0"/>
          <a:chOff x="0" y="0"/>
          <a:chExt cx="0" cy="0"/>
        </a:xfrm>
      </p:grpSpPr>
      <p:sp>
        <p:nvSpPr>
          <p:cNvPr id="14" name="Title 7"/>
          <p:cNvSpPr>
            <a:spLocks noGrp="1"/>
          </p:cNvSpPr>
          <p:nvPr>
            <p:ph type="title" hasCustomPrompt="1"/>
          </p:nvPr>
        </p:nvSpPr>
        <p:spPr>
          <a:xfrm>
            <a:off x="552450" y="533400"/>
            <a:ext cx="3657600" cy="523220"/>
          </a:xfrm>
          <a:effectLst/>
        </p:spPr>
        <p:txBody>
          <a:bodyPr/>
          <a:lstStyle>
            <a:lvl1pPr>
              <a:defRPr>
                <a:solidFill>
                  <a:srgbClr val="336A90"/>
                </a:solidFill>
              </a:defRPr>
            </a:lvl1pPr>
          </a:lstStyle>
          <a:p>
            <a:r>
              <a:rPr lang="en-US" dirty="0"/>
              <a:t>For More Information</a:t>
            </a: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Text STYLE</a:t>
            </a:r>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855222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a:t>Click to Edit Master Style</a:t>
            </a:r>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11959785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a:t>Click to Edit Master Style</a:t>
            </a:r>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4375" y="5847783"/>
            <a:ext cx="3752407" cy="570367"/>
          </a:xfrm>
          <a:prstGeom prst="rect">
            <a:avLst/>
          </a:prstGeom>
        </p:spPr>
      </p:pic>
    </p:spTree>
    <p:extLst>
      <p:ext uri="{BB962C8B-B14F-4D97-AF65-F5344CB8AC3E}">
        <p14:creationId xmlns:p14="http://schemas.microsoft.com/office/powerpoint/2010/main" val="34004890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a:t>Title Goes Here &amp;</a:t>
            </a:r>
            <a:br>
              <a:rPr lang="en-US" dirty="0"/>
            </a:br>
            <a:r>
              <a:rPr lang="en-US" dirty="0"/>
              <a:t>Can Run Two Lines</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21396133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2667000"/>
            <a:ext cx="5486400" cy="1447800"/>
          </a:xfrm>
        </p:spPr>
        <p:txBody>
          <a:bodyPr anchor="ctr" anchorCtr="0">
            <a:normAutofit/>
          </a:bodyPr>
          <a:lstStyle>
            <a:lvl1pPr>
              <a:defRPr sz="3200" baseline="0">
                <a:solidFill>
                  <a:srgbClr val="FFFFFF"/>
                </a:solidFill>
              </a:defRPr>
            </a:lvl1pPr>
          </a:lstStyle>
          <a:p>
            <a:r>
              <a:rPr lang="en-US" dirty="0"/>
              <a:t>Click to Edit Master </a:t>
            </a:r>
            <a:br>
              <a:rPr lang="en-US" dirty="0"/>
            </a:br>
            <a:r>
              <a:rPr lang="en-US" dirty="0"/>
              <a:t>Photo Title Style</a:t>
            </a:r>
          </a:p>
        </p:txBody>
      </p:sp>
      <p:sp>
        <p:nvSpPr>
          <p:cNvPr id="15" name="Subtitle 2"/>
          <p:cNvSpPr>
            <a:spLocks noGrp="1"/>
          </p:cNvSpPr>
          <p:nvPr>
            <p:ph type="subTitle" idx="1" hasCustomPrompt="1"/>
          </p:nvPr>
        </p:nvSpPr>
        <p:spPr>
          <a:xfrm>
            <a:off x="914400" y="43434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1066800" y="41148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6" name="Picture 5"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29423774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a:t>Click to Edit Master Divider Title Style</a:t>
            </a:r>
          </a:p>
        </p:txBody>
      </p:sp>
    </p:spTree>
    <p:extLst>
      <p:ext uri="{BB962C8B-B14F-4D97-AF65-F5344CB8AC3E}">
        <p14:creationId xmlns:p14="http://schemas.microsoft.com/office/powerpoint/2010/main" val="456771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a:t>Click to Edit Master Style</a:t>
            </a:r>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4375" y="5847783"/>
            <a:ext cx="3752407" cy="570367"/>
          </a:xfrm>
          <a:prstGeom prst="rect">
            <a:avLst/>
          </a:prstGeom>
        </p:spPr>
      </p:pic>
    </p:spTree>
    <p:extLst>
      <p:ext uri="{BB962C8B-B14F-4D97-AF65-F5344CB8AC3E}">
        <p14:creationId xmlns:p14="http://schemas.microsoft.com/office/powerpoint/2010/main" val="19383389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a:t>Click to Edit Photo Divider </a:t>
            </a:r>
            <a:br>
              <a:rPr lang="en-US" dirty="0"/>
            </a:br>
            <a:r>
              <a:rPr lang="en-US" dirty="0"/>
              <a:t>Title Style</a:t>
            </a:r>
          </a:p>
        </p:txBody>
      </p:sp>
    </p:spTree>
    <p:extLst>
      <p:ext uri="{BB962C8B-B14F-4D97-AF65-F5344CB8AC3E}">
        <p14:creationId xmlns:p14="http://schemas.microsoft.com/office/powerpoint/2010/main" val="4062195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a:t>Click to Edit Photo Divider </a:t>
            </a:r>
            <a:br>
              <a:rPr lang="en-US" dirty="0"/>
            </a:br>
            <a:r>
              <a:rPr lang="en-US" dirty="0"/>
              <a:t>Title Style</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75099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vl3pPr>
              <a:defRPr sz="1600">
                <a:latin typeface="Arial" panose="020B0604020202020204" pitchFamily="34" charset="0"/>
                <a:cs typeface="Arial" panose="020B0604020202020204" pitchFamily="34" charset="0"/>
              </a:defRPr>
            </a:lvl3pPr>
          </a:lstStyle>
          <a:p>
            <a:pPr lvl="0"/>
            <a:r>
              <a:rPr lang="en-US" dirty="0"/>
              <a:t>Level 1 bullet goes here</a:t>
            </a:r>
          </a:p>
          <a:p>
            <a:pPr lvl="1"/>
            <a:r>
              <a:rPr lang="en-US" dirty="0"/>
              <a:t>Level 2 bullet goes here</a:t>
            </a:r>
          </a:p>
          <a:p>
            <a:pPr lvl="2"/>
            <a:r>
              <a:rPr lang="en-US" dirty="0"/>
              <a:t>Level 3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 &amp; Can Run Two Lines</a:t>
            </a:r>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Tree>
    <p:extLst>
      <p:ext uri="{BB962C8B-B14F-4D97-AF65-F5344CB8AC3E}">
        <p14:creationId xmlns:p14="http://schemas.microsoft.com/office/powerpoint/2010/main" val="27781176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85800" y="1600200"/>
            <a:ext cx="3657296" cy="4724400"/>
          </a:xfrm>
        </p:spPr>
        <p:txBody>
          <a:bodyPr>
            <a:normAutofit/>
          </a:bodyPr>
          <a:lstStyle>
            <a:lvl1pPr>
              <a:defRPr sz="2000" baseline="0">
                <a:solidFill>
                  <a:srgbClr val="5B616B"/>
                </a:solidFill>
              </a:defRPr>
            </a:lvl1pPr>
            <a:lvl2pPr>
              <a:defRPr sz="1800" baseline="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6" name="Content Placeholder 2"/>
          <p:cNvSpPr>
            <a:spLocks noGrp="1"/>
          </p:cNvSpPr>
          <p:nvPr>
            <p:ph sz="half" idx="11" hasCustomPrompt="1"/>
          </p:nvPr>
        </p:nvSpPr>
        <p:spPr>
          <a:xfrm>
            <a:off x="4724400" y="1600200"/>
            <a:ext cx="3505200"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12"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17962111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baseline="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8"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1597698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p:cNvSpPr>
            <a:spLocks noGrp="1"/>
          </p:cNvSpPr>
          <p:nvPr>
            <p:ph sz="half" idx="11" hasCustomPrompt="1"/>
          </p:nvPr>
        </p:nvSpPr>
        <p:spPr>
          <a:xfrm>
            <a:off x="4724400" y="152400"/>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
        <p:nvSpPr>
          <p:cNvPr id="5" name="Title 1"/>
          <p:cNvSpPr>
            <a:spLocks noGrp="1"/>
          </p:cNvSpPr>
          <p:nvPr>
            <p:ph type="title" hasCustomPrompt="1"/>
          </p:nvPr>
        </p:nvSpPr>
        <p:spPr>
          <a:xfrm>
            <a:off x="533400" y="848380"/>
            <a:ext cx="40386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1180813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re Information - 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t>Office of Child Support Enforcement</a:t>
            </a:r>
            <a:endParaRPr lang="en-US" dirty="0"/>
          </a:p>
        </p:txBody>
      </p:sp>
      <p:sp>
        <p:nvSpPr>
          <p:cNvPr id="4" name="Slide Number Placeholder 3"/>
          <p:cNvSpPr>
            <a:spLocks noGrp="1"/>
          </p:cNvSpPr>
          <p:nvPr>
            <p:ph type="sldNum" sz="quarter" idx="11"/>
          </p:nvPr>
        </p:nvSpPr>
        <p:spPr/>
        <p:txBody>
          <a:bodyPr/>
          <a:lstStyle/>
          <a:p>
            <a:fld id="{42782948-4DBE-204D-AB9E-B65E067054AE}" type="slidenum">
              <a:rPr lang="en-US" smtClean="0"/>
              <a:pPr/>
              <a:t>‹#›</a:t>
            </a:fld>
            <a:endParaRPr lang="en-US" dirty="0"/>
          </a:p>
        </p:txBody>
      </p:sp>
      <p:sp>
        <p:nvSpPr>
          <p:cNvPr id="8" name="Text Placeholder 7"/>
          <p:cNvSpPr>
            <a:spLocks noGrp="1"/>
          </p:cNvSpPr>
          <p:nvPr>
            <p:ph type="body" sz="quarter" idx="12" hasCustomPrompt="1"/>
          </p:nvPr>
        </p:nvSpPr>
        <p:spPr>
          <a:xfrm>
            <a:off x="685800" y="1828800"/>
            <a:ext cx="5943600" cy="3581400"/>
          </a:xfrm>
        </p:spPr>
        <p:txBody>
          <a:bodyPr/>
          <a:lstStyle>
            <a:lvl1pPr marL="0" marR="0" indent="0" algn="l" defTabSz="457200" rtl="0" eaLnBrk="1" fontAlgn="auto" latinLnBrk="0" hangingPunct="1">
              <a:lnSpc>
                <a:spcPct val="100000"/>
              </a:lnSpc>
              <a:spcBef>
                <a:spcPts val="0"/>
              </a:spcBef>
              <a:spcAft>
                <a:spcPts val="3000"/>
              </a:spcAft>
              <a:buClrTx/>
              <a:buSzTx/>
              <a:buFont typeface="Arial"/>
              <a:buNone/>
              <a:tabLst/>
              <a:defRPr/>
            </a:lvl1pPr>
          </a:lstStyle>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Name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Division/Office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Contact Information</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Website</a:t>
            </a:r>
          </a:p>
          <a:p>
            <a:pPr lvl="0"/>
            <a:endParaRPr lang="en-US" dirty="0"/>
          </a:p>
        </p:txBody>
      </p:sp>
      <p:sp>
        <p:nvSpPr>
          <p:cNvPr id="9" name="TextBox 8"/>
          <p:cNvSpPr txBox="1"/>
          <p:nvPr userDrawn="1"/>
        </p:nvSpPr>
        <p:spPr>
          <a:xfrm>
            <a:off x="666750" y="847725"/>
            <a:ext cx="5943600" cy="523220"/>
          </a:xfrm>
          <a:prstGeom prst="rect">
            <a:avLst/>
          </a:prstGeom>
          <a:noFill/>
        </p:spPr>
        <p:txBody>
          <a:bodyPr wrap="square" rtlCol="0">
            <a:spAutoFit/>
          </a:bodyPr>
          <a:lstStyle/>
          <a:p>
            <a:r>
              <a:rPr lang="en-US" sz="2800" dirty="0">
                <a:solidFill>
                  <a:srgbClr val="336A90"/>
                </a:solidFill>
                <a:latin typeface="Arial" panose="020B0604020202020204" pitchFamily="34" charset="0"/>
              </a:rPr>
              <a:t>For More Information</a:t>
            </a:r>
            <a:endParaRPr lang="en-US" sz="1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44526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ore Information - 2">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7135909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ore Information - 3">
    <p:spTree>
      <p:nvGrpSpPr>
        <p:cNvPr id="1" name=""/>
        <p:cNvGrpSpPr/>
        <p:nvPr/>
      </p:nvGrpSpPr>
      <p:grpSpPr>
        <a:xfrm>
          <a:off x="0" y="0"/>
          <a:ext cx="0" cy="0"/>
          <a:chOff x="0" y="0"/>
          <a:chExt cx="0" cy="0"/>
        </a:xfrm>
      </p:grpSpPr>
      <p:sp>
        <p:nvSpPr>
          <p:cNvPr id="14" name="Title 7"/>
          <p:cNvSpPr>
            <a:spLocks noGrp="1"/>
          </p:cNvSpPr>
          <p:nvPr>
            <p:ph type="title" hasCustomPrompt="1"/>
          </p:nvPr>
        </p:nvSpPr>
        <p:spPr>
          <a:xfrm>
            <a:off x="552450" y="533400"/>
            <a:ext cx="3657600" cy="523220"/>
          </a:xfrm>
          <a:effectLst/>
        </p:spPr>
        <p:txBody>
          <a:bodyPr/>
          <a:lstStyle>
            <a:lvl1pPr>
              <a:defRPr>
                <a:solidFill>
                  <a:srgbClr val="336A90"/>
                </a:solidFill>
              </a:defRPr>
            </a:lvl1pPr>
          </a:lstStyle>
          <a:p>
            <a:r>
              <a:rPr lang="en-US" dirty="0"/>
              <a:t>For More Information</a:t>
            </a: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Text STYLE</a:t>
            </a:r>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11687246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a:t>10/26/2016</a:t>
            </a:r>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a:solidFill>
                  <a:srgbClr val="FFFFFF"/>
                </a:solidFill>
              </a:rPr>
              <a:t>Office of Child Support Enforcement</a:t>
            </a:r>
          </a:p>
          <a:p>
            <a:r>
              <a:rPr lang="en-US" sz="1600" dirty="0">
                <a:solidFill>
                  <a:srgbClr val="FFFFFF"/>
                </a:solidFill>
              </a:rPr>
              <a:t>Division of Policy and Training</a:t>
            </a: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742744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a:t>Title Goes Here &amp;</a:t>
            </a:r>
            <a:br>
              <a:rPr lang="en-US" dirty="0"/>
            </a:br>
            <a:r>
              <a:rPr lang="en-US" dirty="0"/>
              <a:t>Can Run Two Lines</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33609582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a:t>Click to edit Master text styles</a:t>
            </a:r>
          </a:p>
          <a:p>
            <a:pPr lvl="1"/>
            <a:r>
              <a:rPr lang="en-US" dirty="0"/>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r>
              <a:rPr lang="en-US"/>
              <a:t>10/26/2016</a:t>
            </a:r>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a:t>CLICK TO EDIT MASTER TITLE STYLE</a:t>
            </a:r>
          </a:p>
        </p:txBody>
      </p:sp>
    </p:spTree>
    <p:extLst>
      <p:ext uri="{BB962C8B-B14F-4D97-AF65-F5344CB8AC3E}">
        <p14:creationId xmlns:p14="http://schemas.microsoft.com/office/powerpoint/2010/main" val="699957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a:t>10/26/2016</a:t>
            </a:r>
            <a:endParaRPr lang="en-US" dirty="0"/>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908207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2667000"/>
            <a:ext cx="5486400" cy="1447800"/>
          </a:xfrm>
        </p:spPr>
        <p:txBody>
          <a:bodyPr anchor="ctr" anchorCtr="0">
            <a:normAutofit/>
          </a:bodyPr>
          <a:lstStyle>
            <a:lvl1pPr>
              <a:defRPr sz="3200" baseline="0">
                <a:solidFill>
                  <a:srgbClr val="FFFFFF"/>
                </a:solidFill>
              </a:defRPr>
            </a:lvl1pPr>
          </a:lstStyle>
          <a:p>
            <a:r>
              <a:rPr lang="en-US" dirty="0"/>
              <a:t>Click to Edit Master </a:t>
            </a:r>
            <a:br>
              <a:rPr lang="en-US" dirty="0"/>
            </a:br>
            <a:r>
              <a:rPr lang="en-US" dirty="0"/>
              <a:t>Photo Title Style</a:t>
            </a:r>
          </a:p>
        </p:txBody>
      </p:sp>
      <p:sp>
        <p:nvSpPr>
          <p:cNvPr id="15" name="Subtitle 2"/>
          <p:cNvSpPr>
            <a:spLocks noGrp="1"/>
          </p:cNvSpPr>
          <p:nvPr>
            <p:ph type="subTitle" idx="1" hasCustomPrompt="1"/>
          </p:nvPr>
        </p:nvSpPr>
        <p:spPr>
          <a:xfrm>
            <a:off x="914400" y="43434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1066800" y="41148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6" name="Picture 5"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3861607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a:t>Click to Edit Master Divider Title Style</a:t>
            </a:r>
          </a:p>
        </p:txBody>
      </p:sp>
    </p:spTree>
    <p:extLst>
      <p:ext uri="{BB962C8B-B14F-4D97-AF65-F5344CB8AC3E}">
        <p14:creationId xmlns:p14="http://schemas.microsoft.com/office/powerpoint/2010/main" val="183496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a:t>Click to Edit Photo Divider </a:t>
            </a:r>
            <a:br>
              <a:rPr lang="en-US" dirty="0"/>
            </a:br>
            <a:r>
              <a:rPr lang="en-US" dirty="0"/>
              <a:t>Title Style</a:t>
            </a:r>
          </a:p>
        </p:txBody>
      </p:sp>
    </p:spTree>
    <p:extLst>
      <p:ext uri="{BB962C8B-B14F-4D97-AF65-F5344CB8AC3E}">
        <p14:creationId xmlns:p14="http://schemas.microsoft.com/office/powerpoint/2010/main" val="2452134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a:t>Click to Edit Photo Divider </a:t>
            </a:r>
            <a:br>
              <a:rPr lang="en-US" dirty="0"/>
            </a:br>
            <a:r>
              <a:rPr lang="en-US" dirty="0"/>
              <a:t>Title Style</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61616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vl3pPr>
              <a:defRPr sz="1600">
                <a:latin typeface="Arial" panose="020B0604020202020204" pitchFamily="34" charset="0"/>
                <a:cs typeface="Arial" panose="020B0604020202020204" pitchFamily="34" charset="0"/>
              </a:defRPr>
            </a:lvl3pPr>
          </a:lstStyle>
          <a:p>
            <a:pPr lvl="0"/>
            <a:r>
              <a:rPr lang="en-US" dirty="0"/>
              <a:t>Level 1 bullet goes here</a:t>
            </a:r>
          </a:p>
          <a:p>
            <a:pPr lvl="1"/>
            <a:r>
              <a:rPr lang="en-US" dirty="0"/>
              <a:t>Level 2 bullet goes here</a:t>
            </a:r>
          </a:p>
          <a:p>
            <a:pPr lvl="2"/>
            <a:r>
              <a:rPr lang="en-US" dirty="0"/>
              <a:t>Level 3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 &amp; Can Run Two Lines</a:t>
            </a:r>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Tree>
    <p:extLst>
      <p:ext uri="{BB962C8B-B14F-4D97-AF65-F5344CB8AC3E}">
        <p14:creationId xmlns:p14="http://schemas.microsoft.com/office/powerpoint/2010/main" val="1116097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85800" y="1600200"/>
            <a:ext cx="3657296" cy="4724400"/>
          </a:xfrm>
        </p:spPr>
        <p:txBody>
          <a:bodyPr>
            <a:normAutofit/>
          </a:bodyPr>
          <a:lstStyle>
            <a:lvl1pPr>
              <a:defRPr sz="2000" baseline="0">
                <a:solidFill>
                  <a:srgbClr val="5B616B"/>
                </a:solidFill>
              </a:defRPr>
            </a:lvl1pPr>
            <a:lvl2pPr>
              <a:defRPr sz="1800" baseline="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6" name="Content Placeholder 2"/>
          <p:cNvSpPr>
            <a:spLocks noGrp="1"/>
          </p:cNvSpPr>
          <p:nvPr>
            <p:ph sz="half" idx="11" hasCustomPrompt="1"/>
          </p:nvPr>
        </p:nvSpPr>
        <p:spPr>
          <a:xfrm>
            <a:off x="4724400" y="1600200"/>
            <a:ext cx="3505200"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12"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224755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r>
              <a:rPr lang="en-US" dirty="0"/>
              <a:t>Office of Child Support Enforcement</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38" r:id="rId1"/>
    <p:sldLayoutId id="2147483741" r:id="rId2"/>
    <p:sldLayoutId id="2147483743" r:id="rId3"/>
    <p:sldLayoutId id="2147483742" r:id="rId4"/>
    <p:sldLayoutId id="2147483654" r:id="rId5"/>
    <p:sldLayoutId id="2147483745" r:id="rId6"/>
    <p:sldLayoutId id="2147483746" r:id="rId7"/>
    <p:sldLayoutId id="2147483708" r:id="rId8"/>
    <p:sldLayoutId id="2147483774" r:id="rId9"/>
    <p:sldLayoutId id="2147483710" r:id="rId10"/>
    <p:sldLayoutId id="2147483748" r:id="rId11"/>
    <p:sldLayoutId id="2147483776" r:id="rId12"/>
    <p:sldLayoutId id="2147483744" r:id="rId13"/>
    <p:sldLayoutId id="2147483775" r:id="rId14"/>
  </p:sldLayoutIdLst>
  <p:hf hd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r>
              <a:rPr lang="en-US" dirty="0"/>
              <a:t>Office of Child Support Enforcement</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1004233144"/>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Lst>
  <p:hf hd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3.xml"/><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hyperlink" Target="https://www.acf.hhs.gov/css" TargetMode="External"/><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hyperlink" Target="https://www.acf.hhs.gov/css/resource/interstate-child-support-payment-processing" TargetMode="External"/><Relationship Id="rId5" Type="http://schemas.openxmlformats.org/officeDocument/2006/relationships/hyperlink" Target="http://www.uniformlaws.org/shared/docs/interstate%20family%20support/UIFSA_2008_Final_Amended%202015_Revised%20Prefatory%20Note%20and%20Comments.pdf" TargetMode="External"/><Relationship Id="rId4" Type="http://schemas.openxmlformats.org/officeDocument/2006/relationships/hyperlink" Target="https://www.acf.hhs.gov/css/resource/interstate-case-processing-training-materials"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acf.hhs.gov/css/resource/uifsa-intergovernmental-child-support-enforcement-forms" TargetMode="External"/><Relationship Id="rId2" Type="http://schemas.openxmlformats.org/officeDocument/2006/relationships/notesSlide" Target="../notesSlides/notesSlide44.xml"/><Relationship Id="rId1" Type="http://schemas.openxmlformats.org/officeDocument/2006/relationships/slideLayout" Target="../slideLayouts/slideLayout8.xml"/><Relationship Id="rId5" Type="http://schemas.openxmlformats.org/officeDocument/2006/relationships/hyperlink" Target="https://www.acf.hhs.gov/sites/default/files/programs/css/intergovernmental_forms_matrix.pdf" TargetMode="External"/><Relationship Id="rId4" Type="http://schemas.openxmlformats.org/officeDocument/2006/relationships/hyperlink" Target="https://www.acf.hhs.gov/css/resource/intergovernmental-forms-trainin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956441" y="3276600"/>
            <a:ext cx="5486400" cy="1447800"/>
          </a:xfrm>
        </p:spPr>
        <p:txBody>
          <a:bodyPr>
            <a:normAutofit/>
          </a:bodyPr>
          <a:lstStyle/>
          <a:p>
            <a:pPr>
              <a:lnSpc>
                <a:spcPts val="3480"/>
              </a:lnSpc>
              <a:spcBef>
                <a:spcPts val="0"/>
              </a:spcBef>
            </a:pPr>
            <a:r>
              <a:rPr lang="en-US" dirty="0"/>
              <a:t>INTERSTATE SCENARIOS</a:t>
            </a:r>
            <a:br>
              <a:rPr lang="en-US" dirty="0"/>
            </a:br>
            <a:endParaRPr lang="en-US" dirty="0"/>
          </a:p>
        </p:txBody>
      </p:sp>
      <p:sp>
        <p:nvSpPr>
          <p:cNvPr id="6" name="Subtitle 5"/>
          <p:cNvSpPr>
            <a:spLocks noGrp="1"/>
          </p:cNvSpPr>
          <p:nvPr>
            <p:ph type="subTitle" idx="1"/>
          </p:nvPr>
        </p:nvSpPr>
        <p:spPr>
          <a:xfrm>
            <a:off x="1026459" y="4495800"/>
            <a:ext cx="5562600" cy="1066800"/>
          </a:xfrm>
        </p:spPr>
        <p:txBody>
          <a:bodyPr/>
          <a:lstStyle/>
          <a:p>
            <a:r>
              <a:rPr lang="en-US" dirty="0" smtClean="0"/>
              <a:t>October 4, 2018</a:t>
            </a:r>
            <a:endParaRPr lang="en-US" dirty="0"/>
          </a:p>
        </p:txBody>
      </p:sp>
    </p:spTree>
    <p:extLst>
      <p:ext uri="{BB962C8B-B14F-4D97-AF65-F5344CB8AC3E}">
        <p14:creationId xmlns:p14="http://schemas.microsoft.com/office/powerpoint/2010/main" val="42747038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en-US" dirty="0"/>
              <a:t>Child Support Enforcement Transmittal #1 – Initial </a:t>
            </a:r>
            <a:r>
              <a:rPr lang="en-US" dirty="0" smtClean="0"/>
              <a:t>Request</a:t>
            </a:r>
          </a:p>
          <a:p>
            <a:pPr lvl="0"/>
            <a:r>
              <a:rPr lang="en-US" dirty="0" smtClean="0"/>
              <a:t>Child </a:t>
            </a:r>
            <a:r>
              <a:rPr lang="en-US" dirty="0"/>
              <a:t>Support Agency Confidential Information Form</a:t>
            </a:r>
          </a:p>
          <a:p>
            <a:pPr lvl="0"/>
            <a:r>
              <a:rPr lang="en-US" dirty="0"/>
              <a:t>Uniform Support Petition</a:t>
            </a:r>
          </a:p>
          <a:p>
            <a:pPr lvl="0"/>
            <a:r>
              <a:rPr lang="en-US" dirty="0"/>
              <a:t>General Testimony</a:t>
            </a:r>
          </a:p>
          <a:p>
            <a:pPr lvl="0"/>
            <a:r>
              <a:rPr lang="en-US" dirty="0"/>
              <a:t>Personal Information Form for UIFSA </a:t>
            </a:r>
            <a:r>
              <a:rPr lang="en-US" dirty="0" smtClean="0"/>
              <a:t>§ 311</a:t>
            </a:r>
            <a:endParaRPr lang="en-US" dirty="0"/>
          </a:p>
          <a:p>
            <a:pPr marL="0" indent="0">
              <a:buNone/>
            </a:pPr>
            <a:r>
              <a:rPr lang="en-US" dirty="0" smtClean="0"/>
              <a:t>If parentage needs to be determined, include:</a:t>
            </a:r>
          </a:p>
          <a:p>
            <a:r>
              <a:rPr lang="en-US" dirty="0" smtClean="0"/>
              <a:t>Declaration </a:t>
            </a:r>
            <a:r>
              <a:rPr lang="en-US" dirty="0"/>
              <a:t>in Support of Establishing Parentage (for each child)</a:t>
            </a:r>
          </a:p>
        </p:txBody>
      </p:sp>
      <p:sp>
        <p:nvSpPr>
          <p:cNvPr id="3" name="Slide Number Placeholder 2"/>
          <p:cNvSpPr>
            <a:spLocks noGrp="1"/>
          </p:cNvSpPr>
          <p:nvPr>
            <p:ph type="sldNum" sz="quarter" idx="4"/>
          </p:nvPr>
        </p:nvSpPr>
        <p:spPr/>
        <p:txBody>
          <a:bodyPr/>
          <a:lstStyle/>
          <a:p>
            <a:fld id="{42782948-4DBE-204D-AB9E-B65E067054AE}" type="slidenum">
              <a:rPr lang="en-US" smtClean="0"/>
              <a:pPr/>
              <a:t>10</a:t>
            </a:fld>
            <a:endParaRPr lang="en-US" dirty="0"/>
          </a:p>
        </p:txBody>
      </p:sp>
      <p:sp>
        <p:nvSpPr>
          <p:cNvPr id="4" name="Title 3"/>
          <p:cNvSpPr>
            <a:spLocks noGrp="1"/>
          </p:cNvSpPr>
          <p:nvPr>
            <p:ph type="title"/>
          </p:nvPr>
        </p:nvSpPr>
        <p:spPr>
          <a:xfrm>
            <a:off x="457200" y="381000"/>
            <a:ext cx="8382000" cy="685800"/>
          </a:xfrm>
        </p:spPr>
        <p:txBody>
          <a:bodyPr/>
          <a:lstStyle/>
          <a:p>
            <a:r>
              <a:rPr lang="en-US" dirty="0" smtClean="0"/>
              <a:t>Federal Intergovernmental Forms for Establishment</a:t>
            </a:r>
            <a:endParaRPr lang="en-US" dirty="0"/>
          </a:p>
        </p:txBody>
      </p:sp>
      <p:sp>
        <p:nvSpPr>
          <p:cNvPr id="5" name="Rectangle 1"/>
          <p:cNvSpPr>
            <a:spLocks noChangeArrowheads="1"/>
          </p:cNvSpPr>
          <p:nvPr/>
        </p:nvSpPr>
        <p:spPr bwMode="auto">
          <a:xfrm>
            <a:off x="0" y="-92333"/>
            <a:ext cx="20550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dirty="0" smtClean="0">
                <a:ln>
                  <a:noFill/>
                </a:ln>
                <a:solidFill>
                  <a:schemeClr val="tx1"/>
                </a:solidFill>
                <a:effectLst/>
              </a:rPr>
              <a:t>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791326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823511-079D-464E-A060-812C4E1D0A69}"/>
              </a:ext>
            </a:extLst>
          </p:cNvPr>
          <p:cNvSpPr>
            <a:spLocks noGrp="1"/>
          </p:cNvSpPr>
          <p:nvPr>
            <p:ph idx="1"/>
          </p:nvPr>
        </p:nvSpPr>
        <p:spPr>
          <a:xfrm>
            <a:off x="685800" y="1066800"/>
            <a:ext cx="7543800" cy="5105400"/>
          </a:xfrm>
        </p:spPr>
        <p:txBody>
          <a:bodyPr>
            <a:normAutofit lnSpcReduction="10000"/>
          </a:bodyPr>
          <a:lstStyle/>
          <a:p>
            <a:r>
              <a:rPr lang="en-US" dirty="0"/>
              <a:t>Open IV-D case in </a:t>
            </a:r>
            <a:r>
              <a:rPr lang="en-US" dirty="0" smtClean="0"/>
              <a:t>PA.</a:t>
            </a:r>
            <a:endParaRPr lang="en-US" dirty="0"/>
          </a:p>
          <a:p>
            <a:r>
              <a:rPr lang="en-US" dirty="0"/>
              <a:t>Order issued in </a:t>
            </a:r>
            <a:r>
              <a:rPr lang="en-US" dirty="0" smtClean="0"/>
              <a:t>PA.</a:t>
            </a:r>
            <a:endParaRPr lang="en-US" dirty="0"/>
          </a:p>
          <a:p>
            <a:r>
              <a:rPr lang="en-US" dirty="0" smtClean="0"/>
              <a:t>Child Jesse is </a:t>
            </a:r>
            <a:r>
              <a:rPr lang="en-US" dirty="0"/>
              <a:t>18, still living with </a:t>
            </a:r>
            <a:r>
              <a:rPr lang="en-US" dirty="0" smtClean="0"/>
              <a:t>CP Florence and </a:t>
            </a:r>
            <a:r>
              <a:rPr lang="en-US" dirty="0"/>
              <a:t>no longer in high school, so has reached the age </a:t>
            </a:r>
            <a:r>
              <a:rPr lang="en-US" dirty="0" smtClean="0"/>
              <a:t>of </a:t>
            </a:r>
            <a:r>
              <a:rPr lang="en-US" dirty="0"/>
              <a:t>majority under PA </a:t>
            </a:r>
            <a:r>
              <a:rPr lang="en-US" dirty="0" smtClean="0"/>
              <a:t>law.  Arrears are still </a:t>
            </a:r>
            <a:r>
              <a:rPr lang="en-US" dirty="0"/>
              <a:t>due.  </a:t>
            </a:r>
          </a:p>
          <a:p>
            <a:pPr>
              <a:spcBef>
                <a:spcPts val="600"/>
              </a:spcBef>
            </a:pPr>
            <a:r>
              <a:rPr lang="en-US" dirty="0" smtClean="0"/>
              <a:t>NCP William lives </a:t>
            </a:r>
            <a:r>
              <a:rPr lang="en-US" dirty="0"/>
              <a:t>in </a:t>
            </a:r>
            <a:r>
              <a:rPr lang="en-US" dirty="0" smtClean="0"/>
              <a:t>NY. </a:t>
            </a:r>
          </a:p>
          <a:p>
            <a:r>
              <a:rPr lang="en-US" dirty="0" smtClean="0"/>
              <a:t>Florence knows </a:t>
            </a:r>
            <a:r>
              <a:rPr lang="en-US" dirty="0"/>
              <a:t>that the age </a:t>
            </a:r>
            <a:r>
              <a:rPr lang="en-US" dirty="0" smtClean="0"/>
              <a:t>of </a:t>
            </a:r>
            <a:r>
              <a:rPr lang="en-US" dirty="0"/>
              <a:t>majority in NY is </a:t>
            </a:r>
            <a:r>
              <a:rPr lang="en-US" dirty="0" smtClean="0"/>
              <a:t>21. She </a:t>
            </a:r>
            <a:r>
              <a:rPr lang="en-US" dirty="0"/>
              <a:t>wants PA to ask NY to issue a new order so that William will owe current support until </a:t>
            </a:r>
            <a:r>
              <a:rPr lang="en-US" dirty="0" smtClean="0"/>
              <a:t>Jesse is </a:t>
            </a:r>
            <a:r>
              <a:rPr lang="en-US" dirty="0"/>
              <a:t>21. </a:t>
            </a:r>
            <a:r>
              <a:rPr lang="en-US" dirty="0" smtClean="0"/>
              <a:t>After all, she is still supporting him.</a:t>
            </a:r>
            <a:endParaRPr lang="en-US" dirty="0"/>
          </a:p>
          <a:p>
            <a:pPr marL="0" indent="0">
              <a:buNone/>
            </a:pPr>
            <a:r>
              <a:rPr lang="en-US" b="1" dirty="0"/>
              <a:t>PA should agree to do this.</a:t>
            </a:r>
          </a:p>
          <a:p>
            <a:pPr marL="911225" lvl="1" indent="-457200" algn="just">
              <a:buFont typeface="+mj-lt"/>
              <a:buAutoNum type="alphaLcPeriod"/>
            </a:pPr>
            <a:r>
              <a:rPr lang="en-US" dirty="0"/>
              <a:t>True</a:t>
            </a:r>
          </a:p>
          <a:p>
            <a:pPr marL="911225" lvl="1" indent="-457200">
              <a:buFont typeface="+mj-lt"/>
              <a:buAutoNum type="alphaLcPeriod"/>
            </a:pPr>
            <a:r>
              <a:rPr lang="en-US" dirty="0"/>
              <a:t>False</a:t>
            </a:r>
          </a:p>
          <a:p>
            <a:endParaRPr lang="en-US" dirty="0"/>
          </a:p>
          <a:p>
            <a:endParaRPr lang="en-US" dirty="0"/>
          </a:p>
        </p:txBody>
      </p:sp>
      <p:sp>
        <p:nvSpPr>
          <p:cNvPr id="3" name="Slide Number Placeholder 2">
            <a:extLst>
              <a:ext uri="{FF2B5EF4-FFF2-40B4-BE49-F238E27FC236}">
                <a16:creationId xmlns:a16="http://schemas.microsoft.com/office/drawing/2014/main" id="{3F480396-94BD-4DFC-AFC4-965FCE52017C}"/>
              </a:ext>
            </a:extLst>
          </p:cNvPr>
          <p:cNvSpPr>
            <a:spLocks noGrp="1"/>
          </p:cNvSpPr>
          <p:nvPr>
            <p:ph type="sldNum" sz="quarter" idx="4"/>
          </p:nvPr>
        </p:nvSpPr>
        <p:spPr/>
        <p:txBody>
          <a:bodyPr/>
          <a:lstStyle/>
          <a:p>
            <a:fld id="{42782948-4DBE-204D-AB9E-B65E067054AE}" type="slidenum">
              <a:rPr lang="en-US" smtClean="0"/>
              <a:pPr/>
              <a:t>11</a:t>
            </a:fld>
            <a:endParaRPr lang="en-US" dirty="0"/>
          </a:p>
        </p:txBody>
      </p:sp>
      <p:sp>
        <p:nvSpPr>
          <p:cNvPr id="4" name="Title 3">
            <a:extLst>
              <a:ext uri="{FF2B5EF4-FFF2-40B4-BE49-F238E27FC236}">
                <a16:creationId xmlns:a16="http://schemas.microsoft.com/office/drawing/2014/main" id="{614C5800-B91D-4694-B82F-FB0D4AF59CA0}"/>
              </a:ext>
            </a:extLst>
          </p:cNvPr>
          <p:cNvSpPr>
            <a:spLocks noGrp="1"/>
          </p:cNvSpPr>
          <p:nvPr>
            <p:ph type="title"/>
          </p:nvPr>
        </p:nvSpPr>
        <p:spPr>
          <a:xfrm>
            <a:off x="685800" y="468795"/>
            <a:ext cx="7543800" cy="523220"/>
          </a:xfrm>
        </p:spPr>
        <p:txBody>
          <a:bodyPr/>
          <a:lstStyle/>
          <a:p>
            <a:r>
              <a:rPr lang="en-US" dirty="0"/>
              <a:t>Scenario 3</a:t>
            </a:r>
          </a:p>
        </p:txBody>
      </p:sp>
    </p:spTree>
    <p:extLst>
      <p:ext uri="{BB962C8B-B14F-4D97-AF65-F5344CB8AC3E}">
        <p14:creationId xmlns:p14="http://schemas.microsoft.com/office/powerpoint/2010/main" val="6213030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823511-079D-464E-A060-812C4E1D0A69}"/>
              </a:ext>
            </a:extLst>
          </p:cNvPr>
          <p:cNvSpPr>
            <a:spLocks noGrp="1"/>
          </p:cNvSpPr>
          <p:nvPr>
            <p:ph idx="1"/>
          </p:nvPr>
        </p:nvSpPr>
        <p:spPr>
          <a:xfrm>
            <a:off x="685800" y="1600200"/>
            <a:ext cx="7696200" cy="4572000"/>
          </a:xfrm>
        </p:spPr>
        <p:txBody>
          <a:bodyPr>
            <a:normAutofit fontScale="92500" lnSpcReduction="10000"/>
          </a:bodyPr>
          <a:lstStyle/>
          <a:p>
            <a:r>
              <a:rPr lang="en-US" dirty="0"/>
              <a:t>Open IV-D case in </a:t>
            </a:r>
            <a:r>
              <a:rPr lang="en-US" dirty="0" smtClean="0"/>
              <a:t>PA.</a:t>
            </a:r>
            <a:endParaRPr lang="en-US" dirty="0"/>
          </a:p>
          <a:p>
            <a:r>
              <a:rPr lang="en-US" dirty="0"/>
              <a:t>Order issued in </a:t>
            </a:r>
            <a:r>
              <a:rPr lang="en-US" dirty="0" smtClean="0"/>
              <a:t>PA. </a:t>
            </a:r>
            <a:endParaRPr lang="en-US" dirty="0"/>
          </a:p>
          <a:p>
            <a:r>
              <a:rPr lang="en-US" dirty="0"/>
              <a:t>Child, </a:t>
            </a:r>
            <a:r>
              <a:rPr lang="en-US" dirty="0" smtClean="0"/>
              <a:t>Jesse, </a:t>
            </a:r>
            <a:r>
              <a:rPr lang="en-US" dirty="0"/>
              <a:t>is 18, still living with </a:t>
            </a:r>
            <a:r>
              <a:rPr lang="en-US" dirty="0" smtClean="0"/>
              <a:t>CP Florence </a:t>
            </a:r>
            <a:r>
              <a:rPr lang="en-US" dirty="0"/>
              <a:t>and no longer in high school, so has reached the age or majority under PA </a:t>
            </a:r>
            <a:r>
              <a:rPr lang="en-US" dirty="0" smtClean="0"/>
              <a:t>law. </a:t>
            </a:r>
            <a:r>
              <a:rPr lang="en-US" dirty="0"/>
              <a:t>A</a:t>
            </a:r>
            <a:r>
              <a:rPr lang="en-US" dirty="0" smtClean="0"/>
              <a:t>rrears are still </a:t>
            </a:r>
            <a:r>
              <a:rPr lang="en-US" dirty="0"/>
              <a:t>due.  </a:t>
            </a:r>
          </a:p>
          <a:p>
            <a:r>
              <a:rPr lang="en-US" dirty="0" smtClean="0"/>
              <a:t>NCP William lives </a:t>
            </a:r>
            <a:r>
              <a:rPr lang="en-US" dirty="0"/>
              <a:t>in NY. </a:t>
            </a:r>
            <a:endParaRPr lang="en-US" dirty="0" smtClean="0"/>
          </a:p>
          <a:p>
            <a:r>
              <a:rPr lang="en-US" dirty="0" smtClean="0"/>
              <a:t>Florence knows </a:t>
            </a:r>
            <a:r>
              <a:rPr lang="en-US" dirty="0"/>
              <a:t>that the age </a:t>
            </a:r>
            <a:r>
              <a:rPr lang="en-US" dirty="0" smtClean="0"/>
              <a:t>of </a:t>
            </a:r>
            <a:r>
              <a:rPr lang="en-US" dirty="0"/>
              <a:t>majority in NY is </a:t>
            </a:r>
            <a:r>
              <a:rPr lang="en-US" dirty="0" smtClean="0"/>
              <a:t>21. She </a:t>
            </a:r>
            <a:r>
              <a:rPr lang="en-US" dirty="0"/>
              <a:t>wants PA to ask NY to issue a new order so that William will owe current support until the child is 21.  </a:t>
            </a:r>
          </a:p>
          <a:p>
            <a:pPr marL="0" indent="0">
              <a:buNone/>
            </a:pPr>
            <a:r>
              <a:rPr lang="en-US" b="1" dirty="0"/>
              <a:t>PA should agree to do this.</a:t>
            </a:r>
          </a:p>
          <a:p>
            <a:pPr marL="911225" lvl="1" indent="-457200" algn="just">
              <a:buFont typeface="+mj-lt"/>
              <a:buAutoNum type="alphaLcPeriod"/>
            </a:pPr>
            <a:r>
              <a:rPr lang="en-US" dirty="0"/>
              <a:t>True</a:t>
            </a:r>
          </a:p>
          <a:p>
            <a:pPr marL="911225" lvl="1" indent="-457200">
              <a:buFont typeface="+mj-lt"/>
              <a:buAutoNum type="alphaLcPeriod"/>
            </a:pPr>
            <a:r>
              <a:rPr lang="en-US" sz="2000" b="1" dirty="0"/>
              <a:t>False</a:t>
            </a:r>
          </a:p>
          <a:p>
            <a:endParaRPr lang="en-US" dirty="0"/>
          </a:p>
          <a:p>
            <a:endParaRPr lang="en-US" dirty="0"/>
          </a:p>
        </p:txBody>
      </p:sp>
      <p:sp>
        <p:nvSpPr>
          <p:cNvPr id="3" name="Slide Number Placeholder 2">
            <a:extLst>
              <a:ext uri="{FF2B5EF4-FFF2-40B4-BE49-F238E27FC236}">
                <a16:creationId xmlns:a16="http://schemas.microsoft.com/office/drawing/2014/main" id="{3F480396-94BD-4DFC-AFC4-965FCE52017C}"/>
              </a:ext>
            </a:extLst>
          </p:cNvPr>
          <p:cNvSpPr>
            <a:spLocks noGrp="1"/>
          </p:cNvSpPr>
          <p:nvPr>
            <p:ph type="sldNum" sz="quarter" idx="4"/>
          </p:nvPr>
        </p:nvSpPr>
        <p:spPr/>
        <p:txBody>
          <a:bodyPr/>
          <a:lstStyle/>
          <a:p>
            <a:fld id="{42782948-4DBE-204D-AB9E-B65E067054AE}" type="slidenum">
              <a:rPr lang="en-US" smtClean="0"/>
              <a:pPr/>
              <a:t>12</a:t>
            </a:fld>
            <a:endParaRPr lang="en-US" dirty="0"/>
          </a:p>
        </p:txBody>
      </p:sp>
      <p:sp>
        <p:nvSpPr>
          <p:cNvPr id="4" name="Title 3">
            <a:extLst>
              <a:ext uri="{FF2B5EF4-FFF2-40B4-BE49-F238E27FC236}">
                <a16:creationId xmlns:a16="http://schemas.microsoft.com/office/drawing/2014/main" id="{614C5800-B91D-4694-B82F-FB0D4AF59CA0}"/>
              </a:ext>
            </a:extLst>
          </p:cNvPr>
          <p:cNvSpPr>
            <a:spLocks noGrp="1"/>
          </p:cNvSpPr>
          <p:nvPr>
            <p:ph type="title"/>
          </p:nvPr>
        </p:nvSpPr>
        <p:spPr>
          <a:xfrm>
            <a:off x="685800" y="848380"/>
            <a:ext cx="7543800" cy="523220"/>
          </a:xfrm>
        </p:spPr>
        <p:txBody>
          <a:bodyPr/>
          <a:lstStyle/>
          <a:p>
            <a:r>
              <a:rPr lang="en-US" dirty="0"/>
              <a:t>Scenario 3 </a:t>
            </a:r>
            <a:r>
              <a:rPr lang="en-US" dirty="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185301438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Dorothy and child, age 2, live in LA.</a:t>
            </a:r>
          </a:p>
          <a:p>
            <a:r>
              <a:rPr lang="en-US" dirty="0" smtClean="0"/>
              <a:t>Scott lives in VT.</a:t>
            </a:r>
          </a:p>
          <a:p>
            <a:r>
              <a:rPr lang="en-US" dirty="0" smtClean="0"/>
              <a:t>They are not married but both signed an Acknowledgment of Paternity in LA.</a:t>
            </a:r>
          </a:p>
          <a:p>
            <a:r>
              <a:rPr lang="en-US" dirty="0" smtClean="0"/>
              <a:t>LA refers a case to VT requesting support establishment.</a:t>
            </a:r>
          </a:p>
          <a:p>
            <a:r>
              <a:rPr lang="en-US" dirty="0" smtClean="0"/>
              <a:t>Scott claims that he is not the father and should not have to pay support.</a:t>
            </a:r>
          </a:p>
          <a:p>
            <a:pPr marL="0" indent="0">
              <a:buNone/>
            </a:pPr>
            <a:r>
              <a:rPr lang="en-US" b="1" dirty="0" smtClean="0"/>
              <a:t>VT can allow Scott to </a:t>
            </a:r>
            <a:r>
              <a:rPr lang="en-US" b="1" dirty="0" err="1" smtClean="0"/>
              <a:t>relitigate</a:t>
            </a:r>
            <a:r>
              <a:rPr lang="en-US" b="1" dirty="0" smtClean="0"/>
              <a:t> paternity.</a:t>
            </a:r>
          </a:p>
          <a:p>
            <a:pPr marL="457200" indent="-457200">
              <a:buFont typeface="+mj-lt"/>
              <a:buAutoNum type="alphaLcPeriod"/>
            </a:pPr>
            <a:r>
              <a:rPr lang="en-US" dirty="0" smtClean="0"/>
              <a:t>True</a:t>
            </a:r>
          </a:p>
          <a:p>
            <a:pPr marL="457200" indent="-457200">
              <a:buFont typeface="+mj-lt"/>
              <a:buAutoNum type="alphaLcPeriod"/>
            </a:pPr>
            <a:r>
              <a:rPr lang="en-US" dirty="0" smtClean="0"/>
              <a:t>False</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13</a:t>
            </a:fld>
            <a:endParaRPr lang="en-US" dirty="0"/>
          </a:p>
        </p:txBody>
      </p:sp>
      <p:sp>
        <p:nvSpPr>
          <p:cNvPr id="4" name="Title 3"/>
          <p:cNvSpPr>
            <a:spLocks noGrp="1"/>
          </p:cNvSpPr>
          <p:nvPr>
            <p:ph type="title"/>
          </p:nvPr>
        </p:nvSpPr>
        <p:spPr/>
        <p:txBody>
          <a:bodyPr/>
          <a:lstStyle/>
          <a:p>
            <a:r>
              <a:rPr lang="en-US" dirty="0" smtClean="0"/>
              <a:t>Scenario 4</a:t>
            </a:r>
            <a:endParaRPr lang="en-US" dirty="0"/>
          </a:p>
        </p:txBody>
      </p:sp>
    </p:spTree>
    <p:extLst>
      <p:ext uri="{BB962C8B-B14F-4D97-AF65-F5344CB8AC3E}">
        <p14:creationId xmlns:p14="http://schemas.microsoft.com/office/powerpoint/2010/main" val="9154692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Dorothy and child, age 2, live in LA.</a:t>
            </a:r>
          </a:p>
          <a:p>
            <a:r>
              <a:rPr lang="en-US" dirty="0" smtClean="0"/>
              <a:t>Scott lives in VT.</a:t>
            </a:r>
          </a:p>
          <a:p>
            <a:r>
              <a:rPr lang="en-US" dirty="0" smtClean="0"/>
              <a:t>They are not married but both signed an Acknowledgment of Paternity in LA.</a:t>
            </a:r>
          </a:p>
          <a:p>
            <a:r>
              <a:rPr lang="en-US" dirty="0" smtClean="0"/>
              <a:t>LA refers a case to VT requesting support establishment.</a:t>
            </a:r>
          </a:p>
          <a:p>
            <a:r>
              <a:rPr lang="en-US" dirty="0"/>
              <a:t>Scott claims that he is not the father and should not have to pay support.</a:t>
            </a:r>
          </a:p>
          <a:p>
            <a:pPr marL="0" indent="0">
              <a:buNone/>
            </a:pPr>
            <a:r>
              <a:rPr lang="en-US" b="1" dirty="0"/>
              <a:t>VT can allow Scott to </a:t>
            </a:r>
            <a:r>
              <a:rPr lang="en-US" b="1" dirty="0" err="1"/>
              <a:t>relitigate</a:t>
            </a:r>
            <a:r>
              <a:rPr lang="en-US" b="1" dirty="0"/>
              <a:t> paternity.</a:t>
            </a:r>
          </a:p>
          <a:p>
            <a:pPr marL="457200" indent="-457200">
              <a:buFont typeface="+mj-lt"/>
              <a:buAutoNum type="alphaLcPeriod"/>
            </a:pPr>
            <a:r>
              <a:rPr lang="en-US" dirty="0" smtClean="0"/>
              <a:t>True</a:t>
            </a:r>
          </a:p>
          <a:p>
            <a:pPr marL="457200" indent="-457200">
              <a:buFont typeface="+mj-lt"/>
              <a:buAutoNum type="alphaLcPeriod"/>
            </a:pPr>
            <a:r>
              <a:rPr lang="en-US" b="1" dirty="0" smtClean="0"/>
              <a:t>False</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14</a:t>
            </a:fld>
            <a:endParaRPr lang="en-US" dirty="0"/>
          </a:p>
        </p:txBody>
      </p:sp>
      <p:sp>
        <p:nvSpPr>
          <p:cNvPr id="4" name="Title 3"/>
          <p:cNvSpPr>
            <a:spLocks noGrp="1"/>
          </p:cNvSpPr>
          <p:nvPr>
            <p:ph type="title"/>
          </p:nvPr>
        </p:nvSpPr>
        <p:spPr/>
        <p:txBody>
          <a:bodyPr/>
          <a:lstStyle/>
          <a:p>
            <a:r>
              <a:rPr lang="en-US" dirty="0" smtClean="0"/>
              <a:t>Scenario 4 </a:t>
            </a:r>
            <a:r>
              <a:rPr lang="en-US" dirty="0">
                <a:cs typeface="Arial" panose="020B0604020202020204" pitchFamily="34" charset="0"/>
              </a:rPr>
              <a:t>−</a:t>
            </a:r>
            <a:r>
              <a:rPr lang="en-US" dirty="0"/>
              <a:t> Response</a:t>
            </a:r>
          </a:p>
        </p:txBody>
      </p:sp>
    </p:spTree>
    <p:extLst>
      <p:ext uri="{BB962C8B-B14F-4D97-AF65-F5344CB8AC3E}">
        <p14:creationId xmlns:p14="http://schemas.microsoft.com/office/powerpoint/2010/main" val="41177828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128415"/>
            <a:ext cx="7543800" cy="5043785"/>
          </a:xfrm>
        </p:spPr>
        <p:txBody>
          <a:bodyPr>
            <a:normAutofit/>
          </a:bodyPr>
          <a:lstStyle/>
          <a:p>
            <a:r>
              <a:rPr lang="en-US" sz="2400" dirty="0" smtClean="0"/>
              <a:t>Grandma Joan has custody of Sally and Rick’s twins and applies </a:t>
            </a:r>
            <a:r>
              <a:rPr lang="en-US" sz="2400" dirty="0"/>
              <a:t>for services in </a:t>
            </a:r>
            <a:r>
              <a:rPr lang="en-US" sz="2400" dirty="0" smtClean="0"/>
              <a:t>CO. </a:t>
            </a:r>
          </a:p>
          <a:p>
            <a:r>
              <a:rPr lang="en-US" sz="2400" dirty="0" smtClean="0"/>
              <a:t>There </a:t>
            </a:r>
            <a:r>
              <a:rPr lang="en-US" sz="2400" dirty="0"/>
              <a:t>is </a:t>
            </a:r>
            <a:r>
              <a:rPr lang="en-US" sz="2400" dirty="0" smtClean="0"/>
              <a:t>an AL </a:t>
            </a:r>
            <a:r>
              <a:rPr lang="en-US" sz="2400" dirty="0"/>
              <a:t>order </a:t>
            </a:r>
            <a:r>
              <a:rPr lang="en-US" sz="2400" dirty="0" smtClean="0"/>
              <a:t>for Rick to pay child support to Sally.  </a:t>
            </a:r>
          </a:p>
          <a:p>
            <a:r>
              <a:rPr lang="en-US" sz="2400" dirty="0" smtClean="0"/>
              <a:t>Rick and Sally are both </a:t>
            </a:r>
            <a:r>
              <a:rPr lang="en-US" sz="2400" dirty="0"/>
              <a:t>in </a:t>
            </a:r>
            <a:r>
              <a:rPr lang="en-US" sz="2400" dirty="0" smtClean="0"/>
              <a:t>CO.</a:t>
            </a:r>
          </a:p>
          <a:p>
            <a:pPr marL="0" lvl="0" indent="0">
              <a:buNone/>
            </a:pPr>
            <a:endParaRPr lang="en-US" sz="2400" b="1" dirty="0" smtClean="0"/>
          </a:p>
          <a:p>
            <a:pPr marL="0" lvl="0" indent="0">
              <a:buNone/>
            </a:pPr>
            <a:r>
              <a:rPr lang="en-US" sz="2400" b="1" dirty="0" smtClean="0"/>
              <a:t>CO should establish a new order, </a:t>
            </a:r>
            <a:r>
              <a:rPr lang="en-US" sz="2400" b="1" dirty="0"/>
              <a:t>as there is no order for Rick to pay Grandma </a:t>
            </a:r>
            <a:r>
              <a:rPr lang="en-US" sz="2400" b="1" dirty="0" smtClean="0"/>
              <a:t>Joan.</a:t>
            </a:r>
          </a:p>
          <a:p>
            <a:pPr marL="457200" lvl="0" indent="-457200">
              <a:buFont typeface="+mj-lt"/>
              <a:buAutoNum type="alphaLcPeriod"/>
            </a:pPr>
            <a:r>
              <a:rPr lang="en-US" sz="2400" dirty="0" smtClean="0"/>
              <a:t>True</a:t>
            </a:r>
          </a:p>
          <a:p>
            <a:pPr marL="457200" lvl="0" indent="-457200">
              <a:buFont typeface="+mj-lt"/>
              <a:buAutoNum type="alphaLcPeriod"/>
            </a:pPr>
            <a:r>
              <a:rPr lang="en-US" sz="2400" dirty="0" smtClean="0"/>
              <a:t>False</a:t>
            </a:r>
            <a:endParaRPr lang="en-US" sz="2400" dirty="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15</a:t>
            </a:fld>
            <a:endParaRPr lang="en-US" dirty="0"/>
          </a:p>
        </p:txBody>
      </p:sp>
      <p:sp>
        <p:nvSpPr>
          <p:cNvPr id="4" name="Title 3"/>
          <p:cNvSpPr>
            <a:spLocks noGrp="1"/>
          </p:cNvSpPr>
          <p:nvPr>
            <p:ph type="title"/>
          </p:nvPr>
        </p:nvSpPr>
        <p:spPr>
          <a:xfrm>
            <a:off x="685800" y="353269"/>
            <a:ext cx="7543800" cy="523220"/>
          </a:xfrm>
        </p:spPr>
        <p:txBody>
          <a:bodyPr/>
          <a:lstStyle/>
          <a:p>
            <a:r>
              <a:rPr lang="en-US" dirty="0" smtClean="0"/>
              <a:t>Scenario 5</a:t>
            </a:r>
            <a:endParaRPr lang="en-US" dirty="0"/>
          </a:p>
        </p:txBody>
      </p:sp>
    </p:spTree>
    <p:extLst>
      <p:ext uri="{BB962C8B-B14F-4D97-AF65-F5344CB8AC3E}">
        <p14:creationId xmlns:p14="http://schemas.microsoft.com/office/powerpoint/2010/main" val="21955254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76835" y="1066799"/>
            <a:ext cx="7495082" cy="5438745"/>
          </a:xfrm>
        </p:spPr>
        <p:txBody>
          <a:bodyPr>
            <a:noAutofit/>
          </a:bodyPr>
          <a:lstStyle/>
          <a:p>
            <a:r>
              <a:rPr lang="en-US" sz="2400" dirty="0"/>
              <a:t>Grandma Joan has custody of Sally and Rick’s twins and applies for services in CO. </a:t>
            </a:r>
          </a:p>
          <a:p>
            <a:r>
              <a:rPr lang="en-US" sz="2400" dirty="0"/>
              <a:t>There is an AL order for Rick to pay child support to Sally.  </a:t>
            </a:r>
          </a:p>
          <a:p>
            <a:r>
              <a:rPr lang="en-US" sz="2400" dirty="0"/>
              <a:t>Rick and Sally are both in CO.</a:t>
            </a:r>
          </a:p>
          <a:p>
            <a:pPr marL="0" lvl="0" indent="0">
              <a:buNone/>
            </a:pPr>
            <a:endParaRPr lang="en-US" sz="2400" b="1" dirty="0" smtClean="0"/>
          </a:p>
          <a:p>
            <a:pPr marL="0" lvl="0" indent="0">
              <a:buNone/>
            </a:pPr>
            <a:r>
              <a:rPr lang="en-US" sz="2400" b="1" dirty="0" smtClean="0"/>
              <a:t>CO </a:t>
            </a:r>
            <a:r>
              <a:rPr lang="en-US" sz="2400" b="1" dirty="0"/>
              <a:t>should establish a new order, as there is no order for Rick to pay Grandma Joan.</a:t>
            </a:r>
          </a:p>
          <a:p>
            <a:pPr marL="457200" lvl="0" indent="-457200">
              <a:buFont typeface="+mj-lt"/>
              <a:buAutoNum type="alphaLcPeriod"/>
            </a:pPr>
            <a:r>
              <a:rPr lang="en-US" sz="2400" dirty="0"/>
              <a:t>True</a:t>
            </a:r>
          </a:p>
          <a:p>
            <a:pPr marL="457200" lvl="0" indent="-457200">
              <a:buFont typeface="+mj-lt"/>
              <a:buAutoNum type="alphaLcPeriod"/>
            </a:pPr>
            <a:r>
              <a:rPr lang="en-US" sz="2400" b="1" dirty="0"/>
              <a:t>False</a:t>
            </a:r>
          </a:p>
          <a:p>
            <a:endParaRPr lang="en-US" sz="2400"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16</a:t>
            </a:fld>
            <a:endParaRPr lang="en-US" dirty="0"/>
          </a:p>
        </p:txBody>
      </p:sp>
      <p:sp>
        <p:nvSpPr>
          <p:cNvPr id="4" name="Title 3"/>
          <p:cNvSpPr>
            <a:spLocks noGrp="1"/>
          </p:cNvSpPr>
          <p:nvPr>
            <p:ph type="title"/>
          </p:nvPr>
        </p:nvSpPr>
        <p:spPr>
          <a:xfrm>
            <a:off x="628117" y="457200"/>
            <a:ext cx="7543800" cy="523220"/>
          </a:xfrm>
        </p:spPr>
        <p:txBody>
          <a:bodyPr/>
          <a:lstStyle/>
          <a:p>
            <a:r>
              <a:rPr lang="en-US" dirty="0" smtClean="0"/>
              <a:t>Scenario 5 </a:t>
            </a:r>
            <a:r>
              <a:rPr lang="en-US" dirty="0">
                <a:cs typeface="Arial" panose="020B0604020202020204" pitchFamily="34" charset="0"/>
              </a:rPr>
              <a:t>−</a:t>
            </a:r>
            <a:r>
              <a:rPr lang="en-US" dirty="0" smtClean="0"/>
              <a:t> Response </a:t>
            </a:r>
            <a:endParaRPr lang="en-US" dirty="0"/>
          </a:p>
        </p:txBody>
      </p:sp>
    </p:spTree>
    <p:extLst>
      <p:ext uri="{BB962C8B-B14F-4D97-AF65-F5344CB8AC3E}">
        <p14:creationId xmlns:p14="http://schemas.microsoft.com/office/powerpoint/2010/main" val="8537793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fld id="{42782948-4DBE-204D-AB9E-B65E067054AE}" type="slidenum">
              <a:rPr lang="en-US" smtClean="0"/>
              <a:pPr/>
              <a:t>17</a:t>
            </a:fld>
            <a:endParaRPr lang="en-US" dirty="0"/>
          </a:p>
        </p:txBody>
      </p:sp>
    </p:spTree>
    <p:extLst>
      <p:ext uri="{BB962C8B-B14F-4D97-AF65-F5344CB8AC3E}">
        <p14:creationId xmlns:p14="http://schemas.microsoft.com/office/powerpoint/2010/main" val="39356022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smtClean="0"/>
              <a:t>ENFORCEMENT</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18</a:t>
            </a:fld>
            <a:endParaRPr lang="en-US" dirty="0"/>
          </a:p>
        </p:txBody>
      </p:sp>
    </p:spTree>
    <p:extLst>
      <p:ext uri="{BB962C8B-B14F-4D97-AF65-F5344CB8AC3E}">
        <p14:creationId xmlns:p14="http://schemas.microsoft.com/office/powerpoint/2010/main" val="9479736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200" dirty="0" smtClean="0"/>
              <a:t>CP Sarah lives in NV and has applied there for IV-D services.</a:t>
            </a:r>
          </a:p>
          <a:p>
            <a:pPr>
              <a:spcBef>
                <a:spcPts val="600"/>
              </a:spcBef>
            </a:pPr>
            <a:r>
              <a:rPr lang="en-US" sz="2200" dirty="0" smtClean="0"/>
              <a:t>CP says DE issued order, but she lost it moving to NV.</a:t>
            </a:r>
          </a:p>
          <a:p>
            <a:pPr>
              <a:spcBef>
                <a:spcPts val="600"/>
              </a:spcBef>
            </a:pPr>
            <a:r>
              <a:rPr lang="en-US" sz="2200" dirty="0" smtClean="0"/>
              <a:t>NCP Robert lives in OH.</a:t>
            </a:r>
          </a:p>
          <a:p>
            <a:pPr>
              <a:spcBef>
                <a:spcPts val="600"/>
              </a:spcBef>
            </a:pPr>
            <a:r>
              <a:rPr lang="en-US" sz="2200" dirty="0" smtClean="0"/>
              <a:t>In its case analysis, NV sends a Transmittal #3 to DE requesting copies of the order and payment records.</a:t>
            </a:r>
          </a:p>
          <a:p>
            <a:pPr marL="0" indent="0">
              <a:buNone/>
            </a:pPr>
            <a:r>
              <a:rPr lang="en-US" sz="2200" b="1" dirty="0" smtClean="0"/>
              <a:t>Is DE required to cooperate with this request?</a:t>
            </a:r>
          </a:p>
          <a:p>
            <a:pPr marL="457200" lvl="0" indent="-457200">
              <a:buFont typeface="+mj-lt"/>
              <a:buAutoNum type="alphaLcPeriod"/>
            </a:pPr>
            <a:r>
              <a:rPr lang="en-US" sz="2200" dirty="0" smtClean="0"/>
              <a:t>Yes</a:t>
            </a:r>
            <a:endParaRPr lang="en-US" sz="2200" dirty="0"/>
          </a:p>
          <a:p>
            <a:pPr marL="457200" lvl="0" indent="-457200">
              <a:buFont typeface="+mj-lt"/>
              <a:buAutoNum type="alphaLcPeriod"/>
            </a:pPr>
            <a:r>
              <a:rPr lang="en-US" sz="2200" dirty="0" smtClean="0"/>
              <a:t>No</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19</a:t>
            </a:fld>
            <a:endParaRPr lang="en-US" dirty="0"/>
          </a:p>
        </p:txBody>
      </p:sp>
      <p:sp>
        <p:nvSpPr>
          <p:cNvPr id="4" name="Title 3"/>
          <p:cNvSpPr>
            <a:spLocks noGrp="1"/>
          </p:cNvSpPr>
          <p:nvPr>
            <p:ph type="title"/>
          </p:nvPr>
        </p:nvSpPr>
        <p:spPr/>
        <p:txBody>
          <a:bodyPr/>
          <a:lstStyle/>
          <a:p>
            <a:r>
              <a:rPr lang="en-US" dirty="0" smtClean="0"/>
              <a:t>Scenario 6</a:t>
            </a:r>
            <a:endParaRPr lang="en-US" dirty="0"/>
          </a:p>
        </p:txBody>
      </p:sp>
    </p:spTree>
    <p:extLst>
      <p:ext uri="{BB962C8B-B14F-4D97-AF65-F5344CB8AC3E}">
        <p14:creationId xmlns:p14="http://schemas.microsoft.com/office/powerpoint/2010/main" val="12372020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2</a:t>
            </a:fld>
            <a:endParaRPr lang="en-US" dirty="0"/>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27468579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200" dirty="0" smtClean="0"/>
              <a:t>CP Sarah lives in NV and has applied there for IV-D services.</a:t>
            </a:r>
          </a:p>
          <a:p>
            <a:pPr>
              <a:spcBef>
                <a:spcPts val="600"/>
              </a:spcBef>
            </a:pPr>
            <a:r>
              <a:rPr lang="en-US" sz="2200" dirty="0"/>
              <a:t>CP says DE issued </a:t>
            </a:r>
            <a:r>
              <a:rPr lang="en-US" sz="2200" dirty="0" smtClean="0"/>
              <a:t>order, </a:t>
            </a:r>
            <a:r>
              <a:rPr lang="en-US" sz="2200" dirty="0"/>
              <a:t>but she lost it </a:t>
            </a:r>
            <a:r>
              <a:rPr lang="en-US" sz="2200" dirty="0" smtClean="0"/>
              <a:t>moving </a:t>
            </a:r>
            <a:r>
              <a:rPr lang="en-US" sz="2200" dirty="0"/>
              <a:t>to NV</a:t>
            </a:r>
            <a:r>
              <a:rPr lang="en-US" sz="2200" dirty="0" smtClean="0"/>
              <a:t>.</a:t>
            </a:r>
            <a:endParaRPr lang="en-US" sz="2200" dirty="0"/>
          </a:p>
          <a:p>
            <a:pPr>
              <a:spcBef>
                <a:spcPts val="600"/>
              </a:spcBef>
            </a:pPr>
            <a:r>
              <a:rPr lang="en-US" sz="2200" dirty="0" smtClean="0"/>
              <a:t>NCP Robert lives in OH.</a:t>
            </a:r>
          </a:p>
          <a:p>
            <a:pPr>
              <a:spcBef>
                <a:spcPts val="600"/>
              </a:spcBef>
            </a:pPr>
            <a:r>
              <a:rPr lang="en-US" sz="2200" dirty="0" smtClean="0"/>
              <a:t>In its case analysis, NV sends a Transmittal #3 to DE requesting copies of the order and payment records.</a:t>
            </a:r>
          </a:p>
          <a:p>
            <a:pPr marL="0" indent="0">
              <a:buNone/>
            </a:pPr>
            <a:r>
              <a:rPr lang="en-US" sz="2200" b="1" dirty="0" smtClean="0"/>
              <a:t>Is DE required to cooperate with this request?</a:t>
            </a:r>
          </a:p>
          <a:p>
            <a:pPr marL="457200" lvl="0" indent="-457200">
              <a:buFont typeface="+mj-lt"/>
              <a:buAutoNum type="alphaLcPeriod"/>
            </a:pPr>
            <a:r>
              <a:rPr lang="en-US" sz="2200" b="1" dirty="0" smtClean="0"/>
              <a:t>Yes</a:t>
            </a:r>
            <a:endParaRPr lang="en-US" sz="2200" b="1" dirty="0"/>
          </a:p>
          <a:p>
            <a:pPr marL="457200" lvl="0" indent="-457200">
              <a:buFont typeface="+mj-lt"/>
              <a:buAutoNum type="alphaLcPeriod"/>
            </a:pPr>
            <a:r>
              <a:rPr lang="en-US" sz="2200" dirty="0" smtClean="0"/>
              <a:t>No</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20</a:t>
            </a:fld>
            <a:endParaRPr lang="en-US" dirty="0"/>
          </a:p>
        </p:txBody>
      </p:sp>
      <p:sp>
        <p:nvSpPr>
          <p:cNvPr id="4" name="Title 3"/>
          <p:cNvSpPr>
            <a:spLocks noGrp="1"/>
          </p:cNvSpPr>
          <p:nvPr>
            <p:ph type="title"/>
          </p:nvPr>
        </p:nvSpPr>
        <p:spPr/>
        <p:txBody>
          <a:bodyPr/>
          <a:lstStyle/>
          <a:p>
            <a:r>
              <a:rPr lang="en-US" dirty="0" smtClean="0"/>
              <a:t>Scenario 6 </a:t>
            </a:r>
            <a:r>
              <a:rPr lang="en-US" dirty="0" smtClean="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9444430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r>
              <a:rPr lang="en-US" sz="2400" dirty="0"/>
              <a:t>Ruth lives in AK with her 3 children and applies for IV-D services there.</a:t>
            </a:r>
          </a:p>
          <a:p>
            <a:pPr lvl="0"/>
            <a:r>
              <a:rPr lang="en-US" sz="2400" dirty="0" smtClean="0"/>
              <a:t>Father Howard </a:t>
            </a:r>
            <a:r>
              <a:rPr lang="en-US" sz="2400" dirty="0"/>
              <a:t>lives in CA.</a:t>
            </a:r>
          </a:p>
          <a:p>
            <a:pPr lvl="0"/>
            <a:r>
              <a:rPr lang="en-US" sz="2400" dirty="0"/>
              <a:t>AK divorce includes child support order. </a:t>
            </a:r>
            <a:endParaRPr lang="en-US" sz="2400" dirty="0" smtClean="0"/>
          </a:p>
          <a:p>
            <a:pPr marL="0" lvl="0" indent="0">
              <a:buNone/>
            </a:pPr>
            <a:r>
              <a:rPr lang="en-US" sz="2400" b="1" dirty="0" smtClean="0"/>
              <a:t>If </a:t>
            </a:r>
            <a:r>
              <a:rPr lang="en-US" sz="2400" b="1" dirty="0"/>
              <a:t>AK </a:t>
            </a:r>
            <a:r>
              <a:rPr lang="en-US" sz="2400" b="1" dirty="0" smtClean="0"/>
              <a:t>refers a IV-D case </a:t>
            </a:r>
            <a:r>
              <a:rPr lang="en-US" sz="2400" b="1" dirty="0"/>
              <a:t>to CA to register and enforce the order, can CA </a:t>
            </a:r>
            <a:r>
              <a:rPr lang="en-US" sz="2400" b="1" dirty="0" smtClean="0"/>
              <a:t>reject the case because AK could have enforced the order directly?</a:t>
            </a:r>
            <a:endParaRPr lang="en-US" sz="2400" b="1" dirty="0"/>
          </a:p>
          <a:p>
            <a:pPr marL="457200" indent="-457200">
              <a:buFont typeface="+mj-lt"/>
              <a:buAutoNum type="alphaLcPeriod"/>
            </a:pPr>
            <a:r>
              <a:rPr lang="en-US" sz="2400" dirty="0" smtClean="0"/>
              <a:t>Yes</a:t>
            </a:r>
          </a:p>
          <a:p>
            <a:pPr marL="457200" indent="-457200">
              <a:buFont typeface="+mj-lt"/>
              <a:buAutoNum type="alphaLcPeriod"/>
            </a:pPr>
            <a:r>
              <a:rPr lang="en-US" sz="2400" dirty="0" smtClean="0"/>
              <a:t>No</a:t>
            </a:r>
            <a:endParaRPr lang="en-US" sz="2400" dirty="0"/>
          </a:p>
          <a:p>
            <a:pPr marL="457200" indent="-457200">
              <a:buFont typeface="+mj-lt"/>
              <a:buAutoNum type="alphaLcPeriod"/>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21</a:t>
            </a:fld>
            <a:endParaRPr lang="en-US" dirty="0"/>
          </a:p>
        </p:txBody>
      </p:sp>
      <p:sp>
        <p:nvSpPr>
          <p:cNvPr id="4" name="Title 3"/>
          <p:cNvSpPr>
            <a:spLocks noGrp="1"/>
          </p:cNvSpPr>
          <p:nvPr>
            <p:ph type="title"/>
          </p:nvPr>
        </p:nvSpPr>
        <p:spPr>
          <a:xfrm>
            <a:off x="685800" y="910308"/>
            <a:ext cx="7543800" cy="523220"/>
          </a:xfrm>
        </p:spPr>
        <p:txBody>
          <a:bodyPr/>
          <a:lstStyle/>
          <a:p>
            <a:r>
              <a:rPr lang="en-US" dirty="0" smtClean="0"/>
              <a:t>Scenario </a:t>
            </a:r>
            <a:r>
              <a:rPr lang="en-US" dirty="0"/>
              <a:t>7</a:t>
            </a:r>
          </a:p>
        </p:txBody>
      </p:sp>
    </p:spTree>
    <p:extLst>
      <p:ext uri="{BB962C8B-B14F-4D97-AF65-F5344CB8AC3E}">
        <p14:creationId xmlns:p14="http://schemas.microsoft.com/office/powerpoint/2010/main" val="2074458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lvl="0"/>
            <a:r>
              <a:rPr lang="en-US" sz="2400" dirty="0"/>
              <a:t>Ruth lives in AK with her 3 children and applies for IV-D services there.</a:t>
            </a:r>
          </a:p>
          <a:p>
            <a:pPr lvl="0"/>
            <a:r>
              <a:rPr lang="en-US" sz="2400" dirty="0"/>
              <a:t>Father Howard lives in CA.</a:t>
            </a:r>
          </a:p>
          <a:p>
            <a:pPr lvl="0"/>
            <a:r>
              <a:rPr lang="en-US" sz="2400" dirty="0" smtClean="0"/>
              <a:t>AK </a:t>
            </a:r>
            <a:r>
              <a:rPr lang="en-US" sz="2400" dirty="0"/>
              <a:t>divorce includes child support order. </a:t>
            </a:r>
            <a:endParaRPr lang="en-US" sz="2400" dirty="0" smtClean="0"/>
          </a:p>
          <a:p>
            <a:pPr marL="0" lvl="0" indent="0">
              <a:buNone/>
            </a:pPr>
            <a:r>
              <a:rPr lang="en-US" sz="2400" b="1" dirty="0"/>
              <a:t>If AK refers a IV-D case to CA to register and enforce the order</a:t>
            </a:r>
            <a:r>
              <a:rPr lang="en-US" sz="2400" b="1" dirty="0" smtClean="0"/>
              <a:t>, can CA reject the case because AK could have enforced the order directly?</a:t>
            </a:r>
            <a:endParaRPr lang="en-US" sz="2400" b="1" dirty="0"/>
          </a:p>
          <a:p>
            <a:pPr marL="457200" indent="-457200">
              <a:buFont typeface="+mj-lt"/>
              <a:buAutoNum type="alphaLcPeriod"/>
            </a:pPr>
            <a:r>
              <a:rPr lang="en-US" sz="2400" dirty="0" smtClean="0"/>
              <a:t>Yes</a:t>
            </a:r>
          </a:p>
          <a:p>
            <a:pPr marL="457200" indent="-457200">
              <a:buFont typeface="+mj-lt"/>
              <a:buAutoNum type="alphaLcPeriod"/>
            </a:pPr>
            <a:r>
              <a:rPr lang="en-US" sz="2400" b="1" dirty="0" smtClean="0"/>
              <a:t>No</a:t>
            </a:r>
            <a:endParaRPr lang="en-US" sz="2400" b="1" dirty="0"/>
          </a:p>
          <a:p>
            <a:pPr marL="457200" indent="-457200">
              <a:buFont typeface="+mj-lt"/>
              <a:buAutoNum type="alphaLcPeriod"/>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22</a:t>
            </a:fld>
            <a:endParaRPr lang="en-US" dirty="0"/>
          </a:p>
        </p:txBody>
      </p:sp>
      <p:sp>
        <p:nvSpPr>
          <p:cNvPr id="4" name="Title 3"/>
          <p:cNvSpPr>
            <a:spLocks noGrp="1"/>
          </p:cNvSpPr>
          <p:nvPr>
            <p:ph type="title"/>
          </p:nvPr>
        </p:nvSpPr>
        <p:spPr>
          <a:xfrm>
            <a:off x="685800" y="910308"/>
            <a:ext cx="7543800" cy="523220"/>
          </a:xfrm>
        </p:spPr>
        <p:txBody>
          <a:bodyPr/>
          <a:lstStyle/>
          <a:p>
            <a:r>
              <a:rPr lang="en-US" dirty="0" smtClean="0"/>
              <a:t>Scenario 7 </a:t>
            </a:r>
            <a:r>
              <a:rPr lang="en-US" dirty="0" smtClean="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37465666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buNone/>
            </a:pPr>
            <a:r>
              <a:rPr lang="en-US" sz="2400" dirty="0"/>
              <a:t>From the previous scenario, AK </a:t>
            </a:r>
            <a:r>
              <a:rPr lang="en-US" sz="2400" dirty="0" smtClean="0"/>
              <a:t>refers a IV-D case </a:t>
            </a:r>
            <a:r>
              <a:rPr lang="en-US" sz="2400" dirty="0"/>
              <a:t>to CA to register and enforce the </a:t>
            </a:r>
            <a:r>
              <a:rPr lang="en-US" sz="2400" dirty="0" smtClean="0"/>
              <a:t>order.</a:t>
            </a:r>
          </a:p>
          <a:p>
            <a:pPr marL="0" lvl="0" indent="0">
              <a:buNone/>
            </a:pPr>
            <a:endParaRPr lang="en-US" sz="2400" b="1" dirty="0" smtClean="0"/>
          </a:p>
          <a:p>
            <a:pPr marL="0" lvl="0" indent="0">
              <a:buNone/>
            </a:pPr>
            <a:r>
              <a:rPr lang="en-US" sz="2400" b="1" dirty="0" smtClean="0"/>
              <a:t>CA </a:t>
            </a:r>
            <a:r>
              <a:rPr lang="en-US" sz="2400" b="1" dirty="0"/>
              <a:t>must register the order with the court.</a:t>
            </a:r>
          </a:p>
          <a:p>
            <a:pPr marL="457200" indent="-457200">
              <a:buFont typeface="+mj-lt"/>
              <a:buAutoNum type="alphaLcPeriod"/>
            </a:pPr>
            <a:r>
              <a:rPr lang="en-US" sz="2400" dirty="0" smtClean="0"/>
              <a:t>True</a:t>
            </a:r>
          </a:p>
          <a:p>
            <a:pPr marL="457200" indent="-457200">
              <a:buFont typeface="+mj-lt"/>
              <a:buAutoNum type="alphaLcPeriod"/>
            </a:pPr>
            <a:r>
              <a:rPr lang="en-US" sz="2400" dirty="0" smtClean="0"/>
              <a:t>False</a:t>
            </a:r>
            <a:endParaRPr lang="en-US" sz="2400" dirty="0"/>
          </a:p>
          <a:p>
            <a:pPr marL="457200" indent="-457200">
              <a:buFont typeface="+mj-lt"/>
              <a:buAutoNum type="alphaLcPeriod"/>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23</a:t>
            </a:fld>
            <a:endParaRPr lang="en-US" dirty="0"/>
          </a:p>
        </p:txBody>
      </p:sp>
      <p:sp>
        <p:nvSpPr>
          <p:cNvPr id="4" name="Title 3"/>
          <p:cNvSpPr>
            <a:spLocks noGrp="1"/>
          </p:cNvSpPr>
          <p:nvPr>
            <p:ph type="title"/>
          </p:nvPr>
        </p:nvSpPr>
        <p:spPr>
          <a:xfrm>
            <a:off x="685800" y="910308"/>
            <a:ext cx="7543800" cy="523220"/>
          </a:xfrm>
        </p:spPr>
        <p:txBody>
          <a:bodyPr/>
          <a:lstStyle/>
          <a:p>
            <a:r>
              <a:rPr lang="en-US" dirty="0" smtClean="0"/>
              <a:t>Scenario 8</a:t>
            </a:r>
            <a:endParaRPr lang="en-US" dirty="0"/>
          </a:p>
        </p:txBody>
      </p:sp>
    </p:spTree>
    <p:extLst>
      <p:ext uri="{BB962C8B-B14F-4D97-AF65-F5344CB8AC3E}">
        <p14:creationId xmlns:p14="http://schemas.microsoft.com/office/powerpoint/2010/main" val="24353632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3944" y="1652572"/>
            <a:ext cx="7543800" cy="4572000"/>
          </a:xfrm>
        </p:spPr>
        <p:txBody>
          <a:bodyPr>
            <a:normAutofit/>
          </a:bodyPr>
          <a:lstStyle/>
          <a:p>
            <a:pPr marL="0" lvl="0" indent="0">
              <a:buNone/>
            </a:pPr>
            <a:r>
              <a:rPr lang="en-US" sz="2400" dirty="0"/>
              <a:t>From the previous scenario, AK refers a IV-D case to CA to register and enforce the order.</a:t>
            </a:r>
          </a:p>
          <a:p>
            <a:pPr marL="0" lvl="0" indent="0">
              <a:buNone/>
            </a:pPr>
            <a:r>
              <a:rPr lang="en-US" sz="2400" dirty="0" smtClean="0"/>
              <a:t> </a:t>
            </a:r>
            <a:endParaRPr lang="en-US" sz="2400" dirty="0"/>
          </a:p>
          <a:p>
            <a:pPr marL="0" lvl="0" indent="0">
              <a:buNone/>
            </a:pPr>
            <a:r>
              <a:rPr lang="en-US" sz="2400" b="1" dirty="0" smtClean="0"/>
              <a:t>CA </a:t>
            </a:r>
            <a:r>
              <a:rPr lang="en-US" sz="2400" b="1" dirty="0"/>
              <a:t>must register the order with the court.</a:t>
            </a:r>
          </a:p>
          <a:p>
            <a:pPr marL="457200" indent="-457200">
              <a:buFont typeface="+mj-lt"/>
              <a:buAutoNum type="alphaLcPeriod"/>
            </a:pPr>
            <a:r>
              <a:rPr lang="en-US" sz="2400" dirty="0" smtClean="0"/>
              <a:t>True</a:t>
            </a:r>
          </a:p>
          <a:p>
            <a:pPr marL="457200" indent="-457200">
              <a:buFont typeface="+mj-lt"/>
              <a:buAutoNum type="alphaLcPeriod"/>
            </a:pPr>
            <a:r>
              <a:rPr lang="en-US" sz="2400" b="1" dirty="0"/>
              <a:t>False</a:t>
            </a:r>
          </a:p>
          <a:p>
            <a:pPr marL="457200" indent="-457200">
              <a:buFont typeface="+mj-lt"/>
              <a:buAutoNum type="alphaLcPeriod"/>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24</a:t>
            </a:fld>
            <a:endParaRPr lang="en-US" dirty="0"/>
          </a:p>
        </p:txBody>
      </p:sp>
      <p:sp>
        <p:nvSpPr>
          <p:cNvPr id="4" name="Title 3"/>
          <p:cNvSpPr>
            <a:spLocks noGrp="1"/>
          </p:cNvSpPr>
          <p:nvPr>
            <p:ph type="title"/>
          </p:nvPr>
        </p:nvSpPr>
        <p:spPr>
          <a:xfrm>
            <a:off x="685800" y="848380"/>
            <a:ext cx="7543800" cy="523220"/>
          </a:xfrm>
        </p:spPr>
        <p:txBody>
          <a:bodyPr/>
          <a:lstStyle/>
          <a:p>
            <a:r>
              <a:rPr lang="en-US" dirty="0" smtClean="0"/>
              <a:t>Scenario 8 </a:t>
            </a:r>
            <a:r>
              <a:rPr lang="en-US" dirty="0">
                <a:cs typeface="Arial" panose="020B0604020202020204" pitchFamily="34" charset="0"/>
              </a:rPr>
              <a:t>−</a:t>
            </a:r>
            <a:r>
              <a:rPr lang="en-US" dirty="0" smtClean="0"/>
              <a:t> Response</a:t>
            </a:r>
            <a:endParaRPr lang="en-US" dirty="0"/>
          </a:p>
        </p:txBody>
      </p:sp>
    </p:spTree>
    <p:extLst>
      <p:ext uri="{BB962C8B-B14F-4D97-AF65-F5344CB8AC3E}">
        <p14:creationId xmlns:p14="http://schemas.microsoft.com/office/powerpoint/2010/main" val="25571939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2054714"/>
            <a:ext cx="7543800" cy="4572000"/>
          </a:xfrm>
        </p:spPr>
        <p:txBody>
          <a:bodyPr/>
          <a:lstStyle/>
          <a:p>
            <a:pPr lvl="0"/>
            <a:r>
              <a:rPr lang="en-US" dirty="0"/>
              <a:t>Child Support Enforcement Transmittal #1 – Initial </a:t>
            </a:r>
            <a:r>
              <a:rPr lang="en-US" dirty="0" smtClean="0"/>
              <a:t>Request</a:t>
            </a:r>
          </a:p>
          <a:p>
            <a:pPr lvl="0"/>
            <a:r>
              <a:rPr lang="en-US" dirty="0" smtClean="0"/>
              <a:t>Child Support </a:t>
            </a:r>
            <a:r>
              <a:rPr lang="en-US" dirty="0"/>
              <a:t>Agency Confidential Information </a:t>
            </a:r>
            <a:r>
              <a:rPr lang="en-US" dirty="0" smtClean="0"/>
              <a:t>Form</a:t>
            </a:r>
          </a:p>
          <a:p>
            <a:pPr lvl="0"/>
            <a:r>
              <a:rPr lang="en-US" dirty="0"/>
              <a:t>Letter of Transmittal Requesting Registration</a:t>
            </a:r>
          </a:p>
        </p:txBody>
      </p:sp>
      <p:sp>
        <p:nvSpPr>
          <p:cNvPr id="3" name="Slide Number Placeholder 2"/>
          <p:cNvSpPr>
            <a:spLocks noGrp="1"/>
          </p:cNvSpPr>
          <p:nvPr>
            <p:ph type="sldNum" sz="quarter" idx="4"/>
          </p:nvPr>
        </p:nvSpPr>
        <p:spPr/>
        <p:txBody>
          <a:bodyPr/>
          <a:lstStyle/>
          <a:p>
            <a:fld id="{42782948-4DBE-204D-AB9E-B65E067054AE}" type="slidenum">
              <a:rPr lang="en-US" smtClean="0"/>
              <a:pPr/>
              <a:t>25</a:t>
            </a:fld>
            <a:endParaRPr lang="en-US" dirty="0"/>
          </a:p>
        </p:txBody>
      </p:sp>
      <p:sp>
        <p:nvSpPr>
          <p:cNvPr id="4" name="Title 3"/>
          <p:cNvSpPr>
            <a:spLocks noGrp="1"/>
          </p:cNvSpPr>
          <p:nvPr>
            <p:ph type="title"/>
          </p:nvPr>
        </p:nvSpPr>
        <p:spPr>
          <a:xfrm>
            <a:off x="533400" y="504042"/>
            <a:ext cx="8077200" cy="1071201"/>
          </a:xfrm>
        </p:spPr>
        <p:txBody>
          <a:bodyPr/>
          <a:lstStyle/>
          <a:p>
            <a:r>
              <a:rPr lang="en-US" dirty="0" smtClean="0"/>
              <a:t>Federal Intergovernmental Forms for Registration and Enforcement of Another State’s Order</a:t>
            </a:r>
            <a:endParaRPr lang="en-US" dirty="0"/>
          </a:p>
        </p:txBody>
      </p:sp>
    </p:spTree>
    <p:extLst>
      <p:ext uri="{BB962C8B-B14F-4D97-AF65-F5344CB8AC3E}">
        <p14:creationId xmlns:p14="http://schemas.microsoft.com/office/powerpoint/2010/main" val="3917462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buNone/>
            </a:pPr>
            <a:r>
              <a:rPr lang="en-US" sz="2400" dirty="0"/>
              <a:t>From the previous scenario, CA is enforcing the AK order at the request of AK.  </a:t>
            </a:r>
          </a:p>
          <a:p>
            <a:pPr marL="0" lvl="0" indent="0">
              <a:buNone/>
            </a:pPr>
            <a:r>
              <a:rPr lang="en-US" sz="2400" b="1" dirty="0"/>
              <a:t>Which one of these enforcement remedies is </a:t>
            </a:r>
            <a:r>
              <a:rPr lang="en-US" sz="2400" b="1" i="1" dirty="0"/>
              <a:t>not</a:t>
            </a:r>
            <a:r>
              <a:rPr lang="en-US" sz="2400" b="1" dirty="0"/>
              <a:t> an appropriate option for CA?</a:t>
            </a:r>
          </a:p>
          <a:p>
            <a:pPr marL="457200" indent="-457200">
              <a:buFont typeface="+mj-lt"/>
              <a:buAutoNum type="alphaLcPeriod"/>
            </a:pPr>
            <a:r>
              <a:rPr lang="en-US" sz="2400" dirty="0"/>
              <a:t>Income withholding</a:t>
            </a:r>
          </a:p>
          <a:p>
            <a:pPr marL="457200" indent="-457200">
              <a:buFont typeface="+mj-lt"/>
              <a:buAutoNum type="alphaLcPeriod"/>
            </a:pPr>
            <a:r>
              <a:rPr lang="en-US" sz="2400" dirty="0"/>
              <a:t>Driver’s license suspension</a:t>
            </a:r>
          </a:p>
          <a:p>
            <a:pPr marL="457200" indent="-457200">
              <a:buFont typeface="+mj-lt"/>
              <a:buAutoNum type="alphaLcPeriod"/>
            </a:pPr>
            <a:r>
              <a:rPr lang="en-US" sz="2400" dirty="0"/>
              <a:t>Certification for federal tax </a:t>
            </a:r>
            <a:r>
              <a:rPr lang="en-US" sz="2400" dirty="0" smtClean="0"/>
              <a:t>refund offset</a:t>
            </a:r>
            <a:endParaRPr lang="en-US" sz="2400" dirty="0"/>
          </a:p>
          <a:p>
            <a:pPr marL="457200" indent="-457200">
              <a:buFont typeface="+mj-lt"/>
              <a:buAutoNum type="alphaLcPeriod"/>
            </a:pPr>
            <a:r>
              <a:rPr lang="en-US" sz="2400" dirty="0" smtClean="0"/>
              <a:t>Credit </a:t>
            </a:r>
            <a:r>
              <a:rPr lang="en-US" sz="2400" dirty="0"/>
              <a:t>bureau reporting of unpaid amount</a:t>
            </a: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26</a:t>
            </a:fld>
            <a:endParaRPr lang="en-US" dirty="0"/>
          </a:p>
        </p:txBody>
      </p:sp>
      <p:sp>
        <p:nvSpPr>
          <p:cNvPr id="4" name="Title 3"/>
          <p:cNvSpPr>
            <a:spLocks noGrp="1"/>
          </p:cNvSpPr>
          <p:nvPr>
            <p:ph type="title"/>
          </p:nvPr>
        </p:nvSpPr>
        <p:spPr>
          <a:xfrm>
            <a:off x="685800" y="848380"/>
            <a:ext cx="7543800" cy="523220"/>
          </a:xfrm>
        </p:spPr>
        <p:txBody>
          <a:bodyPr/>
          <a:lstStyle/>
          <a:p>
            <a:r>
              <a:rPr lang="en-US" dirty="0" smtClean="0"/>
              <a:t>Scenario 9</a:t>
            </a:r>
            <a:endParaRPr lang="en-US" dirty="0"/>
          </a:p>
        </p:txBody>
      </p:sp>
    </p:spTree>
    <p:extLst>
      <p:ext uri="{BB962C8B-B14F-4D97-AF65-F5344CB8AC3E}">
        <p14:creationId xmlns:p14="http://schemas.microsoft.com/office/powerpoint/2010/main" val="18669321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buNone/>
            </a:pPr>
            <a:r>
              <a:rPr lang="en-US" sz="2400" dirty="0"/>
              <a:t>From the previous scenario, CA is enforcing the AK order at the request of AK.  </a:t>
            </a:r>
          </a:p>
          <a:p>
            <a:pPr marL="0" lvl="0" indent="0">
              <a:buNone/>
            </a:pPr>
            <a:r>
              <a:rPr lang="en-US" sz="2400" b="1" dirty="0"/>
              <a:t>Which one of these enforcement remedies is </a:t>
            </a:r>
            <a:r>
              <a:rPr lang="en-US" sz="2400" b="1" i="1" dirty="0"/>
              <a:t>not</a:t>
            </a:r>
            <a:r>
              <a:rPr lang="en-US" sz="2400" b="1" dirty="0"/>
              <a:t> an appropriate option for CA?</a:t>
            </a:r>
          </a:p>
          <a:p>
            <a:pPr marL="457200" indent="-457200">
              <a:buFont typeface="+mj-lt"/>
              <a:buAutoNum type="alphaLcPeriod"/>
            </a:pPr>
            <a:r>
              <a:rPr lang="en-US" sz="2400" dirty="0"/>
              <a:t>Income withholding</a:t>
            </a:r>
          </a:p>
          <a:p>
            <a:pPr marL="457200" indent="-457200">
              <a:buFont typeface="+mj-lt"/>
              <a:buAutoNum type="alphaLcPeriod"/>
            </a:pPr>
            <a:r>
              <a:rPr lang="en-US" sz="2400" dirty="0"/>
              <a:t>Driver’s license suspension</a:t>
            </a:r>
          </a:p>
          <a:p>
            <a:pPr marL="457200" indent="-457200">
              <a:buFont typeface="+mj-lt"/>
              <a:buAutoNum type="alphaLcPeriod"/>
            </a:pPr>
            <a:r>
              <a:rPr lang="en-US" sz="2400" b="1" dirty="0"/>
              <a:t>Certification for federal tax refund offset</a:t>
            </a:r>
          </a:p>
          <a:p>
            <a:pPr marL="457200" indent="-457200">
              <a:buFont typeface="+mj-lt"/>
              <a:buAutoNum type="alphaLcPeriod"/>
            </a:pPr>
            <a:r>
              <a:rPr lang="en-US" sz="2400" dirty="0" smtClean="0"/>
              <a:t>Credit </a:t>
            </a:r>
            <a:r>
              <a:rPr lang="en-US" sz="2400" dirty="0"/>
              <a:t>bureau reporting of unpaid amount</a:t>
            </a: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27</a:t>
            </a:fld>
            <a:endParaRPr lang="en-US" dirty="0"/>
          </a:p>
        </p:txBody>
      </p:sp>
      <p:sp>
        <p:nvSpPr>
          <p:cNvPr id="4" name="Title 3"/>
          <p:cNvSpPr>
            <a:spLocks noGrp="1"/>
          </p:cNvSpPr>
          <p:nvPr>
            <p:ph type="title"/>
          </p:nvPr>
        </p:nvSpPr>
        <p:spPr>
          <a:xfrm>
            <a:off x="685800" y="848380"/>
            <a:ext cx="7543800" cy="523220"/>
          </a:xfrm>
        </p:spPr>
        <p:txBody>
          <a:bodyPr/>
          <a:lstStyle/>
          <a:p>
            <a:r>
              <a:rPr lang="en-US" dirty="0" smtClean="0"/>
              <a:t>Scenario 9 </a:t>
            </a:r>
            <a:r>
              <a:rPr lang="en-US" dirty="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17333254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19200"/>
            <a:ext cx="7543800" cy="5181600"/>
          </a:xfrm>
        </p:spPr>
        <p:txBody>
          <a:bodyPr>
            <a:normAutofit/>
          </a:bodyPr>
          <a:lstStyle/>
          <a:p>
            <a:pPr>
              <a:spcBef>
                <a:spcPts val="600"/>
              </a:spcBef>
            </a:pPr>
            <a:r>
              <a:rPr lang="en-US" sz="2400" dirty="0" smtClean="0"/>
              <a:t>SD receives a referral from MN to register and enforce a MN order.</a:t>
            </a:r>
          </a:p>
          <a:p>
            <a:r>
              <a:rPr lang="en-US" sz="2400" dirty="0" smtClean="0"/>
              <a:t>SD sends Notice of Registration to NCP.</a:t>
            </a:r>
          </a:p>
          <a:p>
            <a:pPr marL="0" indent="0">
              <a:spcBef>
                <a:spcPts val="1200"/>
              </a:spcBef>
              <a:buNone/>
            </a:pPr>
            <a:r>
              <a:rPr lang="en-US" sz="2400" b="1" dirty="0" smtClean="0"/>
              <a:t>Which of the following is </a:t>
            </a:r>
            <a:r>
              <a:rPr lang="en-US" sz="2400" b="1" i="1" dirty="0" smtClean="0"/>
              <a:t>not</a:t>
            </a:r>
            <a:r>
              <a:rPr lang="en-US" sz="2400" b="1" dirty="0" smtClean="0"/>
              <a:t> a defense to registration of the order?</a:t>
            </a:r>
          </a:p>
          <a:p>
            <a:pPr marL="457200" indent="-457200">
              <a:buFont typeface="+mj-lt"/>
              <a:buAutoNum type="alphaLcPeriod"/>
            </a:pPr>
            <a:r>
              <a:rPr lang="en-US" sz="2400" dirty="0"/>
              <a:t>Issuing tribunal lacked personal jurisdiction over </a:t>
            </a:r>
            <a:r>
              <a:rPr lang="en-US" sz="2400" dirty="0" smtClean="0"/>
              <a:t>NCP</a:t>
            </a:r>
            <a:endParaRPr lang="en-US" sz="2400" dirty="0"/>
          </a:p>
          <a:p>
            <a:pPr marL="457200" indent="-457200">
              <a:buFont typeface="+mj-lt"/>
              <a:buAutoNum type="alphaLcPeriod"/>
            </a:pPr>
            <a:r>
              <a:rPr lang="en-US" sz="2400" dirty="0" smtClean="0"/>
              <a:t>Order </a:t>
            </a:r>
            <a:r>
              <a:rPr lang="en-US" sz="2400" dirty="0"/>
              <a:t>was obtained by fraud </a:t>
            </a:r>
            <a:endParaRPr lang="en-US" sz="2400" dirty="0" smtClean="0"/>
          </a:p>
          <a:p>
            <a:pPr marL="457200" indent="-457200">
              <a:buFont typeface="+mj-lt"/>
              <a:buAutoNum type="alphaLcPeriod"/>
            </a:pPr>
            <a:r>
              <a:rPr lang="en-US" altLang="en-US" sz="2400" dirty="0" smtClean="0"/>
              <a:t>Monthly obligation of </a:t>
            </a:r>
            <a:r>
              <a:rPr lang="en-US" altLang="en-US" sz="2400" dirty="0"/>
              <a:t>support </a:t>
            </a:r>
            <a:r>
              <a:rPr lang="en-US" altLang="en-US" sz="2400" dirty="0" smtClean="0"/>
              <a:t>order is too high</a:t>
            </a:r>
            <a:endParaRPr lang="en-US" altLang="en-US" sz="2400" dirty="0"/>
          </a:p>
          <a:p>
            <a:pPr marL="457200" indent="-457200">
              <a:buFont typeface="+mj-lt"/>
              <a:buAutoNum type="alphaLcPeriod"/>
            </a:pPr>
            <a:r>
              <a:rPr lang="en-US" sz="2400" dirty="0" smtClean="0"/>
              <a:t>Full </a:t>
            </a:r>
            <a:r>
              <a:rPr lang="en-US" sz="2400" dirty="0"/>
              <a:t>or partial payment has been </a:t>
            </a:r>
            <a:r>
              <a:rPr lang="en-US" sz="2400" dirty="0" smtClean="0"/>
              <a:t>made</a:t>
            </a:r>
            <a:endParaRPr lang="en-US" sz="2400" dirty="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28</a:t>
            </a:fld>
            <a:endParaRPr lang="en-US" dirty="0"/>
          </a:p>
        </p:txBody>
      </p:sp>
      <p:sp>
        <p:nvSpPr>
          <p:cNvPr id="4" name="Title 3"/>
          <p:cNvSpPr>
            <a:spLocks noGrp="1"/>
          </p:cNvSpPr>
          <p:nvPr>
            <p:ph type="title"/>
          </p:nvPr>
        </p:nvSpPr>
        <p:spPr>
          <a:xfrm>
            <a:off x="672353" y="586770"/>
            <a:ext cx="7543800" cy="523220"/>
          </a:xfrm>
        </p:spPr>
        <p:txBody>
          <a:bodyPr/>
          <a:lstStyle/>
          <a:p>
            <a:r>
              <a:rPr lang="en-US" dirty="0" smtClean="0"/>
              <a:t>Scenario 10</a:t>
            </a:r>
            <a:endParaRPr lang="en-US" dirty="0"/>
          </a:p>
        </p:txBody>
      </p:sp>
    </p:spTree>
    <p:extLst>
      <p:ext uri="{BB962C8B-B14F-4D97-AF65-F5344CB8AC3E}">
        <p14:creationId xmlns:p14="http://schemas.microsoft.com/office/powerpoint/2010/main" val="9246797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19200"/>
            <a:ext cx="7543800" cy="4953000"/>
          </a:xfrm>
        </p:spPr>
        <p:txBody>
          <a:bodyPr>
            <a:normAutofit lnSpcReduction="10000"/>
          </a:bodyPr>
          <a:lstStyle/>
          <a:p>
            <a:pPr>
              <a:spcBef>
                <a:spcPts val="600"/>
              </a:spcBef>
            </a:pPr>
            <a:r>
              <a:rPr lang="en-US" sz="2400" dirty="0" smtClean="0"/>
              <a:t>SD receives a </a:t>
            </a:r>
            <a:r>
              <a:rPr lang="en-US" sz="2400" dirty="0"/>
              <a:t>referral from </a:t>
            </a:r>
            <a:r>
              <a:rPr lang="en-US" sz="2400" dirty="0" smtClean="0"/>
              <a:t>MN to register and enforce a MN order.</a:t>
            </a:r>
          </a:p>
          <a:p>
            <a:r>
              <a:rPr lang="en-US" sz="2400" dirty="0"/>
              <a:t>SD sends Notice of Registration to NCP.</a:t>
            </a:r>
          </a:p>
          <a:p>
            <a:pPr marL="0" indent="0">
              <a:spcBef>
                <a:spcPts val="1200"/>
              </a:spcBef>
              <a:buNone/>
            </a:pPr>
            <a:r>
              <a:rPr lang="en-US" sz="2400" b="1" dirty="0" smtClean="0"/>
              <a:t>Which of the following is </a:t>
            </a:r>
            <a:r>
              <a:rPr lang="en-US" sz="2400" b="1" i="1" dirty="0" smtClean="0"/>
              <a:t>not</a:t>
            </a:r>
            <a:r>
              <a:rPr lang="en-US" sz="2400" b="1" dirty="0" smtClean="0"/>
              <a:t> a defense to registration of the order?</a:t>
            </a:r>
          </a:p>
          <a:p>
            <a:pPr marL="457200" indent="-457200">
              <a:buFont typeface="+mj-lt"/>
              <a:buAutoNum type="alphaLcPeriod"/>
            </a:pPr>
            <a:r>
              <a:rPr lang="en-US" sz="2400" dirty="0"/>
              <a:t>Issuing tribunal lacked personal jurisdiction over </a:t>
            </a:r>
            <a:r>
              <a:rPr lang="en-US" sz="2400" dirty="0" smtClean="0"/>
              <a:t>NCP</a:t>
            </a:r>
            <a:endParaRPr lang="en-US" sz="2400" dirty="0"/>
          </a:p>
          <a:p>
            <a:pPr marL="457200" indent="-457200">
              <a:buFont typeface="+mj-lt"/>
              <a:buAutoNum type="alphaLcPeriod"/>
            </a:pPr>
            <a:r>
              <a:rPr lang="en-US" sz="2400" dirty="0" smtClean="0"/>
              <a:t>Order </a:t>
            </a:r>
            <a:r>
              <a:rPr lang="en-US" sz="2400" dirty="0"/>
              <a:t>was obtained by fraud </a:t>
            </a:r>
            <a:endParaRPr lang="en-US" sz="2400" dirty="0" smtClean="0"/>
          </a:p>
          <a:p>
            <a:pPr marL="457200" indent="-457200">
              <a:buFont typeface="+mj-lt"/>
              <a:buAutoNum type="alphaLcPeriod"/>
            </a:pPr>
            <a:r>
              <a:rPr lang="en-US" altLang="en-US" sz="2400" b="1" dirty="0" smtClean="0"/>
              <a:t>Monthly obligation of </a:t>
            </a:r>
            <a:r>
              <a:rPr lang="en-US" altLang="en-US" sz="2400" b="1" dirty="0"/>
              <a:t>support </a:t>
            </a:r>
            <a:r>
              <a:rPr lang="en-US" altLang="en-US" sz="2400" b="1" dirty="0" smtClean="0"/>
              <a:t>order is too high</a:t>
            </a:r>
            <a:endParaRPr lang="en-US" altLang="en-US" sz="2400" b="1" dirty="0"/>
          </a:p>
          <a:p>
            <a:pPr marL="457200" indent="-457200">
              <a:buFont typeface="+mj-lt"/>
              <a:buAutoNum type="alphaLcPeriod"/>
            </a:pPr>
            <a:r>
              <a:rPr lang="en-US" sz="2400" dirty="0" smtClean="0"/>
              <a:t>Full </a:t>
            </a:r>
            <a:r>
              <a:rPr lang="en-US" sz="2400" dirty="0"/>
              <a:t>or partial payment has been made</a:t>
            </a:r>
          </a:p>
          <a:p>
            <a:endParaRPr lang="en-US" sz="2400" dirty="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29</a:t>
            </a:fld>
            <a:endParaRPr lang="en-US" dirty="0"/>
          </a:p>
        </p:txBody>
      </p:sp>
      <p:sp>
        <p:nvSpPr>
          <p:cNvPr id="4" name="Title 3"/>
          <p:cNvSpPr>
            <a:spLocks noGrp="1"/>
          </p:cNvSpPr>
          <p:nvPr>
            <p:ph type="title"/>
          </p:nvPr>
        </p:nvSpPr>
        <p:spPr>
          <a:xfrm>
            <a:off x="672353" y="586770"/>
            <a:ext cx="7543800" cy="523220"/>
          </a:xfrm>
        </p:spPr>
        <p:txBody>
          <a:bodyPr/>
          <a:lstStyle/>
          <a:p>
            <a:r>
              <a:rPr lang="en-US" dirty="0" smtClean="0"/>
              <a:t>Scenario 10 </a:t>
            </a:r>
            <a:r>
              <a:rPr lang="en-US" dirty="0">
                <a:cs typeface="Arial" panose="020B0604020202020204" pitchFamily="34" charset="0"/>
              </a:rPr>
              <a:t>−</a:t>
            </a:r>
            <a:r>
              <a:rPr lang="en-US" dirty="0"/>
              <a:t> Response</a:t>
            </a:r>
          </a:p>
        </p:txBody>
      </p:sp>
    </p:spTree>
    <p:extLst>
      <p:ext uri="{BB962C8B-B14F-4D97-AF65-F5344CB8AC3E}">
        <p14:creationId xmlns:p14="http://schemas.microsoft.com/office/powerpoint/2010/main" val="24152044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4141470"/>
            <a:ext cx="6324600" cy="1600200"/>
          </a:xfrm>
        </p:spPr>
        <p:txBody>
          <a:bodyPr/>
          <a:lstStyle/>
          <a:p>
            <a:pPr algn="ctr"/>
            <a:r>
              <a:rPr lang="en-US" b="1" dirty="0" smtClean="0"/>
              <a:t>APPLICATION FOR IV-D SERVICES</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3</a:t>
            </a:fld>
            <a:endParaRPr lang="en-US" dirty="0"/>
          </a:p>
        </p:txBody>
      </p:sp>
    </p:spTree>
    <p:extLst>
      <p:ext uri="{BB962C8B-B14F-4D97-AF65-F5344CB8AC3E}">
        <p14:creationId xmlns:p14="http://schemas.microsoft.com/office/powerpoint/2010/main" val="6140104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0282" y="876489"/>
            <a:ext cx="7996518" cy="5752911"/>
          </a:xfrm>
        </p:spPr>
        <p:txBody>
          <a:bodyPr>
            <a:normAutofit/>
          </a:bodyPr>
          <a:lstStyle/>
          <a:p>
            <a:pPr lvl="0">
              <a:spcAft>
                <a:spcPts val="600"/>
              </a:spcAft>
            </a:pPr>
            <a:r>
              <a:rPr lang="en-US" dirty="0" smtClean="0"/>
              <a:t>ID </a:t>
            </a:r>
            <a:r>
              <a:rPr lang="en-US" dirty="0"/>
              <a:t>is enforcing </a:t>
            </a:r>
            <a:r>
              <a:rPr lang="en-US" dirty="0" smtClean="0"/>
              <a:t>its order </a:t>
            </a:r>
            <a:r>
              <a:rPr lang="en-US" dirty="0"/>
              <a:t>issued in 2012 for </a:t>
            </a:r>
            <a:r>
              <a:rPr lang="en-US" dirty="0" smtClean="0"/>
              <a:t>CP Marti and NCP Rusty.</a:t>
            </a:r>
            <a:endParaRPr lang="en-US" dirty="0"/>
          </a:p>
          <a:p>
            <a:pPr lvl="0">
              <a:spcBef>
                <a:spcPts val="600"/>
              </a:spcBef>
              <a:spcAft>
                <a:spcPts val="600"/>
              </a:spcAft>
            </a:pPr>
            <a:r>
              <a:rPr lang="en-US" dirty="0"/>
              <a:t>ID central registry receives a case from AZ with a request to enforce a 2015 </a:t>
            </a:r>
            <a:r>
              <a:rPr lang="en-US" dirty="0" smtClean="0"/>
              <a:t>AZ order </a:t>
            </a:r>
            <a:r>
              <a:rPr lang="en-US" dirty="0"/>
              <a:t>for the same </a:t>
            </a:r>
            <a:r>
              <a:rPr lang="en-US" dirty="0" smtClean="0"/>
              <a:t>parties.</a:t>
            </a:r>
            <a:endParaRPr lang="en-US" dirty="0"/>
          </a:p>
          <a:p>
            <a:pPr lvl="0">
              <a:spcBef>
                <a:spcPts val="600"/>
              </a:spcBef>
            </a:pPr>
            <a:r>
              <a:rPr lang="en-US" dirty="0"/>
              <a:t>Rusty lives in ID.</a:t>
            </a:r>
          </a:p>
          <a:p>
            <a:pPr lvl="0"/>
            <a:r>
              <a:rPr lang="en-US" dirty="0"/>
              <a:t>Marti lives in AZ</a:t>
            </a:r>
            <a:r>
              <a:rPr lang="en-US" dirty="0" smtClean="0"/>
              <a:t>.</a:t>
            </a:r>
            <a:endParaRPr lang="en-US" dirty="0"/>
          </a:p>
          <a:p>
            <a:pPr marL="0" indent="0">
              <a:buNone/>
            </a:pPr>
            <a:r>
              <a:rPr lang="en-US" b="1" dirty="0"/>
              <a:t>ID should</a:t>
            </a:r>
            <a:r>
              <a:rPr lang="en-US" b="1" dirty="0" smtClean="0"/>
              <a:t>:</a:t>
            </a:r>
            <a:endParaRPr lang="en-US" b="1" dirty="0"/>
          </a:p>
          <a:p>
            <a:pPr marL="457200" lvl="0" indent="-457200">
              <a:buFont typeface="+mj-lt"/>
              <a:buAutoNum type="alphaLcPeriod"/>
            </a:pPr>
            <a:r>
              <a:rPr lang="en-US" dirty="0"/>
              <a:t>Return the interstate packet and tell AZ that their order is void.</a:t>
            </a:r>
          </a:p>
          <a:p>
            <a:pPr marL="457200" lvl="0" indent="-457200">
              <a:buFont typeface="+mj-lt"/>
              <a:buAutoNum type="alphaLcPeriod"/>
            </a:pPr>
            <a:r>
              <a:rPr lang="en-US" dirty="0"/>
              <a:t>Inform AZ about the ID order and request their assistance in having their court </a:t>
            </a:r>
            <a:r>
              <a:rPr lang="en-US" dirty="0" smtClean="0"/>
              <a:t>vacate the </a:t>
            </a:r>
            <a:r>
              <a:rPr lang="en-US" dirty="0"/>
              <a:t>AZ order.</a:t>
            </a:r>
          </a:p>
          <a:p>
            <a:pPr marL="457200" lvl="0" indent="-457200">
              <a:buFont typeface="+mj-lt"/>
              <a:buAutoNum type="alphaLcPeriod"/>
            </a:pPr>
            <a:r>
              <a:rPr lang="en-US" dirty="0"/>
              <a:t>Open the interstate case but enforce the ID order, as the AZ order is void</a:t>
            </a:r>
            <a:r>
              <a:rPr lang="en-US" dirty="0" smtClean="0"/>
              <a:t>.</a:t>
            </a:r>
            <a:endParaRPr lang="en-US" dirty="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30</a:t>
            </a:fld>
            <a:endParaRPr lang="en-US" dirty="0"/>
          </a:p>
        </p:txBody>
      </p:sp>
      <p:sp>
        <p:nvSpPr>
          <p:cNvPr id="4" name="Title 3"/>
          <p:cNvSpPr>
            <a:spLocks noGrp="1"/>
          </p:cNvSpPr>
          <p:nvPr>
            <p:ph type="title"/>
          </p:nvPr>
        </p:nvSpPr>
        <p:spPr>
          <a:xfrm>
            <a:off x="690282" y="353269"/>
            <a:ext cx="7543800" cy="523220"/>
          </a:xfrm>
        </p:spPr>
        <p:txBody>
          <a:bodyPr/>
          <a:lstStyle/>
          <a:p>
            <a:r>
              <a:rPr lang="en-US" dirty="0"/>
              <a:t>Scenario </a:t>
            </a:r>
            <a:r>
              <a:rPr lang="en-US" dirty="0" smtClean="0"/>
              <a:t>11</a:t>
            </a:r>
            <a:endParaRPr lang="en-US" dirty="0"/>
          </a:p>
        </p:txBody>
      </p:sp>
    </p:spTree>
    <p:extLst>
      <p:ext uri="{BB962C8B-B14F-4D97-AF65-F5344CB8AC3E}">
        <p14:creationId xmlns:p14="http://schemas.microsoft.com/office/powerpoint/2010/main" val="30020982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0282" y="876489"/>
            <a:ext cx="7996518" cy="5752911"/>
          </a:xfrm>
        </p:spPr>
        <p:txBody>
          <a:bodyPr>
            <a:normAutofit/>
          </a:bodyPr>
          <a:lstStyle/>
          <a:p>
            <a:pPr lvl="0">
              <a:spcAft>
                <a:spcPts val="600"/>
              </a:spcAft>
            </a:pPr>
            <a:r>
              <a:rPr lang="en-US" dirty="0" smtClean="0"/>
              <a:t>ID </a:t>
            </a:r>
            <a:r>
              <a:rPr lang="en-US" dirty="0"/>
              <a:t>is enforcing </a:t>
            </a:r>
            <a:r>
              <a:rPr lang="en-US" dirty="0" smtClean="0"/>
              <a:t>its order </a:t>
            </a:r>
            <a:r>
              <a:rPr lang="en-US" dirty="0"/>
              <a:t>issued in 2012 for CP Marti and NCP Rusty. </a:t>
            </a:r>
            <a:endParaRPr lang="en-US" dirty="0" smtClean="0"/>
          </a:p>
          <a:p>
            <a:pPr lvl="0">
              <a:spcAft>
                <a:spcPts val="600"/>
              </a:spcAft>
            </a:pPr>
            <a:r>
              <a:rPr lang="en-US" dirty="0" smtClean="0"/>
              <a:t>ID </a:t>
            </a:r>
            <a:r>
              <a:rPr lang="en-US" dirty="0"/>
              <a:t>central registry receives a case from AZ with a request to enforce </a:t>
            </a:r>
            <a:r>
              <a:rPr lang="en-US" dirty="0" smtClean="0"/>
              <a:t>a </a:t>
            </a:r>
            <a:r>
              <a:rPr lang="en-US" dirty="0"/>
              <a:t>2015 </a:t>
            </a:r>
            <a:r>
              <a:rPr lang="en-US" dirty="0" smtClean="0"/>
              <a:t>AZ order </a:t>
            </a:r>
            <a:r>
              <a:rPr lang="en-US" dirty="0"/>
              <a:t>for the same </a:t>
            </a:r>
            <a:r>
              <a:rPr lang="en-US" dirty="0" smtClean="0"/>
              <a:t>parties.</a:t>
            </a:r>
            <a:endParaRPr lang="en-US" dirty="0"/>
          </a:p>
          <a:p>
            <a:pPr lvl="0">
              <a:spcBef>
                <a:spcPts val="600"/>
              </a:spcBef>
              <a:spcAft>
                <a:spcPts val="600"/>
              </a:spcAft>
            </a:pPr>
            <a:r>
              <a:rPr lang="en-US" dirty="0"/>
              <a:t>Rusty lives in ID.</a:t>
            </a:r>
          </a:p>
          <a:p>
            <a:pPr lvl="0">
              <a:spcBef>
                <a:spcPts val="600"/>
              </a:spcBef>
              <a:spcAft>
                <a:spcPts val="600"/>
              </a:spcAft>
            </a:pPr>
            <a:r>
              <a:rPr lang="en-US" dirty="0"/>
              <a:t>Marti lives in AZ</a:t>
            </a:r>
            <a:r>
              <a:rPr lang="en-US" dirty="0" smtClean="0"/>
              <a:t>.</a:t>
            </a:r>
            <a:endParaRPr lang="en-US" dirty="0"/>
          </a:p>
          <a:p>
            <a:pPr marL="0" indent="0">
              <a:spcBef>
                <a:spcPts val="600"/>
              </a:spcBef>
              <a:buNone/>
            </a:pPr>
            <a:r>
              <a:rPr lang="en-US" b="1" dirty="0"/>
              <a:t>ID should</a:t>
            </a:r>
            <a:r>
              <a:rPr lang="en-US" b="1" dirty="0" smtClean="0"/>
              <a:t>:</a:t>
            </a:r>
            <a:endParaRPr lang="en-US" b="1" dirty="0"/>
          </a:p>
          <a:p>
            <a:pPr marL="457200" lvl="0" indent="-457200">
              <a:buFont typeface="+mj-lt"/>
              <a:buAutoNum type="alphaLcPeriod"/>
            </a:pPr>
            <a:r>
              <a:rPr lang="en-US" dirty="0"/>
              <a:t>Return the interstate packet and tell AZ that their order is void.</a:t>
            </a:r>
          </a:p>
          <a:p>
            <a:pPr marL="457200" lvl="0" indent="-457200">
              <a:buFont typeface="+mj-lt"/>
              <a:buAutoNum type="alphaLcPeriod"/>
            </a:pPr>
            <a:r>
              <a:rPr lang="en-US" b="1" dirty="0"/>
              <a:t>Inform AZ about the ID order and request their assistance in having their court </a:t>
            </a:r>
            <a:r>
              <a:rPr lang="en-US" b="1" dirty="0" smtClean="0"/>
              <a:t>vacate the </a:t>
            </a:r>
            <a:r>
              <a:rPr lang="en-US" b="1" dirty="0"/>
              <a:t>AZ order.</a:t>
            </a:r>
          </a:p>
          <a:p>
            <a:pPr marL="457200" lvl="0" indent="-457200">
              <a:buFont typeface="+mj-lt"/>
              <a:buAutoNum type="alphaLcPeriod"/>
            </a:pPr>
            <a:r>
              <a:rPr lang="en-US" dirty="0"/>
              <a:t>Open the interstate case but enforce the ID order, as the AZ order is void</a:t>
            </a:r>
            <a:r>
              <a:rPr lang="en-US" dirty="0" smtClean="0"/>
              <a:t>.</a:t>
            </a:r>
            <a:endParaRPr lang="en-US" dirty="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31</a:t>
            </a:fld>
            <a:endParaRPr lang="en-US" dirty="0"/>
          </a:p>
        </p:txBody>
      </p:sp>
      <p:sp>
        <p:nvSpPr>
          <p:cNvPr id="4" name="Title 3"/>
          <p:cNvSpPr>
            <a:spLocks noGrp="1"/>
          </p:cNvSpPr>
          <p:nvPr>
            <p:ph type="title"/>
          </p:nvPr>
        </p:nvSpPr>
        <p:spPr>
          <a:xfrm>
            <a:off x="690282" y="353269"/>
            <a:ext cx="7543800" cy="523220"/>
          </a:xfrm>
        </p:spPr>
        <p:txBody>
          <a:bodyPr/>
          <a:lstStyle/>
          <a:p>
            <a:r>
              <a:rPr lang="en-US" dirty="0"/>
              <a:t>Scenario </a:t>
            </a:r>
            <a:r>
              <a:rPr lang="en-US" dirty="0" smtClean="0"/>
              <a:t>11 </a:t>
            </a:r>
            <a:r>
              <a:rPr lang="en-US" dirty="0" smtClean="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37704433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fld id="{42782948-4DBE-204D-AB9E-B65E067054AE}" type="slidenum">
              <a:rPr lang="en-US" smtClean="0"/>
              <a:pPr/>
              <a:t>32</a:t>
            </a:fld>
            <a:endParaRPr lang="en-US" dirty="0"/>
          </a:p>
        </p:txBody>
      </p:sp>
    </p:spTree>
    <p:extLst>
      <p:ext uri="{BB962C8B-B14F-4D97-AF65-F5344CB8AC3E}">
        <p14:creationId xmlns:p14="http://schemas.microsoft.com/office/powerpoint/2010/main" val="21883973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0" b="-20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smtClean="0"/>
              <a:t>MODIFICATION</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33</a:t>
            </a:fld>
            <a:endParaRPr lang="en-US" dirty="0"/>
          </a:p>
        </p:txBody>
      </p:sp>
    </p:spTree>
    <p:extLst>
      <p:ext uri="{BB962C8B-B14F-4D97-AF65-F5344CB8AC3E}">
        <p14:creationId xmlns:p14="http://schemas.microsoft.com/office/powerpoint/2010/main" val="17034484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04012" y="1219199"/>
            <a:ext cx="7543800" cy="5286345"/>
          </a:xfrm>
        </p:spPr>
        <p:txBody>
          <a:bodyPr>
            <a:normAutofit/>
          </a:bodyPr>
          <a:lstStyle/>
          <a:p>
            <a:r>
              <a:rPr lang="en-US" sz="2200" dirty="0" smtClean="0"/>
              <a:t>CP Mary has a TN support order.</a:t>
            </a:r>
          </a:p>
          <a:p>
            <a:r>
              <a:rPr lang="en-US" sz="2200" dirty="0" smtClean="0"/>
              <a:t>Mary still resides in TN with the children, applies </a:t>
            </a:r>
            <a:r>
              <a:rPr lang="en-US" sz="2200" dirty="0"/>
              <a:t>for IV-D </a:t>
            </a:r>
            <a:r>
              <a:rPr lang="en-US" sz="2200" dirty="0" smtClean="0"/>
              <a:t>services, and requests a modification.</a:t>
            </a:r>
          </a:p>
          <a:p>
            <a:r>
              <a:rPr lang="en-US" sz="2200" dirty="0" smtClean="0"/>
              <a:t>NCP Alex resides in OK.</a:t>
            </a:r>
          </a:p>
          <a:p>
            <a:pPr marL="0" indent="0">
              <a:buNone/>
            </a:pPr>
            <a:r>
              <a:rPr lang="en-US" sz="2200" b="1" dirty="0" smtClean="0"/>
              <a:t>TN </a:t>
            </a:r>
            <a:r>
              <a:rPr lang="en-US" sz="2200" b="1" dirty="0"/>
              <a:t>should:</a:t>
            </a:r>
          </a:p>
          <a:p>
            <a:pPr marL="457200" lvl="0" indent="-457200">
              <a:buFont typeface="+mj-lt"/>
              <a:buAutoNum type="alphaLcPeriod"/>
            </a:pPr>
            <a:r>
              <a:rPr lang="en-US" sz="2200" dirty="0" smtClean="0"/>
              <a:t>Proceed with modification of its order since Mary resides in TN.</a:t>
            </a:r>
            <a:endParaRPr lang="en-US" sz="2200" dirty="0"/>
          </a:p>
          <a:p>
            <a:pPr marL="457200" lvl="0" indent="-457200">
              <a:buFont typeface="+mj-lt"/>
              <a:buAutoNum type="alphaLcPeriod"/>
            </a:pPr>
            <a:r>
              <a:rPr lang="en-US" sz="2200" dirty="0" smtClean="0"/>
              <a:t>Refer a IV-D case for modification to </a:t>
            </a:r>
            <a:r>
              <a:rPr lang="en-US" sz="2200" dirty="0"/>
              <a:t>OK, </a:t>
            </a:r>
            <a:r>
              <a:rPr lang="en-US" sz="2200" dirty="0" smtClean="0"/>
              <a:t>since Alex is </a:t>
            </a:r>
            <a:r>
              <a:rPr lang="en-US" sz="2200" dirty="0"/>
              <a:t>there and OK is the non-requesting party’s </a:t>
            </a:r>
            <a:r>
              <a:rPr lang="en-US" sz="2200" dirty="0" smtClean="0"/>
              <a:t>state.</a:t>
            </a:r>
            <a:endParaRPr lang="en-US" sz="2200" dirty="0"/>
          </a:p>
          <a:p>
            <a:pPr marL="457200" lvl="0" indent="-457200">
              <a:buFont typeface="+mj-lt"/>
              <a:buAutoNum type="alphaLcPeriod"/>
            </a:pPr>
            <a:r>
              <a:rPr lang="en-US" sz="2200" dirty="0"/>
              <a:t>Tell </a:t>
            </a:r>
            <a:r>
              <a:rPr lang="en-US" sz="2200" dirty="0" smtClean="0"/>
              <a:t>Mary she </a:t>
            </a:r>
            <a:r>
              <a:rPr lang="en-US" sz="2200" dirty="0"/>
              <a:t>must apply in OK, as TN cannot modify the </a:t>
            </a:r>
            <a:r>
              <a:rPr lang="en-US" sz="2200" dirty="0" smtClean="0"/>
              <a:t>order.</a:t>
            </a:r>
            <a:r>
              <a:rPr lang="en-US" sz="2200" dirty="0"/>
              <a:t> </a:t>
            </a:r>
          </a:p>
        </p:txBody>
      </p:sp>
      <p:sp>
        <p:nvSpPr>
          <p:cNvPr id="3" name="Slide Number Placeholder 2"/>
          <p:cNvSpPr>
            <a:spLocks noGrp="1"/>
          </p:cNvSpPr>
          <p:nvPr>
            <p:ph type="sldNum" sz="quarter" idx="4"/>
          </p:nvPr>
        </p:nvSpPr>
        <p:spPr/>
        <p:txBody>
          <a:bodyPr/>
          <a:lstStyle/>
          <a:p>
            <a:fld id="{42782948-4DBE-204D-AB9E-B65E067054AE}" type="slidenum">
              <a:rPr lang="en-US" smtClean="0"/>
              <a:pPr/>
              <a:t>34</a:t>
            </a:fld>
            <a:endParaRPr lang="en-US" dirty="0"/>
          </a:p>
        </p:txBody>
      </p:sp>
      <p:sp>
        <p:nvSpPr>
          <p:cNvPr id="4" name="Title 3"/>
          <p:cNvSpPr>
            <a:spLocks noGrp="1"/>
          </p:cNvSpPr>
          <p:nvPr>
            <p:ph type="title"/>
          </p:nvPr>
        </p:nvSpPr>
        <p:spPr>
          <a:xfrm>
            <a:off x="677779" y="325160"/>
            <a:ext cx="7543800" cy="523220"/>
          </a:xfrm>
        </p:spPr>
        <p:txBody>
          <a:bodyPr/>
          <a:lstStyle/>
          <a:p>
            <a:r>
              <a:rPr lang="en-US" dirty="0" smtClean="0"/>
              <a:t>Scenario 12</a:t>
            </a:r>
            <a:endParaRPr lang="en-US" dirty="0"/>
          </a:p>
        </p:txBody>
      </p:sp>
    </p:spTree>
    <p:extLst>
      <p:ext uri="{BB962C8B-B14F-4D97-AF65-F5344CB8AC3E}">
        <p14:creationId xmlns:p14="http://schemas.microsoft.com/office/powerpoint/2010/main" val="18193096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77779" y="1219200"/>
            <a:ext cx="7551821" cy="4876800"/>
          </a:xfrm>
        </p:spPr>
        <p:txBody>
          <a:bodyPr>
            <a:normAutofit fontScale="92500"/>
          </a:bodyPr>
          <a:lstStyle/>
          <a:p>
            <a:r>
              <a:rPr lang="en-US" sz="2400" dirty="0" smtClean="0"/>
              <a:t>CP Mary has a TN support order.</a:t>
            </a:r>
          </a:p>
          <a:p>
            <a:r>
              <a:rPr lang="en-US" sz="2400" dirty="0" smtClean="0"/>
              <a:t>Mary still resides in TN with the children, applies </a:t>
            </a:r>
            <a:r>
              <a:rPr lang="en-US" sz="2400" dirty="0"/>
              <a:t>for IV-D </a:t>
            </a:r>
            <a:r>
              <a:rPr lang="en-US" sz="2400" dirty="0" smtClean="0"/>
              <a:t>services, and requests a modification.</a:t>
            </a:r>
          </a:p>
          <a:p>
            <a:r>
              <a:rPr lang="en-US" sz="2400" dirty="0" smtClean="0"/>
              <a:t>NCP Alex resides in OK.</a:t>
            </a:r>
            <a:endParaRPr lang="en-US" sz="2400" dirty="0"/>
          </a:p>
          <a:p>
            <a:pPr marL="0" indent="0">
              <a:buNone/>
            </a:pPr>
            <a:r>
              <a:rPr lang="en-US" sz="2200" b="1" dirty="0"/>
              <a:t>TN should:</a:t>
            </a:r>
          </a:p>
          <a:p>
            <a:pPr marL="457200" lvl="0" indent="-457200">
              <a:buFont typeface="+mj-lt"/>
              <a:buAutoNum type="alphaLcPeriod"/>
            </a:pPr>
            <a:r>
              <a:rPr lang="en-US" sz="2400" b="1" dirty="0"/>
              <a:t>Proceed with modification of its order since Mary resides in </a:t>
            </a:r>
            <a:r>
              <a:rPr lang="en-US" sz="2400" b="1" dirty="0" smtClean="0"/>
              <a:t>TN.</a:t>
            </a:r>
            <a:endParaRPr lang="en-US" sz="2400" b="1" dirty="0"/>
          </a:p>
          <a:p>
            <a:pPr marL="457200" lvl="0" indent="-457200">
              <a:buFont typeface="+mj-lt"/>
              <a:buAutoNum type="alphaLcPeriod"/>
            </a:pPr>
            <a:r>
              <a:rPr lang="en-US" sz="2400" dirty="0"/>
              <a:t>Refer </a:t>
            </a:r>
            <a:r>
              <a:rPr lang="en-US" sz="2400" dirty="0" smtClean="0"/>
              <a:t>a IV-D </a:t>
            </a:r>
            <a:r>
              <a:rPr lang="en-US" sz="2400" dirty="0"/>
              <a:t>case for modification </a:t>
            </a:r>
            <a:r>
              <a:rPr lang="en-US" sz="2400" dirty="0" smtClean="0"/>
              <a:t>to OK, since Alex is </a:t>
            </a:r>
            <a:r>
              <a:rPr lang="en-US" sz="2400" dirty="0"/>
              <a:t>there and OK is the non-requesting party’s </a:t>
            </a:r>
            <a:r>
              <a:rPr lang="en-US" sz="2400" dirty="0" smtClean="0"/>
              <a:t>state.</a:t>
            </a:r>
            <a:endParaRPr lang="en-US" sz="2400" dirty="0"/>
          </a:p>
          <a:p>
            <a:pPr marL="457200" lvl="0" indent="-457200">
              <a:buFont typeface="+mj-lt"/>
              <a:buAutoNum type="alphaLcPeriod"/>
            </a:pPr>
            <a:r>
              <a:rPr lang="en-US" sz="2400" dirty="0"/>
              <a:t>Tell </a:t>
            </a:r>
            <a:r>
              <a:rPr lang="en-US" sz="2400" dirty="0" smtClean="0"/>
              <a:t>Mary she </a:t>
            </a:r>
            <a:r>
              <a:rPr lang="en-US" sz="2400" dirty="0"/>
              <a:t>must apply in OK, as TN cannot modify the </a:t>
            </a:r>
            <a:r>
              <a:rPr lang="en-US" sz="2400" dirty="0" smtClean="0"/>
              <a:t>order.</a:t>
            </a:r>
            <a:r>
              <a:rPr lang="en-US" sz="2400" dirty="0"/>
              <a:t> </a:t>
            </a:r>
          </a:p>
        </p:txBody>
      </p:sp>
      <p:sp>
        <p:nvSpPr>
          <p:cNvPr id="3" name="Slide Number Placeholder 2"/>
          <p:cNvSpPr>
            <a:spLocks noGrp="1"/>
          </p:cNvSpPr>
          <p:nvPr>
            <p:ph type="sldNum" sz="quarter" idx="4"/>
          </p:nvPr>
        </p:nvSpPr>
        <p:spPr/>
        <p:txBody>
          <a:bodyPr/>
          <a:lstStyle/>
          <a:p>
            <a:fld id="{42782948-4DBE-204D-AB9E-B65E067054AE}" type="slidenum">
              <a:rPr lang="en-US" smtClean="0"/>
              <a:pPr/>
              <a:t>35</a:t>
            </a:fld>
            <a:endParaRPr lang="en-US" dirty="0"/>
          </a:p>
        </p:txBody>
      </p:sp>
      <p:sp>
        <p:nvSpPr>
          <p:cNvPr id="4" name="Title 3"/>
          <p:cNvSpPr>
            <a:spLocks noGrp="1"/>
          </p:cNvSpPr>
          <p:nvPr>
            <p:ph type="title"/>
          </p:nvPr>
        </p:nvSpPr>
        <p:spPr>
          <a:xfrm>
            <a:off x="677779" y="325160"/>
            <a:ext cx="7543800" cy="523220"/>
          </a:xfrm>
        </p:spPr>
        <p:txBody>
          <a:bodyPr/>
          <a:lstStyle/>
          <a:p>
            <a:r>
              <a:rPr lang="en-US" dirty="0"/>
              <a:t>Scenario </a:t>
            </a:r>
            <a:r>
              <a:rPr lang="en-US" dirty="0" smtClean="0"/>
              <a:t>12 </a:t>
            </a:r>
            <a:r>
              <a:rPr lang="en-US" dirty="0">
                <a:cs typeface="Arial" panose="020B0604020202020204" pitchFamily="34" charset="0"/>
              </a:rPr>
              <a:t>−</a:t>
            </a:r>
            <a:r>
              <a:rPr lang="en-US" dirty="0"/>
              <a:t> Response</a:t>
            </a:r>
          </a:p>
        </p:txBody>
      </p:sp>
    </p:spTree>
    <p:extLst>
      <p:ext uri="{BB962C8B-B14F-4D97-AF65-F5344CB8AC3E}">
        <p14:creationId xmlns:p14="http://schemas.microsoft.com/office/powerpoint/2010/main" val="26163127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987631"/>
            <a:ext cx="7543800" cy="5641769"/>
          </a:xfrm>
        </p:spPr>
        <p:txBody>
          <a:bodyPr>
            <a:normAutofit lnSpcReduction="10000"/>
          </a:bodyPr>
          <a:lstStyle/>
          <a:p>
            <a:pPr lvl="0"/>
            <a:r>
              <a:rPr lang="en-US" dirty="0" smtClean="0"/>
              <a:t>CP Randolph and child Rudolph live </a:t>
            </a:r>
            <a:r>
              <a:rPr lang="en-US" dirty="0"/>
              <a:t>in </a:t>
            </a:r>
            <a:r>
              <a:rPr lang="en-US" dirty="0" smtClean="0"/>
              <a:t>TX. </a:t>
            </a:r>
          </a:p>
          <a:p>
            <a:pPr>
              <a:spcBef>
                <a:spcPts val="600"/>
              </a:spcBef>
            </a:pPr>
            <a:r>
              <a:rPr lang="en-US" dirty="0"/>
              <a:t>Child support order was issued by CO.                                         </a:t>
            </a:r>
            <a:endParaRPr lang="en-US" dirty="0" smtClean="0"/>
          </a:p>
          <a:p>
            <a:pPr>
              <a:spcBef>
                <a:spcPts val="600"/>
              </a:spcBef>
            </a:pPr>
            <a:r>
              <a:rPr lang="en-US" dirty="0" smtClean="0"/>
              <a:t>No </a:t>
            </a:r>
            <a:r>
              <a:rPr lang="en-US" dirty="0"/>
              <a:t>IV-D agency enforcing.  </a:t>
            </a:r>
          </a:p>
          <a:p>
            <a:pPr lvl="0">
              <a:spcBef>
                <a:spcPts val="600"/>
              </a:spcBef>
            </a:pPr>
            <a:r>
              <a:rPr lang="en-US" dirty="0" smtClean="0"/>
              <a:t>NCP Suzanne lives in NE and applies for services in </a:t>
            </a:r>
            <a:r>
              <a:rPr lang="en-US" dirty="0"/>
              <a:t>NE to request a </a:t>
            </a:r>
            <a:r>
              <a:rPr lang="en-US" dirty="0" smtClean="0"/>
              <a:t>modification. </a:t>
            </a:r>
          </a:p>
          <a:p>
            <a:pPr marL="0" lvl="0" indent="0">
              <a:buNone/>
            </a:pPr>
            <a:r>
              <a:rPr lang="en-US" sz="2200" b="1" dirty="0"/>
              <a:t>NE should:</a:t>
            </a:r>
          </a:p>
          <a:p>
            <a:pPr marL="457200" lvl="0" indent="-457200">
              <a:buFont typeface="+mj-lt"/>
              <a:buAutoNum type="alphaLcPeriod"/>
            </a:pPr>
            <a:r>
              <a:rPr lang="en-US" dirty="0" smtClean="0"/>
              <a:t>Register and modify </a:t>
            </a:r>
            <a:r>
              <a:rPr lang="en-US" dirty="0"/>
              <a:t>the </a:t>
            </a:r>
            <a:r>
              <a:rPr lang="en-US" dirty="0" smtClean="0"/>
              <a:t>CO order</a:t>
            </a:r>
            <a:r>
              <a:rPr lang="en-US" dirty="0"/>
              <a:t>, since the NCP requested </a:t>
            </a:r>
            <a:r>
              <a:rPr lang="en-US" dirty="0" smtClean="0"/>
              <a:t>it.</a:t>
            </a:r>
            <a:endParaRPr lang="en-US" dirty="0"/>
          </a:p>
          <a:p>
            <a:pPr marL="457200" lvl="0" indent="-457200">
              <a:buFont typeface="+mj-lt"/>
              <a:buAutoNum type="alphaLcPeriod"/>
            </a:pPr>
            <a:r>
              <a:rPr lang="en-US" dirty="0" smtClean="0"/>
              <a:t>Establish a </a:t>
            </a:r>
            <a:r>
              <a:rPr lang="en-US" dirty="0"/>
              <a:t>new order, since none of the parties now </a:t>
            </a:r>
            <a:r>
              <a:rPr lang="en-US" dirty="0" smtClean="0"/>
              <a:t>lives </a:t>
            </a:r>
            <a:r>
              <a:rPr lang="en-US" dirty="0"/>
              <a:t>in </a:t>
            </a:r>
            <a:r>
              <a:rPr lang="en-US" dirty="0" smtClean="0"/>
              <a:t>CO.</a:t>
            </a:r>
            <a:endParaRPr lang="en-US" dirty="0"/>
          </a:p>
          <a:p>
            <a:pPr marL="457200" lvl="0" indent="-457200">
              <a:buFont typeface="+mj-lt"/>
              <a:buAutoNum type="alphaLcPeriod"/>
            </a:pPr>
            <a:r>
              <a:rPr lang="en-US" dirty="0"/>
              <a:t>Tell the parties they have to get the </a:t>
            </a:r>
            <a:r>
              <a:rPr lang="en-US" dirty="0" smtClean="0"/>
              <a:t>modification </a:t>
            </a:r>
            <a:r>
              <a:rPr lang="en-US" dirty="0"/>
              <a:t>done privately, since CO has no IV-D </a:t>
            </a:r>
            <a:r>
              <a:rPr lang="en-US" dirty="0" smtClean="0"/>
              <a:t>case.</a:t>
            </a:r>
            <a:endParaRPr lang="en-US" dirty="0"/>
          </a:p>
          <a:p>
            <a:pPr marL="457200" lvl="0" indent="-457200">
              <a:buFont typeface="+mj-lt"/>
              <a:buAutoNum type="alphaLcPeriod"/>
            </a:pPr>
            <a:r>
              <a:rPr lang="en-US" dirty="0" smtClean="0"/>
              <a:t>Refer an interstate case </a:t>
            </a:r>
            <a:r>
              <a:rPr lang="en-US" dirty="0"/>
              <a:t>for </a:t>
            </a:r>
            <a:r>
              <a:rPr lang="en-US" dirty="0" smtClean="0"/>
              <a:t>registration and modification </a:t>
            </a:r>
            <a:r>
              <a:rPr lang="en-US" dirty="0"/>
              <a:t>to </a:t>
            </a:r>
            <a:r>
              <a:rPr lang="en-US" dirty="0" smtClean="0"/>
              <a:t>TX since that is where the other party resides.</a:t>
            </a:r>
            <a:endParaRPr lang="en-US" dirty="0"/>
          </a:p>
          <a:p>
            <a:pPr marL="457200" indent="-457200">
              <a:buFont typeface="+mj-lt"/>
              <a:buAutoNum type="alphaLcPeriod"/>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36</a:t>
            </a:fld>
            <a:endParaRPr lang="en-US" dirty="0"/>
          </a:p>
        </p:txBody>
      </p:sp>
      <p:sp>
        <p:nvSpPr>
          <p:cNvPr id="4" name="Title 3"/>
          <p:cNvSpPr>
            <a:spLocks noGrp="1"/>
          </p:cNvSpPr>
          <p:nvPr>
            <p:ph type="title"/>
          </p:nvPr>
        </p:nvSpPr>
        <p:spPr>
          <a:xfrm>
            <a:off x="609600" y="202801"/>
            <a:ext cx="7543800" cy="523220"/>
          </a:xfrm>
        </p:spPr>
        <p:txBody>
          <a:bodyPr/>
          <a:lstStyle/>
          <a:p>
            <a:r>
              <a:rPr lang="en-US" dirty="0" smtClean="0"/>
              <a:t>Scenario 13 </a:t>
            </a:r>
            <a:endParaRPr lang="en-US" dirty="0"/>
          </a:p>
        </p:txBody>
      </p:sp>
    </p:spTree>
    <p:extLst>
      <p:ext uri="{BB962C8B-B14F-4D97-AF65-F5344CB8AC3E}">
        <p14:creationId xmlns:p14="http://schemas.microsoft.com/office/powerpoint/2010/main" val="33656250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10965"/>
            <a:ext cx="7543800" cy="5184569"/>
          </a:xfrm>
        </p:spPr>
        <p:txBody>
          <a:bodyPr>
            <a:normAutofit/>
          </a:bodyPr>
          <a:lstStyle/>
          <a:p>
            <a:pPr lvl="0"/>
            <a:r>
              <a:rPr lang="en-US" sz="1800" dirty="0" smtClean="0"/>
              <a:t>CP Randolph and child </a:t>
            </a:r>
            <a:r>
              <a:rPr lang="en-US" sz="1800" dirty="0"/>
              <a:t>Rudolph live in </a:t>
            </a:r>
            <a:r>
              <a:rPr lang="en-US" sz="1800" dirty="0" smtClean="0"/>
              <a:t>TX. </a:t>
            </a:r>
          </a:p>
          <a:p>
            <a:pPr lvl="0"/>
            <a:r>
              <a:rPr lang="en-US" sz="1800" dirty="0" smtClean="0"/>
              <a:t>Child support order was issued </a:t>
            </a:r>
            <a:r>
              <a:rPr lang="en-US" sz="1800" dirty="0"/>
              <a:t>by CO.  </a:t>
            </a:r>
            <a:endParaRPr lang="en-US" sz="1800" dirty="0" smtClean="0"/>
          </a:p>
          <a:p>
            <a:pPr lvl="0"/>
            <a:r>
              <a:rPr lang="en-US" sz="1800" dirty="0" smtClean="0"/>
              <a:t>No </a:t>
            </a:r>
            <a:r>
              <a:rPr lang="en-US" sz="1800" dirty="0"/>
              <a:t>IV-D agency enforcing.  </a:t>
            </a:r>
            <a:endParaRPr lang="en-US" sz="1800" dirty="0" smtClean="0"/>
          </a:p>
          <a:p>
            <a:pPr lvl="0"/>
            <a:r>
              <a:rPr lang="en-US" sz="1800" dirty="0" smtClean="0"/>
              <a:t>NCP Suzanne </a:t>
            </a:r>
            <a:r>
              <a:rPr lang="en-US" sz="1800" dirty="0"/>
              <a:t>lives in NE and applies for services in NE to request a modification. </a:t>
            </a:r>
          </a:p>
          <a:p>
            <a:pPr marL="0" lvl="0" indent="0">
              <a:buNone/>
            </a:pPr>
            <a:r>
              <a:rPr lang="en-US" b="1" dirty="0" smtClean="0"/>
              <a:t>NE </a:t>
            </a:r>
            <a:r>
              <a:rPr lang="en-US" b="1" dirty="0"/>
              <a:t>should:</a:t>
            </a:r>
          </a:p>
          <a:p>
            <a:pPr marL="457200" lvl="0" indent="-457200">
              <a:buFont typeface="+mj-lt"/>
              <a:buAutoNum type="alphaLcPeriod"/>
            </a:pPr>
            <a:r>
              <a:rPr lang="en-US" sz="1800" dirty="0"/>
              <a:t>Register and modify the CO order, since the NCP requested it.</a:t>
            </a:r>
          </a:p>
          <a:p>
            <a:pPr marL="457200" lvl="0" indent="-457200">
              <a:buFont typeface="+mj-lt"/>
              <a:buAutoNum type="alphaLcPeriod"/>
            </a:pPr>
            <a:r>
              <a:rPr lang="en-US" sz="1800" dirty="0" smtClean="0"/>
              <a:t>Establish a </a:t>
            </a:r>
            <a:r>
              <a:rPr lang="en-US" sz="1800" dirty="0"/>
              <a:t>new order, since none of the parties now </a:t>
            </a:r>
            <a:r>
              <a:rPr lang="en-US" sz="1800" dirty="0" smtClean="0"/>
              <a:t>lives </a:t>
            </a:r>
            <a:r>
              <a:rPr lang="en-US" sz="1800" dirty="0"/>
              <a:t>in CO.</a:t>
            </a:r>
          </a:p>
          <a:p>
            <a:pPr marL="457200" lvl="0" indent="-457200">
              <a:buFont typeface="+mj-lt"/>
              <a:buAutoNum type="alphaLcPeriod"/>
            </a:pPr>
            <a:r>
              <a:rPr lang="en-US" sz="1800" dirty="0"/>
              <a:t>Tell the parties they have to get the modification done privately, since CO has no IV-D case.</a:t>
            </a:r>
          </a:p>
          <a:p>
            <a:pPr marL="457200" lvl="0" indent="-457200">
              <a:buFont typeface="+mj-lt"/>
              <a:buAutoNum type="alphaLcPeriod"/>
            </a:pPr>
            <a:r>
              <a:rPr lang="en-US" b="1" dirty="0" smtClean="0"/>
              <a:t>Refer an </a:t>
            </a:r>
            <a:r>
              <a:rPr lang="en-US" b="1" dirty="0"/>
              <a:t>interstate case for registration and modification to TX since that is where the other party resides.</a:t>
            </a:r>
          </a:p>
          <a:p>
            <a:pPr marL="457200" indent="-457200">
              <a:buFont typeface="+mj-lt"/>
              <a:buAutoNum type="alphaLcPeriod"/>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37</a:t>
            </a:fld>
            <a:endParaRPr lang="en-US" dirty="0"/>
          </a:p>
        </p:txBody>
      </p:sp>
      <p:sp>
        <p:nvSpPr>
          <p:cNvPr id="4" name="Title 3"/>
          <p:cNvSpPr>
            <a:spLocks noGrp="1"/>
          </p:cNvSpPr>
          <p:nvPr>
            <p:ph type="title"/>
          </p:nvPr>
        </p:nvSpPr>
        <p:spPr>
          <a:xfrm>
            <a:off x="685800" y="464411"/>
            <a:ext cx="7543800" cy="523220"/>
          </a:xfrm>
        </p:spPr>
        <p:txBody>
          <a:bodyPr/>
          <a:lstStyle/>
          <a:p>
            <a:r>
              <a:rPr lang="en-US" dirty="0" smtClean="0"/>
              <a:t>Scenario 13 </a:t>
            </a:r>
            <a:r>
              <a:rPr lang="en-US" dirty="0">
                <a:cs typeface="Arial" panose="020B0604020202020204" pitchFamily="34" charset="0"/>
              </a:rPr>
              <a:t>−</a:t>
            </a:r>
            <a:r>
              <a:rPr lang="en-US" dirty="0" smtClean="0"/>
              <a:t> Response</a:t>
            </a:r>
            <a:endParaRPr lang="en-US" dirty="0"/>
          </a:p>
        </p:txBody>
      </p:sp>
    </p:spTree>
    <p:extLst>
      <p:ext uri="{BB962C8B-B14F-4D97-AF65-F5344CB8AC3E}">
        <p14:creationId xmlns:p14="http://schemas.microsoft.com/office/powerpoint/2010/main" val="16008321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r>
              <a:rPr lang="en-US" dirty="0"/>
              <a:t>Child Support Enforcement Transmittal #1 – Initial </a:t>
            </a:r>
            <a:r>
              <a:rPr lang="en-US" dirty="0" smtClean="0"/>
              <a:t>Request</a:t>
            </a:r>
          </a:p>
          <a:p>
            <a:pPr lvl="0"/>
            <a:r>
              <a:rPr lang="en-US" dirty="0" smtClean="0"/>
              <a:t>Child </a:t>
            </a:r>
            <a:r>
              <a:rPr lang="en-US" dirty="0"/>
              <a:t>Support Agency Confidential Information Form</a:t>
            </a:r>
          </a:p>
          <a:p>
            <a:pPr lvl="0"/>
            <a:r>
              <a:rPr lang="en-US" dirty="0"/>
              <a:t>Uniform Support Petition</a:t>
            </a:r>
          </a:p>
          <a:p>
            <a:pPr lvl="0"/>
            <a:r>
              <a:rPr lang="en-US" dirty="0"/>
              <a:t>General Testimony</a:t>
            </a:r>
          </a:p>
          <a:p>
            <a:pPr lvl="0"/>
            <a:r>
              <a:rPr lang="en-US" dirty="0"/>
              <a:t>Personal Information Form for UIFSA </a:t>
            </a:r>
            <a:r>
              <a:rPr lang="en-US" dirty="0" smtClean="0"/>
              <a:t>§ 311</a:t>
            </a:r>
          </a:p>
          <a:p>
            <a:pPr lvl="0"/>
            <a:r>
              <a:rPr lang="en-US" dirty="0" smtClean="0"/>
              <a:t>Letter of Transmittal Requesting Registration</a:t>
            </a: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38</a:t>
            </a:fld>
            <a:endParaRPr lang="en-US" dirty="0"/>
          </a:p>
        </p:txBody>
      </p:sp>
      <p:sp>
        <p:nvSpPr>
          <p:cNvPr id="4" name="Title 3"/>
          <p:cNvSpPr>
            <a:spLocks noGrp="1"/>
          </p:cNvSpPr>
          <p:nvPr>
            <p:ph type="title"/>
          </p:nvPr>
        </p:nvSpPr>
        <p:spPr>
          <a:xfrm>
            <a:off x="457200" y="188893"/>
            <a:ext cx="8382000" cy="954107"/>
          </a:xfrm>
        </p:spPr>
        <p:txBody>
          <a:bodyPr/>
          <a:lstStyle/>
          <a:p>
            <a:r>
              <a:rPr lang="en-US" dirty="0" smtClean="0"/>
              <a:t>Federal Intergovernmental Forms for Registration and Modification of Another State’s Order</a:t>
            </a:r>
            <a:endParaRPr lang="en-US" dirty="0"/>
          </a:p>
        </p:txBody>
      </p:sp>
    </p:spTree>
    <p:extLst>
      <p:ext uri="{BB962C8B-B14F-4D97-AF65-F5344CB8AC3E}">
        <p14:creationId xmlns:p14="http://schemas.microsoft.com/office/powerpoint/2010/main" val="30048677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buNone/>
            </a:pPr>
            <a:r>
              <a:rPr lang="en-US" dirty="0" smtClean="0"/>
              <a:t>In </a:t>
            </a:r>
            <a:r>
              <a:rPr lang="en-US" dirty="0"/>
              <a:t>the previous scenario, TX modifies the CO order. </a:t>
            </a:r>
            <a:endParaRPr lang="en-US" dirty="0" smtClean="0"/>
          </a:p>
          <a:p>
            <a:pPr marL="0" lvl="0" indent="0">
              <a:buNone/>
            </a:pPr>
            <a:endParaRPr lang="en-US" dirty="0"/>
          </a:p>
          <a:p>
            <a:pPr marL="0" lvl="0" indent="0">
              <a:buNone/>
            </a:pPr>
            <a:r>
              <a:rPr lang="en-US" b="1" dirty="0" smtClean="0"/>
              <a:t>This </a:t>
            </a:r>
            <a:r>
              <a:rPr lang="en-US" b="1" dirty="0"/>
              <a:t>changes the duration of support from 19 under CO law to 18 under TX law.</a:t>
            </a:r>
          </a:p>
          <a:p>
            <a:pPr marL="457200" indent="-457200">
              <a:buFont typeface="+mj-lt"/>
              <a:buAutoNum type="alphaLcPeriod"/>
            </a:pPr>
            <a:r>
              <a:rPr lang="en-US" dirty="0" smtClean="0"/>
              <a:t>True</a:t>
            </a:r>
          </a:p>
          <a:p>
            <a:pPr marL="457200" indent="-457200">
              <a:buFont typeface="+mj-lt"/>
              <a:buAutoNum type="alphaLcPeriod"/>
            </a:pPr>
            <a:r>
              <a:rPr lang="en-US" dirty="0" smtClean="0"/>
              <a:t>False</a:t>
            </a:r>
            <a:endParaRPr lang="en-US" dirty="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39</a:t>
            </a:fld>
            <a:endParaRPr lang="en-US" dirty="0"/>
          </a:p>
        </p:txBody>
      </p:sp>
      <p:sp>
        <p:nvSpPr>
          <p:cNvPr id="4" name="Title 3"/>
          <p:cNvSpPr>
            <a:spLocks noGrp="1"/>
          </p:cNvSpPr>
          <p:nvPr>
            <p:ph type="title"/>
          </p:nvPr>
        </p:nvSpPr>
        <p:spPr/>
        <p:txBody>
          <a:bodyPr/>
          <a:lstStyle/>
          <a:p>
            <a:r>
              <a:rPr lang="en-US" dirty="0" smtClean="0"/>
              <a:t>Scenario 14</a:t>
            </a:r>
            <a:endParaRPr lang="en-US" dirty="0"/>
          </a:p>
        </p:txBody>
      </p:sp>
    </p:spTree>
    <p:extLst>
      <p:ext uri="{BB962C8B-B14F-4D97-AF65-F5344CB8AC3E}">
        <p14:creationId xmlns:p14="http://schemas.microsoft.com/office/powerpoint/2010/main" val="493009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823511-079D-464E-A060-812C4E1D0A69}"/>
              </a:ext>
            </a:extLst>
          </p:cNvPr>
          <p:cNvSpPr>
            <a:spLocks noGrp="1"/>
          </p:cNvSpPr>
          <p:nvPr>
            <p:ph idx="1"/>
          </p:nvPr>
        </p:nvSpPr>
        <p:spPr/>
        <p:txBody>
          <a:bodyPr>
            <a:normAutofit lnSpcReduction="10000"/>
          </a:bodyPr>
          <a:lstStyle/>
          <a:p>
            <a:r>
              <a:rPr lang="en-US" dirty="0" smtClean="0"/>
              <a:t>Clarisse </a:t>
            </a:r>
            <a:r>
              <a:rPr lang="en-US" dirty="0"/>
              <a:t>walks into your office in </a:t>
            </a:r>
            <a:r>
              <a:rPr lang="en-US" dirty="0" smtClean="0"/>
              <a:t>IL and </a:t>
            </a:r>
            <a:r>
              <a:rPr lang="en-US" dirty="0"/>
              <a:t>says she needs child support for her two </a:t>
            </a:r>
            <a:r>
              <a:rPr lang="en-US" dirty="0" smtClean="0"/>
              <a:t>children.</a:t>
            </a:r>
            <a:endParaRPr lang="en-US" dirty="0"/>
          </a:p>
          <a:p>
            <a:r>
              <a:rPr lang="en-US" dirty="0" smtClean="0"/>
              <a:t>The family lived </a:t>
            </a:r>
            <a:r>
              <a:rPr lang="en-US" dirty="0"/>
              <a:t>in </a:t>
            </a:r>
            <a:r>
              <a:rPr lang="en-US" dirty="0" smtClean="0"/>
              <a:t>HI </a:t>
            </a:r>
            <a:r>
              <a:rPr lang="en-US" dirty="0"/>
              <a:t>when they separated but </a:t>
            </a:r>
            <a:r>
              <a:rPr lang="en-US" dirty="0" smtClean="0"/>
              <a:t>she isn’t </a:t>
            </a:r>
            <a:r>
              <a:rPr lang="en-US" dirty="0"/>
              <a:t>sure if there was ever </a:t>
            </a:r>
            <a:r>
              <a:rPr lang="en-US" dirty="0" smtClean="0"/>
              <a:t>a child support </a:t>
            </a:r>
            <a:r>
              <a:rPr lang="en-US" dirty="0"/>
              <a:t>order.</a:t>
            </a:r>
          </a:p>
          <a:p>
            <a:r>
              <a:rPr lang="en-US" dirty="0" smtClean="0"/>
              <a:t>Howard, her ex-husband, lives </a:t>
            </a:r>
            <a:r>
              <a:rPr lang="en-US" dirty="0"/>
              <a:t>in </a:t>
            </a:r>
            <a:r>
              <a:rPr lang="en-US" dirty="0" smtClean="0"/>
              <a:t>MT.</a:t>
            </a:r>
            <a:endParaRPr lang="en-US" dirty="0"/>
          </a:p>
          <a:p>
            <a:pPr marL="0" indent="0">
              <a:buNone/>
            </a:pPr>
            <a:r>
              <a:rPr lang="en-US" b="1" dirty="0"/>
              <a:t>What is your next step?</a:t>
            </a:r>
          </a:p>
          <a:p>
            <a:pPr marL="457200" indent="-457200">
              <a:buFont typeface="+mj-lt"/>
              <a:buAutoNum type="alphaLcPeriod"/>
            </a:pPr>
            <a:r>
              <a:rPr lang="en-US" dirty="0"/>
              <a:t>Establish an order, since Clarisse can’t provide a copy of an </a:t>
            </a:r>
            <a:r>
              <a:rPr lang="en-US" dirty="0" smtClean="0"/>
              <a:t>order.</a:t>
            </a:r>
            <a:endParaRPr lang="en-US" dirty="0"/>
          </a:p>
          <a:p>
            <a:pPr marL="457200" indent="-457200">
              <a:buFont typeface="+mj-lt"/>
              <a:buAutoNum type="alphaLcPeriod"/>
            </a:pPr>
            <a:r>
              <a:rPr lang="en-US" dirty="0"/>
              <a:t>Require Clarisse to find out if there is an order before accepting her application fee.</a:t>
            </a:r>
          </a:p>
          <a:p>
            <a:pPr marL="457200" indent="-457200">
              <a:buFont typeface="+mj-lt"/>
              <a:buAutoNum type="alphaLcPeriod"/>
            </a:pPr>
            <a:r>
              <a:rPr lang="en-US" dirty="0"/>
              <a:t>Use QUICK or </a:t>
            </a:r>
            <a:r>
              <a:rPr lang="en-US" dirty="0" smtClean="0"/>
              <a:t>make an </a:t>
            </a:r>
            <a:r>
              <a:rPr lang="en-US" dirty="0"/>
              <a:t>FCR query to determine if there is an order or </a:t>
            </a:r>
            <a:r>
              <a:rPr lang="en-US" dirty="0" smtClean="0"/>
              <a:t>a case </a:t>
            </a:r>
            <a:r>
              <a:rPr lang="en-US" dirty="0"/>
              <a:t>in another state.</a:t>
            </a:r>
          </a:p>
          <a:p>
            <a:endParaRPr lang="en-US" dirty="0"/>
          </a:p>
        </p:txBody>
      </p:sp>
      <p:sp>
        <p:nvSpPr>
          <p:cNvPr id="3" name="Slide Number Placeholder 2">
            <a:extLst>
              <a:ext uri="{FF2B5EF4-FFF2-40B4-BE49-F238E27FC236}">
                <a16:creationId xmlns:a16="http://schemas.microsoft.com/office/drawing/2014/main" id="{3F480396-94BD-4DFC-AFC4-965FCE52017C}"/>
              </a:ext>
            </a:extLst>
          </p:cNvPr>
          <p:cNvSpPr>
            <a:spLocks noGrp="1"/>
          </p:cNvSpPr>
          <p:nvPr>
            <p:ph type="sldNum" sz="quarter" idx="4"/>
          </p:nvPr>
        </p:nvSpPr>
        <p:spPr/>
        <p:txBody>
          <a:bodyPr/>
          <a:lstStyle/>
          <a:p>
            <a:fld id="{42782948-4DBE-204D-AB9E-B65E067054AE}" type="slidenum">
              <a:rPr lang="en-US" smtClean="0"/>
              <a:pPr/>
              <a:t>4</a:t>
            </a:fld>
            <a:endParaRPr lang="en-US" dirty="0"/>
          </a:p>
        </p:txBody>
      </p:sp>
      <p:sp>
        <p:nvSpPr>
          <p:cNvPr id="4" name="Title 3">
            <a:extLst>
              <a:ext uri="{FF2B5EF4-FFF2-40B4-BE49-F238E27FC236}">
                <a16:creationId xmlns:a16="http://schemas.microsoft.com/office/drawing/2014/main" id="{614C5800-B91D-4694-B82F-FB0D4AF59CA0}"/>
              </a:ext>
            </a:extLst>
          </p:cNvPr>
          <p:cNvSpPr>
            <a:spLocks noGrp="1"/>
          </p:cNvSpPr>
          <p:nvPr>
            <p:ph type="title"/>
          </p:nvPr>
        </p:nvSpPr>
        <p:spPr>
          <a:xfrm>
            <a:off x="685800" y="848380"/>
            <a:ext cx="7543800" cy="523220"/>
          </a:xfrm>
        </p:spPr>
        <p:txBody>
          <a:bodyPr/>
          <a:lstStyle/>
          <a:p>
            <a:r>
              <a:rPr lang="en-US" dirty="0"/>
              <a:t>Scenario 1</a:t>
            </a:r>
          </a:p>
        </p:txBody>
      </p:sp>
    </p:spTree>
    <p:extLst>
      <p:ext uri="{BB962C8B-B14F-4D97-AF65-F5344CB8AC3E}">
        <p14:creationId xmlns:p14="http://schemas.microsoft.com/office/powerpoint/2010/main" val="6219285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lvl="0" indent="0">
              <a:buNone/>
            </a:pPr>
            <a:r>
              <a:rPr lang="en-US" dirty="0" smtClean="0"/>
              <a:t>In </a:t>
            </a:r>
            <a:r>
              <a:rPr lang="en-US" dirty="0"/>
              <a:t>the previous scenario, TX modifies the CO order. </a:t>
            </a:r>
            <a:endParaRPr lang="en-US" dirty="0" smtClean="0"/>
          </a:p>
          <a:p>
            <a:pPr marL="0" lvl="0" indent="0">
              <a:buNone/>
            </a:pPr>
            <a:endParaRPr lang="en-US" b="1" dirty="0" smtClean="0"/>
          </a:p>
          <a:p>
            <a:pPr marL="0" lvl="0" indent="0">
              <a:buNone/>
            </a:pPr>
            <a:r>
              <a:rPr lang="en-US" b="1" dirty="0" smtClean="0"/>
              <a:t>This </a:t>
            </a:r>
            <a:r>
              <a:rPr lang="en-US" b="1" dirty="0"/>
              <a:t>changes the duration of support from 19 under CO law to 18 under TX law.</a:t>
            </a:r>
          </a:p>
          <a:p>
            <a:pPr marL="457200" indent="-457200">
              <a:buFont typeface="+mj-lt"/>
              <a:buAutoNum type="alphaLcPeriod"/>
            </a:pPr>
            <a:r>
              <a:rPr lang="en-US" dirty="0" smtClean="0"/>
              <a:t>True</a:t>
            </a:r>
          </a:p>
          <a:p>
            <a:pPr marL="457200" indent="-457200">
              <a:buFont typeface="+mj-lt"/>
              <a:buAutoNum type="alphaLcPeriod"/>
            </a:pPr>
            <a:r>
              <a:rPr lang="en-US" b="1" dirty="0"/>
              <a:t>False</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40</a:t>
            </a:fld>
            <a:endParaRPr lang="en-US" dirty="0"/>
          </a:p>
        </p:txBody>
      </p:sp>
      <p:sp>
        <p:nvSpPr>
          <p:cNvPr id="4" name="Title 3"/>
          <p:cNvSpPr>
            <a:spLocks noGrp="1"/>
          </p:cNvSpPr>
          <p:nvPr>
            <p:ph type="title"/>
          </p:nvPr>
        </p:nvSpPr>
        <p:spPr/>
        <p:txBody>
          <a:bodyPr/>
          <a:lstStyle/>
          <a:p>
            <a:r>
              <a:rPr lang="en-US" dirty="0" smtClean="0"/>
              <a:t>Scenario 14 </a:t>
            </a:r>
            <a:r>
              <a:rPr lang="en-US" dirty="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42184469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lvl="0"/>
            <a:r>
              <a:rPr lang="en-US" dirty="0" smtClean="0"/>
              <a:t>CP Sheldon and his 2 children live </a:t>
            </a:r>
            <a:r>
              <a:rPr lang="en-US" dirty="0"/>
              <a:t>in </a:t>
            </a:r>
            <a:r>
              <a:rPr lang="en-US" dirty="0" smtClean="0"/>
              <a:t>OR.</a:t>
            </a:r>
          </a:p>
          <a:p>
            <a:pPr lvl="0">
              <a:spcBef>
                <a:spcPts val="600"/>
              </a:spcBef>
            </a:pPr>
            <a:r>
              <a:rPr lang="en-US" dirty="0" smtClean="0"/>
              <a:t>NCP Cindy is </a:t>
            </a:r>
            <a:r>
              <a:rPr lang="en-US" dirty="0"/>
              <a:t>in WA. </a:t>
            </a:r>
            <a:endParaRPr lang="en-US" dirty="0" smtClean="0"/>
          </a:p>
          <a:p>
            <a:pPr lvl="0">
              <a:spcBef>
                <a:spcPts val="600"/>
              </a:spcBef>
            </a:pPr>
            <a:r>
              <a:rPr lang="en-US" sz="2100" dirty="0"/>
              <a:t>At OR’s request, </a:t>
            </a:r>
            <a:r>
              <a:rPr lang="en-US" dirty="0" smtClean="0"/>
              <a:t>WA </a:t>
            </a:r>
            <a:r>
              <a:rPr lang="en-US" dirty="0"/>
              <a:t>is enforcing </a:t>
            </a:r>
            <a:r>
              <a:rPr lang="en-US" dirty="0" smtClean="0"/>
              <a:t>an OR </a:t>
            </a:r>
            <a:r>
              <a:rPr lang="en-US" dirty="0"/>
              <a:t>order issued </a:t>
            </a:r>
            <a:r>
              <a:rPr lang="en-US" dirty="0" smtClean="0"/>
              <a:t>1 </a:t>
            </a:r>
            <a:r>
              <a:rPr lang="en-US" dirty="0"/>
              <a:t>year </a:t>
            </a:r>
            <a:r>
              <a:rPr lang="en-US" dirty="0" smtClean="0"/>
              <a:t>ago.  </a:t>
            </a:r>
          </a:p>
          <a:p>
            <a:pPr lvl="0"/>
            <a:r>
              <a:rPr lang="en-US" dirty="0" smtClean="0"/>
              <a:t>Sheldon requests a modification from the OR IV-D agency because Cindy has received </a:t>
            </a:r>
            <a:r>
              <a:rPr lang="en-US" dirty="0"/>
              <a:t>a </a:t>
            </a:r>
            <a:r>
              <a:rPr lang="en-US" dirty="0" smtClean="0"/>
              <a:t>promotion at work.  </a:t>
            </a:r>
          </a:p>
          <a:p>
            <a:pPr marL="0" lvl="0" indent="0">
              <a:buNone/>
            </a:pPr>
            <a:r>
              <a:rPr lang="en-US" sz="2200" b="1" dirty="0"/>
              <a:t>OR should:</a:t>
            </a:r>
          </a:p>
          <a:p>
            <a:pPr marL="457200" lvl="0" indent="-457200">
              <a:buFont typeface="+mj-lt"/>
              <a:buAutoNum type="alphaLcPeriod"/>
            </a:pPr>
            <a:r>
              <a:rPr lang="en-US" dirty="0" smtClean="0"/>
              <a:t>Refer an </a:t>
            </a:r>
            <a:r>
              <a:rPr lang="en-US" dirty="0"/>
              <a:t>interstate IV-D case </a:t>
            </a:r>
            <a:r>
              <a:rPr lang="en-US" dirty="0" smtClean="0"/>
              <a:t>for modification to WA, as that is the non-requesting party’s state.</a:t>
            </a:r>
          </a:p>
          <a:p>
            <a:pPr marL="457200" lvl="0" indent="-457200">
              <a:buFont typeface="+mj-lt"/>
              <a:buAutoNum type="alphaLcPeriod"/>
            </a:pPr>
            <a:r>
              <a:rPr lang="en-US" dirty="0" smtClean="0"/>
              <a:t>Review </a:t>
            </a:r>
            <a:r>
              <a:rPr lang="en-US" dirty="0"/>
              <a:t>the case for modification in </a:t>
            </a:r>
            <a:r>
              <a:rPr lang="en-US" dirty="0" smtClean="0"/>
              <a:t>OR.</a:t>
            </a:r>
            <a:endParaRPr lang="en-US" dirty="0"/>
          </a:p>
          <a:p>
            <a:pPr marL="457200" lvl="0" indent="-457200">
              <a:buFont typeface="+mj-lt"/>
              <a:buAutoNum type="alphaLcPeriod"/>
            </a:pPr>
            <a:r>
              <a:rPr lang="en-US" dirty="0"/>
              <a:t>Deny the request, as it hasn’t been 3 years since the order was </a:t>
            </a:r>
            <a:r>
              <a:rPr lang="en-US" dirty="0" smtClean="0"/>
              <a:t>issued.</a:t>
            </a:r>
            <a:r>
              <a:rPr lang="en-US" dirty="0"/>
              <a:t> </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41</a:t>
            </a:fld>
            <a:endParaRPr lang="en-US" dirty="0"/>
          </a:p>
        </p:txBody>
      </p:sp>
      <p:sp>
        <p:nvSpPr>
          <p:cNvPr id="4" name="Title 3"/>
          <p:cNvSpPr>
            <a:spLocks noGrp="1"/>
          </p:cNvSpPr>
          <p:nvPr>
            <p:ph type="title"/>
          </p:nvPr>
        </p:nvSpPr>
        <p:spPr/>
        <p:txBody>
          <a:bodyPr/>
          <a:lstStyle/>
          <a:p>
            <a:r>
              <a:rPr lang="en-US" dirty="0" smtClean="0"/>
              <a:t>Scenario 15</a:t>
            </a:r>
            <a:endParaRPr lang="en-US" dirty="0"/>
          </a:p>
        </p:txBody>
      </p:sp>
    </p:spTree>
    <p:extLst>
      <p:ext uri="{BB962C8B-B14F-4D97-AF65-F5344CB8AC3E}">
        <p14:creationId xmlns:p14="http://schemas.microsoft.com/office/powerpoint/2010/main" val="4243984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lvl="0"/>
            <a:r>
              <a:rPr lang="en-US" dirty="0" smtClean="0"/>
              <a:t>CP Sheldon and his 2 children live </a:t>
            </a:r>
            <a:r>
              <a:rPr lang="en-US" dirty="0"/>
              <a:t>in </a:t>
            </a:r>
            <a:r>
              <a:rPr lang="en-US" dirty="0" smtClean="0"/>
              <a:t>OR.</a:t>
            </a:r>
          </a:p>
          <a:p>
            <a:pPr lvl="0">
              <a:spcBef>
                <a:spcPts val="600"/>
              </a:spcBef>
            </a:pPr>
            <a:r>
              <a:rPr lang="en-US" dirty="0" smtClean="0"/>
              <a:t>NCP Cindy is </a:t>
            </a:r>
            <a:r>
              <a:rPr lang="en-US" dirty="0"/>
              <a:t>in WA. </a:t>
            </a:r>
            <a:endParaRPr lang="en-US" dirty="0" smtClean="0"/>
          </a:p>
          <a:p>
            <a:pPr lvl="0">
              <a:spcBef>
                <a:spcPts val="600"/>
              </a:spcBef>
            </a:pPr>
            <a:r>
              <a:rPr lang="en-US" sz="2100" dirty="0"/>
              <a:t>At OR’s request, WA is enforcing </a:t>
            </a:r>
            <a:r>
              <a:rPr lang="en-US" dirty="0"/>
              <a:t>an OR order issued 1 year ago.  </a:t>
            </a:r>
          </a:p>
          <a:p>
            <a:r>
              <a:rPr lang="en-US" dirty="0"/>
              <a:t>Sheldon </a:t>
            </a:r>
            <a:r>
              <a:rPr lang="en-US" dirty="0" smtClean="0"/>
              <a:t>requests </a:t>
            </a:r>
            <a:r>
              <a:rPr lang="en-US" dirty="0"/>
              <a:t>a modification from the OR IV-D agency because Cindy has received a promotion at work.  </a:t>
            </a:r>
            <a:r>
              <a:rPr lang="en-US" dirty="0" smtClean="0"/>
              <a:t>.  </a:t>
            </a:r>
          </a:p>
          <a:p>
            <a:pPr marL="0" lvl="0" indent="0">
              <a:buNone/>
            </a:pPr>
            <a:r>
              <a:rPr lang="en-US" sz="2200" b="1" dirty="0"/>
              <a:t>OR should:</a:t>
            </a:r>
          </a:p>
          <a:p>
            <a:pPr marL="457200" lvl="0" indent="-457200">
              <a:buFont typeface="+mj-lt"/>
              <a:buAutoNum type="alphaLcPeriod"/>
            </a:pPr>
            <a:r>
              <a:rPr lang="en-US" dirty="0" smtClean="0"/>
              <a:t>Refer an </a:t>
            </a:r>
            <a:r>
              <a:rPr lang="en-US" dirty="0"/>
              <a:t>interstate IV-D case </a:t>
            </a:r>
            <a:r>
              <a:rPr lang="en-US" dirty="0" smtClean="0"/>
              <a:t>for modification to WA, as that is the non-requesting party’s state.</a:t>
            </a:r>
          </a:p>
          <a:p>
            <a:pPr marL="457200" lvl="0" indent="-457200">
              <a:buFont typeface="+mj-lt"/>
              <a:buAutoNum type="alphaLcPeriod"/>
            </a:pPr>
            <a:r>
              <a:rPr lang="en-US" sz="2200" b="1" dirty="0"/>
              <a:t>Review the case for modification in OR.</a:t>
            </a:r>
          </a:p>
          <a:p>
            <a:pPr marL="457200" lvl="0" indent="-457200">
              <a:buFont typeface="+mj-lt"/>
              <a:buAutoNum type="alphaLcPeriod"/>
            </a:pPr>
            <a:r>
              <a:rPr lang="en-US" dirty="0"/>
              <a:t>Deny the request, as it hasn’t been 3 years since the order was </a:t>
            </a:r>
            <a:r>
              <a:rPr lang="en-US" dirty="0" smtClean="0"/>
              <a:t>issued.</a:t>
            </a:r>
            <a:r>
              <a:rPr lang="en-US" dirty="0"/>
              <a:t> </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42</a:t>
            </a:fld>
            <a:endParaRPr lang="en-US" dirty="0"/>
          </a:p>
        </p:txBody>
      </p:sp>
      <p:sp>
        <p:nvSpPr>
          <p:cNvPr id="4" name="Title 3"/>
          <p:cNvSpPr>
            <a:spLocks noGrp="1"/>
          </p:cNvSpPr>
          <p:nvPr>
            <p:ph type="title"/>
          </p:nvPr>
        </p:nvSpPr>
        <p:spPr/>
        <p:txBody>
          <a:bodyPr/>
          <a:lstStyle/>
          <a:p>
            <a:r>
              <a:rPr lang="en-US" dirty="0" smtClean="0"/>
              <a:t>Scenario 15 </a:t>
            </a:r>
            <a:r>
              <a:rPr lang="en-US" dirty="0">
                <a:cs typeface="Arial" panose="020B0604020202020204" pitchFamily="34" charset="0"/>
              </a:rPr>
              <a:t>−</a:t>
            </a:r>
            <a:r>
              <a:rPr lang="en-US" dirty="0" smtClean="0"/>
              <a:t> Response</a:t>
            </a:r>
            <a:endParaRPr lang="en-US" dirty="0"/>
          </a:p>
        </p:txBody>
      </p:sp>
    </p:spTree>
    <p:extLst>
      <p:ext uri="{BB962C8B-B14F-4D97-AF65-F5344CB8AC3E}">
        <p14:creationId xmlns:p14="http://schemas.microsoft.com/office/powerpoint/2010/main" val="21285352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2365" y="1676400"/>
            <a:ext cx="8229600" cy="5514944"/>
          </a:xfrm>
        </p:spPr>
        <p:txBody>
          <a:bodyPr>
            <a:normAutofit/>
          </a:bodyPr>
          <a:lstStyle/>
          <a:p>
            <a:pPr>
              <a:spcBef>
                <a:spcPts val="1200"/>
              </a:spcBef>
            </a:pPr>
            <a:r>
              <a:rPr lang="en-US" sz="2600" dirty="0" smtClean="0">
                <a:hlinkClick r:id="rId3"/>
              </a:rPr>
              <a:t>OCSE Website</a:t>
            </a:r>
            <a:endParaRPr lang="en-US" sz="2600" dirty="0"/>
          </a:p>
          <a:p>
            <a:pPr>
              <a:spcBef>
                <a:spcPts val="1200"/>
              </a:spcBef>
            </a:pPr>
            <a:r>
              <a:rPr lang="en-US" sz="2600" u="sng" dirty="0" smtClean="0">
                <a:solidFill>
                  <a:srgbClr val="002060"/>
                </a:solidFill>
                <a:hlinkClick r:id="rId4"/>
              </a:rPr>
              <a:t>Interstate Case Processing Training</a:t>
            </a:r>
          </a:p>
          <a:p>
            <a:pPr>
              <a:spcBef>
                <a:spcPts val="1200"/>
              </a:spcBef>
            </a:pPr>
            <a:r>
              <a:rPr lang="en-US" sz="2600" u="sng" dirty="0" smtClean="0">
                <a:solidFill>
                  <a:srgbClr val="002060"/>
                </a:solidFill>
                <a:hlinkClick r:id="rId4"/>
              </a:rPr>
              <a:t>Code of Federal Regulations, Title 45, Part 303.7</a:t>
            </a:r>
            <a:endParaRPr lang="en-US" sz="2600" u="sng" dirty="0">
              <a:solidFill>
                <a:srgbClr val="002060"/>
              </a:solidFill>
            </a:endParaRPr>
          </a:p>
          <a:p>
            <a:pPr>
              <a:spcBef>
                <a:spcPts val="1200"/>
              </a:spcBef>
            </a:pPr>
            <a:r>
              <a:rPr lang="en-US" sz="2600" dirty="0" smtClean="0">
                <a:hlinkClick r:id="rId5"/>
              </a:rPr>
              <a:t>UIFSA 2008</a:t>
            </a:r>
            <a:endParaRPr lang="en-US" sz="2600" dirty="0"/>
          </a:p>
          <a:p>
            <a:pPr lvl="1">
              <a:spcBef>
                <a:spcPts val="1200"/>
              </a:spcBef>
            </a:pPr>
            <a:r>
              <a:rPr lang="en-US" sz="2600" dirty="0"/>
              <a:t> </a:t>
            </a:r>
            <a:r>
              <a:rPr lang="en-US" sz="2600" dirty="0" smtClean="0"/>
              <a:t>Specifically </a:t>
            </a:r>
            <a:r>
              <a:rPr lang="en-US" sz="2600" dirty="0"/>
              <a:t>Sections 201, 205</a:t>
            </a:r>
            <a:r>
              <a:rPr lang="en-US" sz="2600" dirty="0" smtClean="0"/>
              <a:t>, 315, 401</a:t>
            </a:r>
            <a:r>
              <a:rPr lang="en-US" sz="2600" dirty="0"/>
              <a:t>, 507, </a:t>
            </a:r>
            <a:r>
              <a:rPr lang="en-US" sz="2600" dirty="0" smtClean="0"/>
              <a:t>604, 607, 611, </a:t>
            </a:r>
            <a:r>
              <a:rPr lang="en-US" sz="2600" dirty="0"/>
              <a:t>613</a:t>
            </a:r>
          </a:p>
          <a:p>
            <a:pPr>
              <a:spcBef>
                <a:spcPts val="1200"/>
              </a:spcBef>
            </a:pPr>
            <a:r>
              <a:rPr lang="en-US" sz="2600" u="sng" dirty="0" smtClean="0">
                <a:solidFill>
                  <a:srgbClr val="002060"/>
                </a:solidFill>
                <a:hlinkClick r:id="rId6"/>
              </a:rPr>
              <a:t>AT-17-07 – Interstate Payment Processing</a:t>
            </a:r>
            <a:endParaRPr lang="en-US" sz="2600" u="sng" dirty="0" smtClean="0">
              <a:solidFill>
                <a:srgbClr val="002060"/>
              </a:solidFill>
            </a:endParaRPr>
          </a:p>
        </p:txBody>
      </p:sp>
      <p:sp>
        <p:nvSpPr>
          <p:cNvPr id="3" name="Slide Number Placeholder 2"/>
          <p:cNvSpPr>
            <a:spLocks noGrp="1"/>
          </p:cNvSpPr>
          <p:nvPr>
            <p:ph type="sldNum" sz="quarter" idx="4"/>
          </p:nvPr>
        </p:nvSpPr>
        <p:spPr/>
        <p:txBody>
          <a:bodyPr/>
          <a:lstStyle/>
          <a:p>
            <a:fld id="{42782948-4DBE-204D-AB9E-B65E067054AE}" type="slidenum">
              <a:rPr lang="en-US" smtClean="0"/>
              <a:pPr/>
              <a:t>43</a:t>
            </a:fld>
            <a:endParaRPr lang="en-US" dirty="0"/>
          </a:p>
        </p:txBody>
      </p:sp>
      <p:sp>
        <p:nvSpPr>
          <p:cNvPr id="4" name="Title 3"/>
          <p:cNvSpPr>
            <a:spLocks noGrp="1"/>
          </p:cNvSpPr>
          <p:nvPr>
            <p:ph type="title"/>
          </p:nvPr>
        </p:nvSpPr>
        <p:spPr>
          <a:xfrm>
            <a:off x="653609" y="639592"/>
            <a:ext cx="7543800" cy="584775"/>
          </a:xfrm>
        </p:spPr>
        <p:txBody>
          <a:bodyPr/>
          <a:lstStyle/>
          <a:p>
            <a:r>
              <a:rPr lang="en-US" sz="3200" dirty="0" smtClean="0"/>
              <a:t>Interstate Resources</a:t>
            </a:r>
            <a:endParaRPr lang="en-US" sz="3200" dirty="0"/>
          </a:p>
        </p:txBody>
      </p:sp>
    </p:spTree>
    <p:extLst>
      <p:ext uri="{BB962C8B-B14F-4D97-AF65-F5344CB8AC3E}">
        <p14:creationId xmlns:p14="http://schemas.microsoft.com/office/powerpoint/2010/main" val="208045410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49126" y="1828800"/>
            <a:ext cx="8229600" cy="5514944"/>
          </a:xfrm>
        </p:spPr>
        <p:txBody>
          <a:bodyPr>
            <a:normAutofit/>
          </a:bodyPr>
          <a:lstStyle/>
          <a:p>
            <a:pPr>
              <a:spcBef>
                <a:spcPts val="1200"/>
              </a:spcBef>
            </a:pPr>
            <a:r>
              <a:rPr lang="en-US" sz="2600" u="sng" dirty="0" smtClean="0">
                <a:solidFill>
                  <a:srgbClr val="0000FF"/>
                </a:solidFill>
                <a:hlinkClick r:id="rId3"/>
              </a:rPr>
              <a:t>Federal Intergovernmental Forms</a:t>
            </a:r>
            <a:endParaRPr lang="en-US" sz="2600" u="sng" dirty="0">
              <a:solidFill>
                <a:srgbClr val="0000FF"/>
              </a:solidFill>
            </a:endParaRPr>
          </a:p>
          <a:p>
            <a:pPr>
              <a:spcBef>
                <a:spcPts val="1200"/>
              </a:spcBef>
            </a:pPr>
            <a:r>
              <a:rPr lang="en-US" sz="2600" u="sng" dirty="0" smtClean="0">
                <a:solidFill>
                  <a:srgbClr val="002060"/>
                </a:solidFill>
                <a:hlinkClick r:id="rId4"/>
              </a:rPr>
              <a:t>Federal Intergovernmental Forms Training</a:t>
            </a:r>
            <a:endParaRPr lang="en-US" sz="2600" u="sng" dirty="0" smtClean="0">
              <a:solidFill>
                <a:srgbClr val="002060"/>
              </a:solidFill>
            </a:endParaRPr>
          </a:p>
          <a:p>
            <a:pPr>
              <a:spcBef>
                <a:spcPts val="1200"/>
              </a:spcBef>
            </a:pPr>
            <a:r>
              <a:rPr lang="en-US" sz="2600" dirty="0" smtClean="0">
                <a:hlinkClick r:id="rId5"/>
              </a:rPr>
              <a:t>Intergovernmental Forms Matrix</a:t>
            </a:r>
            <a:endParaRPr lang="en-US" sz="2600" u="sng" dirty="0">
              <a:solidFill>
                <a:srgbClr val="002060"/>
              </a:solidFill>
            </a:endParaRPr>
          </a:p>
        </p:txBody>
      </p:sp>
      <p:sp>
        <p:nvSpPr>
          <p:cNvPr id="3" name="Slide Number Placeholder 2"/>
          <p:cNvSpPr>
            <a:spLocks noGrp="1"/>
          </p:cNvSpPr>
          <p:nvPr>
            <p:ph type="sldNum" sz="quarter" idx="4"/>
          </p:nvPr>
        </p:nvSpPr>
        <p:spPr/>
        <p:txBody>
          <a:bodyPr/>
          <a:lstStyle/>
          <a:p>
            <a:fld id="{42782948-4DBE-204D-AB9E-B65E067054AE}" type="slidenum">
              <a:rPr lang="en-US" smtClean="0"/>
              <a:pPr/>
              <a:t>44</a:t>
            </a:fld>
            <a:endParaRPr lang="en-US" dirty="0"/>
          </a:p>
        </p:txBody>
      </p:sp>
      <p:sp>
        <p:nvSpPr>
          <p:cNvPr id="4" name="Title 3"/>
          <p:cNvSpPr>
            <a:spLocks noGrp="1"/>
          </p:cNvSpPr>
          <p:nvPr>
            <p:ph type="title"/>
          </p:nvPr>
        </p:nvSpPr>
        <p:spPr>
          <a:xfrm>
            <a:off x="658091" y="653039"/>
            <a:ext cx="7543800" cy="584775"/>
          </a:xfrm>
        </p:spPr>
        <p:txBody>
          <a:bodyPr/>
          <a:lstStyle/>
          <a:p>
            <a:r>
              <a:rPr lang="en-US" sz="3200" dirty="0" smtClean="0"/>
              <a:t>Interstate Resources </a:t>
            </a:r>
            <a:r>
              <a:rPr lang="en-US" sz="3200" dirty="0" smtClean="0">
                <a:cs typeface="Arial" panose="020B0604020202020204" pitchFamily="34" charset="0"/>
              </a:rPr>
              <a:t>− Forms</a:t>
            </a:r>
            <a:endParaRPr lang="en-US" sz="3200" dirty="0"/>
          </a:p>
        </p:txBody>
      </p:sp>
    </p:spTree>
    <p:extLst>
      <p:ext uri="{BB962C8B-B14F-4D97-AF65-F5344CB8AC3E}">
        <p14:creationId xmlns:p14="http://schemas.microsoft.com/office/powerpoint/2010/main" val="5034860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fld id="{42782948-4DBE-204D-AB9E-B65E067054AE}" type="slidenum">
              <a:rPr lang="en-US" smtClean="0"/>
              <a:pPr/>
              <a:t>45</a:t>
            </a:fld>
            <a:endParaRPr lang="en-US" dirty="0"/>
          </a:p>
        </p:txBody>
      </p:sp>
    </p:spTree>
    <p:extLst>
      <p:ext uri="{BB962C8B-B14F-4D97-AF65-F5344CB8AC3E}">
        <p14:creationId xmlns:p14="http://schemas.microsoft.com/office/powerpoint/2010/main" val="26682308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34167502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4114800"/>
            <a:ext cx="4648200" cy="990600"/>
          </a:xfrm>
        </p:spPr>
        <p:txBody>
          <a:bodyPr/>
          <a:lstStyle/>
          <a:p>
            <a:r>
              <a:rPr lang="en-US" dirty="0" smtClean="0"/>
              <a:t>Thanks for Participating!</a:t>
            </a:r>
            <a:endParaRPr lang="en-US" dirty="0"/>
          </a:p>
        </p:txBody>
      </p:sp>
      <p:sp>
        <p:nvSpPr>
          <p:cNvPr id="3" name="TextBox 2"/>
          <p:cNvSpPr txBox="1"/>
          <p:nvPr/>
        </p:nvSpPr>
        <p:spPr>
          <a:xfrm>
            <a:off x="1981200" y="5257800"/>
            <a:ext cx="5638800" cy="661720"/>
          </a:xfrm>
          <a:prstGeom prst="rect">
            <a:avLst/>
          </a:prstGeom>
          <a:noFill/>
        </p:spPr>
        <p:txBody>
          <a:bodyPr wrap="square" rtlCol="0">
            <a:spAutoFit/>
          </a:bodyPr>
          <a:lstStyle/>
          <a:p>
            <a:pPr>
              <a:spcAft>
                <a:spcPts val="600"/>
              </a:spcAft>
            </a:pPr>
            <a:r>
              <a:rPr lang="en-US" sz="1600" dirty="0">
                <a:solidFill>
                  <a:schemeClr val="bg1"/>
                </a:solidFill>
              </a:rPr>
              <a:t>OCSE Division of Policy and </a:t>
            </a:r>
            <a:r>
              <a:rPr lang="en-US" sz="1600" dirty="0" smtClean="0">
                <a:solidFill>
                  <a:schemeClr val="bg1"/>
                </a:solidFill>
              </a:rPr>
              <a:t>Training</a:t>
            </a:r>
            <a:r>
              <a:rPr lang="en-US" sz="1600" dirty="0">
                <a:solidFill>
                  <a:schemeClr val="bg1"/>
                </a:solidFill>
              </a:rPr>
              <a:t> </a:t>
            </a:r>
            <a:r>
              <a:rPr lang="en-US" sz="1600" dirty="0" smtClean="0">
                <a:solidFill>
                  <a:schemeClr val="bg1"/>
                </a:solidFill>
              </a:rPr>
              <a:t>     ocse.dpt@acf.hhs.gov</a:t>
            </a:r>
            <a:endParaRPr lang="en-US" sz="1600" dirty="0">
              <a:solidFill>
                <a:schemeClr val="bg1"/>
              </a:solidFill>
            </a:endParaRPr>
          </a:p>
          <a:p>
            <a:endParaRPr lang="en-US" sz="1600"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519131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F823511-079D-464E-A060-812C4E1D0A69}"/>
              </a:ext>
            </a:extLst>
          </p:cNvPr>
          <p:cNvSpPr>
            <a:spLocks noGrp="1"/>
          </p:cNvSpPr>
          <p:nvPr>
            <p:ph idx="1"/>
          </p:nvPr>
        </p:nvSpPr>
        <p:spPr/>
        <p:txBody>
          <a:bodyPr>
            <a:normAutofit lnSpcReduction="10000"/>
          </a:bodyPr>
          <a:lstStyle/>
          <a:p>
            <a:r>
              <a:rPr lang="en-US" dirty="0" smtClean="0"/>
              <a:t>Clarisse walks </a:t>
            </a:r>
            <a:r>
              <a:rPr lang="en-US" dirty="0"/>
              <a:t>into your office in </a:t>
            </a:r>
            <a:r>
              <a:rPr lang="en-US" dirty="0" smtClean="0"/>
              <a:t>IL and </a:t>
            </a:r>
            <a:r>
              <a:rPr lang="en-US" dirty="0"/>
              <a:t>says she needs child support for her two children.</a:t>
            </a:r>
          </a:p>
          <a:p>
            <a:r>
              <a:rPr lang="en-US" dirty="0" smtClean="0"/>
              <a:t>They lived in HI when they separated but she isn’t </a:t>
            </a:r>
            <a:r>
              <a:rPr lang="en-US" dirty="0"/>
              <a:t>sure if there was ever </a:t>
            </a:r>
            <a:r>
              <a:rPr lang="en-US" dirty="0" smtClean="0"/>
              <a:t>a child support </a:t>
            </a:r>
            <a:r>
              <a:rPr lang="en-US" dirty="0"/>
              <a:t>order.</a:t>
            </a:r>
          </a:p>
          <a:p>
            <a:r>
              <a:rPr lang="en-US" dirty="0"/>
              <a:t>Howard, her ex-husband, lives in </a:t>
            </a:r>
            <a:r>
              <a:rPr lang="en-US" dirty="0" smtClean="0"/>
              <a:t>MT.</a:t>
            </a:r>
            <a:endParaRPr lang="en-US" dirty="0"/>
          </a:p>
          <a:p>
            <a:pPr marL="0" indent="0">
              <a:buNone/>
            </a:pPr>
            <a:r>
              <a:rPr lang="en-US" b="1" dirty="0"/>
              <a:t>What is your next step?</a:t>
            </a:r>
          </a:p>
          <a:p>
            <a:pPr marL="457200" indent="-457200">
              <a:buFont typeface="+mj-lt"/>
              <a:buAutoNum type="alphaLcPeriod"/>
            </a:pPr>
            <a:r>
              <a:rPr lang="en-US" dirty="0"/>
              <a:t>Establish an order, since </a:t>
            </a:r>
            <a:r>
              <a:rPr lang="en-US" dirty="0" smtClean="0"/>
              <a:t>Clarisse </a:t>
            </a:r>
            <a:r>
              <a:rPr lang="en-US" dirty="0"/>
              <a:t>can’t provide a copy of an </a:t>
            </a:r>
            <a:r>
              <a:rPr lang="en-US" dirty="0" smtClean="0"/>
              <a:t>order.</a:t>
            </a:r>
            <a:endParaRPr lang="en-US" dirty="0"/>
          </a:p>
          <a:p>
            <a:pPr marL="457200" indent="-457200">
              <a:buFont typeface="+mj-lt"/>
              <a:buAutoNum type="alphaLcPeriod"/>
            </a:pPr>
            <a:r>
              <a:rPr lang="en-US" dirty="0"/>
              <a:t>Require </a:t>
            </a:r>
            <a:r>
              <a:rPr lang="en-US" dirty="0" smtClean="0"/>
              <a:t>Clarisse </a:t>
            </a:r>
            <a:r>
              <a:rPr lang="en-US" dirty="0"/>
              <a:t>to find out if there is an order before accepting her application fee.</a:t>
            </a:r>
          </a:p>
          <a:p>
            <a:pPr marL="457200" indent="-457200">
              <a:buFont typeface="+mj-lt"/>
              <a:buAutoNum type="alphaLcPeriod"/>
            </a:pPr>
            <a:r>
              <a:rPr lang="en-US" b="1" dirty="0"/>
              <a:t>Use QUICK or make an FCR </a:t>
            </a:r>
            <a:r>
              <a:rPr lang="en-US" b="1" dirty="0" smtClean="0"/>
              <a:t>Query </a:t>
            </a:r>
            <a:r>
              <a:rPr lang="en-US" b="1" dirty="0"/>
              <a:t>to determine if there is an order or a case in another state.</a:t>
            </a:r>
          </a:p>
        </p:txBody>
      </p:sp>
      <p:sp>
        <p:nvSpPr>
          <p:cNvPr id="3" name="Slide Number Placeholder 2">
            <a:extLst>
              <a:ext uri="{FF2B5EF4-FFF2-40B4-BE49-F238E27FC236}">
                <a16:creationId xmlns:a16="http://schemas.microsoft.com/office/drawing/2014/main" id="{3F480396-94BD-4DFC-AFC4-965FCE52017C}"/>
              </a:ext>
            </a:extLst>
          </p:cNvPr>
          <p:cNvSpPr>
            <a:spLocks noGrp="1"/>
          </p:cNvSpPr>
          <p:nvPr>
            <p:ph type="sldNum" sz="quarter" idx="4"/>
          </p:nvPr>
        </p:nvSpPr>
        <p:spPr/>
        <p:txBody>
          <a:bodyPr/>
          <a:lstStyle/>
          <a:p>
            <a:fld id="{42782948-4DBE-204D-AB9E-B65E067054AE}" type="slidenum">
              <a:rPr lang="en-US" smtClean="0"/>
              <a:pPr/>
              <a:t>5</a:t>
            </a:fld>
            <a:endParaRPr lang="en-US" dirty="0"/>
          </a:p>
        </p:txBody>
      </p:sp>
      <p:sp>
        <p:nvSpPr>
          <p:cNvPr id="4" name="Title 3">
            <a:extLst>
              <a:ext uri="{FF2B5EF4-FFF2-40B4-BE49-F238E27FC236}">
                <a16:creationId xmlns:a16="http://schemas.microsoft.com/office/drawing/2014/main" id="{614C5800-B91D-4694-B82F-FB0D4AF59CA0}"/>
              </a:ext>
            </a:extLst>
          </p:cNvPr>
          <p:cNvSpPr>
            <a:spLocks noGrp="1"/>
          </p:cNvSpPr>
          <p:nvPr>
            <p:ph type="title"/>
          </p:nvPr>
        </p:nvSpPr>
        <p:spPr>
          <a:xfrm>
            <a:off x="685800" y="848380"/>
            <a:ext cx="7543800" cy="523220"/>
          </a:xfrm>
        </p:spPr>
        <p:txBody>
          <a:bodyPr/>
          <a:lstStyle/>
          <a:p>
            <a:r>
              <a:rPr lang="en-US" dirty="0"/>
              <a:t>Scenario 1 </a:t>
            </a:r>
            <a:r>
              <a:rPr lang="en-US" dirty="0" smtClean="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23624603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828800"/>
            <a:ext cx="7543800" cy="4572000"/>
          </a:xfrm>
        </p:spPr>
        <p:txBody>
          <a:bodyPr/>
          <a:lstStyle/>
          <a:p>
            <a:r>
              <a:rPr lang="en-US" sz="2400" dirty="0"/>
              <a:t>Query Interstate Cases for </a:t>
            </a:r>
            <a:r>
              <a:rPr lang="en-US" sz="2400" dirty="0" smtClean="0"/>
              <a:t>Kids </a:t>
            </a:r>
            <a:r>
              <a:rPr lang="en-US" sz="2400" dirty="0">
                <a:cs typeface="Arial" panose="020B0604020202020204" pitchFamily="34" charset="0"/>
              </a:rPr>
              <a:t>(</a:t>
            </a:r>
            <a:r>
              <a:rPr lang="en-US" sz="2400" dirty="0" smtClean="0"/>
              <a:t>QUICK)</a:t>
            </a:r>
          </a:p>
          <a:p>
            <a:r>
              <a:rPr lang="en-US" sz="2400" dirty="0"/>
              <a:t>Federal Case Registry (</a:t>
            </a:r>
            <a:r>
              <a:rPr lang="en-US" sz="2400" dirty="0" smtClean="0"/>
              <a:t>FCR) Query </a:t>
            </a:r>
          </a:p>
          <a:p>
            <a:r>
              <a:rPr lang="en-US" sz="2400" dirty="0"/>
              <a:t>Electronic Document Exchange (EDE)</a:t>
            </a:r>
          </a:p>
          <a:p>
            <a:r>
              <a:rPr lang="en-US" sz="2400" dirty="0"/>
              <a:t>Child Support Enforcement Network (CSENet)</a:t>
            </a:r>
          </a:p>
          <a:p>
            <a:r>
              <a:rPr lang="en-US" sz="2400" dirty="0"/>
              <a:t>Intergovernmental Reference Guide </a:t>
            </a:r>
            <a:r>
              <a:rPr lang="en-US" sz="2400" dirty="0" smtClean="0"/>
              <a:t>(IRG)</a:t>
            </a:r>
            <a:endParaRPr lang="en-US" sz="2400" dirty="0"/>
          </a:p>
          <a:p>
            <a:endParaRPr lang="en-US" dirty="0" smtClean="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6</a:t>
            </a:fld>
            <a:endParaRPr lang="en-US" dirty="0"/>
          </a:p>
        </p:txBody>
      </p:sp>
      <p:sp>
        <p:nvSpPr>
          <p:cNvPr id="4" name="Title 3"/>
          <p:cNvSpPr>
            <a:spLocks noGrp="1"/>
          </p:cNvSpPr>
          <p:nvPr>
            <p:ph type="title"/>
          </p:nvPr>
        </p:nvSpPr>
        <p:spPr>
          <a:xfrm>
            <a:off x="685800" y="910308"/>
            <a:ext cx="7543800" cy="523220"/>
          </a:xfrm>
        </p:spPr>
        <p:txBody>
          <a:bodyPr/>
          <a:lstStyle/>
          <a:p>
            <a:r>
              <a:rPr lang="en-US" dirty="0" smtClean="0"/>
              <a:t>Federal Tools</a:t>
            </a:r>
            <a:endParaRPr lang="en-US" dirty="0"/>
          </a:p>
        </p:txBody>
      </p:sp>
    </p:spTree>
    <p:extLst>
      <p:ext uri="{BB962C8B-B14F-4D97-AF65-F5344CB8AC3E}">
        <p14:creationId xmlns:p14="http://schemas.microsoft.com/office/powerpoint/2010/main" val="32331864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ESTABLISHMENT</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7</a:t>
            </a:fld>
            <a:endParaRPr lang="en-US" dirty="0"/>
          </a:p>
        </p:txBody>
      </p:sp>
    </p:spTree>
    <p:extLst>
      <p:ext uri="{BB962C8B-B14F-4D97-AF65-F5344CB8AC3E}">
        <p14:creationId xmlns:p14="http://schemas.microsoft.com/office/powerpoint/2010/main" val="10670233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143000"/>
            <a:ext cx="7543800" cy="5029200"/>
          </a:xfrm>
        </p:spPr>
        <p:txBody>
          <a:bodyPr>
            <a:normAutofit fontScale="77500" lnSpcReduction="20000"/>
          </a:bodyPr>
          <a:lstStyle/>
          <a:p>
            <a:pPr>
              <a:spcAft>
                <a:spcPts val="1800"/>
              </a:spcAft>
            </a:pPr>
            <a:r>
              <a:rPr lang="en-US" dirty="0" smtClean="0"/>
              <a:t>Martha applies </a:t>
            </a:r>
            <a:r>
              <a:rPr lang="en-US" dirty="0"/>
              <a:t>for IV-D services in </a:t>
            </a:r>
            <a:r>
              <a:rPr lang="en-US" dirty="0" smtClean="0"/>
              <a:t>MD.</a:t>
            </a:r>
          </a:p>
          <a:p>
            <a:pPr>
              <a:spcAft>
                <a:spcPts val="1800"/>
              </a:spcAft>
            </a:pPr>
            <a:r>
              <a:rPr lang="en-US" dirty="0" smtClean="0"/>
              <a:t>Child Joseph </a:t>
            </a:r>
            <a:r>
              <a:rPr lang="en-US" dirty="0"/>
              <a:t>lives in MD with Martha. </a:t>
            </a:r>
          </a:p>
          <a:p>
            <a:pPr>
              <a:spcAft>
                <a:spcPts val="1800"/>
              </a:spcAft>
            </a:pPr>
            <a:r>
              <a:rPr lang="en-US" dirty="0" smtClean="0"/>
              <a:t>There </a:t>
            </a:r>
            <a:r>
              <a:rPr lang="en-US" dirty="0"/>
              <a:t>is no </a:t>
            </a:r>
            <a:r>
              <a:rPr lang="en-US" dirty="0" smtClean="0"/>
              <a:t>order.  </a:t>
            </a:r>
          </a:p>
          <a:p>
            <a:pPr>
              <a:spcAft>
                <a:spcPts val="1800"/>
              </a:spcAft>
            </a:pPr>
            <a:r>
              <a:rPr lang="en-US" dirty="0" smtClean="0"/>
              <a:t>Father Roger </a:t>
            </a:r>
            <a:r>
              <a:rPr lang="en-US" dirty="0"/>
              <a:t>is in GA. </a:t>
            </a:r>
            <a:endParaRPr lang="en-US" dirty="0" smtClean="0"/>
          </a:p>
          <a:p>
            <a:pPr>
              <a:spcAft>
                <a:spcPts val="1800"/>
              </a:spcAft>
            </a:pPr>
            <a:r>
              <a:rPr lang="en-US" dirty="0" smtClean="0"/>
              <a:t>IV-D agency files child support case in MD court.</a:t>
            </a:r>
          </a:p>
          <a:p>
            <a:pPr marL="0" indent="0">
              <a:spcBef>
                <a:spcPts val="600"/>
              </a:spcBef>
              <a:buNone/>
            </a:pPr>
            <a:r>
              <a:rPr lang="en-US" sz="2400" b="1" dirty="0"/>
              <a:t>Which of the following is </a:t>
            </a:r>
            <a:r>
              <a:rPr lang="en-US" sz="2400" b="1" i="1" dirty="0" smtClean="0"/>
              <a:t>not</a:t>
            </a:r>
            <a:r>
              <a:rPr lang="en-US" sz="2400" b="1" dirty="0" smtClean="0"/>
              <a:t> </a:t>
            </a:r>
            <a:r>
              <a:rPr lang="en-US" sz="2400" b="1" dirty="0"/>
              <a:t>a basis for long-arm jurisdiction when establishing an order?</a:t>
            </a:r>
          </a:p>
          <a:p>
            <a:pPr marL="457200" lvl="0" indent="-457200">
              <a:buFont typeface="+mj-lt"/>
              <a:buAutoNum type="alphaLcPeriod"/>
            </a:pPr>
            <a:r>
              <a:rPr lang="en-US" dirty="0"/>
              <a:t>The child was conceived in MD.</a:t>
            </a:r>
          </a:p>
          <a:p>
            <a:pPr marL="457200" lvl="0" indent="-457200">
              <a:buFont typeface="+mj-lt"/>
              <a:buAutoNum type="alphaLcPeriod"/>
            </a:pPr>
            <a:r>
              <a:rPr lang="en-US" dirty="0" smtClean="0"/>
              <a:t>Roger sent </a:t>
            </a:r>
            <a:r>
              <a:rPr lang="en-US" dirty="0"/>
              <a:t>money to Martha for the child while he was living in GA.</a:t>
            </a:r>
          </a:p>
          <a:p>
            <a:pPr marL="457200" lvl="0" indent="-457200">
              <a:lnSpc>
                <a:spcPct val="120000"/>
              </a:lnSpc>
              <a:buFont typeface="+mj-lt"/>
              <a:buAutoNum type="alphaLcPeriod"/>
            </a:pPr>
            <a:r>
              <a:rPr lang="en-US" dirty="0"/>
              <a:t>Roger was in MD visiting his parents and was </a:t>
            </a:r>
            <a:r>
              <a:rPr lang="en-US" dirty="0" smtClean="0"/>
              <a:t>personally served </a:t>
            </a:r>
            <a:r>
              <a:rPr lang="en-US" dirty="0"/>
              <a:t>with </a:t>
            </a:r>
            <a:r>
              <a:rPr lang="en-US" dirty="0" smtClean="0"/>
              <a:t>a summons while he was in MD.</a:t>
            </a:r>
            <a:endParaRPr lang="en-US" dirty="0"/>
          </a:p>
          <a:p>
            <a:pPr marL="457200" lvl="0" indent="-457200">
              <a:lnSpc>
                <a:spcPct val="120000"/>
              </a:lnSpc>
              <a:buFont typeface="+mj-lt"/>
              <a:buAutoNum type="alphaLcPeriod"/>
            </a:pPr>
            <a:r>
              <a:rPr lang="en-US" dirty="0"/>
              <a:t>Roger filed a </a:t>
            </a:r>
            <a:r>
              <a:rPr lang="en-US" dirty="0" smtClean="0"/>
              <a:t>response with the </a:t>
            </a:r>
            <a:r>
              <a:rPr lang="en-US" dirty="0"/>
              <a:t>court in MD, stating that he doesn’t think he is the child’s father.</a:t>
            </a:r>
          </a:p>
          <a:p>
            <a:pPr marL="0" indent="0">
              <a:buNone/>
            </a:pPr>
            <a:endParaRPr lang="en-US" dirty="0"/>
          </a:p>
        </p:txBody>
      </p:sp>
      <p:sp>
        <p:nvSpPr>
          <p:cNvPr id="5" name="Slide Number Placeholder 4"/>
          <p:cNvSpPr>
            <a:spLocks noGrp="1"/>
          </p:cNvSpPr>
          <p:nvPr>
            <p:ph type="sldNum" sz="quarter" idx="4"/>
          </p:nvPr>
        </p:nvSpPr>
        <p:spPr/>
        <p:txBody>
          <a:bodyPr/>
          <a:lstStyle/>
          <a:p>
            <a:fld id="{42782948-4DBE-204D-AB9E-B65E067054AE}" type="slidenum">
              <a:rPr lang="en-US" smtClean="0"/>
              <a:pPr/>
              <a:t>8</a:t>
            </a:fld>
            <a:endParaRPr lang="en-US" dirty="0"/>
          </a:p>
        </p:txBody>
      </p:sp>
      <p:sp>
        <p:nvSpPr>
          <p:cNvPr id="6" name="Title 5">
            <a:extLst>
              <a:ext uri="{FF2B5EF4-FFF2-40B4-BE49-F238E27FC236}">
                <a16:creationId xmlns:a16="http://schemas.microsoft.com/office/drawing/2014/main" id="{A4485368-2667-4EB3-88A0-CA53E2FE7F28}"/>
              </a:ext>
            </a:extLst>
          </p:cNvPr>
          <p:cNvSpPr>
            <a:spLocks noGrp="1"/>
          </p:cNvSpPr>
          <p:nvPr>
            <p:ph type="title"/>
          </p:nvPr>
        </p:nvSpPr>
        <p:spPr>
          <a:xfrm>
            <a:off x="685800" y="331876"/>
            <a:ext cx="7543800" cy="523220"/>
          </a:xfrm>
        </p:spPr>
        <p:txBody>
          <a:bodyPr/>
          <a:lstStyle/>
          <a:p>
            <a:r>
              <a:rPr lang="en-US" dirty="0"/>
              <a:t>Scenario 2</a:t>
            </a:r>
          </a:p>
        </p:txBody>
      </p:sp>
    </p:spTree>
    <p:extLst>
      <p:ext uri="{BB962C8B-B14F-4D97-AF65-F5344CB8AC3E}">
        <p14:creationId xmlns:p14="http://schemas.microsoft.com/office/powerpoint/2010/main" val="2479461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066800"/>
            <a:ext cx="7543800" cy="5105400"/>
          </a:xfrm>
        </p:spPr>
        <p:txBody>
          <a:bodyPr>
            <a:normAutofit fontScale="85000" lnSpcReduction="20000"/>
          </a:bodyPr>
          <a:lstStyle/>
          <a:p>
            <a:pPr>
              <a:spcAft>
                <a:spcPts val="1800"/>
              </a:spcAft>
            </a:pPr>
            <a:r>
              <a:rPr lang="en-US" dirty="0"/>
              <a:t>Martha applies for IV-D services in MD</a:t>
            </a:r>
            <a:r>
              <a:rPr lang="en-US" dirty="0" smtClean="0"/>
              <a:t>.</a:t>
            </a:r>
          </a:p>
          <a:p>
            <a:pPr>
              <a:spcAft>
                <a:spcPts val="1800"/>
              </a:spcAft>
            </a:pPr>
            <a:r>
              <a:rPr lang="en-US" dirty="0"/>
              <a:t>Child Joseph lives in MD with Martha. </a:t>
            </a:r>
          </a:p>
          <a:p>
            <a:pPr>
              <a:spcAft>
                <a:spcPts val="1800"/>
              </a:spcAft>
            </a:pPr>
            <a:r>
              <a:rPr lang="en-US" dirty="0"/>
              <a:t>There is no </a:t>
            </a:r>
            <a:r>
              <a:rPr lang="en-US" dirty="0" smtClean="0"/>
              <a:t>order.  </a:t>
            </a:r>
            <a:endParaRPr lang="en-US" dirty="0"/>
          </a:p>
          <a:p>
            <a:pPr>
              <a:spcAft>
                <a:spcPts val="1800"/>
              </a:spcAft>
            </a:pPr>
            <a:r>
              <a:rPr lang="en-US" dirty="0"/>
              <a:t>Father </a:t>
            </a:r>
            <a:r>
              <a:rPr lang="en-US" dirty="0" smtClean="0"/>
              <a:t>Roger is in GA. </a:t>
            </a:r>
          </a:p>
          <a:p>
            <a:pPr>
              <a:spcAft>
                <a:spcPts val="1800"/>
              </a:spcAft>
            </a:pPr>
            <a:r>
              <a:rPr lang="en-US" dirty="0"/>
              <a:t>IV-D agency files child support case in MD court</a:t>
            </a:r>
            <a:r>
              <a:rPr lang="en-US" dirty="0" smtClean="0"/>
              <a:t>.</a:t>
            </a:r>
          </a:p>
          <a:p>
            <a:pPr marL="0" indent="0">
              <a:buNone/>
            </a:pPr>
            <a:r>
              <a:rPr lang="en-US" sz="2200" b="1" dirty="0" smtClean="0"/>
              <a:t>Which of the following is </a:t>
            </a:r>
            <a:r>
              <a:rPr lang="en-US" sz="2200" b="1" i="1" dirty="0" smtClean="0"/>
              <a:t>not</a:t>
            </a:r>
            <a:r>
              <a:rPr lang="en-US" sz="2200" b="1" dirty="0" smtClean="0"/>
              <a:t> a basis for long-arm jurisdiction when establishing an order?</a:t>
            </a:r>
          </a:p>
          <a:p>
            <a:pPr marL="457200" lvl="0" indent="-457200">
              <a:buFont typeface="+mj-lt"/>
              <a:buAutoNum type="alphaLcPeriod"/>
            </a:pPr>
            <a:r>
              <a:rPr lang="en-US" dirty="0" smtClean="0"/>
              <a:t>The </a:t>
            </a:r>
            <a:r>
              <a:rPr lang="en-US" dirty="0"/>
              <a:t>child was conceived in MD.</a:t>
            </a:r>
          </a:p>
          <a:p>
            <a:pPr marL="457200" lvl="0" indent="-457200">
              <a:buFont typeface="+mj-lt"/>
              <a:buAutoNum type="alphaLcPeriod"/>
            </a:pPr>
            <a:r>
              <a:rPr lang="en-US" sz="2200" b="1" dirty="0"/>
              <a:t>Roger sent money to Martha for the child while he was living in GA.</a:t>
            </a:r>
          </a:p>
          <a:p>
            <a:pPr marL="457200" lvl="0" indent="-457200">
              <a:buFont typeface="+mj-lt"/>
              <a:buAutoNum type="alphaLcPeriod"/>
            </a:pPr>
            <a:r>
              <a:rPr lang="en-US" dirty="0"/>
              <a:t>Roger was in MD visiting his parents and was personally served with a summons </a:t>
            </a:r>
            <a:r>
              <a:rPr lang="en-US" dirty="0" smtClean="0"/>
              <a:t>while </a:t>
            </a:r>
            <a:r>
              <a:rPr lang="en-US" dirty="0"/>
              <a:t>he was in </a:t>
            </a:r>
            <a:r>
              <a:rPr lang="en-US" dirty="0" smtClean="0"/>
              <a:t>MD.</a:t>
            </a:r>
            <a:endParaRPr lang="en-US" dirty="0"/>
          </a:p>
          <a:p>
            <a:pPr marL="457200" lvl="0" indent="-457200">
              <a:buFont typeface="+mj-lt"/>
              <a:buAutoNum type="alphaLcPeriod"/>
            </a:pPr>
            <a:r>
              <a:rPr lang="en-US" dirty="0" smtClean="0"/>
              <a:t>Roger </a:t>
            </a:r>
            <a:r>
              <a:rPr lang="en-US" dirty="0"/>
              <a:t>filed a response </a:t>
            </a:r>
            <a:r>
              <a:rPr lang="en-US" dirty="0" smtClean="0"/>
              <a:t>with </a:t>
            </a:r>
            <a:r>
              <a:rPr lang="en-US" dirty="0"/>
              <a:t>the court in MD, stating that he doesn’t think he is the child’s father.</a:t>
            </a:r>
          </a:p>
          <a:p>
            <a:pPr marL="0" indent="0">
              <a:buNone/>
            </a:pPr>
            <a:endParaRPr lang="en-US" dirty="0"/>
          </a:p>
        </p:txBody>
      </p:sp>
      <p:sp>
        <p:nvSpPr>
          <p:cNvPr id="5" name="Slide Number Placeholder 4"/>
          <p:cNvSpPr>
            <a:spLocks noGrp="1"/>
          </p:cNvSpPr>
          <p:nvPr>
            <p:ph type="sldNum" sz="quarter" idx="4"/>
          </p:nvPr>
        </p:nvSpPr>
        <p:spPr/>
        <p:txBody>
          <a:bodyPr/>
          <a:lstStyle/>
          <a:p>
            <a:fld id="{42782948-4DBE-204D-AB9E-B65E067054AE}" type="slidenum">
              <a:rPr lang="en-US" smtClean="0"/>
              <a:pPr/>
              <a:t>9</a:t>
            </a:fld>
            <a:endParaRPr lang="en-US" dirty="0"/>
          </a:p>
        </p:txBody>
      </p:sp>
      <p:sp>
        <p:nvSpPr>
          <p:cNvPr id="3" name="Title 2"/>
          <p:cNvSpPr>
            <a:spLocks noGrp="1"/>
          </p:cNvSpPr>
          <p:nvPr>
            <p:ph type="title"/>
          </p:nvPr>
        </p:nvSpPr>
        <p:spPr>
          <a:xfrm>
            <a:off x="661555" y="457200"/>
            <a:ext cx="7543800" cy="523220"/>
          </a:xfrm>
        </p:spPr>
        <p:txBody>
          <a:bodyPr/>
          <a:lstStyle/>
          <a:p>
            <a:r>
              <a:rPr lang="en-US" dirty="0"/>
              <a:t>Scenario 2 </a:t>
            </a:r>
            <a:r>
              <a:rPr lang="en-US" dirty="0" smtClean="0">
                <a:cs typeface="Arial" panose="020B0604020202020204" pitchFamily="34" charset="0"/>
              </a:rPr>
              <a:t>−</a:t>
            </a:r>
            <a:r>
              <a:rPr lang="en-US" dirty="0" smtClean="0"/>
              <a:t> </a:t>
            </a:r>
            <a:r>
              <a:rPr lang="en-US" dirty="0"/>
              <a:t>Response</a:t>
            </a:r>
          </a:p>
        </p:txBody>
      </p:sp>
    </p:spTree>
    <p:extLst>
      <p:ext uri="{BB962C8B-B14F-4D97-AF65-F5344CB8AC3E}">
        <p14:creationId xmlns:p14="http://schemas.microsoft.com/office/powerpoint/2010/main" val="2231263084"/>
      </p:ext>
    </p:extLst>
  </p:cSld>
  <p:clrMapOvr>
    <a:masterClrMapping/>
  </p:clrMapOvr>
  <p:timing>
    <p:tnLst>
      <p:par>
        <p:cTn id="1" dur="indefinite" restart="never" nodeType="tmRoot"/>
      </p:par>
    </p:tnLst>
  </p:timing>
</p:sld>
</file>

<file path=ppt/theme/theme1.xml><?xml version="1.0" encoding="utf-8"?>
<a:theme xmlns:a="http://schemas.openxmlformats.org/drawingml/2006/main" name="4.3-Template_4.29.2016">
  <a:themeElements>
    <a:clrScheme name="Blue Hyperlinks">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336A90"/>
      </a:hlink>
      <a:folHlink>
        <a:srgbClr val="336A9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1_4.3-Template_4.29.2016">
  <a:themeElements>
    <a:clrScheme name="Blue Hyperlinks">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336A90"/>
      </a:hlink>
      <a:folHlink>
        <a:srgbClr val="336A9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1BD4087B2E67248A091C291FCC43B38" ma:contentTypeVersion="5" ma:contentTypeDescription="Create a new document." ma:contentTypeScope="" ma:versionID="2da2a35fa3551c82f2922c24fc22687d">
  <xsd:schema xmlns:xsd="http://www.w3.org/2001/XMLSchema" xmlns:xs="http://www.w3.org/2001/XMLSchema" xmlns:p="http://schemas.microsoft.com/office/2006/metadata/properties" xmlns:ns2="4e7512b7-f267-4950-a789-16d6ae86b79c" targetNamespace="http://schemas.microsoft.com/office/2006/metadata/properties" ma:root="true" ma:fieldsID="a608768e9feb5c73968644b4dddf91fd" ns2:_="">
    <xsd:import namespace="4e7512b7-f267-4950-a789-16d6ae86b79c"/>
    <xsd:element name="properties">
      <xsd:complexType>
        <xsd:sequence>
          <xsd:element name="documentManagement">
            <xsd:complexType>
              <xsd:all>
                <xsd:element ref="ns2:Template_x0020_Type"/>
                <xsd:element ref="ns2:Relate_x0020_To" minOccurs="0"/>
                <xsd:element ref="ns2:Division"/>
                <xsd:element ref="ns2:Notes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7512b7-f267-4950-a789-16d6ae86b79c" elementFormDefault="qualified">
    <xsd:import namespace="http://schemas.microsoft.com/office/2006/documentManagement/types"/>
    <xsd:import namespace="http://schemas.microsoft.com/office/infopath/2007/PartnerControls"/>
    <xsd:element name="Template_x0020_Type" ma:index="8" ma:displayName="Template Type" ma:default="Benchcard" ma:format="Dropdown" ma:internalName="Template_x0020_Type">
      <xsd:simpleType>
        <xsd:restriction base="dms:Choice">
          <xsd:enumeration value="Benchcard"/>
          <xsd:enumeration value="Brochure"/>
          <xsd:enumeration value="Carousel"/>
          <xsd:enumeration value="CSR"/>
          <xsd:enumeration value="Factsheet"/>
          <xsd:enumeration value="Guide"/>
          <xsd:enumeration value="Handout"/>
          <xsd:enumeration value="Infographic"/>
          <xsd:enumeration value="Postcard"/>
          <xsd:enumeration value="Presentation"/>
          <xsd:enumeration value="Storybook"/>
          <xsd:enumeration value="Other"/>
        </xsd:restriction>
      </xsd:simpleType>
    </xsd:element>
    <xsd:element name="Relate_x0020_To" ma:index="9" nillable="true" ma:displayName="Related To" ma:default="ACA" ma:format="Dropdown" ma:internalName="Relate_x0020_To">
      <xsd:simpleType>
        <xsd:restriction base="dms:Choice">
          <xsd:enumeration value="ACA"/>
          <xsd:enumeration value="Bubble Chart"/>
          <xsd:enumeration value="Courts"/>
          <xsd:enumeration value="Employers"/>
          <xsd:enumeration value="International"/>
          <xsd:enumeration value="Medical Support"/>
          <xsd:enumeration value="Military &amp; Veterans"/>
          <xsd:enumeration value="PAID"/>
          <xsd:enumeration value="SBTN"/>
          <xsd:enumeration value="Tribes"/>
          <xsd:enumeration value="Others"/>
        </xsd:restriction>
      </xsd:simpleType>
    </xsd:element>
    <xsd:element name="Division" ma:index="10" ma:displayName="Division" ma:default="Audit" ma:format="Dropdown" ma:internalName="Division">
      <xsd:simpleType>
        <xsd:restriction base="dms:Choice">
          <xsd:enumeration value="Audit"/>
          <xsd:enumeration value="DBRM"/>
          <xsd:enumeration value="DCC"/>
          <xsd:enumeration value="DFS"/>
          <xsd:enumeration value="DPI"/>
          <xsd:enumeration value="DPSA"/>
          <xsd:enumeration value="DPT"/>
          <xsd:enumeration value="DRO"/>
          <xsd:enumeration value="DSTS"/>
          <xsd:enumeration value="OC"/>
        </xsd:restriction>
      </xsd:simpleType>
    </xsd:element>
    <xsd:element name="Notes0" ma:index="11" nillable="true" ma:displayName="Notes" ma:internalName="Notes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emplate_x0020_Type xmlns="4e7512b7-f267-4950-a789-16d6ae86b79c">Presentation</Template_x0020_Type>
    <Relate_x0020_To xmlns="4e7512b7-f267-4950-a789-16d6ae86b79c">Others</Relate_x0020_To>
    <Division xmlns="4e7512b7-f267-4950-a789-16d6ae86b79c">DCC</Division>
    <Notes0 xmlns="4e7512b7-f267-4950-a789-16d6ae86b79c">PowerPoint template for use by all (including regions) for presentations given outside OCSE</Notes0>
  </documentManagement>
</p:properties>
</file>

<file path=customXml/itemProps1.xml><?xml version="1.0" encoding="utf-8"?>
<ds:datastoreItem xmlns:ds="http://schemas.openxmlformats.org/officeDocument/2006/customXml" ds:itemID="{54339F21-93E3-4134-9953-BF6C6CA74CC0}">
  <ds:schemaRefs>
    <ds:schemaRef ds:uri="http://schemas.microsoft.com/sharepoint/v3/contenttype/forms"/>
  </ds:schemaRefs>
</ds:datastoreItem>
</file>

<file path=customXml/itemProps2.xml><?xml version="1.0" encoding="utf-8"?>
<ds:datastoreItem xmlns:ds="http://schemas.openxmlformats.org/officeDocument/2006/customXml" ds:itemID="{D0882930-8312-450E-B15C-97781AF538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7512b7-f267-4950-a789-16d6ae86b7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0CA9566-EE70-42A3-AFE7-D5A0A9887BD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4e7512b7-f267-4950-a789-16d6ae86b79c"/>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7285</Words>
  <Application>Microsoft Office PowerPoint</Application>
  <PresentationFormat>On-screen Show (4:3)</PresentationFormat>
  <Paragraphs>754</Paragraphs>
  <Slides>47</Slides>
  <Notes>47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47</vt:i4>
      </vt:variant>
    </vt:vector>
  </HeadingPairs>
  <TitlesOfParts>
    <vt:vector size="52" baseType="lpstr">
      <vt:lpstr>Arial</vt:lpstr>
      <vt:lpstr>Calibri</vt:lpstr>
      <vt:lpstr>Gill Sans MT</vt:lpstr>
      <vt:lpstr>4.3-Template_4.29.2016</vt:lpstr>
      <vt:lpstr>1_4.3-Template_4.29.2016</vt:lpstr>
      <vt:lpstr>INTERSTATE SCENARIOS </vt:lpstr>
      <vt:lpstr>OCSE Interstate Case Processing Training Series</vt:lpstr>
      <vt:lpstr>APPLICATION FOR IV-D SERVICES</vt:lpstr>
      <vt:lpstr>Scenario 1</vt:lpstr>
      <vt:lpstr>Scenario 1 − Response</vt:lpstr>
      <vt:lpstr>Federal Tools</vt:lpstr>
      <vt:lpstr>ESTABLISHMENT</vt:lpstr>
      <vt:lpstr>Scenario 2</vt:lpstr>
      <vt:lpstr>Scenario 2 − Response</vt:lpstr>
      <vt:lpstr>Federal Intergovernmental Forms for Establishment</vt:lpstr>
      <vt:lpstr>Scenario 3</vt:lpstr>
      <vt:lpstr>Scenario 3 − Response</vt:lpstr>
      <vt:lpstr>Scenario 4</vt:lpstr>
      <vt:lpstr>Scenario 4 − Response</vt:lpstr>
      <vt:lpstr>Scenario 5</vt:lpstr>
      <vt:lpstr>Scenario 5 − Response </vt:lpstr>
      <vt:lpstr>PowerPoint Presentation</vt:lpstr>
      <vt:lpstr>ENFORCEMENT</vt:lpstr>
      <vt:lpstr>Scenario 6</vt:lpstr>
      <vt:lpstr>Scenario 6 − Response</vt:lpstr>
      <vt:lpstr>Scenario 7</vt:lpstr>
      <vt:lpstr>Scenario 7 − Response</vt:lpstr>
      <vt:lpstr>Scenario 8</vt:lpstr>
      <vt:lpstr>Scenario 8 − Response</vt:lpstr>
      <vt:lpstr>Federal Intergovernmental Forms for Registration and Enforcement of Another State’s Order</vt:lpstr>
      <vt:lpstr>Scenario 9</vt:lpstr>
      <vt:lpstr>Scenario 9 − Response</vt:lpstr>
      <vt:lpstr>Scenario 10</vt:lpstr>
      <vt:lpstr>Scenario 10 − Response</vt:lpstr>
      <vt:lpstr>Scenario 11</vt:lpstr>
      <vt:lpstr>Scenario 11 − Response</vt:lpstr>
      <vt:lpstr>PowerPoint Presentation</vt:lpstr>
      <vt:lpstr>MODIFICATION</vt:lpstr>
      <vt:lpstr>Scenario 12</vt:lpstr>
      <vt:lpstr>Scenario 12 − Response</vt:lpstr>
      <vt:lpstr>Scenario 13 </vt:lpstr>
      <vt:lpstr>Scenario 13 − Response</vt:lpstr>
      <vt:lpstr>Federal Intergovernmental Forms for Registration and Modification of Another State’s Order</vt:lpstr>
      <vt:lpstr>Scenario 14</vt:lpstr>
      <vt:lpstr>Scenario 14 − Response</vt:lpstr>
      <vt:lpstr>Scenario 15</vt:lpstr>
      <vt:lpstr>Scenario 15 − Response</vt:lpstr>
      <vt:lpstr>Interstate Resources</vt:lpstr>
      <vt:lpstr>Interstate Resources − Forms</vt:lpstr>
      <vt:lpstr>PowerPoint Presentation</vt:lpstr>
      <vt:lpstr>OCSE Interstate Case Processing Training Series</vt:lpstr>
      <vt:lpstr>Thanks for Participating!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2017-02-01T13:55:39Z</dcterms:created>
  <dcterms:modified xsi:type="dcterms:W3CDTF">2018-10-31T20:46:25Z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0x01010051BD4087B2E67248A091C291FCC43B38</vt:lpwstr>
  </property>
</Properties>
</file>